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51"/>
  </p:notesMasterIdLst>
  <p:handoutMasterIdLst>
    <p:handoutMasterId r:id="rId52"/>
  </p:handoutMasterIdLst>
  <p:sldIdLst>
    <p:sldId id="330" r:id="rId5"/>
    <p:sldId id="388" r:id="rId6"/>
    <p:sldId id="389" r:id="rId7"/>
    <p:sldId id="390" r:id="rId8"/>
    <p:sldId id="391" r:id="rId9"/>
    <p:sldId id="392" r:id="rId10"/>
    <p:sldId id="393" r:id="rId11"/>
    <p:sldId id="394" r:id="rId12"/>
    <p:sldId id="396" r:id="rId13"/>
    <p:sldId id="397" r:id="rId14"/>
    <p:sldId id="399" r:id="rId15"/>
    <p:sldId id="434" r:id="rId16"/>
    <p:sldId id="400" r:id="rId17"/>
    <p:sldId id="401" r:id="rId18"/>
    <p:sldId id="402" r:id="rId19"/>
    <p:sldId id="403" r:id="rId20"/>
    <p:sldId id="404" r:id="rId21"/>
    <p:sldId id="405" r:id="rId22"/>
    <p:sldId id="406" r:id="rId23"/>
    <p:sldId id="407" r:id="rId24"/>
    <p:sldId id="408" r:id="rId25"/>
    <p:sldId id="409" r:id="rId26"/>
    <p:sldId id="410" r:id="rId27"/>
    <p:sldId id="411" r:id="rId28"/>
    <p:sldId id="412" r:id="rId29"/>
    <p:sldId id="413" r:id="rId30"/>
    <p:sldId id="414" r:id="rId31"/>
    <p:sldId id="415" r:id="rId32"/>
    <p:sldId id="416" r:id="rId33"/>
    <p:sldId id="417" r:id="rId34"/>
    <p:sldId id="418" r:id="rId35"/>
    <p:sldId id="419" r:id="rId36"/>
    <p:sldId id="420" r:id="rId37"/>
    <p:sldId id="421" r:id="rId38"/>
    <p:sldId id="422" r:id="rId39"/>
    <p:sldId id="423" r:id="rId40"/>
    <p:sldId id="424" r:id="rId41"/>
    <p:sldId id="425" r:id="rId42"/>
    <p:sldId id="426" r:id="rId43"/>
    <p:sldId id="427" r:id="rId44"/>
    <p:sldId id="428" r:id="rId45"/>
    <p:sldId id="429" r:id="rId46"/>
    <p:sldId id="430" r:id="rId47"/>
    <p:sldId id="431" r:id="rId48"/>
    <p:sldId id="432" r:id="rId49"/>
    <p:sldId id="433" r:id="rId5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78"/>
    <a:srgbClr val="A80000"/>
    <a:srgbClr val="00007D"/>
    <a:srgbClr val="D519B1"/>
    <a:srgbClr val="A500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94660"/>
  </p:normalViewPr>
  <p:slideViewPr>
    <p:cSldViewPr>
      <p:cViewPr>
        <p:scale>
          <a:sx n="54" d="100"/>
          <a:sy n="54" d="100"/>
        </p:scale>
        <p:origin x="-390" y="-4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slideMaster" Target="slideMasters/slideMaster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5.wmf"/><Relationship Id="rId7" Type="http://schemas.openxmlformats.org/officeDocument/2006/relationships/image" Target="../media/image24.wmf"/><Relationship Id="rId2" Type="http://schemas.openxmlformats.org/officeDocument/2006/relationships/image" Target="../media/image14.wmf"/><Relationship Id="rId1" Type="http://schemas.openxmlformats.org/officeDocument/2006/relationships/image" Target="../media/image11.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image" Target="../media/image12.wmf"/><Relationship Id="rId7" Type="http://schemas.openxmlformats.org/officeDocument/2006/relationships/image" Target="../media/image16.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1.wmf"/><Relationship Id="rId5" Type="http://schemas.openxmlformats.org/officeDocument/2006/relationships/image" Target="../media/image5.wmf"/><Relationship Id="rId4"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1.wmf"/><Relationship Id="rId6" Type="http://schemas.openxmlformats.org/officeDocument/2006/relationships/image" Target="../media/image19.wmf"/><Relationship Id="rId5" Type="http://schemas.openxmlformats.org/officeDocument/2006/relationships/image" Target="../media/image5.wmf"/><Relationship Id="rId4"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1.wmf"/><Relationship Id="rId6" Type="http://schemas.openxmlformats.org/officeDocument/2006/relationships/image" Target="../media/image19.wmf"/><Relationship Id="rId5" Type="http://schemas.openxmlformats.org/officeDocument/2006/relationships/image" Target="../media/image5.wmf"/><Relationship Id="rId4"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7/20/2013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extLst>
      <p:ext uri="{BB962C8B-B14F-4D97-AF65-F5344CB8AC3E}">
        <p14:creationId xmlns:p14="http://schemas.microsoft.com/office/powerpoint/2010/main" val="2556533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7/20/2013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extLst>
      <p:ext uri="{BB962C8B-B14F-4D97-AF65-F5344CB8AC3E}">
        <p14:creationId xmlns:p14="http://schemas.microsoft.com/office/powerpoint/2010/main" val="16969215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16</a:t>
            </a:fld>
            <a:endParaRPr lang="en-US"/>
          </a:p>
        </p:txBody>
      </p:sp>
    </p:spTree>
    <p:extLst>
      <p:ext uri="{BB962C8B-B14F-4D97-AF65-F5344CB8AC3E}">
        <p14:creationId xmlns:p14="http://schemas.microsoft.com/office/powerpoint/2010/main" val="1173654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chemeClr val="accent4">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smtClean="0"/>
              <a:t>Click to edit Master title style</a:t>
            </a:r>
            <a:endParaRPr lang="en-US" dirty="0"/>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a:defRPr/>
            </a:lvl1pPr>
          </a:lstStyle>
          <a:p>
            <a:fld id="{FB99454D-EEDF-4AA3-9607-755096ADFF35}" type="slidenum">
              <a:rPr lang="en-US"/>
              <a:pPr/>
              <a:t>‹#›</a:t>
            </a:fld>
            <a:endParaRPr lang="en-US"/>
          </a:p>
        </p:txBody>
      </p:sp>
    </p:spTree>
    <p:extLst>
      <p:ext uri="{BB962C8B-B14F-4D97-AF65-F5344CB8AC3E}">
        <p14:creationId xmlns:p14="http://schemas.microsoft.com/office/powerpoint/2010/main" val="3762082284"/>
      </p:ext>
    </p:extLst>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a:defRPr/>
            </a:lvl1pPr>
          </a:lstStyle>
          <a:p>
            <a:fld id="{57026270-0DE9-4928-89BF-C1F011B10631}" type="slidenum">
              <a:rPr lang="en-US"/>
              <a:pPr/>
              <a:t>‹#›</a:t>
            </a:fld>
            <a:endParaRPr lang="en-US"/>
          </a:p>
        </p:txBody>
      </p:sp>
    </p:spTree>
    <p:extLst>
      <p:ext uri="{BB962C8B-B14F-4D97-AF65-F5344CB8AC3E}">
        <p14:creationId xmlns:p14="http://schemas.microsoft.com/office/powerpoint/2010/main" val="255721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14400"/>
            <a:ext cx="8915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a:solidFill>
                  <a:schemeClr val="tx1"/>
                </a:solidFill>
                <a:latin typeface="Verdana" pitchFamily="34" charset="0"/>
                <a:ea typeface="ＭＳ Ｐゴシック" charset="-128"/>
                <a:cs typeface="+mn-cs"/>
              </a:rPr>
              <a:t>Ardavan Asef-Vaziri    </a:t>
            </a:r>
            <a:r>
              <a:rPr lang="en-US" sz="1200" b="1" i="1" kern="1200" dirty="0" smtClean="0">
                <a:solidFill>
                  <a:schemeClr val="tx1"/>
                </a:solidFill>
                <a:latin typeface="Verdana" pitchFamily="34" charset="0"/>
                <a:ea typeface="ＭＳ Ｐゴシック" charset="-128"/>
                <a:cs typeface="+mn-cs"/>
              </a:rPr>
              <a:t>June-2013</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baseline="0" dirty="0" smtClean="0">
                <a:solidFill>
                  <a:schemeClr val="tx1"/>
                </a:solidFill>
              </a:rPr>
              <a:t>Integer Programming</a:t>
            </a:r>
            <a:endParaRPr lang="en-US" sz="1200" b="1" i="1" dirty="0">
              <a:solidFill>
                <a:schemeClr val="tx1"/>
              </a:solidFill>
            </a:endParaRPr>
          </a:p>
        </p:txBody>
      </p:sp>
      <p:sp>
        <p:nvSpPr>
          <p:cNvPr id="14" name="Rectangle 50"/>
          <p:cNvSpPr>
            <a:spLocks noGrp="1" noChangeArrowheads="1"/>
          </p:cNvSpPr>
          <p:nvPr>
            <p:ph type="title"/>
          </p:nvPr>
        </p:nvSpPr>
        <p:spPr bwMode="gray">
          <a:xfrm>
            <a:off x="0"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cxnSp>
        <p:nvCxnSpPr>
          <p:cNvPr id="19" name="Straight Connector 18"/>
          <p:cNvCxnSpPr/>
          <p:nvPr userDrawn="1"/>
        </p:nvCxnSpPr>
        <p:spPr bwMode="auto">
          <a:xfrm>
            <a:off x="0" y="838200"/>
            <a:ext cx="9144000" cy="1588"/>
          </a:xfrm>
          <a:prstGeom prst="line">
            <a:avLst/>
          </a:prstGeom>
          <a:solidFill>
            <a:schemeClr val="accent1"/>
          </a:solidFill>
          <a:ln w="76200" cap="flat" cmpd="sng" algn="ctr">
            <a:solidFill>
              <a:schemeClr val="accent4"/>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a:off x="0" y="6477000"/>
            <a:ext cx="9144000" cy="15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788" r:id="rId6"/>
    <p:sldLayoutId id="2147483790" r:id="rId7"/>
  </p:sldLayoutIdLst>
  <p:transition/>
  <p:timing>
    <p:tnLst>
      <p:par>
        <p:cTn id="1" dur="indefinite" restart="never" nodeType="tmRoot"/>
      </p:par>
    </p:tnLst>
  </p:timing>
  <p:txStyles>
    <p:title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kern="1200" dirty="0" smtClean="0">
                <a:solidFill>
                  <a:srgbClr val="00B050"/>
                </a:solidFill>
                <a:latin typeface="Verdana" pitchFamily="34" charset="0"/>
                <a:ea typeface="ＭＳ Ｐゴシック" charset="-128"/>
                <a:cs typeface="+mn-cs"/>
              </a:rPr>
              <a:t>Theory of Constraints:  1- Throughput World </a:t>
            </a:r>
            <a:endParaRPr lang="en-US" sz="1200" b="1" i="1" kern="1200" dirty="0">
              <a:solidFill>
                <a:srgbClr val="00B050"/>
              </a:solidFill>
              <a:latin typeface="Verdana" pitchFamily="34" charset="0"/>
              <a:ea typeface="ＭＳ Ｐゴシック" charset="-128"/>
              <a:cs typeface="+mn-cs"/>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smtClean="0">
                <a:solidFill>
                  <a:srgbClr val="002060"/>
                </a:solidFill>
                <a:latin typeface="Verdana" pitchFamily="34" charset="0"/>
                <a:ea typeface="ＭＳ Ｐゴシック" charset="-128"/>
                <a:cs typeface="+mn-cs"/>
              </a:rPr>
              <a:t>Theory of Constraints:  1- Throughput World </a:t>
            </a:r>
            <a:endParaRPr lang="en-US" sz="1200" b="1" i="1" kern="1200" dirty="0">
              <a:solidFill>
                <a:srgbClr val="002060"/>
              </a:solidFill>
              <a:latin typeface="Verdana" pitchFamily="34" charset="0"/>
              <a:ea typeface="ＭＳ Ｐゴシック" charset="-128"/>
              <a:cs typeface="+mn-cs"/>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3.xml"/><Relationship Id="rId1" Type="http://schemas.openxmlformats.org/officeDocument/2006/relationships/vmlDrawing" Target="../drawings/vmlDrawing3.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7.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9.bin"/></Relationships>
</file>

<file path=ppt/slides/_rels/slide21.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oleObject" Target="../embeddings/oleObject15.bin"/><Relationship Id="rId18" Type="http://schemas.openxmlformats.org/officeDocument/2006/relationships/image" Target="../media/image17.wmf"/><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4.wmf"/><Relationship Id="rId17" Type="http://schemas.openxmlformats.org/officeDocument/2006/relationships/oleObject" Target="../embeddings/oleObject17.bin"/><Relationship Id="rId2" Type="http://schemas.openxmlformats.org/officeDocument/2006/relationships/slideLayout" Target="../slideLayouts/slideLayout7.xml"/><Relationship Id="rId16" Type="http://schemas.openxmlformats.org/officeDocument/2006/relationships/image" Target="../media/image16.wmf"/><Relationship Id="rId1" Type="http://schemas.openxmlformats.org/officeDocument/2006/relationships/vmlDrawing" Target="../drawings/vmlDrawing5.vml"/><Relationship Id="rId6" Type="http://schemas.openxmlformats.org/officeDocument/2006/relationships/image" Target="../media/image11.wmf"/><Relationship Id="rId11" Type="http://schemas.openxmlformats.org/officeDocument/2006/relationships/oleObject" Target="../embeddings/oleObject14.bin"/><Relationship Id="rId5" Type="http://schemas.openxmlformats.org/officeDocument/2006/relationships/oleObject" Target="../embeddings/oleObject11.bin"/><Relationship Id="rId15" Type="http://schemas.openxmlformats.org/officeDocument/2006/relationships/oleObject" Target="../embeddings/oleObject16.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3.bin"/><Relationship Id="rId14" Type="http://schemas.openxmlformats.org/officeDocument/2006/relationships/image" Target="../media/image15.wmf"/></Relationships>
</file>

<file path=ppt/slides/_rels/slide22.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5.wmf"/><Relationship Id="rId2" Type="http://schemas.openxmlformats.org/officeDocument/2006/relationships/slideLayout" Target="../slideLayouts/slideLayout3.xml"/><Relationship Id="rId1" Type="http://schemas.openxmlformats.org/officeDocument/2006/relationships/vmlDrawing" Target="../drawings/vmlDrawing6.vml"/><Relationship Id="rId6" Type="http://schemas.openxmlformats.org/officeDocument/2006/relationships/image" Target="../media/image14.wmf"/><Relationship Id="rId11" Type="http://schemas.openxmlformats.org/officeDocument/2006/relationships/oleObject" Target="../embeddings/oleObject22.bin"/><Relationship Id="rId5" Type="http://schemas.openxmlformats.org/officeDocument/2006/relationships/oleObject" Target="../embeddings/oleObject19.bin"/><Relationship Id="rId10" Type="http://schemas.openxmlformats.org/officeDocument/2006/relationships/image" Target="../media/image18.wmf"/><Relationship Id="rId4" Type="http://schemas.openxmlformats.org/officeDocument/2006/relationships/image" Target="../media/image11.wmf"/><Relationship Id="rId9" Type="http://schemas.openxmlformats.org/officeDocument/2006/relationships/oleObject" Target="../embeddings/oleObject21.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oleObject" Target="../embeddings/oleObject28.bin"/><Relationship Id="rId3" Type="http://schemas.openxmlformats.org/officeDocument/2006/relationships/oleObject" Target="../embeddings/oleObject23.bin"/><Relationship Id="rId7" Type="http://schemas.openxmlformats.org/officeDocument/2006/relationships/oleObject" Target="../embeddings/oleObject25.bin"/><Relationship Id="rId12" Type="http://schemas.openxmlformats.org/officeDocument/2006/relationships/image" Target="../media/image5.wmf"/><Relationship Id="rId2" Type="http://schemas.openxmlformats.org/officeDocument/2006/relationships/slideLayout" Target="../slideLayouts/slideLayout3.xml"/><Relationship Id="rId1" Type="http://schemas.openxmlformats.org/officeDocument/2006/relationships/vmlDrawing" Target="../drawings/vmlDrawing7.vml"/><Relationship Id="rId6" Type="http://schemas.openxmlformats.org/officeDocument/2006/relationships/image" Target="../media/image14.wmf"/><Relationship Id="rId11" Type="http://schemas.openxmlformats.org/officeDocument/2006/relationships/oleObject" Target="../embeddings/oleObject27.bin"/><Relationship Id="rId5" Type="http://schemas.openxmlformats.org/officeDocument/2006/relationships/oleObject" Target="../embeddings/oleObject24.bin"/><Relationship Id="rId10" Type="http://schemas.openxmlformats.org/officeDocument/2006/relationships/image" Target="../media/image18.wmf"/><Relationship Id="rId4" Type="http://schemas.openxmlformats.org/officeDocument/2006/relationships/image" Target="../media/image11.wmf"/><Relationship Id="rId9" Type="http://schemas.openxmlformats.org/officeDocument/2006/relationships/oleObject" Target="../embeddings/oleObject26.bin"/><Relationship Id="rId14" Type="http://schemas.openxmlformats.org/officeDocument/2006/relationships/image" Target="../media/image19.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0.wmf"/></Relationships>
</file>

<file path=ppt/slides/_rels/slide26.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oleObject" Target="../embeddings/oleObject35.bin"/><Relationship Id="rId3" Type="http://schemas.openxmlformats.org/officeDocument/2006/relationships/oleObject" Target="../embeddings/oleObject30.bin"/><Relationship Id="rId7" Type="http://schemas.openxmlformats.org/officeDocument/2006/relationships/oleObject" Target="../embeddings/oleObject32.bin"/><Relationship Id="rId12" Type="http://schemas.openxmlformats.org/officeDocument/2006/relationships/image" Target="../media/image5.wmf"/><Relationship Id="rId2" Type="http://schemas.openxmlformats.org/officeDocument/2006/relationships/slideLayout" Target="../slideLayouts/slideLayout3.xml"/><Relationship Id="rId1" Type="http://schemas.openxmlformats.org/officeDocument/2006/relationships/vmlDrawing" Target="../drawings/vmlDrawing9.vml"/><Relationship Id="rId6" Type="http://schemas.openxmlformats.org/officeDocument/2006/relationships/image" Target="../media/image14.wmf"/><Relationship Id="rId11" Type="http://schemas.openxmlformats.org/officeDocument/2006/relationships/oleObject" Target="../embeddings/oleObject34.bin"/><Relationship Id="rId5" Type="http://schemas.openxmlformats.org/officeDocument/2006/relationships/oleObject" Target="../embeddings/oleObject31.bin"/><Relationship Id="rId10" Type="http://schemas.openxmlformats.org/officeDocument/2006/relationships/image" Target="../media/image21.wmf"/><Relationship Id="rId4" Type="http://schemas.openxmlformats.org/officeDocument/2006/relationships/image" Target="../media/image11.wmf"/><Relationship Id="rId9" Type="http://schemas.openxmlformats.org/officeDocument/2006/relationships/oleObject" Target="../embeddings/oleObject33.bin"/><Relationship Id="rId14" Type="http://schemas.openxmlformats.org/officeDocument/2006/relationships/image" Target="../media/image19.wmf"/></Relationships>
</file>

<file path=ppt/slides/_rels/slide27.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36.bin"/><Relationship Id="rId7" Type="http://schemas.openxmlformats.org/officeDocument/2006/relationships/oleObject" Target="../embeddings/oleObject38.bin"/><Relationship Id="rId2" Type="http://schemas.openxmlformats.org/officeDocument/2006/relationships/slideLayout" Target="../slideLayouts/slideLayout3.xml"/><Relationship Id="rId1" Type="http://schemas.openxmlformats.org/officeDocument/2006/relationships/vmlDrawing" Target="../drawings/vmlDrawing10.vml"/><Relationship Id="rId6" Type="http://schemas.openxmlformats.org/officeDocument/2006/relationships/image" Target="../media/image23.wmf"/><Relationship Id="rId5" Type="http://schemas.openxmlformats.org/officeDocument/2006/relationships/oleObject" Target="../embeddings/oleObject37.bin"/><Relationship Id="rId4" Type="http://schemas.openxmlformats.org/officeDocument/2006/relationships/image" Target="../media/image22.wmf"/></Relationships>
</file>

<file path=ppt/slides/_rels/slide28.xml.rels><?xml version="1.0" encoding="UTF-8" standalone="yes"?>
<Relationships xmlns="http://schemas.openxmlformats.org/package/2006/relationships"><Relationship Id="rId8" Type="http://schemas.openxmlformats.org/officeDocument/2006/relationships/image" Target="../media/image15.wmf"/><Relationship Id="rId13" Type="http://schemas.openxmlformats.org/officeDocument/2006/relationships/oleObject" Target="../embeddings/oleObject44.bin"/><Relationship Id="rId18" Type="http://schemas.openxmlformats.org/officeDocument/2006/relationships/image" Target="../media/image21.wmf"/><Relationship Id="rId3" Type="http://schemas.openxmlformats.org/officeDocument/2006/relationships/oleObject" Target="../embeddings/oleObject39.bin"/><Relationship Id="rId7" Type="http://schemas.openxmlformats.org/officeDocument/2006/relationships/oleObject" Target="../embeddings/oleObject41.bin"/><Relationship Id="rId12" Type="http://schemas.openxmlformats.org/officeDocument/2006/relationships/image" Target="../media/image22.wmf"/><Relationship Id="rId17" Type="http://schemas.openxmlformats.org/officeDocument/2006/relationships/oleObject" Target="../embeddings/oleObject46.bin"/><Relationship Id="rId2" Type="http://schemas.openxmlformats.org/officeDocument/2006/relationships/slideLayout" Target="../slideLayouts/slideLayout3.xml"/><Relationship Id="rId16" Type="http://schemas.openxmlformats.org/officeDocument/2006/relationships/image" Target="../media/image24.wmf"/><Relationship Id="rId1" Type="http://schemas.openxmlformats.org/officeDocument/2006/relationships/vmlDrawing" Target="../drawings/vmlDrawing11.vml"/><Relationship Id="rId6" Type="http://schemas.openxmlformats.org/officeDocument/2006/relationships/image" Target="../media/image14.wmf"/><Relationship Id="rId11" Type="http://schemas.openxmlformats.org/officeDocument/2006/relationships/oleObject" Target="../embeddings/oleObject43.bin"/><Relationship Id="rId5" Type="http://schemas.openxmlformats.org/officeDocument/2006/relationships/oleObject" Target="../embeddings/oleObject40.bin"/><Relationship Id="rId15" Type="http://schemas.openxmlformats.org/officeDocument/2006/relationships/oleObject" Target="../embeddings/oleObject45.bin"/><Relationship Id="rId10" Type="http://schemas.openxmlformats.org/officeDocument/2006/relationships/image" Target="../media/image5.wmf"/><Relationship Id="rId4" Type="http://schemas.openxmlformats.org/officeDocument/2006/relationships/image" Target="../media/image11.wmf"/><Relationship Id="rId9" Type="http://schemas.openxmlformats.org/officeDocument/2006/relationships/oleObject" Target="../embeddings/oleObject42.bin"/><Relationship Id="rId14" Type="http://schemas.openxmlformats.org/officeDocument/2006/relationships/image" Target="../media/image23.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3.xml"/><Relationship Id="rId1" Type="http://schemas.openxmlformats.org/officeDocument/2006/relationships/vmlDrawing" Target="../drawings/vmlDrawing12.vml"/><Relationship Id="rId4" Type="http://schemas.openxmlformats.org/officeDocument/2006/relationships/image" Target="../media/image25.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3.xml"/><Relationship Id="rId1" Type="http://schemas.openxmlformats.org/officeDocument/2006/relationships/vmlDrawing" Target="../drawings/vmlDrawing13.vml"/><Relationship Id="rId6" Type="http://schemas.openxmlformats.org/officeDocument/2006/relationships/image" Target="../media/image27.wmf"/><Relationship Id="rId5" Type="http://schemas.openxmlformats.org/officeDocument/2006/relationships/oleObject" Target="../embeddings/oleObject49.bin"/><Relationship Id="rId4" Type="http://schemas.openxmlformats.org/officeDocument/2006/relationships/image" Target="../media/image26.wmf"/></Relationships>
</file>

<file path=ppt/slides/_rels/slide42.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slideLayout" Target="../slideLayouts/slideLayout3.xml"/><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3.xml"/><Relationship Id="rId1" Type="http://schemas.openxmlformats.org/officeDocument/2006/relationships/vmlDrawing" Target="../drawings/vmlDrawing14.vml"/><Relationship Id="rId4" Type="http://schemas.openxmlformats.org/officeDocument/2006/relationships/image" Target="../media/image34.wmf"/></Relationships>
</file>

<file path=ppt/slides/_rels/slide46.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oleObject" Target="../embeddings/oleObject51.bin"/><Relationship Id="rId7" Type="http://schemas.openxmlformats.org/officeDocument/2006/relationships/image" Target="../media/image29.wmf"/><Relationship Id="rId2" Type="http://schemas.openxmlformats.org/officeDocument/2006/relationships/slideLayout" Target="../slideLayouts/slideLayout3.xml"/><Relationship Id="rId1" Type="http://schemas.openxmlformats.org/officeDocument/2006/relationships/vmlDrawing" Target="../drawings/vmlDrawing15.vml"/><Relationship Id="rId6" Type="http://schemas.openxmlformats.org/officeDocument/2006/relationships/image" Target="../media/image36.wmf"/><Relationship Id="rId11" Type="http://schemas.openxmlformats.org/officeDocument/2006/relationships/image" Target="../media/image30.wmf"/><Relationship Id="rId5" Type="http://schemas.openxmlformats.org/officeDocument/2006/relationships/oleObject" Target="../embeddings/oleObject52.bin"/><Relationship Id="rId10" Type="http://schemas.openxmlformats.org/officeDocument/2006/relationships/image" Target="../media/image37.wmf"/><Relationship Id="rId4" Type="http://schemas.openxmlformats.org/officeDocument/2006/relationships/image" Target="../media/image35.wmf"/><Relationship Id="rId9" Type="http://schemas.openxmlformats.org/officeDocument/2006/relationships/oleObject" Target="../embeddings/oleObject53.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vmlDrawing" Target="../drawings/vmlDrawing2.vml"/><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431272"/>
            <a:ext cx="9144000" cy="2438400"/>
          </a:xfrm>
        </p:spPr>
        <p:txBody>
          <a:bodyPr/>
          <a:lstStyle/>
          <a:p>
            <a:r>
              <a:rPr lang="en-US" sz="6600" dirty="0" smtClean="0"/>
              <a:t>Integer Programming</a:t>
            </a:r>
            <a:endParaRPr lang="en-US" sz="6600" dirty="0"/>
          </a:p>
        </p:txBody>
      </p:sp>
    </p:spTree>
    <p:extLst>
      <p:ext uri="{BB962C8B-B14F-4D97-AF65-F5344CB8AC3E}">
        <p14:creationId xmlns:p14="http://schemas.microsoft.com/office/powerpoint/2010/main" val="379729700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0" y="946151"/>
            <a:ext cx="8915400" cy="4653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sz="2400" dirty="0">
                <a:latin typeface="Book Antiqua" pitchFamily="18" charset="0"/>
              </a:rPr>
              <a:t>Either project 1&amp;2 or projects 3&amp;4&amp;5 are </a:t>
            </a:r>
            <a:r>
              <a:rPr lang="en-US" sz="2400" dirty="0" smtClean="0">
                <a:latin typeface="Book Antiqua" pitchFamily="18" charset="0"/>
              </a:rPr>
              <a:t>selected</a:t>
            </a:r>
          </a:p>
          <a:p>
            <a:pPr>
              <a:lnSpc>
                <a:spcPct val="95000"/>
              </a:lnSpc>
            </a:pPr>
            <a:r>
              <a:rPr lang="en-US" sz="2400" dirty="0" smtClean="0">
                <a:solidFill>
                  <a:srgbClr val="FF0000"/>
                </a:solidFill>
                <a:latin typeface="Book Antiqua" pitchFamily="18" charset="0"/>
              </a:rPr>
              <a:t>X1=X2</a:t>
            </a:r>
          </a:p>
          <a:p>
            <a:pPr>
              <a:lnSpc>
                <a:spcPct val="95000"/>
              </a:lnSpc>
            </a:pPr>
            <a:r>
              <a:rPr lang="en-US" sz="2400" dirty="0" smtClean="0">
                <a:solidFill>
                  <a:srgbClr val="FF0000"/>
                </a:solidFill>
                <a:latin typeface="Book Antiqua" pitchFamily="18" charset="0"/>
              </a:rPr>
              <a:t>X3=X4=X5</a:t>
            </a:r>
          </a:p>
          <a:p>
            <a:pPr>
              <a:lnSpc>
                <a:spcPct val="95000"/>
              </a:lnSpc>
            </a:pPr>
            <a:r>
              <a:rPr lang="en-US" sz="2400" dirty="0" smtClean="0">
                <a:solidFill>
                  <a:srgbClr val="FF0000"/>
                </a:solidFill>
                <a:latin typeface="Book Antiqua" pitchFamily="18" charset="0"/>
              </a:rPr>
              <a:t>X1+X3=1</a:t>
            </a:r>
          </a:p>
          <a:p>
            <a:pPr>
              <a:lnSpc>
                <a:spcPct val="95000"/>
              </a:lnSpc>
            </a:pPr>
            <a:r>
              <a:rPr lang="en-US" sz="2400" dirty="0" smtClean="0">
                <a:latin typeface="Book Antiqua" pitchFamily="18" charset="0"/>
                <a:cs typeface="Arial" pitchFamily="34" charset="0"/>
              </a:rPr>
              <a:t>Suppose Y1 </a:t>
            </a:r>
            <a:r>
              <a:rPr lang="en-US" sz="2400" dirty="0">
                <a:latin typeface="Book Antiqua" pitchFamily="18" charset="0"/>
                <a:cs typeface="Arial" pitchFamily="34" charset="0"/>
              </a:rPr>
              <a:t>is our  production of product </a:t>
            </a:r>
            <a:r>
              <a:rPr lang="en-US" sz="2400" dirty="0" smtClean="0">
                <a:latin typeface="Book Antiqua" pitchFamily="18" charset="0"/>
                <a:cs typeface="Arial" pitchFamily="34" charset="0"/>
              </a:rPr>
              <a:t>1 </a:t>
            </a:r>
            <a:r>
              <a:rPr lang="en-US" sz="2400" dirty="0">
                <a:latin typeface="Book Antiqua" pitchFamily="18" charset="0"/>
                <a:cs typeface="Arial" pitchFamily="34" charset="0"/>
              </a:rPr>
              <a:t>. </a:t>
            </a:r>
            <a:endParaRPr lang="en-US" sz="2400" dirty="0" smtClean="0">
              <a:latin typeface="Book Antiqua" pitchFamily="18" charset="0"/>
              <a:cs typeface="Arial" pitchFamily="34" charset="0"/>
            </a:endParaRPr>
          </a:p>
          <a:p>
            <a:pPr>
              <a:lnSpc>
                <a:spcPct val="95000"/>
              </a:lnSpc>
            </a:pPr>
            <a:endParaRPr lang="en-US" sz="2400" dirty="0">
              <a:latin typeface="Book Antiqua" pitchFamily="18" charset="0"/>
              <a:cs typeface="Arial" pitchFamily="34" charset="0"/>
            </a:endParaRPr>
          </a:p>
          <a:p>
            <a:pPr>
              <a:lnSpc>
                <a:spcPct val="95000"/>
              </a:lnSpc>
            </a:pPr>
            <a:r>
              <a:rPr lang="en-US" sz="2400" dirty="0">
                <a:latin typeface="Book Antiqua" pitchFamily="18" charset="0"/>
                <a:cs typeface="Arial" pitchFamily="34" charset="0"/>
              </a:rPr>
              <a:t>Due to technical considerations, we want one of the following two constraints to be satisfied. </a:t>
            </a:r>
          </a:p>
          <a:p>
            <a:pPr>
              <a:lnSpc>
                <a:spcPct val="95000"/>
              </a:lnSpc>
            </a:pPr>
            <a:endParaRPr lang="en-US" sz="2400" dirty="0">
              <a:latin typeface="Book Antiqua" pitchFamily="18" charset="0"/>
              <a:cs typeface="Arial" pitchFamily="34" charset="0"/>
            </a:endParaRPr>
          </a:p>
          <a:p>
            <a:pPr>
              <a:lnSpc>
                <a:spcPct val="95000"/>
              </a:lnSpc>
            </a:pPr>
            <a:r>
              <a:rPr lang="en-US" sz="2400" dirty="0">
                <a:latin typeface="Book Antiqua" pitchFamily="18" charset="0"/>
                <a:cs typeface="Arial" pitchFamily="34" charset="0"/>
              </a:rPr>
              <a:t>If the other one is also satisfied it does not create any problem.</a:t>
            </a:r>
          </a:p>
          <a:p>
            <a:pPr>
              <a:lnSpc>
                <a:spcPct val="95000"/>
              </a:lnSpc>
            </a:pPr>
            <a:endParaRPr lang="en-US" sz="2400" dirty="0">
              <a:latin typeface="Book Antiqua" pitchFamily="18" charset="0"/>
              <a:cs typeface="Arial" pitchFamily="34" charset="0"/>
            </a:endParaRPr>
          </a:p>
          <a:p>
            <a:pPr>
              <a:lnSpc>
                <a:spcPct val="95000"/>
              </a:lnSpc>
            </a:pPr>
            <a:r>
              <a:rPr lang="en-US" sz="2400" dirty="0">
                <a:latin typeface="Book Antiqua" pitchFamily="18" charset="0"/>
                <a:cs typeface="Arial" pitchFamily="34" charset="0"/>
              </a:rPr>
              <a:t>If the other one is violated it does not create any problem.  </a:t>
            </a:r>
          </a:p>
          <a:p>
            <a:pPr>
              <a:lnSpc>
                <a:spcPct val="95000"/>
              </a:lnSpc>
            </a:pPr>
            <a:endParaRPr lang="en-US" sz="2400" dirty="0">
              <a:latin typeface="Book Antiqua" pitchFamily="18" charset="0"/>
            </a:endParaRPr>
          </a:p>
        </p:txBody>
      </p:sp>
      <p:sp>
        <p:nvSpPr>
          <p:cNvPr id="103428" name="Text Box 4"/>
          <p:cNvSpPr txBox="1">
            <a:spLocks noChangeArrowheads="1"/>
          </p:cNvSpPr>
          <p:nvPr/>
        </p:nvSpPr>
        <p:spPr bwMode="auto">
          <a:xfrm>
            <a:off x="0" y="0"/>
            <a:ext cx="28305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800" b="1" dirty="0">
                <a:latin typeface="Arial" pitchFamily="34" charset="0"/>
              </a:rPr>
              <a:t>More Practice </a:t>
            </a:r>
            <a:endParaRPr lang="en-US" sz="2800" dirty="0">
              <a:latin typeface="Arial" pitchFamily="34" charset="0"/>
            </a:endParaRPr>
          </a:p>
        </p:txBody>
      </p:sp>
    </p:spTree>
    <p:extLst>
      <p:ext uri="{BB962C8B-B14F-4D97-AF65-F5344CB8AC3E}">
        <p14:creationId xmlns:p14="http://schemas.microsoft.com/office/powerpoint/2010/main" val="255272254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0" y="931862"/>
            <a:ext cx="9144000" cy="4361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5000"/>
              </a:lnSpc>
            </a:pPr>
            <a:r>
              <a:rPr lang="en-US" sz="2400" dirty="0">
                <a:latin typeface="Book Antiqua" pitchFamily="18" charset="0"/>
                <a:cs typeface="Arial" pitchFamily="34" charset="0"/>
              </a:rPr>
              <a:t>We can produce 3 products but due to managerial difficulties, we want to produce only two of them.</a:t>
            </a:r>
          </a:p>
          <a:p>
            <a:pPr>
              <a:lnSpc>
                <a:spcPct val="95000"/>
              </a:lnSpc>
            </a:pPr>
            <a:r>
              <a:rPr lang="en-US" sz="2400" dirty="0" smtClean="0">
                <a:latin typeface="Book Antiqua" pitchFamily="18" charset="0"/>
                <a:cs typeface="Arial" pitchFamily="34" charset="0"/>
              </a:rPr>
              <a:t>We </a:t>
            </a:r>
            <a:r>
              <a:rPr lang="en-US" sz="2400" dirty="0">
                <a:latin typeface="Book Antiqua" pitchFamily="18" charset="0"/>
                <a:cs typeface="Arial" pitchFamily="34" charset="0"/>
              </a:rPr>
              <a:t>can produce these products either in plant </a:t>
            </a:r>
            <a:r>
              <a:rPr lang="en-US" sz="2400" dirty="0" smtClean="0">
                <a:latin typeface="Book Antiqua" pitchFamily="18" charset="0"/>
                <a:cs typeface="Arial" pitchFamily="34" charset="0"/>
              </a:rPr>
              <a:t>1 </a:t>
            </a:r>
            <a:r>
              <a:rPr lang="en-US" sz="2400" dirty="0">
                <a:latin typeface="Book Antiqua" pitchFamily="18" charset="0"/>
                <a:cs typeface="Arial" pitchFamily="34" charset="0"/>
              </a:rPr>
              <a:t>or plant </a:t>
            </a:r>
            <a:r>
              <a:rPr lang="en-US" sz="2400" dirty="0" smtClean="0">
                <a:latin typeface="Book Antiqua" pitchFamily="18" charset="0"/>
                <a:cs typeface="Arial" pitchFamily="34" charset="0"/>
              </a:rPr>
              <a:t>2 </a:t>
            </a:r>
            <a:r>
              <a:rPr lang="en-US" sz="2400" dirty="0">
                <a:latin typeface="Book Antiqua" pitchFamily="18" charset="0"/>
                <a:cs typeface="Arial" pitchFamily="34" charset="0"/>
              </a:rPr>
              <a:t>but not in both. In other words, we should also decide whether we produce them in plant one or plant two.</a:t>
            </a:r>
          </a:p>
          <a:p>
            <a:pPr>
              <a:lnSpc>
                <a:spcPct val="95000"/>
              </a:lnSpc>
            </a:pPr>
            <a:r>
              <a:rPr lang="en-US" sz="2400" dirty="0" smtClean="0">
                <a:latin typeface="Book Antiqua" pitchFamily="18" charset="0"/>
                <a:cs typeface="Arial" pitchFamily="34" charset="0"/>
              </a:rPr>
              <a:t>Other </a:t>
            </a:r>
            <a:r>
              <a:rPr lang="en-US" sz="2400" dirty="0">
                <a:latin typeface="Book Antiqua" pitchFamily="18" charset="0"/>
                <a:cs typeface="Arial" pitchFamily="34" charset="0"/>
              </a:rPr>
              <a:t>information are given below</a:t>
            </a:r>
          </a:p>
          <a:p>
            <a:pPr>
              <a:lnSpc>
                <a:spcPct val="95000"/>
              </a:lnSpc>
            </a:pPr>
            <a:endParaRPr lang="en-US" sz="800" dirty="0">
              <a:latin typeface="Book Antiqua" pitchFamily="18" charset="0"/>
              <a:cs typeface="Arial" pitchFamily="34" charset="0"/>
            </a:endParaRPr>
          </a:p>
          <a:p>
            <a:pPr>
              <a:lnSpc>
                <a:spcPct val="95000"/>
              </a:lnSpc>
            </a:pPr>
            <a:r>
              <a:rPr lang="en-US" sz="2000" dirty="0">
                <a:latin typeface="Book Antiqua" pitchFamily="18" charset="0"/>
              </a:rPr>
              <a:t>	</a:t>
            </a:r>
            <a:r>
              <a:rPr lang="en-US" sz="2000" dirty="0" smtClean="0">
                <a:latin typeface="Book Antiqua" pitchFamily="18" charset="0"/>
              </a:rPr>
              <a:t>                          Required </a:t>
            </a:r>
            <a:r>
              <a:rPr lang="en-US" sz="2000" dirty="0" err="1">
                <a:latin typeface="Book Antiqua" pitchFamily="18" charset="0"/>
              </a:rPr>
              <a:t>hrs</a:t>
            </a:r>
            <a:r>
              <a:rPr lang="en-US" sz="2000" dirty="0">
                <a:latin typeface="Book Antiqua" pitchFamily="18" charset="0"/>
              </a:rPr>
              <a:t>		</a:t>
            </a:r>
            <a:r>
              <a:rPr lang="en-US" sz="2000" dirty="0" smtClean="0">
                <a:latin typeface="Book Antiqua" pitchFamily="18" charset="0"/>
              </a:rPr>
              <a:t>      Available </a:t>
            </a:r>
            <a:r>
              <a:rPr lang="en-US" sz="2000" dirty="0" err="1">
                <a:latin typeface="Book Antiqua" pitchFamily="18" charset="0"/>
              </a:rPr>
              <a:t>hrs</a:t>
            </a:r>
            <a:endParaRPr lang="en-US" sz="2000" dirty="0">
              <a:latin typeface="Book Antiqua" pitchFamily="18" charset="0"/>
            </a:endParaRPr>
          </a:p>
          <a:p>
            <a:pPr>
              <a:lnSpc>
                <a:spcPct val="95000"/>
              </a:lnSpc>
            </a:pPr>
            <a:r>
              <a:rPr lang="en-US" sz="2000" dirty="0">
                <a:latin typeface="Book Antiqua" pitchFamily="18" charset="0"/>
              </a:rPr>
              <a:t>		Product 1 </a:t>
            </a:r>
            <a:r>
              <a:rPr lang="en-US" sz="2000" dirty="0" smtClean="0">
                <a:latin typeface="Book Antiqua" pitchFamily="18" charset="0"/>
              </a:rPr>
              <a:t>   Product 2</a:t>
            </a:r>
            <a:r>
              <a:rPr lang="en-US" sz="2000" dirty="0">
                <a:latin typeface="Book Antiqua" pitchFamily="18" charset="0"/>
              </a:rPr>
              <a:t> </a:t>
            </a:r>
            <a:r>
              <a:rPr lang="en-US" sz="2000" dirty="0" smtClean="0">
                <a:latin typeface="Book Antiqua" pitchFamily="18" charset="0"/>
              </a:rPr>
              <a:t>  Product </a:t>
            </a:r>
            <a:r>
              <a:rPr lang="en-US" sz="2000" dirty="0">
                <a:latin typeface="Book Antiqua" pitchFamily="18" charset="0"/>
              </a:rPr>
              <a:t>3</a:t>
            </a:r>
          </a:p>
          <a:p>
            <a:pPr>
              <a:lnSpc>
                <a:spcPct val="95000"/>
              </a:lnSpc>
            </a:pPr>
            <a:r>
              <a:rPr lang="en-US" sz="2000" dirty="0">
                <a:latin typeface="Book Antiqua" pitchFamily="18" charset="0"/>
              </a:rPr>
              <a:t>Plant 1		      3	</a:t>
            </a:r>
            <a:r>
              <a:rPr lang="en-US" sz="2000" dirty="0" smtClean="0">
                <a:latin typeface="Book Antiqua" pitchFamily="18" charset="0"/>
              </a:rPr>
              <a:t>             4	</a:t>
            </a:r>
            <a:r>
              <a:rPr lang="en-US" sz="2000" dirty="0">
                <a:latin typeface="Book Antiqua" pitchFamily="18" charset="0"/>
              </a:rPr>
              <a:t> </a:t>
            </a:r>
            <a:r>
              <a:rPr lang="en-US" sz="2000" dirty="0" smtClean="0">
                <a:latin typeface="Book Antiqua" pitchFamily="18" charset="0"/>
              </a:rPr>
              <a:t>    2                       30</a:t>
            </a:r>
            <a:endParaRPr lang="en-US" sz="2000" dirty="0">
              <a:latin typeface="Book Antiqua" pitchFamily="18" charset="0"/>
            </a:endParaRPr>
          </a:p>
          <a:p>
            <a:pPr>
              <a:lnSpc>
                <a:spcPct val="95000"/>
              </a:lnSpc>
            </a:pPr>
            <a:r>
              <a:rPr lang="en-US" sz="2000" dirty="0">
                <a:latin typeface="Book Antiqua" pitchFamily="18" charset="0"/>
              </a:rPr>
              <a:t>Plant 2		      4	</a:t>
            </a:r>
            <a:r>
              <a:rPr lang="en-US" sz="2000" dirty="0" smtClean="0">
                <a:latin typeface="Book Antiqua" pitchFamily="18" charset="0"/>
              </a:rPr>
              <a:t>             6	</a:t>
            </a:r>
            <a:r>
              <a:rPr lang="en-US" sz="2000" dirty="0">
                <a:latin typeface="Book Antiqua" pitchFamily="18" charset="0"/>
              </a:rPr>
              <a:t> </a:t>
            </a:r>
            <a:r>
              <a:rPr lang="en-US" sz="2000" dirty="0" smtClean="0">
                <a:latin typeface="Book Antiqua" pitchFamily="18" charset="0"/>
              </a:rPr>
              <a:t>    2</a:t>
            </a:r>
            <a:r>
              <a:rPr lang="en-US" sz="2000" dirty="0">
                <a:latin typeface="Book Antiqua" pitchFamily="18" charset="0"/>
              </a:rPr>
              <a:t>		 </a:t>
            </a:r>
            <a:r>
              <a:rPr lang="en-US" sz="2000" dirty="0" smtClean="0">
                <a:latin typeface="Book Antiqua" pitchFamily="18" charset="0"/>
              </a:rPr>
              <a:t>40</a:t>
            </a:r>
            <a:endParaRPr lang="en-US" sz="2000" dirty="0">
              <a:latin typeface="Book Antiqua" pitchFamily="18" charset="0"/>
            </a:endParaRPr>
          </a:p>
          <a:p>
            <a:pPr>
              <a:lnSpc>
                <a:spcPct val="95000"/>
              </a:lnSpc>
            </a:pPr>
            <a:endParaRPr lang="en-US" sz="2000" dirty="0">
              <a:latin typeface="Book Antiqua" pitchFamily="18" charset="0"/>
            </a:endParaRPr>
          </a:p>
          <a:p>
            <a:pPr>
              <a:lnSpc>
                <a:spcPct val="95000"/>
              </a:lnSpc>
            </a:pPr>
            <a:r>
              <a:rPr lang="en-US" sz="2000" dirty="0">
                <a:latin typeface="Book Antiqua" pitchFamily="18" charset="0"/>
              </a:rPr>
              <a:t>Unit profit	      5	</a:t>
            </a:r>
            <a:r>
              <a:rPr lang="en-US" sz="2000" dirty="0" smtClean="0">
                <a:latin typeface="Book Antiqua" pitchFamily="18" charset="0"/>
              </a:rPr>
              <a:t>             7                   3</a:t>
            </a:r>
            <a:r>
              <a:rPr lang="en-US" sz="2000" dirty="0">
                <a:latin typeface="Book Antiqua" pitchFamily="18" charset="0"/>
              </a:rPr>
              <a:t>	</a:t>
            </a:r>
          </a:p>
          <a:p>
            <a:pPr>
              <a:lnSpc>
                <a:spcPct val="95000"/>
              </a:lnSpc>
            </a:pPr>
            <a:r>
              <a:rPr lang="en-US" sz="2000" dirty="0">
                <a:latin typeface="Book Antiqua" pitchFamily="18" charset="0"/>
              </a:rPr>
              <a:t>Sales potential    </a:t>
            </a:r>
            <a:r>
              <a:rPr lang="en-US" sz="2000" dirty="0" smtClean="0">
                <a:latin typeface="Book Antiqua" pitchFamily="18" charset="0"/>
              </a:rPr>
              <a:t>     7</a:t>
            </a:r>
            <a:r>
              <a:rPr lang="en-US" sz="2000" dirty="0">
                <a:latin typeface="Book Antiqua" pitchFamily="18" charset="0"/>
              </a:rPr>
              <a:t>	</a:t>
            </a:r>
            <a:r>
              <a:rPr lang="en-US" sz="2000" dirty="0" smtClean="0">
                <a:latin typeface="Book Antiqua" pitchFamily="18" charset="0"/>
              </a:rPr>
              <a:t>             5                   9</a:t>
            </a:r>
            <a:endParaRPr lang="en-US" sz="2000" dirty="0">
              <a:latin typeface="Book Antiqua" pitchFamily="18" charset="0"/>
            </a:endParaRPr>
          </a:p>
        </p:txBody>
      </p:sp>
      <p:sp>
        <p:nvSpPr>
          <p:cNvPr id="105476" name="Text Box 4"/>
          <p:cNvSpPr txBox="1">
            <a:spLocks noChangeArrowheads="1"/>
          </p:cNvSpPr>
          <p:nvPr/>
        </p:nvSpPr>
        <p:spPr bwMode="auto">
          <a:xfrm>
            <a:off x="212725" y="65088"/>
            <a:ext cx="45942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One constraint out of two </a:t>
            </a:r>
            <a:endParaRPr lang="en-US" sz="2800">
              <a:latin typeface="Arial" pitchFamily="34" charset="0"/>
            </a:endParaRPr>
          </a:p>
        </p:txBody>
      </p:sp>
      <p:sp>
        <p:nvSpPr>
          <p:cNvPr id="5" name="Text Box 2"/>
          <p:cNvSpPr txBox="1">
            <a:spLocks noChangeArrowheads="1"/>
          </p:cNvSpPr>
          <p:nvPr/>
        </p:nvSpPr>
        <p:spPr bwMode="auto">
          <a:xfrm>
            <a:off x="29308" y="5257800"/>
            <a:ext cx="9144000" cy="1144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5000"/>
              </a:lnSpc>
            </a:pPr>
            <a:r>
              <a:rPr lang="en-US" sz="2400" dirty="0" err="1" smtClean="0">
                <a:solidFill>
                  <a:srgbClr val="FF0000"/>
                </a:solidFill>
                <a:latin typeface="Book Antiqua" pitchFamily="18" charset="0"/>
                <a:cs typeface="Arial" pitchFamily="34" charset="0"/>
              </a:rPr>
              <a:t>Xij</a:t>
            </a:r>
            <a:r>
              <a:rPr lang="en-US" sz="2400" dirty="0" smtClean="0">
                <a:solidFill>
                  <a:srgbClr val="FF0000"/>
                </a:solidFill>
                <a:latin typeface="Book Antiqua" pitchFamily="18" charset="0"/>
                <a:cs typeface="Arial" pitchFamily="34" charset="0"/>
              </a:rPr>
              <a:t> volume of production of product i in plant j, i=1,2,3, j=1,2..</a:t>
            </a:r>
          </a:p>
          <a:p>
            <a:pPr>
              <a:lnSpc>
                <a:spcPct val="95000"/>
              </a:lnSpc>
            </a:pPr>
            <a:r>
              <a:rPr lang="en-US" sz="2400" dirty="0" smtClean="0">
                <a:solidFill>
                  <a:srgbClr val="FF0000"/>
                </a:solidFill>
                <a:latin typeface="Book Antiqua" pitchFamily="18" charset="0"/>
                <a:cs typeface="Arial" pitchFamily="34" charset="0"/>
              </a:rPr>
              <a:t>Yi is 1 if plant I produces and 0 otherwise.</a:t>
            </a:r>
          </a:p>
          <a:p>
            <a:pPr>
              <a:lnSpc>
                <a:spcPct val="95000"/>
              </a:lnSpc>
            </a:pPr>
            <a:r>
              <a:rPr lang="en-US" sz="2400" dirty="0" err="1" smtClean="0">
                <a:solidFill>
                  <a:srgbClr val="FF0000"/>
                </a:solidFill>
                <a:latin typeface="Book Antiqua" pitchFamily="18" charset="0"/>
                <a:cs typeface="Arial" pitchFamily="34" charset="0"/>
              </a:rPr>
              <a:t>Tij</a:t>
            </a:r>
            <a:r>
              <a:rPr lang="en-US" sz="2400" dirty="0" smtClean="0">
                <a:solidFill>
                  <a:srgbClr val="FF0000"/>
                </a:solidFill>
                <a:latin typeface="Book Antiqua" pitchFamily="18" charset="0"/>
                <a:cs typeface="Arial" pitchFamily="34" charset="0"/>
              </a:rPr>
              <a:t> w volume of production of product i, i=1,2,3.</a:t>
            </a:r>
            <a:endParaRPr lang="en-US" sz="2000" dirty="0">
              <a:solidFill>
                <a:srgbClr val="FF0000"/>
              </a:solidFill>
              <a:latin typeface="Book Antiqua" pitchFamily="18" charset="0"/>
            </a:endParaRPr>
          </a:p>
        </p:txBody>
      </p:sp>
    </p:spTree>
    <p:extLst>
      <p:ext uri="{BB962C8B-B14F-4D97-AF65-F5344CB8AC3E}">
        <p14:creationId xmlns:p14="http://schemas.microsoft.com/office/powerpoint/2010/main" val="25225363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0" y="931862"/>
            <a:ext cx="9144000" cy="21390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5000"/>
              </a:lnSpc>
            </a:pPr>
            <a:r>
              <a:rPr lang="en-US" sz="2000" dirty="0">
                <a:latin typeface="Book Antiqua" pitchFamily="18" charset="0"/>
              </a:rPr>
              <a:t>	</a:t>
            </a:r>
            <a:r>
              <a:rPr lang="en-US" sz="2000" dirty="0" smtClean="0">
                <a:latin typeface="Book Antiqua" pitchFamily="18" charset="0"/>
              </a:rPr>
              <a:t>                          Required </a:t>
            </a:r>
            <a:r>
              <a:rPr lang="en-US" sz="2000" dirty="0" err="1">
                <a:latin typeface="Book Antiqua" pitchFamily="18" charset="0"/>
              </a:rPr>
              <a:t>hrs</a:t>
            </a:r>
            <a:r>
              <a:rPr lang="en-US" sz="2000" dirty="0">
                <a:latin typeface="Book Antiqua" pitchFamily="18" charset="0"/>
              </a:rPr>
              <a:t>			</a:t>
            </a:r>
            <a:r>
              <a:rPr lang="en-US" sz="2000" dirty="0" smtClean="0">
                <a:latin typeface="Book Antiqua" pitchFamily="18" charset="0"/>
              </a:rPr>
              <a:t>Available </a:t>
            </a:r>
            <a:r>
              <a:rPr lang="en-US" sz="2000" dirty="0" err="1">
                <a:latin typeface="Book Antiqua" pitchFamily="18" charset="0"/>
              </a:rPr>
              <a:t>hrs</a:t>
            </a:r>
            <a:endParaRPr lang="en-US" sz="2000" dirty="0">
              <a:latin typeface="Book Antiqua" pitchFamily="18" charset="0"/>
            </a:endParaRPr>
          </a:p>
          <a:p>
            <a:pPr>
              <a:lnSpc>
                <a:spcPct val="95000"/>
              </a:lnSpc>
            </a:pPr>
            <a:r>
              <a:rPr lang="en-US" sz="2000" dirty="0">
                <a:latin typeface="Book Antiqua" pitchFamily="18" charset="0"/>
              </a:rPr>
              <a:t>		Product 1 </a:t>
            </a:r>
            <a:r>
              <a:rPr lang="en-US" sz="2000" dirty="0" smtClean="0">
                <a:latin typeface="Book Antiqua" pitchFamily="18" charset="0"/>
              </a:rPr>
              <a:t>     Product 2</a:t>
            </a:r>
            <a:r>
              <a:rPr lang="en-US" sz="2000" dirty="0">
                <a:latin typeface="Book Antiqua" pitchFamily="18" charset="0"/>
              </a:rPr>
              <a:t> </a:t>
            </a:r>
            <a:r>
              <a:rPr lang="en-US" sz="2000" dirty="0" smtClean="0">
                <a:latin typeface="Book Antiqua" pitchFamily="18" charset="0"/>
              </a:rPr>
              <a:t>    Product </a:t>
            </a:r>
            <a:r>
              <a:rPr lang="en-US" sz="2000" dirty="0">
                <a:latin typeface="Book Antiqua" pitchFamily="18" charset="0"/>
              </a:rPr>
              <a:t>3</a:t>
            </a:r>
          </a:p>
          <a:p>
            <a:pPr>
              <a:lnSpc>
                <a:spcPct val="95000"/>
              </a:lnSpc>
            </a:pPr>
            <a:r>
              <a:rPr lang="en-US" sz="2000" dirty="0">
                <a:latin typeface="Book Antiqua" pitchFamily="18" charset="0"/>
              </a:rPr>
              <a:t>Plant 1		      3		 </a:t>
            </a:r>
            <a:r>
              <a:rPr lang="en-US" sz="2000" dirty="0" smtClean="0">
                <a:latin typeface="Book Antiqua" pitchFamily="18" charset="0"/>
              </a:rPr>
              <a:t>4	</a:t>
            </a:r>
            <a:r>
              <a:rPr lang="en-US" sz="2000" dirty="0">
                <a:latin typeface="Book Antiqua" pitchFamily="18" charset="0"/>
              </a:rPr>
              <a:t> </a:t>
            </a:r>
            <a:r>
              <a:rPr lang="en-US" sz="2000" dirty="0" smtClean="0">
                <a:latin typeface="Book Antiqua" pitchFamily="18" charset="0"/>
              </a:rPr>
              <a:t>        2                              30</a:t>
            </a:r>
            <a:endParaRPr lang="en-US" sz="2000" dirty="0">
              <a:latin typeface="Book Antiqua" pitchFamily="18" charset="0"/>
            </a:endParaRPr>
          </a:p>
          <a:p>
            <a:pPr>
              <a:lnSpc>
                <a:spcPct val="95000"/>
              </a:lnSpc>
            </a:pPr>
            <a:r>
              <a:rPr lang="en-US" sz="2000" dirty="0">
                <a:latin typeface="Book Antiqua" pitchFamily="18" charset="0"/>
              </a:rPr>
              <a:t>Plant 2		      4		 </a:t>
            </a:r>
            <a:r>
              <a:rPr lang="en-US" sz="2000" dirty="0" smtClean="0">
                <a:latin typeface="Book Antiqua" pitchFamily="18" charset="0"/>
              </a:rPr>
              <a:t>6	</a:t>
            </a:r>
            <a:r>
              <a:rPr lang="en-US" sz="2000" dirty="0">
                <a:latin typeface="Book Antiqua" pitchFamily="18" charset="0"/>
              </a:rPr>
              <a:t> </a:t>
            </a:r>
            <a:r>
              <a:rPr lang="en-US" sz="2000" dirty="0" smtClean="0">
                <a:latin typeface="Book Antiqua" pitchFamily="18" charset="0"/>
              </a:rPr>
              <a:t>        2</a:t>
            </a:r>
            <a:r>
              <a:rPr lang="en-US" sz="2000" dirty="0">
                <a:latin typeface="Book Antiqua" pitchFamily="18" charset="0"/>
              </a:rPr>
              <a:t>		       </a:t>
            </a:r>
            <a:r>
              <a:rPr lang="en-US" sz="2000" dirty="0" smtClean="0">
                <a:latin typeface="Book Antiqua" pitchFamily="18" charset="0"/>
              </a:rPr>
              <a:t>     40</a:t>
            </a:r>
            <a:endParaRPr lang="en-US" sz="2000" dirty="0">
              <a:latin typeface="Book Antiqua" pitchFamily="18" charset="0"/>
            </a:endParaRPr>
          </a:p>
          <a:p>
            <a:pPr>
              <a:lnSpc>
                <a:spcPct val="95000"/>
              </a:lnSpc>
            </a:pPr>
            <a:endParaRPr lang="en-US" sz="2000" dirty="0">
              <a:latin typeface="Book Antiqua" pitchFamily="18" charset="0"/>
            </a:endParaRPr>
          </a:p>
          <a:p>
            <a:pPr>
              <a:lnSpc>
                <a:spcPct val="95000"/>
              </a:lnSpc>
            </a:pPr>
            <a:r>
              <a:rPr lang="en-US" sz="2000" dirty="0">
                <a:latin typeface="Book Antiqua" pitchFamily="18" charset="0"/>
              </a:rPr>
              <a:t>Unit profit	      5		 </a:t>
            </a:r>
            <a:r>
              <a:rPr lang="en-US" sz="2000" dirty="0" smtClean="0">
                <a:latin typeface="Book Antiqua" pitchFamily="18" charset="0"/>
              </a:rPr>
              <a:t> 7                   3</a:t>
            </a:r>
            <a:r>
              <a:rPr lang="en-US" sz="2000" dirty="0">
                <a:latin typeface="Book Antiqua" pitchFamily="18" charset="0"/>
              </a:rPr>
              <a:t>	</a:t>
            </a:r>
          </a:p>
          <a:p>
            <a:pPr>
              <a:lnSpc>
                <a:spcPct val="95000"/>
              </a:lnSpc>
            </a:pPr>
            <a:r>
              <a:rPr lang="en-US" sz="2000" dirty="0">
                <a:latin typeface="Book Antiqua" pitchFamily="18" charset="0"/>
              </a:rPr>
              <a:t>Sales potential    </a:t>
            </a:r>
            <a:r>
              <a:rPr lang="en-US" sz="2000" dirty="0" smtClean="0">
                <a:latin typeface="Book Antiqua" pitchFamily="18" charset="0"/>
              </a:rPr>
              <a:t>     7</a:t>
            </a:r>
            <a:r>
              <a:rPr lang="en-US" sz="2000" dirty="0">
                <a:latin typeface="Book Antiqua" pitchFamily="18" charset="0"/>
              </a:rPr>
              <a:t>		  </a:t>
            </a:r>
            <a:r>
              <a:rPr lang="en-US" sz="2000" dirty="0" smtClean="0">
                <a:latin typeface="Book Antiqua" pitchFamily="18" charset="0"/>
              </a:rPr>
              <a:t>5                   9</a:t>
            </a:r>
            <a:endParaRPr lang="en-US" sz="2000" dirty="0">
              <a:latin typeface="Book Antiqua" pitchFamily="18" charset="0"/>
            </a:endParaRPr>
          </a:p>
        </p:txBody>
      </p:sp>
      <p:sp>
        <p:nvSpPr>
          <p:cNvPr id="105476" name="Text Box 4"/>
          <p:cNvSpPr txBox="1">
            <a:spLocks noChangeArrowheads="1"/>
          </p:cNvSpPr>
          <p:nvPr/>
        </p:nvSpPr>
        <p:spPr bwMode="auto">
          <a:xfrm>
            <a:off x="212725" y="65088"/>
            <a:ext cx="45942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One constraint out of two </a:t>
            </a:r>
            <a:endParaRPr lang="en-US" sz="2800">
              <a:latin typeface="Arial" pitchFamily="34" charset="0"/>
            </a:endParaRPr>
          </a:p>
        </p:txBody>
      </p:sp>
      <p:sp>
        <p:nvSpPr>
          <p:cNvPr id="5" name="Text Box 2"/>
          <p:cNvSpPr txBox="1">
            <a:spLocks noChangeArrowheads="1"/>
          </p:cNvSpPr>
          <p:nvPr/>
        </p:nvSpPr>
        <p:spPr bwMode="auto">
          <a:xfrm>
            <a:off x="29308" y="3352800"/>
            <a:ext cx="9144000" cy="1495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5000"/>
              </a:lnSpc>
            </a:pPr>
            <a:r>
              <a:rPr lang="en-US" sz="2400" dirty="0" smtClean="0">
                <a:solidFill>
                  <a:srgbClr val="FF0000"/>
                </a:solidFill>
                <a:latin typeface="Book Antiqua" pitchFamily="18" charset="0"/>
                <a:cs typeface="Arial" pitchFamily="34" charset="0"/>
              </a:rPr>
              <a:t>X1+X2+X3  ≤ 2</a:t>
            </a:r>
          </a:p>
          <a:p>
            <a:pPr>
              <a:lnSpc>
                <a:spcPct val="95000"/>
              </a:lnSpc>
            </a:pPr>
            <a:r>
              <a:rPr lang="en-US" sz="2400" dirty="0" smtClean="0">
                <a:solidFill>
                  <a:srgbClr val="FF0000"/>
                </a:solidFill>
                <a:latin typeface="Book Antiqua" pitchFamily="18" charset="0"/>
                <a:cs typeface="Arial" pitchFamily="34" charset="0"/>
              </a:rPr>
              <a:t>Y1+Y2 </a:t>
            </a:r>
            <a:r>
              <a:rPr lang="en-US" sz="2400" dirty="0">
                <a:solidFill>
                  <a:srgbClr val="FF0000"/>
                </a:solidFill>
                <a:latin typeface="Book Antiqua" pitchFamily="18" charset="0"/>
                <a:cs typeface="Arial" pitchFamily="34" charset="0"/>
              </a:rPr>
              <a:t>≤ </a:t>
            </a:r>
            <a:r>
              <a:rPr lang="en-US" sz="2400" dirty="0" smtClean="0">
                <a:solidFill>
                  <a:srgbClr val="FF0000"/>
                </a:solidFill>
                <a:latin typeface="Book Antiqua" pitchFamily="18" charset="0"/>
                <a:cs typeface="Arial" pitchFamily="34" charset="0"/>
              </a:rPr>
              <a:t>1</a:t>
            </a:r>
            <a:endParaRPr lang="en-US" sz="2400" dirty="0">
              <a:solidFill>
                <a:srgbClr val="FF0000"/>
              </a:solidFill>
              <a:latin typeface="Book Antiqua" pitchFamily="18" charset="0"/>
              <a:cs typeface="Arial" pitchFamily="34" charset="0"/>
            </a:endParaRPr>
          </a:p>
          <a:p>
            <a:pPr>
              <a:lnSpc>
                <a:spcPct val="95000"/>
              </a:lnSpc>
            </a:pPr>
            <a:endParaRPr lang="en-US" sz="2400" dirty="0" smtClean="0">
              <a:solidFill>
                <a:srgbClr val="FF0000"/>
              </a:solidFill>
              <a:latin typeface="Book Antiqua" pitchFamily="18" charset="0"/>
              <a:cs typeface="Arial" pitchFamily="34" charset="0"/>
            </a:endParaRPr>
          </a:p>
          <a:p>
            <a:pPr>
              <a:lnSpc>
                <a:spcPct val="95000"/>
              </a:lnSpc>
            </a:pPr>
            <a:r>
              <a:rPr lang="en-US" sz="2400" dirty="0" smtClean="0">
                <a:solidFill>
                  <a:srgbClr val="FF0000"/>
                </a:solidFill>
                <a:latin typeface="Book Antiqua" pitchFamily="18" charset="0"/>
                <a:cs typeface="Arial" pitchFamily="34" charset="0"/>
              </a:rPr>
              <a:t>Yi Plant i produces,  i=1,2</a:t>
            </a:r>
            <a:endParaRPr lang="en-US" sz="2000" dirty="0">
              <a:solidFill>
                <a:srgbClr val="FF0000"/>
              </a:solidFill>
              <a:latin typeface="Book Antiqua" pitchFamily="18" charset="0"/>
            </a:endParaRPr>
          </a:p>
        </p:txBody>
      </p:sp>
    </p:spTree>
    <p:extLst>
      <p:ext uri="{BB962C8B-B14F-4D97-AF65-F5344CB8AC3E}">
        <p14:creationId xmlns:p14="http://schemas.microsoft.com/office/powerpoint/2010/main" val="28354644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990600" y="1828800"/>
            <a:ext cx="7010400" cy="366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a:t>Consider a linear program with the following set of constraints:</a:t>
            </a:r>
          </a:p>
          <a:p>
            <a:endParaRPr lang="en-US" altLang="en-US" sz="1800"/>
          </a:p>
          <a:p>
            <a:pPr>
              <a:lnSpc>
                <a:spcPct val="200000"/>
              </a:lnSpc>
            </a:pPr>
            <a:r>
              <a:rPr lang="en-US" altLang="en-US" sz="1800"/>
              <a:t>	</a:t>
            </a:r>
            <a:r>
              <a:rPr lang="en-US" altLang="en-US" sz="1800">
                <a:solidFill>
                  <a:srgbClr val="000000"/>
                </a:solidFill>
              </a:rPr>
              <a:t>12</a:t>
            </a:r>
            <a:r>
              <a:rPr lang="en-US" altLang="en-US" sz="1800" i="1">
                <a:solidFill>
                  <a:srgbClr val="000000"/>
                </a:solidFill>
              </a:rPr>
              <a:t>x</a:t>
            </a:r>
            <a:r>
              <a:rPr lang="en-US" altLang="en-US" sz="1800" baseline="-25000">
                <a:solidFill>
                  <a:srgbClr val="000000"/>
                </a:solidFill>
              </a:rPr>
              <a:t>1</a:t>
            </a:r>
            <a:r>
              <a:rPr lang="en-US" altLang="en-US" sz="1800">
                <a:solidFill>
                  <a:srgbClr val="000000"/>
                </a:solidFill>
              </a:rPr>
              <a:t> + 24</a:t>
            </a:r>
            <a:r>
              <a:rPr lang="en-US" altLang="en-US" sz="1800" i="1">
                <a:solidFill>
                  <a:srgbClr val="000000"/>
                </a:solidFill>
              </a:rPr>
              <a:t>x</a:t>
            </a:r>
            <a:r>
              <a:rPr lang="en-US" altLang="en-US" sz="1800" baseline="-25000">
                <a:solidFill>
                  <a:srgbClr val="000000"/>
                </a:solidFill>
              </a:rPr>
              <a:t>2</a:t>
            </a:r>
            <a:r>
              <a:rPr lang="en-US" altLang="en-US" sz="1800">
                <a:solidFill>
                  <a:srgbClr val="000000"/>
                </a:solidFill>
              </a:rPr>
              <a:t> + 18</a:t>
            </a:r>
            <a:r>
              <a:rPr lang="en-US" altLang="en-US" sz="1800" i="1">
                <a:solidFill>
                  <a:srgbClr val="000000"/>
                </a:solidFill>
              </a:rPr>
              <a:t>x</a:t>
            </a:r>
            <a:r>
              <a:rPr lang="en-US" altLang="en-US" sz="1800" baseline="-25000">
                <a:solidFill>
                  <a:srgbClr val="000000"/>
                </a:solidFill>
              </a:rPr>
              <a:t>3</a:t>
            </a:r>
            <a:r>
              <a:rPr lang="en-US" altLang="en-US" sz="1800">
                <a:solidFill>
                  <a:srgbClr val="000000"/>
                </a:solidFill>
              </a:rPr>
              <a:t> ≤ 2400</a:t>
            </a:r>
          </a:p>
          <a:p>
            <a:pPr>
              <a:lnSpc>
                <a:spcPct val="200000"/>
              </a:lnSpc>
            </a:pPr>
            <a:r>
              <a:rPr lang="en-US" altLang="en-US" sz="1800">
                <a:solidFill>
                  <a:srgbClr val="000000"/>
                </a:solidFill>
              </a:rPr>
              <a:t>	15</a:t>
            </a:r>
            <a:r>
              <a:rPr lang="en-US" altLang="en-US" sz="1800" i="1">
                <a:solidFill>
                  <a:srgbClr val="000000"/>
                </a:solidFill>
              </a:rPr>
              <a:t>x</a:t>
            </a:r>
            <a:r>
              <a:rPr lang="en-US" altLang="en-US" sz="1800" baseline="-25000">
                <a:solidFill>
                  <a:srgbClr val="000000"/>
                </a:solidFill>
              </a:rPr>
              <a:t>1</a:t>
            </a:r>
            <a:r>
              <a:rPr lang="en-US" altLang="en-US" sz="1800">
                <a:solidFill>
                  <a:srgbClr val="000000"/>
                </a:solidFill>
              </a:rPr>
              <a:t> + 32</a:t>
            </a:r>
            <a:r>
              <a:rPr lang="en-US" altLang="en-US" sz="1800" i="1">
                <a:solidFill>
                  <a:srgbClr val="000000"/>
                </a:solidFill>
              </a:rPr>
              <a:t>x</a:t>
            </a:r>
            <a:r>
              <a:rPr lang="en-US" altLang="en-US" sz="1800" baseline="-25000">
                <a:solidFill>
                  <a:srgbClr val="000000"/>
                </a:solidFill>
              </a:rPr>
              <a:t>2</a:t>
            </a:r>
            <a:r>
              <a:rPr lang="en-US" altLang="en-US" sz="1800">
                <a:solidFill>
                  <a:srgbClr val="000000"/>
                </a:solidFill>
              </a:rPr>
              <a:t> + 12</a:t>
            </a:r>
            <a:r>
              <a:rPr lang="en-US" altLang="en-US" sz="1800" i="1">
                <a:solidFill>
                  <a:srgbClr val="000000"/>
                </a:solidFill>
              </a:rPr>
              <a:t>x</a:t>
            </a:r>
            <a:r>
              <a:rPr lang="en-US" altLang="en-US" sz="1800" baseline="-25000">
                <a:solidFill>
                  <a:srgbClr val="000000"/>
                </a:solidFill>
              </a:rPr>
              <a:t>3</a:t>
            </a:r>
            <a:r>
              <a:rPr lang="en-US" altLang="en-US" sz="1800">
                <a:solidFill>
                  <a:srgbClr val="000000"/>
                </a:solidFill>
              </a:rPr>
              <a:t> ≤ 1800</a:t>
            </a:r>
          </a:p>
          <a:p>
            <a:pPr>
              <a:lnSpc>
                <a:spcPct val="200000"/>
              </a:lnSpc>
            </a:pPr>
            <a:r>
              <a:rPr lang="en-US" altLang="en-US" sz="1800">
                <a:solidFill>
                  <a:srgbClr val="000000"/>
                </a:solidFill>
              </a:rPr>
              <a:t>	20</a:t>
            </a:r>
            <a:r>
              <a:rPr lang="en-US" altLang="en-US" sz="1800" i="1">
                <a:solidFill>
                  <a:srgbClr val="000000"/>
                </a:solidFill>
              </a:rPr>
              <a:t>x</a:t>
            </a:r>
            <a:r>
              <a:rPr lang="en-US" altLang="en-US" sz="1800" baseline="-25000">
                <a:solidFill>
                  <a:srgbClr val="000000"/>
                </a:solidFill>
              </a:rPr>
              <a:t>1</a:t>
            </a:r>
            <a:r>
              <a:rPr lang="en-US" altLang="en-US" sz="1800">
                <a:solidFill>
                  <a:srgbClr val="000000"/>
                </a:solidFill>
              </a:rPr>
              <a:t> + 15</a:t>
            </a:r>
            <a:r>
              <a:rPr lang="en-US" altLang="en-US" sz="1800" i="1">
                <a:solidFill>
                  <a:srgbClr val="000000"/>
                </a:solidFill>
              </a:rPr>
              <a:t>x</a:t>
            </a:r>
            <a:r>
              <a:rPr lang="en-US" altLang="en-US" sz="1800" baseline="-25000">
                <a:solidFill>
                  <a:srgbClr val="000000"/>
                </a:solidFill>
              </a:rPr>
              <a:t>2</a:t>
            </a:r>
            <a:r>
              <a:rPr lang="en-US" altLang="en-US" sz="1800">
                <a:solidFill>
                  <a:srgbClr val="000000"/>
                </a:solidFill>
              </a:rPr>
              <a:t> + 20</a:t>
            </a:r>
            <a:r>
              <a:rPr lang="en-US" altLang="en-US" sz="1800" i="1">
                <a:solidFill>
                  <a:srgbClr val="000000"/>
                </a:solidFill>
              </a:rPr>
              <a:t>x</a:t>
            </a:r>
            <a:r>
              <a:rPr lang="en-US" altLang="en-US" sz="1800" baseline="-25000">
                <a:solidFill>
                  <a:srgbClr val="000000"/>
                </a:solidFill>
              </a:rPr>
              <a:t>3</a:t>
            </a:r>
            <a:r>
              <a:rPr lang="en-US" altLang="en-US" sz="1800">
                <a:solidFill>
                  <a:srgbClr val="000000"/>
                </a:solidFill>
              </a:rPr>
              <a:t> ≤ 2000</a:t>
            </a:r>
          </a:p>
          <a:p>
            <a:pPr>
              <a:lnSpc>
                <a:spcPct val="200000"/>
              </a:lnSpc>
            </a:pPr>
            <a:r>
              <a:rPr lang="en-US" altLang="en-US" sz="1800">
                <a:solidFill>
                  <a:srgbClr val="000000"/>
                </a:solidFill>
              </a:rPr>
              <a:t>	18</a:t>
            </a:r>
            <a:r>
              <a:rPr lang="en-US" altLang="en-US" sz="1800" i="1">
                <a:solidFill>
                  <a:srgbClr val="000000"/>
                </a:solidFill>
              </a:rPr>
              <a:t>x</a:t>
            </a:r>
            <a:r>
              <a:rPr lang="en-US" altLang="en-US" sz="1800" baseline="-25000">
                <a:solidFill>
                  <a:srgbClr val="000000"/>
                </a:solidFill>
              </a:rPr>
              <a:t>1</a:t>
            </a:r>
            <a:r>
              <a:rPr lang="en-US" altLang="en-US" sz="1800">
                <a:solidFill>
                  <a:srgbClr val="000000"/>
                </a:solidFill>
              </a:rPr>
              <a:t> + 21</a:t>
            </a:r>
            <a:r>
              <a:rPr lang="en-US" altLang="en-US" sz="1800" i="1">
                <a:solidFill>
                  <a:srgbClr val="000000"/>
                </a:solidFill>
              </a:rPr>
              <a:t>x</a:t>
            </a:r>
            <a:r>
              <a:rPr lang="en-US" altLang="en-US" sz="1800" baseline="-25000">
                <a:solidFill>
                  <a:srgbClr val="000000"/>
                </a:solidFill>
              </a:rPr>
              <a:t>2</a:t>
            </a:r>
            <a:r>
              <a:rPr lang="en-US" altLang="en-US" sz="1800">
                <a:solidFill>
                  <a:srgbClr val="000000"/>
                </a:solidFill>
              </a:rPr>
              <a:t> + 15</a:t>
            </a:r>
            <a:r>
              <a:rPr lang="en-US" altLang="en-US" sz="1800" i="1">
                <a:solidFill>
                  <a:srgbClr val="000000"/>
                </a:solidFill>
              </a:rPr>
              <a:t>x</a:t>
            </a:r>
            <a:r>
              <a:rPr lang="en-US" altLang="en-US" sz="1800" baseline="-25000">
                <a:solidFill>
                  <a:srgbClr val="000000"/>
                </a:solidFill>
              </a:rPr>
              <a:t>3</a:t>
            </a:r>
            <a:r>
              <a:rPr lang="en-US" altLang="en-US" sz="1800">
                <a:solidFill>
                  <a:srgbClr val="000000"/>
                </a:solidFill>
              </a:rPr>
              <a:t> ≥ 1600</a:t>
            </a:r>
            <a:endParaRPr lang="en-US" altLang="en-US" sz="1800"/>
          </a:p>
          <a:p>
            <a:r>
              <a:rPr lang="en-US" altLang="en-US" sz="1800"/>
              <a:t>	</a:t>
            </a:r>
          </a:p>
          <a:p>
            <a:endParaRPr lang="en-US" altLang="en-US" sz="1800"/>
          </a:p>
          <a:p>
            <a:r>
              <a:rPr lang="en-US" altLang="en-US" sz="1800"/>
              <a:t>Suppose that meeting 3 out of 4 of these constraints is “good enough”.</a:t>
            </a:r>
          </a:p>
        </p:txBody>
      </p:sp>
      <p:sp>
        <p:nvSpPr>
          <p:cNvPr id="106499" name="Line 3"/>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00" name="Text Box 4"/>
          <p:cNvSpPr txBox="1">
            <a:spLocks noChangeArrowheads="1"/>
          </p:cNvSpPr>
          <p:nvPr/>
        </p:nvSpPr>
        <p:spPr bwMode="auto">
          <a:xfrm>
            <a:off x="212725" y="65088"/>
            <a:ext cx="57102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Arial" pitchFamily="34" charset="0"/>
              </a:rPr>
              <a:t>Meeting a Subset of Constraints</a:t>
            </a:r>
            <a:r>
              <a:rPr lang="en-US" b="1">
                <a:latin typeface="Arial" pitchFamily="34" charset="0"/>
              </a:rPr>
              <a:t> </a:t>
            </a:r>
          </a:p>
        </p:txBody>
      </p:sp>
    </p:spTree>
    <p:extLst>
      <p:ext uri="{BB962C8B-B14F-4D97-AF65-F5344CB8AC3E}">
        <p14:creationId xmlns:p14="http://schemas.microsoft.com/office/powerpoint/2010/main" val="302927512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 Box 2"/>
          <p:cNvSpPr txBox="1">
            <a:spLocks noChangeArrowheads="1"/>
          </p:cNvSpPr>
          <p:nvPr/>
        </p:nvSpPr>
        <p:spPr bwMode="auto">
          <a:xfrm>
            <a:off x="0" y="1295400"/>
            <a:ext cx="9144000" cy="565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5000"/>
              </a:lnSpc>
            </a:pPr>
            <a:r>
              <a:rPr lang="en-US">
                <a:latin typeface="Times New Roman" pitchFamily="18" charset="0"/>
              </a:rPr>
              <a:t>We want two of the following 4 constraints to be satisfied.</a:t>
            </a:r>
          </a:p>
          <a:p>
            <a:pPr>
              <a:lnSpc>
                <a:spcPct val="95000"/>
              </a:lnSpc>
            </a:pPr>
            <a:r>
              <a:rPr lang="en-US">
                <a:latin typeface="Times New Roman" pitchFamily="18" charset="0"/>
              </a:rPr>
              <a:t>The other 2 are free, they may be automatically satisfied, but if they are not satisfied there is no problem</a:t>
            </a:r>
          </a:p>
          <a:p>
            <a:pPr>
              <a:lnSpc>
                <a:spcPct val="95000"/>
              </a:lnSpc>
            </a:pPr>
            <a:endParaRPr lang="en-US">
              <a:latin typeface="Times New Roman" pitchFamily="18" charset="0"/>
            </a:endParaRPr>
          </a:p>
          <a:p>
            <a:pPr>
              <a:lnSpc>
                <a:spcPct val="95000"/>
              </a:lnSpc>
            </a:pPr>
            <a:r>
              <a:rPr lang="en-US">
                <a:latin typeface="Times New Roman" pitchFamily="18" charset="0"/>
              </a:rPr>
              <a:t>y</a:t>
            </a:r>
            <a:r>
              <a:rPr lang="en-US" baseline="-25000">
                <a:latin typeface="Times New Roman" pitchFamily="18" charset="0"/>
              </a:rPr>
              <a:t>1</a:t>
            </a:r>
            <a:r>
              <a:rPr lang="en-US">
                <a:latin typeface="Times New Roman" pitchFamily="18" charset="0"/>
              </a:rPr>
              <a:t> + y</a:t>
            </a:r>
            <a:r>
              <a:rPr lang="en-US" baseline="-25000">
                <a:latin typeface="Times New Roman" pitchFamily="18" charset="0"/>
              </a:rPr>
              <a:t>2    </a:t>
            </a:r>
            <a:r>
              <a:rPr lang="en-US">
                <a:latin typeface="Times New Roman" pitchFamily="18" charset="0"/>
                <a:sym typeface="Symbol" pitchFamily="18" charset="2"/>
              </a:rPr>
              <a:t></a:t>
            </a:r>
            <a:r>
              <a:rPr lang="en-US">
                <a:latin typeface="Times New Roman" pitchFamily="18" charset="0"/>
              </a:rPr>
              <a:t>  100</a:t>
            </a:r>
          </a:p>
          <a:p>
            <a:pPr>
              <a:lnSpc>
                <a:spcPct val="95000"/>
              </a:lnSpc>
            </a:pPr>
            <a:r>
              <a:rPr lang="en-US">
                <a:latin typeface="Times New Roman" pitchFamily="18" charset="0"/>
              </a:rPr>
              <a:t>y</a:t>
            </a:r>
            <a:r>
              <a:rPr lang="en-US" baseline="-25000">
                <a:latin typeface="Times New Roman" pitchFamily="18" charset="0"/>
              </a:rPr>
              <a:t>1</a:t>
            </a:r>
            <a:r>
              <a:rPr lang="en-US">
                <a:latin typeface="Times New Roman" pitchFamily="18" charset="0"/>
              </a:rPr>
              <a:t> +2 y</a:t>
            </a:r>
            <a:r>
              <a:rPr lang="en-US" baseline="-25000">
                <a:latin typeface="Times New Roman" pitchFamily="18" charset="0"/>
              </a:rPr>
              <a:t>3 </a:t>
            </a:r>
            <a:r>
              <a:rPr lang="en-US">
                <a:latin typeface="Times New Roman" pitchFamily="18" charset="0"/>
                <a:sym typeface="Symbol" pitchFamily="18" charset="2"/>
              </a:rPr>
              <a:t>  160</a:t>
            </a:r>
          </a:p>
          <a:p>
            <a:pPr>
              <a:lnSpc>
                <a:spcPct val="95000"/>
              </a:lnSpc>
            </a:pPr>
            <a:r>
              <a:rPr lang="en-US">
                <a:latin typeface="Times New Roman" pitchFamily="18" charset="0"/>
              </a:rPr>
              <a:t>y</a:t>
            </a:r>
            <a:r>
              <a:rPr lang="en-US" baseline="-25000">
                <a:latin typeface="Times New Roman" pitchFamily="18" charset="0"/>
              </a:rPr>
              <a:t>2</a:t>
            </a:r>
            <a:r>
              <a:rPr lang="en-US">
                <a:latin typeface="Times New Roman" pitchFamily="18" charset="0"/>
              </a:rPr>
              <a:t> + y</a:t>
            </a:r>
            <a:r>
              <a:rPr lang="en-US" baseline="-25000">
                <a:latin typeface="Times New Roman" pitchFamily="18" charset="0"/>
              </a:rPr>
              <a:t>3    </a:t>
            </a:r>
            <a:r>
              <a:rPr lang="en-US">
                <a:latin typeface="Times New Roman" pitchFamily="18" charset="0"/>
                <a:sym typeface="Symbol" pitchFamily="18" charset="2"/>
              </a:rPr>
              <a:t></a:t>
            </a:r>
            <a:r>
              <a:rPr lang="en-US">
                <a:latin typeface="Times New Roman" pitchFamily="18" charset="0"/>
              </a:rPr>
              <a:t>  50</a:t>
            </a:r>
          </a:p>
          <a:p>
            <a:pPr>
              <a:lnSpc>
                <a:spcPct val="95000"/>
              </a:lnSpc>
            </a:pPr>
            <a:r>
              <a:rPr lang="en-US">
                <a:latin typeface="Times New Roman" pitchFamily="18" charset="0"/>
              </a:rPr>
              <a:t>y</a:t>
            </a:r>
            <a:r>
              <a:rPr lang="en-US" baseline="-25000">
                <a:latin typeface="Times New Roman" pitchFamily="18" charset="0"/>
              </a:rPr>
              <a:t>1</a:t>
            </a:r>
            <a:r>
              <a:rPr lang="en-US">
                <a:latin typeface="Times New Roman" pitchFamily="18" charset="0"/>
              </a:rPr>
              <a:t> + y</a:t>
            </a:r>
            <a:r>
              <a:rPr lang="en-US" baseline="-25000">
                <a:latin typeface="Times New Roman" pitchFamily="18" charset="0"/>
              </a:rPr>
              <a:t>2 </a:t>
            </a:r>
            <a:r>
              <a:rPr lang="en-US">
                <a:latin typeface="Times New Roman" pitchFamily="18" charset="0"/>
              </a:rPr>
              <a:t>+ y</a:t>
            </a:r>
            <a:r>
              <a:rPr lang="en-US" baseline="-25000">
                <a:latin typeface="Times New Roman" pitchFamily="18" charset="0"/>
              </a:rPr>
              <a:t>3 </a:t>
            </a:r>
            <a:r>
              <a:rPr lang="en-US">
                <a:latin typeface="Times New Roman" pitchFamily="18" charset="0"/>
                <a:sym typeface="Symbol" pitchFamily="18" charset="2"/>
              </a:rPr>
              <a:t>  170</a:t>
            </a:r>
          </a:p>
          <a:p>
            <a:pPr>
              <a:lnSpc>
                <a:spcPct val="95000"/>
              </a:lnSpc>
            </a:pPr>
            <a:endParaRPr lang="en-US">
              <a:latin typeface="Times New Roman" pitchFamily="18" charset="0"/>
              <a:sym typeface="Symbol" pitchFamily="18" charset="2"/>
            </a:endParaRPr>
          </a:p>
          <a:p>
            <a:pPr>
              <a:lnSpc>
                <a:spcPct val="95000"/>
              </a:lnSpc>
            </a:pPr>
            <a:endParaRPr lang="en-US">
              <a:latin typeface="Times New Roman" pitchFamily="18" charset="0"/>
              <a:sym typeface="Symbol" pitchFamily="18" charset="2"/>
            </a:endParaRPr>
          </a:p>
          <a:p>
            <a:pPr>
              <a:lnSpc>
                <a:spcPct val="95000"/>
              </a:lnSpc>
            </a:pPr>
            <a:endParaRPr lang="en-US">
              <a:latin typeface="Times New Roman" pitchFamily="18" charset="0"/>
              <a:sym typeface="Symbol" pitchFamily="18" charset="2"/>
            </a:endParaRPr>
          </a:p>
          <a:p>
            <a:pPr>
              <a:lnSpc>
                <a:spcPct val="95000"/>
              </a:lnSpc>
            </a:pPr>
            <a:endParaRPr lang="en-US">
              <a:latin typeface="Times New Roman" pitchFamily="18" charset="0"/>
              <a:sym typeface="Symbol" pitchFamily="18" charset="2"/>
            </a:endParaRPr>
          </a:p>
          <a:p>
            <a:pPr>
              <a:lnSpc>
                <a:spcPct val="95000"/>
              </a:lnSpc>
            </a:pPr>
            <a:endParaRPr lang="en-US">
              <a:latin typeface="Times New Roman" pitchFamily="18" charset="0"/>
              <a:sym typeface="Symbol" pitchFamily="18" charset="2"/>
            </a:endParaRPr>
          </a:p>
          <a:p>
            <a:pPr>
              <a:lnSpc>
                <a:spcPct val="95000"/>
              </a:lnSpc>
            </a:pPr>
            <a:endParaRPr lang="en-US">
              <a:latin typeface="Times New Roman" pitchFamily="18" charset="0"/>
              <a:sym typeface="Symbol" pitchFamily="18" charset="2"/>
            </a:endParaRPr>
          </a:p>
          <a:p>
            <a:pPr>
              <a:lnSpc>
                <a:spcPct val="95000"/>
              </a:lnSpc>
            </a:pPr>
            <a:r>
              <a:rPr lang="en-US">
                <a:latin typeface="Times New Roman" pitchFamily="18" charset="0"/>
                <a:sym typeface="Symbol" pitchFamily="18" charset="2"/>
              </a:rPr>
              <a:t>In general we want to satisfy k constraints out of n constraints</a:t>
            </a:r>
          </a:p>
          <a:p>
            <a:pPr>
              <a:lnSpc>
                <a:spcPct val="95000"/>
              </a:lnSpc>
            </a:pPr>
            <a:endParaRPr lang="en-US">
              <a:latin typeface="Times New Roman" pitchFamily="18" charset="0"/>
              <a:sym typeface="Symbol" pitchFamily="18" charset="2"/>
            </a:endParaRPr>
          </a:p>
        </p:txBody>
      </p:sp>
      <p:sp>
        <p:nvSpPr>
          <p:cNvPr id="107523" name="Line 3"/>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524" name="Text Box 4"/>
          <p:cNvSpPr txBox="1">
            <a:spLocks noChangeArrowheads="1"/>
          </p:cNvSpPr>
          <p:nvPr/>
        </p:nvSpPr>
        <p:spPr bwMode="auto">
          <a:xfrm>
            <a:off x="212725" y="65088"/>
            <a:ext cx="15859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Still Fun</a:t>
            </a:r>
            <a:endParaRPr lang="en-US" sz="2800">
              <a:latin typeface="Arial" pitchFamily="34" charset="0"/>
            </a:endParaRPr>
          </a:p>
        </p:txBody>
      </p:sp>
    </p:spTree>
    <p:extLst>
      <p:ext uri="{BB962C8B-B14F-4D97-AF65-F5344CB8AC3E}">
        <p14:creationId xmlns:p14="http://schemas.microsoft.com/office/powerpoint/2010/main" val="281505907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914400" y="2787650"/>
            <a:ext cx="7772400" cy="685800"/>
          </a:xfrm>
        </p:spPr>
        <p:txBody>
          <a:bodyPr/>
          <a:lstStyle/>
          <a:p>
            <a:r>
              <a:rPr lang="en-US" altLang="en-US" sz="2400" b="1" dirty="0">
                <a:solidFill>
                  <a:schemeClr val="tx1"/>
                </a:solidFill>
              </a:rPr>
              <a:t>A Constraint With k Possible Values</a:t>
            </a:r>
            <a:endParaRPr lang="en-US" altLang="en-US" dirty="0">
              <a:solidFill>
                <a:schemeClr val="tx1"/>
              </a:solidFill>
            </a:endParaRPr>
          </a:p>
        </p:txBody>
      </p:sp>
      <p:sp>
        <p:nvSpPr>
          <p:cNvPr id="108547" name="Text Box 3"/>
          <p:cNvSpPr txBox="1">
            <a:spLocks noChangeArrowheads="1"/>
          </p:cNvSpPr>
          <p:nvPr/>
        </p:nvSpPr>
        <p:spPr bwMode="auto">
          <a:xfrm>
            <a:off x="0" y="1295400"/>
            <a:ext cx="9144000" cy="217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5000"/>
              </a:lnSpc>
            </a:pPr>
            <a:r>
              <a:rPr lang="en-US">
                <a:latin typeface="Times New Roman" pitchFamily="18" charset="0"/>
              </a:rPr>
              <a:t>y</a:t>
            </a:r>
            <a:r>
              <a:rPr lang="en-US" baseline="-25000">
                <a:latin typeface="Times New Roman" pitchFamily="18" charset="0"/>
              </a:rPr>
              <a:t>1</a:t>
            </a:r>
            <a:r>
              <a:rPr lang="en-US">
                <a:latin typeface="Times New Roman" pitchFamily="18" charset="0"/>
              </a:rPr>
              <a:t> + y</a:t>
            </a:r>
            <a:r>
              <a:rPr lang="en-US" baseline="-25000">
                <a:latin typeface="Times New Roman" pitchFamily="18" charset="0"/>
              </a:rPr>
              <a:t>2     </a:t>
            </a:r>
            <a:r>
              <a:rPr lang="en-US">
                <a:latin typeface="Times New Roman" pitchFamily="18" charset="0"/>
                <a:sym typeface="Symbol" pitchFamily="18" charset="2"/>
              </a:rPr>
              <a:t>= </a:t>
            </a:r>
            <a:r>
              <a:rPr lang="en-US">
                <a:latin typeface="Times New Roman" pitchFamily="18" charset="0"/>
              </a:rPr>
              <a:t>  10 or 20 or 100</a:t>
            </a:r>
          </a:p>
          <a:p>
            <a:pPr>
              <a:lnSpc>
                <a:spcPct val="95000"/>
              </a:lnSpc>
            </a:pPr>
            <a:endParaRPr lang="en-US">
              <a:latin typeface="Times New Roman" pitchFamily="18" charset="0"/>
              <a:sym typeface="Symbol" pitchFamily="18" charset="2"/>
            </a:endParaRPr>
          </a:p>
          <a:p>
            <a:pPr>
              <a:lnSpc>
                <a:spcPct val="95000"/>
              </a:lnSpc>
            </a:pPr>
            <a:endParaRPr lang="en-US">
              <a:latin typeface="Times New Roman" pitchFamily="18" charset="0"/>
              <a:sym typeface="Symbol" pitchFamily="18" charset="2"/>
            </a:endParaRPr>
          </a:p>
          <a:p>
            <a:pPr>
              <a:lnSpc>
                <a:spcPct val="95000"/>
              </a:lnSpc>
            </a:pPr>
            <a:endParaRPr lang="en-US">
              <a:latin typeface="Times New Roman" pitchFamily="18" charset="0"/>
              <a:sym typeface="Symbol" pitchFamily="18" charset="2"/>
            </a:endParaRPr>
          </a:p>
          <a:p>
            <a:pPr>
              <a:lnSpc>
                <a:spcPct val="95000"/>
              </a:lnSpc>
            </a:pPr>
            <a:endParaRPr lang="en-US">
              <a:latin typeface="Times New Roman" pitchFamily="18" charset="0"/>
              <a:sym typeface="Symbol" pitchFamily="18" charset="2"/>
            </a:endParaRPr>
          </a:p>
          <a:p>
            <a:pPr>
              <a:lnSpc>
                <a:spcPct val="95000"/>
              </a:lnSpc>
            </a:pPr>
            <a:endParaRPr lang="en-US">
              <a:latin typeface="Times New Roman" pitchFamily="18" charset="0"/>
              <a:sym typeface="Symbol" pitchFamily="18" charset="2"/>
            </a:endParaRPr>
          </a:p>
        </p:txBody>
      </p:sp>
      <p:sp>
        <p:nvSpPr>
          <p:cNvPr id="108548" name="Line 4"/>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49" name="Text Box 5"/>
          <p:cNvSpPr txBox="1">
            <a:spLocks noChangeArrowheads="1"/>
          </p:cNvSpPr>
          <p:nvPr/>
        </p:nvSpPr>
        <p:spPr bwMode="auto">
          <a:xfrm>
            <a:off x="212725" y="65088"/>
            <a:ext cx="75406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Mastering Formulation of Binary Variables  </a:t>
            </a:r>
            <a:endParaRPr lang="en-US" sz="2800">
              <a:latin typeface="Arial" pitchFamily="34" charset="0"/>
            </a:endParaRPr>
          </a:p>
        </p:txBody>
      </p:sp>
    </p:spTree>
    <p:extLst>
      <p:ext uri="{BB962C8B-B14F-4D97-AF65-F5344CB8AC3E}">
        <p14:creationId xmlns:p14="http://schemas.microsoft.com/office/powerpoint/2010/main" val="405667746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 Box 2"/>
          <p:cNvSpPr txBox="1">
            <a:spLocks noChangeArrowheads="1"/>
          </p:cNvSpPr>
          <p:nvPr/>
        </p:nvSpPr>
        <p:spPr bwMode="auto">
          <a:xfrm>
            <a:off x="0" y="914400"/>
            <a:ext cx="9144000" cy="5706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5000"/>
              </a:lnSpc>
            </a:pPr>
            <a:r>
              <a:rPr lang="en-US" sz="2400" dirty="0">
                <a:latin typeface="Book Antiqua" pitchFamily="18" charset="0"/>
              </a:rPr>
              <a:t>We have 5 demand centers, referred to as 1, 2, 3, 4,5.</a:t>
            </a:r>
          </a:p>
          <a:p>
            <a:pPr>
              <a:lnSpc>
                <a:spcPct val="95000"/>
              </a:lnSpc>
            </a:pPr>
            <a:r>
              <a:rPr lang="en-US" sz="2400" dirty="0">
                <a:latin typeface="Book Antiqua" pitchFamily="18" charset="0"/>
              </a:rPr>
              <a:t>We plan to open  one or more Distribution Centers (DC) to serve these markets. There are 5 candidate locations for these DCs, referred to as A, B, C, D, and E. </a:t>
            </a:r>
            <a:r>
              <a:rPr lang="en-US" sz="2400" dirty="0" smtClean="0">
                <a:latin typeface="Book Antiqua" pitchFamily="18" charset="0"/>
              </a:rPr>
              <a:t>Annual </a:t>
            </a:r>
            <a:r>
              <a:rPr lang="en-US" sz="2400" dirty="0">
                <a:latin typeface="Book Antiqua" pitchFamily="18" charset="0"/>
              </a:rPr>
              <a:t>cost of meeting all  demand of each market from a DC located in each candidate location is given below </a:t>
            </a:r>
          </a:p>
          <a:p>
            <a:pPr>
              <a:lnSpc>
                <a:spcPct val="95000"/>
              </a:lnSpc>
            </a:pPr>
            <a:endParaRPr lang="en-US" sz="2400" dirty="0">
              <a:latin typeface="Book Antiqua" pitchFamily="18" charset="0"/>
            </a:endParaRPr>
          </a:p>
          <a:p>
            <a:pPr>
              <a:lnSpc>
                <a:spcPct val="95000"/>
              </a:lnSpc>
            </a:pPr>
            <a:r>
              <a:rPr lang="en-US" sz="2400" dirty="0">
                <a:latin typeface="Book Antiqua" pitchFamily="18" charset="0"/>
              </a:rPr>
              <a:t>	</a:t>
            </a:r>
            <a:r>
              <a:rPr lang="en-US" sz="2400" dirty="0" smtClean="0">
                <a:latin typeface="Book Antiqua" pitchFamily="18" charset="0"/>
              </a:rPr>
              <a:t>	DC1	DC2	DC3</a:t>
            </a:r>
            <a:r>
              <a:rPr lang="en-US" sz="2400" dirty="0">
                <a:latin typeface="Book Antiqua" pitchFamily="18" charset="0"/>
              </a:rPr>
              <a:t>	DC4	DC5			</a:t>
            </a:r>
          </a:p>
          <a:p>
            <a:pPr>
              <a:lnSpc>
                <a:spcPct val="95000"/>
              </a:lnSpc>
            </a:pPr>
            <a:r>
              <a:rPr lang="en-US" sz="2400" dirty="0">
                <a:latin typeface="Book Antiqua" pitchFamily="18" charset="0"/>
              </a:rPr>
              <a:t>Market 1	1	5	18	13	17			</a:t>
            </a:r>
          </a:p>
          <a:p>
            <a:pPr>
              <a:lnSpc>
                <a:spcPct val="95000"/>
              </a:lnSpc>
            </a:pPr>
            <a:r>
              <a:rPr lang="en-US" sz="2400" dirty="0">
                <a:latin typeface="Book Antiqua" pitchFamily="18" charset="0"/>
              </a:rPr>
              <a:t>Market 2	15	2	26	14	14</a:t>
            </a:r>
          </a:p>
          <a:p>
            <a:pPr>
              <a:lnSpc>
                <a:spcPct val="95000"/>
              </a:lnSpc>
            </a:pPr>
            <a:r>
              <a:rPr lang="en-US" sz="2400" dirty="0">
                <a:latin typeface="Book Antiqua" pitchFamily="18" charset="0"/>
              </a:rPr>
              <a:t>Market 3	28	18	7	8	8</a:t>
            </a:r>
          </a:p>
          <a:p>
            <a:pPr>
              <a:lnSpc>
                <a:spcPct val="95000"/>
              </a:lnSpc>
            </a:pPr>
            <a:r>
              <a:rPr lang="en-US" sz="2400" dirty="0">
                <a:latin typeface="Book Antiqua" pitchFamily="18" charset="0"/>
              </a:rPr>
              <a:t>Market 4	100	120	8	8	9</a:t>
            </a:r>
          </a:p>
          <a:p>
            <a:pPr>
              <a:lnSpc>
                <a:spcPct val="95000"/>
              </a:lnSpc>
            </a:pPr>
            <a:r>
              <a:rPr lang="en-US" sz="2400" dirty="0">
                <a:latin typeface="Book Antiqua" pitchFamily="18" charset="0"/>
              </a:rPr>
              <a:t>Market 5	30	20	20	30	40</a:t>
            </a:r>
          </a:p>
          <a:p>
            <a:pPr>
              <a:lnSpc>
                <a:spcPct val="95000"/>
              </a:lnSpc>
            </a:pPr>
            <a:endParaRPr lang="en-US" sz="2400" dirty="0">
              <a:latin typeface="Book Antiqua" pitchFamily="18" charset="0"/>
            </a:endParaRPr>
          </a:p>
          <a:p>
            <a:pPr>
              <a:lnSpc>
                <a:spcPct val="95000"/>
              </a:lnSpc>
            </a:pPr>
            <a:r>
              <a:rPr lang="en-US" sz="2400" dirty="0">
                <a:latin typeface="Book Antiqua" pitchFamily="18" charset="0"/>
              </a:rPr>
              <a:t>Each DC can satisfy the demand of one, two, three, four, or five </a:t>
            </a:r>
            <a:r>
              <a:rPr lang="en-US" sz="2400" dirty="0" smtClean="0">
                <a:latin typeface="Book Antiqua" pitchFamily="18" charset="0"/>
              </a:rPr>
              <a:t>market</a:t>
            </a:r>
            <a:endParaRPr lang="en-US" sz="2400" dirty="0">
              <a:latin typeface="Book Antiqua" pitchFamily="18" charset="0"/>
              <a:sym typeface="Symbol" pitchFamily="18" charset="2"/>
            </a:endParaRPr>
          </a:p>
        </p:txBody>
      </p:sp>
      <p:sp>
        <p:nvSpPr>
          <p:cNvPr id="109572" name="Text Box 4"/>
          <p:cNvSpPr txBox="1">
            <a:spLocks noChangeArrowheads="1"/>
          </p:cNvSpPr>
          <p:nvPr/>
        </p:nvSpPr>
        <p:spPr bwMode="auto">
          <a:xfrm>
            <a:off x="-5862" y="65088"/>
            <a:ext cx="91498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800" b="1" dirty="0">
                <a:latin typeface="Arial" pitchFamily="34" charset="0"/>
              </a:rPr>
              <a:t>A </a:t>
            </a:r>
            <a:r>
              <a:rPr lang="en-US" altLang="en-US" sz="2800" b="1" dirty="0">
                <a:latin typeface="Arial" pitchFamily="34" charset="0"/>
              </a:rPr>
              <a:t>Location Allocation Problem </a:t>
            </a:r>
            <a:endParaRPr lang="en-US" sz="2800" b="1" dirty="0"/>
          </a:p>
        </p:txBody>
      </p:sp>
    </p:spTree>
    <p:extLst>
      <p:ext uri="{BB962C8B-B14F-4D97-AF65-F5344CB8AC3E}">
        <p14:creationId xmlns:p14="http://schemas.microsoft.com/office/powerpoint/2010/main" val="333662009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 Box 2"/>
          <p:cNvSpPr txBox="1">
            <a:spLocks noChangeArrowheads="1"/>
          </p:cNvSpPr>
          <p:nvPr/>
        </p:nvSpPr>
        <p:spPr bwMode="auto">
          <a:xfrm>
            <a:off x="0" y="1295400"/>
            <a:ext cx="9144000" cy="322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5000"/>
              </a:lnSpc>
            </a:pPr>
            <a:r>
              <a:rPr lang="en-US" dirty="0">
                <a:latin typeface="Times New Roman" pitchFamily="18" charset="0"/>
              </a:rPr>
              <a:t>Depreciated initial investment and operating cost of a DC in  location A, B, C,  D, and E is 199, 177, 96, 148, 111.</a:t>
            </a:r>
          </a:p>
          <a:p>
            <a:pPr>
              <a:lnSpc>
                <a:spcPct val="95000"/>
              </a:lnSpc>
            </a:pPr>
            <a:endParaRPr lang="en-US" dirty="0">
              <a:latin typeface="Times New Roman" pitchFamily="18" charset="0"/>
            </a:endParaRPr>
          </a:p>
          <a:p>
            <a:pPr>
              <a:lnSpc>
                <a:spcPct val="95000"/>
              </a:lnSpc>
            </a:pPr>
            <a:r>
              <a:rPr lang="en-US" dirty="0">
                <a:latin typeface="Times New Roman" pitchFamily="18" charset="0"/>
              </a:rPr>
              <a:t>The objective function is to minimize total cost (Investment &amp;Operating and Distribution) of the system.</a:t>
            </a:r>
          </a:p>
          <a:p>
            <a:pPr>
              <a:lnSpc>
                <a:spcPct val="95000"/>
              </a:lnSpc>
            </a:pPr>
            <a:endParaRPr lang="en-US" dirty="0">
              <a:latin typeface="Times New Roman" pitchFamily="18" charset="0"/>
            </a:endParaRPr>
          </a:p>
          <a:p>
            <a:pPr>
              <a:lnSpc>
                <a:spcPct val="95000"/>
              </a:lnSpc>
            </a:pPr>
            <a:r>
              <a:rPr lang="en-US" dirty="0">
                <a:latin typeface="Times New Roman" pitchFamily="18" charset="0"/>
              </a:rPr>
              <a:t>Suppose we want to open only one DC. Where is the optimal location.</a:t>
            </a:r>
          </a:p>
          <a:p>
            <a:pPr>
              <a:lnSpc>
                <a:spcPct val="95000"/>
              </a:lnSpc>
            </a:pPr>
            <a:r>
              <a:rPr lang="en-US" dirty="0">
                <a:latin typeface="Times New Roman" pitchFamily="18" charset="0"/>
              </a:rPr>
              <a:t>Suppose we don't impose any constraint on the number of DCs. </a:t>
            </a:r>
          </a:p>
          <a:p>
            <a:pPr>
              <a:lnSpc>
                <a:spcPct val="95000"/>
              </a:lnSpc>
            </a:pPr>
            <a:r>
              <a:rPr lang="en-US" dirty="0">
                <a:latin typeface="Times New Roman" pitchFamily="18" charset="0"/>
              </a:rPr>
              <a:t>What is the optimal number of DCs.</a:t>
            </a:r>
          </a:p>
        </p:txBody>
      </p:sp>
      <p:sp>
        <p:nvSpPr>
          <p:cNvPr id="110595" name="Line 3"/>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596" name="Text Box 4"/>
          <p:cNvSpPr txBox="1">
            <a:spLocks noChangeArrowheads="1"/>
          </p:cNvSpPr>
          <p:nvPr/>
        </p:nvSpPr>
        <p:spPr bwMode="auto">
          <a:xfrm>
            <a:off x="212725" y="65088"/>
            <a:ext cx="54625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Arial" pitchFamily="34" charset="0"/>
              </a:rPr>
              <a:t>A Location Allocation Problem</a:t>
            </a:r>
            <a:r>
              <a:rPr lang="en-US" sz="2800" b="1">
                <a:latin typeface="Arial" pitchFamily="34" charset="0"/>
              </a:rPr>
              <a:t> </a:t>
            </a:r>
          </a:p>
        </p:txBody>
      </p:sp>
    </p:spTree>
    <p:extLst>
      <p:ext uri="{BB962C8B-B14F-4D97-AF65-F5344CB8AC3E}">
        <p14:creationId xmlns:p14="http://schemas.microsoft.com/office/powerpoint/2010/main" val="420992725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 Box 2"/>
          <p:cNvSpPr txBox="1">
            <a:spLocks noChangeArrowheads="1"/>
          </p:cNvSpPr>
          <p:nvPr/>
        </p:nvSpPr>
        <p:spPr bwMode="auto">
          <a:xfrm>
            <a:off x="838200" y="1676400"/>
            <a:ext cx="7315200"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a:latin typeface="Palatino" pitchFamily="18" charset="0"/>
              </a:rPr>
              <a:t>Mercer Development is considering the potential of four different development projects. Each project would be completed in at most three years. The required cash outflow for each project is given in the table below, along with the net present value of each project to Mercer, and the cash that is available (from previous projects) each year.</a:t>
            </a:r>
          </a:p>
          <a:p>
            <a:r>
              <a:rPr lang="en-US" altLang="en-US">
                <a:latin typeface="Palatino" pitchFamily="18" charset="0"/>
              </a:rPr>
              <a:t>	</a:t>
            </a:r>
            <a:endParaRPr lang="en-US" altLang="en-US"/>
          </a:p>
        </p:txBody>
      </p:sp>
      <p:sp>
        <p:nvSpPr>
          <p:cNvPr id="111619" name="Rectangle 3"/>
          <p:cNvSpPr>
            <a:spLocks noChangeArrowheads="1"/>
          </p:cNvSpPr>
          <p:nvPr/>
        </p:nvSpPr>
        <p:spPr bwMode="auto">
          <a:xfrm>
            <a:off x="2325688" y="6089650"/>
            <a:ext cx="101758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20" name="Rectangle 4"/>
          <p:cNvSpPr>
            <a:spLocks noChangeArrowheads="1"/>
          </p:cNvSpPr>
          <p:nvPr/>
        </p:nvSpPr>
        <p:spPr bwMode="auto">
          <a:xfrm>
            <a:off x="3343275" y="608965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21" name="Rectangle 5"/>
          <p:cNvSpPr>
            <a:spLocks noChangeArrowheads="1"/>
          </p:cNvSpPr>
          <p:nvPr/>
        </p:nvSpPr>
        <p:spPr bwMode="auto">
          <a:xfrm>
            <a:off x="3349625" y="6089650"/>
            <a:ext cx="1025525"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22" name="Rectangle 6"/>
          <p:cNvSpPr>
            <a:spLocks noChangeArrowheads="1"/>
          </p:cNvSpPr>
          <p:nvPr/>
        </p:nvSpPr>
        <p:spPr bwMode="auto">
          <a:xfrm>
            <a:off x="4375150" y="608965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23" name="Rectangle 7"/>
          <p:cNvSpPr>
            <a:spLocks noChangeArrowheads="1"/>
          </p:cNvSpPr>
          <p:nvPr/>
        </p:nvSpPr>
        <p:spPr bwMode="auto">
          <a:xfrm>
            <a:off x="4379913" y="6089650"/>
            <a:ext cx="9636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24" name="Rectangle 8"/>
          <p:cNvSpPr>
            <a:spLocks noChangeArrowheads="1"/>
          </p:cNvSpPr>
          <p:nvPr/>
        </p:nvSpPr>
        <p:spPr bwMode="auto">
          <a:xfrm>
            <a:off x="5343525" y="608965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25" name="Rectangle 9"/>
          <p:cNvSpPr>
            <a:spLocks noChangeArrowheads="1"/>
          </p:cNvSpPr>
          <p:nvPr/>
        </p:nvSpPr>
        <p:spPr bwMode="auto">
          <a:xfrm>
            <a:off x="5349875" y="6089650"/>
            <a:ext cx="102711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26" name="Rectangle 10"/>
          <p:cNvSpPr>
            <a:spLocks noChangeArrowheads="1"/>
          </p:cNvSpPr>
          <p:nvPr/>
        </p:nvSpPr>
        <p:spPr bwMode="auto">
          <a:xfrm>
            <a:off x="6376988" y="608965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27" name="Rectangle 11"/>
          <p:cNvSpPr>
            <a:spLocks noChangeArrowheads="1"/>
          </p:cNvSpPr>
          <p:nvPr/>
        </p:nvSpPr>
        <p:spPr bwMode="auto">
          <a:xfrm>
            <a:off x="6383338" y="6089650"/>
            <a:ext cx="1228725"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111628" name="Group 12"/>
          <p:cNvGrpSpPr>
            <a:grpSpLocks/>
          </p:cNvGrpSpPr>
          <p:nvPr/>
        </p:nvGrpSpPr>
        <p:grpSpPr bwMode="auto">
          <a:xfrm>
            <a:off x="1539875" y="3810000"/>
            <a:ext cx="6072188" cy="2328863"/>
            <a:chOff x="970" y="2400"/>
            <a:chExt cx="3825" cy="1467"/>
          </a:xfrm>
        </p:grpSpPr>
        <p:grpSp>
          <p:nvGrpSpPr>
            <p:cNvPr id="111629" name="Group 13"/>
            <p:cNvGrpSpPr>
              <a:grpSpLocks/>
            </p:cNvGrpSpPr>
            <p:nvPr/>
          </p:nvGrpSpPr>
          <p:grpSpPr bwMode="auto">
            <a:xfrm>
              <a:off x="970" y="2400"/>
              <a:ext cx="3825" cy="1467"/>
              <a:chOff x="970" y="2400"/>
              <a:chExt cx="3825" cy="1467"/>
            </a:xfrm>
          </p:grpSpPr>
          <p:sp>
            <p:nvSpPr>
              <p:cNvPr id="111630" name="Rectangle 14"/>
              <p:cNvSpPr>
                <a:spLocks noChangeArrowheads="1"/>
              </p:cNvSpPr>
              <p:nvPr/>
            </p:nvSpPr>
            <p:spPr bwMode="auto">
              <a:xfrm>
                <a:off x="1745" y="2405"/>
                <a:ext cx="275"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Ca</a:t>
                </a:r>
                <a:endParaRPr lang="en-US">
                  <a:latin typeface="Times New Roman" pitchFamily="18" charset="0"/>
                </a:endParaRPr>
              </a:p>
            </p:txBody>
          </p:sp>
          <p:sp>
            <p:nvSpPr>
              <p:cNvPr id="111631" name="Rectangle 15"/>
              <p:cNvSpPr>
                <a:spLocks noChangeArrowheads="1"/>
              </p:cNvSpPr>
              <p:nvPr/>
            </p:nvSpPr>
            <p:spPr bwMode="auto">
              <a:xfrm>
                <a:off x="1905" y="2405"/>
                <a:ext cx="11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s</a:t>
                </a:r>
                <a:endParaRPr lang="en-US">
                  <a:latin typeface="Times New Roman" pitchFamily="18" charset="0"/>
                </a:endParaRPr>
              </a:p>
            </p:txBody>
          </p:sp>
          <p:sp>
            <p:nvSpPr>
              <p:cNvPr id="111632" name="Rectangle 16"/>
              <p:cNvSpPr>
                <a:spLocks noChangeArrowheads="1"/>
              </p:cNvSpPr>
              <p:nvPr/>
            </p:nvSpPr>
            <p:spPr bwMode="auto">
              <a:xfrm>
                <a:off x="1962" y="2405"/>
                <a:ext cx="284"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h Ou</a:t>
                </a:r>
                <a:endParaRPr lang="en-US">
                  <a:latin typeface="Times New Roman" pitchFamily="18" charset="0"/>
                </a:endParaRPr>
              </a:p>
            </p:txBody>
          </p:sp>
          <p:sp>
            <p:nvSpPr>
              <p:cNvPr id="111633" name="Rectangle 17"/>
              <p:cNvSpPr>
                <a:spLocks noChangeArrowheads="1"/>
              </p:cNvSpPr>
              <p:nvPr/>
            </p:nvSpPr>
            <p:spPr bwMode="auto">
              <a:xfrm>
                <a:off x="2245" y="2405"/>
                <a:ext cx="20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tflo</a:t>
                </a:r>
                <a:endParaRPr lang="en-US">
                  <a:latin typeface="Times New Roman" pitchFamily="18" charset="0"/>
                </a:endParaRPr>
              </a:p>
            </p:txBody>
          </p:sp>
          <p:sp>
            <p:nvSpPr>
              <p:cNvPr id="111634" name="Rectangle 18"/>
              <p:cNvSpPr>
                <a:spLocks noChangeArrowheads="1"/>
              </p:cNvSpPr>
              <p:nvPr/>
            </p:nvSpPr>
            <p:spPr bwMode="auto">
              <a:xfrm>
                <a:off x="2446" y="2405"/>
                <a:ext cx="25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w </a:t>
                </a:r>
                <a:endParaRPr lang="en-US">
                  <a:latin typeface="Times New Roman" pitchFamily="18" charset="0"/>
                </a:endParaRPr>
              </a:p>
            </p:txBody>
          </p:sp>
          <p:sp>
            <p:nvSpPr>
              <p:cNvPr id="111635" name="Rectangle 19"/>
              <p:cNvSpPr>
                <a:spLocks noChangeArrowheads="1"/>
              </p:cNvSpPr>
              <p:nvPr/>
            </p:nvSpPr>
            <p:spPr bwMode="auto">
              <a:xfrm>
                <a:off x="2585" y="2405"/>
                <a:ext cx="154"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R</a:t>
                </a:r>
                <a:endParaRPr lang="en-US">
                  <a:latin typeface="Times New Roman" pitchFamily="18" charset="0"/>
                </a:endParaRPr>
              </a:p>
            </p:txBody>
          </p:sp>
          <p:sp>
            <p:nvSpPr>
              <p:cNvPr id="111636" name="Rectangle 20"/>
              <p:cNvSpPr>
                <a:spLocks noChangeArrowheads="1"/>
              </p:cNvSpPr>
              <p:nvPr/>
            </p:nvSpPr>
            <p:spPr bwMode="auto">
              <a:xfrm>
                <a:off x="2683" y="2405"/>
                <a:ext cx="13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eq</a:t>
                </a:r>
                <a:endParaRPr lang="en-US">
                  <a:latin typeface="Times New Roman" pitchFamily="18" charset="0"/>
                </a:endParaRPr>
              </a:p>
            </p:txBody>
          </p:sp>
          <p:sp>
            <p:nvSpPr>
              <p:cNvPr id="111637" name="Rectangle 21"/>
              <p:cNvSpPr>
                <a:spLocks noChangeArrowheads="1"/>
              </p:cNvSpPr>
              <p:nvPr/>
            </p:nvSpPr>
            <p:spPr bwMode="auto">
              <a:xfrm>
                <a:off x="2817" y="2405"/>
                <a:ext cx="16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uir</a:t>
                </a:r>
                <a:endParaRPr lang="en-US">
                  <a:latin typeface="Times New Roman" pitchFamily="18" charset="0"/>
                </a:endParaRPr>
              </a:p>
            </p:txBody>
          </p:sp>
          <p:sp>
            <p:nvSpPr>
              <p:cNvPr id="111638" name="Rectangle 22"/>
              <p:cNvSpPr>
                <a:spLocks noChangeArrowheads="1"/>
              </p:cNvSpPr>
              <p:nvPr/>
            </p:nvSpPr>
            <p:spPr bwMode="auto">
              <a:xfrm>
                <a:off x="2978" y="2405"/>
                <a:ext cx="13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ed</a:t>
                </a:r>
                <a:endParaRPr lang="en-US">
                  <a:latin typeface="Times New Roman" pitchFamily="18" charset="0"/>
                </a:endParaRPr>
              </a:p>
            </p:txBody>
          </p:sp>
          <p:sp>
            <p:nvSpPr>
              <p:cNvPr id="111639" name="Rectangle 23"/>
              <p:cNvSpPr>
                <a:spLocks noChangeArrowheads="1"/>
              </p:cNvSpPr>
              <p:nvPr/>
            </p:nvSpPr>
            <p:spPr bwMode="auto">
              <a:xfrm>
                <a:off x="3113" y="2405"/>
                <a:ext cx="215"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 ($</a:t>
                </a:r>
                <a:endParaRPr lang="en-US">
                  <a:latin typeface="Times New Roman" pitchFamily="18" charset="0"/>
                </a:endParaRPr>
              </a:p>
            </p:txBody>
          </p:sp>
          <p:sp>
            <p:nvSpPr>
              <p:cNvPr id="111640" name="Rectangle 24"/>
              <p:cNvSpPr>
                <a:spLocks noChangeArrowheads="1"/>
              </p:cNvSpPr>
              <p:nvPr/>
            </p:nvSpPr>
            <p:spPr bwMode="auto">
              <a:xfrm>
                <a:off x="3270" y="2405"/>
                <a:ext cx="196"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m</a:t>
                </a:r>
                <a:endParaRPr lang="en-US">
                  <a:latin typeface="Times New Roman" pitchFamily="18" charset="0"/>
                </a:endParaRPr>
              </a:p>
            </p:txBody>
          </p:sp>
          <p:sp>
            <p:nvSpPr>
              <p:cNvPr id="111641" name="Rectangle 25"/>
              <p:cNvSpPr>
                <a:spLocks noChangeArrowheads="1"/>
              </p:cNvSpPr>
              <p:nvPr/>
            </p:nvSpPr>
            <p:spPr bwMode="auto">
              <a:xfrm>
                <a:off x="3382" y="2405"/>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il</a:t>
                </a:r>
                <a:endParaRPr lang="en-US">
                  <a:latin typeface="Times New Roman" pitchFamily="18" charset="0"/>
                </a:endParaRPr>
              </a:p>
            </p:txBody>
          </p:sp>
          <p:sp>
            <p:nvSpPr>
              <p:cNvPr id="111642" name="Rectangle 26"/>
              <p:cNvSpPr>
                <a:spLocks noChangeArrowheads="1"/>
              </p:cNvSpPr>
              <p:nvPr/>
            </p:nvSpPr>
            <p:spPr bwMode="auto">
              <a:xfrm>
                <a:off x="3462" y="2405"/>
                <a:ext cx="127"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l</a:t>
                </a:r>
                <a:endParaRPr lang="en-US">
                  <a:latin typeface="Times New Roman" pitchFamily="18" charset="0"/>
                </a:endParaRPr>
              </a:p>
            </p:txBody>
          </p:sp>
          <p:sp>
            <p:nvSpPr>
              <p:cNvPr id="111643" name="Rectangle 27"/>
              <p:cNvSpPr>
                <a:spLocks noChangeArrowheads="1"/>
              </p:cNvSpPr>
              <p:nvPr/>
            </p:nvSpPr>
            <p:spPr bwMode="auto">
              <a:xfrm>
                <a:off x="3501" y="2405"/>
                <a:ext cx="11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io</a:t>
                </a:r>
                <a:endParaRPr lang="en-US">
                  <a:latin typeface="Times New Roman" pitchFamily="18" charset="0"/>
                </a:endParaRPr>
              </a:p>
            </p:txBody>
          </p:sp>
          <p:sp>
            <p:nvSpPr>
              <p:cNvPr id="111644" name="Rectangle 28"/>
              <p:cNvSpPr>
                <a:spLocks noChangeArrowheads="1"/>
              </p:cNvSpPr>
              <p:nvPr/>
            </p:nvSpPr>
            <p:spPr bwMode="auto">
              <a:xfrm>
                <a:off x="3614" y="2405"/>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n</a:t>
                </a:r>
                <a:endParaRPr lang="en-US">
                  <a:latin typeface="Times New Roman" pitchFamily="18" charset="0"/>
                </a:endParaRPr>
              </a:p>
            </p:txBody>
          </p:sp>
          <p:sp>
            <p:nvSpPr>
              <p:cNvPr id="111645" name="Rectangle 29"/>
              <p:cNvSpPr>
                <a:spLocks noChangeArrowheads="1"/>
              </p:cNvSpPr>
              <p:nvPr/>
            </p:nvSpPr>
            <p:spPr bwMode="auto">
              <a:xfrm>
                <a:off x="3685" y="2405"/>
                <a:ext cx="106"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a:t>
                </a:r>
                <a:endParaRPr lang="en-US">
                  <a:latin typeface="Times New Roman" pitchFamily="18" charset="0"/>
                </a:endParaRPr>
              </a:p>
            </p:txBody>
          </p:sp>
          <p:sp>
            <p:nvSpPr>
              <p:cNvPr id="111646" name="Rectangle 30"/>
              <p:cNvSpPr>
                <a:spLocks noChangeArrowheads="1"/>
              </p:cNvSpPr>
              <p:nvPr/>
            </p:nvSpPr>
            <p:spPr bwMode="auto">
              <a:xfrm>
                <a:off x="4263" y="2405"/>
                <a:ext cx="275"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Ca</a:t>
                </a:r>
                <a:endParaRPr lang="en-US">
                  <a:latin typeface="Times New Roman" pitchFamily="18" charset="0"/>
                </a:endParaRPr>
              </a:p>
            </p:txBody>
          </p:sp>
          <p:sp>
            <p:nvSpPr>
              <p:cNvPr id="111647" name="Rectangle 31"/>
              <p:cNvSpPr>
                <a:spLocks noChangeArrowheads="1"/>
              </p:cNvSpPr>
              <p:nvPr/>
            </p:nvSpPr>
            <p:spPr bwMode="auto">
              <a:xfrm>
                <a:off x="4423" y="2405"/>
                <a:ext cx="11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s</a:t>
                </a:r>
                <a:endParaRPr lang="en-US">
                  <a:latin typeface="Times New Roman" pitchFamily="18" charset="0"/>
                </a:endParaRPr>
              </a:p>
            </p:txBody>
          </p:sp>
          <p:sp>
            <p:nvSpPr>
              <p:cNvPr id="111648" name="Rectangle 32"/>
              <p:cNvSpPr>
                <a:spLocks noChangeArrowheads="1"/>
              </p:cNvSpPr>
              <p:nvPr/>
            </p:nvSpPr>
            <p:spPr bwMode="auto">
              <a:xfrm>
                <a:off x="4480" y="2405"/>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h</a:t>
                </a:r>
                <a:endParaRPr lang="en-US">
                  <a:latin typeface="Times New Roman" pitchFamily="18" charset="0"/>
                </a:endParaRPr>
              </a:p>
            </p:txBody>
          </p:sp>
          <p:sp>
            <p:nvSpPr>
              <p:cNvPr id="111649" name="Rectangle 33"/>
              <p:cNvSpPr>
                <a:spLocks noChangeArrowheads="1"/>
              </p:cNvSpPr>
              <p:nvPr/>
            </p:nvSpPr>
            <p:spPr bwMode="auto">
              <a:xfrm>
                <a:off x="970" y="2400"/>
                <a:ext cx="491"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50" name="Line 34"/>
              <p:cNvSpPr>
                <a:spLocks noChangeShapeType="1"/>
              </p:cNvSpPr>
              <p:nvPr/>
            </p:nvSpPr>
            <p:spPr bwMode="auto">
              <a:xfrm>
                <a:off x="970" y="2400"/>
                <a:ext cx="491"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51" name="Rectangle 35"/>
              <p:cNvSpPr>
                <a:spLocks noChangeArrowheads="1"/>
              </p:cNvSpPr>
              <p:nvPr/>
            </p:nvSpPr>
            <p:spPr bwMode="auto">
              <a:xfrm>
                <a:off x="1461" y="2400"/>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52" name="Line 36"/>
              <p:cNvSpPr>
                <a:spLocks noChangeShapeType="1"/>
              </p:cNvSpPr>
              <p:nvPr/>
            </p:nvSpPr>
            <p:spPr bwMode="auto">
              <a:xfrm>
                <a:off x="1461" y="2400"/>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53" name="Line 37"/>
              <p:cNvSpPr>
                <a:spLocks noChangeShapeType="1"/>
              </p:cNvSpPr>
              <p:nvPr/>
            </p:nvSpPr>
            <p:spPr bwMode="auto">
              <a:xfrm>
                <a:off x="1461" y="2400"/>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54" name="Rectangle 38"/>
              <p:cNvSpPr>
                <a:spLocks noChangeArrowheads="1"/>
              </p:cNvSpPr>
              <p:nvPr/>
            </p:nvSpPr>
            <p:spPr bwMode="auto">
              <a:xfrm>
                <a:off x="1465" y="2400"/>
                <a:ext cx="2552"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55" name="Line 39"/>
              <p:cNvSpPr>
                <a:spLocks noChangeShapeType="1"/>
              </p:cNvSpPr>
              <p:nvPr/>
            </p:nvSpPr>
            <p:spPr bwMode="auto">
              <a:xfrm>
                <a:off x="1465" y="2400"/>
                <a:ext cx="2552"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56" name="Rectangle 40"/>
              <p:cNvSpPr>
                <a:spLocks noChangeArrowheads="1"/>
              </p:cNvSpPr>
              <p:nvPr/>
            </p:nvSpPr>
            <p:spPr bwMode="auto">
              <a:xfrm>
                <a:off x="4017" y="2400"/>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57" name="Line 41"/>
              <p:cNvSpPr>
                <a:spLocks noChangeShapeType="1"/>
              </p:cNvSpPr>
              <p:nvPr/>
            </p:nvSpPr>
            <p:spPr bwMode="auto">
              <a:xfrm>
                <a:off x="4017" y="2400"/>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58" name="Line 42"/>
              <p:cNvSpPr>
                <a:spLocks noChangeShapeType="1"/>
              </p:cNvSpPr>
              <p:nvPr/>
            </p:nvSpPr>
            <p:spPr bwMode="auto">
              <a:xfrm>
                <a:off x="4017" y="2400"/>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59" name="Rectangle 43"/>
              <p:cNvSpPr>
                <a:spLocks noChangeArrowheads="1"/>
              </p:cNvSpPr>
              <p:nvPr/>
            </p:nvSpPr>
            <p:spPr bwMode="auto">
              <a:xfrm>
                <a:off x="4021" y="2400"/>
                <a:ext cx="77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60" name="Line 44"/>
              <p:cNvSpPr>
                <a:spLocks noChangeShapeType="1"/>
              </p:cNvSpPr>
              <p:nvPr/>
            </p:nvSpPr>
            <p:spPr bwMode="auto">
              <a:xfrm>
                <a:off x="4021" y="2400"/>
                <a:ext cx="77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61" name="Rectangle 45"/>
              <p:cNvSpPr>
                <a:spLocks noChangeArrowheads="1"/>
              </p:cNvSpPr>
              <p:nvPr/>
            </p:nvSpPr>
            <p:spPr bwMode="auto">
              <a:xfrm>
                <a:off x="1461" y="2404"/>
                <a:ext cx="4" cy="2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62" name="Line 46"/>
              <p:cNvSpPr>
                <a:spLocks noChangeShapeType="1"/>
              </p:cNvSpPr>
              <p:nvPr/>
            </p:nvSpPr>
            <p:spPr bwMode="auto">
              <a:xfrm>
                <a:off x="1461" y="2404"/>
                <a:ext cx="1" cy="29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63" name="Rectangle 47"/>
              <p:cNvSpPr>
                <a:spLocks noChangeArrowheads="1"/>
              </p:cNvSpPr>
              <p:nvPr/>
            </p:nvSpPr>
            <p:spPr bwMode="auto">
              <a:xfrm>
                <a:off x="4017" y="2404"/>
                <a:ext cx="4" cy="2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64" name="Line 48"/>
              <p:cNvSpPr>
                <a:spLocks noChangeShapeType="1"/>
              </p:cNvSpPr>
              <p:nvPr/>
            </p:nvSpPr>
            <p:spPr bwMode="auto">
              <a:xfrm>
                <a:off x="4017" y="2404"/>
                <a:ext cx="1" cy="29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65" name="Rectangle 49"/>
              <p:cNvSpPr>
                <a:spLocks noChangeArrowheads="1"/>
              </p:cNvSpPr>
              <p:nvPr/>
            </p:nvSpPr>
            <p:spPr bwMode="auto">
              <a:xfrm>
                <a:off x="4127" y="2701"/>
                <a:ext cx="188"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A</a:t>
                </a:r>
                <a:endParaRPr lang="en-US">
                  <a:latin typeface="Times New Roman" pitchFamily="18" charset="0"/>
                </a:endParaRPr>
              </a:p>
            </p:txBody>
          </p:sp>
          <p:sp>
            <p:nvSpPr>
              <p:cNvPr id="111666" name="Rectangle 50"/>
              <p:cNvSpPr>
                <a:spLocks noChangeArrowheads="1"/>
              </p:cNvSpPr>
              <p:nvPr/>
            </p:nvSpPr>
            <p:spPr bwMode="auto">
              <a:xfrm>
                <a:off x="4230" y="2701"/>
                <a:ext cx="12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v</a:t>
                </a:r>
                <a:endParaRPr lang="en-US">
                  <a:latin typeface="Times New Roman" pitchFamily="18" charset="0"/>
                </a:endParaRPr>
              </a:p>
            </p:txBody>
          </p:sp>
          <p:sp>
            <p:nvSpPr>
              <p:cNvPr id="111667" name="Rectangle 51"/>
              <p:cNvSpPr>
                <a:spLocks noChangeArrowheads="1"/>
              </p:cNvSpPr>
              <p:nvPr/>
            </p:nvSpPr>
            <p:spPr bwMode="auto">
              <a:xfrm>
                <a:off x="4303" y="2701"/>
                <a:ext cx="15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a</a:t>
                </a:r>
                <a:endParaRPr lang="en-US">
                  <a:latin typeface="Times New Roman" pitchFamily="18" charset="0"/>
                </a:endParaRPr>
              </a:p>
            </p:txBody>
          </p:sp>
          <p:sp>
            <p:nvSpPr>
              <p:cNvPr id="111668" name="Rectangle 52"/>
              <p:cNvSpPr>
                <a:spLocks noChangeArrowheads="1"/>
              </p:cNvSpPr>
              <p:nvPr/>
            </p:nvSpPr>
            <p:spPr bwMode="auto">
              <a:xfrm>
                <a:off x="4367" y="2701"/>
                <a:ext cx="80"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il</a:t>
                </a:r>
                <a:endParaRPr lang="en-US">
                  <a:latin typeface="Times New Roman" pitchFamily="18" charset="0"/>
                </a:endParaRPr>
              </a:p>
            </p:txBody>
          </p:sp>
          <p:sp>
            <p:nvSpPr>
              <p:cNvPr id="111669" name="Rectangle 53"/>
              <p:cNvSpPr>
                <a:spLocks noChangeArrowheads="1"/>
              </p:cNvSpPr>
              <p:nvPr/>
            </p:nvSpPr>
            <p:spPr bwMode="auto">
              <a:xfrm>
                <a:off x="4447" y="2701"/>
                <a:ext cx="13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ab</a:t>
                </a:r>
                <a:endParaRPr lang="en-US">
                  <a:latin typeface="Times New Roman" pitchFamily="18" charset="0"/>
                </a:endParaRPr>
              </a:p>
            </p:txBody>
          </p:sp>
          <p:sp>
            <p:nvSpPr>
              <p:cNvPr id="111670" name="Rectangle 54"/>
              <p:cNvSpPr>
                <a:spLocks noChangeArrowheads="1"/>
              </p:cNvSpPr>
              <p:nvPr/>
            </p:nvSpPr>
            <p:spPr bwMode="auto">
              <a:xfrm>
                <a:off x="4582" y="2701"/>
                <a:ext cx="16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le</a:t>
                </a:r>
                <a:endParaRPr lang="en-US">
                  <a:latin typeface="Times New Roman" pitchFamily="18" charset="0"/>
                </a:endParaRPr>
              </a:p>
            </p:txBody>
          </p:sp>
          <p:sp>
            <p:nvSpPr>
              <p:cNvPr id="111671" name="Rectangle 55"/>
              <p:cNvSpPr>
                <a:spLocks noChangeArrowheads="1"/>
              </p:cNvSpPr>
              <p:nvPr/>
            </p:nvSpPr>
            <p:spPr bwMode="auto">
              <a:xfrm>
                <a:off x="1461" y="2700"/>
                <a:ext cx="4" cy="29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72" name="Line 56"/>
              <p:cNvSpPr>
                <a:spLocks noChangeShapeType="1"/>
              </p:cNvSpPr>
              <p:nvPr/>
            </p:nvSpPr>
            <p:spPr bwMode="auto">
              <a:xfrm>
                <a:off x="1461" y="2700"/>
                <a:ext cx="1" cy="29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73" name="Rectangle 57"/>
              <p:cNvSpPr>
                <a:spLocks noChangeArrowheads="1"/>
              </p:cNvSpPr>
              <p:nvPr/>
            </p:nvSpPr>
            <p:spPr bwMode="auto">
              <a:xfrm>
                <a:off x="4017" y="2700"/>
                <a:ext cx="4" cy="29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674" name="Line 58"/>
              <p:cNvSpPr>
                <a:spLocks noChangeShapeType="1"/>
              </p:cNvSpPr>
              <p:nvPr/>
            </p:nvSpPr>
            <p:spPr bwMode="auto">
              <a:xfrm>
                <a:off x="4017" y="2700"/>
                <a:ext cx="1" cy="29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675" name="Rectangle 59"/>
              <p:cNvSpPr>
                <a:spLocks noChangeArrowheads="1"/>
              </p:cNvSpPr>
              <p:nvPr/>
            </p:nvSpPr>
            <p:spPr bwMode="auto">
              <a:xfrm>
                <a:off x="1527" y="2997"/>
                <a:ext cx="188"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Pr</a:t>
                </a:r>
                <a:endParaRPr lang="en-US">
                  <a:latin typeface="Times New Roman" pitchFamily="18" charset="0"/>
                </a:endParaRPr>
              </a:p>
            </p:txBody>
          </p:sp>
          <p:sp>
            <p:nvSpPr>
              <p:cNvPr id="111676" name="Rectangle 60"/>
              <p:cNvSpPr>
                <a:spLocks noChangeArrowheads="1"/>
              </p:cNvSpPr>
              <p:nvPr/>
            </p:nvSpPr>
            <p:spPr bwMode="auto">
              <a:xfrm>
                <a:off x="1655" y="2997"/>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o</a:t>
                </a:r>
                <a:endParaRPr lang="en-US">
                  <a:latin typeface="Times New Roman" pitchFamily="18" charset="0"/>
                </a:endParaRPr>
              </a:p>
            </p:txBody>
          </p:sp>
          <p:sp>
            <p:nvSpPr>
              <p:cNvPr id="111677" name="Rectangle 61"/>
              <p:cNvSpPr>
                <a:spLocks noChangeArrowheads="1"/>
              </p:cNvSpPr>
              <p:nvPr/>
            </p:nvSpPr>
            <p:spPr bwMode="auto">
              <a:xfrm>
                <a:off x="1726" y="2997"/>
                <a:ext cx="98"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j</a:t>
                </a:r>
                <a:endParaRPr lang="en-US">
                  <a:latin typeface="Times New Roman" pitchFamily="18" charset="0"/>
                </a:endParaRPr>
              </a:p>
            </p:txBody>
          </p:sp>
          <p:sp>
            <p:nvSpPr>
              <p:cNvPr id="111678" name="Rectangle 62"/>
              <p:cNvSpPr>
                <a:spLocks noChangeArrowheads="1"/>
              </p:cNvSpPr>
              <p:nvPr/>
            </p:nvSpPr>
            <p:spPr bwMode="auto">
              <a:xfrm>
                <a:off x="1767" y="2997"/>
                <a:ext cx="15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e</a:t>
                </a:r>
                <a:endParaRPr lang="en-US">
                  <a:latin typeface="Times New Roman" pitchFamily="18" charset="0"/>
                </a:endParaRPr>
              </a:p>
            </p:txBody>
          </p:sp>
          <p:sp>
            <p:nvSpPr>
              <p:cNvPr id="111679" name="Rectangle 63"/>
              <p:cNvSpPr>
                <a:spLocks noChangeArrowheads="1"/>
              </p:cNvSpPr>
              <p:nvPr/>
            </p:nvSpPr>
            <p:spPr bwMode="auto">
              <a:xfrm>
                <a:off x="1830" y="2997"/>
                <a:ext cx="12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c</a:t>
                </a:r>
                <a:endParaRPr lang="en-US">
                  <a:latin typeface="Times New Roman" pitchFamily="18" charset="0"/>
                </a:endParaRPr>
              </a:p>
            </p:txBody>
          </p:sp>
          <p:sp>
            <p:nvSpPr>
              <p:cNvPr id="111680" name="Rectangle 64"/>
              <p:cNvSpPr>
                <a:spLocks noChangeArrowheads="1"/>
              </p:cNvSpPr>
              <p:nvPr/>
            </p:nvSpPr>
            <p:spPr bwMode="auto">
              <a:xfrm>
                <a:off x="1895" y="2997"/>
                <a:ext cx="192"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t </a:t>
                </a:r>
                <a:endParaRPr lang="en-US">
                  <a:latin typeface="Times New Roman" pitchFamily="18" charset="0"/>
                </a:endParaRPr>
              </a:p>
            </p:txBody>
          </p:sp>
          <p:sp>
            <p:nvSpPr>
              <p:cNvPr id="111681" name="Rectangle 65"/>
              <p:cNvSpPr>
                <a:spLocks noChangeArrowheads="1"/>
              </p:cNvSpPr>
              <p:nvPr/>
            </p:nvSpPr>
            <p:spPr bwMode="auto">
              <a:xfrm>
                <a:off x="1970" y="2997"/>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1</a:t>
                </a:r>
                <a:endParaRPr lang="en-US">
                  <a:latin typeface="Times New Roman" pitchFamily="18" charset="0"/>
                </a:endParaRPr>
              </a:p>
            </p:txBody>
          </p:sp>
          <p:sp>
            <p:nvSpPr>
              <p:cNvPr id="111682" name="Rectangle 66"/>
              <p:cNvSpPr>
                <a:spLocks noChangeArrowheads="1"/>
              </p:cNvSpPr>
              <p:nvPr/>
            </p:nvSpPr>
            <p:spPr bwMode="auto">
              <a:xfrm>
                <a:off x="2176" y="2997"/>
                <a:ext cx="188"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Pr</a:t>
                </a:r>
                <a:endParaRPr lang="en-US">
                  <a:latin typeface="Times New Roman" pitchFamily="18" charset="0"/>
                </a:endParaRPr>
              </a:p>
            </p:txBody>
          </p:sp>
          <p:sp>
            <p:nvSpPr>
              <p:cNvPr id="111683" name="Rectangle 67"/>
              <p:cNvSpPr>
                <a:spLocks noChangeArrowheads="1"/>
              </p:cNvSpPr>
              <p:nvPr/>
            </p:nvSpPr>
            <p:spPr bwMode="auto">
              <a:xfrm>
                <a:off x="2304" y="2997"/>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o</a:t>
                </a:r>
                <a:endParaRPr lang="en-US">
                  <a:latin typeface="Times New Roman" pitchFamily="18" charset="0"/>
                </a:endParaRPr>
              </a:p>
            </p:txBody>
          </p:sp>
          <p:sp>
            <p:nvSpPr>
              <p:cNvPr id="111684" name="Rectangle 68"/>
              <p:cNvSpPr>
                <a:spLocks noChangeArrowheads="1"/>
              </p:cNvSpPr>
              <p:nvPr/>
            </p:nvSpPr>
            <p:spPr bwMode="auto">
              <a:xfrm>
                <a:off x="2375" y="2997"/>
                <a:ext cx="98"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j</a:t>
                </a:r>
                <a:endParaRPr lang="en-US">
                  <a:latin typeface="Times New Roman" pitchFamily="18" charset="0"/>
                </a:endParaRPr>
              </a:p>
            </p:txBody>
          </p:sp>
          <p:sp>
            <p:nvSpPr>
              <p:cNvPr id="111685" name="Rectangle 69"/>
              <p:cNvSpPr>
                <a:spLocks noChangeArrowheads="1"/>
              </p:cNvSpPr>
              <p:nvPr/>
            </p:nvSpPr>
            <p:spPr bwMode="auto">
              <a:xfrm>
                <a:off x="2416" y="2997"/>
                <a:ext cx="15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e</a:t>
                </a:r>
                <a:endParaRPr lang="en-US">
                  <a:latin typeface="Times New Roman" pitchFamily="18" charset="0"/>
                </a:endParaRPr>
              </a:p>
            </p:txBody>
          </p:sp>
          <p:sp>
            <p:nvSpPr>
              <p:cNvPr id="111686" name="Rectangle 70"/>
              <p:cNvSpPr>
                <a:spLocks noChangeArrowheads="1"/>
              </p:cNvSpPr>
              <p:nvPr/>
            </p:nvSpPr>
            <p:spPr bwMode="auto">
              <a:xfrm>
                <a:off x="2479" y="2997"/>
                <a:ext cx="12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c</a:t>
                </a:r>
                <a:endParaRPr lang="en-US">
                  <a:latin typeface="Times New Roman" pitchFamily="18" charset="0"/>
                </a:endParaRPr>
              </a:p>
            </p:txBody>
          </p:sp>
          <p:sp>
            <p:nvSpPr>
              <p:cNvPr id="111687" name="Rectangle 71"/>
              <p:cNvSpPr>
                <a:spLocks noChangeArrowheads="1"/>
              </p:cNvSpPr>
              <p:nvPr/>
            </p:nvSpPr>
            <p:spPr bwMode="auto">
              <a:xfrm>
                <a:off x="2544" y="2997"/>
                <a:ext cx="192"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t </a:t>
                </a:r>
                <a:endParaRPr lang="en-US">
                  <a:latin typeface="Times New Roman" pitchFamily="18" charset="0"/>
                </a:endParaRPr>
              </a:p>
            </p:txBody>
          </p:sp>
          <p:sp>
            <p:nvSpPr>
              <p:cNvPr id="111688" name="Rectangle 72"/>
              <p:cNvSpPr>
                <a:spLocks noChangeArrowheads="1"/>
              </p:cNvSpPr>
              <p:nvPr/>
            </p:nvSpPr>
            <p:spPr bwMode="auto">
              <a:xfrm>
                <a:off x="2619" y="2997"/>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2</a:t>
                </a:r>
                <a:endParaRPr lang="en-US">
                  <a:latin typeface="Times New Roman" pitchFamily="18" charset="0"/>
                </a:endParaRPr>
              </a:p>
            </p:txBody>
          </p:sp>
          <p:sp>
            <p:nvSpPr>
              <p:cNvPr id="111689" name="Rectangle 73"/>
              <p:cNvSpPr>
                <a:spLocks noChangeArrowheads="1"/>
              </p:cNvSpPr>
              <p:nvPr/>
            </p:nvSpPr>
            <p:spPr bwMode="auto">
              <a:xfrm>
                <a:off x="2806" y="2997"/>
                <a:ext cx="188"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Pr</a:t>
                </a:r>
                <a:endParaRPr lang="en-US">
                  <a:latin typeface="Times New Roman" pitchFamily="18" charset="0"/>
                </a:endParaRPr>
              </a:p>
            </p:txBody>
          </p:sp>
          <p:sp>
            <p:nvSpPr>
              <p:cNvPr id="111690" name="Rectangle 74"/>
              <p:cNvSpPr>
                <a:spLocks noChangeArrowheads="1"/>
              </p:cNvSpPr>
              <p:nvPr/>
            </p:nvSpPr>
            <p:spPr bwMode="auto">
              <a:xfrm>
                <a:off x="2934" y="2997"/>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o</a:t>
                </a:r>
                <a:endParaRPr lang="en-US">
                  <a:latin typeface="Times New Roman" pitchFamily="18" charset="0"/>
                </a:endParaRPr>
              </a:p>
            </p:txBody>
          </p:sp>
          <p:sp>
            <p:nvSpPr>
              <p:cNvPr id="111691" name="Rectangle 75"/>
              <p:cNvSpPr>
                <a:spLocks noChangeArrowheads="1"/>
              </p:cNvSpPr>
              <p:nvPr/>
            </p:nvSpPr>
            <p:spPr bwMode="auto">
              <a:xfrm>
                <a:off x="3005" y="2997"/>
                <a:ext cx="98"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j</a:t>
                </a:r>
                <a:endParaRPr lang="en-US">
                  <a:latin typeface="Times New Roman" pitchFamily="18" charset="0"/>
                </a:endParaRPr>
              </a:p>
            </p:txBody>
          </p:sp>
          <p:sp>
            <p:nvSpPr>
              <p:cNvPr id="111692" name="Rectangle 76"/>
              <p:cNvSpPr>
                <a:spLocks noChangeArrowheads="1"/>
              </p:cNvSpPr>
              <p:nvPr/>
            </p:nvSpPr>
            <p:spPr bwMode="auto">
              <a:xfrm>
                <a:off x="3046" y="2997"/>
                <a:ext cx="15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e</a:t>
                </a:r>
                <a:endParaRPr lang="en-US">
                  <a:latin typeface="Times New Roman" pitchFamily="18" charset="0"/>
                </a:endParaRPr>
              </a:p>
            </p:txBody>
          </p:sp>
          <p:sp>
            <p:nvSpPr>
              <p:cNvPr id="111693" name="Rectangle 77"/>
              <p:cNvSpPr>
                <a:spLocks noChangeArrowheads="1"/>
              </p:cNvSpPr>
              <p:nvPr/>
            </p:nvSpPr>
            <p:spPr bwMode="auto">
              <a:xfrm>
                <a:off x="3109" y="2997"/>
                <a:ext cx="12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c</a:t>
                </a:r>
                <a:endParaRPr lang="en-US">
                  <a:latin typeface="Times New Roman" pitchFamily="18" charset="0"/>
                </a:endParaRPr>
              </a:p>
            </p:txBody>
          </p:sp>
          <p:sp>
            <p:nvSpPr>
              <p:cNvPr id="111694" name="Rectangle 78"/>
              <p:cNvSpPr>
                <a:spLocks noChangeArrowheads="1"/>
              </p:cNvSpPr>
              <p:nvPr/>
            </p:nvSpPr>
            <p:spPr bwMode="auto">
              <a:xfrm>
                <a:off x="3174" y="2997"/>
                <a:ext cx="192"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t </a:t>
                </a:r>
                <a:endParaRPr lang="en-US">
                  <a:latin typeface="Times New Roman" pitchFamily="18" charset="0"/>
                </a:endParaRPr>
              </a:p>
            </p:txBody>
          </p:sp>
          <p:sp>
            <p:nvSpPr>
              <p:cNvPr id="111695" name="Rectangle 79"/>
              <p:cNvSpPr>
                <a:spLocks noChangeArrowheads="1"/>
              </p:cNvSpPr>
              <p:nvPr/>
            </p:nvSpPr>
            <p:spPr bwMode="auto">
              <a:xfrm>
                <a:off x="3249" y="2997"/>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3</a:t>
                </a:r>
                <a:endParaRPr lang="en-US">
                  <a:latin typeface="Times New Roman" pitchFamily="18" charset="0"/>
                </a:endParaRPr>
              </a:p>
            </p:txBody>
          </p:sp>
          <p:sp>
            <p:nvSpPr>
              <p:cNvPr id="111696" name="Rectangle 80"/>
              <p:cNvSpPr>
                <a:spLocks noChangeArrowheads="1"/>
              </p:cNvSpPr>
              <p:nvPr/>
            </p:nvSpPr>
            <p:spPr bwMode="auto">
              <a:xfrm>
                <a:off x="3435" y="2997"/>
                <a:ext cx="188"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Pr</a:t>
                </a:r>
                <a:endParaRPr lang="en-US">
                  <a:latin typeface="Times New Roman" pitchFamily="18" charset="0"/>
                </a:endParaRPr>
              </a:p>
            </p:txBody>
          </p:sp>
          <p:sp>
            <p:nvSpPr>
              <p:cNvPr id="111697" name="Rectangle 81"/>
              <p:cNvSpPr>
                <a:spLocks noChangeArrowheads="1"/>
              </p:cNvSpPr>
              <p:nvPr/>
            </p:nvSpPr>
            <p:spPr bwMode="auto">
              <a:xfrm>
                <a:off x="3564" y="2997"/>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o</a:t>
                </a:r>
                <a:endParaRPr lang="en-US">
                  <a:latin typeface="Times New Roman" pitchFamily="18" charset="0"/>
                </a:endParaRPr>
              </a:p>
            </p:txBody>
          </p:sp>
          <p:sp>
            <p:nvSpPr>
              <p:cNvPr id="111698" name="Rectangle 82"/>
              <p:cNvSpPr>
                <a:spLocks noChangeArrowheads="1"/>
              </p:cNvSpPr>
              <p:nvPr/>
            </p:nvSpPr>
            <p:spPr bwMode="auto">
              <a:xfrm>
                <a:off x="3635" y="2997"/>
                <a:ext cx="98"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j</a:t>
                </a:r>
                <a:endParaRPr lang="en-US">
                  <a:latin typeface="Times New Roman" pitchFamily="18" charset="0"/>
                </a:endParaRPr>
              </a:p>
            </p:txBody>
          </p:sp>
          <p:sp>
            <p:nvSpPr>
              <p:cNvPr id="111699" name="Rectangle 83"/>
              <p:cNvSpPr>
                <a:spLocks noChangeArrowheads="1"/>
              </p:cNvSpPr>
              <p:nvPr/>
            </p:nvSpPr>
            <p:spPr bwMode="auto">
              <a:xfrm>
                <a:off x="3675" y="2997"/>
                <a:ext cx="15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e</a:t>
                </a:r>
                <a:endParaRPr lang="en-US">
                  <a:latin typeface="Times New Roman" pitchFamily="18" charset="0"/>
                </a:endParaRPr>
              </a:p>
            </p:txBody>
          </p:sp>
          <p:sp>
            <p:nvSpPr>
              <p:cNvPr id="111700" name="Rectangle 84"/>
              <p:cNvSpPr>
                <a:spLocks noChangeArrowheads="1"/>
              </p:cNvSpPr>
              <p:nvPr/>
            </p:nvSpPr>
            <p:spPr bwMode="auto">
              <a:xfrm>
                <a:off x="3739" y="2997"/>
                <a:ext cx="12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c</a:t>
                </a:r>
                <a:endParaRPr lang="en-US">
                  <a:latin typeface="Times New Roman" pitchFamily="18" charset="0"/>
                </a:endParaRPr>
              </a:p>
            </p:txBody>
          </p:sp>
          <p:sp>
            <p:nvSpPr>
              <p:cNvPr id="111701" name="Rectangle 85"/>
              <p:cNvSpPr>
                <a:spLocks noChangeArrowheads="1"/>
              </p:cNvSpPr>
              <p:nvPr/>
            </p:nvSpPr>
            <p:spPr bwMode="auto">
              <a:xfrm>
                <a:off x="3804" y="2997"/>
                <a:ext cx="192"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t </a:t>
                </a:r>
                <a:endParaRPr lang="en-US">
                  <a:latin typeface="Times New Roman" pitchFamily="18" charset="0"/>
                </a:endParaRPr>
              </a:p>
            </p:txBody>
          </p:sp>
          <p:sp>
            <p:nvSpPr>
              <p:cNvPr id="111702" name="Rectangle 86"/>
              <p:cNvSpPr>
                <a:spLocks noChangeArrowheads="1"/>
              </p:cNvSpPr>
              <p:nvPr/>
            </p:nvSpPr>
            <p:spPr bwMode="auto">
              <a:xfrm>
                <a:off x="3879" y="2997"/>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4</a:t>
                </a:r>
                <a:endParaRPr lang="en-US">
                  <a:latin typeface="Times New Roman" pitchFamily="18" charset="0"/>
                </a:endParaRPr>
              </a:p>
            </p:txBody>
          </p:sp>
          <p:sp>
            <p:nvSpPr>
              <p:cNvPr id="111703" name="Rectangle 87"/>
              <p:cNvSpPr>
                <a:spLocks noChangeArrowheads="1"/>
              </p:cNvSpPr>
              <p:nvPr/>
            </p:nvSpPr>
            <p:spPr bwMode="auto">
              <a:xfrm>
                <a:off x="4115" y="2997"/>
                <a:ext cx="106"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a:t>
                </a:r>
                <a:endParaRPr lang="en-US">
                  <a:latin typeface="Times New Roman" pitchFamily="18" charset="0"/>
                </a:endParaRPr>
              </a:p>
            </p:txBody>
          </p:sp>
          <p:sp>
            <p:nvSpPr>
              <p:cNvPr id="111704" name="Rectangle 88"/>
              <p:cNvSpPr>
                <a:spLocks noChangeArrowheads="1"/>
              </p:cNvSpPr>
              <p:nvPr/>
            </p:nvSpPr>
            <p:spPr bwMode="auto">
              <a:xfrm>
                <a:off x="4163" y="2997"/>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a:t>
                </a:r>
                <a:endParaRPr lang="en-US">
                  <a:latin typeface="Times New Roman" pitchFamily="18" charset="0"/>
                </a:endParaRPr>
              </a:p>
            </p:txBody>
          </p:sp>
          <p:sp>
            <p:nvSpPr>
              <p:cNvPr id="111705" name="Rectangle 89"/>
              <p:cNvSpPr>
                <a:spLocks noChangeArrowheads="1"/>
              </p:cNvSpPr>
              <p:nvPr/>
            </p:nvSpPr>
            <p:spPr bwMode="auto">
              <a:xfrm>
                <a:off x="4234" y="2997"/>
                <a:ext cx="15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mi</a:t>
                </a:r>
                <a:endParaRPr lang="en-US">
                  <a:latin typeface="Times New Roman" pitchFamily="18" charset="0"/>
                </a:endParaRPr>
              </a:p>
            </p:txBody>
          </p:sp>
          <p:sp>
            <p:nvSpPr>
              <p:cNvPr id="111706" name="Rectangle 90"/>
              <p:cNvSpPr>
                <a:spLocks noChangeArrowheads="1"/>
              </p:cNvSpPr>
              <p:nvPr/>
            </p:nvSpPr>
            <p:spPr bwMode="auto">
              <a:xfrm>
                <a:off x="4388" y="2997"/>
                <a:ext cx="127"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l</a:t>
                </a:r>
                <a:endParaRPr lang="en-US">
                  <a:latin typeface="Times New Roman" pitchFamily="18" charset="0"/>
                </a:endParaRPr>
              </a:p>
            </p:txBody>
          </p:sp>
          <p:sp>
            <p:nvSpPr>
              <p:cNvPr id="111707" name="Rectangle 91"/>
              <p:cNvSpPr>
                <a:spLocks noChangeArrowheads="1"/>
              </p:cNvSpPr>
              <p:nvPr/>
            </p:nvSpPr>
            <p:spPr bwMode="auto">
              <a:xfrm>
                <a:off x="4426" y="2997"/>
                <a:ext cx="15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lio</a:t>
                </a:r>
                <a:endParaRPr lang="en-US">
                  <a:latin typeface="Times New Roman" pitchFamily="18" charset="0"/>
                </a:endParaRPr>
              </a:p>
            </p:txBody>
          </p:sp>
          <p:sp>
            <p:nvSpPr>
              <p:cNvPr id="111708" name="Rectangle 92"/>
              <p:cNvSpPr>
                <a:spLocks noChangeArrowheads="1"/>
              </p:cNvSpPr>
              <p:nvPr/>
            </p:nvSpPr>
            <p:spPr bwMode="auto">
              <a:xfrm>
                <a:off x="4580" y="2997"/>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n</a:t>
                </a:r>
                <a:endParaRPr lang="en-US">
                  <a:latin typeface="Times New Roman" pitchFamily="18" charset="0"/>
                </a:endParaRPr>
              </a:p>
            </p:txBody>
          </p:sp>
          <p:sp>
            <p:nvSpPr>
              <p:cNvPr id="111709" name="Rectangle 93"/>
              <p:cNvSpPr>
                <a:spLocks noChangeArrowheads="1"/>
              </p:cNvSpPr>
              <p:nvPr/>
            </p:nvSpPr>
            <p:spPr bwMode="auto">
              <a:xfrm>
                <a:off x="4651" y="2997"/>
                <a:ext cx="106"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a:t>
                </a:r>
                <a:endParaRPr lang="en-US">
                  <a:latin typeface="Times New Roman" pitchFamily="18" charset="0"/>
                </a:endParaRPr>
              </a:p>
            </p:txBody>
          </p:sp>
          <p:sp>
            <p:nvSpPr>
              <p:cNvPr id="111710" name="Rectangle 94"/>
              <p:cNvSpPr>
                <a:spLocks noChangeArrowheads="1"/>
              </p:cNvSpPr>
              <p:nvPr/>
            </p:nvSpPr>
            <p:spPr bwMode="auto">
              <a:xfrm>
                <a:off x="1461" y="2995"/>
                <a:ext cx="4"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11" name="Line 95"/>
              <p:cNvSpPr>
                <a:spLocks noChangeShapeType="1"/>
              </p:cNvSpPr>
              <p:nvPr/>
            </p:nvSpPr>
            <p:spPr bwMode="auto">
              <a:xfrm>
                <a:off x="1461" y="2995"/>
                <a:ext cx="1" cy="167"/>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12" name="Rectangle 96"/>
              <p:cNvSpPr>
                <a:spLocks noChangeArrowheads="1"/>
              </p:cNvSpPr>
              <p:nvPr/>
            </p:nvSpPr>
            <p:spPr bwMode="auto">
              <a:xfrm>
                <a:off x="4017" y="2995"/>
                <a:ext cx="4"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13" name="Line 97"/>
              <p:cNvSpPr>
                <a:spLocks noChangeShapeType="1"/>
              </p:cNvSpPr>
              <p:nvPr/>
            </p:nvSpPr>
            <p:spPr bwMode="auto">
              <a:xfrm>
                <a:off x="4017" y="2995"/>
                <a:ext cx="1" cy="167"/>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14" name="Rectangle 98"/>
              <p:cNvSpPr>
                <a:spLocks noChangeArrowheads="1"/>
              </p:cNvSpPr>
              <p:nvPr/>
            </p:nvSpPr>
            <p:spPr bwMode="auto">
              <a:xfrm>
                <a:off x="1023" y="3166"/>
                <a:ext cx="16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Ye</a:t>
                </a:r>
                <a:endParaRPr lang="en-US">
                  <a:latin typeface="Times New Roman" pitchFamily="18" charset="0"/>
                </a:endParaRPr>
              </a:p>
            </p:txBody>
          </p:sp>
          <p:sp>
            <p:nvSpPr>
              <p:cNvPr id="111715" name="Rectangle 99"/>
              <p:cNvSpPr>
                <a:spLocks noChangeArrowheads="1"/>
              </p:cNvSpPr>
              <p:nvPr/>
            </p:nvSpPr>
            <p:spPr bwMode="auto">
              <a:xfrm>
                <a:off x="1190" y="3166"/>
                <a:ext cx="11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ar</a:t>
                </a:r>
                <a:endParaRPr lang="en-US">
                  <a:latin typeface="Times New Roman" pitchFamily="18" charset="0"/>
                </a:endParaRPr>
              </a:p>
            </p:txBody>
          </p:sp>
          <p:sp>
            <p:nvSpPr>
              <p:cNvPr id="111716" name="Rectangle 100"/>
              <p:cNvSpPr>
                <a:spLocks noChangeArrowheads="1"/>
              </p:cNvSpPr>
              <p:nvPr/>
            </p:nvSpPr>
            <p:spPr bwMode="auto">
              <a:xfrm>
                <a:off x="1304" y="3166"/>
                <a:ext cx="12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 </a:t>
                </a:r>
                <a:endParaRPr lang="en-US">
                  <a:latin typeface="Times New Roman" pitchFamily="18" charset="0"/>
                </a:endParaRPr>
              </a:p>
            </p:txBody>
          </p:sp>
          <p:sp>
            <p:nvSpPr>
              <p:cNvPr id="111717" name="Rectangle 101"/>
              <p:cNvSpPr>
                <a:spLocks noChangeArrowheads="1"/>
              </p:cNvSpPr>
              <p:nvPr/>
            </p:nvSpPr>
            <p:spPr bwMode="auto">
              <a:xfrm>
                <a:off x="1338" y="3166"/>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1</a:t>
                </a:r>
                <a:endParaRPr lang="en-US">
                  <a:latin typeface="Times New Roman" pitchFamily="18" charset="0"/>
                </a:endParaRPr>
              </a:p>
            </p:txBody>
          </p:sp>
          <p:sp>
            <p:nvSpPr>
              <p:cNvPr id="111718" name="Rectangle 102"/>
              <p:cNvSpPr>
                <a:spLocks noChangeArrowheads="1"/>
              </p:cNvSpPr>
              <p:nvPr/>
            </p:nvSpPr>
            <p:spPr bwMode="auto">
              <a:xfrm>
                <a:off x="1713" y="3166"/>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1</a:t>
                </a:r>
                <a:endParaRPr lang="en-US">
                  <a:latin typeface="Times New Roman" pitchFamily="18" charset="0"/>
                </a:endParaRPr>
              </a:p>
            </p:txBody>
          </p:sp>
          <p:sp>
            <p:nvSpPr>
              <p:cNvPr id="111719" name="Rectangle 103"/>
              <p:cNvSpPr>
                <a:spLocks noChangeArrowheads="1"/>
              </p:cNvSpPr>
              <p:nvPr/>
            </p:nvSpPr>
            <p:spPr bwMode="auto">
              <a:xfrm>
                <a:off x="1786" y="3166"/>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0</a:t>
                </a:r>
                <a:endParaRPr lang="en-US">
                  <a:latin typeface="Times New Roman" pitchFamily="18" charset="0"/>
                </a:endParaRPr>
              </a:p>
            </p:txBody>
          </p:sp>
          <p:sp>
            <p:nvSpPr>
              <p:cNvPr id="111720" name="Rectangle 104"/>
              <p:cNvSpPr>
                <a:spLocks noChangeArrowheads="1"/>
              </p:cNvSpPr>
              <p:nvPr/>
            </p:nvSpPr>
            <p:spPr bwMode="auto">
              <a:xfrm>
                <a:off x="2398" y="3166"/>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8</a:t>
                </a:r>
                <a:endParaRPr lang="en-US">
                  <a:latin typeface="Times New Roman" pitchFamily="18" charset="0"/>
                </a:endParaRPr>
              </a:p>
            </p:txBody>
          </p:sp>
          <p:sp>
            <p:nvSpPr>
              <p:cNvPr id="111721" name="Rectangle 105"/>
              <p:cNvSpPr>
                <a:spLocks noChangeArrowheads="1"/>
              </p:cNvSpPr>
              <p:nvPr/>
            </p:nvSpPr>
            <p:spPr bwMode="auto">
              <a:xfrm>
                <a:off x="3028" y="3166"/>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6</a:t>
                </a:r>
                <a:endParaRPr lang="en-US">
                  <a:latin typeface="Times New Roman" pitchFamily="18" charset="0"/>
                </a:endParaRPr>
              </a:p>
            </p:txBody>
          </p:sp>
          <p:sp>
            <p:nvSpPr>
              <p:cNvPr id="111722" name="Rectangle 106"/>
              <p:cNvSpPr>
                <a:spLocks noChangeArrowheads="1"/>
              </p:cNvSpPr>
              <p:nvPr/>
            </p:nvSpPr>
            <p:spPr bwMode="auto">
              <a:xfrm>
                <a:off x="3622" y="3166"/>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1</a:t>
                </a:r>
                <a:endParaRPr lang="en-US">
                  <a:latin typeface="Times New Roman" pitchFamily="18" charset="0"/>
                </a:endParaRPr>
              </a:p>
            </p:txBody>
          </p:sp>
          <p:sp>
            <p:nvSpPr>
              <p:cNvPr id="111723" name="Rectangle 107"/>
              <p:cNvSpPr>
                <a:spLocks noChangeArrowheads="1"/>
              </p:cNvSpPr>
              <p:nvPr/>
            </p:nvSpPr>
            <p:spPr bwMode="auto">
              <a:xfrm>
                <a:off x="3695" y="3166"/>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2</a:t>
                </a:r>
                <a:endParaRPr lang="en-US">
                  <a:latin typeface="Times New Roman" pitchFamily="18" charset="0"/>
                </a:endParaRPr>
              </a:p>
            </p:txBody>
          </p:sp>
          <p:sp>
            <p:nvSpPr>
              <p:cNvPr id="111724" name="Rectangle 108"/>
              <p:cNvSpPr>
                <a:spLocks noChangeArrowheads="1"/>
              </p:cNvSpPr>
              <p:nvPr/>
            </p:nvSpPr>
            <p:spPr bwMode="auto">
              <a:xfrm>
                <a:off x="4336" y="3166"/>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3</a:t>
                </a:r>
                <a:endParaRPr lang="en-US">
                  <a:latin typeface="Times New Roman" pitchFamily="18" charset="0"/>
                </a:endParaRPr>
              </a:p>
            </p:txBody>
          </p:sp>
          <p:sp>
            <p:nvSpPr>
              <p:cNvPr id="111725" name="Rectangle 109"/>
              <p:cNvSpPr>
                <a:spLocks noChangeArrowheads="1"/>
              </p:cNvSpPr>
              <p:nvPr/>
            </p:nvSpPr>
            <p:spPr bwMode="auto">
              <a:xfrm>
                <a:off x="4409" y="3166"/>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0</a:t>
                </a:r>
                <a:endParaRPr lang="en-US">
                  <a:latin typeface="Times New Roman" pitchFamily="18" charset="0"/>
                </a:endParaRPr>
              </a:p>
            </p:txBody>
          </p:sp>
          <p:sp>
            <p:nvSpPr>
              <p:cNvPr id="111726" name="Rectangle 110"/>
              <p:cNvSpPr>
                <a:spLocks noChangeArrowheads="1"/>
              </p:cNvSpPr>
              <p:nvPr/>
            </p:nvSpPr>
            <p:spPr bwMode="auto">
              <a:xfrm>
                <a:off x="970" y="3162"/>
                <a:ext cx="491"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27" name="Line 111"/>
              <p:cNvSpPr>
                <a:spLocks noChangeShapeType="1"/>
              </p:cNvSpPr>
              <p:nvPr/>
            </p:nvSpPr>
            <p:spPr bwMode="auto">
              <a:xfrm>
                <a:off x="970" y="3162"/>
                <a:ext cx="491"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28" name="Rectangle 112"/>
              <p:cNvSpPr>
                <a:spLocks noChangeArrowheads="1"/>
              </p:cNvSpPr>
              <p:nvPr/>
            </p:nvSpPr>
            <p:spPr bwMode="auto">
              <a:xfrm>
                <a:off x="1461" y="3162"/>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29" name="Line 113"/>
              <p:cNvSpPr>
                <a:spLocks noChangeShapeType="1"/>
              </p:cNvSpPr>
              <p:nvPr/>
            </p:nvSpPr>
            <p:spPr bwMode="auto">
              <a:xfrm>
                <a:off x="1461" y="3162"/>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30" name="Line 114"/>
              <p:cNvSpPr>
                <a:spLocks noChangeShapeType="1"/>
              </p:cNvSpPr>
              <p:nvPr/>
            </p:nvSpPr>
            <p:spPr bwMode="auto">
              <a:xfrm>
                <a:off x="1461" y="3162"/>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31" name="Rectangle 115"/>
              <p:cNvSpPr>
                <a:spLocks noChangeArrowheads="1"/>
              </p:cNvSpPr>
              <p:nvPr/>
            </p:nvSpPr>
            <p:spPr bwMode="auto">
              <a:xfrm>
                <a:off x="1465" y="3162"/>
                <a:ext cx="641"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32" name="Line 116"/>
              <p:cNvSpPr>
                <a:spLocks noChangeShapeType="1"/>
              </p:cNvSpPr>
              <p:nvPr/>
            </p:nvSpPr>
            <p:spPr bwMode="auto">
              <a:xfrm>
                <a:off x="1465" y="3162"/>
                <a:ext cx="641"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33" name="Rectangle 117"/>
              <p:cNvSpPr>
                <a:spLocks noChangeArrowheads="1"/>
              </p:cNvSpPr>
              <p:nvPr/>
            </p:nvSpPr>
            <p:spPr bwMode="auto">
              <a:xfrm>
                <a:off x="2106" y="3162"/>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34" name="Line 118"/>
              <p:cNvSpPr>
                <a:spLocks noChangeShapeType="1"/>
              </p:cNvSpPr>
              <p:nvPr/>
            </p:nvSpPr>
            <p:spPr bwMode="auto">
              <a:xfrm>
                <a:off x="2106" y="3162"/>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35" name="Line 119"/>
              <p:cNvSpPr>
                <a:spLocks noChangeShapeType="1"/>
              </p:cNvSpPr>
              <p:nvPr/>
            </p:nvSpPr>
            <p:spPr bwMode="auto">
              <a:xfrm>
                <a:off x="2106" y="3162"/>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36" name="Rectangle 120"/>
              <p:cNvSpPr>
                <a:spLocks noChangeArrowheads="1"/>
              </p:cNvSpPr>
              <p:nvPr/>
            </p:nvSpPr>
            <p:spPr bwMode="auto">
              <a:xfrm>
                <a:off x="2110" y="3162"/>
                <a:ext cx="64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37" name="Line 121"/>
              <p:cNvSpPr>
                <a:spLocks noChangeShapeType="1"/>
              </p:cNvSpPr>
              <p:nvPr/>
            </p:nvSpPr>
            <p:spPr bwMode="auto">
              <a:xfrm>
                <a:off x="2110" y="3162"/>
                <a:ext cx="646"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38" name="Rectangle 122"/>
              <p:cNvSpPr>
                <a:spLocks noChangeArrowheads="1"/>
              </p:cNvSpPr>
              <p:nvPr/>
            </p:nvSpPr>
            <p:spPr bwMode="auto">
              <a:xfrm>
                <a:off x="2756" y="3162"/>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39" name="Line 123"/>
              <p:cNvSpPr>
                <a:spLocks noChangeShapeType="1"/>
              </p:cNvSpPr>
              <p:nvPr/>
            </p:nvSpPr>
            <p:spPr bwMode="auto">
              <a:xfrm>
                <a:off x="2756" y="3162"/>
                <a:ext cx="3"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40" name="Line 124"/>
              <p:cNvSpPr>
                <a:spLocks noChangeShapeType="1"/>
              </p:cNvSpPr>
              <p:nvPr/>
            </p:nvSpPr>
            <p:spPr bwMode="auto">
              <a:xfrm>
                <a:off x="2756" y="3162"/>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41" name="Rectangle 125"/>
              <p:cNvSpPr>
                <a:spLocks noChangeArrowheads="1"/>
              </p:cNvSpPr>
              <p:nvPr/>
            </p:nvSpPr>
            <p:spPr bwMode="auto">
              <a:xfrm>
                <a:off x="2759" y="3162"/>
                <a:ext cx="60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42" name="Line 126"/>
              <p:cNvSpPr>
                <a:spLocks noChangeShapeType="1"/>
              </p:cNvSpPr>
              <p:nvPr/>
            </p:nvSpPr>
            <p:spPr bwMode="auto">
              <a:xfrm>
                <a:off x="2759" y="3162"/>
                <a:ext cx="607"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43" name="Rectangle 127"/>
              <p:cNvSpPr>
                <a:spLocks noChangeArrowheads="1"/>
              </p:cNvSpPr>
              <p:nvPr/>
            </p:nvSpPr>
            <p:spPr bwMode="auto">
              <a:xfrm>
                <a:off x="3366" y="3162"/>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44" name="Line 128"/>
              <p:cNvSpPr>
                <a:spLocks noChangeShapeType="1"/>
              </p:cNvSpPr>
              <p:nvPr/>
            </p:nvSpPr>
            <p:spPr bwMode="auto">
              <a:xfrm>
                <a:off x="3366" y="3162"/>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45" name="Line 129"/>
              <p:cNvSpPr>
                <a:spLocks noChangeShapeType="1"/>
              </p:cNvSpPr>
              <p:nvPr/>
            </p:nvSpPr>
            <p:spPr bwMode="auto">
              <a:xfrm>
                <a:off x="3366" y="3162"/>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46" name="Rectangle 130"/>
              <p:cNvSpPr>
                <a:spLocks noChangeArrowheads="1"/>
              </p:cNvSpPr>
              <p:nvPr/>
            </p:nvSpPr>
            <p:spPr bwMode="auto">
              <a:xfrm>
                <a:off x="3370" y="3162"/>
                <a:ext cx="64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47" name="Line 131"/>
              <p:cNvSpPr>
                <a:spLocks noChangeShapeType="1"/>
              </p:cNvSpPr>
              <p:nvPr/>
            </p:nvSpPr>
            <p:spPr bwMode="auto">
              <a:xfrm>
                <a:off x="3370" y="3162"/>
                <a:ext cx="647"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48" name="Rectangle 132"/>
              <p:cNvSpPr>
                <a:spLocks noChangeArrowheads="1"/>
              </p:cNvSpPr>
              <p:nvPr/>
            </p:nvSpPr>
            <p:spPr bwMode="auto">
              <a:xfrm>
                <a:off x="4017" y="3162"/>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49" name="Line 133"/>
              <p:cNvSpPr>
                <a:spLocks noChangeShapeType="1"/>
              </p:cNvSpPr>
              <p:nvPr/>
            </p:nvSpPr>
            <p:spPr bwMode="auto">
              <a:xfrm>
                <a:off x="4017" y="3162"/>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50" name="Line 134"/>
              <p:cNvSpPr>
                <a:spLocks noChangeShapeType="1"/>
              </p:cNvSpPr>
              <p:nvPr/>
            </p:nvSpPr>
            <p:spPr bwMode="auto">
              <a:xfrm>
                <a:off x="4017" y="3162"/>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51" name="Rectangle 135"/>
              <p:cNvSpPr>
                <a:spLocks noChangeArrowheads="1"/>
              </p:cNvSpPr>
              <p:nvPr/>
            </p:nvSpPr>
            <p:spPr bwMode="auto">
              <a:xfrm>
                <a:off x="4021" y="3162"/>
                <a:ext cx="77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52" name="Line 136"/>
              <p:cNvSpPr>
                <a:spLocks noChangeShapeType="1"/>
              </p:cNvSpPr>
              <p:nvPr/>
            </p:nvSpPr>
            <p:spPr bwMode="auto">
              <a:xfrm>
                <a:off x="4021" y="3162"/>
                <a:ext cx="77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53" name="Rectangle 137"/>
              <p:cNvSpPr>
                <a:spLocks noChangeArrowheads="1"/>
              </p:cNvSpPr>
              <p:nvPr/>
            </p:nvSpPr>
            <p:spPr bwMode="auto">
              <a:xfrm>
                <a:off x="1461" y="3166"/>
                <a:ext cx="4"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54" name="Line 138"/>
              <p:cNvSpPr>
                <a:spLocks noChangeShapeType="1"/>
              </p:cNvSpPr>
              <p:nvPr/>
            </p:nvSpPr>
            <p:spPr bwMode="auto">
              <a:xfrm>
                <a:off x="1461" y="3166"/>
                <a:ext cx="1" cy="167"/>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55" name="Rectangle 139"/>
              <p:cNvSpPr>
                <a:spLocks noChangeArrowheads="1"/>
              </p:cNvSpPr>
              <p:nvPr/>
            </p:nvSpPr>
            <p:spPr bwMode="auto">
              <a:xfrm>
                <a:off x="4017" y="3166"/>
                <a:ext cx="4"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56" name="Line 140"/>
              <p:cNvSpPr>
                <a:spLocks noChangeShapeType="1"/>
              </p:cNvSpPr>
              <p:nvPr/>
            </p:nvSpPr>
            <p:spPr bwMode="auto">
              <a:xfrm>
                <a:off x="4017" y="3166"/>
                <a:ext cx="1" cy="167"/>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57" name="Rectangle 141"/>
              <p:cNvSpPr>
                <a:spLocks noChangeArrowheads="1"/>
              </p:cNvSpPr>
              <p:nvPr/>
            </p:nvSpPr>
            <p:spPr bwMode="auto">
              <a:xfrm>
                <a:off x="1023" y="3333"/>
                <a:ext cx="16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Ye</a:t>
                </a:r>
                <a:endParaRPr lang="en-US">
                  <a:latin typeface="Times New Roman" pitchFamily="18" charset="0"/>
                </a:endParaRPr>
              </a:p>
            </p:txBody>
          </p:sp>
          <p:sp>
            <p:nvSpPr>
              <p:cNvPr id="111758" name="Rectangle 142"/>
              <p:cNvSpPr>
                <a:spLocks noChangeArrowheads="1"/>
              </p:cNvSpPr>
              <p:nvPr/>
            </p:nvSpPr>
            <p:spPr bwMode="auto">
              <a:xfrm>
                <a:off x="1190" y="3333"/>
                <a:ext cx="11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ar</a:t>
                </a:r>
                <a:endParaRPr lang="en-US">
                  <a:latin typeface="Times New Roman" pitchFamily="18" charset="0"/>
                </a:endParaRPr>
              </a:p>
            </p:txBody>
          </p:sp>
          <p:sp>
            <p:nvSpPr>
              <p:cNvPr id="111759" name="Rectangle 143"/>
              <p:cNvSpPr>
                <a:spLocks noChangeArrowheads="1"/>
              </p:cNvSpPr>
              <p:nvPr/>
            </p:nvSpPr>
            <p:spPr bwMode="auto">
              <a:xfrm>
                <a:off x="1304" y="3333"/>
                <a:ext cx="12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 </a:t>
                </a:r>
                <a:endParaRPr lang="en-US">
                  <a:latin typeface="Times New Roman" pitchFamily="18" charset="0"/>
                </a:endParaRPr>
              </a:p>
            </p:txBody>
          </p:sp>
          <p:sp>
            <p:nvSpPr>
              <p:cNvPr id="111760" name="Rectangle 144"/>
              <p:cNvSpPr>
                <a:spLocks noChangeArrowheads="1"/>
              </p:cNvSpPr>
              <p:nvPr/>
            </p:nvSpPr>
            <p:spPr bwMode="auto">
              <a:xfrm>
                <a:off x="1338" y="3333"/>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2</a:t>
                </a:r>
                <a:endParaRPr lang="en-US">
                  <a:latin typeface="Times New Roman" pitchFamily="18" charset="0"/>
                </a:endParaRPr>
              </a:p>
            </p:txBody>
          </p:sp>
          <p:sp>
            <p:nvSpPr>
              <p:cNvPr id="111761" name="Rectangle 145"/>
              <p:cNvSpPr>
                <a:spLocks noChangeArrowheads="1"/>
              </p:cNvSpPr>
              <p:nvPr/>
            </p:nvSpPr>
            <p:spPr bwMode="auto">
              <a:xfrm>
                <a:off x="1749" y="3333"/>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8</a:t>
                </a:r>
                <a:endParaRPr lang="en-US">
                  <a:latin typeface="Times New Roman" pitchFamily="18" charset="0"/>
                </a:endParaRPr>
              </a:p>
            </p:txBody>
          </p:sp>
          <p:sp>
            <p:nvSpPr>
              <p:cNvPr id="111762" name="Rectangle 146"/>
              <p:cNvSpPr>
                <a:spLocks noChangeArrowheads="1"/>
              </p:cNvSpPr>
              <p:nvPr/>
            </p:nvSpPr>
            <p:spPr bwMode="auto">
              <a:xfrm>
                <a:off x="2398" y="3333"/>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5</a:t>
                </a:r>
                <a:endParaRPr lang="en-US">
                  <a:latin typeface="Times New Roman" pitchFamily="18" charset="0"/>
                </a:endParaRPr>
              </a:p>
            </p:txBody>
          </p:sp>
          <p:sp>
            <p:nvSpPr>
              <p:cNvPr id="111763" name="Rectangle 147"/>
              <p:cNvSpPr>
                <a:spLocks noChangeArrowheads="1"/>
              </p:cNvSpPr>
              <p:nvPr/>
            </p:nvSpPr>
            <p:spPr bwMode="auto">
              <a:xfrm>
                <a:off x="3028" y="3333"/>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4</a:t>
                </a:r>
                <a:endParaRPr lang="en-US">
                  <a:latin typeface="Times New Roman" pitchFamily="18" charset="0"/>
                </a:endParaRPr>
              </a:p>
            </p:txBody>
          </p:sp>
          <p:sp>
            <p:nvSpPr>
              <p:cNvPr id="111764" name="Rectangle 148"/>
              <p:cNvSpPr>
                <a:spLocks noChangeArrowheads="1"/>
              </p:cNvSpPr>
              <p:nvPr/>
            </p:nvSpPr>
            <p:spPr bwMode="auto">
              <a:xfrm>
                <a:off x="3658" y="3333"/>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0</a:t>
                </a:r>
                <a:endParaRPr lang="en-US">
                  <a:latin typeface="Times New Roman" pitchFamily="18" charset="0"/>
                </a:endParaRPr>
              </a:p>
            </p:txBody>
          </p:sp>
          <p:sp>
            <p:nvSpPr>
              <p:cNvPr id="111765" name="Rectangle 149"/>
              <p:cNvSpPr>
                <a:spLocks noChangeArrowheads="1"/>
              </p:cNvSpPr>
              <p:nvPr/>
            </p:nvSpPr>
            <p:spPr bwMode="auto">
              <a:xfrm>
                <a:off x="4336" y="3333"/>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1</a:t>
                </a:r>
                <a:endParaRPr lang="en-US">
                  <a:latin typeface="Times New Roman" pitchFamily="18" charset="0"/>
                </a:endParaRPr>
              </a:p>
            </p:txBody>
          </p:sp>
          <p:sp>
            <p:nvSpPr>
              <p:cNvPr id="111766" name="Rectangle 150"/>
              <p:cNvSpPr>
                <a:spLocks noChangeArrowheads="1"/>
              </p:cNvSpPr>
              <p:nvPr/>
            </p:nvSpPr>
            <p:spPr bwMode="auto">
              <a:xfrm>
                <a:off x="4409" y="3333"/>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5</a:t>
                </a:r>
                <a:endParaRPr lang="en-US">
                  <a:latin typeface="Times New Roman" pitchFamily="18" charset="0"/>
                </a:endParaRPr>
              </a:p>
            </p:txBody>
          </p:sp>
          <p:sp>
            <p:nvSpPr>
              <p:cNvPr id="111767" name="Rectangle 151"/>
              <p:cNvSpPr>
                <a:spLocks noChangeArrowheads="1"/>
              </p:cNvSpPr>
              <p:nvPr/>
            </p:nvSpPr>
            <p:spPr bwMode="auto">
              <a:xfrm>
                <a:off x="1461" y="3331"/>
                <a:ext cx="4"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68" name="Line 152"/>
              <p:cNvSpPr>
                <a:spLocks noChangeShapeType="1"/>
              </p:cNvSpPr>
              <p:nvPr/>
            </p:nvSpPr>
            <p:spPr bwMode="auto">
              <a:xfrm>
                <a:off x="1461" y="3331"/>
                <a:ext cx="1" cy="167"/>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69" name="Rectangle 153"/>
              <p:cNvSpPr>
                <a:spLocks noChangeArrowheads="1"/>
              </p:cNvSpPr>
              <p:nvPr/>
            </p:nvSpPr>
            <p:spPr bwMode="auto">
              <a:xfrm>
                <a:off x="4017" y="3331"/>
                <a:ext cx="4"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70" name="Line 154"/>
              <p:cNvSpPr>
                <a:spLocks noChangeShapeType="1"/>
              </p:cNvSpPr>
              <p:nvPr/>
            </p:nvSpPr>
            <p:spPr bwMode="auto">
              <a:xfrm>
                <a:off x="4017" y="3331"/>
                <a:ext cx="1" cy="167"/>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71" name="Rectangle 155"/>
              <p:cNvSpPr>
                <a:spLocks noChangeArrowheads="1"/>
              </p:cNvSpPr>
              <p:nvPr/>
            </p:nvSpPr>
            <p:spPr bwMode="auto">
              <a:xfrm>
                <a:off x="1023" y="3500"/>
                <a:ext cx="16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Ye</a:t>
                </a:r>
                <a:endParaRPr lang="en-US">
                  <a:latin typeface="Times New Roman" pitchFamily="18" charset="0"/>
                </a:endParaRPr>
              </a:p>
            </p:txBody>
          </p:sp>
          <p:sp>
            <p:nvSpPr>
              <p:cNvPr id="111772" name="Rectangle 156"/>
              <p:cNvSpPr>
                <a:spLocks noChangeArrowheads="1"/>
              </p:cNvSpPr>
              <p:nvPr/>
            </p:nvSpPr>
            <p:spPr bwMode="auto">
              <a:xfrm>
                <a:off x="1190" y="3500"/>
                <a:ext cx="11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ar</a:t>
                </a:r>
                <a:endParaRPr lang="en-US">
                  <a:latin typeface="Times New Roman" pitchFamily="18" charset="0"/>
                </a:endParaRPr>
              </a:p>
            </p:txBody>
          </p:sp>
          <p:sp>
            <p:nvSpPr>
              <p:cNvPr id="111773" name="Rectangle 157"/>
              <p:cNvSpPr>
                <a:spLocks noChangeArrowheads="1"/>
              </p:cNvSpPr>
              <p:nvPr/>
            </p:nvSpPr>
            <p:spPr bwMode="auto">
              <a:xfrm>
                <a:off x="1304" y="3500"/>
                <a:ext cx="123"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 </a:t>
                </a:r>
                <a:endParaRPr lang="en-US">
                  <a:latin typeface="Times New Roman" pitchFamily="18" charset="0"/>
                </a:endParaRPr>
              </a:p>
            </p:txBody>
          </p:sp>
          <p:sp>
            <p:nvSpPr>
              <p:cNvPr id="111774" name="Rectangle 158"/>
              <p:cNvSpPr>
                <a:spLocks noChangeArrowheads="1"/>
              </p:cNvSpPr>
              <p:nvPr/>
            </p:nvSpPr>
            <p:spPr bwMode="auto">
              <a:xfrm>
                <a:off x="1338" y="3500"/>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3</a:t>
                </a:r>
                <a:endParaRPr lang="en-US">
                  <a:latin typeface="Times New Roman" pitchFamily="18" charset="0"/>
                </a:endParaRPr>
              </a:p>
            </p:txBody>
          </p:sp>
          <p:sp>
            <p:nvSpPr>
              <p:cNvPr id="111775" name="Rectangle 159"/>
              <p:cNvSpPr>
                <a:spLocks noChangeArrowheads="1"/>
              </p:cNvSpPr>
              <p:nvPr/>
            </p:nvSpPr>
            <p:spPr bwMode="auto">
              <a:xfrm>
                <a:off x="1749" y="3500"/>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8</a:t>
                </a:r>
                <a:endParaRPr lang="en-US">
                  <a:latin typeface="Times New Roman" pitchFamily="18" charset="0"/>
                </a:endParaRPr>
              </a:p>
            </p:txBody>
          </p:sp>
          <p:sp>
            <p:nvSpPr>
              <p:cNvPr id="111776" name="Rectangle 160"/>
              <p:cNvSpPr>
                <a:spLocks noChangeArrowheads="1"/>
              </p:cNvSpPr>
              <p:nvPr/>
            </p:nvSpPr>
            <p:spPr bwMode="auto">
              <a:xfrm>
                <a:off x="2398" y="3500"/>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0</a:t>
                </a:r>
                <a:endParaRPr lang="en-US">
                  <a:latin typeface="Times New Roman" pitchFamily="18" charset="0"/>
                </a:endParaRPr>
              </a:p>
            </p:txBody>
          </p:sp>
          <p:sp>
            <p:nvSpPr>
              <p:cNvPr id="111777" name="Rectangle 161"/>
              <p:cNvSpPr>
                <a:spLocks noChangeArrowheads="1"/>
              </p:cNvSpPr>
              <p:nvPr/>
            </p:nvSpPr>
            <p:spPr bwMode="auto">
              <a:xfrm>
                <a:off x="3028" y="3500"/>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6</a:t>
                </a:r>
                <a:endParaRPr lang="en-US">
                  <a:latin typeface="Times New Roman" pitchFamily="18" charset="0"/>
                </a:endParaRPr>
              </a:p>
            </p:txBody>
          </p:sp>
          <p:sp>
            <p:nvSpPr>
              <p:cNvPr id="111778" name="Rectangle 162"/>
              <p:cNvSpPr>
                <a:spLocks noChangeArrowheads="1"/>
              </p:cNvSpPr>
              <p:nvPr/>
            </p:nvSpPr>
            <p:spPr bwMode="auto">
              <a:xfrm>
                <a:off x="3658" y="3500"/>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0</a:t>
                </a:r>
                <a:endParaRPr lang="en-US">
                  <a:latin typeface="Times New Roman" pitchFamily="18" charset="0"/>
                </a:endParaRPr>
              </a:p>
            </p:txBody>
          </p:sp>
          <p:sp>
            <p:nvSpPr>
              <p:cNvPr id="111779" name="Rectangle 163"/>
              <p:cNvSpPr>
                <a:spLocks noChangeArrowheads="1"/>
              </p:cNvSpPr>
              <p:nvPr/>
            </p:nvSpPr>
            <p:spPr bwMode="auto">
              <a:xfrm>
                <a:off x="4336" y="3500"/>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1</a:t>
                </a:r>
                <a:endParaRPr lang="en-US">
                  <a:latin typeface="Times New Roman" pitchFamily="18" charset="0"/>
                </a:endParaRPr>
              </a:p>
            </p:txBody>
          </p:sp>
          <p:sp>
            <p:nvSpPr>
              <p:cNvPr id="111780" name="Rectangle 164"/>
              <p:cNvSpPr>
                <a:spLocks noChangeArrowheads="1"/>
              </p:cNvSpPr>
              <p:nvPr/>
            </p:nvSpPr>
            <p:spPr bwMode="auto">
              <a:xfrm>
                <a:off x="4409" y="3500"/>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2</a:t>
                </a:r>
                <a:endParaRPr lang="en-US">
                  <a:latin typeface="Times New Roman" pitchFamily="18" charset="0"/>
                </a:endParaRPr>
              </a:p>
            </p:txBody>
          </p:sp>
          <p:sp>
            <p:nvSpPr>
              <p:cNvPr id="111781" name="Rectangle 165"/>
              <p:cNvSpPr>
                <a:spLocks noChangeArrowheads="1"/>
              </p:cNvSpPr>
              <p:nvPr/>
            </p:nvSpPr>
            <p:spPr bwMode="auto">
              <a:xfrm>
                <a:off x="1461" y="3498"/>
                <a:ext cx="4"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82" name="Line 166"/>
              <p:cNvSpPr>
                <a:spLocks noChangeShapeType="1"/>
              </p:cNvSpPr>
              <p:nvPr/>
            </p:nvSpPr>
            <p:spPr bwMode="auto">
              <a:xfrm>
                <a:off x="1461" y="3498"/>
                <a:ext cx="1" cy="167"/>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83" name="Rectangle 167"/>
              <p:cNvSpPr>
                <a:spLocks noChangeArrowheads="1"/>
              </p:cNvSpPr>
              <p:nvPr/>
            </p:nvSpPr>
            <p:spPr bwMode="auto">
              <a:xfrm>
                <a:off x="4017" y="3498"/>
                <a:ext cx="4"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84" name="Line 168"/>
              <p:cNvSpPr>
                <a:spLocks noChangeShapeType="1"/>
              </p:cNvSpPr>
              <p:nvPr/>
            </p:nvSpPr>
            <p:spPr bwMode="auto">
              <a:xfrm>
                <a:off x="4017" y="3498"/>
                <a:ext cx="1" cy="167"/>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85" name="Rectangle 169"/>
              <p:cNvSpPr>
                <a:spLocks noChangeArrowheads="1"/>
              </p:cNvSpPr>
              <p:nvPr/>
            </p:nvSpPr>
            <p:spPr bwMode="auto">
              <a:xfrm>
                <a:off x="1073" y="3669"/>
                <a:ext cx="19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N</a:t>
                </a:r>
                <a:endParaRPr lang="en-US">
                  <a:latin typeface="Times New Roman" pitchFamily="18" charset="0"/>
                </a:endParaRPr>
              </a:p>
            </p:txBody>
          </p:sp>
          <p:sp>
            <p:nvSpPr>
              <p:cNvPr id="111786" name="Rectangle 170"/>
              <p:cNvSpPr>
                <a:spLocks noChangeArrowheads="1"/>
              </p:cNvSpPr>
              <p:nvPr/>
            </p:nvSpPr>
            <p:spPr bwMode="auto">
              <a:xfrm>
                <a:off x="1177" y="3669"/>
                <a:ext cx="14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P</a:t>
                </a:r>
                <a:endParaRPr lang="en-US">
                  <a:latin typeface="Times New Roman" pitchFamily="18" charset="0"/>
                </a:endParaRPr>
              </a:p>
            </p:txBody>
          </p:sp>
          <p:sp>
            <p:nvSpPr>
              <p:cNvPr id="111787" name="Rectangle 171"/>
              <p:cNvSpPr>
                <a:spLocks noChangeArrowheads="1"/>
              </p:cNvSpPr>
              <p:nvPr/>
            </p:nvSpPr>
            <p:spPr bwMode="auto">
              <a:xfrm>
                <a:off x="1258" y="3669"/>
                <a:ext cx="192"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V</a:t>
                </a:r>
                <a:endParaRPr lang="en-US">
                  <a:latin typeface="Times New Roman" pitchFamily="18" charset="0"/>
                </a:endParaRPr>
              </a:p>
            </p:txBody>
          </p:sp>
          <p:sp>
            <p:nvSpPr>
              <p:cNvPr id="111788" name="Rectangle 172"/>
              <p:cNvSpPr>
                <a:spLocks noChangeArrowheads="1"/>
              </p:cNvSpPr>
              <p:nvPr/>
            </p:nvSpPr>
            <p:spPr bwMode="auto">
              <a:xfrm>
                <a:off x="1713" y="3669"/>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3</a:t>
                </a:r>
                <a:endParaRPr lang="en-US">
                  <a:latin typeface="Times New Roman" pitchFamily="18" charset="0"/>
                </a:endParaRPr>
              </a:p>
            </p:txBody>
          </p:sp>
          <p:sp>
            <p:nvSpPr>
              <p:cNvPr id="111789" name="Rectangle 173"/>
              <p:cNvSpPr>
                <a:spLocks noChangeArrowheads="1"/>
              </p:cNvSpPr>
              <p:nvPr/>
            </p:nvSpPr>
            <p:spPr bwMode="auto">
              <a:xfrm>
                <a:off x="1786" y="3669"/>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5</a:t>
                </a:r>
                <a:endParaRPr lang="en-US">
                  <a:latin typeface="Times New Roman" pitchFamily="18" charset="0"/>
                </a:endParaRPr>
              </a:p>
            </p:txBody>
          </p:sp>
          <p:sp>
            <p:nvSpPr>
              <p:cNvPr id="111790" name="Rectangle 174"/>
              <p:cNvSpPr>
                <a:spLocks noChangeArrowheads="1"/>
              </p:cNvSpPr>
              <p:nvPr/>
            </p:nvSpPr>
            <p:spPr bwMode="auto">
              <a:xfrm>
                <a:off x="2362" y="3669"/>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1</a:t>
                </a:r>
                <a:endParaRPr lang="en-US">
                  <a:latin typeface="Times New Roman" pitchFamily="18" charset="0"/>
                </a:endParaRPr>
              </a:p>
            </p:txBody>
          </p:sp>
          <p:sp>
            <p:nvSpPr>
              <p:cNvPr id="111791" name="Rectangle 175"/>
              <p:cNvSpPr>
                <a:spLocks noChangeArrowheads="1"/>
              </p:cNvSpPr>
              <p:nvPr/>
            </p:nvSpPr>
            <p:spPr bwMode="auto">
              <a:xfrm>
                <a:off x="2435" y="3669"/>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8</a:t>
                </a:r>
                <a:endParaRPr lang="en-US">
                  <a:latin typeface="Times New Roman" pitchFamily="18" charset="0"/>
                </a:endParaRPr>
              </a:p>
            </p:txBody>
          </p:sp>
          <p:sp>
            <p:nvSpPr>
              <p:cNvPr id="111792" name="Rectangle 176"/>
              <p:cNvSpPr>
                <a:spLocks noChangeArrowheads="1"/>
              </p:cNvSpPr>
              <p:nvPr/>
            </p:nvSpPr>
            <p:spPr bwMode="auto">
              <a:xfrm>
                <a:off x="2992" y="3669"/>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2</a:t>
                </a:r>
                <a:endParaRPr lang="en-US">
                  <a:latin typeface="Times New Roman" pitchFamily="18" charset="0"/>
                </a:endParaRPr>
              </a:p>
            </p:txBody>
          </p:sp>
          <p:sp>
            <p:nvSpPr>
              <p:cNvPr id="111793" name="Rectangle 177"/>
              <p:cNvSpPr>
                <a:spLocks noChangeArrowheads="1"/>
              </p:cNvSpPr>
              <p:nvPr/>
            </p:nvSpPr>
            <p:spPr bwMode="auto">
              <a:xfrm>
                <a:off x="3065" y="3669"/>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4</a:t>
                </a:r>
                <a:endParaRPr lang="en-US">
                  <a:latin typeface="Times New Roman" pitchFamily="18" charset="0"/>
                </a:endParaRPr>
              </a:p>
            </p:txBody>
          </p:sp>
          <p:sp>
            <p:nvSpPr>
              <p:cNvPr id="111794" name="Rectangle 178"/>
              <p:cNvSpPr>
                <a:spLocks noChangeArrowheads="1"/>
              </p:cNvSpPr>
              <p:nvPr/>
            </p:nvSpPr>
            <p:spPr bwMode="auto">
              <a:xfrm>
                <a:off x="3622" y="3669"/>
                <a:ext cx="131"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1</a:t>
                </a:r>
                <a:endParaRPr lang="en-US">
                  <a:latin typeface="Times New Roman" pitchFamily="18" charset="0"/>
                </a:endParaRPr>
              </a:p>
            </p:txBody>
          </p:sp>
          <p:sp>
            <p:nvSpPr>
              <p:cNvPr id="111795" name="Rectangle 179"/>
              <p:cNvSpPr>
                <a:spLocks noChangeArrowheads="1"/>
              </p:cNvSpPr>
              <p:nvPr/>
            </p:nvSpPr>
            <p:spPr bwMode="auto">
              <a:xfrm>
                <a:off x="3695" y="3669"/>
                <a:ext cx="159"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800">
                    <a:solidFill>
                      <a:srgbClr val="000000"/>
                    </a:solidFill>
                  </a:rPr>
                  <a:t>6</a:t>
                </a:r>
                <a:endParaRPr lang="en-US">
                  <a:latin typeface="Times New Roman" pitchFamily="18" charset="0"/>
                </a:endParaRPr>
              </a:p>
            </p:txBody>
          </p:sp>
          <p:sp>
            <p:nvSpPr>
              <p:cNvPr id="111796" name="Rectangle 180"/>
              <p:cNvSpPr>
                <a:spLocks noChangeArrowheads="1"/>
              </p:cNvSpPr>
              <p:nvPr/>
            </p:nvSpPr>
            <p:spPr bwMode="auto">
              <a:xfrm>
                <a:off x="970" y="3665"/>
                <a:ext cx="491"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97" name="Line 181"/>
              <p:cNvSpPr>
                <a:spLocks noChangeShapeType="1"/>
              </p:cNvSpPr>
              <p:nvPr/>
            </p:nvSpPr>
            <p:spPr bwMode="auto">
              <a:xfrm>
                <a:off x="970" y="3665"/>
                <a:ext cx="491"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798" name="Rectangle 182"/>
              <p:cNvSpPr>
                <a:spLocks noChangeArrowheads="1"/>
              </p:cNvSpPr>
              <p:nvPr/>
            </p:nvSpPr>
            <p:spPr bwMode="auto">
              <a:xfrm>
                <a:off x="1461" y="3665"/>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799" name="Line 183"/>
              <p:cNvSpPr>
                <a:spLocks noChangeShapeType="1"/>
              </p:cNvSpPr>
              <p:nvPr/>
            </p:nvSpPr>
            <p:spPr bwMode="auto">
              <a:xfrm>
                <a:off x="1461" y="3665"/>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00" name="Line 184"/>
              <p:cNvSpPr>
                <a:spLocks noChangeShapeType="1"/>
              </p:cNvSpPr>
              <p:nvPr/>
            </p:nvSpPr>
            <p:spPr bwMode="auto">
              <a:xfrm>
                <a:off x="1461" y="3665"/>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01" name="Rectangle 185"/>
              <p:cNvSpPr>
                <a:spLocks noChangeArrowheads="1"/>
              </p:cNvSpPr>
              <p:nvPr/>
            </p:nvSpPr>
            <p:spPr bwMode="auto">
              <a:xfrm>
                <a:off x="1465" y="3665"/>
                <a:ext cx="641"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802" name="Line 186"/>
              <p:cNvSpPr>
                <a:spLocks noChangeShapeType="1"/>
              </p:cNvSpPr>
              <p:nvPr/>
            </p:nvSpPr>
            <p:spPr bwMode="auto">
              <a:xfrm>
                <a:off x="1465" y="3665"/>
                <a:ext cx="641"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03" name="Rectangle 187"/>
              <p:cNvSpPr>
                <a:spLocks noChangeArrowheads="1"/>
              </p:cNvSpPr>
              <p:nvPr/>
            </p:nvSpPr>
            <p:spPr bwMode="auto">
              <a:xfrm>
                <a:off x="2106" y="3665"/>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804" name="Line 188"/>
              <p:cNvSpPr>
                <a:spLocks noChangeShapeType="1"/>
              </p:cNvSpPr>
              <p:nvPr/>
            </p:nvSpPr>
            <p:spPr bwMode="auto">
              <a:xfrm>
                <a:off x="2106" y="3665"/>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05" name="Line 189"/>
              <p:cNvSpPr>
                <a:spLocks noChangeShapeType="1"/>
              </p:cNvSpPr>
              <p:nvPr/>
            </p:nvSpPr>
            <p:spPr bwMode="auto">
              <a:xfrm>
                <a:off x="2106" y="3665"/>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06" name="Rectangle 190"/>
              <p:cNvSpPr>
                <a:spLocks noChangeArrowheads="1"/>
              </p:cNvSpPr>
              <p:nvPr/>
            </p:nvSpPr>
            <p:spPr bwMode="auto">
              <a:xfrm>
                <a:off x="2110" y="3665"/>
                <a:ext cx="64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807" name="Line 191"/>
              <p:cNvSpPr>
                <a:spLocks noChangeShapeType="1"/>
              </p:cNvSpPr>
              <p:nvPr/>
            </p:nvSpPr>
            <p:spPr bwMode="auto">
              <a:xfrm>
                <a:off x="2110" y="3665"/>
                <a:ext cx="646"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08" name="Rectangle 192"/>
              <p:cNvSpPr>
                <a:spLocks noChangeArrowheads="1"/>
              </p:cNvSpPr>
              <p:nvPr/>
            </p:nvSpPr>
            <p:spPr bwMode="auto">
              <a:xfrm>
                <a:off x="2756" y="3665"/>
                <a:ext cx="3"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809" name="Line 193"/>
              <p:cNvSpPr>
                <a:spLocks noChangeShapeType="1"/>
              </p:cNvSpPr>
              <p:nvPr/>
            </p:nvSpPr>
            <p:spPr bwMode="auto">
              <a:xfrm>
                <a:off x="2756" y="3665"/>
                <a:ext cx="3"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10" name="Line 194"/>
              <p:cNvSpPr>
                <a:spLocks noChangeShapeType="1"/>
              </p:cNvSpPr>
              <p:nvPr/>
            </p:nvSpPr>
            <p:spPr bwMode="auto">
              <a:xfrm>
                <a:off x="2756" y="3665"/>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11" name="Rectangle 195"/>
              <p:cNvSpPr>
                <a:spLocks noChangeArrowheads="1"/>
              </p:cNvSpPr>
              <p:nvPr/>
            </p:nvSpPr>
            <p:spPr bwMode="auto">
              <a:xfrm>
                <a:off x="2759" y="3665"/>
                <a:ext cx="60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812" name="Line 196"/>
              <p:cNvSpPr>
                <a:spLocks noChangeShapeType="1"/>
              </p:cNvSpPr>
              <p:nvPr/>
            </p:nvSpPr>
            <p:spPr bwMode="auto">
              <a:xfrm>
                <a:off x="2759" y="3665"/>
                <a:ext cx="607"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13" name="Rectangle 197"/>
              <p:cNvSpPr>
                <a:spLocks noChangeArrowheads="1"/>
              </p:cNvSpPr>
              <p:nvPr/>
            </p:nvSpPr>
            <p:spPr bwMode="auto">
              <a:xfrm>
                <a:off x="3366" y="3665"/>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814" name="Line 198"/>
              <p:cNvSpPr>
                <a:spLocks noChangeShapeType="1"/>
              </p:cNvSpPr>
              <p:nvPr/>
            </p:nvSpPr>
            <p:spPr bwMode="auto">
              <a:xfrm>
                <a:off x="3366" y="3665"/>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15" name="Line 199"/>
              <p:cNvSpPr>
                <a:spLocks noChangeShapeType="1"/>
              </p:cNvSpPr>
              <p:nvPr/>
            </p:nvSpPr>
            <p:spPr bwMode="auto">
              <a:xfrm>
                <a:off x="3366" y="3665"/>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16" name="Rectangle 200"/>
              <p:cNvSpPr>
                <a:spLocks noChangeArrowheads="1"/>
              </p:cNvSpPr>
              <p:nvPr/>
            </p:nvSpPr>
            <p:spPr bwMode="auto">
              <a:xfrm>
                <a:off x="3370" y="3665"/>
                <a:ext cx="647"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817" name="Line 201"/>
              <p:cNvSpPr>
                <a:spLocks noChangeShapeType="1"/>
              </p:cNvSpPr>
              <p:nvPr/>
            </p:nvSpPr>
            <p:spPr bwMode="auto">
              <a:xfrm>
                <a:off x="3370" y="3665"/>
                <a:ext cx="647"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18" name="Rectangle 202"/>
              <p:cNvSpPr>
                <a:spLocks noChangeArrowheads="1"/>
              </p:cNvSpPr>
              <p:nvPr/>
            </p:nvSpPr>
            <p:spPr bwMode="auto">
              <a:xfrm>
                <a:off x="4017" y="3665"/>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819" name="Line 203"/>
              <p:cNvSpPr>
                <a:spLocks noChangeShapeType="1"/>
              </p:cNvSpPr>
              <p:nvPr/>
            </p:nvSpPr>
            <p:spPr bwMode="auto">
              <a:xfrm>
                <a:off x="4017" y="3665"/>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20" name="Line 204"/>
              <p:cNvSpPr>
                <a:spLocks noChangeShapeType="1"/>
              </p:cNvSpPr>
              <p:nvPr/>
            </p:nvSpPr>
            <p:spPr bwMode="auto">
              <a:xfrm>
                <a:off x="4017" y="3665"/>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21" name="Rectangle 205"/>
              <p:cNvSpPr>
                <a:spLocks noChangeArrowheads="1"/>
              </p:cNvSpPr>
              <p:nvPr/>
            </p:nvSpPr>
            <p:spPr bwMode="auto">
              <a:xfrm>
                <a:off x="4021" y="3665"/>
                <a:ext cx="77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822" name="Line 206"/>
              <p:cNvSpPr>
                <a:spLocks noChangeShapeType="1"/>
              </p:cNvSpPr>
              <p:nvPr/>
            </p:nvSpPr>
            <p:spPr bwMode="auto">
              <a:xfrm>
                <a:off x="4021" y="3665"/>
                <a:ext cx="77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23" name="Rectangle 207"/>
              <p:cNvSpPr>
                <a:spLocks noChangeArrowheads="1"/>
              </p:cNvSpPr>
              <p:nvPr/>
            </p:nvSpPr>
            <p:spPr bwMode="auto">
              <a:xfrm>
                <a:off x="970" y="3836"/>
                <a:ext cx="491"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824" name="Line 208"/>
              <p:cNvSpPr>
                <a:spLocks noChangeShapeType="1"/>
              </p:cNvSpPr>
              <p:nvPr/>
            </p:nvSpPr>
            <p:spPr bwMode="auto">
              <a:xfrm>
                <a:off x="970" y="3836"/>
                <a:ext cx="491"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25" name="Rectangle 209"/>
              <p:cNvSpPr>
                <a:spLocks noChangeArrowheads="1"/>
              </p:cNvSpPr>
              <p:nvPr/>
            </p:nvSpPr>
            <p:spPr bwMode="auto">
              <a:xfrm>
                <a:off x="1461" y="3669"/>
                <a:ext cx="4"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826" name="Line 210"/>
              <p:cNvSpPr>
                <a:spLocks noChangeShapeType="1"/>
              </p:cNvSpPr>
              <p:nvPr/>
            </p:nvSpPr>
            <p:spPr bwMode="auto">
              <a:xfrm>
                <a:off x="1461" y="3669"/>
                <a:ext cx="1" cy="167"/>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27" name="Rectangle 211"/>
              <p:cNvSpPr>
                <a:spLocks noChangeArrowheads="1"/>
              </p:cNvSpPr>
              <p:nvPr/>
            </p:nvSpPr>
            <p:spPr bwMode="auto">
              <a:xfrm>
                <a:off x="1461" y="3836"/>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828" name="Line 212"/>
              <p:cNvSpPr>
                <a:spLocks noChangeShapeType="1"/>
              </p:cNvSpPr>
              <p:nvPr/>
            </p:nvSpPr>
            <p:spPr bwMode="auto">
              <a:xfrm>
                <a:off x="1461" y="3836"/>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29" name="Line 213"/>
              <p:cNvSpPr>
                <a:spLocks noChangeShapeType="1"/>
              </p:cNvSpPr>
              <p:nvPr/>
            </p:nvSpPr>
            <p:spPr bwMode="auto">
              <a:xfrm>
                <a:off x="1461" y="3836"/>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1830" name="Line 214"/>
            <p:cNvSpPr>
              <a:spLocks noChangeShapeType="1"/>
            </p:cNvSpPr>
            <p:nvPr/>
          </p:nvSpPr>
          <p:spPr bwMode="auto">
            <a:xfrm>
              <a:off x="1465" y="3836"/>
              <a:ext cx="641"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31" name="Line 215"/>
            <p:cNvSpPr>
              <a:spLocks noChangeShapeType="1"/>
            </p:cNvSpPr>
            <p:nvPr/>
          </p:nvSpPr>
          <p:spPr bwMode="auto">
            <a:xfrm>
              <a:off x="2106" y="3836"/>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32" name="Line 216"/>
            <p:cNvSpPr>
              <a:spLocks noChangeShapeType="1"/>
            </p:cNvSpPr>
            <p:nvPr/>
          </p:nvSpPr>
          <p:spPr bwMode="auto">
            <a:xfrm>
              <a:off x="2106" y="3836"/>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33" name="Line 217"/>
            <p:cNvSpPr>
              <a:spLocks noChangeShapeType="1"/>
            </p:cNvSpPr>
            <p:nvPr/>
          </p:nvSpPr>
          <p:spPr bwMode="auto">
            <a:xfrm>
              <a:off x="2110" y="3836"/>
              <a:ext cx="646"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34" name="Line 218"/>
            <p:cNvSpPr>
              <a:spLocks noChangeShapeType="1"/>
            </p:cNvSpPr>
            <p:nvPr/>
          </p:nvSpPr>
          <p:spPr bwMode="auto">
            <a:xfrm>
              <a:off x="2756" y="3836"/>
              <a:ext cx="3"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35" name="Line 219"/>
            <p:cNvSpPr>
              <a:spLocks noChangeShapeType="1"/>
            </p:cNvSpPr>
            <p:nvPr/>
          </p:nvSpPr>
          <p:spPr bwMode="auto">
            <a:xfrm>
              <a:off x="2756" y="3836"/>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36" name="Line 220"/>
            <p:cNvSpPr>
              <a:spLocks noChangeShapeType="1"/>
            </p:cNvSpPr>
            <p:nvPr/>
          </p:nvSpPr>
          <p:spPr bwMode="auto">
            <a:xfrm>
              <a:off x="2759" y="3836"/>
              <a:ext cx="607"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37" name="Line 221"/>
            <p:cNvSpPr>
              <a:spLocks noChangeShapeType="1"/>
            </p:cNvSpPr>
            <p:nvPr/>
          </p:nvSpPr>
          <p:spPr bwMode="auto">
            <a:xfrm>
              <a:off x="3366" y="3836"/>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38" name="Line 222"/>
            <p:cNvSpPr>
              <a:spLocks noChangeShapeType="1"/>
            </p:cNvSpPr>
            <p:nvPr/>
          </p:nvSpPr>
          <p:spPr bwMode="auto">
            <a:xfrm>
              <a:off x="3366" y="3836"/>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39" name="Line 223"/>
            <p:cNvSpPr>
              <a:spLocks noChangeShapeType="1"/>
            </p:cNvSpPr>
            <p:nvPr/>
          </p:nvSpPr>
          <p:spPr bwMode="auto">
            <a:xfrm>
              <a:off x="3370" y="3836"/>
              <a:ext cx="647"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40" name="Rectangle 224"/>
            <p:cNvSpPr>
              <a:spLocks noChangeArrowheads="1"/>
            </p:cNvSpPr>
            <p:nvPr/>
          </p:nvSpPr>
          <p:spPr bwMode="auto">
            <a:xfrm>
              <a:off x="4017" y="3669"/>
              <a:ext cx="4"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11841" name="Line 225"/>
            <p:cNvSpPr>
              <a:spLocks noChangeShapeType="1"/>
            </p:cNvSpPr>
            <p:nvPr/>
          </p:nvSpPr>
          <p:spPr bwMode="auto">
            <a:xfrm>
              <a:off x="4017" y="3669"/>
              <a:ext cx="1" cy="167"/>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42" name="Line 226"/>
            <p:cNvSpPr>
              <a:spLocks noChangeShapeType="1"/>
            </p:cNvSpPr>
            <p:nvPr/>
          </p:nvSpPr>
          <p:spPr bwMode="auto">
            <a:xfrm>
              <a:off x="4017" y="3836"/>
              <a:ext cx="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43" name="Line 227"/>
            <p:cNvSpPr>
              <a:spLocks noChangeShapeType="1"/>
            </p:cNvSpPr>
            <p:nvPr/>
          </p:nvSpPr>
          <p:spPr bwMode="auto">
            <a:xfrm>
              <a:off x="4017" y="3836"/>
              <a:ext cx="1" cy="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1844" name="Line 228"/>
            <p:cNvSpPr>
              <a:spLocks noChangeShapeType="1"/>
            </p:cNvSpPr>
            <p:nvPr/>
          </p:nvSpPr>
          <p:spPr bwMode="auto">
            <a:xfrm>
              <a:off x="4021" y="3836"/>
              <a:ext cx="774" cy="1"/>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11845" name="Line 229"/>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846" name="Text Box 230"/>
          <p:cNvSpPr txBox="1">
            <a:spLocks noChangeArrowheads="1"/>
          </p:cNvSpPr>
          <p:nvPr/>
        </p:nvSpPr>
        <p:spPr bwMode="auto">
          <a:xfrm>
            <a:off x="212725" y="65088"/>
            <a:ext cx="56245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Arial" pitchFamily="34" charset="0"/>
              </a:rPr>
              <a:t>Example #1 (Capital Budgeting)</a:t>
            </a:r>
            <a:r>
              <a:rPr lang="en-US" sz="2800" b="1">
                <a:latin typeface="Arial" pitchFamily="34" charset="0"/>
              </a:rPr>
              <a:t> </a:t>
            </a:r>
          </a:p>
        </p:txBody>
      </p:sp>
    </p:spTree>
    <p:extLst>
      <p:ext uri="{BB962C8B-B14F-4D97-AF65-F5344CB8AC3E}">
        <p14:creationId xmlns:p14="http://schemas.microsoft.com/office/powerpoint/2010/main" val="59410889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Line 4"/>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1" name="Text Box 5"/>
          <p:cNvSpPr txBox="1">
            <a:spLocks noChangeArrowheads="1"/>
          </p:cNvSpPr>
          <p:nvPr/>
        </p:nvSpPr>
        <p:spPr bwMode="auto">
          <a:xfrm>
            <a:off x="212725" y="65088"/>
            <a:ext cx="65849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Maximum Flow Problem : D.V. and OF</a:t>
            </a:r>
            <a:endParaRPr lang="en-US" sz="2800">
              <a:latin typeface="Arial" pitchFamily="34" charset="0"/>
            </a:endParaRPr>
          </a:p>
        </p:txBody>
      </p:sp>
      <p:grpSp>
        <p:nvGrpSpPr>
          <p:cNvPr id="34823" name="Group 7"/>
          <p:cNvGrpSpPr>
            <a:grpSpLocks/>
          </p:cNvGrpSpPr>
          <p:nvPr/>
        </p:nvGrpSpPr>
        <p:grpSpPr bwMode="auto">
          <a:xfrm>
            <a:off x="4724400" y="914400"/>
            <a:ext cx="4010025" cy="1066800"/>
            <a:chOff x="2618" y="2506"/>
            <a:chExt cx="6314" cy="1680"/>
          </a:xfrm>
        </p:grpSpPr>
        <p:sp>
          <p:nvSpPr>
            <p:cNvPr id="34824" name="Text Box 8"/>
            <p:cNvSpPr txBox="1">
              <a:spLocks noChangeArrowheads="1"/>
            </p:cNvSpPr>
            <p:nvPr/>
          </p:nvSpPr>
          <p:spPr bwMode="auto">
            <a:xfrm>
              <a:off x="5376" y="3570"/>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5</a:t>
              </a:r>
            </a:p>
          </p:txBody>
        </p:sp>
        <p:sp>
          <p:nvSpPr>
            <p:cNvPr id="34825" name="Text Box 9"/>
            <p:cNvSpPr txBox="1">
              <a:spLocks noChangeArrowheads="1"/>
            </p:cNvSpPr>
            <p:nvPr/>
          </p:nvSpPr>
          <p:spPr bwMode="auto">
            <a:xfrm>
              <a:off x="5894" y="3094"/>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1</a:t>
              </a:r>
            </a:p>
          </p:txBody>
        </p:sp>
        <p:sp>
          <p:nvSpPr>
            <p:cNvPr id="34826" name="Text Box 10"/>
            <p:cNvSpPr txBox="1">
              <a:spLocks noChangeArrowheads="1"/>
            </p:cNvSpPr>
            <p:nvPr/>
          </p:nvSpPr>
          <p:spPr bwMode="auto">
            <a:xfrm>
              <a:off x="7392" y="341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4827" name="Text Box 11"/>
            <p:cNvSpPr txBox="1">
              <a:spLocks noChangeArrowheads="1"/>
            </p:cNvSpPr>
            <p:nvPr/>
          </p:nvSpPr>
          <p:spPr bwMode="auto">
            <a:xfrm>
              <a:off x="3542" y="3458"/>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4828" name="Text Box 12"/>
            <p:cNvSpPr txBox="1">
              <a:spLocks noChangeArrowheads="1"/>
            </p:cNvSpPr>
            <p:nvPr/>
          </p:nvSpPr>
          <p:spPr bwMode="auto">
            <a:xfrm>
              <a:off x="4550" y="313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4829" name="Text Box 13"/>
            <p:cNvSpPr txBox="1">
              <a:spLocks noChangeArrowheads="1"/>
            </p:cNvSpPr>
            <p:nvPr/>
          </p:nvSpPr>
          <p:spPr bwMode="auto">
            <a:xfrm>
              <a:off x="3416" y="299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4</a:t>
              </a:r>
            </a:p>
          </p:txBody>
        </p:sp>
        <p:sp>
          <p:nvSpPr>
            <p:cNvPr id="34830" name="Oval 14"/>
            <p:cNvSpPr>
              <a:spLocks noChangeArrowheads="1"/>
            </p:cNvSpPr>
            <p:nvPr/>
          </p:nvSpPr>
          <p:spPr bwMode="auto">
            <a:xfrm>
              <a:off x="2618" y="3500"/>
              <a:ext cx="518" cy="518"/>
            </a:xfrm>
            <a:prstGeom prst="ellipse">
              <a:avLst/>
            </a:prstGeom>
            <a:solidFill>
              <a:srgbClr val="FFFFFF"/>
            </a:solidFill>
            <a:ln w="9525">
              <a:solidFill>
                <a:srgbClr val="000000"/>
              </a:solidFill>
              <a:round/>
              <a:headEnd/>
              <a:tailEnd/>
            </a:ln>
          </p:spPr>
          <p:txBody>
            <a:bodyPr/>
            <a:lstStyle/>
            <a:p>
              <a:r>
                <a:rPr lang="en-US" sz="1000"/>
                <a:t>1</a:t>
              </a:r>
            </a:p>
          </p:txBody>
        </p:sp>
        <p:sp>
          <p:nvSpPr>
            <p:cNvPr id="34831" name="Oval 15"/>
            <p:cNvSpPr>
              <a:spLocks noChangeArrowheads="1"/>
            </p:cNvSpPr>
            <p:nvPr/>
          </p:nvSpPr>
          <p:spPr bwMode="auto">
            <a:xfrm>
              <a:off x="6580" y="3668"/>
              <a:ext cx="518" cy="518"/>
            </a:xfrm>
            <a:prstGeom prst="ellipse">
              <a:avLst/>
            </a:prstGeom>
            <a:solidFill>
              <a:srgbClr val="FFFFFF"/>
            </a:solidFill>
            <a:ln w="9525">
              <a:solidFill>
                <a:srgbClr val="000000"/>
              </a:solidFill>
              <a:round/>
              <a:headEnd/>
              <a:tailEnd/>
            </a:ln>
          </p:spPr>
          <p:txBody>
            <a:bodyPr/>
            <a:lstStyle/>
            <a:p>
              <a:r>
                <a:rPr lang="en-US" sz="1000"/>
                <a:t>4</a:t>
              </a:r>
            </a:p>
          </p:txBody>
        </p:sp>
        <p:sp>
          <p:nvSpPr>
            <p:cNvPr id="34832" name="Oval 16"/>
            <p:cNvSpPr>
              <a:spLocks noChangeArrowheads="1"/>
            </p:cNvSpPr>
            <p:nvPr/>
          </p:nvSpPr>
          <p:spPr bwMode="auto">
            <a:xfrm>
              <a:off x="4634" y="3668"/>
              <a:ext cx="518" cy="518"/>
            </a:xfrm>
            <a:prstGeom prst="ellipse">
              <a:avLst/>
            </a:prstGeom>
            <a:solidFill>
              <a:srgbClr val="FFFFFF"/>
            </a:solidFill>
            <a:ln w="9525">
              <a:solidFill>
                <a:srgbClr val="000000"/>
              </a:solidFill>
              <a:round/>
              <a:headEnd/>
              <a:tailEnd/>
            </a:ln>
          </p:spPr>
          <p:txBody>
            <a:bodyPr/>
            <a:lstStyle/>
            <a:p>
              <a:r>
                <a:rPr lang="en-US" sz="1000"/>
                <a:t>3</a:t>
              </a:r>
            </a:p>
          </p:txBody>
        </p:sp>
        <p:sp>
          <p:nvSpPr>
            <p:cNvPr id="34833" name="Oval 17"/>
            <p:cNvSpPr>
              <a:spLocks noChangeArrowheads="1"/>
            </p:cNvSpPr>
            <p:nvPr/>
          </p:nvSpPr>
          <p:spPr bwMode="auto">
            <a:xfrm>
              <a:off x="4648" y="2520"/>
              <a:ext cx="518" cy="518"/>
            </a:xfrm>
            <a:prstGeom prst="ellipse">
              <a:avLst/>
            </a:prstGeom>
            <a:solidFill>
              <a:srgbClr val="FFFFFF"/>
            </a:solidFill>
            <a:ln w="9525">
              <a:solidFill>
                <a:srgbClr val="000000"/>
              </a:solidFill>
              <a:round/>
              <a:headEnd/>
              <a:tailEnd/>
            </a:ln>
          </p:spPr>
          <p:txBody>
            <a:bodyPr/>
            <a:lstStyle/>
            <a:p>
              <a:r>
                <a:rPr lang="en-US" sz="1000"/>
                <a:t>2</a:t>
              </a:r>
            </a:p>
          </p:txBody>
        </p:sp>
        <p:sp>
          <p:nvSpPr>
            <p:cNvPr id="34834" name="Oval 18"/>
            <p:cNvSpPr>
              <a:spLocks noChangeArrowheads="1"/>
            </p:cNvSpPr>
            <p:nvPr/>
          </p:nvSpPr>
          <p:spPr bwMode="auto">
            <a:xfrm>
              <a:off x="8414" y="3164"/>
              <a:ext cx="518" cy="518"/>
            </a:xfrm>
            <a:prstGeom prst="ellipse">
              <a:avLst/>
            </a:prstGeom>
            <a:solidFill>
              <a:srgbClr val="FFFFFF"/>
            </a:solidFill>
            <a:ln w="9525">
              <a:solidFill>
                <a:srgbClr val="000000"/>
              </a:solidFill>
              <a:round/>
              <a:headEnd/>
              <a:tailEnd/>
            </a:ln>
          </p:spPr>
          <p:txBody>
            <a:bodyPr/>
            <a:lstStyle/>
            <a:p>
              <a:r>
                <a:rPr lang="en-US" sz="1000"/>
                <a:t>5</a:t>
              </a:r>
            </a:p>
          </p:txBody>
        </p:sp>
        <p:sp>
          <p:nvSpPr>
            <p:cNvPr id="34835" name="Line 19"/>
            <p:cNvSpPr>
              <a:spLocks noChangeShapeType="1"/>
            </p:cNvSpPr>
            <p:nvPr/>
          </p:nvSpPr>
          <p:spPr bwMode="auto">
            <a:xfrm flipV="1">
              <a:off x="3080" y="2898"/>
              <a:ext cx="1596" cy="68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6" name="Line 20"/>
            <p:cNvSpPr>
              <a:spLocks noChangeShapeType="1"/>
            </p:cNvSpPr>
            <p:nvPr/>
          </p:nvSpPr>
          <p:spPr bwMode="auto">
            <a:xfrm>
              <a:off x="3108" y="3794"/>
              <a:ext cx="1554"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7" name="Line 21"/>
            <p:cNvSpPr>
              <a:spLocks noChangeShapeType="1"/>
            </p:cNvSpPr>
            <p:nvPr/>
          </p:nvSpPr>
          <p:spPr bwMode="auto">
            <a:xfrm>
              <a:off x="5138" y="2898"/>
              <a:ext cx="1498" cy="88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8" name="Line 22"/>
            <p:cNvSpPr>
              <a:spLocks noChangeShapeType="1"/>
            </p:cNvSpPr>
            <p:nvPr/>
          </p:nvSpPr>
          <p:spPr bwMode="auto">
            <a:xfrm>
              <a:off x="5124" y="3920"/>
              <a:ext cx="1456"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9" name="Line 23"/>
            <p:cNvSpPr>
              <a:spLocks noChangeShapeType="1"/>
            </p:cNvSpPr>
            <p:nvPr/>
          </p:nvSpPr>
          <p:spPr bwMode="auto">
            <a:xfrm flipV="1">
              <a:off x="7056" y="3570"/>
              <a:ext cx="1386" cy="33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40" name="Line 24"/>
            <p:cNvSpPr>
              <a:spLocks noChangeShapeType="1"/>
            </p:cNvSpPr>
            <p:nvPr/>
          </p:nvSpPr>
          <p:spPr bwMode="auto">
            <a:xfrm>
              <a:off x="4914" y="3024"/>
              <a:ext cx="0" cy="64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41" name="Text Box 25"/>
            <p:cNvSpPr txBox="1">
              <a:spLocks noChangeArrowheads="1"/>
            </p:cNvSpPr>
            <p:nvPr/>
          </p:nvSpPr>
          <p:spPr bwMode="auto">
            <a:xfrm>
              <a:off x="5810" y="250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3</a:t>
              </a:r>
            </a:p>
          </p:txBody>
        </p:sp>
        <p:sp>
          <p:nvSpPr>
            <p:cNvPr id="34842" name="Line 26"/>
            <p:cNvSpPr>
              <a:spLocks noChangeShapeType="1"/>
            </p:cNvSpPr>
            <p:nvPr/>
          </p:nvSpPr>
          <p:spPr bwMode="auto">
            <a:xfrm>
              <a:off x="5138" y="2744"/>
              <a:ext cx="3262" cy="6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aphicFrame>
        <p:nvGraphicFramePr>
          <p:cNvPr id="34843" name="Object 27"/>
          <p:cNvGraphicFramePr>
            <a:graphicFrameLocks noChangeAspect="1"/>
          </p:cNvGraphicFramePr>
          <p:nvPr/>
        </p:nvGraphicFramePr>
        <p:xfrm>
          <a:off x="457200" y="2362200"/>
          <a:ext cx="7086600" cy="628650"/>
        </p:xfrm>
        <a:graphic>
          <a:graphicData uri="http://schemas.openxmlformats.org/presentationml/2006/ole">
            <mc:AlternateContent xmlns:mc="http://schemas.openxmlformats.org/markup-compatibility/2006">
              <mc:Choice xmlns:v="urn:schemas-microsoft-com:vml" Requires="v">
                <p:oleObj spid="_x0000_s27662" name="Equation" r:id="rId3" imgW="2705040" imgH="241200" progId="Equation.3">
                  <p:embed/>
                </p:oleObj>
              </mc:Choice>
              <mc:Fallback>
                <p:oleObj name="Equation" r:id="rId3" imgW="2705040" imgH="241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362200"/>
                        <a:ext cx="7086600" cy="628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4844" name="Object 28"/>
          <p:cNvGraphicFramePr>
            <a:graphicFrameLocks noChangeAspect="1"/>
          </p:cNvGraphicFramePr>
          <p:nvPr/>
        </p:nvGraphicFramePr>
        <p:xfrm>
          <a:off x="533400" y="3200400"/>
          <a:ext cx="5789613" cy="1127125"/>
        </p:xfrm>
        <a:graphic>
          <a:graphicData uri="http://schemas.openxmlformats.org/presentationml/2006/ole">
            <mc:AlternateContent xmlns:mc="http://schemas.openxmlformats.org/markup-compatibility/2006">
              <mc:Choice xmlns:v="urn:schemas-microsoft-com:vml" Requires="v">
                <p:oleObj spid="_x0000_s27663" name="Equation" r:id="rId5" imgW="2209680" imgH="431640" progId="Equation.3">
                  <p:embed/>
                </p:oleObj>
              </mc:Choice>
              <mc:Fallback>
                <p:oleObj name="Equation" r:id="rId5" imgW="220968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3200400"/>
                        <a:ext cx="5789613" cy="1127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4845" name="Object 29"/>
          <p:cNvGraphicFramePr>
            <a:graphicFrameLocks noChangeAspect="1"/>
          </p:cNvGraphicFramePr>
          <p:nvPr/>
        </p:nvGraphicFramePr>
        <p:xfrm>
          <a:off x="2655888" y="4891088"/>
          <a:ext cx="2994025" cy="598487"/>
        </p:xfrm>
        <a:graphic>
          <a:graphicData uri="http://schemas.openxmlformats.org/presentationml/2006/ole">
            <mc:AlternateContent xmlns:mc="http://schemas.openxmlformats.org/markup-compatibility/2006">
              <mc:Choice xmlns:v="urn:schemas-microsoft-com:vml" Requires="v">
                <p:oleObj spid="_x0000_s27664" name="Equation" r:id="rId7" imgW="1143000" imgH="228600" progId="Equation.3">
                  <p:embed/>
                </p:oleObj>
              </mc:Choice>
              <mc:Fallback>
                <p:oleObj name="Equation" r:id="rId7" imgW="11430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55888" y="4891088"/>
                        <a:ext cx="2994025" cy="598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5913927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4823"/>
                                        </p:tgtEl>
                                        <p:attrNameLst>
                                          <p:attrName>style.visibility</p:attrName>
                                        </p:attrNameLst>
                                      </p:cBhvr>
                                      <p:to>
                                        <p:strVal val="visible"/>
                                      </p:to>
                                    </p:set>
                                    <p:animEffect transition="in" filter="dissolve">
                                      <p:cBhvr>
                                        <p:cTn id="7" dur="500"/>
                                        <p:tgtEl>
                                          <p:spTgt spid="348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4843"/>
                                        </p:tgtEl>
                                        <p:attrNameLst>
                                          <p:attrName>style.visibility</p:attrName>
                                        </p:attrNameLst>
                                      </p:cBhvr>
                                      <p:to>
                                        <p:strVal val="visible"/>
                                      </p:to>
                                    </p:set>
                                    <p:animEffect transition="in" filter="dissolve">
                                      <p:cBhvr>
                                        <p:cTn id="12" dur="500"/>
                                        <p:tgtEl>
                                          <p:spTgt spid="348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4844"/>
                                        </p:tgtEl>
                                        <p:attrNameLst>
                                          <p:attrName>style.visibility</p:attrName>
                                        </p:attrNameLst>
                                      </p:cBhvr>
                                      <p:to>
                                        <p:strVal val="visible"/>
                                      </p:to>
                                    </p:set>
                                    <p:animEffect transition="in" filter="dissolve">
                                      <p:cBhvr>
                                        <p:cTn id="17" dur="500"/>
                                        <p:tgtEl>
                                          <p:spTgt spid="3484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4845"/>
                                        </p:tgtEl>
                                        <p:attrNameLst>
                                          <p:attrName>style.visibility</p:attrName>
                                        </p:attrNameLst>
                                      </p:cBhvr>
                                      <p:to>
                                        <p:strVal val="visible"/>
                                      </p:to>
                                    </p:set>
                                    <p:animEffect transition="in" filter="dissolve">
                                      <p:cBhvr>
                                        <p:cTn id="22" dur="500"/>
                                        <p:tgtEl>
                                          <p:spTgt spid="34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Text Box 3"/>
          <p:cNvSpPr txBox="1">
            <a:spLocks noChangeArrowheads="1"/>
          </p:cNvSpPr>
          <p:nvPr/>
        </p:nvSpPr>
        <p:spPr bwMode="auto">
          <a:xfrm>
            <a:off x="0" y="923925"/>
            <a:ext cx="91440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dirty="0">
                <a:latin typeface="Book Antiqua" pitchFamily="18" charset="0"/>
                <a:cs typeface="Arial" pitchFamily="34" charset="0"/>
              </a:rPr>
              <a:t>Computationally speaking, we can partition problems into two categories. </a:t>
            </a:r>
          </a:p>
          <a:p>
            <a:r>
              <a:rPr lang="en-US" sz="2400" dirty="0" smtClean="0">
                <a:latin typeface="Book Antiqua" pitchFamily="18" charset="0"/>
                <a:cs typeface="Arial" pitchFamily="34" charset="0"/>
              </a:rPr>
              <a:t>Easy </a:t>
            </a:r>
            <a:r>
              <a:rPr lang="en-US" sz="2400" dirty="0">
                <a:latin typeface="Book Antiqua" pitchFamily="18" charset="0"/>
                <a:cs typeface="Arial" pitchFamily="34" charset="0"/>
              </a:rPr>
              <a:t>Problems and Hard Problems</a:t>
            </a:r>
          </a:p>
          <a:p>
            <a:endParaRPr lang="en-US" sz="2400" dirty="0">
              <a:latin typeface="Book Antiqua" pitchFamily="18" charset="0"/>
              <a:cs typeface="Arial" pitchFamily="34" charset="0"/>
            </a:endParaRPr>
          </a:p>
          <a:p>
            <a:r>
              <a:rPr lang="en-US" sz="2400" dirty="0">
                <a:latin typeface="Book Antiqua" pitchFamily="18" charset="0"/>
                <a:cs typeface="Arial" pitchFamily="34" charset="0"/>
              </a:rPr>
              <a:t>We can say that easy problem ( or in some languages polynomial problems) are those problems  with their solution time proportional to </a:t>
            </a:r>
            <a:r>
              <a:rPr lang="en-US" sz="2400" i="1" dirty="0">
                <a:latin typeface="Book Antiqua" pitchFamily="18" charset="0"/>
                <a:cs typeface="Arial" pitchFamily="34" charset="0"/>
              </a:rPr>
              <a:t>n</a:t>
            </a:r>
            <a:r>
              <a:rPr lang="en-US" sz="2400" i="1" baseline="30000" dirty="0">
                <a:latin typeface="Book Antiqua" pitchFamily="18" charset="0"/>
                <a:cs typeface="Arial" pitchFamily="34" charset="0"/>
              </a:rPr>
              <a:t>k</a:t>
            </a:r>
            <a:r>
              <a:rPr lang="en-US" sz="2400" dirty="0">
                <a:latin typeface="Book Antiqua" pitchFamily="18" charset="0"/>
                <a:cs typeface="Arial" pitchFamily="34" charset="0"/>
              </a:rPr>
              <a:t>. Where n is the number of variables in the problem, and k is a constant, say 2, 3, 4 … Let’s assume that </a:t>
            </a:r>
            <a:r>
              <a:rPr lang="en-US" sz="2400" i="1" dirty="0">
                <a:latin typeface="Book Antiqua" pitchFamily="18" charset="0"/>
                <a:cs typeface="Arial" pitchFamily="34" charset="0"/>
              </a:rPr>
              <a:t>k = 2</a:t>
            </a:r>
            <a:r>
              <a:rPr lang="en-US" sz="2400" dirty="0">
                <a:latin typeface="Book Antiqua" pitchFamily="18" charset="0"/>
                <a:cs typeface="Arial" pitchFamily="34" charset="0"/>
              </a:rPr>
              <a:t>. </a:t>
            </a:r>
          </a:p>
          <a:p>
            <a:endParaRPr lang="en-US" sz="2400" dirty="0">
              <a:latin typeface="Book Antiqua" pitchFamily="18" charset="0"/>
              <a:cs typeface="Arial" pitchFamily="34" charset="0"/>
            </a:endParaRPr>
          </a:p>
          <a:p>
            <a:r>
              <a:rPr lang="en-US" sz="2400" dirty="0">
                <a:latin typeface="Book Antiqua" pitchFamily="18" charset="0"/>
                <a:cs typeface="Arial" pitchFamily="34" charset="0"/>
              </a:rPr>
              <a:t>Therefore, easy problems are those problems  with their solution time proportional to </a:t>
            </a:r>
            <a:r>
              <a:rPr lang="en-US" sz="2400" b="1" i="1" dirty="0">
                <a:solidFill>
                  <a:srgbClr val="FF0000"/>
                </a:solidFill>
                <a:latin typeface="Book Antiqua" pitchFamily="18" charset="0"/>
                <a:cs typeface="Arial" pitchFamily="34" charset="0"/>
              </a:rPr>
              <a:t>n</a:t>
            </a:r>
            <a:r>
              <a:rPr lang="en-US" sz="2400" b="1" i="1" baseline="30000" dirty="0">
                <a:solidFill>
                  <a:srgbClr val="FF0000"/>
                </a:solidFill>
                <a:latin typeface="Book Antiqua" pitchFamily="18" charset="0"/>
                <a:cs typeface="Arial" pitchFamily="34" charset="0"/>
              </a:rPr>
              <a:t>2</a:t>
            </a:r>
            <a:r>
              <a:rPr lang="en-US" sz="2400" dirty="0">
                <a:latin typeface="Book Antiqua" pitchFamily="18" charset="0"/>
                <a:cs typeface="Arial" pitchFamily="34" charset="0"/>
              </a:rPr>
              <a:t>. Where</a:t>
            </a:r>
            <a:r>
              <a:rPr lang="en-US" sz="2400" i="1" dirty="0">
                <a:latin typeface="Book Antiqua" pitchFamily="18" charset="0"/>
                <a:cs typeface="Arial" pitchFamily="34" charset="0"/>
              </a:rPr>
              <a:t> n</a:t>
            </a:r>
            <a:r>
              <a:rPr lang="en-US" sz="2400" dirty="0">
                <a:latin typeface="Book Antiqua" pitchFamily="18" charset="0"/>
                <a:cs typeface="Arial" pitchFamily="34" charset="0"/>
              </a:rPr>
              <a:t> is the number of variables in the problem.</a:t>
            </a:r>
          </a:p>
          <a:p>
            <a:endParaRPr lang="en-US" sz="2400" dirty="0">
              <a:latin typeface="Book Antiqua" pitchFamily="18" charset="0"/>
              <a:cs typeface="Arial" pitchFamily="34" charset="0"/>
            </a:endParaRPr>
          </a:p>
          <a:p>
            <a:r>
              <a:rPr lang="en-US" sz="2400" dirty="0">
                <a:latin typeface="Book Antiqua" pitchFamily="18" charset="0"/>
                <a:cs typeface="Arial" pitchFamily="34" charset="0"/>
              </a:rPr>
              <a:t>Difficult problems are those problems  with their solution time proportional to </a:t>
            </a:r>
            <a:r>
              <a:rPr lang="en-US" sz="2400" i="1" dirty="0" err="1">
                <a:latin typeface="Book Antiqua" pitchFamily="18" charset="0"/>
                <a:cs typeface="Arial" pitchFamily="34" charset="0"/>
              </a:rPr>
              <a:t>k</a:t>
            </a:r>
            <a:r>
              <a:rPr lang="en-US" sz="2400" i="1" baseline="30000" dirty="0" err="1">
                <a:latin typeface="Book Antiqua" pitchFamily="18" charset="0"/>
                <a:cs typeface="Arial" pitchFamily="34" charset="0"/>
              </a:rPr>
              <a:t>n</a:t>
            </a:r>
            <a:r>
              <a:rPr lang="en-US" sz="2400" dirty="0">
                <a:latin typeface="Book Antiqua" pitchFamily="18" charset="0"/>
                <a:cs typeface="Arial" pitchFamily="34" charset="0"/>
              </a:rPr>
              <a:t>, or in our case </a:t>
            </a:r>
            <a:r>
              <a:rPr lang="en-US" sz="2400" b="1" i="1" dirty="0">
                <a:solidFill>
                  <a:srgbClr val="FF0000"/>
                </a:solidFill>
                <a:latin typeface="Book Antiqua" pitchFamily="18" charset="0"/>
                <a:cs typeface="Arial" pitchFamily="34" charset="0"/>
              </a:rPr>
              <a:t>2</a:t>
            </a:r>
            <a:r>
              <a:rPr lang="en-US" sz="2400" b="1" i="1" baseline="30000" dirty="0">
                <a:solidFill>
                  <a:srgbClr val="FF0000"/>
                </a:solidFill>
                <a:latin typeface="Book Antiqua" pitchFamily="18" charset="0"/>
                <a:cs typeface="Arial" pitchFamily="34" charset="0"/>
              </a:rPr>
              <a:t>n</a:t>
            </a:r>
            <a:r>
              <a:rPr lang="en-US" sz="2400" dirty="0">
                <a:latin typeface="Book Antiqua" pitchFamily="18" charset="0"/>
                <a:cs typeface="Arial" pitchFamily="34" charset="0"/>
              </a:rPr>
              <a:t>. </a:t>
            </a:r>
          </a:p>
        </p:txBody>
      </p:sp>
      <p:sp>
        <p:nvSpPr>
          <p:cNvPr id="117764" name="Text Box 4"/>
          <p:cNvSpPr txBox="1">
            <a:spLocks noChangeArrowheads="1"/>
          </p:cNvSpPr>
          <p:nvPr/>
        </p:nvSpPr>
        <p:spPr bwMode="auto">
          <a:xfrm>
            <a:off x="0" y="177800"/>
            <a:ext cx="48910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Computational  Complexity </a:t>
            </a:r>
            <a:endParaRPr lang="en-US" sz="2800">
              <a:latin typeface="Arial" pitchFamily="34" charset="0"/>
            </a:endParaRPr>
          </a:p>
        </p:txBody>
      </p:sp>
    </p:spTree>
    <p:extLst>
      <p:ext uri="{BB962C8B-B14F-4D97-AF65-F5344CB8AC3E}">
        <p14:creationId xmlns:p14="http://schemas.microsoft.com/office/powerpoint/2010/main" val="325020781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Effect transition="in" filter="dissolve">
                                      <p:cBhvr>
                                        <p:cTn id="7" dur="500"/>
                                        <p:tgtEl>
                                          <p:spTgt spid="1177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7763">
                                            <p:txEl>
                                              <p:pRg st="1" end="1"/>
                                            </p:txEl>
                                          </p:spTgt>
                                        </p:tgtEl>
                                        <p:attrNameLst>
                                          <p:attrName>style.visibility</p:attrName>
                                        </p:attrNameLst>
                                      </p:cBhvr>
                                      <p:to>
                                        <p:strVal val="visible"/>
                                      </p:to>
                                    </p:set>
                                    <p:animEffect transition="in" filter="dissolve">
                                      <p:cBhvr>
                                        <p:cTn id="12" dur="500"/>
                                        <p:tgtEl>
                                          <p:spTgt spid="1177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7763">
                                            <p:txEl>
                                              <p:pRg st="3" end="3"/>
                                            </p:txEl>
                                          </p:spTgt>
                                        </p:tgtEl>
                                        <p:attrNameLst>
                                          <p:attrName>style.visibility</p:attrName>
                                        </p:attrNameLst>
                                      </p:cBhvr>
                                      <p:to>
                                        <p:strVal val="visible"/>
                                      </p:to>
                                    </p:set>
                                    <p:animEffect transition="in" filter="dissolve">
                                      <p:cBhvr>
                                        <p:cTn id="17" dur="500"/>
                                        <p:tgtEl>
                                          <p:spTgt spid="11776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7763">
                                            <p:txEl>
                                              <p:pRg st="5" end="5"/>
                                            </p:txEl>
                                          </p:spTgt>
                                        </p:tgtEl>
                                        <p:attrNameLst>
                                          <p:attrName>style.visibility</p:attrName>
                                        </p:attrNameLst>
                                      </p:cBhvr>
                                      <p:to>
                                        <p:strVal val="visible"/>
                                      </p:to>
                                    </p:set>
                                    <p:animEffect transition="in" filter="dissolve">
                                      <p:cBhvr>
                                        <p:cTn id="22" dur="500"/>
                                        <p:tgtEl>
                                          <p:spTgt spid="117763">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7763">
                                            <p:txEl>
                                              <p:pRg st="7" end="7"/>
                                            </p:txEl>
                                          </p:spTgt>
                                        </p:tgtEl>
                                        <p:attrNameLst>
                                          <p:attrName>style.visibility</p:attrName>
                                        </p:attrNameLst>
                                      </p:cBhvr>
                                      <p:to>
                                        <p:strVal val="visible"/>
                                      </p:to>
                                    </p:set>
                                    <p:animEffect transition="in" filter="dissolve">
                                      <p:cBhvr>
                                        <p:cTn id="27" dur="500"/>
                                        <p:tgtEl>
                                          <p:spTgt spid="1177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Line 2"/>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3" name="Text Box 3"/>
          <p:cNvSpPr txBox="1">
            <a:spLocks noChangeArrowheads="1"/>
          </p:cNvSpPr>
          <p:nvPr/>
        </p:nvSpPr>
        <p:spPr bwMode="auto">
          <a:xfrm>
            <a:off x="212725" y="65088"/>
            <a:ext cx="88265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Maximum Flow Problem : Arc Capacity Constraints</a:t>
            </a:r>
            <a:endParaRPr lang="en-US" sz="2800">
              <a:latin typeface="Arial" pitchFamily="34" charset="0"/>
            </a:endParaRPr>
          </a:p>
        </p:txBody>
      </p:sp>
      <p:grpSp>
        <p:nvGrpSpPr>
          <p:cNvPr id="35844" name="Group 4"/>
          <p:cNvGrpSpPr>
            <a:grpSpLocks/>
          </p:cNvGrpSpPr>
          <p:nvPr/>
        </p:nvGrpSpPr>
        <p:grpSpPr bwMode="auto">
          <a:xfrm>
            <a:off x="4724400" y="914400"/>
            <a:ext cx="4010025" cy="1066800"/>
            <a:chOff x="2618" y="2506"/>
            <a:chExt cx="6314" cy="1680"/>
          </a:xfrm>
        </p:grpSpPr>
        <p:sp>
          <p:nvSpPr>
            <p:cNvPr id="35845" name="Text Box 5"/>
            <p:cNvSpPr txBox="1">
              <a:spLocks noChangeArrowheads="1"/>
            </p:cNvSpPr>
            <p:nvPr/>
          </p:nvSpPr>
          <p:spPr bwMode="auto">
            <a:xfrm>
              <a:off x="5376" y="3570"/>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5</a:t>
              </a:r>
            </a:p>
          </p:txBody>
        </p:sp>
        <p:sp>
          <p:nvSpPr>
            <p:cNvPr id="35846" name="Text Box 6"/>
            <p:cNvSpPr txBox="1">
              <a:spLocks noChangeArrowheads="1"/>
            </p:cNvSpPr>
            <p:nvPr/>
          </p:nvSpPr>
          <p:spPr bwMode="auto">
            <a:xfrm>
              <a:off x="5894" y="3094"/>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1</a:t>
              </a:r>
            </a:p>
          </p:txBody>
        </p:sp>
        <p:sp>
          <p:nvSpPr>
            <p:cNvPr id="35847" name="Text Box 7"/>
            <p:cNvSpPr txBox="1">
              <a:spLocks noChangeArrowheads="1"/>
            </p:cNvSpPr>
            <p:nvPr/>
          </p:nvSpPr>
          <p:spPr bwMode="auto">
            <a:xfrm>
              <a:off x="7392" y="341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5848" name="Text Box 8"/>
            <p:cNvSpPr txBox="1">
              <a:spLocks noChangeArrowheads="1"/>
            </p:cNvSpPr>
            <p:nvPr/>
          </p:nvSpPr>
          <p:spPr bwMode="auto">
            <a:xfrm>
              <a:off x="3542" y="3458"/>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5849" name="Text Box 9"/>
            <p:cNvSpPr txBox="1">
              <a:spLocks noChangeArrowheads="1"/>
            </p:cNvSpPr>
            <p:nvPr/>
          </p:nvSpPr>
          <p:spPr bwMode="auto">
            <a:xfrm>
              <a:off x="4550" y="313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5850" name="Text Box 10"/>
            <p:cNvSpPr txBox="1">
              <a:spLocks noChangeArrowheads="1"/>
            </p:cNvSpPr>
            <p:nvPr/>
          </p:nvSpPr>
          <p:spPr bwMode="auto">
            <a:xfrm>
              <a:off x="3416" y="299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4</a:t>
              </a:r>
            </a:p>
          </p:txBody>
        </p:sp>
        <p:sp>
          <p:nvSpPr>
            <p:cNvPr id="35851" name="Oval 11"/>
            <p:cNvSpPr>
              <a:spLocks noChangeArrowheads="1"/>
            </p:cNvSpPr>
            <p:nvPr/>
          </p:nvSpPr>
          <p:spPr bwMode="auto">
            <a:xfrm>
              <a:off x="2618" y="3500"/>
              <a:ext cx="518" cy="518"/>
            </a:xfrm>
            <a:prstGeom prst="ellipse">
              <a:avLst/>
            </a:prstGeom>
            <a:solidFill>
              <a:srgbClr val="FFFFFF"/>
            </a:solidFill>
            <a:ln w="9525">
              <a:solidFill>
                <a:srgbClr val="000000"/>
              </a:solidFill>
              <a:round/>
              <a:headEnd/>
              <a:tailEnd/>
            </a:ln>
          </p:spPr>
          <p:txBody>
            <a:bodyPr/>
            <a:lstStyle/>
            <a:p>
              <a:r>
                <a:rPr lang="en-US" sz="1000"/>
                <a:t>1</a:t>
              </a:r>
            </a:p>
          </p:txBody>
        </p:sp>
        <p:sp>
          <p:nvSpPr>
            <p:cNvPr id="35852" name="Oval 12"/>
            <p:cNvSpPr>
              <a:spLocks noChangeArrowheads="1"/>
            </p:cNvSpPr>
            <p:nvPr/>
          </p:nvSpPr>
          <p:spPr bwMode="auto">
            <a:xfrm>
              <a:off x="6580" y="3668"/>
              <a:ext cx="518" cy="518"/>
            </a:xfrm>
            <a:prstGeom prst="ellipse">
              <a:avLst/>
            </a:prstGeom>
            <a:solidFill>
              <a:srgbClr val="FFFFFF"/>
            </a:solidFill>
            <a:ln w="9525">
              <a:solidFill>
                <a:srgbClr val="000000"/>
              </a:solidFill>
              <a:round/>
              <a:headEnd/>
              <a:tailEnd/>
            </a:ln>
          </p:spPr>
          <p:txBody>
            <a:bodyPr/>
            <a:lstStyle/>
            <a:p>
              <a:r>
                <a:rPr lang="en-US" sz="1000"/>
                <a:t>4</a:t>
              </a:r>
            </a:p>
          </p:txBody>
        </p:sp>
        <p:sp>
          <p:nvSpPr>
            <p:cNvPr id="35853" name="Oval 13"/>
            <p:cNvSpPr>
              <a:spLocks noChangeArrowheads="1"/>
            </p:cNvSpPr>
            <p:nvPr/>
          </p:nvSpPr>
          <p:spPr bwMode="auto">
            <a:xfrm>
              <a:off x="4634" y="3668"/>
              <a:ext cx="518" cy="518"/>
            </a:xfrm>
            <a:prstGeom prst="ellipse">
              <a:avLst/>
            </a:prstGeom>
            <a:solidFill>
              <a:srgbClr val="FFFFFF"/>
            </a:solidFill>
            <a:ln w="9525">
              <a:solidFill>
                <a:srgbClr val="000000"/>
              </a:solidFill>
              <a:round/>
              <a:headEnd/>
              <a:tailEnd/>
            </a:ln>
          </p:spPr>
          <p:txBody>
            <a:bodyPr/>
            <a:lstStyle/>
            <a:p>
              <a:r>
                <a:rPr lang="en-US" sz="1000"/>
                <a:t>3</a:t>
              </a:r>
            </a:p>
          </p:txBody>
        </p:sp>
        <p:sp>
          <p:nvSpPr>
            <p:cNvPr id="35854" name="Oval 14"/>
            <p:cNvSpPr>
              <a:spLocks noChangeArrowheads="1"/>
            </p:cNvSpPr>
            <p:nvPr/>
          </p:nvSpPr>
          <p:spPr bwMode="auto">
            <a:xfrm>
              <a:off x="4648" y="2520"/>
              <a:ext cx="518" cy="518"/>
            </a:xfrm>
            <a:prstGeom prst="ellipse">
              <a:avLst/>
            </a:prstGeom>
            <a:solidFill>
              <a:srgbClr val="FFFFFF"/>
            </a:solidFill>
            <a:ln w="9525">
              <a:solidFill>
                <a:srgbClr val="000000"/>
              </a:solidFill>
              <a:round/>
              <a:headEnd/>
              <a:tailEnd/>
            </a:ln>
          </p:spPr>
          <p:txBody>
            <a:bodyPr/>
            <a:lstStyle/>
            <a:p>
              <a:r>
                <a:rPr lang="en-US" sz="1000"/>
                <a:t>2</a:t>
              </a:r>
            </a:p>
          </p:txBody>
        </p:sp>
        <p:sp>
          <p:nvSpPr>
            <p:cNvPr id="35855" name="Oval 15"/>
            <p:cNvSpPr>
              <a:spLocks noChangeArrowheads="1"/>
            </p:cNvSpPr>
            <p:nvPr/>
          </p:nvSpPr>
          <p:spPr bwMode="auto">
            <a:xfrm>
              <a:off x="8414" y="3164"/>
              <a:ext cx="518" cy="518"/>
            </a:xfrm>
            <a:prstGeom prst="ellipse">
              <a:avLst/>
            </a:prstGeom>
            <a:solidFill>
              <a:srgbClr val="FFFFFF"/>
            </a:solidFill>
            <a:ln w="9525">
              <a:solidFill>
                <a:srgbClr val="000000"/>
              </a:solidFill>
              <a:round/>
              <a:headEnd/>
              <a:tailEnd/>
            </a:ln>
          </p:spPr>
          <p:txBody>
            <a:bodyPr/>
            <a:lstStyle/>
            <a:p>
              <a:r>
                <a:rPr lang="en-US" sz="1000"/>
                <a:t>5</a:t>
              </a:r>
            </a:p>
          </p:txBody>
        </p:sp>
        <p:sp>
          <p:nvSpPr>
            <p:cNvPr id="35856" name="Line 16"/>
            <p:cNvSpPr>
              <a:spLocks noChangeShapeType="1"/>
            </p:cNvSpPr>
            <p:nvPr/>
          </p:nvSpPr>
          <p:spPr bwMode="auto">
            <a:xfrm flipV="1">
              <a:off x="3080" y="2898"/>
              <a:ext cx="1596" cy="68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57" name="Line 17"/>
            <p:cNvSpPr>
              <a:spLocks noChangeShapeType="1"/>
            </p:cNvSpPr>
            <p:nvPr/>
          </p:nvSpPr>
          <p:spPr bwMode="auto">
            <a:xfrm>
              <a:off x="3108" y="3794"/>
              <a:ext cx="1554"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58" name="Line 18"/>
            <p:cNvSpPr>
              <a:spLocks noChangeShapeType="1"/>
            </p:cNvSpPr>
            <p:nvPr/>
          </p:nvSpPr>
          <p:spPr bwMode="auto">
            <a:xfrm>
              <a:off x="5138" y="2898"/>
              <a:ext cx="1498" cy="88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59" name="Line 19"/>
            <p:cNvSpPr>
              <a:spLocks noChangeShapeType="1"/>
            </p:cNvSpPr>
            <p:nvPr/>
          </p:nvSpPr>
          <p:spPr bwMode="auto">
            <a:xfrm>
              <a:off x="5124" y="3920"/>
              <a:ext cx="1456"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0" name="Line 20"/>
            <p:cNvSpPr>
              <a:spLocks noChangeShapeType="1"/>
            </p:cNvSpPr>
            <p:nvPr/>
          </p:nvSpPr>
          <p:spPr bwMode="auto">
            <a:xfrm flipV="1">
              <a:off x="7056" y="3570"/>
              <a:ext cx="1386" cy="33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1" name="Line 21"/>
            <p:cNvSpPr>
              <a:spLocks noChangeShapeType="1"/>
            </p:cNvSpPr>
            <p:nvPr/>
          </p:nvSpPr>
          <p:spPr bwMode="auto">
            <a:xfrm>
              <a:off x="4914" y="3024"/>
              <a:ext cx="0" cy="64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2" name="Text Box 22"/>
            <p:cNvSpPr txBox="1">
              <a:spLocks noChangeArrowheads="1"/>
            </p:cNvSpPr>
            <p:nvPr/>
          </p:nvSpPr>
          <p:spPr bwMode="auto">
            <a:xfrm>
              <a:off x="5810" y="250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3</a:t>
              </a:r>
            </a:p>
          </p:txBody>
        </p:sp>
        <p:sp>
          <p:nvSpPr>
            <p:cNvPr id="35863" name="Line 23"/>
            <p:cNvSpPr>
              <a:spLocks noChangeShapeType="1"/>
            </p:cNvSpPr>
            <p:nvPr/>
          </p:nvSpPr>
          <p:spPr bwMode="auto">
            <a:xfrm>
              <a:off x="5138" y="2744"/>
              <a:ext cx="3262" cy="6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aphicFrame>
        <p:nvGraphicFramePr>
          <p:cNvPr id="35864" name="Object 24"/>
          <p:cNvGraphicFramePr>
            <a:graphicFrameLocks noChangeAspect="1"/>
          </p:cNvGraphicFramePr>
          <p:nvPr/>
        </p:nvGraphicFramePr>
        <p:xfrm>
          <a:off x="381000" y="914400"/>
          <a:ext cx="2125663" cy="530225"/>
        </p:xfrm>
        <a:graphic>
          <a:graphicData uri="http://schemas.openxmlformats.org/presentationml/2006/ole">
            <mc:AlternateContent xmlns:mc="http://schemas.openxmlformats.org/markup-compatibility/2006">
              <mc:Choice xmlns:v="urn:schemas-microsoft-com:vml" Requires="v">
                <p:oleObj spid="_x0000_s28690" name="Equation" r:id="rId3" imgW="812520" imgH="203040" progId="Equation.3">
                  <p:embed/>
                </p:oleObj>
              </mc:Choice>
              <mc:Fallback>
                <p:oleObj name="Equation" r:id="rId3" imgW="812520" imgH="203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914400"/>
                        <a:ext cx="2125663"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66" name="Object 26"/>
          <p:cNvGraphicFramePr>
            <a:graphicFrameLocks noChangeAspect="1"/>
          </p:cNvGraphicFramePr>
          <p:nvPr/>
        </p:nvGraphicFramePr>
        <p:xfrm>
          <a:off x="533400" y="1524000"/>
          <a:ext cx="1260475" cy="627063"/>
        </p:xfrm>
        <a:graphic>
          <a:graphicData uri="http://schemas.openxmlformats.org/presentationml/2006/ole">
            <mc:AlternateContent xmlns:mc="http://schemas.openxmlformats.org/markup-compatibility/2006">
              <mc:Choice xmlns:v="urn:schemas-microsoft-com:vml" Requires="v">
                <p:oleObj spid="_x0000_s28691" name="Equation" r:id="rId5" imgW="482400" imgH="241200" progId="Equation.3">
                  <p:embed/>
                </p:oleObj>
              </mc:Choice>
              <mc:Fallback>
                <p:oleObj name="Equation" r:id="rId5" imgW="48240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1524000"/>
                        <a:ext cx="1260475" cy="627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67" name="Object 27"/>
          <p:cNvGraphicFramePr>
            <a:graphicFrameLocks noChangeAspect="1"/>
          </p:cNvGraphicFramePr>
          <p:nvPr/>
        </p:nvGraphicFramePr>
        <p:xfrm>
          <a:off x="609600" y="2209800"/>
          <a:ext cx="1196975" cy="598488"/>
        </p:xfrm>
        <a:graphic>
          <a:graphicData uri="http://schemas.openxmlformats.org/presentationml/2006/ole">
            <mc:AlternateContent xmlns:mc="http://schemas.openxmlformats.org/markup-compatibility/2006">
              <mc:Choice xmlns:v="urn:schemas-microsoft-com:vml" Requires="v">
                <p:oleObj spid="_x0000_s28692" name="Equation" r:id="rId7" imgW="457200" imgH="228600" progId="Equation.3">
                  <p:embed/>
                </p:oleObj>
              </mc:Choice>
              <mc:Fallback>
                <p:oleObj name="Equation" r:id="rId7" imgW="4572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2209800"/>
                        <a:ext cx="1196975" cy="598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68" name="Object 28"/>
          <p:cNvGraphicFramePr>
            <a:graphicFrameLocks noChangeAspect="1"/>
          </p:cNvGraphicFramePr>
          <p:nvPr/>
        </p:nvGraphicFramePr>
        <p:xfrm>
          <a:off x="3657600" y="2667000"/>
          <a:ext cx="1196975" cy="3657600"/>
        </p:xfrm>
        <a:graphic>
          <a:graphicData uri="http://schemas.openxmlformats.org/presentationml/2006/ole">
            <mc:AlternateContent xmlns:mc="http://schemas.openxmlformats.org/markup-compatibility/2006">
              <mc:Choice xmlns:v="urn:schemas-microsoft-com:vml" Requires="v">
                <p:oleObj spid="_x0000_s28693" name="Equation" r:id="rId9" imgW="457200" imgH="1396800" progId="Equation.3">
                  <p:embed/>
                </p:oleObj>
              </mc:Choice>
              <mc:Fallback>
                <p:oleObj name="Equation" r:id="rId9" imgW="457200" imgH="13968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57600" y="2667000"/>
                        <a:ext cx="1196975" cy="3657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185909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5844"/>
                                        </p:tgtEl>
                                        <p:attrNameLst>
                                          <p:attrName>style.visibility</p:attrName>
                                        </p:attrNameLst>
                                      </p:cBhvr>
                                      <p:to>
                                        <p:strVal val="visible"/>
                                      </p:to>
                                    </p:set>
                                    <p:animEffect transition="in" filter="dissolve">
                                      <p:cBhvr>
                                        <p:cTn id="7" dur="500"/>
                                        <p:tgtEl>
                                          <p:spTgt spid="358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5864"/>
                                        </p:tgtEl>
                                        <p:attrNameLst>
                                          <p:attrName>style.visibility</p:attrName>
                                        </p:attrNameLst>
                                      </p:cBhvr>
                                      <p:to>
                                        <p:strVal val="visible"/>
                                      </p:to>
                                    </p:set>
                                    <p:animEffect transition="in" filter="dissolve">
                                      <p:cBhvr>
                                        <p:cTn id="12" dur="500"/>
                                        <p:tgtEl>
                                          <p:spTgt spid="358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5866"/>
                                        </p:tgtEl>
                                        <p:attrNameLst>
                                          <p:attrName>style.visibility</p:attrName>
                                        </p:attrNameLst>
                                      </p:cBhvr>
                                      <p:to>
                                        <p:strVal val="visible"/>
                                      </p:to>
                                    </p:set>
                                    <p:animEffect transition="in" filter="dissolve">
                                      <p:cBhvr>
                                        <p:cTn id="17" dur="500"/>
                                        <p:tgtEl>
                                          <p:spTgt spid="3586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5867"/>
                                        </p:tgtEl>
                                        <p:attrNameLst>
                                          <p:attrName>style.visibility</p:attrName>
                                        </p:attrNameLst>
                                      </p:cBhvr>
                                      <p:to>
                                        <p:strVal val="visible"/>
                                      </p:to>
                                    </p:set>
                                    <p:animEffect transition="in" filter="dissolve">
                                      <p:cBhvr>
                                        <p:cTn id="22" dur="500"/>
                                        <p:tgtEl>
                                          <p:spTgt spid="3586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5868"/>
                                        </p:tgtEl>
                                        <p:attrNameLst>
                                          <p:attrName>style.visibility</p:attrName>
                                        </p:attrNameLst>
                                      </p:cBhvr>
                                      <p:to>
                                        <p:strVal val="visible"/>
                                      </p:to>
                                    </p:set>
                                    <p:animEffect transition="in" filter="dissolve">
                                      <p:cBhvr>
                                        <p:cTn id="27" dur="500"/>
                                        <p:tgtEl>
                                          <p:spTgt spid="35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Line 2"/>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67" name="Text Box 3"/>
          <p:cNvSpPr txBox="1">
            <a:spLocks noChangeArrowheads="1"/>
          </p:cNvSpPr>
          <p:nvPr/>
        </p:nvSpPr>
        <p:spPr bwMode="auto">
          <a:xfrm>
            <a:off x="212725" y="65088"/>
            <a:ext cx="87249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Maximum Flow Problem : Flow Balance Constraint</a:t>
            </a:r>
            <a:endParaRPr lang="en-US" sz="2800">
              <a:latin typeface="Arial" pitchFamily="34" charset="0"/>
            </a:endParaRPr>
          </a:p>
        </p:txBody>
      </p:sp>
      <p:grpSp>
        <p:nvGrpSpPr>
          <p:cNvPr id="36868" name="Group 4"/>
          <p:cNvGrpSpPr>
            <a:grpSpLocks/>
          </p:cNvGrpSpPr>
          <p:nvPr/>
        </p:nvGrpSpPr>
        <p:grpSpPr bwMode="auto">
          <a:xfrm>
            <a:off x="4724400" y="914400"/>
            <a:ext cx="4010025" cy="1066800"/>
            <a:chOff x="2618" y="2506"/>
            <a:chExt cx="6314" cy="1680"/>
          </a:xfrm>
        </p:grpSpPr>
        <p:sp>
          <p:nvSpPr>
            <p:cNvPr id="36869" name="Text Box 5"/>
            <p:cNvSpPr txBox="1">
              <a:spLocks noChangeArrowheads="1"/>
            </p:cNvSpPr>
            <p:nvPr/>
          </p:nvSpPr>
          <p:spPr bwMode="auto">
            <a:xfrm>
              <a:off x="5376" y="3570"/>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5</a:t>
              </a:r>
            </a:p>
          </p:txBody>
        </p:sp>
        <p:sp>
          <p:nvSpPr>
            <p:cNvPr id="36870" name="Text Box 6"/>
            <p:cNvSpPr txBox="1">
              <a:spLocks noChangeArrowheads="1"/>
            </p:cNvSpPr>
            <p:nvPr/>
          </p:nvSpPr>
          <p:spPr bwMode="auto">
            <a:xfrm>
              <a:off x="5894" y="3094"/>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1</a:t>
              </a:r>
            </a:p>
          </p:txBody>
        </p:sp>
        <p:sp>
          <p:nvSpPr>
            <p:cNvPr id="36871" name="Text Box 7"/>
            <p:cNvSpPr txBox="1">
              <a:spLocks noChangeArrowheads="1"/>
            </p:cNvSpPr>
            <p:nvPr/>
          </p:nvSpPr>
          <p:spPr bwMode="auto">
            <a:xfrm>
              <a:off x="7392" y="341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6872" name="Text Box 8"/>
            <p:cNvSpPr txBox="1">
              <a:spLocks noChangeArrowheads="1"/>
            </p:cNvSpPr>
            <p:nvPr/>
          </p:nvSpPr>
          <p:spPr bwMode="auto">
            <a:xfrm>
              <a:off x="3542" y="3458"/>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6873" name="Text Box 9"/>
            <p:cNvSpPr txBox="1">
              <a:spLocks noChangeArrowheads="1"/>
            </p:cNvSpPr>
            <p:nvPr/>
          </p:nvSpPr>
          <p:spPr bwMode="auto">
            <a:xfrm>
              <a:off x="4550" y="313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6874" name="Text Box 10"/>
            <p:cNvSpPr txBox="1">
              <a:spLocks noChangeArrowheads="1"/>
            </p:cNvSpPr>
            <p:nvPr/>
          </p:nvSpPr>
          <p:spPr bwMode="auto">
            <a:xfrm>
              <a:off x="3416" y="299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4</a:t>
              </a:r>
            </a:p>
          </p:txBody>
        </p:sp>
        <p:sp>
          <p:nvSpPr>
            <p:cNvPr id="36875" name="Oval 11"/>
            <p:cNvSpPr>
              <a:spLocks noChangeArrowheads="1"/>
            </p:cNvSpPr>
            <p:nvPr/>
          </p:nvSpPr>
          <p:spPr bwMode="auto">
            <a:xfrm>
              <a:off x="2618" y="3500"/>
              <a:ext cx="518" cy="518"/>
            </a:xfrm>
            <a:prstGeom prst="ellipse">
              <a:avLst/>
            </a:prstGeom>
            <a:solidFill>
              <a:srgbClr val="FFFFFF"/>
            </a:solidFill>
            <a:ln w="9525">
              <a:solidFill>
                <a:srgbClr val="000000"/>
              </a:solidFill>
              <a:round/>
              <a:headEnd/>
              <a:tailEnd/>
            </a:ln>
          </p:spPr>
          <p:txBody>
            <a:bodyPr/>
            <a:lstStyle/>
            <a:p>
              <a:r>
                <a:rPr lang="en-US" sz="1000"/>
                <a:t>1</a:t>
              </a:r>
            </a:p>
          </p:txBody>
        </p:sp>
        <p:sp>
          <p:nvSpPr>
            <p:cNvPr id="36876" name="Oval 12"/>
            <p:cNvSpPr>
              <a:spLocks noChangeArrowheads="1"/>
            </p:cNvSpPr>
            <p:nvPr/>
          </p:nvSpPr>
          <p:spPr bwMode="auto">
            <a:xfrm>
              <a:off x="6580" y="3668"/>
              <a:ext cx="518" cy="518"/>
            </a:xfrm>
            <a:prstGeom prst="ellipse">
              <a:avLst/>
            </a:prstGeom>
            <a:solidFill>
              <a:srgbClr val="FFFFFF"/>
            </a:solidFill>
            <a:ln w="9525">
              <a:solidFill>
                <a:srgbClr val="000000"/>
              </a:solidFill>
              <a:round/>
              <a:headEnd/>
              <a:tailEnd/>
            </a:ln>
          </p:spPr>
          <p:txBody>
            <a:bodyPr/>
            <a:lstStyle/>
            <a:p>
              <a:r>
                <a:rPr lang="en-US" sz="1000"/>
                <a:t>4</a:t>
              </a:r>
            </a:p>
          </p:txBody>
        </p:sp>
        <p:sp>
          <p:nvSpPr>
            <p:cNvPr id="36877" name="Oval 13"/>
            <p:cNvSpPr>
              <a:spLocks noChangeArrowheads="1"/>
            </p:cNvSpPr>
            <p:nvPr/>
          </p:nvSpPr>
          <p:spPr bwMode="auto">
            <a:xfrm>
              <a:off x="4634" y="3668"/>
              <a:ext cx="518" cy="518"/>
            </a:xfrm>
            <a:prstGeom prst="ellipse">
              <a:avLst/>
            </a:prstGeom>
            <a:solidFill>
              <a:srgbClr val="FFFFFF"/>
            </a:solidFill>
            <a:ln w="9525">
              <a:solidFill>
                <a:srgbClr val="000000"/>
              </a:solidFill>
              <a:round/>
              <a:headEnd/>
              <a:tailEnd/>
            </a:ln>
          </p:spPr>
          <p:txBody>
            <a:bodyPr/>
            <a:lstStyle/>
            <a:p>
              <a:r>
                <a:rPr lang="en-US" sz="1000"/>
                <a:t>3</a:t>
              </a:r>
            </a:p>
          </p:txBody>
        </p:sp>
        <p:sp>
          <p:nvSpPr>
            <p:cNvPr id="36878" name="Oval 14"/>
            <p:cNvSpPr>
              <a:spLocks noChangeArrowheads="1"/>
            </p:cNvSpPr>
            <p:nvPr/>
          </p:nvSpPr>
          <p:spPr bwMode="auto">
            <a:xfrm>
              <a:off x="4648" y="2520"/>
              <a:ext cx="518" cy="518"/>
            </a:xfrm>
            <a:prstGeom prst="ellipse">
              <a:avLst/>
            </a:prstGeom>
            <a:solidFill>
              <a:srgbClr val="FFFFFF"/>
            </a:solidFill>
            <a:ln w="9525">
              <a:solidFill>
                <a:srgbClr val="000000"/>
              </a:solidFill>
              <a:round/>
              <a:headEnd/>
              <a:tailEnd/>
            </a:ln>
          </p:spPr>
          <p:txBody>
            <a:bodyPr/>
            <a:lstStyle/>
            <a:p>
              <a:r>
                <a:rPr lang="en-US" sz="1000"/>
                <a:t>2</a:t>
              </a:r>
            </a:p>
          </p:txBody>
        </p:sp>
        <p:sp>
          <p:nvSpPr>
            <p:cNvPr id="36879" name="Oval 15"/>
            <p:cNvSpPr>
              <a:spLocks noChangeArrowheads="1"/>
            </p:cNvSpPr>
            <p:nvPr/>
          </p:nvSpPr>
          <p:spPr bwMode="auto">
            <a:xfrm>
              <a:off x="8414" y="3164"/>
              <a:ext cx="518" cy="518"/>
            </a:xfrm>
            <a:prstGeom prst="ellipse">
              <a:avLst/>
            </a:prstGeom>
            <a:solidFill>
              <a:srgbClr val="FFFFFF"/>
            </a:solidFill>
            <a:ln w="9525">
              <a:solidFill>
                <a:srgbClr val="000000"/>
              </a:solidFill>
              <a:round/>
              <a:headEnd/>
              <a:tailEnd/>
            </a:ln>
          </p:spPr>
          <p:txBody>
            <a:bodyPr/>
            <a:lstStyle/>
            <a:p>
              <a:r>
                <a:rPr lang="en-US" sz="1000"/>
                <a:t>5</a:t>
              </a:r>
            </a:p>
          </p:txBody>
        </p:sp>
        <p:sp>
          <p:nvSpPr>
            <p:cNvPr id="36880" name="Line 16"/>
            <p:cNvSpPr>
              <a:spLocks noChangeShapeType="1"/>
            </p:cNvSpPr>
            <p:nvPr/>
          </p:nvSpPr>
          <p:spPr bwMode="auto">
            <a:xfrm flipV="1">
              <a:off x="3080" y="2898"/>
              <a:ext cx="1596" cy="68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81" name="Line 17"/>
            <p:cNvSpPr>
              <a:spLocks noChangeShapeType="1"/>
            </p:cNvSpPr>
            <p:nvPr/>
          </p:nvSpPr>
          <p:spPr bwMode="auto">
            <a:xfrm>
              <a:off x="3108" y="3794"/>
              <a:ext cx="1554"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82" name="Line 18"/>
            <p:cNvSpPr>
              <a:spLocks noChangeShapeType="1"/>
            </p:cNvSpPr>
            <p:nvPr/>
          </p:nvSpPr>
          <p:spPr bwMode="auto">
            <a:xfrm>
              <a:off x="5138" y="2898"/>
              <a:ext cx="1498" cy="88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83" name="Line 19"/>
            <p:cNvSpPr>
              <a:spLocks noChangeShapeType="1"/>
            </p:cNvSpPr>
            <p:nvPr/>
          </p:nvSpPr>
          <p:spPr bwMode="auto">
            <a:xfrm>
              <a:off x="5124" y="3920"/>
              <a:ext cx="1456"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84" name="Line 20"/>
            <p:cNvSpPr>
              <a:spLocks noChangeShapeType="1"/>
            </p:cNvSpPr>
            <p:nvPr/>
          </p:nvSpPr>
          <p:spPr bwMode="auto">
            <a:xfrm flipV="1">
              <a:off x="7056" y="3570"/>
              <a:ext cx="1386" cy="33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85" name="Line 21"/>
            <p:cNvSpPr>
              <a:spLocks noChangeShapeType="1"/>
            </p:cNvSpPr>
            <p:nvPr/>
          </p:nvSpPr>
          <p:spPr bwMode="auto">
            <a:xfrm>
              <a:off x="4914" y="3024"/>
              <a:ext cx="0" cy="64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86" name="Text Box 22"/>
            <p:cNvSpPr txBox="1">
              <a:spLocks noChangeArrowheads="1"/>
            </p:cNvSpPr>
            <p:nvPr/>
          </p:nvSpPr>
          <p:spPr bwMode="auto">
            <a:xfrm>
              <a:off x="5810" y="250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3</a:t>
              </a:r>
            </a:p>
          </p:txBody>
        </p:sp>
        <p:sp>
          <p:nvSpPr>
            <p:cNvPr id="36887" name="Line 23"/>
            <p:cNvSpPr>
              <a:spLocks noChangeShapeType="1"/>
            </p:cNvSpPr>
            <p:nvPr/>
          </p:nvSpPr>
          <p:spPr bwMode="auto">
            <a:xfrm>
              <a:off x="5138" y="2744"/>
              <a:ext cx="3262" cy="6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aphicFrame>
        <p:nvGraphicFramePr>
          <p:cNvPr id="36888" name="Object 24"/>
          <p:cNvGraphicFramePr>
            <a:graphicFrameLocks noChangeAspect="1"/>
          </p:cNvGraphicFramePr>
          <p:nvPr/>
        </p:nvGraphicFramePr>
        <p:xfrm>
          <a:off x="246063" y="914400"/>
          <a:ext cx="2395537" cy="530225"/>
        </p:xfrm>
        <a:graphic>
          <a:graphicData uri="http://schemas.openxmlformats.org/presentationml/2006/ole">
            <mc:AlternateContent xmlns:mc="http://schemas.openxmlformats.org/markup-compatibility/2006">
              <mc:Choice xmlns:v="urn:schemas-microsoft-com:vml" Requires="v">
                <p:oleObj spid="_x0000_s29730" name="Equation" r:id="rId3" imgW="914400" imgH="203040" progId="Equation.3">
                  <p:embed/>
                </p:oleObj>
              </mc:Choice>
              <mc:Fallback>
                <p:oleObj name="Equation" r:id="rId3" imgW="914400" imgH="2030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063" y="914400"/>
                        <a:ext cx="2395537"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91" name="Object 27"/>
          <p:cNvGraphicFramePr>
            <a:graphicFrameLocks noChangeAspect="1"/>
          </p:cNvGraphicFramePr>
          <p:nvPr/>
        </p:nvGraphicFramePr>
        <p:xfrm>
          <a:off x="0" y="4419600"/>
          <a:ext cx="2255838" cy="598488"/>
        </p:xfrm>
        <a:graphic>
          <a:graphicData uri="http://schemas.openxmlformats.org/presentationml/2006/ole">
            <mc:AlternateContent xmlns:mc="http://schemas.openxmlformats.org/markup-compatibility/2006">
              <mc:Choice xmlns:v="urn:schemas-microsoft-com:vml" Requires="v">
                <p:oleObj spid="_x0000_s29731" name="Equation" r:id="rId5" imgW="863280" imgH="228600" progId="Equation.3">
                  <p:embed/>
                </p:oleObj>
              </mc:Choice>
              <mc:Fallback>
                <p:oleObj name="Equation" r:id="rId5" imgW="86328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4419600"/>
                        <a:ext cx="2255838" cy="598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92" name="Object 28"/>
          <p:cNvGraphicFramePr>
            <a:graphicFrameLocks noChangeAspect="1"/>
          </p:cNvGraphicFramePr>
          <p:nvPr/>
        </p:nvGraphicFramePr>
        <p:xfrm>
          <a:off x="298450" y="1524000"/>
          <a:ext cx="5557838" cy="1127125"/>
        </p:xfrm>
        <a:graphic>
          <a:graphicData uri="http://schemas.openxmlformats.org/presentationml/2006/ole">
            <mc:AlternateContent xmlns:mc="http://schemas.openxmlformats.org/markup-compatibility/2006">
              <mc:Choice xmlns:v="urn:schemas-microsoft-com:vml" Requires="v">
                <p:oleObj spid="_x0000_s29732" name="Equation" r:id="rId7" imgW="2120760" imgH="431640" progId="Equation.3">
                  <p:embed/>
                </p:oleObj>
              </mc:Choice>
              <mc:Fallback>
                <p:oleObj name="Equation" r:id="rId7" imgW="2120760" imgH="431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8450" y="1524000"/>
                        <a:ext cx="5557838" cy="1127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6893" name="Rectangle 29"/>
          <p:cNvSpPr>
            <a:spLocks noChangeArrowheads="1"/>
          </p:cNvSpPr>
          <p:nvPr/>
        </p:nvSpPr>
        <p:spPr bwMode="auto">
          <a:xfrm>
            <a:off x="381000" y="2895600"/>
            <a:ext cx="4814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i="1">
                <a:latin typeface="Times New Roman" pitchFamily="18" charset="0"/>
                <a:sym typeface="Symbol" pitchFamily="18" charset="2"/>
              </a:rPr>
              <a:t>  </a:t>
            </a:r>
            <a:r>
              <a:rPr lang="en-US" b="1" i="1">
                <a:latin typeface="Times New Roman" pitchFamily="18" charset="0"/>
              </a:rPr>
              <a:t>t</a:t>
            </a:r>
            <a:r>
              <a:rPr lang="en-US" b="1" i="1" baseline="-25000">
                <a:latin typeface="Times New Roman" pitchFamily="18" charset="0"/>
              </a:rPr>
              <a:t>ij</a:t>
            </a:r>
            <a:r>
              <a:rPr lang="en-US" b="1" i="1">
                <a:latin typeface="Times New Roman" pitchFamily="18" charset="0"/>
              </a:rPr>
              <a:t>  =  </a:t>
            </a:r>
            <a:r>
              <a:rPr lang="en-US" i="1">
                <a:latin typeface="Times New Roman" pitchFamily="18" charset="0"/>
                <a:sym typeface="Symbol" pitchFamily="18" charset="2"/>
              </a:rPr>
              <a:t>  </a:t>
            </a:r>
            <a:r>
              <a:rPr lang="en-US" b="1" i="1">
                <a:latin typeface="Times New Roman" pitchFamily="18" charset="0"/>
              </a:rPr>
              <a:t>t</a:t>
            </a:r>
            <a:r>
              <a:rPr lang="en-US" b="1" i="1" baseline="-25000">
                <a:latin typeface="Times New Roman" pitchFamily="18" charset="0"/>
              </a:rPr>
              <a:t>ji  </a:t>
            </a:r>
            <a:r>
              <a:rPr lang="en-US" b="1" i="1">
                <a:latin typeface="Times New Roman" pitchFamily="18" charset="0"/>
              </a:rPr>
              <a:t> </a:t>
            </a:r>
            <a:r>
              <a:rPr lang="en-US">
                <a:latin typeface="Arial" pitchFamily="34" charset="0"/>
              </a:rPr>
              <a:t>    </a:t>
            </a:r>
            <a:r>
              <a:rPr lang="en-US" b="1" i="1">
                <a:latin typeface="Times New Roman" pitchFamily="18" charset="0"/>
                <a:sym typeface="Symbol" pitchFamily="18" charset="2"/>
              </a:rPr>
              <a:t></a:t>
            </a:r>
            <a:r>
              <a:rPr lang="en-US" b="1" i="1">
                <a:latin typeface="Symbol" pitchFamily="18" charset="2"/>
                <a:sym typeface="Symbol" pitchFamily="18" charset="2"/>
              </a:rPr>
              <a:t> </a:t>
            </a:r>
            <a:r>
              <a:rPr lang="en-US" b="1" i="1">
                <a:latin typeface="Times New Roman" pitchFamily="18" charset="0"/>
                <a:sym typeface="Symbol" pitchFamily="18" charset="2"/>
              </a:rPr>
              <a:t>  i   N \ O and D</a:t>
            </a:r>
            <a:endParaRPr lang="en-US" b="1" i="1">
              <a:solidFill>
                <a:schemeClr val="accent2"/>
              </a:solidFill>
              <a:latin typeface="Times New Roman" pitchFamily="18" charset="0"/>
              <a:sym typeface="Symbol" pitchFamily="18" charset="2"/>
            </a:endParaRPr>
          </a:p>
        </p:txBody>
      </p:sp>
      <p:graphicFrame>
        <p:nvGraphicFramePr>
          <p:cNvPr id="36894" name="Object 30"/>
          <p:cNvGraphicFramePr>
            <a:graphicFrameLocks noChangeAspect="1"/>
          </p:cNvGraphicFramePr>
          <p:nvPr/>
        </p:nvGraphicFramePr>
        <p:xfrm>
          <a:off x="49213" y="3733800"/>
          <a:ext cx="1863725" cy="530225"/>
        </p:xfrm>
        <a:graphic>
          <a:graphicData uri="http://schemas.openxmlformats.org/presentationml/2006/ole">
            <mc:AlternateContent xmlns:mc="http://schemas.openxmlformats.org/markup-compatibility/2006">
              <mc:Choice xmlns:v="urn:schemas-microsoft-com:vml" Requires="v">
                <p:oleObj spid="_x0000_s29733" name="Equation" r:id="rId9" imgW="711000" imgH="203040" progId="Equation.3">
                  <p:embed/>
                </p:oleObj>
              </mc:Choice>
              <mc:Fallback>
                <p:oleObj name="Equation" r:id="rId9" imgW="711000" imgH="203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213" y="3733800"/>
                        <a:ext cx="1863725"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96" name="Object 32"/>
          <p:cNvGraphicFramePr>
            <a:graphicFrameLocks noChangeAspect="1"/>
          </p:cNvGraphicFramePr>
          <p:nvPr/>
        </p:nvGraphicFramePr>
        <p:xfrm>
          <a:off x="3200400" y="4648200"/>
          <a:ext cx="3057525" cy="598488"/>
        </p:xfrm>
        <a:graphic>
          <a:graphicData uri="http://schemas.openxmlformats.org/presentationml/2006/ole">
            <mc:AlternateContent xmlns:mc="http://schemas.openxmlformats.org/markup-compatibility/2006">
              <mc:Choice xmlns:v="urn:schemas-microsoft-com:vml" Requires="v">
                <p:oleObj spid="_x0000_s29734" name="Equation" r:id="rId11" imgW="1168200" imgH="228600" progId="Equation.3">
                  <p:embed/>
                </p:oleObj>
              </mc:Choice>
              <mc:Fallback>
                <p:oleObj name="Equation" r:id="rId11" imgW="116820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00400" y="4648200"/>
                        <a:ext cx="3057525" cy="598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97" name="Object 33"/>
          <p:cNvGraphicFramePr>
            <a:graphicFrameLocks noChangeAspect="1"/>
          </p:cNvGraphicFramePr>
          <p:nvPr/>
        </p:nvGraphicFramePr>
        <p:xfrm>
          <a:off x="6629400" y="5943600"/>
          <a:ext cx="2225675" cy="598488"/>
        </p:xfrm>
        <a:graphic>
          <a:graphicData uri="http://schemas.openxmlformats.org/presentationml/2006/ole">
            <mc:AlternateContent xmlns:mc="http://schemas.openxmlformats.org/markup-compatibility/2006">
              <mc:Choice xmlns:v="urn:schemas-microsoft-com:vml" Requires="v">
                <p:oleObj spid="_x0000_s29735" name="Equation" r:id="rId13" imgW="850680" imgH="228600" progId="Equation.3">
                  <p:embed/>
                </p:oleObj>
              </mc:Choice>
              <mc:Fallback>
                <p:oleObj name="Equation" r:id="rId13" imgW="85068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629400" y="5943600"/>
                        <a:ext cx="2225675" cy="598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906" name="Object 42"/>
          <p:cNvGraphicFramePr>
            <a:graphicFrameLocks noChangeAspect="1"/>
          </p:cNvGraphicFramePr>
          <p:nvPr>
            <p:ph sz="half" idx="2"/>
          </p:nvPr>
        </p:nvGraphicFramePr>
        <p:xfrm>
          <a:off x="6477000" y="5410200"/>
          <a:ext cx="1866900" cy="533400"/>
        </p:xfrm>
        <a:graphic>
          <a:graphicData uri="http://schemas.openxmlformats.org/presentationml/2006/ole">
            <mc:AlternateContent xmlns:mc="http://schemas.openxmlformats.org/markup-compatibility/2006">
              <mc:Choice xmlns:v="urn:schemas-microsoft-com:vml" Requires="v">
                <p:oleObj spid="_x0000_s29736" name="Equation" r:id="rId15" imgW="711000" imgH="203040" progId="Equation.3">
                  <p:embed/>
                </p:oleObj>
              </mc:Choice>
              <mc:Fallback>
                <p:oleObj name="Equation" r:id="rId15" imgW="711000" imgH="2030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477000" y="5410200"/>
                        <a:ext cx="18669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910" name="Object 46"/>
          <p:cNvGraphicFramePr>
            <a:graphicFrameLocks noChangeAspect="1"/>
          </p:cNvGraphicFramePr>
          <p:nvPr>
            <p:ph sz="half" idx="1"/>
          </p:nvPr>
        </p:nvGraphicFramePr>
        <p:xfrm>
          <a:off x="3200400" y="4038600"/>
          <a:ext cx="1866900" cy="533400"/>
        </p:xfrm>
        <a:graphic>
          <a:graphicData uri="http://schemas.openxmlformats.org/presentationml/2006/ole">
            <mc:AlternateContent xmlns:mc="http://schemas.openxmlformats.org/markup-compatibility/2006">
              <mc:Choice xmlns:v="urn:schemas-microsoft-com:vml" Requires="v">
                <p:oleObj spid="_x0000_s29737" name="Equation" r:id="rId17" imgW="711000" imgH="203040" progId="Equation.3">
                  <p:embed/>
                </p:oleObj>
              </mc:Choice>
              <mc:Fallback>
                <p:oleObj name="Equation" r:id="rId17" imgW="711000" imgH="2030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200400" y="4038600"/>
                        <a:ext cx="18669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5425854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dissolve">
                                      <p:cBhvr>
                                        <p:cTn id="7" dur="500"/>
                                        <p:tgtEl>
                                          <p:spTgt spid="368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6888"/>
                                        </p:tgtEl>
                                        <p:attrNameLst>
                                          <p:attrName>style.visibility</p:attrName>
                                        </p:attrNameLst>
                                      </p:cBhvr>
                                      <p:to>
                                        <p:strVal val="visible"/>
                                      </p:to>
                                    </p:set>
                                    <p:animEffect transition="in" filter="dissolve">
                                      <p:cBhvr>
                                        <p:cTn id="12" dur="500"/>
                                        <p:tgtEl>
                                          <p:spTgt spid="3688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6892"/>
                                        </p:tgtEl>
                                        <p:attrNameLst>
                                          <p:attrName>style.visibility</p:attrName>
                                        </p:attrNameLst>
                                      </p:cBhvr>
                                      <p:to>
                                        <p:strVal val="visible"/>
                                      </p:to>
                                    </p:set>
                                    <p:animEffect transition="in" filter="dissolve">
                                      <p:cBhvr>
                                        <p:cTn id="17" dur="500"/>
                                        <p:tgtEl>
                                          <p:spTgt spid="3689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6893"/>
                                        </p:tgtEl>
                                        <p:attrNameLst>
                                          <p:attrName>style.visibility</p:attrName>
                                        </p:attrNameLst>
                                      </p:cBhvr>
                                      <p:to>
                                        <p:strVal val="visible"/>
                                      </p:to>
                                    </p:set>
                                    <p:animEffect transition="in" filter="dissolve">
                                      <p:cBhvr>
                                        <p:cTn id="22" dur="500"/>
                                        <p:tgtEl>
                                          <p:spTgt spid="368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6894"/>
                                        </p:tgtEl>
                                        <p:attrNameLst>
                                          <p:attrName>style.visibility</p:attrName>
                                        </p:attrNameLst>
                                      </p:cBhvr>
                                      <p:to>
                                        <p:strVal val="visible"/>
                                      </p:to>
                                    </p:set>
                                    <p:animEffect transition="in" filter="dissolve">
                                      <p:cBhvr>
                                        <p:cTn id="27" dur="500"/>
                                        <p:tgtEl>
                                          <p:spTgt spid="3689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36891"/>
                                        </p:tgtEl>
                                        <p:attrNameLst>
                                          <p:attrName>style.visibility</p:attrName>
                                        </p:attrNameLst>
                                      </p:cBhvr>
                                      <p:to>
                                        <p:strVal val="visible"/>
                                      </p:to>
                                    </p:set>
                                    <p:animEffect transition="in" filter="dissolve">
                                      <p:cBhvr>
                                        <p:cTn id="32" dur="500"/>
                                        <p:tgtEl>
                                          <p:spTgt spid="3689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36910"/>
                                        </p:tgtEl>
                                        <p:attrNameLst>
                                          <p:attrName>style.visibility</p:attrName>
                                        </p:attrNameLst>
                                      </p:cBhvr>
                                      <p:to>
                                        <p:strVal val="visible"/>
                                      </p:to>
                                    </p:set>
                                    <p:animEffect transition="in" filter="dissolve">
                                      <p:cBhvr>
                                        <p:cTn id="37" dur="500"/>
                                        <p:tgtEl>
                                          <p:spTgt spid="3691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36896"/>
                                        </p:tgtEl>
                                        <p:attrNameLst>
                                          <p:attrName>style.visibility</p:attrName>
                                        </p:attrNameLst>
                                      </p:cBhvr>
                                      <p:to>
                                        <p:strVal val="visible"/>
                                      </p:to>
                                    </p:set>
                                    <p:animEffect transition="in" filter="dissolve">
                                      <p:cBhvr>
                                        <p:cTn id="42" dur="500"/>
                                        <p:tgtEl>
                                          <p:spTgt spid="3689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36906"/>
                                        </p:tgtEl>
                                        <p:attrNameLst>
                                          <p:attrName>style.visibility</p:attrName>
                                        </p:attrNameLst>
                                      </p:cBhvr>
                                      <p:to>
                                        <p:strVal val="visible"/>
                                      </p:to>
                                    </p:set>
                                    <p:animEffect transition="in" filter="dissolve">
                                      <p:cBhvr>
                                        <p:cTn id="47" dur="500"/>
                                        <p:tgtEl>
                                          <p:spTgt spid="3690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nodeType="clickEffect">
                                  <p:stCondLst>
                                    <p:cond delay="0"/>
                                  </p:stCondLst>
                                  <p:childTnLst>
                                    <p:set>
                                      <p:cBhvr>
                                        <p:cTn id="51" dur="1" fill="hold">
                                          <p:stCondLst>
                                            <p:cond delay="0"/>
                                          </p:stCondLst>
                                        </p:cTn>
                                        <p:tgtEl>
                                          <p:spTgt spid="36897"/>
                                        </p:tgtEl>
                                        <p:attrNameLst>
                                          <p:attrName>style.visibility</p:attrName>
                                        </p:attrNameLst>
                                      </p:cBhvr>
                                      <p:to>
                                        <p:strVal val="visible"/>
                                      </p:to>
                                    </p:set>
                                    <p:animEffect transition="in" filter="dissolve">
                                      <p:cBhvr>
                                        <p:cTn id="52" dur="500"/>
                                        <p:tgtEl>
                                          <p:spTgt spid="368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93"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Line 2"/>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1" name="Text Box 3"/>
          <p:cNvSpPr txBox="1">
            <a:spLocks noChangeArrowheads="1"/>
          </p:cNvSpPr>
          <p:nvPr/>
        </p:nvSpPr>
        <p:spPr bwMode="auto">
          <a:xfrm>
            <a:off x="212725" y="65088"/>
            <a:ext cx="87249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Maximum Flow Problem : Flow Balance Constraint</a:t>
            </a:r>
            <a:endParaRPr lang="en-US" sz="2800">
              <a:latin typeface="Arial" pitchFamily="34" charset="0"/>
            </a:endParaRPr>
          </a:p>
        </p:txBody>
      </p:sp>
      <p:grpSp>
        <p:nvGrpSpPr>
          <p:cNvPr id="37892" name="Group 4"/>
          <p:cNvGrpSpPr>
            <a:grpSpLocks/>
          </p:cNvGrpSpPr>
          <p:nvPr/>
        </p:nvGrpSpPr>
        <p:grpSpPr bwMode="auto">
          <a:xfrm>
            <a:off x="4724400" y="914400"/>
            <a:ext cx="4010025" cy="1066800"/>
            <a:chOff x="2618" y="2506"/>
            <a:chExt cx="6314" cy="1680"/>
          </a:xfrm>
        </p:grpSpPr>
        <p:sp>
          <p:nvSpPr>
            <p:cNvPr id="37893" name="Text Box 5"/>
            <p:cNvSpPr txBox="1">
              <a:spLocks noChangeArrowheads="1"/>
            </p:cNvSpPr>
            <p:nvPr/>
          </p:nvSpPr>
          <p:spPr bwMode="auto">
            <a:xfrm>
              <a:off x="5376" y="3570"/>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5</a:t>
              </a:r>
            </a:p>
          </p:txBody>
        </p:sp>
        <p:sp>
          <p:nvSpPr>
            <p:cNvPr id="37894" name="Text Box 6"/>
            <p:cNvSpPr txBox="1">
              <a:spLocks noChangeArrowheads="1"/>
            </p:cNvSpPr>
            <p:nvPr/>
          </p:nvSpPr>
          <p:spPr bwMode="auto">
            <a:xfrm>
              <a:off x="5894" y="3094"/>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1</a:t>
              </a:r>
            </a:p>
          </p:txBody>
        </p:sp>
        <p:sp>
          <p:nvSpPr>
            <p:cNvPr id="37895" name="Text Box 7"/>
            <p:cNvSpPr txBox="1">
              <a:spLocks noChangeArrowheads="1"/>
            </p:cNvSpPr>
            <p:nvPr/>
          </p:nvSpPr>
          <p:spPr bwMode="auto">
            <a:xfrm>
              <a:off x="7392" y="341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7896" name="Text Box 8"/>
            <p:cNvSpPr txBox="1">
              <a:spLocks noChangeArrowheads="1"/>
            </p:cNvSpPr>
            <p:nvPr/>
          </p:nvSpPr>
          <p:spPr bwMode="auto">
            <a:xfrm>
              <a:off x="3542" y="3458"/>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7897" name="Text Box 9"/>
            <p:cNvSpPr txBox="1">
              <a:spLocks noChangeArrowheads="1"/>
            </p:cNvSpPr>
            <p:nvPr/>
          </p:nvSpPr>
          <p:spPr bwMode="auto">
            <a:xfrm>
              <a:off x="4550" y="313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7898" name="Text Box 10"/>
            <p:cNvSpPr txBox="1">
              <a:spLocks noChangeArrowheads="1"/>
            </p:cNvSpPr>
            <p:nvPr/>
          </p:nvSpPr>
          <p:spPr bwMode="auto">
            <a:xfrm>
              <a:off x="3416" y="299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4</a:t>
              </a:r>
            </a:p>
          </p:txBody>
        </p:sp>
        <p:sp>
          <p:nvSpPr>
            <p:cNvPr id="37899" name="Oval 11"/>
            <p:cNvSpPr>
              <a:spLocks noChangeArrowheads="1"/>
            </p:cNvSpPr>
            <p:nvPr/>
          </p:nvSpPr>
          <p:spPr bwMode="auto">
            <a:xfrm>
              <a:off x="2618" y="3500"/>
              <a:ext cx="518" cy="518"/>
            </a:xfrm>
            <a:prstGeom prst="ellipse">
              <a:avLst/>
            </a:prstGeom>
            <a:solidFill>
              <a:srgbClr val="FFFFFF"/>
            </a:solidFill>
            <a:ln w="9525">
              <a:solidFill>
                <a:srgbClr val="000000"/>
              </a:solidFill>
              <a:round/>
              <a:headEnd/>
              <a:tailEnd/>
            </a:ln>
          </p:spPr>
          <p:txBody>
            <a:bodyPr/>
            <a:lstStyle/>
            <a:p>
              <a:r>
                <a:rPr lang="en-US" sz="1000"/>
                <a:t>1</a:t>
              </a:r>
            </a:p>
          </p:txBody>
        </p:sp>
        <p:sp>
          <p:nvSpPr>
            <p:cNvPr id="37900" name="Oval 12"/>
            <p:cNvSpPr>
              <a:spLocks noChangeArrowheads="1"/>
            </p:cNvSpPr>
            <p:nvPr/>
          </p:nvSpPr>
          <p:spPr bwMode="auto">
            <a:xfrm>
              <a:off x="6580" y="3668"/>
              <a:ext cx="518" cy="518"/>
            </a:xfrm>
            <a:prstGeom prst="ellipse">
              <a:avLst/>
            </a:prstGeom>
            <a:solidFill>
              <a:srgbClr val="FFFFFF"/>
            </a:solidFill>
            <a:ln w="9525">
              <a:solidFill>
                <a:srgbClr val="000000"/>
              </a:solidFill>
              <a:round/>
              <a:headEnd/>
              <a:tailEnd/>
            </a:ln>
          </p:spPr>
          <p:txBody>
            <a:bodyPr/>
            <a:lstStyle/>
            <a:p>
              <a:r>
                <a:rPr lang="en-US" sz="1000"/>
                <a:t>4</a:t>
              </a:r>
            </a:p>
          </p:txBody>
        </p:sp>
        <p:sp>
          <p:nvSpPr>
            <p:cNvPr id="37901" name="Oval 13"/>
            <p:cNvSpPr>
              <a:spLocks noChangeArrowheads="1"/>
            </p:cNvSpPr>
            <p:nvPr/>
          </p:nvSpPr>
          <p:spPr bwMode="auto">
            <a:xfrm>
              <a:off x="4634" y="3668"/>
              <a:ext cx="518" cy="518"/>
            </a:xfrm>
            <a:prstGeom prst="ellipse">
              <a:avLst/>
            </a:prstGeom>
            <a:solidFill>
              <a:srgbClr val="FFFFFF"/>
            </a:solidFill>
            <a:ln w="9525">
              <a:solidFill>
                <a:srgbClr val="000000"/>
              </a:solidFill>
              <a:round/>
              <a:headEnd/>
              <a:tailEnd/>
            </a:ln>
          </p:spPr>
          <p:txBody>
            <a:bodyPr/>
            <a:lstStyle/>
            <a:p>
              <a:r>
                <a:rPr lang="en-US" sz="1000"/>
                <a:t>3</a:t>
              </a:r>
            </a:p>
          </p:txBody>
        </p:sp>
        <p:sp>
          <p:nvSpPr>
            <p:cNvPr id="37902" name="Oval 14"/>
            <p:cNvSpPr>
              <a:spLocks noChangeArrowheads="1"/>
            </p:cNvSpPr>
            <p:nvPr/>
          </p:nvSpPr>
          <p:spPr bwMode="auto">
            <a:xfrm>
              <a:off x="4648" y="2520"/>
              <a:ext cx="518" cy="518"/>
            </a:xfrm>
            <a:prstGeom prst="ellipse">
              <a:avLst/>
            </a:prstGeom>
            <a:solidFill>
              <a:srgbClr val="FFFFFF"/>
            </a:solidFill>
            <a:ln w="9525">
              <a:solidFill>
                <a:srgbClr val="000000"/>
              </a:solidFill>
              <a:round/>
              <a:headEnd/>
              <a:tailEnd/>
            </a:ln>
          </p:spPr>
          <p:txBody>
            <a:bodyPr/>
            <a:lstStyle/>
            <a:p>
              <a:r>
                <a:rPr lang="en-US" sz="1000"/>
                <a:t>2</a:t>
              </a:r>
            </a:p>
          </p:txBody>
        </p:sp>
        <p:sp>
          <p:nvSpPr>
            <p:cNvPr id="37903" name="Oval 15"/>
            <p:cNvSpPr>
              <a:spLocks noChangeArrowheads="1"/>
            </p:cNvSpPr>
            <p:nvPr/>
          </p:nvSpPr>
          <p:spPr bwMode="auto">
            <a:xfrm>
              <a:off x="8414" y="3164"/>
              <a:ext cx="518" cy="518"/>
            </a:xfrm>
            <a:prstGeom prst="ellipse">
              <a:avLst/>
            </a:prstGeom>
            <a:solidFill>
              <a:srgbClr val="FFFFFF"/>
            </a:solidFill>
            <a:ln w="9525">
              <a:solidFill>
                <a:srgbClr val="000000"/>
              </a:solidFill>
              <a:round/>
              <a:headEnd/>
              <a:tailEnd/>
            </a:ln>
          </p:spPr>
          <p:txBody>
            <a:bodyPr/>
            <a:lstStyle/>
            <a:p>
              <a:r>
                <a:rPr lang="en-US" sz="1000"/>
                <a:t>5</a:t>
              </a:r>
            </a:p>
          </p:txBody>
        </p:sp>
        <p:sp>
          <p:nvSpPr>
            <p:cNvPr id="37904" name="Line 16"/>
            <p:cNvSpPr>
              <a:spLocks noChangeShapeType="1"/>
            </p:cNvSpPr>
            <p:nvPr/>
          </p:nvSpPr>
          <p:spPr bwMode="auto">
            <a:xfrm flipV="1">
              <a:off x="3080" y="2898"/>
              <a:ext cx="1596" cy="68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05" name="Line 17"/>
            <p:cNvSpPr>
              <a:spLocks noChangeShapeType="1"/>
            </p:cNvSpPr>
            <p:nvPr/>
          </p:nvSpPr>
          <p:spPr bwMode="auto">
            <a:xfrm>
              <a:off x="3108" y="3794"/>
              <a:ext cx="1554"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06" name="Line 18"/>
            <p:cNvSpPr>
              <a:spLocks noChangeShapeType="1"/>
            </p:cNvSpPr>
            <p:nvPr/>
          </p:nvSpPr>
          <p:spPr bwMode="auto">
            <a:xfrm>
              <a:off x="5138" y="2898"/>
              <a:ext cx="1498" cy="88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07" name="Line 19"/>
            <p:cNvSpPr>
              <a:spLocks noChangeShapeType="1"/>
            </p:cNvSpPr>
            <p:nvPr/>
          </p:nvSpPr>
          <p:spPr bwMode="auto">
            <a:xfrm>
              <a:off x="5124" y="3920"/>
              <a:ext cx="1456"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08" name="Line 20"/>
            <p:cNvSpPr>
              <a:spLocks noChangeShapeType="1"/>
            </p:cNvSpPr>
            <p:nvPr/>
          </p:nvSpPr>
          <p:spPr bwMode="auto">
            <a:xfrm flipV="1">
              <a:off x="7056" y="3570"/>
              <a:ext cx="1386" cy="33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09" name="Line 21"/>
            <p:cNvSpPr>
              <a:spLocks noChangeShapeType="1"/>
            </p:cNvSpPr>
            <p:nvPr/>
          </p:nvSpPr>
          <p:spPr bwMode="auto">
            <a:xfrm>
              <a:off x="4914" y="3024"/>
              <a:ext cx="0" cy="64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10" name="Text Box 22"/>
            <p:cNvSpPr txBox="1">
              <a:spLocks noChangeArrowheads="1"/>
            </p:cNvSpPr>
            <p:nvPr/>
          </p:nvSpPr>
          <p:spPr bwMode="auto">
            <a:xfrm>
              <a:off x="5810" y="250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3</a:t>
              </a:r>
            </a:p>
          </p:txBody>
        </p:sp>
        <p:sp>
          <p:nvSpPr>
            <p:cNvPr id="37911" name="Line 23"/>
            <p:cNvSpPr>
              <a:spLocks noChangeShapeType="1"/>
            </p:cNvSpPr>
            <p:nvPr/>
          </p:nvSpPr>
          <p:spPr bwMode="auto">
            <a:xfrm>
              <a:off x="5138" y="2744"/>
              <a:ext cx="3262" cy="6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aphicFrame>
        <p:nvGraphicFramePr>
          <p:cNvPr id="37913" name="Object 25"/>
          <p:cNvGraphicFramePr>
            <a:graphicFrameLocks noChangeAspect="1"/>
          </p:cNvGraphicFramePr>
          <p:nvPr/>
        </p:nvGraphicFramePr>
        <p:xfrm>
          <a:off x="228600" y="6356350"/>
          <a:ext cx="1968500" cy="501650"/>
        </p:xfrm>
        <a:graphic>
          <a:graphicData uri="http://schemas.openxmlformats.org/presentationml/2006/ole">
            <mc:AlternateContent xmlns:mc="http://schemas.openxmlformats.org/markup-compatibility/2006">
              <mc:Choice xmlns:v="urn:schemas-microsoft-com:vml" Requires="v">
                <p:oleObj spid="_x0000_s30742" name="Equation" r:id="rId3" imgW="863280" imgH="228600" progId="Equation.3">
                  <p:embed/>
                </p:oleObj>
              </mc:Choice>
              <mc:Fallback>
                <p:oleObj name="Equation" r:id="rId3" imgW="8632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6356350"/>
                        <a:ext cx="196850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917" name="Object 29"/>
          <p:cNvGraphicFramePr>
            <a:graphicFrameLocks noChangeAspect="1"/>
          </p:cNvGraphicFramePr>
          <p:nvPr/>
        </p:nvGraphicFramePr>
        <p:xfrm>
          <a:off x="228600" y="5334000"/>
          <a:ext cx="2667000" cy="503238"/>
        </p:xfrm>
        <a:graphic>
          <a:graphicData uri="http://schemas.openxmlformats.org/presentationml/2006/ole">
            <mc:AlternateContent xmlns:mc="http://schemas.openxmlformats.org/markup-compatibility/2006">
              <mc:Choice xmlns:v="urn:schemas-microsoft-com:vml" Requires="v">
                <p:oleObj spid="_x0000_s30743" name="Equation" r:id="rId5" imgW="1168200" imgH="228600" progId="Equation.3">
                  <p:embed/>
                </p:oleObj>
              </mc:Choice>
              <mc:Fallback>
                <p:oleObj name="Equation" r:id="rId5" imgW="11682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 y="5334000"/>
                        <a:ext cx="2667000" cy="50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918" name="Object 30"/>
          <p:cNvGraphicFramePr>
            <a:graphicFrameLocks noChangeAspect="1"/>
          </p:cNvGraphicFramePr>
          <p:nvPr/>
        </p:nvGraphicFramePr>
        <p:xfrm>
          <a:off x="228600" y="5867400"/>
          <a:ext cx="1941513" cy="503238"/>
        </p:xfrm>
        <a:graphic>
          <a:graphicData uri="http://schemas.openxmlformats.org/presentationml/2006/ole">
            <mc:AlternateContent xmlns:mc="http://schemas.openxmlformats.org/markup-compatibility/2006">
              <mc:Choice xmlns:v="urn:schemas-microsoft-com:vml" Requires="v">
                <p:oleObj spid="_x0000_s30744" name="Equation" r:id="rId7" imgW="850680" imgH="228600" progId="Equation.3">
                  <p:embed/>
                </p:oleObj>
              </mc:Choice>
              <mc:Fallback>
                <p:oleObj name="Equation" r:id="rId7" imgW="85068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8600" y="5867400"/>
                        <a:ext cx="1941513" cy="50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919" name="Object 31"/>
          <p:cNvGraphicFramePr>
            <a:graphicFrameLocks noChangeAspect="1"/>
          </p:cNvGraphicFramePr>
          <p:nvPr/>
        </p:nvGraphicFramePr>
        <p:xfrm>
          <a:off x="228600" y="1676400"/>
          <a:ext cx="1000125" cy="3419475"/>
        </p:xfrm>
        <a:graphic>
          <a:graphicData uri="http://schemas.openxmlformats.org/presentationml/2006/ole">
            <mc:AlternateContent xmlns:mc="http://schemas.openxmlformats.org/markup-compatibility/2006">
              <mc:Choice xmlns:v="urn:schemas-microsoft-com:vml" Requires="v">
                <p:oleObj spid="_x0000_s30745" name="Equation" r:id="rId9" imgW="457200" imgH="1625400" progId="Equation.3">
                  <p:embed/>
                </p:oleObj>
              </mc:Choice>
              <mc:Fallback>
                <p:oleObj name="Equation" r:id="rId9" imgW="457200" imgH="16254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8600" y="1676400"/>
                        <a:ext cx="1000125" cy="3419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920" name="Object 32"/>
          <p:cNvGraphicFramePr>
            <a:graphicFrameLocks noChangeAspect="1"/>
          </p:cNvGraphicFramePr>
          <p:nvPr/>
        </p:nvGraphicFramePr>
        <p:xfrm>
          <a:off x="0" y="990600"/>
          <a:ext cx="2611438" cy="501650"/>
        </p:xfrm>
        <a:graphic>
          <a:graphicData uri="http://schemas.openxmlformats.org/presentationml/2006/ole">
            <mc:AlternateContent xmlns:mc="http://schemas.openxmlformats.org/markup-compatibility/2006">
              <mc:Choice xmlns:v="urn:schemas-microsoft-com:vml" Requires="v">
                <p:oleObj spid="_x0000_s30746" name="Equation" r:id="rId11" imgW="1143000" imgH="228600" progId="Equation.3">
                  <p:embed/>
                </p:oleObj>
              </mc:Choice>
              <mc:Fallback>
                <p:oleObj name="Equation" r:id="rId11" imgW="114300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990600"/>
                        <a:ext cx="2611438"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38021" name="Group 133"/>
          <p:cNvGrpSpPr>
            <a:grpSpLocks/>
          </p:cNvGrpSpPr>
          <p:nvPr/>
        </p:nvGrpSpPr>
        <p:grpSpPr bwMode="auto">
          <a:xfrm>
            <a:off x="4495800" y="2438400"/>
            <a:ext cx="4010025" cy="1066800"/>
            <a:chOff x="2832" y="1536"/>
            <a:chExt cx="2526" cy="672"/>
          </a:xfrm>
        </p:grpSpPr>
        <p:sp>
          <p:nvSpPr>
            <p:cNvPr id="37922" name="Text Box 34"/>
            <p:cNvSpPr txBox="1">
              <a:spLocks noChangeArrowheads="1"/>
            </p:cNvSpPr>
            <p:nvPr/>
          </p:nvSpPr>
          <p:spPr bwMode="auto">
            <a:xfrm>
              <a:off x="3935" y="1962"/>
              <a:ext cx="202"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2</a:t>
              </a:r>
              <a:endParaRPr lang="en-US" sz="1000"/>
            </a:p>
          </p:txBody>
        </p:sp>
        <p:sp>
          <p:nvSpPr>
            <p:cNvPr id="37923" name="Text Box 35"/>
            <p:cNvSpPr txBox="1">
              <a:spLocks noChangeArrowheads="1"/>
            </p:cNvSpPr>
            <p:nvPr/>
          </p:nvSpPr>
          <p:spPr bwMode="auto">
            <a:xfrm>
              <a:off x="4143" y="1771"/>
              <a:ext cx="2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1</a:t>
              </a:r>
            </a:p>
          </p:txBody>
        </p:sp>
        <p:sp>
          <p:nvSpPr>
            <p:cNvPr id="37924" name="Text Box 36"/>
            <p:cNvSpPr txBox="1">
              <a:spLocks noChangeArrowheads="1"/>
            </p:cNvSpPr>
            <p:nvPr/>
          </p:nvSpPr>
          <p:spPr bwMode="auto">
            <a:xfrm>
              <a:off x="4752" y="1920"/>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2</a:t>
              </a:r>
              <a:endParaRPr lang="en-US" sz="1000"/>
            </a:p>
          </p:txBody>
        </p:sp>
        <p:sp>
          <p:nvSpPr>
            <p:cNvPr id="37925" name="Text Box 37"/>
            <p:cNvSpPr txBox="1">
              <a:spLocks noChangeArrowheads="1"/>
            </p:cNvSpPr>
            <p:nvPr/>
          </p:nvSpPr>
          <p:spPr bwMode="auto">
            <a:xfrm>
              <a:off x="3202" y="1917"/>
              <a:ext cx="201"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2</a:t>
              </a:r>
              <a:endParaRPr lang="en-US" sz="1000"/>
            </a:p>
          </p:txBody>
        </p:sp>
        <p:sp>
          <p:nvSpPr>
            <p:cNvPr id="37926" name="Text Box 38"/>
            <p:cNvSpPr txBox="1">
              <a:spLocks noChangeArrowheads="1"/>
            </p:cNvSpPr>
            <p:nvPr/>
          </p:nvSpPr>
          <p:spPr bwMode="auto">
            <a:xfrm>
              <a:off x="3605" y="1788"/>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7927" name="Text Box 39"/>
            <p:cNvSpPr txBox="1">
              <a:spLocks noChangeArrowheads="1"/>
            </p:cNvSpPr>
            <p:nvPr/>
          </p:nvSpPr>
          <p:spPr bwMode="auto">
            <a:xfrm>
              <a:off x="3151" y="1732"/>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3</a:t>
              </a:r>
              <a:endParaRPr lang="en-US" sz="1000"/>
            </a:p>
          </p:txBody>
        </p:sp>
        <p:sp>
          <p:nvSpPr>
            <p:cNvPr id="37928" name="Oval 40"/>
            <p:cNvSpPr>
              <a:spLocks noChangeArrowheads="1"/>
            </p:cNvSpPr>
            <p:nvPr/>
          </p:nvSpPr>
          <p:spPr bwMode="auto">
            <a:xfrm>
              <a:off x="2832" y="1934"/>
              <a:ext cx="207" cy="207"/>
            </a:xfrm>
            <a:prstGeom prst="ellipse">
              <a:avLst/>
            </a:prstGeom>
            <a:solidFill>
              <a:srgbClr val="FFFFFF"/>
            </a:solidFill>
            <a:ln w="9525">
              <a:solidFill>
                <a:srgbClr val="000000"/>
              </a:solidFill>
              <a:round/>
              <a:headEnd/>
              <a:tailEnd/>
            </a:ln>
          </p:spPr>
          <p:txBody>
            <a:bodyPr/>
            <a:lstStyle/>
            <a:p>
              <a:r>
                <a:rPr lang="en-US" sz="1000"/>
                <a:t>1</a:t>
              </a:r>
            </a:p>
          </p:txBody>
        </p:sp>
        <p:sp>
          <p:nvSpPr>
            <p:cNvPr id="37929" name="Oval 41"/>
            <p:cNvSpPr>
              <a:spLocks noChangeArrowheads="1"/>
            </p:cNvSpPr>
            <p:nvPr/>
          </p:nvSpPr>
          <p:spPr bwMode="auto">
            <a:xfrm>
              <a:off x="4417" y="2001"/>
              <a:ext cx="207" cy="207"/>
            </a:xfrm>
            <a:prstGeom prst="ellipse">
              <a:avLst/>
            </a:prstGeom>
            <a:solidFill>
              <a:srgbClr val="FFFFFF"/>
            </a:solidFill>
            <a:ln w="9525">
              <a:solidFill>
                <a:srgbClr val="000000"/>
              </a:solidFill>
              <a:round/>
              <a:headEnd/>
              <a:tailEnd/>
            </a:ln>
          </p:spPr>
          <p:txBody>
            <a:bodyPr/>
            <a:lstStyle/>
            <a:p>
              <a:r>
                <a:rPr lang="en-US" sz="1000"/>
                <a:t>4</a:t>
              </a:r>
            </a:p>
          </p:txBody>
        </p:sp>
        <p:sp>
          <p:nvSpPr>
            <p:cNvPr id="37930" name="Oval 42"/>
            <p:cNvSpPr>
              <a:spLocks noChangeArrowheads="1"/>
            </p:cNvSpPr>
            <p:nvPr/>
          </p:nvSpPr>
          <p:spPr bwMode="auto">
            <a:xfrm>
              <a:off x="3639" y="2001"/>
              <a:ext cx="207" cy="207"/>
            </a:xfrm>
            <a:prstGeom prst="ellipse">
              <a:avLst/>
            </a:prstGeom>
            <a:solidFill>
              <a:srgbClr val="FFFFFF"/>
            </a:solidFill>
            <a:ln w="9525">
              <a:solidFill>
                <a:srgbClr val="000000"/>
              </a:solidFill>
              <a:round/>
              <a:headEnd/>
              <a:tailEnd/>
            </a:ln>
          </p:spPr>
          <p:txBody>
            <a:bodyPr/>
            <a:lstStyle/>
            <a:p>
              <a:r>
                <a:rPr lang="en-US" sz="1000"/>
                <a:t>3</a:t>
              </a:r>
            </a:p>
          </p:txBody>
        </p:sp>
        <p:sp>
          <p:nvSpPr>
            <p:cNvPr id="37931" name="Oval 43"/>
            <p:cNvSpPr>
              <a:spLocks noChangeArrowheads="1"/>
            </p:cNvSpPr>
            <p:nvPr/>
          </p:nvSpPr>
          <p:spPr bwMode="auto">
            <a:xfrm>
              <a:off x="3644" y="1542"/>
              <a:ext cx="207" cy="207"/>
            </a:xfrm>
            <a:prstGeom prst="ellipse">
              <a:avLst/>
            </a:prstGeom>
            <a:solidFill>
              <a:srgbClr val="FFFFFF"/>
            </a:solidFill>
            <a:ln w="9525">
              <a:solidFill>
                <a:srgbClr val="000000"/>
              </a:solidFill>
              <a:round/>
              <a:headEnd/>
              <a:tailEnd/>
            </a:ln>
          </p:spPr>
          <p:txBody>
            <a:bodyPr/>
            <a:lstStyle/>
            <a:p>
              <a:r>
                <a:rPr lang="en-US" sz="1000"/>
                <a:t>2</a:t>
              </a:r>
            </a:p>
          </p:txBody>
        </p:sp>
        <p:sp>
          <p:nvSpPr>
            <p:cNvPr id="37932" name="Oval 44"/>
            <p:cNvSpPr>
              <a:spLocks noChangeArrowheads="1"/>
            </p:cNvSpPr>
            <p:nvPr/>
          </p:nvSpPr>
          <p:spPr bwMode="auto">
            <a:xfrm>
              <a:off x="5151" y="1799"/>
              <a:ext cx="207" cy="207"/>
            </a:xfrm>
            <a:prstGeom prst="ellipse">
              <a:avLst/>
            </a:prstGeom>
            <a:solidFill>
              <a:srgbClr val="FFFFFF"/>
            </a:solidFill>
            <a:ln w="9525">
              <a:solidFill>
                <a:srgbClr val="000000"/>
              </a:solidFill>
              <a:round/>
              <a:headEnd/>
              <a:tailEnd/>
            </a:ln>
          </p:spPr>
          <p:txBody>
            <a:bodyPr/>
            <a:lstStyle/>
            <a:p>
              <a:r>
                <a:rPr lang="en-US" sz="1000"/>
                <a:t>5</a:t>
              </a:r>
            </a:p>
          </p:txBody>
        </p:sp>
        <p:sp>
          <p:nvSpPr>
            <p:cNvPr id="37933" name="Line 45"/>
            <p:cNvSpPr>
              <a:spLocks noChangeShapeType="1"/>
            </p:cNvSpPr>
            <p:nvPr/>
          </p:nvSpPr>
          <p:spPr bwMode="auto">
            <a:xfrm flipV="1">
              <a:off x="3017" y="1693"/>
              <a:ext cx="638" cy="27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34" name="Line 46"/>
            <p:cNvSpPr>
              <a:spLocks noChangeShapeType="1"/>
            </p:cNvSpPr>
            <p:nvPr/>
          </p:nvSpPr>
          <p:spPr bwMode="auto">
            <a:xfrm>
              <a:off x="3028" y="2051"/>
              <a:ext cx="622" cy="6"/>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35" name="Line 47"/>
            <p:cNvSpPr>
              <a:spLocks noChangeShapeType="1"/>
            </p:cNvSpPr>
            <p:nvPr/>
          </p:nvSpPr>
          <p:spPr bwMode="auto">
            <a:xfrm>
              <a:off x="3840" y="1693"/>
              <a:ext cx="599" cy="35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36" name="Line 48"/>
            <p:cNvSpPr>
              <a:spLocks noChangeShapeType="1"/>
            </p:cNvSpPr>
            <p:nvPr/>
          </p:nvSpPr>
          <p:spPr bwMode="auto">
            <a:xfrm>
              <a:off x="3835" y="2102"/>
              <a:ext cx="582" cy="5"/>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37" name="Line 49"/>
            <p:cNvSpPr>
              <a:spLocks noChangeShapeType="1"/>
            </p:cNvSpPr>
            <p:nvPr/>
          </p:nvSpPr>
          <p:spPr bwMode="auto">
            <a:xfrm flipV="1">
              <a:off x="4607" y="1962"/>
              <a:ext cx="555" cy="13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38" name="Line 50"/>
            <p:cNvSpPr>
              <a:spLocks noChangeShapeType="1"/>
            </p:cNvSpPr>
            <p:nvPr/>
          </p:nvSpPr>
          <p:spPr bwMode="auto">
            <a:xfrm>
              <a:off x="3751" y="1743"/>
              <a:ext cx="0" cy="2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39" name="Text Box 51"/>
            <p:cNvSpPr txBox="1">
              <a:spLocks noChangeArrowheads="1"/>
            </p:cNvSpPr>
            <p:nvPr/>
          </p:nvSpPr>
          <p:spPr bwMode="auto">
            <a:xfrm>
              <a:off x="4109" y="1536"/>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3</a:t>
              </a:r>
              <a:endParaRPr lang="en-US" sz="1000"/>
            </a:p>
          </p:txBody>
        </p:sp>
        <p:sp>
          <p:nvSpPr>
            <p:cNvPr id="37940" name="Line 52"/>
            <p:cNvSpPr>
              <a:spLocks noChangeShapeType="1"/>
            </p:cNvSpPr>
            <p:nvPr/>
          </p:nvSpPr>
          <p:spPr bwMode="auto">
            <a:xfrm>
              <a:off x="3840" y="1631"/>
              <a:ext cx="1305" cy="252"/>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8000" name="Group 112"/>
          <p:cNvGrpSpPr>
            <a:grpSpLocks/>
          </p:cNvGrpSpPr>
          <p:nvPr/>
        </p:nvGrpSpPr>
        <p:grpSpPr bwMode="auto">
          <a:xfrm>
            <a:off x="4419600" y="3962400"/>
            <a:ext cx="4010025" cy="1066800"/>
            <a:chOff x="2881" y="2886"/>
            <a:chExt cx="2526" cy="672"/>
          </a:xfrm>
        </p:grpSpPr>
        <p:sp>
          <p:nvSpPr>
            <p:cNvPr id="37981" name="Text Box 93"/>
            <p:cNvSpPr txBox="1">
              <a:spLocks noChangeArrowheads="1"/>
            </p:cNvSpPr>
            <p:nvPr/>
          </p:nvSpPr>
          <p:spPr bwMode="auto">
            <a:xfrm>
              <a:off x="3984" y="3312"/>
              <a:ext cx="202"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1</a:t>
              </a:r>
              <a:endParaRPr lang="en-US" sz="1000"/>
            </a:p>
          </p:txBody>
        </p:sp>
        <p:sp>
          <p:nvSpPr>
            <p:cNvPr id="37982" name="Text Box 94"/>
            <p:cNvSpPr txBox="1">
              <a:spLocks noChangeArrowheads="1"/>
            </p:cNvSpPr>
            <p:nvPr/>
          </p:nvSpPr>
          <p:spPr bwMode="auto">
            <a:xfrm>
              <a:off x="4192" y="3121"/>
              <a:ext cx="2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1</a:t>
              </a:r>
              <a:endParaRPr lang="en-US" sz="1000"/>
            </a:p>
          </p:txBody>
        </p:sp>
        <p:sp>
          <p:nvSpPr>
            <p:cNvPr id="37983" name="Text Box 95"/>
            <p:cNvSpPr txBox="1">
              <a:spLocks noChangeArrowheads="1"/>
            </p:cNvSpPr>
            <p:nvPr/>
          </p:nvSpPr>
          <p:spPr bwMode="auto">
            <a:xfrm>
              <a:off x="4801" y="3270"/>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2</a:t>
              </a:r>
              <a:endParaRPr lang="en-US" sz="1000"/>
            </a:p>
          </p:txBody>
        </p:sp>
        <p:sp>
          <p:nvSpPr>
            <p:cNvPr id="37984" name="Text Box 96"/>
            <p:cNvSpPr txBox="1">
              <a:spLocks noChangeArrowheads="1"/>
            </p:cNvSpPr>
            <p:nvPr/>
          </p:nvSpPr>
          <p:spPr bwMode="auto">
            <a:xfrm>
              <a:off x="3251" y="3267"/>
              <a:ext cx="201"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1</a:t>
              </a:r>
              <a:endParaRPr lang="en-US" sz="1000"/>
            </a:p>
          </p:txBody>
        </p:sp>
        <p:sp>
          <p:nvSpPr>
            <p:cNvPr id="37985" name="Text Box 97"/>
            <p:cNvSpPr txBox="1">
              <a:spLocks noChangeArrowheads="1"/>
            </p:cNvSpPr>
            <p:nvPr/>
          </p:nvSpPr>
          <p:spPr bwMode="auto">
            <a:xfrm>
              <a:off x="3654" y="3138"/>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37986" name="Text Box 98"/>
            <p:cNvSpPr txBox="1">
              <a:spLocks noChangeArrowheads="1"/>
            </p:cNvSpPr>
            <p:nvPr/>
          </p:nvSpPr>
          <p:spPr bwMode="auto">
            <a:xfrm>
              <a:off x="3200" y="3082"/>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4</a:t>
              </a:r>
              <a:endParaRPr lang="en-US" sz="1000"/>
            </a:p>
          </p:txBody>
        </p:sp>
        <p:sp>
          <p:nvSpPr>
            <p:cNvPr id="37987" name="Oval 99"/>
            <p:cNvSpPr>
              <a:spLocks noChangeArrowheads="1"/>
            </p:cNvSpPr>
            <p:nvPr/>
          </p:nvSpPr>
          <p:spPr bwMode="auto">
            <a:xfrm>
              <a:off x="2881" y="3284"/>
              <a:ext cx="207" cy="207"/>
            </a:xfrm>
            <a:prstGeom prst="ellipse">
              <a:avLst/>
            </a:prstGeom>
            <a:solidFill>
              <a:srgbClr val="FFFFFF"/>
            </a:solidFill>
            <a:ln w="9525">
              <a:solidFill>
                <a:srgbClr val="000000"/>
              </a:solidFill>
              <a:round/>
              <a:headEnd/>
              <a:tailEnd/>
            </a:ln>
          </p:spPr>
          <p:txBody>
            <a:bodyPr/>
            <a:lstStyle/>
            <a:p>
              <a:r>
                <a:rPr lang="en-US" sz="1000"/>
                <a:t>1</a:t>
              </a:r>
            </a:p>
          </p:txBody>
        </p:sp>
        <p:sp>
          <p:nvSpPr>
            <p:cNvPr id="37988" name="Oval 100"/>
            <p:cNvSpPr>
              <a:spLocks noChangeArrowheads="1"/>
            </p:cNvSpPr>
            <p:nvPr/>
          </p:nvSpPr>
          <p:spPr bwMode="auto">
            <a:xfrm>
              <a:off x="4466" y="3351"/>
              <a:ext cx="207" cy="207"/>
            </a:xfrm>
            <a:prstGeom prst="ellipse">
              <a:avLst/>
            </a:prstGeom>
            <a:solidFill>
              <a:srgbClr val="FFFFFF"/>
            </a:solidFill>
            <a:ln w="9525">
              <a:solidFill>
                <a:srgbClr val="000000"/>
              </a:solidFill>
              <a:round/>
              <a:headEnd/>
              <a:tailEnd/>
            </a:ln>
          </p:spPr>
          <p:txBody>
            <a:bodyPr/>
            <a:lstStyle/>
            <a:p>
              <a:r>
                <a:rPr lang="en-US" sz="1000"/>
                <a:t>4</a:t>
              </a:r>
            </a:p>
          </p:txBody>
        </p:sp>
        <p:sp>
          <p:nvSpPr>
            <p:cNvPr id="37989" name="Oval 101"/>
            <p:cNvSpPr>
              <a:spLocks noChangeArrowheads="1"/>
            </p:cNvSpPr>
            <p:nvPr/>
          </p:nvSpPr>
          <p:spPr bwMode="auto">
            <a:xfrm>
              <a:off x="3688" y="3351"/>
              <a:ext cx="207" cy="207"/>
            </a:xfrm>
            <a:prstGeom prst="ellipse">
              <a:avLst/>
            </a:prstGeom>
            <a:solidFill>
              <a:srgbClr val="FFFFFF"/>
            </a:solidFill>
            <a:ln w="9525">
              <a:solidFill>
                <a:srgbClr val="000000"/>
              </a:solidFill>
              <a:round/>
              <a:headEnd/>
              <a:tailEnd/>
            </a:ln>
          </p:spPr>
          <p:txBody>
            <a:bodyPr/>
            <a:lstStyle/>
            <a:p>
              <a:r>
                <a:rPr lang="en-US" sz="1000"/>
                <a:t>3</a:t>
              </a:r>
            </a:p>
          </p:txBody>
        </p:sp>
        <p:sp>
          <p:nvSpPr>
            <p:cNvPr id="37990" name="Oval 102"/>
            <p:cNvSpPr>
              <a:spLocks noChangeArrowheads="1"/>
            </p:cNvSpPr>
            <p:nvPr/>
          </p:nvSpPr>
          <p:spPr bwMode="auto">
            <a:xfrm>
              <a:off x="3693" y="2892"/>
              <a:ext cx="207" cy="207"/>
            </a:xfrm>
            <a:prstGeom prst="ellipse">
              <a:avLst/>
            </a:prstGeom>
            <a:solidFill>
              <a:srgbClr val="FFFFFF"/>
            </a:solidFill>
            <a:ln w="9525">
              <a:solidFill>
                <a:srgbClr val="000000"/>
              </a:solidFill>
              <a:round/>
              <a:headEnd/>
              <a:tailEnd/>
            </a:ln>
          </p:spPr>
          <p:txBody>
            <a:bodyPr/>
            <a:lstStyle/>
            <a:p>
              <a:r>
                <a:rPr lang="en-US" sz="1000"/>
                <a:t>2</a:t>
              </a:r>
            </a:p>
          </p:txBody>
        </p:sp>
        <p:sp>
          <p:nvSpPr>
            <p:cNvPr id="37991" name="Oval 103"/>
            <p:cNvSpPr>
              <a:spLocks noChangeArrowheads="1"/>
            </p:cNvSpPr>
            <p:nvPr/>
          </p:nvSpPr>
          <p:spPr bwMode="auto">
            <a:xfrm>
              <a:off x="5200" y="3149"/>
              <a:ext cx="207" cy="207"/>
            </a:xfrm>
            <a:prstGeom prst="ellipse">
              <a:avLst/>
            </a:prstGeom>
            <a:solidFill>
              <a:srgbClr val="FFFFFF"/>
            </a:solidFill>
            <a:ln w="9525">
              <a:solidFill>
                <a:srgbClr val="000000"/>
              </a:solidFill>
              <a:round/>
              <a:headEnd/>
              <a:tailEnd/>
            </a:ln>
          </p:spPr>
          <p:txBody>
            <a:bodyPr/>
            <a:lstStyle/>
            <a:p>
              <a:r>
                <a:rPr lang="en-US" sz="1000"/>
                <a:t>5</a:t>
              </a:r>
            </a:p>
          </p:txBody>
        </p:sp>
        <p:sp>
          <p:nvSpPr>
            <p:cNvPr id="37992" name="Line 104"/>
            <p:cNvSpPr>
              <a:spLocks noChangeShapeType="1"/>
            </p:cNvSpPr>
            <p:nvPr/>
          </p:nvSpPr>
          <p:spPr bwMode="auto">
            <a:xfrm flipV="1">
              <a:off x="3066" y="3043"/>
              <a:ext cx="638" cy="27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93" name="Line 105"/>
            <p:cNvSpPr>
              <a:spLocks noChangeShapeType="1"/>
            </p:cNvSpPr>
            <p:nvPr/>
          </p:nvSpPr>
          <p:spPr bwMode="auto">
            <a:xfrm>
              <a:off x="3077" y="3401"/>
              <a:ext cx="622" cy="6"/>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94" name="Line 106"/>
            <p:cNvSpPr>
              <a:spLocks noChangeShapeType="1"/>
            </p:cNvSpPr>
            <p:nvPr/>
          </p:nvSpPr>
          <p:spPr bwMode="auto">
            <a:xfrm>
              <a:off x="3889" y="3043"/>
              <a:ext cx="599" cy="353"/>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95" name="Line 107"/>
            <p:cNvSpPr>
              <a:spLocks noChangeShapeType="1"/>
            </p:cNvSpPr>
            <p:nvPr/>
          </p:nvSpPr>
          <p:spPr bwMode="auto">
            <a:xfrm>
              <a:off x="3884" y="3452"/>
              <a:ext cx="582" cy="5"/>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96" name="Line 108"/>
            <p:cNvSpPr>
              <a:spLocks noChangeShapeType="1"/>
            </p:cNvSpPr>
            <p:nvPr/>
          </p:nvSpPr>
          <p:spPr bwMode="auto">
            <a:xfrm flipV="1">
              <a:off x="4656" y="3312"/>
              <a:ext cx="555" cy="13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97" name="Line 109"/>
            <p:cNvSpPr>
              <a:spLocks noChangeShapeType="1"/>
            </p:cNvSpPr>
            <p:nvPr/>
          </p:nvSpPr>
          <p:spPr bwMode="auto">
            <a:xfrm>
              <a:off x="3800" y="3093"/>
              <a:ext cx="0" cy="2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998" name="Text Box 110"/>
            <p:cNvSpPr txBox="1">
              <a:spLocks noChangeArrowheads="1"/>
            </p:cNvSpPr>
            <p:nvPr/>
          </p:nvSpPr>
          <p:spPr bwMode="auto">
            <a:xfrm>
              <a:off x="4158" y="2886"/>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3</a:t>
              </a:r>
              <a:endParaRPr lang="en-US" sz="1000"/>
            </a:p>
          </p:txBody>
        </p:sp>
        <p:sp>
          <p:nvSpPr>
            <p:cNvPr id="37999" name="Line 111"/>
            <p:cNvSpPr>
              <a:spLocks noChangeShapeType="1"/>
            </p:cNvSpPr>
            <p:nvPr/>
          </p:nvSpPr>
          <p:spPr bwMode="auto">
            <a:xfrm>
              <a:off x="3889" y="2981"/>
              <a:ext cx="1305" cy="252"/>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38022" name="Group 134"/>
          <p:cNvGrpSpPr>
            <a:grpSpLocks/>
          </p:cNvGrpSpPr>
          <p:nvPr/>
        </p:nvGrpSpPr>
        <p:grpSpPr bwMode="auto">
          <a:xfrm>
            <a:off x="4497388" y="5495925"/>
            <a:ext cx="4010025" cy="1066800"/>
            <a:chOff x="2833" y="3462"/>
            <a:chExt cx="2526" cy="672"/>
          </a:xfrm>
        </p:grpSpPr>
        <p:sp>
          <p:nvSpPr>
            <p:cNvPr id="38001" name="Text Box 113"/>
            <p:cNvSpPr txBox="1">
              <a:spLocks noChangeArrowheads="1"/>
            </p:cNvSpPr>
            <p:nvPr/>
          </p:nvSpPr>
          <p:spPr bwMode="auto">
            <a:xfrm>
              <a:off x="3936" y="3888"/>
              <a:ext cx="202"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2</a:t>
              </a:r>
              <a:endParaRPr lang="en-US" sz="1000"/>
            </a:p>
          </p:txBody>
        </p:sp>
        <p:sp>
          <p:nvSpPr>
            <p:cNvPr id="38002" name="Text Box 114"/>
            <p:cNvSpPr txBox="1">
              <a:spLocks noChangeArrowheads="1"/>
            </p:cNvSpPr>
            <p:nvPr/>
          </p:nvSpPr>
          <p:spPr bwMode="auto">
            <a:xfrm>
              <a:off x="4144" y="3697"/>
              <a:ext cx="2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1</a:t>
              </a:r>
            </a:p>
          </p:txBody>
        </p:sp>
        <p:sp>
          <p:nvSpPr>
            <p:cNvPr id="38003" name="Text Box 115"/>
            <p:cNvSpPr txBox="1">
              <a:spLocks noChangeArrowheads="1"/>
            </p:cNvSpPr>
            <p:nvPr/>
          </p:nvSpPr>
          <p:spPr bwMode="auto">
            <a:xfrm>
              <a:off x="4753" y="3846"/>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2</a:t>
              </a:r>
              <a:endParaRPr lang="en-US" sz="1000"/>
            </a:p>
          </p:txBody>
        </p:sp>
        <p:sp>
          <p:nvSpPr>
            <p:cNvPr id="38004" name="Text Box 116"/>
            <p:cNvSpPr txBox="1">
              <a:spLocks noChangeArrowheads="1"/>
            </p:cNvSpPr>
            <p:nvPr/>
          </p:nvSpPr>
          <p:spPr bwMode="auto">
            <a:xfrm>
              <a:off x="3203" y="3843"/>
              <a:ext cx="201"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1</a:t>
              </a:r>
              <a:endParaRPr lang="en-US" sz="1000"/>
            </a:p>
          </p:txBody>
        </p:sp>
        <p:sp>
          <p:nvSpPr>
            <p:cNvPr id="38005" name="Text Box 117"/>
            <p:cNvSpPr txBox="1">
              <a:spLocks noChangeArrowheads="1"/>
            </p:cNvSpPr>
            <p:nvPr/>
          </p:nvSpPr>
          <p:spPr bwMode="auto">
            <a:xfrm>
              <a:off x="3606" y="3714"/>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1</a:t>
              </a:r>
              <a:endParaRPr lang="en-US" sz="1000"/>
            </a:p>
          </p:txBody>
        </p:sp>
        <p:sp>
          <p:nvSpPr>
            <p:cNvPr id="38006" name="Text Box 118"/>
            <p:cNvSpPr txBox="1">
              <a:spLocks noChangeArrowheads="1"/>
            </p:cNvSpPr>
            <p:nvPr/>
          </p:nvSpPr>
          <p:spPr bwMode="auto">
            <a:xfrm>
              <a:off x="3152" y="3658"/>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4</a:t>
              </a:r>
              <a:endParaRPr lang="en-US" sz="1000"/>
            </a:p>
          </p:txBody>
        </p:sp>
        <p:sp>
          <p:nvSpPr>
            <p:cNvPr id="38007" name="Oval 119"/>
            <p:cNvSpPr>
              <a:spLocks noChangeArrowheads="1"/>
            </p:cNvSpPr>
            <p:nvPr/>
          </p:nvSpPr>
          <p:spPr bwMode="auto">
            <a:xfrm>
              <a:off x="2833" y="3860"/>
              <a:ext cx="207" cy="207"/>
            </a:xfrm>
            <a:prstGeom prst="ellipse">
              <a:avLst/>
            </a:prstGeom>
            <a:solidFill>
              <a:srgbClr val="FFFFFF"/>
            </a:solidFill>
            <a:ln w="9525">
              <a:solidFill>
                <a:srgbClr val="000000"/>
              </a:solidFill>
              <a:round/>
              <a:headEnd/>
              <a:tailEnd/>
            </a:ln>
          </p:spPr>
          <p:txBody>
            <a:bodyPr/>
            <a:lstStyle/>
            <a:p>
              <a:r>
                <a:rPr lang="en-US" sz="1000"/>
                <a:t>1</a:t>
              </a:r>
            </a:p>
          </p:txBody>
        </p:sp>
        <p:sp>
          <p:nvSpPr>
            <p:cNvPr id="38008" name="Oval 120"/>
            <p:cNvSpPr>
              <a:spLocks noChangeArrowheads="1"/>
            </p:cNvSpPr>
            <p:nvPr/>
          </p:nvSpPr>
          <p:spPr bwMode="auto">
            <a:xfrm>
              <a:off x="4418" y="3927"/>
              <a:ext cx="207" cy="207"/>
            </a:xfrm>
            <a:prstGeom prst="ellipse">
              <a:avLst/>
            </a:prstGeom>
            <a:solidFill>
              <a:srgbClr val="FFFFFF"/>
            </a:solidFill>
            <a:ln w="9525">
              <a:solidFill>
                <a:srgbClr val="000000"/>
              </a:solidFill>
              <a:round/>
              <a:headEnd/>
              <a:tailEnd/>
            </a:ln>
          </p:spPr>
          <p:txBody>
            <a:bodyPr/>
            <a:lstStyle/>
            <a:p>
              <a:r>
                <a:rPr lang="en-US" sz="1000"/>
                <a:t>4</a:t>
              </a:r>
            </a:p>
          </p:txBody>
        </p:sp>
        <p:sp>
          <p:nvSpPr>
            <p:cNvPr id="38009" name="Oval 121"/>
            <p:cNvSpPr>
              <a:spLocks noChangeArrowheads="1"/>
            </p:cNvSpPr>
            <p:nvPr/>
          </p:nvSpPr>
          <p:spPr bwMode="auto">
            <a:xfrm>
              <a:off x="3640" y="3927"/>
              <a:ext cx="207" cy="207"/>
            </a:xfrm>
            <a:prstGeom prst="ellipse">
              <a:avLst/>
            </a:prstGeom>
            <a:solidFill>
              <a:srgbClr val="FFFFFF"/>
            </a:solidFill>
            <a:ln w="9525">
              <a:solidFill>
                <a:srgbClr val="000000"/>
              </a:solidFill>
              <a:round/>
              <a:headEnd/>
              <a:tailEnd/>
            </a:ln>
          </p:spPr>
          <p:txBody>
            <a:bodyPr/>
            <a:lstStyle/>
            <a:p>
              <a:r>
                <a:rPr lang="en-US" sz="1000"/>
                <a:t>3</a:t>
              </a:r>
            </a:p>
          </p:txBody>
        </p:sp>
        <p:sp>
          <p:nvSpPr>
            <p:cNvPr id="38010" name="Oval 122"/>
            <p:cNvSpPr>
              <a:spLocks noChangeArrowheads="1"/>
            </p:cNvSpPr>
            <p:nvPr/>
          </p:nvSpPr>
          <p:spPr bwMode="auto">
            <a:xfrm>
              <a:off x="3645" y="3468"/>
              <a:ext cx="207" cy="207"/>
            </a:xfrm>
            <a:prstGeom prst="ellipse">
              <a:avLst/>
            </a:prstGeom>
            <a:solidFill>
              <a:srgbClr val="FFFFFF"/>
            </a:solidFill>
            <a:ln w="9525">
              <a:solidFill>
                <a:srgbClr val="000000"/>
              </a:solidFill>
              <a:round/>
              <a:headEnd/>
              <a:tailEnd/>
            </a:ln>
          </p:spPr>
          <p:txBody>
            <a:bodyPr/>
            <a:lstStyle/>
            <a:p>
              <a:r>
                <a:rPr lang="en-US" sz="1000"/>
                <a:t>2</a:t>
              </a:r>
            </a:p>
          </p:txBody>
        </p:sp>
        <p:sp>
          <p:nvSpPr>
            <p:cNvPr id="38011" name="Oval 123"/>
            <p:cNvSpPr>
              <a:spLocks noChangeArrowheads="1"/>
            </p:cNvSpPr>
            <p:nvPr/>
          </p:nvSpPr>
          <p:spPr bwMode="auto">
            <a:xfrm>
              <a:off x="5152" y="3725"/>
              <a:ext cx="207" cy="207"/>
            </a:xfrm>
            <a:prstGeom prst="ellipse">
              <a:avLst/>
            </a:prstGeom>
            <a:solidFill>
              <a:srgbClr val="FFFFFF"/>
            </a:solidFill>
            <a:ln w="9525">
              <a:solidFill>
                <a:srgbClr val="000000"/>
              </a:solidFill>
              <a:round/>
              <a:headEnd/>
              <a:tailEnd/>
            </a:ln>
          </p:spPr>
          <p:txBody>
            <a:bodyPr/>
            <a:lstStyle/>
            <a:p>
              <a:r>
                <a:rPr lang="en-US" sz="1000"/>
                <a:t>5</a:t>
              </a:r>
            </a:p>
          </p:txBody>
        </p:sp>
        <p:sp>
          <p:nvSpPr>
            <p:cNvPr id="38012" name="Line 124"/>
            <p:cNvSpPr>
              <a:spLocks noChangeShapeType="1"/>
            </p:cNvSpPr>
            <p:nvPr/>
          </p:nvSpPr>
          <p:spPr bwMode="auto">
            <a:xfrm flipV="1">
              <a:off x="3018" y="3619"/>
              <a:ext cx="638" cy="27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013" name="Line 125"/>
            <p:cNvSpPr>
              <a:spLocks noChangeShapeType="1"/>
            </p:cNvSpPr>
            <p:nvPr/>
          </p:nvSpPr>
          <p:spPr bwMode="auto">
            <a:xfrm>
              <a:off x="3029" y="3977"/>
              <a:ext cx="622" cy="6"/>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014" name="Line 126"/>
            <p:cNvSpPr>
              <a:spLocks noChangeShapeType="1"/>
            </p:cNvSpPr>
            <p:nvPr/>
          </p:nvSpPr>
          <p:spPr bwMode="auto">
            <a:xfrm>
              <a:off x="3841" y="3619"/>
              <a:ext cx="599" cy="35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015" name="Line 127"/>
            <p:cNvSpPr>
              <a:spLocks noChangeShapeType="1"/>
            </p:cNvSpPr>
            <p:nvPr/>
          </p:nvSpPr>
          <p:spPr bwMode="auto">
            <a:xfrm>
              <a:off x="3836" y="4028"/>
              <a:ext cx="582" cy="5"/>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016" name="Line 128"/>
            <p:cNvSpPr>
              <a:spLocks noChangeShapeType="1"/>
            </p:cNvSpPr>
            <p:nvPr/>
          </p:nvSpPr>
          <p:spPr bwMode="auto">
            <a:xfrm flipV="1">
              <a:off x="4608" y="3888"/>
              <a:ext cx="555" cy="13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017" name="Line 129"/>
            <p:cNvSpPr>
              <a:spLocks noChangeShapeType="1"/>
            </p:cNvSpPr>
            <p:nvPr/>
          </p:nvSpPr>
          <p:spPr bwMode="auto">
            <a:xfrm>
              <a:off x="3752" y="3669"/>
              <a:ext cx="0" cy="258"/>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018" name="Text Box 130"/>
            <p:cNvSpPr txBox="1">
              <a:spLocks noChangeArrowheads="1"/>
            </p:cNvSpPr>
            <p:nvPr/>
          </p:nvSpPr>
          <p:spPr bwMode="auto">
            <a:xfrm>
              <a:off x="4110" y="3462"/>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3</a:t>
              </a:r>
              <a:endParaRPr lang="en-US" sz="1000"/>
            </a:p>
          </p:txBody>
        </p:sp>
        <p:sp>
          <p:nvSpPr>
            <p:cNvPr id="38019" name="Line 131"/>
            <p:cNvSpPr>
              <a:spLocks noChangeShapeType="1"/>
            </p:cNvSpPr>
            <p:nvPr/>
          </p:nvSpPr>
          <p:spPr bwMode="auto">
            <a:xfrm>
              <a:off x="3841" y="3557"/>
              <a:ext cx="1305" cy="252"/>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98665601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7892"/>
                                        </p:tgtEl>
                                        <p:attrNameLst>
                                          <p:attrName>style.visibility</p:attrName>
                                        </p:attrNameLst>
                                      </p:cBhvr>
                                      <p:to>
                                        <p:strVal val="visible"/>
                                      </p:to>
                                    </p:set>
                                    <p:animEffect transition="in" filter="dissolve">
                                      <p:cBhvr>
                                        <p:cTn id="7" dur="500"/>
                                        <p:tgtEl>
                                          <p:spTgt spid="378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7920"/>
                                        </p:tgtEl>
                                        <p:attrNameLst>
                                          <p:attrName>style.visibility</p:attrName>
                                        </p:attrNameLst>
                                      </p:cBhvr>
                                      <p:to>
                                        <p:strVal val="visible"/>
                                      </p:to>
                                    </p:set>
                                    <p:animEffect transition="in" filter="dissolve">
                                      <p:cBhvr>
                                        <p:cTn id="12" dur="500"/>
                                        <p:tgtEl>
                                          <p:spTgt spid="379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7919"/>
                                        </p:tgtEl>
                                        <p:attrNameLst>
                                          <p:attrName>style.visibility</p:attrName>
                                        </p:attrNameLst>
                                      </p:cBhvr>
                                      <p:to>
                                        <p:strVal val="visible"/>
                                      </p:to>
                                    </p:set>
                                    <p:animEffect transition="in" filter="dissolve">
                                      <p:cBhvr>
                                        <p:cTn id="17" dur="500"/>
                                        <p:tgtEl>
                                          <p:spTgt spid="3791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7917"/>
                                        </p:tgtEl>
                                        <p:attrNameLst>
                                          <p:attrName>style.visibility</p:attrName>
                                        </p:attrNameLst>
                                      </p:cBhvr>
                                      <p:to>
                                        <p:strVal val="visible"/>
                                      </p:to>
                                    </p:set>
                                    <p:animEffect transition="in" filter="dissolve">
                                      <p:cBhvr>
                                        <p:cTn id="22" dur="500"/>
                                        <p:tgtEl>
                                          <p:spTgt spid="3791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7918"/>
                                        </p:tgtEl>
                                        <p:attrNameLst>
                                          <p:attrName>style.visibility</p:attrName>
                                        </p:attrNameLst>
                                      </p:cBhvr>
                                      <p:to>
                                        <p:strVal val="visible"/>
                                      </p:to>
                                    </p:set>
                                    <p:animEffect transition="in" filter="dissolve">
                                      <p:cBhvr>
                                        <p:cTn id="27" dur="500"/>
                                        <p:tgtEl>
                                          <p:spTgt spid="3791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37913"/>
                                        </p:tgtEl>
                                        <p:attrNameLst>
                                          <p:attrName>style.visibility</p:attrName>
                                        </p:attrNameLst>
                                      </p:cBhvr>
                                      <p:to>
                                        <p:strVal val="visible"/>
                                      </p:to>
                                    </p:set>
                                    <p:animEffect transition="in" filter="dissolve">
                                      <p:cBhvr>
                                        <p:cTn id="32" dur="500"/>
                                        <p:tgtEl>
                                          <p:spTgt spid="3791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38021"/>
                                        </p:tgtEl>
                                        <p:attrNameLst>
                                          <p:attrName>style.visibility</p:attrName>
                                        </p:attrNameLst>
                                      </p:cBhvr>
                                      <p:to>
                                        <p:strVal val="visible"/>
                                      </p:to>
                                    </p:set>
                                    <p:animEffect transition="in" filter="dissolve">
                                      <p:cBhvr>
                                        <p:cTn id="37" dur="500"/>
                                        <p:tgtEl>
                                          <p:spTgt spid="3802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38000"/>
                                        </p:tgtEl>
                                        <p:attrNameLst>
                                          <p:attrName>style.visibility</p:attrName>
                                        </p:attrNameLst>
                                      </p:cBhvr>
                                      <p:to>
                                        <p:strVal val="visible"/>
                                      </p:to>
                                    </p:set>
                                    <p:animEffect transition="in" filter="dissolve">
                                      <p:cBhvr>
                                        <p:cTn id="42" dur="500"/>
                                        <p:tgtEl>
                                          <p:spTgt spid="3800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38022"/>
                                        </p:tgtEl>
                                        <p:attrNameLst>
                                          <p:attrName>style.visibility</p:attrName>
                                        </p:attrNameLst>
                                      </p:cBhvr>
                                      <p:to>
                                        <p:strVal val="visible"/>
                                      </p:to>
                                    </p:set>
                                    <p:animEffect transition="in" filter="dissolve">
                                      <p:cBhvr>
                                        <p:cTn id="47" dur="500"/>
                                        <p:tgtEl>
                                          <p:spTgt spid="380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2"/>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7" name="Text Box 3"/>
          <p:cNvSpPr txBox="1">
            <a:spLocks noChangeArrowheads="1"/>
          </p:cNvSpPr>
          <p:nvPr/>
        </p:nvSpPr>
        <p:spPr bwMode="auto">
          <a:xfrm>
            <a:off x="212725" y="115888"/>
            <a:ext cx="8478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latin typeface="Arial" pitchFamily="34" charset="0"/>
              </a:rPr>
              <a:t>Maximum Flow Problem  with Restricted  Number of Arcs</a:t>
            </a:r>
            <a:endParaRPr lang="en-US">
              <a:latin typeface="Arial" pitchFamily="34" charset="0"/>
            </a:endParaRPr>
          </a:p>
        </p:txBody>
      </p:sp>
      <p:sp>
        <p:nvSpPr>
          <p:cNvPr id="47193" name="Text Box 89"/>
          <p:cNvSpPr txBox="1">
            <a:spLocks noChangeArrowheads="1"/>
          </p:cNvSpPr>
          <p:nvPr/>
        </p:nvSpPr>
        <p:spPr bwMode="auto">
          <a:xfrm>
            <a:off x="0" y="762000"/>
            <a:ext cx="9144000" cy="3135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i="1">
                <a:latin typeface="Times New Roman" pitchFamily="18" charset="0"/>
              </a:rPr>
              <a:t>x</a:t>
            </a:r>
            <a:r>
              <a:rPr lang="en-US" b="1" i="1" baseline="-25000">
                <a:latin typeface="Times New Roman" pitchFamily="18" charset="0"/>
              </a:rPr>
              <a:t>ij</a:t>
            </a:r>
            <a:r>
              <a:rPr lang="en-US">
                <a:latin typeface="Arial" pitchFamily="34" charset="0"/>
              </a:rPr>
              <a:t> : The decision variable for the directed arc from node</a:t>
            </a:r>
            <a:r>
              <a:rPr lang="en-US" i="1">
                <a:latin typeface="Times New Roman" pitchFamily="18" charset="0"/>
              </a:rPr>
              <a:t> i</a:t>
            </a:r>
            <a:r>
              <a:rPr lang="en-US">
                <a:latin typeface="Arial" pitchFamily="34" charset="0"/>
              </a:rPr>
              <a:t> to nod </a:t>
            </a:r>
            <a:r>
              <a:rPr lang="en-US" i="1">
                <a:latin typeface="Times New Roman" pitchFamily="18" charset="0"/>
              </a:rPr>
              <a:t>j</a:t>
            </a:r>
            <a:r>
              <a:rPr lang="en-US">
                <a:latin typeface="Arial" pitchFamily="34" charset="0"/>
              </a:rPr>
              <a:t>.</a:t>
            </a:r>
          </a:p>
          <a:p>
            <a:endParaRPr lang="en-US" b="1" i="1">
              <a:latin typeface="Times New Roman" pitchFamily="18" charset="0"/>
            </a:endParaRPr>
          </a:p>
          <a:p>
            <a:r>
              <a:rPr lang="en-US" b="1" i="1">
                <a:latin typeface="Times New Roman" pitchFamily="18" charset="0"/>
              </a:rPr>
              <a:t>x</a:t>
            </a:r>
            <a:r>
              <a:rPr lang="en-US" b="1" i="1" baseline="-25000">
                <a:latin typeface="Times New Roman" pitchFamily="18" charset="0"/>
              </a:rPr>
              <a:t>ij</a:t>
            </a:r>
            <a:r>
              <a:rPr lang="en-US" b="1" i="1">
                <a:latin typeface="Times New Roman" pitchFamily="18" charset="0"/>
              </a:rPr>
              <a:t> = </a:t>
            </a:r>
            <a:r>
              <a:rPr lang="en-US" sz="3200" b="1" i="1">
                <a:latin typeface="Times New Roman" pitchFamily="18" charset="0"/>
                <a:sym typeface="Symbol" pitchFamily="18" charset="2"/>
              </a:rPr>
              <a:t> </a:t>
            </a:r>
            <a:r>
              <a:rPr lang="en-US" b="1" i="1">
                <a:latin typeface="Times New Roman" pitchFamily="18" charset="0"/>
                <a:sym typeface="Symbol" pitchFamily="18" charset="2"/>
              </a:rPr>
              <a:t>1 if arc ij is on the flow path</a:t>
            </a:r>
          </a:p>
          <a:p>
            <a:endParaRPr lang="en-US" b="1" i="1">
              <a:latin typeface="Times New Roman" pitchFamily="18" charset="0"/>
            </a:endParaRPr>
          </a:p>
          <a:p>
            <a:r>
              <a:rPr lang="en-US" b="1" i="1">
                <a:latin typeface="Times New Roman" pitchFamily="18" charset="0"/>
              </a:rPr>
              <a:t>x</a:t>
            </a:r>
            <a:r>
              <a:rPr lang="en-US" b="1" i="1" baseline="-25000">
                <a:latin typeface="Times New Roman" pitchFamily="18" charset="0"/>
              </a:rPr>
              <a:t>ij</a:t>
            </a:r>
            <a:r>
              <a:rPr lang="en-US" b="1" i="1">
                <a:latin typeface="Times New Roman" pitchFamily="18" charset="0"/>
              </a:rPr>
              <a:t> =   </a:t>
            </a:r>
            <a:r>
              <a:rPr lang="en-US" b="1" i="1">
                <a:latin typeface="Times New Roman" pitchFamily="18" charset="0"/>
                <a:sym typeface="Symbol" pitchFamily="18" charset="2"/>
              </a:rPr>
              <a:t>0  if arc ij is not on the flow path</a:t>
            </a:r>
          </a:p>
          <a:p>
            <a:endParaRPr lang="en-US" i="1">
              <a:latin typeface="Times New Roman" pitchFamily="18" charset="0"/>
              <a:sym typeface="Symbol" pitchFamily="18" charset="2"/>
            </a:endParaRPr>
          </a:p>
          <a:p>
            <a:r>
              <a:rPr lang="en-US" i="1">
                <a:latin typeface="Times New Roman" pitchFamily="18" charset="0"/>
                <a:sym typeface="Symbol" pitchFamily="18" charset="2"/>
              </a:rPr>
              <a:t>  </a:t>
            </a:r>
            <a:r>
              <a:rPr lang="en-US" b="1" i="1">
                <a:latin typeface="Times New Roman" pitchFamily="18" charset="0"/>
              </a:rPr>
              <a:t>x</a:t>
            </a:r>
            <a:r>
              <a:rPr lang="en-US" b="1" i="1" baseline="-25000">
                <a:latin typeface="Times New Roman" pitchFamily="18" charset="0"/>
              </a:rPr>
              <a:t>ij</a:t>
            </a:r>
            <a:r>
              <a:rPr lang="en-US" b="1" i="1">
                <a:latin typeface="Times New Roman" pitchFamily="18" charset="0"/>
              </a:rPr>
              <a:t>  </a:t>
            </a:r>
            <a:r>
              <a:rPr lang="en-US" b="1" i="1">
                <a:latin typeface="Times New Roman" pitchFamily="18" charset="0"/>
                <a:sym typeface="Symbol" pitchFamily="18" charset="2"/>
              </a:rPr>
              <a:t>   4 </a:t>
            </a:r>
            <a:endParaRPr lang="en-US">
              <a:latin typeface="Arial" pitchFamily="34" charset="0"/>
            </a:endParaRPr>
          </a:p>
          <a:p>
            <a:endParaRPr lang="en-US" b="1" i="1">
              <a:latin typeface="Times New Roman" pitchFamily="18" charset="0"/>
            </a:endParaRPr>
          </a:p>
        </p:txBody>
      </p:sp>
    </p:spTree>
    <p:extLst>
      <p:ext uri="{BB962C8B-B14F-4D97-AF65-F5344CB8AC3E}">
        <p14:creationId xmlns:p14="http://schemas.microsoft.com/office/powerpoint/2010/main" val="53655602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7193">
                                            <p:txEl>
                                              <p:pRg st="0" end="0"/>
                                            </p:txEl>
                                          </p:spTgt>
                                        </p:tgtEl>
                                        <p:attrNameLst>
                                          <p:attrName>style.visibility</p:attrName>
                                        </p:attrNameLst>
                                      </p:cBhvr>
                                      <p:to>
                                        <p:strVal val="visible"/>
                                      </p:to>
                                    </p:set>
                                    <p:animEffect transition="in" filter="dissolve">
                                      <p:cBhvr>
                                        <p:cTn id="7" dur="500"/>
                                        <p:tgtEl>
                                          <p:spTgt spid="4719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7193">
                                            <p:txEl>
                                              <p:pRg st="2" end="2"/>
                                            </p:txEl>
                                          </p:spTgt>
                                        </p:tgtEl>
                                        <p:attrNameLst>
                                          <p:attrName>style.visibility</p:attrName>
                                        </p:attrNameLst>
                                      </p:cBhvr>
                                      <p:to>
                                        <p:strVal val="visible"/>
                                      </p:to>
                                    </p:set>
                                    <p:animEffect transition="in" filter="dissolve">
                                      <p:cBhvr>
                                        <p:cTn id="12" dur="500"/>
                                        <p:tgtEl>
                                          <p:spTgt spid="4719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7193">
                                            <p:txEl>
                                              <p:pRg st="4" end="4"/>
                                            </p:txEl>
                                          </p:spTgt>
                                        </p:tgtEl>
                                        <p:attrNameLst>
                                          <p:attrName>style.visibility</p:attrName>
                                        </p:attrNameLst>
                                      </p:cBhvr>
                                      <p:to>
                                        <p:strVal val="visible"/>
                                      </p:to>
                                    </p:set>
                                    <p:animEffect transition="in" filter="dissolve">
                                      <p:cBhvr>
                                        <p:cTn id="17" dur="500"/>
                                        <p:tgtEl>
                                          <p:spTgt spid="4719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7193">
                                            <p:txEl>
                                              <p:pRg st="6" end="6"/>
                                            </p:txEl>
                                          </p:spTgt>
                                        </p:tgtEl>
                                        <p:attrNameLst>
                                          <p:attrName>style.visibility</p:attrName>
                                        </p:attrNameLst>
                                      </p:cBhvr>
                                      <p:to>
                                        <p:strVal val="visible"/>
                                      </p:to>
                                    </p:set>
                                    <p:animEffect transition="in" filter="dissolve">
                                      <p:cBhvr>
                                        <p:cTn id="22" dur="500"/>
                                        <p:tgtEl>
                                          <p:spTgt spid="4719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93"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Line 2"/>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27" name="Text Box 3"/>
          <p:cNvSpPr txBox="1">
            <a:spLocks noChangeArrowheads="1"/>
          </p:cNvSpPr>
          <p:nvPr/>
        </p:nvSpPr>
        <p:spPr bwMode="auto">
          <a:xfrm>
            <a:off x="212725" y="115888"/>
            <a:ext cx="84788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latin typeface="Arial" pitchFamily="34" charset="0"/>
              </a:rPr>
              <a:t>Maximum  Flow Problem with Restricted Number of Arcs </a:t>
            </a:r>
            <a:endParaRPr lang="en-US">
              <a:latin typeface="Arial" pitchFamily="34" charset="0"/>
            </a:endParaRPr>
          </a:p>
        </p:txBody>
      </p:sp>
      <p:grpSp>
        <p:nvGrpSpPr>
          <p:cNvPr id="52294" name="Group 70"/>
          <p:cNvGrpSpPr>
            <a:grpSpLocks/>
          </p:cNvGrpSpPr>
          <p:nvPr/>
        </p:nvGrpSpPr>
        <p:grpSpPr bwMode="auto">
          <a:xfrm>
            <a:off x="152400" y="4800600"/>
            <a:ext cx="2667000" cy="1416050"/>
            <a:chOff x="96" y="3024"/>
            <a:chExt cx="1680" cy="892"/>
          </a:xfrm>
        </p:grpSpPr>
        <p:graphicFrame>
          <p:nvGraphicFramePr>
            <p:cNvPr id="52248" name="Object 24"/>
            <p:cNvGraphicFramePr>
              <a:graphicFrameLocks noChangeAspect="1"/>
            </p:cNvGraphicFramePr>
            <p:nvPr/>
          </p:nvGraphicFramePr>
          <p:xfrm>
            <a:off x="96" y="3600"/>
            <a:ext cx="1240" cy="316"/>
          </p:xfrm>
          <a:graphic>
            <a:graphicData uri="http://schemas.openxmlformats.org/presentationml/2006/ole">
              <mc:AlternateContent xmlns:mc="http://schemas.openxmlformats.org/markup-compatibility/2006">
                <mc:Choice xmlns:v="urn:schemas-microsoft-com:vml" Requires="v">
                  <p:oleObj spid="_x0000_s31770" name="Equation" r:id="rId3" imgW="863280" imgH="228600" progId="Equation.3">
                    <p:embed/>
                  </p:oleObj>
                </mc:Choice>
                <mc:Fallback>
                  <p:oleObj name="Equation" r:id="rId3" imgW="8632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 y="3600"/>
                          <a:ext cx="1240" cy="3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249" name="Object 25"/>
            <p:cNvGraphicFramePr>
              <a:graphicFrameLocks noChangeAspect="1"/>
            </p:cNvGraphicFramePr>
            <p:nvPr/>
          </p:nvGraphicFramePr>
          <p:xfrm>
            <a:off x="96" y="3024"/>
            <a:ext cx="1680" cy="317"/>
          </p:xfrm>
          <a:graphic>
            <a:graphicData uri="http://schemas.openxmlformats.org/presentationml/2006/ole">
              <mc:AlternateContent xmlns:mc="http://schemas.openxmlformats.org/markup-compatibility/2006">
                <mc:Choice xmlns:v="urn:schemas-microsoft-com:vml" Requires="v">
                  <p:oleObj spid="_x0000_s31771" name="Equation" r:id="rId5" imgW="1168200" imgH="228600" progId="Equation.3">
                    <p:embed/>
                  </p:oleObj>
                </mc:Choice>
                <mc:Fallback>
                  <p:oleObj name="Equation" r:id="rId5" imgW="11682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 y="3024"/>
                          <a:ext cx="1680" cy="3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250" name="Object 26"/>
            <p:cNvGraphicFramePr>
              <a:graphicFrameLocks noChangeAspect="1"/>
            </p:cNvGraphicFramePr>
            <p:nvPr/>
          </p:nvGraphicFramePr>
          <p:xfrm>
            <a:off x="96" y="3312"/>
            <a:ext cx="1223" cy="317"/>
          </p:xfrm>
          <a:graphic>
            <a:graphicData uri="http://schemas.openxmlformats.org/presentationml/2006/ole">
              <mc:AlternateContent xmlns:mc="http://schemas.openxmlformats.org/markup-compatibility/2006">
                <mc:Choice xmlns:v="urn:schemas-microsoft-com:vml" Requires="v">
                  <p:oleObj spid="_x0000_s31772" name="Equation" r:id="rId7" imgW="850680" imgH="228600" progId="Equation.3">
                    <p:embed/>
                  </p:oleObj>
                </mc:Choice>
                <mc:Fallback>
                  <p:oleObj name="Equation" r:id="rId7" imgW="85068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 y="3312"/>
                          <a:ext cx="1223" cy="3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52251" name="Object 27"/>
          <p:cNvGraphicFramePr>
            <a:graphicFrameLocks noChangeAspect="1"/>
          </p:cNvGraphicFramePr>
          <p:nvPr/>
        </p:nvGraphicFramePr>
        <p:xfrm>
          <a:off x="381000" y="1295400"/>
          <a:ext cx="1000125" cy="3419475"/>
        </p:xfrm>
        <a:graphic>
          <a:graphicData uri="http://schemas.openxmlformats.org/presentationml/2006/ole">
            <mc:AlternateContent xmlns:mc="http://schemas.openxmlformats.org/markup-compatibility/2006">
              <mc:Choice xmlns:v="urn:schemas-microsoft-com:vml" Requires="v">
                <p:oleObj spid="_x0000_s31773" name="Equation" r:id="rId9" imgW="457200" imgH="1625400" progId="Equation.3">
                  <p:embed/>
                </p:oleObj>
              </mc:Choice>
              <mc:Fallback>
                <p:oleObj name="Equation" r:id="rId9" imgW="457200" imgH="16254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1000" y="1295400"/>
                        <a:ext cx="1000125" cy="3419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252" name="Object 28"/>
          <p:cNvGraphicFramePr>
            <a:graphicFrameLocks noChangeAspect="1"/>
          </p:cNvGraphicFramePr>
          <p:nvPr/>
        </p:nvGraphicFramePr>
        <p:xfrm>
          <a:off x="0" y="838200"/>
          <a:ext cx="2611438" cy="501650"/>
        </p:xfrm>
        <a:graphic>
          <a:graphicData uri="http://schemas.openxmlformats.org/presentationml/2006/ole">
            <mc:AlternateContent xmlns:mc="http://schemas.openxmlformats.org/markup-compatibility/2006">
              <mc:Choice xmlns:v="urn:schemas-microsoft-com:vml" Requires="v">
                <p:oleObj spid="_x0000_s31774" name="Equation" r:id="rId11" imgW="1143000" imgH="228600" progId="Equation.3">
                  <p:embed/>
                </p:oleObj>
              </mc:Choice>
              <mc:Fallback>
                <p:oleObj name="Equation" r:id="rId11" imgW="114300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838200"/>
                        <a:ext cx="2611438"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2253" name="Object 29"/>
          <p:cNvGraphicFramePr>
            <a:graphicFrameLocks noChangeAspect="1"/>
          </p:cNvGraphicFramePr>
          <p:nvPr/>
        </p:nvGraphicFramePr>
        <p:xfrm>
          <a:off x="0" y="6354763"/>
          <a:ext cx="6116638" cy="503237"/>
        </p:xfrm>
        <a:graphic>
          <a:graphicData uri="http://schemas.openxmlformats.org/presentationml/2006/ole">
            <mc:AlternateContent xmlns:mc="http://schemas.openxmlformats.org/markup-compatibility/2006">
              <mc:Choice xmlns:v="urn:schemas-microsoft-com:vml" Requires="v">
                <p:oleObj spid="_x0000_s31775" name="Equation" r:id="rId13" imgW="2679480" imgH="228600" progId="Equation.3">
                  <p:embed/>
                </p:oleObj>
              </mc:Choice>
              <mc:Fallback>
                <p:oleObj name="Equation" r:id="rId13" imgW="267948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354763"/>
                        <a:ext cx="6116638" cy="503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52254" name="Group 30"/>
          <p:cNvGrpSpPr>
            <a:grpSpLocks/>
          </p:cNvGrpSpPr>
          <p:nvPr/>
        </p:nvGrpSpPr>
        <p:grpSpPr bwMode="auto">
          <a:xfrm>
            <a:off x="4876800" y="1066800"/>
            <a:ext cx="4010025" cy="1066800"/>
            <a:chOff x="2618" y="2506"/>
            <a:chExt cx="6314" cy="1680"/>
          </a:xfrm>
        </p:grpSpPr>
        <p:sp>
          <p:nvSpPr>
            <p:cNvPr id="52255" name="Text Box 31"/>
            <p:cNvSpPr txBox="1">
              <a:spLocks noChangeArrowheads="1"/>
            </p:cNvSpPr>
            <p:nvPr/>
          </p:nvSpPr>
          <p:spPr bwMode="auto">
            <a:xfrm>
              <a:off x="5376" y="3570"/>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5</a:t>
              </a:r>
            </a:p>
          </p:txBody>
        </p:sp>
        <p:sp>
          <p:nvSpPr>
            <p:cNvPr id="52256" name="Text Box 32"/>
            <p:cNvSpPr txBox="1">
              <a:spLocks noChangeArrowheads="1"/>
            </p:cNvSpPr>
            <p:nvPr/>
          </p:nvSpPr>
          <p:spPr bwMode="auto">
            <a:xfrm>
              <a:off x="5894" y="3094"/>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1</a:t>
              </a:r>
            </a:p>
          </p:txBody>
        </p:sp>
        <p:sp>
          <p:nvSpPr>
            <p:cNvPr id="52257" name="Text Box 33"/>
            <p:cNvSpPr txBox="1">
              <a:spLocks noChangeArrowheads="1"/>
            </p:cNvSpPr>
            <p:nvPr/>
          </p:nvSpPr>
          <p:spPr bwMode="auto">
            <a:xfrm>
              <a:off x="7392" y="341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2258" name="Text Box 34"/>
            <p:cNvSpPr txBox="1">
              <a:spLocks noChangeArrowheads="1"/>
            </p:cNvSpPr>
            <p:nvPr/>
          </p:nvSpPr>
          <p:spPr bwMode="auto">
            <a:xfrm>
              <a:off x="3542" y="3458"/>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2259" name="Text Box 35"/>
            <p:cNvSpPr txBox="1">
              <a:spLocks noChangeArrowheads="1"/>
            </p:cNvSpPr>
            <p:nvPr/>
          </p:nvSpPr>
          <p:spPr bwMode="auto">
            <a:xfrm>
              <a:off x="4550" y="313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2260" name="Text Box 36"/>
            <p:cNvSpPr txBox="1">
              <a:spLocks noChangeArrowheads="1"/>
            </p:cNvSpPr>
            <p:nvPr/>
          </p:nvSpPr>
          <p:spPr bwMode="auto">
            <a:xfrm>
              <a:off x="3416" y="299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4</a:t>
              </a:r>
            </a:p>
          </p:txBody>
        </p:sp>
        <p:sp>
          <p:nvSpPr>
            <p:cNvPr id="52261" name="Oval 37"/>
            <p:cNvSpPr>
              <a:spLocks noChangeArrowheads="1"/>
            </p:cNvSpPr>
            <p:nvPr/>
          </p:nvSpPr>
          <p:spPr bwMode="auto">
            <a:xfrm>
              <a:off x="2618" y="3500"/>
              <a:ext cx="518" cy="518"/>
            </a:xfrm>
            <a:prstGeom prst="ellipse">
              <a:avLst/>
            </a:prstGeom>
            <a:solidFill>
              <a:srgbClr val="FFFFFF"/>
            </a:solidFill>
            <a:ln w="9525">
              <a:solidFill>
                <a:srgbClr val="000000"/>
              </a:solidFill>
              <a:round/>
              <a:headEnd/>
              <a:tailEnd/>
            </a:ln>
          </p:spPr>
          <p:txBody>
            <a:bodyPr/>
            <a:lstStyle/>
            <a:p>
              <a:r>
                <a:rPr lang="en-US" sz="1000"/>
                <a:t>1</a:t>
              </a:r>
            </a:p>
          </p:txBody>
        </p:sp>
        <p:sp>
          <p:nvSpPr>
            <p:cNvPr id="52262" name="Oval 38"/>
            <p:cNvSpPr>
              <a:spLocks noChangeArrowheads="1"/>
            </p:cNvSpPr>
            <p:nvPr/>
          </p:nvSpPr>
          <p:spPr bwMode="auto">
            <a:xfrm>
              <a:off x="6580" y="3668"/>
              <a:ext cx="518" cy="518"/>
            </a:xfrm>
            <a:prstGeom prst="ellipse">
              <a:avLst/>
            </a:prstGeom>
            <a:solidFill>
              <a:srgbClr val="FFFFFF"/>
            </a:solidFill>
            <a:ln w="9525">
              <a:solidFill>
                <a:srgbClr val="000000"/>
              </a:solidFill>
              <a:round/>
              <a:headEnd/>
              <a:tailEnd/>
            </a:ln>
          </p:spPr>
          <p:txBody>
            <a:bodyPr/>
            <a:lstStyle/>
            <a:p>
              <a:r>
                <a:rPr lang="en-US" sz="1000"/>
                <a:t>4</a:t>
              </a:r>
            </a:p>
          </p:txBody>
        </p:sp>
        <p:sp>
          <p:nvSpPr>
            <p:cNvPr id="52263" name="Oval 39"/>
            <p:cNvSpPr>
              <a:spLocks noChangeArrowheads="1"/>
            </p:cNvSpPr>
            <p:nvPr/>
          </p:nvSpPr>
          <p:spPr bwMode="auto">
            <a:xfrm>
              <a:off x="4634" y="3668"/>
              <a:ext cx="518" cy="518"/>
            </a:xfrm>
            <a:prstGeom prst="ellipse">
              <a:avLst/>
            </a:prstGeom>
            <a:solidFill>
              <a:srgbClr val="FFFFFF"/>
            </a:solidFill>
            <a:ln w="9525">
              <a:solidFill>
                <a:srgbClr val="000000"/>
              </a:solidFill>
              <a:round/>
              <a:headEnd/>
              <a:tailEnd/>
            </a:ln>
          </p:spPr>
          <p:txBody>
            <a:bodyPr/>
            <a:lstStyle/>
            <a:p>
              <a:r>
                <a:rPr lang="en-US" sz="1000"/>
                <a:t>3</a:t>
              </a:r>
            </a:p>
          </p:txBody>
        </p:sp>
        <p:sp>
          <p:nvSpPr>
            <p:cNvPr id="52264" name="Oval 40"/>
            <p:cNvSpPr>
              <a:spLocks noChangeArrowheads="1"/>
            </p:cNvSpPr>
            <p:nvPr/>
          </p:nvSpPr>
          <p:spPr bwMode="auto">
            <a:xfrm>
              <a:off x="4648" y="2520"/>
              <a:ext cx="518" cy="518"/>
            </a:xfrm>
            <a:prstGeom prst="ellipse">
              <a:avLst/>
            </a:prstGeom>
            <a:solidFill>
              <a:srgbClr val="FFFFFF"/>
            </a:solidFill>
            <a:ln w="9525">
              <a:solidFill>
                <a:srgbClr val="000000"/>
              </a:solidFill>
              <a:round/>
              <a:headEnd/>
              <a:tailEnd/>
            </a:ln>
          </p:spPr>
          <p:txBody>
            <a:bodyPr/>
            <a:lstStyle/>
            <a:p>
              <a:r>
                <a:rPr lang="en-US" sz="1000"/>
                <a:t>2</a:t>
              </a:r>
            </a:p>
          </p:txBody>
        </p:sp>
        <p:sp>
          <p:nvSpPr>
            <p:cNvPr id="52265" name="Oval 41"/>
            <p:cNvSpPr>
              <a:spLocks noChangeArrowheads="1"/>
            </p:cNvSpPr>
            <p:nvPr/>
          </p:nvSpPr>
          <p:spPr bwMode="auto">
            <a:xfrm>
              <a:off x="8414" y="3164"/>
              <a:ext cx="518" cy="518"/>
            </a:xfrm>
            <a:prstGeom prst="ellipse">
              <a:avLst/>
            </a:prstGeom>
            <a:solidFill>
              <a:srgbClr val="FFFFFF"/>
            </a:solidFill>
            <a:ln w="9525">
              <a:solidFill>
                <a:srgbClr val="000000"/>
              </a:solidFill>
              <a:round/>
              <a:headEnd/>
              <a:tailEnd/>
            </a:ln>
          </p:spPr>
          <p:txBody>
            <a:bodyPr/>
            <a:lstStyle/>
            <a:p>
              <a:r>
                <a:rPr lang="en-US" sz="1000"/>
                <a:t>5</a:t>
              </a:r>
            </a:p>
          </p:txBody>
        </p:sp>
        <p:sp>
          <p:nvSpPr>
            <p:cNvPr id="52266" name="Line 42"/>
            <p:cNvSpPr>
              <a:spLocks noChangeShapeType="1"/>
            </p:cNvSpPr>
            <p:nvPr/>
          </p:nvSpPr>
          <p:spPr bwMode="auto">
            <a:xfrm flipV="1">
              <a:off x="3080" y="2898"/>
              <a:ext cx="1596" cy="68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67" name="Line 43"/>
            <p:cNvSpPr>
              <a:spLocks noChangeShapeType="1"/>
            </p:cNvSpPr>
            <p:nvPr/>
          </p:nvSpPr>
          <p:spPr bwMode="auto">
            <a:xfrm>
              <a:off x="3108" y="3794"/>
              <a:ext cx="1554"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68" name="Line 44"/>
            <p:cNvSpPr>
              <a:spLocks noChangeShapeType="1"/>
            </p:cNvSpPr>
            <p:nvPr/>
          </p:nvSpPr>
          <p:spPr bwMode="auto">
            <a:xfrm>
              <a:off x="5138" y="2898"/>
              <a:ext cx="1498" cy="88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69" name="Line 45"/>
            <p:cNvSpPr>
              <a:spLocks noChangeShapeType="1"/>
            </p:cNvSpPr>
            <p:nvPr/>
          </p:nvSpPr>
          <p:spPr bwMode="auto">
            <a:xfrm>
              <a:off x="5124" y="3920"/>
              <a:ext cx="1456"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70" name="Line 46"/>
            <p:cNvSpPr>
              <a:spLocks noChangeShapeType="1"/>
            </p:cNvSpPr>
            <p:nvPr/>
          </p:nvSpPr>
          <p:spPr bwMode="auto">
            <a:xfrm flipV="1">
              <a:off x="7056" y="3570"/>
              <a:ext cx="1386" cy="33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71" name="Line 47"/>
            <p:cNvSpPr>
              <a:spLocks noChangeShapeType="1"/>
            </p:cNvSpPr>
            <p:nvPr/>
          </p:nvSpPr>
          <p:spPr bwMode="auto">
            <a:xfrm>
              <a:off x="4914" y="3024"/>
              <a:ext cx="0" cy="64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72" name="Text Box 48"/>
            <p:cNvSpPr txBox="1">
              <a:spLocks noChangeArrowheads="1"/>
            </p:cNvSpPr>
            <p:nvPr/>
          </p:nvSpPr>
          <p:spPr bwMode="auto">
            <a:xfrm>
              <a:off x="5810" y="250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3</a:t>
              </a:r>
            </a:p>
          </p:txBody>
        </p:sp>
        <p:sp>
          <p:nvSpPr>
            <p:cNvPr id="52273" name="Line 49"/>
            <p:cNvSpPr>
              <a:spLocks noChangeShapeType="1"/>
            </p:cNvSpPr>
            <p:nvPr/>
          </p:nvSpPr>
          <p:spPr bwMode="auto">
            <a:xfrm>
              <a:off x="5138" y="2744"/>
              <a:ext cx="3262" cy="6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52274" name="Group 50"/>
          <p:cNvGrpSpPr>
            <a:grpSpLocks/>
          </p:cNvGrpSpPr>
          <p:nvPr/>
        </p:nvGrpSpPr>
        <p:grpSpPr bwMode="auto">
          <a:xfrm>
            <a:off x="4876800" y="2895600"/>
            <a:ext cx="4010025" cy="1066800"/>
            <a:chOff x="2881" y="2886"/>
            <a:chExt cx="2526" cy="672"/>
          </a:xfrm>
        </p:grpSpPr>
        <p:sp>
          <p:nvSpPr>
            <p:cNvPr id="52275" name="Text Box 51"/>
            <p:cNvSpPr txBox="1">
              <a:spLocks noChangeArrowheads="1"/>
            </p:cNvSpPr>
            <p:nvPr/>
          </p:nvSpPr>
          <p:spPr bwMode="auto">
            <a:xfrm>
              <a:off x="3984" y="3312"/>
              <a:ext cx="202"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1</a:t>
              </a:r>
              <a:endParaRPr lang="en-US" sz="1000"/>
            </a:p>
          </p:txBody>
        </p:sp>
        <p:sp>
          <p:nvSpPr>
            <p:cNvPr id="52276" name="Text Box 52"/>
            <p:cNvSpPr txBox="1">
              <a:spLocks noChangeArrowheads="1"/>
            </p:cNvSpPr>
            <p:nvPr/>
          </p:nvSpPr>
          <p:spPr bwMode="auto">
            <a:xfrm>
              <a:off x="4192" y="3121"/>
              <a:ext cx="2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1</a:t>
              </a:r>
              <a:endParaRPr lang="en-US" sz="1000"/>
            </a:p>
          </p:txBody>
        </p:sp>
        <p:sp>
          <p:nvSpPr>
            <p:cNvPr id="52277" name="Text Box 53"/>
            <p:cNvSpPr txBox="1">
              <a:spLocks noChangeArrowheads="1"/>
            </p:cNvSpPr>
            <p:nvPr/>
          </p:nvSpPr>
          <p:spPr bwMode="auto">
            <a:xfrm>
              <a:off x="4801" y="3270"/>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2</a:t>
              </a:r>
              <a:endParaRPr lang="en-US" sz="1000"/>
            </a:p>
          </p:txBody>
        </p:sp>
        <p:sp>
          <p:nvSpPr>
            <p:cNvPr id="52278" name="Text Box 54"/>
            <p:cNvSpPr txBox="1">
              <a:spLocks noChangeArrowheads="1"/>
            </p:cNvSpPr>
            <p:nvPr/>
          </p:nvSpPr>
          <p:spPr bwMode="auto">
            <a:xfrm>
              <a:off x="3251" y="3267"/>
              <a:ext cx="201"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1</a:t>
              </a:r>
              <a:endParaRPr lang="en-US" sz="1000"/>
            </a:p>
          </p:txBody>
        </p:sp>
        <p:sp>
          <p:nvSpPr>
            <p:cNvPr id="52279" name="Text Box 55"/>
            <p:cNvSpPr txBox="1">
              <a:spLocks noChangeArrowheads="1"/>
            </p:cNvSpPr>
            <p:nvPr/>
          </p:nvSpPr>
          <p:spPr bwMode="auto">
            <a:xfrm>
              <a:off x="3654" y="3138"/>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2280" name="Text Box 56"/>
            <p:cNvSpPr txBox="1">
              <a:spLocks noChangeArrowheads="1"/>
            </p:cNvSpPr>
            <p:nvPr/>
          </p:nvSpPr>
          <p:spPr bwMode="auto">
            <a:xfrm>
              <a:off x="3200" y="3082"/>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4</a:t>
              </a:r>
              <a:endParaRPr lang="en-US" sz="1000"/>
            </a:p>
          </p:txBody>
        </p:sp>
        <p:sp>
          <p:nvSpPr>
            <p:cNvPr id="52281" name="Oval 57"/>
            <p:cNvSpPr>
              <a:spLocks noChangeArrowheads="1"/>
            </p:cNvSpPr>
            <p:nvPr/>
          </p:nvSpPr>
          <p:spPr bwMode="auto">
            <a:xfrm>
              <a:off x="2881" y="3284"/>
              <a:ext cx="207" cy="207"/>
            </a:xfrm>
            <a:prstGeom prst="ellipse">
              <a:avLst/>
            </a:prstGeom>
            <a:solidFill>
              <a:srgbClr val="FFFFFF"/>
            </a:solidFill>
            <a:ln w="9525">
              <a:solidFill>
                <a:srgbClr val="000000"/>
              </a:solidFill>
              <a:round/>
              <a:headEnd/>
              <a:tailEnd/>
            </a:ln>
          </p:spPr>
          <p:txBody>
            <a:bodyPr/>
            <a:lstStyle/>
            <a:p>
              <a:r>
                <a:rPr lang="en-US" sz="1000"/>
                <a:t>1</a:t>
              </a:r>
            </a:p>
          </p:txBody>
        </p:sp>
        <p:sp>
          <p:nvSpPr>
            <p:cNvPr id="52282" name="Oval 58"/>
            <p:cNvSpPr>
              <a:spLocks noChangeArrowheads="1"/>
            </p:cNvSpPr>
            <p:nvPr/>
          </p:nvSpPr>
          <p:spPr bwMode="auto">
            <a:xfrm>
              <a:off x="4466" y="3351"/>
              <a:ext cx="207" cy="207"/>
            </a:xfrm>
            <a:prstGeom prst="ellipse">
              <a:avLst/>
            </a:prstGeom>
            <a:solidFill>
              <a:srgbClr val="FFFFFF"/>
            </a:solidFill>
            <a:ln w="9525">
              <a:solidFill>
                <a:srgbClr val="000000"/>
              </a:solidFill>
              <a:round/>
              <a:headEnd/>
              <a:tailEnd/>
            </a:ln>
          </p:spPr>
          <p:txBody>
            <a:bodyPr/>
            <a:lstStyle/>
            <a:p>
              <a:r>
                <a:rPr lang="en-US" sz="1000"/>
                <a:t>4</a:t>
              </a:r>
            </a:p>
          </p:txBody>
        </p:sp>
        <p:sp>
          <p:nvSpPr>
            <p:cNvPr id="52283" name="Oval 59"/>
            <p:cNvSpPr>
              <a:spLocks noChangeArrowheads="1"/>
            </p:cNvSpPr>
            <p:nvPr/>
          </p:nvSpPr>
          <p:spPr bwMode="auto">
            <a:xfrm>
              <a:off x="3688" y="3351"/>
              <a:ext cx="207" cy="207"/>
            </a:xfrm>
            <a:prstGeom prst="ellipse">
              <a:avLst/>
            </a:prstGeom>
            <a:solidFill>
              <a:srgbClr val="FFFFFF"/>
            </a:solidFill>
            <a:ln w="9525">
              <a:solidFill>
                <a:srgbClr val="000000"/>
              </a:solidFill>
              <a:round/>
              <a:headEnd/>
              <a:tailEnd/>
            </a:ln>
          </p:spPr>
          <p:txBody>
            <a:bodyPr/>
            <a:lstStyle/>
            <a:p>
              <a:r>
                <a:rPr lang="en-US" sz="1000"/>
                <a:t>3</a:t>
              </a:r>
            </a:p>
          </p:txBody>
        </p:sp>
        <p:sp>
          <p:nvSpPr>
            <p:cNvPr id="52284" name="Oval 60"/>
            <p:cNvSpPr>
              <a:spLocks noChangeArrowheads="1"/>
            </p:cNvSpPr>
            <p:nvPr/>
          </p:nvSpPr>
          <p:spPr bwMode="auto">
            <a:xfrm>
              <a:off x="3693" y="2892"/>
              <a:ext cx="207" cy="207"/>
            </a:xfrm>
            <a:prstGeom prst="ellipse">
              <a:avLst/>
            </a:prstGeom>
            <a:solidFill>
              <a:srgbClr val="FFFFFF"/>
            </a:solidFill>
            <a:ln w="9525">
              <a:solidFill>
                <a:srgbClr val="000000"/>
              </a:solidFill>
              <a:round/>
              <a:headEnd/>
              <a:tailEnd/>
            </a:ln>
          </p:spPr>
          <p:txBody>
            <a:bodyPr/>
            <a:lstStyle/>
            <a:p>
              <a:r>
                <a:rPr lang="en-US" sz="1000"/>
                <a:t>2</a:t>
              </a:r>
            </a:p>
          </p:txBody>
        </p:sp>
        <p:sp>
          <p:nvSpPr>
            <p:cNvPr id="52285" name="Oval 61"/>
            <p:cNvSpPr>
              <a:spLocks noChangeArrowheads="1"/>
            </p:cNvSpPr>
            <p:nvPr/>
          </p:nvSpPr>
          <p:spPr bwMode="auto">
            <a:xfrm>
              <a:off x="5200" y="3149"/>
              <a:ext cx="207" cy="207"/>
            </a:xfrm>
            <a:prstGeom prst="ellipse">
              <a:avLst/>
            </a:prstGeom>
            <a:solidFill>
              <a:srgbClr val="FFFFFF"/>
            </a:solidFill>
            <a:ln w="9525">
              <a:solidFill>
                <a:srgbClr val="000000"/>
              </a:solidFill>
              <a:round/>
              <a:headEnd/>
              <a:tailEnd/>
            </a:ln>
          </p:spPr>
          <p:txBody>
            <a:bodyPr/>
            <a:lstStyle/>
            <a:p>
              <a:r>
                <a:rPr lang="en-US" sz="1000"/>
                <a:t>5</a:t>
              </a:r>
            </a:p>
          </p:txBody>
        </p:sp>
        <p:sp>
          <p:nvSpPr>
            <p:cNvPr id="52286" name="Line 62"/>
            <p:cNvSpPr>
              <a:spLocks noChangeShapeType="1"/>
            </p:cNvSpPr>
            <p:nvPr/>
          </p:nvSpPr>
          <p:spPr bwMode="auto">
            <a:xfrm flipV="1">
              <a:off x="3066" y="3043"/>
              <a:ext cx="638" cy="27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87" name="Line 63"/>
            <p:cNvSpPr>
              <a:spLocks noChangeShapeType="1"/>
            </p:cNvSpPr>
            <p:nvPr/>
          </p:nvSpPr>
          <p:spPr bwMode="auto">
            <a:xfrm>
              <a:off x="3077" y="3401"/>
              <a:ext cx="622" cy="6"/>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88" name="Line 64"/>
            <p:cNvSpPr>
              <a:spLocks noChangeShapeType="1"/>
            </p:cNvSpPr>
            <p:nvPr/>
          </p:nvSpPr>
          <p:spPr bwMode="auto">
            <a:xfrm>
              <a:off x="3889" y="3043"/>
              <a:ext cx="599" cy="353"/>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89" name="Line 65"/>
            <p:cNvSpPr>
              <a:spLocks noChangeShapeType="1"/>
            </p:cNvSpPr>
            <p:nvPr/>
          </p:nvSpPr>
          <p:spPr bwMode="auto">
            <a:xfrm>
              <a:off x="3884" y="3452"/>
              <a:ext cx="582" cy="5"/>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90" name="Line 66"/>
            <p:cNvSpPr>
              <a:spLocks noChangeShapeType="1"/>
            </p:cNvSpPr>
            <p:nvPr/>
          </p:nvSpPr>
          <p:spPr bwMode="auto">
            <a:xfrm flipV="1">
              <a:off x="4656" y="3312"/>
              <a:ext cx="555" cy="13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91" name="Line 67"/>
            <p:cNvSpPr>
              <a:spLocks noChangeShapeType="1"/>
            </p:cNvSpPr>
            <p:nvPr/>
          </p:nvSpPr>
          <p:spPr bwMode="auto">
            <a:xfrm>
              <a:off x="3800" y="3093"/>
              <a:ext cx="0" cy="2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92" name="Text Box 68"/>
            <p:cNvSpPr txBox="1">
              <a:spLocks noChangeArrowheads="1"/>
            </p:cNvSpPr>
            <p:nvPr/>
          </p:nvSpPr>
          <p:spPr bwMode="auto">
            <a:xfrm>
              <a:off x="4158" y="2886"/>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3</a:t>
              </a:r>
              <a:endParaRPr lang="en-US" sz="1000"/>
            </a:p>
          </p:txBody>
        </p:sp>
        <p:sp>
          <p:nvSpPr>
            <p:cNvPr id="52293" name="Line 69"/>
            <p:cNvSpPr>
              <a:spLocks noChangeShapeType="1"/>
            </p:cNvSpPr>
            <p:nvPr/>
          </p:nvSpPr>
          <p:spPr bwMode="auto">
            <a:xfrm>
              <a:off x="3889" y="2981"/>
              <a:ext cx="1305" cy="252"/>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44461698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2254"/>
                                        </p:tgtEl>
                                        <p:attrNameLst>
                                          <p:attrName>style.visibility</p:attrName>
                                        </p:attrNameLst>
                                      </p:cBhvr>
                                      <p:to>
                                        <p:strVal val="visible"/>
                                      </p:to>
                                    </p:set>
                                    <p:animEffect transition="in" filter="dissolve">
                                      <p:cBhvr>
                                        <p:cTn id="7" dur="500"/>
                                        <p:tgtEl>
                                          <p:spTgt spid="522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52252"/>
                                        </p:tgtEl>
                                        <p:attrNameLst>
                                          <p:attrName>style.visibility</p:attrName>
                                        </p:attrNameLst>
                                      </p:cBhvr>
                                      <p:to>
                                        <p:strVal val="visible"/>
                                      </p:to>
                                    </p:set>
                                    <p:animEffect transition="in" filter="dissolve">
                                      <p:cBhvr>
                                        <p:cTn id="12" dur="500"/>
                                        <p:tgtEl>
                                          <p:spTgt spid="522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52251"/>
                                        </p:tgtEl>
                                        <p:attrNameLst>
                                          <p:attrName>style.visibility</p:attrName>
                                        </p:attrNameLst>
                                      </p:cBhvr>
                                      <p:to>
                                        <p:strVal val="visible"/>
                                      </p:to>
                                    </p:set>
                                    <p:animEffect transition="in" filter="dissolve">
                                      <p:cBhvr>
                                        <p:cTn id="17" dur="500"/>
                                        <p:tgtEl>
                                          <p:spTgt spid="5225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52294"/>
                                        </p:tgtEl>
                                        <p:attrNameLst>
                                          <p:attrName>style.visibility</p:attrName>
                                        </p:attrNameLst>
                                      </p:cBhvr>
                                      <p:to>
                                        <p:strVal val="visible"/>
                                      </p:to>
                                    </p:set>
                                    <p:animEffect transition="in" filter="dissolve">
                                      <p:cBhvr>
                                        <p:cTn id="22" dur="500"/>
                                        <p:tgtEl>
                                          <p:spTgt spid="5229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52253"/>
                                        </p:tgtEl>
                                        <p:attrNameLst>
                                          <p:attrName>style.visibility</p:attrName>
                                        </p:attrNameLst>
                                      </p:cBhvr>
                                      <p:to>
                                        <p:strVal val="visible"/>
                                      </p:to>
                                    </p:set>
                                    <p:animEffect transition="in" filter="dissolve">
                                      <p:cBhvr>
                                        <p:cTn id="27" dur="500"/>
                                        <p:tgtEl>
                                          <p:spTgt spid="5225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52274"/>
                                        </p:tgtEl>
                                        <p:attrNameLst>
                                          <p:attrName>style.visibility</p:attrName>
                                        </p:attrNameLst>
                                      </p:cBhvr>
                                      <p:to>
                                        <p:strVal val="visible"/>
                                      </p:to>
                                    </p:set>
                                    <p:animEffect transition="in" filter="dissolve">
                                      <p:cBhvr>
                                        <p:cTn id="32" dur="500"/>
                                        <p:tgtEl>
                                          <p:spTgt spid="52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Grp="1" noChangeArrowheads="1"/>
          </p:cNvSpPr>
          <p:nvPr>
            <p:ph type="body" idx="1"/>
          </p:nvPr>
        </p:nvSpPr>
        <p:spPr>
          <a:xfrm>
            <a:off x="457200" y="1524000"/>
            <a:ext cx="4572000" cy="4114800"/>
          </a:xfrm>
        </p:spPr>
        <p:txBody>
          <a:bodyPr/>
          <a:lstStyle/>
          <a:p>
            <a:r>
              <a:rPr lang="en-US" altLang="en-US" sz="2400" b="1">
                <a:latin typeface="Arial" pitchFamily="34" charset="0"/>
              </a:rPr>
              <a:t>Divisibility </a:t>
            </a:r>
          </a:p>
          <a:p>
            <a:pPr lvl="1"/>
            <a:r>
              <a:rPr lang="en-US" altLang="en-US" sz="2400">
                <a:latin typeface="Arial" pitchFamily="34" charset="0"/>
              </a:rPr>
              <a:t>1.5, 500.3, 111.11</a:t>
            </a:r>
          </a:p>
          <a:p>
            <a:r>
              <a:rPr lang="en-US" altLang="en-US" sz="2400" b="1">
                <a:latin typeface="Arial" pitchFamily="34" charset="0"/>
              </a:rPr>
              <a:t>Certainty</a:t>
            </a:r>
          </a:p>
          <a:p>
            <a:pPr lvl="1"/>
            <a:r>
              <a:rPr lang="en-US" altLang="en-US" sz="2400">
                <a:latin typeface="Arial" pitchFamily="34" charset="0"/>
              </a:rPr>
              <a:t>c</a:t>
            </a:r>
            <a:r>
              <a:rPr lang="en-US" altLang="en-US" sz="2400" baseline="-25000">
                <a:latin typeface="Arial" pitchFamily="34" charset="0"/>
              </a:rPr>
              <a:t>j</a:t>
            </a:r>
            <a:r>
              <a:rPr lang="en-US" altLang="en-US" sz="2400">
                <a:latin typeface="Arial" pitchFamily="34" charset="0"/>
              </a:rPr>
              <a:t>, a</a:t>
            </a:r>
            <a:r>
              <a:rPr lang="en-US" altLang="en-US" sz="2400" baseline="-25000">
                <a:latin typeface="Arial" pitchFamily="34" charset="0"/>
              </a:rPr>
              <a:t>ij</a:t>
            </a:r>
            <a:r>
              <a:rPr lang="en-US" altLang="en-US" sz="2400">
                <a:latin typeface="Arial" pitchFamily="34" charset="0"/>
              </a:rPr>
              <a:t>, b</a:t>
            </a:r>
            <a:r>
              <a:rPr lang="en-US" altLang="en-US" sz="2400" baseline="-25000">
                <a:latin typeface="Arial" pitchFamily="34" charset="0"/>
              </a:rPr>
              <a:t>i</a:t>
            </a:r>
            <a:endParaRPr lang="en-US" altLang="en-US" sz="2400">
              <a:latin typeface="Arial" pitchFamily="34" charset="0"/>
            </a:endParaRPr>
          </a:p>
          <a:p>
            <a:r>
              <a:rPr lang="en-US" altLang="en-US" sz="2400" b="1">
                <a:solidFill>
                  <a:srgbClr val="FF0000"/>
                </a:solidFill>
                <a:latin typeface="Arial" pitchFamily="34" charset="0"/>
              </a:rPr>
              <a:t>Linearity  </a:t>
            </a:r>
          </a:p>
          <a:p>
            <a:pPr lvl="1"/>
            <a:r>
              <a:rPr lang="en-US" altLang="en-US" sz="2400" b="1">
                <a:solidFill>
                  <a:srgbClr val="FF0000"/>
                </a:solidFill>
                <a:latin typeface="Arial" pitchFamily="34" charset="0"/>
              </a:rPr>
              <a:t>No </a:t>
            </a:r>
            <a:r>
              <a:rPr lang="en-US" altLang="en-US" sz="2400" b="1" i="1">
                <a:solidFill>
                  <a:srgbClr val="FF0000"/>
                </a:solidFill>
              </a:rPr>
              <a:t>x</a:t>
            </a:r>
            <a:r>
              <a:rPr lang="en-US" altLang="en-US" sz="2400" b="1" i="1" baseline="-25000">
                <a:solidFill>
                  <a:srgbClr val="FF0000"/>
                </a:solidFill>
              </a:rPr>
              <a:t>1 </a:t>
            </a:r>
            <a:r>
              <a:rPr lang="en-US" altLang="en-US" sz="2400" b="1" i="1">
                <a:solidFill>
                  <a:srgbClr val="FF0000"/>
                </a:solidFill>
              </a:rPr>
              <a:t>x</a:t>
            </a:r>
            <a:r>
              <a:rPr lang="en-US" altLang="en-US" sz="2400" b="1" i="1" baseline="-25000">
                <a:solidFill>
                  <a:srgbClr val="FF0000"/>
                </a:solidFill>
              </a:rPr>
              <a:t>2</a:t>
            </a:r>
            <a:r>
              <a:rPr lang="en-US" altLang="en-US" sz="2400" b="1">
                <a:solidFill>
                  <a:srgbClr val="FF0000"/>
                </a:solidFill>
              </a:rPr>
              <a:t>, </a:t>
            </a:r>
            <a:r>
              <a:rPr lang="en-US" altLang="en-US" sz="2400" b="1" i="1">
                <a:solidFill>
                  <a:srgbClr val="FF0000"/>
                </a:solidFill>
              </a:rPr>
              <a:t>x</a:t>
            </a:r>
            <a:r>
              <a:rPr lang="en-US" altLang="en-US" sz="2400" b="1" i="1" baseline="-25000">
                <a:solidFill>
                  <a:srgbClr val="FF0000"/>
                </a:solidFill>
              </a:rPr>
              <a:t>1</a:t>
            </a:r>
            <a:r>
              <a:rPr lang="en-US" altLang="en-US" sz="2400" b="1" i="1" baseline="30000">
                <a:solidFill>
                  <a:srgbClr val="FF0000"/>
                </a:solidFill>
              </a:rPr>
              <a:t>2</a:t>
            </a:r>
            <a:r>
              <a:rPr lang="en-US" altLang="en-US" sz="2400" b="1">
                <a:solidFill>
                  <a:srgbClr val="FF0000"/>
                </a:solidFill>
              </a:rPr>
              <a:t>, </a:t>
            </a:r>
            <a:r>
              <a:rPr lang="en-US" altLang="en-US" sz="2400" b="1" i="1">
                <a:solidFill>
                  <a:srgbClr val="FF0000"/>
                </a:solidFill>
              </a:rPr>
              <a:t>1/x</a:t>
            </a:r>
            <a:r>
              <a:rPr lang="en-US" altLang="en-US" sz="2400" b="1" i="1" baseline="-25000">
                <a:solidFill>
                  <a:srgbClr val="FF0000"/>
                </a:solidFill>
              </a:rPr>
              <a:t>1</a:t>
            </a:r>
            <a:r>
              <a:rPr lang="en-US" altLang="en-US" sz="2400" b="1">
                <a:solidFill>
                  <a:srgbClr val="FF0000"/>
                </a:solidFill>
              </a:rPr>
              <a:t>, </a:t>
            </a:r>
            <a:r>
              <a:rPr lang="en-US" altLang="en-US" sz="2400" b="1" i="1">
                <a:solidFill>
                  <a:srgbClr val="FF0000"/>
                </a:solidFill>
              </a:rPr>
              <a:t>sqrt (x</a:t>
            </a:r>
            <a:r>
              <a:rPr lang="en-US" altLang="en-US" sz="2400" b="1" i="1" baseline="-25000">
                <a:solidFill>
                  <a:srgbClr val="FF0000"/>
                </a:solidFill>
              </a:rPr>
              <a:t>1</a:t>
            </a:r>
            <a:r>
              <a:rPr lang="en-US" altLang="en-US" sz="2400" i="1">
                <a:solidFill>
                  <a:srgbClr val="FF0000"/>
                </a:solidFill>
              </a:rPr>
              <a:t>)</a:t>
            </a:r>
            <a:endParaRPr lang="en-US" altLang="en-US" sz="2400">
              <a:solidFill>
                <a:srgbClr val="FF0000"/>
              </a:solidFill>
              <a:latin typeface="Arial" pitchFamily="34" charset="0"/>
            </a:endParaRPr>
          </a:p>
          <a:p>
            <a:pPr lvl="1"/>
            <a:r>
              <a:rPr lang="en-US" altLang="en-US" sz="2400">
                <a:latin typeface="Arial" pitchFamily="34" charset="0"/>
              </a:rPr>
              <a:t>a</a:t>
            </a:r>
            <a:r>
              <a:rPr lang="en-US" altLang="en-US" sz="2400" baseline="-25000">
                <a:latin typeface="Arial" pitchFamily="34" charset="0"/>
              </a:rPr>
              <a:t>ij</a:t>
            </a:r>
            <a:r>
              <a:rPr lang="en-US" altLang="en-US" sz="2400">
                <a:latin typeface="Arial" pitchFamily="34" charset="0"/>
              </a:rPr>
              <a:t>x</a:t>
            </a:r>
            <a:r>
              <a:rPr lang="en-US" altLang="en-US" sz="2400" baseline="-25000">
                <a:latin typeface="Arial" pitchFamily="34" charset="0"/>
              </a:rPr>
              <a:t>j</a:t>
            </a:r>
            <a:endParaRPr lang="en-US" altLang="en-US" sz="2400">
              <a:latin typeface="Arial" pitchFamily="34" charset="0"/>
            </a:endParaRPr>
          </a:p>
          <a:p>
            <a:pPr lvl="1"/>
            <a:r>
              <a:rPr lang="en-US" altLang="en-US" sz="2400">
                <a:latin typeface="Arial" pitchFamily="34" charset="0"/>
              </a:rPr>
              <a:t>a</a:t>
            </a:r>
            <a:r>
              <a:rPr lang="en-US" altLang="en-US" sz="2400" baseline="-25000">
                <a:latin typeface="Arial" pitchFamily="34" charset="0"/>
              </a:rPr>
              <a:t>ij</a:t>
            </a:r>
            <a:r>
              <a:rPr lang="en-US" altLang="en-US" sz="2400">
                <a:latin typeface="Arial" pitchFamily="34" charset="0"/>
              </a:rPr>
              <a:t>x</a:t>
            </a:r>
            <a:r>
              <a:rPr lang="en-US" altLang="en-US" sz="2400" baseline="-25000">
                <a:latin typeface="Arial" pitchFamily="34" charset="0"/>
              </a:rPr>
              <a:t>j</a:t>
            </a:r>
            <a:r>
              <a:rPr lang="en-US" altLang="en-US" sz="2400">
                <a:latin typeface="Arial" pitchFamily="34" charset="0"/>
              </a:rPr>
              <a:t> + a</a:t>
            </a:r>
            <a:r>
              <a:rPr lang="en-US" altLang="en-US" sz="2400" baseline="-25000">
                <a:latin typeface="Arial" pitchFamily="34" charset="0"/>
              </a:rPr>
              <a:t>ik</a:t>
            </a:r>
            <a:r>
              <a:rPr lang="en-US" altLang="en-US" sz="2400">
                <a:latin typeface="Arial" pitchFamily="34" charset="0"/>
              </a:rPr>
              <a:t>x</a:t>
            </a:r>
            <a:r>
              <a:rPr lang="en-US" altLang="en-US" sz="2400" baseline="-25000">
                <a:latin typeface="Arial" pitchFamily="34" charset="0"/>
              </a:rPr>
              <a:t>k</a:t>
            </a:r>
          </a:p>
          <a:p>
            <a:r>
              <a:rPr lang="en-US" altLang="en-US" sz="2400">
                <a:latin typeface="Arial" pitchFamily="34" charset="0"/>
              </a:rPr>
              <a:t> </a:t>
            </a:r>
            <a:r>
              <a:rPr lang="en-US" altLang="en-US" sz="2400" b="1">
                <a:latin typeface="Arial" pitchFamily="34" charset="0"/>
              </a:rPr>
              <a:t>Nonnegativity</a:t>
            </a:r>
          </a:p>
        </p:txBody>
      </p:sp>
      <p:sp>
        <p:nvSpPr>
          <p:cNvPr id="92163" name="Line 3"/>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64" name="Text Box 4"/>
          <p:cNvSpPr txBox="1">
            <a:spLocks noChangeArrowheads="1"/>
          </p:cNvSpPr>
          <p:nvPr/>
        </p:nvSpPr>
        <p:spPr bwMode="auto">
          <a:xfrm>
            <a:off x="0" y="0"/>
            <a:ext cx="82756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The relationship between flow and arc variables</a:t>
            </a:r>
          </a:p>
        </p:txBody>
      </p:sp>
      <p:graphicFrame>
        <p:nvGraphicFramePr>
          <p:cNvPr id="92165" name="Object 5"/>
          <p:cNvGraphicFramePr>
            <a:graphicFrameLocks noChangeAspect="1"/>
          </p:cNvGraphicFramePr>
          <p:nvPr/>
        </p:nvGraphicFramePr>
        <p:xfrm>
          <a:off x="457200" y="838200"/>
          <a:ext cx="1728788" cy="598488"/>
        </p:xfrm>
        <a:graphic>
          <a:graphicData uri="http://schemas.openxmlformats.org/presentationml/2006/ole">
            <mc:AlternateContent xmlns:mc="http://schemas.openxmlformats.org/markup-compatibility/2006">
              <mc:Choice xmlns:v="urn:schemas-microsoft-com:vml" Requires="v">
                <p:oleObj spid="_x0000_s32774" name="Equation" r:id="rId3" imgW="660240" imgH="228600" progId="Equation.3">
                  <p:embed/>
                </p:oleObj>
              </mc:Choice>
              <mc:Fallback>
                <p:oleObj name="Equation" r:id="rId3" imgW="66024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838200"/>
                        <a:ext cx="1728788" cy="598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166" name="Text Box 6"/>
          <p:cNvSpPr txBox="1">
            <a:spLocks noChangeArrowheads="1"/>
          </p:cNvSpPr>
          <p:nvPr/>
        </p:nvSpPr>
        <p:spPr bwMode="auto">
          <a:xfrm>
            <a:off x="441325" y="6110288"/>
            <a:ext cx="4454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i="1">
                <a:solidFill>
                  <a:srgbClr val="FF0000"/>
                </a:solidFill>
              </a:rPr>
              <a:t>t</a:t>
            </a:r>
            <a:r>
              <a:rPr lang="en-US" altLang="en-US" sz="2000" b="1" i="1" baseline="-25000">
                <a:solidFill>
                  <a:srgbClr val="FF0000"/>
                </a:solidFill>
              </a:rPr>
              <a:t>23  </a:t>
            </a:r>
            <a:r>
              <a:rPr lang="en-US" altLang="en-US" sz="2000" b="1" i="1">
                <a:solidFill>
                  <a:srgbClr val="FF0000"/>
                </a:solidFill>
              </a:rPr>
              <a:t>could be greater than 0 while </a:t>
            </a:r>
            <a:r>
              <a:rPr lang="en-US" altLang="en-US" sz="2000" b="1" i="1" baseline="-25000">
                <a:solidFill>
                  <a:srgbClr val="FF0000"/>
                </a:solidFill>
              </a:rPr>
              <a:t> </a:t>
            </a:r>
            <a:r>
              <a:rPr lang="en-US" altLang="en-US" sz="2000" b="1" i="1">
                <a:solidFill>
                  <a:srgbClr val="FF0000"/>
                </a:solidFill>
              </a:rPr>
              <a:t>x</a:t>
            </a:r>
            <a:r>
              <a:rPr lang="en-US" altLang="en-US" sz="2000" b="1" i="1" baseline="-25000">
                <a:solidFill>
                  <a:srgbClr val="FF0000"/>
                </a:solidFill>
              </a:rPr>
              <a:t>23  </a:t>
            </a:r>
            <a:r>
              <a:rPr lang="en-US" altLang="en-US" sz="2000" b="1" i="1">
                <a:solidFill>
                  <a:srgbClr val="FF0000"/>
                </a:solidFill>
              </a:rPr>
              <a:t>is 0</a:t>
            </a:r>
            <a:r>
              <a:rPr lang="en-US" altLang="en-US" sz="2000" b="1">
                <a:solidFill>
                  <a:srgbClr val="FF0000"/>
                </a:solidFill>
              </a:rPr>
              <a:t>,</a:t>
            </a:r>
            <a:endParaRPr lang="en-US" sz="2000" b="1">
              <a:solidFill>
                <a:srgbClr val="FF0000"/>
              </a:solidFill>
            </a:endParaRPr>
          </a:p>
        </p:txBody>
      </p:sp>
    </p:spTree>
    <p:extLst>
      <p:ext uri="{BB962C8B-B14F-4D97-AF65-F5344CB8AC3E}">
        <p14:creationId xmlns:p14="http://schemas.microsoft.com/office/powerpoint/2010/main" val="338350611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92165"/>
                                        </p:tgtEl>
                                        <p:attrNameLst>
                                          <p:attrName>style.visibility</p:attrName>
                                        </p:attrNameLst>
                                      </p:cBhvr>
                                      <p:to>
                                        <p:strVal val="visible"/>
                                      </p:to>
                                    </p:set>
                                    <p:animEffect transition="in" filter="dissolve">
                                      <p:cBhvr>
                                        <p:cTn id="7" dur="500"/>
                                        <p:tgtEl>
                                          <p:spTgt spid="921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162">
                                            <p:txEl>
                                              <p:pRg st="0" end="0"/>
                                            </p:txEl>
                                          </p:spTgt>
                                        </p:tgtEl>
                                        <p:attrNameLst>
                                          <p:attrName>style.visibility</p:attrName>
                                        </p:attrNameLst>
                                      </p:cBhvr>
                                      <p:to>
                                        <p:strVal val="visible"/>
                                      </p:to>
                                    </p:set>
                                    <p:animEffect transition="in" filter="dissolve">
                                      <p:cBhvr>
                                        <p:cTn id="12" dur="500"/>
                                        <p:tgtEl>
                                          <p:spTgt spid="92162">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2162">
                                            <p:txEl>
                                              <p:pRg st="1" end="1"/>
                                            </p:txEl>
                                          </p:spTgt>
                                        </p:tgtEl>
                                        <p:attrNameLst>
                                          <p:attrName>style.visibility</p:attrName>
                                        </p:attrNameLst>
                                      </p:cBhvr>
                                      <p:to>
                                        <p:strVal val="visible"/>
                                      </p:to>
                                    </p:set>
                                    <p:animEffect transition="in" filter="dissolve">
                                      <p:cBhvr>
                                        <p:cTn id="15" dur="500"/>
                                        <p:tgtEl>
                                          <p:spTgt spid="92162">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92162">
                                            <p:txEl>
                                              <p:pRg st="2" end="2"/>
                                            </p:txEl>
                                          </p:spTgt>
                                        </p:tgtEl>
                                        <p:attrNameLst>
                                          <p:attrName>style.visibility</p:attrName>
                                        </p:attrNameLst>
                                      </p:cBhvr>
                                      <p:to>
                                        <p:strVal val="visible"/>
                                      </p:to>
                                    </p:set>
                                    <p:animEffect transition="in" filter="dissolve">
                                      <p:cBhvr>
                                        <p:cTn id="20" dur="500"/>
                                        <p:tgtEl>
                                          <p:spTgt spid="92162">
                                            <p:txEl>
                                              <p:pRg st="2" end="2"/>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92162">
                                            <p:txEl>
                                              <p:pRg st="3" end="3"/>
                                            </p:txEl>
                                          </p:spTgt>
                                        </p:tgtEl>
                                        <p:attrNameLst>
                                          <p:attrName>style.visibility</p:attrName>
                                        </p:attrNameLst>
                                      </p:cBhvr>
                                      <p:to>
                                        <p:strVal val="visible"/>
                                      </p:to>
                                    </p:set>
                                    <p:animEffect transition="in" filter="dissolve">
                                      <p:cBhvr>
                                        <p:cTn id="23" dur="500"/>
                                        <p:tgtEl>
                                          <p:spTgt spid="92162">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92162">
                                            <p:txEl>
                                              <p:pRg st="4" end="4"/>
                                            </p:txEl>
                                          </p:spTgt>
                                        </p:tgtEl>
                                        <p:attrNameLst>
                                          <p:attrName>style.visibility</p:attrName>
                                        </p:attrNameLst>
                                      </p:cBhvr>
                                      <p:to>
                                        <p:strVal val="visible"/>
                                      </p:to>
                                    </p:set>
                                    <p:animEffect transition="in" filter="dissolve">
                                      <p:cBhvr>
                                        <p:cTn id="28" dur="500"/>
                                        <p:tgtEl>
                                          <p:spTgt spid="92162">
                                            <p:txEl>
                                              <p:pRg st="4" end="4"/>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92162">
                                            <p:txEl>
                                              <p:pRg st="5" end="5"/>
                                            </p:txEl>
                                          </p:spTgt>
                                        </p:tgtEl>
                                        <p:attrNameLst>
                                          <p:attrName>style.visibility</p:attrName>
                                        </p:attrNameLst>
                                      </p:cBhvr>
                                      <p:to>
                                        <p:strVal val="visible"/>
                                      </p:to>
                                    </p:set>
                                    <p:animEffect transition="in" filter="dissolve">
                                      <p:cBhvr>
                                        <p:cTn id="31" dur="500"/>
                                        <p:tgtEl>
                                          <p:spTgt spid="92162">
                                            <p:txEl>
                                              <p:pRg st="5" end="5"/>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92162">
                                            <p:txEl>
                                              <p:pRg st="6" end="6"/>
                                            </p:txEl>
                                          </p:spTgt>
                                        </p:tgtEl>
                                        <p:attrNameLst>
                                          <p:attrName>style.visibility</p:attrName>
                                        </p:attrNameLst>
                                      </p:cBhvr>
                                      <p:to>
                                        <p:strVal val="visible"/>
                                      </p:to>
                                    </p:set>
                                    <p:animEffect transition="in" filter="dissolve">
                                      <p:cBhvr>
                                        <p:cTn id="34" dur="500"/>
                                        <p:tgtEl>
                                          <p:spTgt spid="92162">
                                            <p:txEl>
                                              <p:pRg st="6" end="6"/>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92162">
                                            <p:txEl>
                                              <p:pRg st="7" end="7"/>
                                            </p:txEl>
                                          </p:spTgt>
                                        </p:tgtEl>
                                        <p:attrNameLst>
                                          <p:attrName>style.visibility</p:attrName>
                                        </p:attrNameLst>
                                      </p:cBhvr>
                                      <p:to>
                                        <p:strVal val="visible"/>
                                      </p:to>
                                    </p:set>
                                    <p:animEffect transition="in" filter="dissolve">
                                      <p:cBhvr>
                                        <p:cTn id="37" dur="500"/>
                                        <p:tgtEl>
                                          <p:spTgt spid="92162">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2162">
                                            <p:txEl>
                                              <p:pRg st="8" end="8"/>
                                            </p:txEl>
                                          </p:spTgt>
                                        </p:tgtEl>
                                        <p:attrNameLst>
                                          <p:attrName>style.visibility</p:attrName>
                                        </p:attrNameLst>
                                      </p:cBhvr>
                                      <p:to>
                                        <p:strVal val="visible"/>
                                      </p:to>
                                    </p:set>
                                    <p:animEffect transition="in" filter="dissolve">
                                      <p:cBhvr>
                                        <p:cTn id="42" dur="500"/>
                                        <p:tgtEl>
                                          <p:spTgt spid="92162">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2166"/>
                                        </p:tgtEl>
                                        <p:attrNameLst>
                                          <p:attrName>style.visibility</p:attrName>
                                        </p:attrNameLst>
                                      </p:cBhvr>
                                      <p:to>
                                        <p:strVal val="visible"/>
                                      </p:to>
                                    </p:set>
                                    <p:animEffect transition="in" filter="dissolve">
                                      <p:cBhvr>
                                        <p:cTn id="47" dur="500"/>
                                        <p:tgtEl>
                                          <p:spTgt spid="92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build="p" autoUpdateAnimBg="0"/>
      <p:bldP spid="92166"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Line 2"/>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31" name="Text Box 3"/>
          <p:cNvSpPr txBox="1">
            <a:spLocks noChangeArrowheads="1"/>
          </p:cNvSpPr>
          <p:nvPr/>
        </p:nvSpPr>
        <p:spPr bwMode="auto">
          <a:xfrm>
            <a:off x="212725" y="65088"/>
            <a:ext cx="64738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Relationship between Flow and Arcs </a:t>
            </a:r>
            <a:endParaRPr lang="en-US" sz="2800">
              <a:latin typeface="Arial" pitchFamily="34" charset="0"/>
            </a:endParaRPr>
          </a:p>
        </p:txBody>
      </p:sp>
      <p:grpSp>
        <p:nvGrpSpPr>
          <p:cNvPr id="48238" name="Group 110"/>
          <p:cNvGrpSpPr>
            <a:grpSpLocks/>
          </p:cNvGrpSpPr>
          <p:nvPr/>
        </p:nvGrpSpPr>
        <p:grpSpPr bwMode="auto">
          <a:xfrm>
            <a:off x="4724400" y="3048000"/>
            <a:ext cx="4010025" cy="1066800"/>
            <a:chOff x="2976" y="1920"/>
            <a:chExt cx="2526" cy="672"/>
          </a:xfrm>
        </p:grpSpPr>
        <p:sp>
          <p:nvSpPr>
            <p:cNvPr id="48133" name="Text Box 5"/>
            <p:cNvSpPr txBox="1">
              <a:spLocks noChangeArrowheads="1"/>
            </p:cNvSpPr>
            <p:nvPr/>
          </p:nvSpPr>
          <p:spPr bwMode="auto">
            <a:xfrm>
              <a:off x="4079" y="2346"/>
              <a:ext cx="202"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5</a:t>
              </a:r>
            </a:p>
          </p:txBody>
        </p:sp>
        <p:sp>
          <p:nvSpPr>
            <p:cNvPr id="48134" name="Text Box 6"/>
            <p:cNvSpPr txBox="1">
              <a:spLocks noChangeArrowheads="1"/>
            </p:cNvSpPr>
            <p:nvPr/>
          </p:nvSpPr>
          <p:spPr bwMode="auto">
            <a:xfrm>
              <a:off x="4272" y="2160"/>
              <a:ext cx="2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1</a:t>
              </a:r>
              <a:endParaRPr lang="en-US" sz="1000"/>
            </a:p>
          </p:txBody>
        </p:sp>
        <p:sp>
          <p:nvSpPr>
            <p:cNvPr id="48135" name="Text Box 7"/>
            <p:cNvSpPr txBox="1">
              <a:spLocks noChangeArrowheads="1"/>
            </p:cNvSpPr>
            <p:nvPr/>
          </p:nvSpPr>
          <p:spPr bwMode="auto">
            <a:xfrm>
              <a:off x="4886" y="2284"/>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1</a:t>
              </a:r>
              <a:endParaRPr lang="en-US" sz="1000"/>
            </a:p>
          </p:txBody>
        </p:sp>
        <p:sp>
          <p:nvSpPr>
            <p:cNvPr id="48136" name="Text Box 8"/>
            <p:cNvSpPr txBox="1">
              <a:spLocks noChangeArrowheads="1"/>
            </p:cNvSpPr>
            <p:nvPr/>
          </p:nvSpPr>
          <p:spPr bwMode="auto">
            <a:xfrm>
              <a:off x="3346" y="2301"/>
              <a:ext cx="201"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48137" name="Text Box 9"/>
            <p:cNvSpPr txBox="1">
              <a:spLocks noChangeArrowheads="1"/>
            </p:cNvSpPr>
            <p:nvPr/>
          </p:nvSpPr>
          <p:spPr bwMode="auto">
            <a:xfrm>
              <a:off x="3749" y="2172"/>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48138" name="Text Box 10"/>
            <p:cNvSpPr txBox="1">
              <a:spLocks noChangeArrowheads="1"/>
            </p:cNvSpPr>
            <p:nvPr/>
          </p:nvSpPr>
          <p:spPr bwMode="auto">
            <a:xfrm>
              <a:off x="3312" y="2112"/>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4</a:t>
              </a:r>
              <a:endParaRPr lang="en-US" sz="1000"/>
            </a:p>
          </p:txBody>
        </p:sp>
        <p:sp>
          <p:nvSpPr>
            <p:cNvPr id="48139" name="Oval 11"/>
            <p:cNvSpPr>
              <a:spLocks noChangeArrowheads="1"/>
            </p:cNvSpPr>
            <p:nvPr/>
          </p:nvSpPr>
          <p:spPr bwMode="auto">
            <a:xfrm>
              <a:off x="2976" y="2318"/>
              <a:ext cx="207" cy="207"/>
            </a:xfrm>
            <a:prstGeom prst="ellipse">
              <a:avLst/>
            </a:prstGeom>
            <a:solidFill>
              <a:srgbClr val="FFFFFF"/>
            </a:solidFill>
            <a:ln w="9525">
              <a:solidFill>
                <a:srgbClr val="000000"/>
              </a:solidFill>
              <a:round/>
              <a:headEnd/>
              <a:tailEnd/>
            </a:ln>
          </p:spPr>
          <p:txBody>
            <a:bodyPr/>
            <a:lstStyle/>
            <a:p>
              <a:r>
                <a:rPr lang="en-US" sz="1000"/>
                <a:t>1</a:t>
              </a:r>
            </a:p>
          </p:txBody>
        </p:sp>
        <p:sp>
          <p:nvSpPr>
            <p:cNvPr id="48140" name="Oval 12"/>
            <p:cNvSpPr>
              <a:spLocks noChangeArrowheads="1"/>
            </p:cNvSpPr>
            <p:nvPr/>
          </p:nvSpPr>
          <p:spPr bwMode="auto">
            <a:xfrm>
              <a:off x="4561" y="2385"/>
              <a:ext cx="207" cy="207"/>
            </a:xfrm>
            <a:prstGeom prst="ellipse">
              <a:avLst/>
            </a:prstGeom>
            <a:solidFill>
              <a:srgbClr val="FFFFFF"/>
            </a:solidFill>
            <a:ln w="9525">
              <a:solidFill>
                <a:srgbClr val="000000"/>
              </a:solidFill>
              <a:round/>
              <a:headEnd/>
              <a:tailEnd/>
            </a:ln>
          </p:spPr>
          <p:txBody>
            <a:bodyPr/>
            <a:lstStyle/>
            <a:p>
              <a:r>
                <a:rPr lang="en-US" sz="1000"/>
                <a:t>4</a:t>
              </a:r>
            </a:p>
          </p:txBody>
        </p:sp>
        <p:sp>
          <p:nvSpPr>
            <p:cNvPr id="48141" name="Oval 13"/>
            <p:cNvSpPr>
              <a:spLocks noChangeArrowheads="1"/>
            </p:cNvSpPr>
            <p:nvPr/>
          </p:nvSpPr>
          <p:spPr bwMode="auto">
            <a:xfrm>
              <a:off x="3783" y="2385"/>
              <a:ext cx="207" cy="207"/>
            </a:xfrm>
            <a:prstGeom prst="ellipse">
              <a:avLst/>
            </a:prstGeom>
            <a:solidFill>
              <a:srgbClr val="FFFFFF"/>
            </a:solidFill>
            <a:ln w="9525">
              <a:solidFill>
                <a:srgbClr val="000000"/>
              </a:solidFill>
              <a:round/>
              <a:headEnd/>
              <a:tailEnd/>
            </a:ln>
          </p:spPr>
          <p:txBody>
            <a:bodyPr/>
            <a:lstStyle/>
            <a:p>
              <a:r>
                <a:rPr lang="en-US" sz="1000"/>
                <a:t>3</a:t>
              </a:r>
            </a:p>
          </p:txBody>
        </p:sp>
        <p:sp>
          <p:nvSpPr>
            <p:cNvPr id="48142" name="Oval 14"/>
            <p:cNvSpPr>
              <a:spLocks noChangeArrowheads="1"/>
            </p:cNvSpPr>
            <p:nvPr/>
          </p:nvSpPr>
          <p:spPr bwMode="auto">
            <a:xfrm>
              <a:off x="3788" y="1926"/>
              <a:ext cx="207" cy="207"/>
            </a:xfrm>
            <a:prstGeom prst="ellipse">
              <a:avLst/>
            </a:prstGeom>
            <a:solidFill>
              <a:srgbClr val="FFFFFF"/>
            </a:solidFill>
            <a:ln w="9525">
              <a:solidFill>
                <a:srgbClr val="000000"/>
              </a:solidFill>
              <a:round/>
              <a:headEnd/>
              <a:tailEnd/>
            </a:ln>
          </p:spPr>
          <p:txBody>
            <a:bodyPr/>
            <a:lstStyle/>
            <a:p>
              <a:r>
                <a:rPr lang="en-US" sz="1000"/>
                <a:t>2</a:t>
              </a:r>
            </a:p>
          </p:txBody>
        </p:sp>
        <p:sp>
          <p:nvSpPr>
            <p:cNvPr id="48143" name="Oval 15"/>
            <p:cNvSpPr>
              <a:spLocks noChangeArrowheads="1"/>
            </p:cNvSpPr>
            <p:nvPr/>
          </p:nvSpPr>
          <p:spPr bwMode="auto">
            <a:xfrm>
              <a:off x="5295" y="2183"/>
              <a:ext cx="207" cy="207"/>
            </a:xfrm>
            <a:prstGeom prst="ellipse">
              <a:avLst/>
            </a:prstGeom>
            <a:solidFill>
              <a:srgbClr val="FFFFFF"/>
            </a:solidFill>
            <a:ln w="9525">
              <a:solidFill>
                <a:srgbClr val="000000"/>
              </a:solidFill>
              <a:round/>
              <a:headEnd/>
              <a:tailEnd/>
            </a:ln>
          </p:spPr>
          <p:txBody>
            <a:bodyPr/>
            <a:lstStyle/>
            <a:p>
              <a:r>
                <a:rPr lang="en-US" sz="1000"/>
                <a:t>5</a:t>
              </a:r>
            </a:p>
          </p:txBody>
        </p:sp>
        <p:sp>
          <p:nvSpPr>
            <p:cNvPr id="48144" name="Line 16"/>
            <p:cNvSpPr>
              <a:spLocks noChangeShapeType="1"/>
            </p:cNvSpPr>
            <p:nvPr/>
          </p:nvSpPr>
          <p:spPr bwMode="auto">
            <a:xfrm flipV="1">
              <a:off x="3161" y="2077"/>
              <a:ext cx="638" cy="27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5" name="Line 17"/>
            <p:cNvSpPr>
              <a:spLocks noChangeShapeType="1"/>
            </p:cNvSpPr>
            <p:nvPr/>
          </p:nvSpPr>
          <p:spPr bwMode="auto">
            <a:xfrm>
              <a:off x="3172" y="2435"/>
              <a:ext cx="622" cy="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6" name="Line 18"/>
            <p:cNvSpPr>
              <a:spLocks noChangeShapeType="1"/>
            </p:cNvSpPr>
            <p:nvPr/>
          </p:nvSpPr>
          <p:spPr bwMode="auto">
            <a:xfrm>
              <a:off x="3984" y="2077"/>
              <a:ext cx="599" cy="353"/>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7" name="Line 19"/>
            <p:cNvSpPr>
              <a:spLocks noChangeShapeType="1"/>
            </p:cNvSpPr>
            <p:nvPr/>
          </p:nvSpPr>
          <p:spPr bwMode="auto">
            <a:xfrm>
              <a:off x="3979" y="2486"/>
              <a:ext cx="582" cy="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8" name="Line 20"/>
            <p:cNvSpPr>
              <a:spLocks noChangeShapeType="1"/>
            </p:cNvSpPr>
            <p:nvPr/>
          </p:nvSpPr>
          <p:spPr bwMode="auto">
            <a:xfrm flipV="1">
              <a:off x="4751" y="2346"/>
              <a:ext cx="555" cy="13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9" name="Line 21"/>
            <p:cNvSpPr>
              <a:spLocks noChangeShapeType="1"/>
            </p:cNvSpPr>
            <p:nvPr/>
          </p:nvSpPr>
          <p:spPr bwMode="auto">
            <a:xfrm>
              <a:off x="3895" y="2127"/>
              <a:ext cx="0" cy="2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50" name="Text Box 22"/>
            <p:cNvSpPr txBox="1">
              <a:spLocks noChangeArrowheads="1"/>
            </p:cNvSpPr>
            <p:nvPr/>
          </p:nvSpPr>
          <p:spPr bwMode="auto">
            <a:xfrm>
              <a:off x="4253" y="1920"/>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solidFill>
                    <a:srgbClr val="FF0000"/>
                  </a:solidFill>
                </a:rPr>
                <a:t>3</a:t>
              </a:r>
              <a:endParaRPr lang="en-US" sz="1000"/>
            </a:p>
          </p:txBody>
        </p:sp>
        <p:sp>
          <p:nvSpPr>
            <p:cNvPr id="48151" name="Line 23"/>
            <p:cNvSpPr>
              <a:spLocks noChangeShapeType="1"/>
            </p:cNvSpPr>
            <p:nvPr/>
          </p:nvSpPr>
          <p:spPr bwMode="auto">
            <a:xfrm>
              <a:off x="3984" y="2015"/>
              <a:ext cx="1305" cy="252"/>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48242" name="Group 114"/>
          <p:cNvGrpSpPr>
            <a:grpSpLocks/>
          </p:cNvGrpSpPr>
          <p:nvPr/>
        </p:nvGrpSpPr>
        <p:grpSpPr bwMode="auto">
          <a:xfrm>
            <a:off x="449263" y="4654550"/>
            <a:ext cx="2525712" cy="1254125"/>
            <a:chOff x="283" y="2932"/>
            <a:chExt cx="1591" cy="790"/>
          </a:xfrm>
        </p:grpSpPr>
        <p:graphicFrame>
          <p:nvGraphicFramePr>
            <p:cNvPr id="48152" name="Object 24"/>
            <p:cNvGraphicFramePr>
              <a:graphicFrameLocks noChangeAspect="1"/>
            </p:cNvGraphicFramePr>
            <p:nvPr/>
          </p:nvGraphicFramePr>
          <p:xfrm>
            <a:off x="283" y="3442"/>
            <a:ext cx="1174" cy="280"/>
          </p:xfrm>
          <a:graphic>
            <a:graphicData uri="http://schemas.openxmlformats.org/presentationml/2006/ole">
              <mc:AlternateContent xmlns:mc="http://schemas.openxmlformats.org/markup-compatibility/2006">
                <mc:Choice xmlns:v="urn:schemas-microsoft-com:vml" Requires="v">
                  <p:oleObj spid="_x0000_s33818" name="Equation" r:id="rId3" imgW="863280" imgH="228600" progId="Equation.3">
                    <p:embed/>
                  </p:oleObj>
                </mc:Choice>
                <mc:Fallback>
                  <p:oleObj name="Equation" r:id="rId3" imgW="8632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 y="3442"/>
                          <a:ext cx="1174" cy="2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153" name="Object 25"/>
            <p:cNvGraphicFramePr>
              <a:graphicFrameLocks noChangeAspect="1"/>
            </p:cNvGraphicFramePr>
            <p:nvPr/>
          </p:nvGraphicFramePr>
          <p:xfrm>
            <a:off x="283" y="2932"/>
            <a:ext cx="1591" cy="281"/>
          </p:xfrm>
          <a:graphic>
            <a:graphicData uri="http://schemas.openxmlformats.org/presentationml/2006/ole">
              <mc:AlternateContent xmlns:mc="http://schemas.openxmlformats.org/markup-compatibility/2006">
                <mc:Choice xmlns:v="urn:schemas-microsoft-com:vml" Requires="v">
                  <p:oleObj spid="_x0000_s33819" name="Equation" r:id="rId5" imgW="1168200" imgH="228600" progId="Equation.3">
                    <p:embed/>
                  </p:oleObj>
                </mc:Choice>
                <mc:Fallback>
                  <p:oleObj name="Equation" r:id="rId5" imgW="11682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3" y="2932"/>
                          <a:ext cx="1591" cy="2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154" name="Object 26"/>
            <p:cNvGraphicFramePr>
              <a:graphicFrameLocks noChangeAspect="1"/>
            </p:cNvGraphicFramePr>
            <p:nvPr/>
          </p:nvGraphicFramePr>
          <p:xfrm>
            <a:off x="283" y="3187"/>
            <a:ext cx="1158" cy="281"/>
          </p:xfrm>
          <a:graphic>
            <a:graphicData uri="http://schemas.openxmlformats.org/presentationml/2006/ole">
              <mc:AlternateContent xmlns:mc="http://schemas.openxmlformats.org/markup-compatibility/2006">
                <mc:Choice xmlns:v="urn:schemas-microsoft-com:vml" Requires="v">
                  <p:oleObj spid="_x0000_s33820" name="Equation" r:id="rId7" imgW="850680" imgH="228600" progId="Equation.3">
                    <p:embed/>
                  </p:oleObj>
                </mc:Choice>
                <mc:Fallback>
                  <p:oleObj name="Equation" r:id="rId7" imgW="85068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3" y="3187"/>
                          <a:ext cx="1158" cy="2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48155" name="Object 27"/>
          <p:cNvGraphicFramePr>
            <a:graphicFrameLocks noChangeAspect="1"/>
          </p:cNvGraphicFramePr>
          <p:nvPr/>
        </p:nvGraphicFramePr>
        <p:xfrm>
          <a:off x="457200" y="1447800"/>
          <a:ext cx="1390650" cy="3030538"/>
        </p:xfrm>
        <a:graphic>
          <a:graphicData uri="http://schemas.openxmlformats.org/presentationml/2006/ole">
            <mc:AlternateContent xmlns:mc="http://schemas.openxmlformats.org/markup-compatibility/2006">
              <mc:Choice xmlns:v="urn:schemas-microsoft-com:vml" Requires="v">
                <p:oleObj spid="_x0000_s33821" name="Equation" r:id="rId9" imgW="672840" imgH="1625400" progId="Equation.3">
                  <p:embed/>
                </p:oleObj>
              </mc:Choice>
              <mc:Fallback>
                <p:oleObj name="Equation" r:id="rId9" imgW="672840" imgH="16254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1447800"/>
                        <a:ext cx="1390650" cy="3030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156" name="Object 28"/>
          <p:cNvGraphicFramePr>
            <a:graphicFrameLocks noChangeAspect="1"/>
          </p:cNvGraphicFramePr>
          <p:nvPr/>
        </p:nvGraphicFramePr>
        <p:xfrm>
          <a:off x="304800" y="914400"/>
          <a:ext cx="2471738" cy="444500"/>
        </p:xfrm>
        <a:graphic>
          <a:graphicData uri="http://schemas.openxmlformats.org/presentationml/2006/ole">
            <mc:AlternateContent xmlns:mc="http://schemas.openxmlformats.org/markup-compatibility/2006">
              <mc:Choice xmlns:v="urn:schemas-microsoft-com:vml" Requires="v">
                <p:oleObj spid="_x0000_s33822" name="Equation" r:id="rId11" imgW="1143000" imgH="228600" progId="Equation.3">
                  <p:embed/>
                </p:oleObj>
              </mc:Choice>
              <mc:Fallback>
                <p:oleObj name="Equation" r:id="rId11" imgW="114300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4800" y="914400"/>
                        <a:ext cx="2471738"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8217" name="Object 89"/>
          <p:cNvGraphicFramePr>
            <a:graphicFrameLocks noChangeAspect="1"/>
          </p:cNvGraphicFramePr>
          <p:nvPr/>
        </p:nvGraphicFramePr>
        <p:xfrm>
          <a:off x="304800" y="6030913"/>
          <a:ext cx="5791200" cy="446087"/>
        </p:xfrm>
        <a:graphic>
          <a:graphicData uri="http://schemas.openxmlformats.org/presentationml/2006/ole">
            <mc:AlternateContent xmlns:mc="http://schemas.openxmlformats.org/markup-compatibility/2006">
              <mc:Choice xmlns:v="urn:schemas-microsoft-com:vml" Requires="v">
                <p:oleObj spid="_x0000_s33823" name="Equation" r:id="rId13" imgW="2679480" imgH="228600" progId="Equation.3">
                  <p:embed/>
                </p:oleObj>
              </mc:Choice>
              <mc:Fallback>
                <p:oleObj name="Equation" r:id="rId13" imgW="267948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4800" y="6030913"/>
                        <a:ext cx="5791200" cy="446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8218" name="Group 90"/>
          <p:cNvGrpSpPr>
            <a:grpSpLocks/>
          </p:cNvGrpSpPr>
          <p:nvPr/>
        </p:nvGrpSpPr>
        <p:grpSpPr bwMode="auto">
          <a:xfrm>
            <a:off x="4876800" y="1066800"/>
            <a:ext cx="4010025" cy="1066800"/>
            <a:chOff x="2618" y="2506"/>
            <a:chExt cx="6314" cy="1680"/>
          </a:xfrm>
        </p:grpSpPr>
        <p:sp>
          <p:nvSpPr>
            <p:cNvPr id="48219" name="Text Box 91"/>
            <p:cNvSpPr txBox="1">
              <a:spLocks noChangeArrowheads="1"/>
            </p:cNvSpPr>
            <p:nvPr/>
          </p:nvSpPr>
          <p:spPr bwMode="auto">
            <a:xfrm>
              <a:off x="5376" y="3570"/>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5</a:t>
              </a:r>
            </a:p>
          </p:txBody>
        </p:sp>
        <p:sp>
          <p:nvSpPr>
            <p:cNvPr id="48220" name="Text Box 92"/>
            <p:cNvSpPr txBox="1">
              <a:spLocks noChangeArrowheads="1"/>
            </p:cNvSpPr>
            <p:nvPr/>
          </p:nvSpPr>
          <p:spPr bwMode="auto">
            <a:xfrm>
              <a:off x="5894" y="3094"/>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1</a:t>
              </a:r>
            </a:p>
          </p:txBody>
        </p:sp>
        <p:sp>
          <p:nvSpPr>
            <p:cNvPr id="48221" name="Text Box 93"/>
            <p:cNvSpPr txBox="1">
              <a:spLocks noChangeArrowheads="1"/>
            </p:cNvSpPr>
            <p:nvPr/>
          </p:nvSpPr>
          <p:spPr bwMode="auto">
            <a:xfrm>
              <a:off x="7392" y="341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48222" name="Text Box 94"/>
            <p:cNvSpPr txBox="1">
              <a:spLocks noChangeArrowheads="1"/>
            </p:cNvSpPr>
            <p:nvPr/>
          </p:nvSpPr>
          <p:spPr bwMode="auto">
            <a:xfrm>
              <a:off x="3542" y="3458"/>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48223" name="Text Box 95"/>
            <p:cNvSpPr txBox="1">
              <a:spLocks noChangeArrowheads="1"/>
            </p:cNvSpPr>
            <p:nvPr/>
          </p:nvSpPr>
          <p:spPr bwMode="auto">
            <a:xfrm>
              <a:off x="4550" y="313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48224" name="Text Box 96"/>
            <p:cNvSpPr txBox="1">
              <a:spLocks noChangeArrowheads="1"/>
            </p:cNvSpPr>
            <p:nvPr/>
          </p:nvSpPr>
          <p:spPr bwMode="auto">
            <a:xfrm>
              <a:off x="3416" y="299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4</a:t>
              </a:r>
            </a:p>
          </p:txBody>
        </p:sp>
        <p:sp>
          <p:nvSpPr>
            <p:cNvPr id="48225" name="Oval 97"/>
            <p:cNvSpPr>
              <a:spLocks noChangeArrowheads="1"/>
            </p:cNvSpPr>
            <p:nvPr/>
          </p:nvSpPr>
          <p:spPr bwMode="auto">
            <a:xfrm>
              <a:off x="2618" y="3500"/>
              <a:ext cx="518" cy="518"/>
            </a:xfrm>
            <a:prstGeom prst="ellipse">
              <a:avLst/>
            </a:prstGeom>
            <a:solidFill>
              <a:srgbClr val="FFFFFF"/>
            </a:solidFill>
            <a:ln w="9525">
              <a:solidFill>
                <a:srgbClr val="000000"/>
              </a:solidFill>
              <a:round/>
              <a:headEnd/>
              <a:tailEnd/>
            </a:ln>
          </p:spPr>
          <p:txBody>
            <a:bodyPr/>
            <a:lstStyle/>
            <a:p>
              <a:r>
                <a:rPr lang="en-US" sz="1000"/>
                <a:t>1</a:t>
              </a:r>
            </a:p>
          </p:txBody>
        </p:sp>
        <p:sp>
          <p:nvSpPr>
            <p:cNvPr id="48226" name="Oval 98"/>
            <p:cNvSpPr>
              <a:spLocks noChangeArrowheads="1"/>
            </p:cNvSpPr>
            <p:nvPr/>
          </p:nvSpPr>
          <p:spPr bwMode="auto">
            <a:xfrm>
              <a:off x="6580" y="3668"/>
              <a:ext cx="518" cy="518"/>
            </a:xfrm>
            <a:prstGeom prst="ellipse">
              <a:avLst/>
            </a:prstGeom>
            <a:solidFill>
              <a:srgbClr val="FFFFFF"/>
            </a:solidFill>
            <a:ln w="9525">
              <a:solidFill>
                <a:srgbClr val="000000"/>
              </a:solidFill>
              <a:round/>
              <a:headEnd/>
              <a:tailEnd/>
            </a:ln>
          </p:spPr>
          <p:txBody>
            <a:bodyPr/>
            <a:lstStyle/>
            <a:p>
              <a:r>
                <a:rPr lang="en-US" sz="1000"/>
                <a:t>4</a:t>
              </a:r>
            </a:p>
          </p:txBody>
        </p:sp>
        <p:sp>
          <p:nvSpPr>
            <p:cNvPr id="48227" name="Oval 99"/>
            <p:cNvSpPr>
              <a:spLocks noChangeArrowheads="1"/>
            </p:cNvSpPr>
            <p:nvPr/>
          </p:nvSpPr>
          <p:spPr bwMode="auto">
            <a:xfrm>
              <a:off x="4634" y="3668"/>
              <a:ext cx="518" cy="518"/>
            </a:xfrm>
            <a:prstGeom prst="ellipse">
              <a:avLst/>
            </a:prstGeom>
            <a:solidFill>
              <a:srgbClr val="FFFFFF"/>
            </a:solidFill>
            <a:ln w="9525">
              <a:solidFill>
                <a:srgbClr val="000000"/>
              </a:solidFill>
              <a:round/>
              <a:headEnd/>
              <a:tailEnd/>
            </a:ln>
          </p:spPr>
          <p:txBody>
            <a:bodyPr/>
            <a:lstStyle/>
            <a:p>
              <a:r>
                <a:rPr lang="en-US" sz="1000"/>
                <a:t>3</a:t>
              </a:r>
            </a:p>
          </p:txBody>
        </p:sp>
        <p:sp>
          <p:nvSpPr>
            <p:cNvPr id="48228" name="Oval 100"/>
            <p:cNvSpPr>
              <a:spLocks noChangeArrowheads="1"/>
            </p:cNvSpPr>
            <p:nvPr/>
          </p:nvSpPr>
          <p:spPr bwMode="auto">
            <a:xfrm>
              <a:off x="4648" y="2520"/>
              <a:ext cx="518" cy="518"/>
            </a:xfrm>
            <a:prstGeom prst="ellipse">
              <a:avLst/>
            </a:prstGeom>
            <a:solidFill>
              <a:srgbClr val="FFFFFF"/>
            </a:solidFill>
            <a:ln w="9525">
              <a:solidFill>
                <a:srgbClr val="000000"/>
              </a:solidFill>
              <a:round/>
              <a:headEnd/>
              <a:tailEnd/>
            </a:ln>
          </p:spPr>
          <p:txBody>
            <a:bodyPr/>
            <a:lstStyle/>
            <a:p>
              <a:r>
                <a:rPr lang="en-US" sz="1000"/>
                <a:t>2</a:t>
              </a:r>
            </a:p>
          </p:txBody>
        </p:sp>
        <p:sp>
          <p:nvSpPr>
            <p:cNvPr id="48229" name="Oval 101"/>
            <p:cNvSpPr>
              <a:spLocks noChangeArrowheads="1"/>
            </p:cNvSpPr>
            <p:nvPr/>
          </p:nvSpPr>
          <p:spPr bwMode="auto">
            <a:xfrm>
              <a:off x="8414" y="3164"/>
              <a:ext cx="518" cy="518"/>
            </a:xfrm>
            <a:prstGeom prst="ellipse">
              <a:avLst/>
            </a:prstGeom>
            <a:solidFill>
              <a:srgbClr val="FFFFFF"/>
            </a:solidFill>
            <a:ln w="9525">
              <a:solidFill>
                <a:srgbClr val="000000"/>
              </a:solidFill>
              <a:round/>
              <a:headEnd/>
              <a:tailEnd/>
            </a:ln>
          </p:spPr>
          <p:txBody>
            <a:bodyPr/>
            <a:lstStyle/>
            <a:p>
              <a:r>
                <a:rPr lang="en-US" sz="1000"/>
                <a:t>5</a:t>
              </a:r>
            </a:p>
          </p:txBody>
        </p:sp>
        <p:sp>
          <p:nvSpPr>
            <p:cNvPr id="48230" name="Line 102"/>
            <p:cNvSpPr>
              <a:spLocks noChangeShapeType="1"/>
            </p:cNvSpPr>
            <p:nvPr/>
          </p:nvSpPr>
          <p:spPr bwMode="auto">
            <a:xfrm flipV="1">
              <a:off x="3080" y="2898"/>
              <a:ext cx="1596" cy="68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231" name="Line 103"/>
            <p:cNvSpPr>
              <a:spLocks noChangeShapeType="1"/>
            </p:cNvSpPr>
            <p:nvPr/>
          </p:nvSpPr>
          <p:spPr bwMode="auto">
            <a:xfrm>
              <a:off x="3108" y="3794"/>
              <a:ext cx="1554"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232" name="Line 104"/>
            <p:cNvSpPr>
              <a:spLocks noChangeShapeType="1"/>
            </p:cNvSpPr>
            <p:nvPr/>
          </p:nvSpPr>
          <p:spPr bwMode="auto">
            <a:xfrm>
              <a:off x="5138" y="2898"/>
              <a:ext cx="1498" cy="88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233" name="Line 105"/>
            <p:cNvSpPr>
              <a:spLocks noChangeShapeType="1"/>
            </p:cNvSpPr>
            <p:nvPr/>
          </p:nvSpPr>
          <p:spPr bwMode="auto">
            <a:xfrm>
              <a:off x="5124" y="3920"/>
              <a:ext cx="1456"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234" name="Line 106"/>
            <p:cNvSpPr>
              <a:spLocks noChangeShapeType="1"/>
            </p:cNvSpPr>
            <p:nvPr/>
          </p:nvSpPr>
          <p:spPr bwMode="auto">
            <a:xfrm flipV="1">
              <a:off x="7056" y="3570"/>
              <a:ext cx="1386" cy="33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235" name="Line 107"/>
            <p:cNvSpPr>
              <a:spLocks noChangeShapeType="1"/>
            </p:cNvSpPr>
            <p:nvPr/>
          </p:nvSpPr>
          <p:spPr bwMode="auto">
            <a:xfrm>
              <a:off x="4914" y="3024"/>
              <a:ext cx="0" cy="64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236" name="Text Box 108"/>
            <p:cNvSpPr txBox="1">
              <a:spLocks noChangeArrowheads="1"/>
            </p:cNvSpPr>
            <p:nvPr/>
          </p:nvSpPr>
          <p:spPr bwMode="auto">
            <a:xfrm>
              <a:off x="5810" y="2506"/>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3</a:t>
              </a:r>
            </a:p>
          </p:txBody>
        </p:sp>
        <p:sp>
          <p:nvSpPr>
            <p:cNvPr id="48237" name="Line 109"/>
            <p:cNvSpPr>
              <a:spLocks noChangeShapeType="1"/>
            </p:cNvSpPr>
            <p:nvPr/>
          </p:nvSpPr>
          <p:spPr bwMode="auto">
            <a:xfrm>
              <a:off x="5138" y="2744"/>
              <a:ext cx="3262" cy="6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221226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8218"/>
                                        </p:tgtEl>
                                        <p:attrNameLst>
                                          <p:attrName>style.visibility</p:attrName>
                                        </p:attrNameLst>
                                      </p:cBhvr>
                                      <p:to>
                                        <p:strVal val="visible"/>
                                      </p:to>
                                    </p:set>
                                    <p:animEffect transition="in" filter="dissolve">
                                      <p:cBhvr>
                                        <p:cTn id="7" dur="500"/>
                                        <p:tgtEl>
                                          <p:spTgt spid="48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8156"/>
                                        </p:tgtEl>
                                        <p:attrNameLst>
                                          <p:attrName>style.visibility</p:attrName>
                                        </p:attrNameLst>
                                      </p:cBhvr>
                                      <p:to>
                                        <p:strVal val="visible"/>
                                      </p:to>
                                    </p:set>
                                    <p:animEffect transition="in" filter="dissolve">
                                      <p:cBhvr>
                                        <p:cTn id="12" dur="500"/>
                                        <p:tgtEl>
                                          <p:spTgt spid="481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8155"/>
                                        </p:tgtEl>
                                        <p:attrNameLst>
                                          <p:attrName>style.visibility</p:attrName>
                                        </p:attrNameLst>
                                      </p:cBhvr>
                                      <p:to>
                                        <p:strVal val="visible"/>
                                      </p:to>
                                    </p:set>
                                    <p:animEffect transition="in" filter="dissolve">
                                      <p:cBhvr>
                                        <p:cTn id="17" dur="500"/>
                                        <p:tgtEl>
                                          <p:spTgt spid="4815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48242"/>
                                        </p:tgtEl>
                                        <p:attrNameLst>
                                          <p:attrName>style.visibility</p:attrName>
                                        </p:attrNameLst>
                                      </p:cBhvr>
                                      <p:to>
                                        <p:strVal val="visible"/>
                                      </p:to>
                                    </p:set>
                                    <p:animEffect transition="in" filter="dissolve">
                                      <p:cBhvr>
                                        <p:cTn id="22" dur="500"/>
                                        <p:tgtEl>
                                          <p:spTgt spid="4824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48217"/>
                                        </p:tgtEl>
                                        <p:attrNameLst>
                                          <p:attrName>style.visibility</p:attrName>
                                        </p:attrNameLst>
                                      </p:cBhvr>
                                      <p:to>
                                        <p:strVal val="visible"/>
                                      </p:to>
                                    </p:set>
                                    <p:animEffect transition="in" filter="dissolve">
                                      <p:cBhvr>
                                        <p:cTn id="27" dur="500"/>
                                        <p:tgtEl>
                                          <p:spTgt spid="4821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48238"/>
                                        </p:tgtEl>
                                        <p:attrNameLst>
                                          <p:attrName>style.visibility</p:attrName>
                                        </p:attrNameLst>
                                      </p:cBhvr>
                                      <p:to>
                                        <p:strVal val="visible"/>
                                      </p:to>
                                    </p:set>
                                    <p:animEffect transition="in" filter="dissolve">
                                      <p:cBhvr>
                                        <p:cTn id="32" dur="500"/>
                                        <p:tgtEl>
                                          <p:spTgt spid="482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Line 2"/>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79" name="Text Box 3"/>
          <p:cNvSpPr txBox="1">
            <a:spLocks noChangeArrowheads="1"/>
          </p:cNvSpPr>
          <p:nvPr/>
        </p:nvSpPr>
        <p:spPr bwMode="auto">
          <a:xfrm>
            <a:off x="212725" y="65088"/>
            <a:ext cx="19431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On a Path </a:t>
            </a:r>
            <a:endParaRPr lang="en-US" sz="2800">
              <a:latin typeface="Arial" pitchFamily="34" charset="0"/>
            </a:endParaRPr>
          </a:p>
        </p:txBody>
      </p:sp>
      <p:graphicFrame>
        <p:nvGraphicFramePr>
          <p:cNvPr id="50200" name="Object 24"/>
          <p:cNvGraphicFramePr>
            <a:graphicFrameLocks noChangeAspect="1"/>
          </p:cNvGraphicFramePr>
          <p:nvPr/>
        </p:nvGraphicFramePr>
        <p:xfrm>
          <a:off x="457200" y="5638800"/>
          <a:ext cx="2262188" cy="501650"/>
        </p:xfrm>
        <a:graphic>
          <a:graphicData uri="http://schemas.openxmlformats.org/presentationml/2006/ole">
            <mc:AlternateContent xmlns:mc="http://schemas.openxmlformats.org/markup-compatibility/2006">
              <mc:Choice xmlns:v="urn:schemas-microsoft-com:vml" Requires="v">
                <p:oleObj spid="_x0000_s34830" name="Equation" r:id="rId3" imgW="990360" imgH="228600" progId="Equation.3">
                  <p:embed/>
                </p:oleObj>
              </mc:Choice>
              <mc:Fallback>
                <p:oleObj name="Equation" r:id="rId3" imgW="99036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5638800"/>
                        <a:ext cx="2262188"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201" name="Object 25"/>
          <p:cNvGraphicFramePr>
            <a:graphicFrameLocks noChangeAspect="1"/>
          </p:cNvGraphicFramePr>
          <p:nvPr/>
        </p:nvGraphicFramePr>
        <p:xfrm>
          <a:off x="533400" y="4495800"/>
          <a:ext cx="3043238" cy="503238"/>
        </p:xfrm>
        <a:graphic>
          <a:graphicData uri="http://schemas.openxmlformats.org/presentationml/2006/ole">
            <mc:AlternateContent xmlns:mc="http://schemas.openxmlformats.org/markup-compatibility/2006">
              <mc:Choice xmlns:v="urn:schemas-microsoft-com:vml" Requires="v">
                <p:oleObj spid="_x0000_s34831" name="Equation" r:id="rId5" imgW="1333440" imgH="228600" progId="Equation.3">
                  <p:embed/>
                </p:oleObj>
              </mc:Choice>
              <mc:Fallback>
                <p:oleObj name="Equation" r:id="rId5" imgW="133344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4495800"/>
                        <a:ext cx="3043238" cy="50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0202" name="Object 26"/>
          <p:cNvGraphicFramePr>
            <a:graphicFrameLocks noChangeAspect="1"/>
          </p:cNvGraphicFramePr>
          <p:nvPr/>
        </p:nvGraphicFramePr>
        <p:xfrm>
          <a:off x="533400" y="5105400"/>
          <a:ext cx="2260600" cy="503238"/>
        </p:xfrm>
        <a:graphic>
          <a:graphicData uri="http://schemas.openxmlformats.org/presentationml/2006/ole">
            <mc:AlternateContent xmlns:mc="http://schemas.openxmlformats.org/markup-compatibility/2006">
              <mc:Choice xmlns:v="urn:schemas-microsoft-com:vml" Requires="v">
                <p:oleObj spid="_x0000_s34832" name="Equation" r:id="rId7" imgW="990360" imgH="228600" progId="Equation.3">
                  <p:embed/>
                </p:oleObj>
              </mc:Choice>
              <mc:Fallback>
                <p:oleObj name="Equation" r:id="rId7" imgW="99036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 y="5105400"/>
                        <a:ext cx="2260600" cy="503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50289" name="Group 113"/>
          <p:cNvGrpSpPr>
            <a:grpSpLocks/>
          </p:cNvGrpSpPr>
          <p:nvPr/>
        </p:nvGrpSpPr>
        <p:grpSpPr bwMode="auto">
          <a:xfrm>
            <a:off x="4038600" y="2209800"/>
            <a:ext cx="4010025" cy="1066800"/>
            <a:chOff x="2496" y="1488"/>
            <a:chExt cx="2526" cy="672"/>
          </a:xfrm>
        </p:grpSpPr>
        <p:sp>
          <p:nvSpPr>
            <p:cNvPr id="50207" name="Text Box 31"/>
            <p:cNvSpPr txBox="1">
              <a:spLocks noChangeArrowheads="1"/>
            </p:cNvSpPr>
            <p:nvPr/>
          </p:nvSpPr>
          <p:spPr bwMode="auto">
            <a:xfrm>
              <a:off x="3599" y="1914"/>
              <a:ext cx="202"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5</a:t>
              </a:r>
            </a:p>
          </p:txBody>
        </p:sp>
        <p:sp>
          <p:nvSpPr>
            <p:cNvPr id="50208" name="Text Box 32"/>
            <p:cNvSpPr txBox="1">
              <a:spLocks noChangeArrowheads="1"/>
            </p:cNvSpPr>
            <p:nvPr/>
          </p:nvSpPr>
          <p:spPr bwMode="auto">
            <a:xfrm>
              <a:off x="3807" y="1723"/>
              <a:ext cx="2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1</a:t>
              </a:r>
            </a:p>
          </p:txBody>
        </p:sp>
        <p:sp>
          <p:nvSpPr>
            <p:cNvPr id="50209" name="Text Box 33"/>
            <p:cNvSpPr txBox="1">
              <a:spLocks noChangeArrowheads="1"/>
            </p:cNvSpPr>
            <p:nvPr/>
          </p:nvSpPr>
          <p:spPr bwMode="auto">
            <a:xfrm>
              <a:off x="4406" y="1852"/>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0210" name="Text Box 34"/>
            <p:cNvSpPr txBox="1">
              <a:spLocks noChangeArrowheads="1"/>
            </p:cNvSpPr>
            <p:nvPr/>
          </p:nvSpPr>
          <p:spPr bwMode="auto">
            <a:xfrm>
              <a:off x="2866" y="1869"/>
              <a:ext cx="201"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0211" name="Text Box 35"/>
            <p:cNvSpPr txBox="1">
              <a:spLocks noChangeArrowheads="1"/>
            </p:cNvSpPr>
            <p:nvPr/>
          </p:nvSpPr>
          <p:spPr bwMode="auto">
            <a:xfrm>
              <a:off x="3269" y="1740"/>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0212" name="Text Box 36"/>
            <p:cNvSpPr txBox="1">
              <a:spLocks noChangeArrowheads="1"/>
            </p:cNvSpPr>
            <p:nvPr/>
          </p:nvSpPr>
          <p:spPr bwMode="auto">
            <a:xfrm>
              <a:off x="2815" y="1684"/>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4</a:t>
              </a:r>
            </a:p>
          </p:txBody>
        </p:sp>
        <p:sp>
          <p:nvSpPr>
            <p:cNvPr id="50213" name="Oval 37"/>
            <p:cNvSpPr>
              <a:spLocks noChangeArrowheads="1"/>
            </p:cNvSpPr>
            <p:nvPr/>
          </p:nvSpPr>
          <p:spPr bwMode="auto">
            <a:xfrm>
              <a:off x="2496" y="1886"/>
              <a:ext cx="207" cy="207"/>
            </a:xfrm>
            <a:prstGeom prst="ellipse">
              <a:avLst/>
            </a:prstGeom>
            <a:solidFill>
              <a:srgbClr val="FFFFFF"/>
            </a:solidFill>
            <a:ln w="9525">
              <a:solidFill>
                <a:srgbClr val="000000"/>
              </a:solidFill>
              <a:round/>
              <a:headEnd/>
              <a:tailEnd/>
            </a:ln>
          </p:spPr>
          <p:txBody>
            <a:bodyPr/>
            <a:lstStyle/>
            <a:p>
              <a:r>
                <a:rPr lang="en-US" sz="1000"/>
                <a:t>1</a:t>
              </a:r>
            </a:p>
          </p:txBody>
        </p:sp>
        <p:sp>
          <p:nvSpPr>
            <p:cNvPr id="50214" name="Oval 38"/>
            <p:cNvSpPr>
              <a:spLocks noChangeArrowheads="1"/>
            </p:cNvSpPr>
            <p:nvPr/>
          </p:nvSpPr>
          <p:spPr bwMode="auto">
            <a:xfrm>
              <a:off x="4081" y="1953"/>
              <a:ext cx="207" cy="207"/>
            </a:xfrm>
            <a:prstGeom prst="ellipse">
              <a:avLst/>
            </a:prstGeom>
            <a:solidFill>
              <a:srgbClr val="FFFFFF"/>
            </a:solidFill>
            <a:ln w="9525">
              <a:solidFill>
                <a:srgbClr val="000000"/>
              </a:solidFill>
              <a:round/>
              <a:headEnd/>
              <a:tailEnd/>
            </a:ln>
          </p:spPr>
          <p:txBody>
            <a:bodyPr/>
            <a:lstStyle/>
            <a:p>
              <a:r>
                <a:rPr lang="en-US" sz="1000"/>
                <a:t>4</a:t>
              </a:r>
            </a:p>
          </p:txBody>
        </p:sp>
        <p:sp>
          <p:nvSpPr>
            <p:cNvPr id="50215" name="Oval 39"/>
            <p:cNvSpPr>
              <a:spLocks noChangeArrowheads="1"/>
            </p:cNvSpPr>
            <p:nvPr/>
          </p:nvSpPr>
          <p:spPr bwMode="auto">
            <a:xfrm>
              <a:off x="3303" y="1953"/>
              <a:ext cx="207" cy="207"/>
            </a:xfrm>
            <a:prstGeom prst="ellipse">
              <a:avLst/>
            </a:prstGeom>
            <a:solidFill>
              <a:srgbClr val="FFFFFF"/>
            </a:solidFill>
            <a:ln w="9525">
              <a:solidFill>
                <a:srgbClr val="000000"/>
              </a:solidFill>
              <a:round/>
              <a:headEnd/>
              <a:tailEnd/>
            </a:ln>
          </p:spPr>
          <p:txBody>
            <a:bodyPr/>
            <a:lstStyle/>
            <a:p>
              <a:r>
                <a:rPr lang="en-US" sz="1000"/>
                <a:t>3</a:t>
              </a:r>
            </a:p>
          </p:txBody>
        </p:sp>
        <p:sp>
          <p:nvSpPr>
            <p:cNvPr id="50216" name="Oval 40"/>
            <p:cNvSpPr>
              <a:spLocks noChangeArrowheads="1"/>
            </p:cNvSpPr>
            <p:nvPr/>
          </p:nvSpPr>
          <p:spPr bwMode="auto">
            <a:xfrm>
              <a:off x="3308" y="1494"/>
              <a:ext cx="207" cy="207"/>
            </a:xfrm>
            <a:prstGeom prst="ellipse">
              <a:avLst/>
            </a:prstGeom>
            <a:solidFill>
              <a:srgbClr val="FFFFFF"/>
            </a:solidFill>
            <a:ln w="9525">
              <a:solidFill>
                <a:srgbClr val="000000"/>
              </a:solidFill>
              <a:round/>
              <a:headEnd/>
              <a:tailEnd/>
            </a:ln>
          </p:spPr>
          <p:txBody>
            <a:bodyPr/>
            <a:lstStyle/>
            <a:p>
              <a:r>
                <a:rPr lang="en-US" sz="1000"/>
                <a:t>2</a:t>
              </a:r>
            </a:p>
          </p:txBody>
        </p:sp>
        <p:sp>
          <p:nvSpPr>
            <p:cNvPr id="50217" name="Oval 41"/>
            <p:cNvSpPr>
              <a:spLocks noChangeArrowheads="1"/>
            </p:cNvSpPr>
            <p:nvPr/>
          </p:nvSpPr>
          <p:spPr bwMode="auto">
            <a:xfrm>
              <a:off x="4815" y="1751"/>
              <a:ext cx="207" cy="207"/>
            </a:xfrm>
            <a:prstGeom prst="ellipse">
              <a:avLst/>
            </a:prstGeom>
            <a:solidFill>
              <a:srgbClr val="FFFFFF"/>
            </a:solidFill>
            <a:ln w="9525">
              <a:solidFill>
                <a:srgbClr val="000000"/>
              </a:solidFill>
              <a:round/>
              <a:headEnd/>
              <a:tailEnd/>
            </a:ln>
          </p:spPr>
          <p:txBody>
            <a:bodyPr/>
            <a:lstStyle/>
            <a:p>
              <a:r>
                <a:rPr lang="en-US" sz="1000"/>
                <a:t>5</a:t>
              </a:r>
            </a:p>
          </p:txBody>
        </p:sp>
        <p:sp>
          <p:nvSpPr>
            <p:cNvPr id="50219" name="Line 43"/>
            <p:cNvSpPr>
              <a:spLocks noChangeShapeType="1"/>
            </p:cNvSpPr>
            <p:nvPr/>
          </p:nvSpPr>
          <p:spPr bwMode="auto">
            <a:xfrm>
              <a:off x="2692" y="2003"/>
              <a:ext cx="622" cy="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20" name="Line 44"/>
            <p:cNvSpPr>
              <a:spLocks noChangeShapeType="1"/>
            </p:cNvSpPr>
            <p:nvPr/>
          </p:nvSpPr>
          <p:spPr bwMode="auto">
            <a:xfrm>
              <a:off x="3504" y="1645"/>
              <a:ext cx="599" cy="35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21" name="Line 45"/>
            <p:cNvSpPr>
              <a:spLocks noChangeShapeType="1"/>
            </p:cNvSpPr>
            <p:nvPr/>
          </p:nvSpPr>
          <p:spPr bwMode="auto">
            <a:xfrm>
              <a:off x="3499" y="2054"/>
              <a:ext cx="582" cy="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22" name="Line 46"/>
            <p:cNvSpPr>
              <a:spLocks noChangeShapeType="1"/>
            </p:cNvSpPr>
            <p:nvPr/>
          </p:nvSpPr>
          <p:spPr bwMode="auto">
            <a:xfrm flipV="1">
              <a:off x="4271" y="1914"/>
              <a:ext cx="555" cy="13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23" name="Line 47"/>
            <p:cNvSpPr>
              <a:spLocks noChangeShapeType="1"/>
            </p:cNvSpPr>
            <p:nvPr/>
          </p:nvSpPr>
          <p:spPr bwMode="auto">
            <a:xfrm>
              <a:off x="3415" y="1695"/>
              <a:ext cx="0" cy="2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24" name="Text Box 48"/>
            <p:cNvSpPr txBox="1">
              <a:spLocks noChangeArrowheads="1"/>
            </p:cNvSpPr>
            <p:nvPr/>
          </p:nvSpPr>
          <p:spPr bwMode="auto">
            <a:xfrm>
              <a:off x="3773" y="1488"/>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3</a:t>
              </a:r>
            </a:p>
          </p:txBody>
        </p:sp>
        <p:grpSp>
          <p:nvGrpSpPr>
            <p:cNvPr id="50286" name="Group 110"/>
            <p:cNvGrpSpPr>
              <a:grpSpLocks/>
            </p:cNvGrpSpPr>
            <p:nvPr/>
          </p:nvGrpSpPr>
          <p:grpSpPr bwMode="auto">
            <a:xfrm>
              <a:off x="2681" y="1583"/>
              <a:ext cx="2128" cy="336"/>
              <a:chOff x="2681" y="1583"/>
              <a:chExt cx="2128" cy="336"/>
            </a:xfrm>
          </p:grpSpPr>
          <p:sp>
            <p:nvSpPr>
              <p:cNvPr id="50218" name="Line 42"/>
              <p:cNvSpPr>
                <a:spLocks noChangeShapeType="1"/>
              </p:cNvSpPr>
              <p:nvPr/>
            </p:nvSpPr>
            <p:spPr bwMode="auto">
              <a:xfrm flipV="1">
                <a:off x="2681" y="1645"/>
                <a:ext cx="638" cy="274"/>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25" name="Line 49"/>
              <p:cNvSpPr>
                <a:spLocks noChangeShapeType="1"/>
              </p:cNvSpPr>
              <p:nvPr/>
            </p:nvSpPr>
            <p:spPr bwMode="auto">
              <a:xfrm>
                <a:off x="3504" y="1583"/>
                <a:ext cx="1305" cy="252"/>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50290" name="Group 114"/>
          <p:cNvGrpSpPr>
            <a:grpSpLocks/>
          </p:cNvGrpSpPr>
          <p:nvPr/>
        </p:nvGrpSpPr>
        <p:grpSpPr bwMode="auto">
          <a:xfrm>
            <a:off x="4114800" y="838200"/>
            <a:ext cx="4010025" cy="1066800"/>
            <a:chOff x="2592" y="528"/>
            <a:chExt cx="2526" cy="672"/>
          </a:xfrm>
        </p:grpSpPr>
        <p:sp>
          <p:nvSpPr>
            <p:cNvPr id="50227" name="Text Box 51"/>
            <p:cNvSpPr txBox="1">
              <a:spLocks noChangeArrowheads="1"/>
            </p:cNvSpPr>
            <p:nvPr/>
          </p:nvSpPr>
          <p:spPr bwMode="auto">
            <a:xfrm>
              <a:off x="3695" y="954"/>
              <a:ext cx="202"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5</a:t>
              </a:r>
            </a:p>
          </p:txBody>
        </p:sp>
        <p:sp>
          <p:nvSpPr>
            <p:cNvPr id="50228" name="Text Box 52"/>
            <p:cNvSpPr txBox="1">
              <a:spLocks noChangeArrowheads="1"/>
            </p:cNvSpPr>
            <p:nvPr/>
          </p:nvSpPr>
          <p:spPr bwMode="auto">
            <a:xfrm>
              <a:off x="3903" y="763"/>
              <a:ext cx="2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1</a:t>
              </a:r>
            </a:p>
          </p:txBody>
        </p:sp>
        <p:sp>
          <p:nvSpPr>
            <p:cNvPr id="50229" name="Text Box 53"/>
            <p:cNvSpPr txBox="1">
              <a:spLocks noChangeArrowheads="1"/>
            </p:cNvSpPr>
            <p:nvPr/>
          </p:nvSpPr>
          <p:spPr bwMode="auto">
            <a:xfrm>
              <a:off x="4502" y="892"/>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0230" name="Text Box 54"/>
            <p:cNvSpPr txBox="1">
              <a:spLocks noChangeArrowheads="1"/>
            </p:cNvSpPr>
            <p:nvPr/>
          </p:nvSpPr>
          <p:spPr bwMode="auto">
            <a:xfrm>
              <a:off x="2962" y="909"/>
              <a:ext cx="201"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0231" name="Text Box 55"/>
            <p:cNvSpPr txBox="1">
              <a:spLocks noChangeArrowheads="1"/>
            </p:cNvSpPr>
            <p:nvPr/>
          </p:nvSpPr>
          <p:spPr bwMode="auto">
            <a:xfrm>
              <a:off x="3365" y="780"/>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0232" name="Text Box 56"/>
            <p:cNvSpPr txBox="1">
              <a:spLocks noChangeArrowheads="1"/>
            </p:cNvSpPr>
            <p:nvPr/>
          </p:nvSpPr>
          <p:spPr bwMode="auto">
            <a:xfrm>
              <a:off x="2911" y="724"/>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4</a:t>
              </a:r>
            </a:p>
          </p:txBody>
        </p:sp>
        <p:sp>
          <p:nvSpPr>
            <p:cNvPr id="50233" name="Oval 57"/>
            <p:cNvSpPr>
              <a:spLocks noChangeArrowheads="1"/>
            </p:cNvSpPr>
            <p:nvPr/>
          </p:nvSpPr>
          <p:spPr bwMode="auto">
            <a:xfrm>
              <a:off x="2592" y="926"/>
              <a:ext cx="207" cy="207"/>
            </a:xfrm>
            <a:prstGeom prst="ellipse">
              <a:avLst/>
            </a:prstGeom>
            <a:solidFill>
              <a:srgbClr val="FFFFFF"/>
            </a:solidFill>
            <a:ln w="9525">
              <a:solidFill>
                <a:srgbClr val="000000"/>
              </a:solidFill>
              <a:round/>
              <a:headEnd/>
              <a:tailEnd/>
            </a:ln>
          </p:spPr>
          <p:txBody>
            <a:bodyPr/>
            <a:lstStyle/>
            <a:p>
              <a:r>
                <a:rPr lang="en-US" sz="1000"/>
                <a:t>1</a:t>
              </a:r>
            </a:p>
          </p:txBody>
        </p:sp>
        <p:sp>
          <p:nvSpPr>
            <p:cNvPr id="50234" name="Oval 58"/>
            <p:cNvSpPr>
              <a:spLocks noChangeArrowheads="1"/>
            </p:cNvSpPr>
            <p:nvPr/>
          </p:nvSpPr>
          <p:spPr bwMode="auto">
            <a:xfrm>
              <a:off x="4177" y="993"/>
              <a:ext cx="207" cy="207"/>
            </a:xfrm>
            <a:prstGeom prst="ellipse">
              <a:avLst/>
            </a:prstGeom>
            <a:solidFill>
              <a:srgbClr val="FFFFFF"/>
            </a:solidFill>
            <a:ln w="9525">
              <a:solidFill>
                <a:srgbClr val="000000"/>
              </a:solidFill>
              <a:round/>
              <a:headEnd/>
              <a:tailEnd/>
            </a:ln>
          </p:spPr>
          <p:txBody>
            <a:bodyPr/>
            <a:lstStyle/>
            <a:p>
              <a:r>
                <a:rPr lang="en-US" sz="1000"/>
                <a:t>4</a:t>
              </a:r>
            </a:p>
          </p:txBody>
        </p:sp>
        <p:sp>
          <p:nvSpPr>
            <p:cNvPr id="50235" name="Oval 59"/>
            <p:cNvSpPr>
              <a:spLocks noChangeArrowheads="1"/>
            </p:cNvSpPr>
            <p:nvPr/>
          </p:nvSpPr>
          <p:spPr bwMode="auto">
            <a:xfrm>
              <a:off x="3399" y="993"/>
              <a:ext cx="207" cy="207"/>
            </a:xfrm>
            <a:prstGeom prst="ellipse">
              <a:avLst/>
            </a:prstGeom>
            <a:solidFill>
              <a:srgbClr val="FFFFFF"/>
            </a:solidFill>
            <a:ln w="9525">
              <a:solidFill>
                <a:srgbClr val="000000"/>
              </a:solidFill>
              <a:round/>
              <a:headEnd/>
              <a:tailEnd/>
            </a:ln>
          </p:spPr>
          <p:txBody>
            <a:bodyPr/>
            <a:lstStyle/>
            <a:p>
              <a:r>
                <a:rPr lang="en-US" sz="1000"/>
                <a:t>3</a:t>
              </a:r>
            </a:p>
          </p:txBody>
        </p:sp>
        <p:sp>
          <p:nvSpPr>
            <p:cNvPr id="50236" name="Oval 60"/>
            <p:cNvSpPr>
              <a:spLocks noChangeArrowheads="1"/>
            </p:cNvSpPr>
            <p:nvPr/>
          </p:nvSpPr>
          <p:spPr bwMode="auto">
            <a:xfrm>
              <a:off x="3404" y="534"/>
              <a:ext cx="207" cy="207"/>
            </a:xfrm>
            <a:prstGeom prst="ellipse">
              <a:avLst/>
            </a:prstGeom>
            <a:solidFill>
              <a:srgbClr val="FFFFFF"/>
            </a:solidFill>
            <a:ln w="9525">
              <a:solidFill>
                <a:srgbClr val="000000"/>
              </a:solidFill>
              <a:round/>
              <a:headEnd/>
              <a:tailEnd/>
            </a:ln>
          </p:spPr>
          <p:txBody>
            <a:bodyPr/>
            <a:lstStyle/>
            <a:p>
              <a:r>
                <a:rPr lang="en-US" sz="1000"/>
                <a:t>2</a:t>
              </a:r>
            </a:p>
          </p:txBody>
        </p:sp>
        <p:sp>
          <p:nvSpPr>
            <p:cNvPr id="50237" name="Oval 61"/>
            <p:cNvSpPr>
              <a:spLocks noChangeArrowheads="1"/>
            </p:cNvSpPr>
            <p:nvPr/>
          </p:nvSpPr>
          <p:spPr bwMode="auto">
            <a:xfrm>
              <a:off x="4911" y="791"/>
              <a:ext cx="207" cy="207"/>
            </a:xfrm>
            <a:prstGeom prst="ellipse">
              <a:avLst/>
            </a:prstGeom>
            <a:solidFill>
              <a:srgbClr val="FFFFFF"/>
            </a:solidFill>
            <a:ln w="9525">
              <a:solidFill>
                <a:srgbClr val="000000"/>
              </a:solidFill>
              <a:round/>
              <a:headEnd/>
              <a:tailEnd/>
            </a:ln>
          </p:spPr>
          <p:txBody>
            <a:bodyPr/>
            <a:lstStyle/>
            <a:p>
              <a:r>
                <a:rPr lang="en-US" sz="1000"/>
                <a:t>5</a:t>
              </a:r>
            </a:p>
          </p:txBody>
        </p:sp>
        <p:sp>
          <p:nvSpPr>
            <p:cNvPr id="50238" name="Line 62"/>
            <p:cNvSpPr>
              <a:spLocks noChangeShapeType="1"/>
            </p:cNvSpPr>
            <p:nvPr/>
          </p:nvSpPr>
          <p:spPr bwMode="auto">
            <a:xfrm flipV="1">
              <a:off x="2777" y="685"/>
              <a:ext cx="638" cy="27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39" name="Line 63"/>
            <p:cNvSpPr>
              <a:spLocks noChangeShapeType="1"/>
            </p:cNvSpPr>
            <p:nvPr/>
          </p:nvSpPr>
          <p:spPr bwMode="auto">
            <a:xfrm>
              <a:off x="2788" y="1043"/>
              <a:ext cx="622" cy="6"/>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40" name="Line 64"/>
            <p:cNvSpPr>
              <a:spLocks noChangeShapeType="1"/>
            </p:cNvSpPr>
            <p:nvPr/>
          </p:nvSpPr>
          <p:spPr bwMode="auto">
            <a:xfrm>
              <a:off x="3600" y="685"/>
              <a:ext cx="599" cy="35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41" name="Line 65"/>
            <p:cNvSpPr>
              <a:spLocks noChangeShapeType="1"/>
            </p:cNvSpPr>
            <p:nvPr/>
          </p:nvSpPr>
          <p:spPr bwMode="auto">
            <a:xfrm>
              <a:off x="3595" y="1094"/>
              <a:ext cx="582" cy="5"/>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42" name="Line 66"/>
            <p:cNvSpPr>
              <a:spLocks noChangeShapeType="1"/>
            </p:cNvSpPr>
            <p:nvPr/>
          </p:nvSpPr>
          <p:spPr bwMode="auto">
            <a:xfrm flipV="1">
              <a:off x="4367" y="954"/>
              <a:ext cx="555" cy="134"/>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43" name="Line 67"/>
            <p:cNvSpPr>
              <a:spLocks noChangeShapeType="1"/>
            </p:cNvSpPr>
            <p:nvPr/>
          </p:nvSpPr>
          <p:spPr bwMode="auto">
            <a:xfrm>
              <a:off x="3511" y="735"/>
              <a:ext cx="0" cy="2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44" name="Text Box 68"/>
            <p:cNvSpPr txBox="1">
              <a:spLocks noChangeArrowheads="1"/>
            </p:cNvSpPr>
            <p:nvPr/>
          </p:nvSpPr>
          <p:spPr bwMode="auto">
            <a:xfrm>
              <a:off x="3869" y="528"/>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3</a:t>
              </a:r>
            </a:p>
          </p:txBody>
        </p:sp>
        <p:sp>
          <p:nvSpPr>
            <p:cNvPr id="50245" name="Line 69"/>
            <p:cNvSpPr>
              <a:spLocks noChangeShapeType="1"/>
            </p:cNvSpPr>
            <p:nvPr/>
          </p:nvSpPr>
          <p:spPr bwMode="auto">
            <a:xfrm>
              <a:off x="3600" y="623"/>
              <a:ext cx="1305" cy="25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50287" name="Group 111"/>
          <p:cNvGrpSpPr>
            <a:grpSpLocks/>
          </p:cNvGrpSpPr>
          <p:nvPr/>
        </p:nvGrpSpPr>
        <p:grpSpPr bwMode="auto">
          <a:xfrm>
            <a:off x="4038600" y="3505200"/>
            <a:ext cx="4010025" cy="1066800"/>
            <a:chOff x="2784" y="2208"/>
            <a:chExt cx="2526" cy="672"/>
          </a:xfrm>
        </p:grpSpPr>
        <p:sp>
          <p:nvSpPr>
            <p:cNvPr id="50247" name="Text Box 71"/>
            <p:cNvSpPr txBox="1">
              <a:spLocks noChangeArrowheads="1"/>
            </p:cNvSpPr>
            <p:nvPr/>
          </p:nvSpPr>
          <p:spPr bwMode="auto">
            <a:xfrm>
              <a:off x="3887" y="2634"/>
              <a:ext cx="202"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5</a:t>
              </a:r>
            </a:p>
          </p:txBody>
        </p:sp>
        <p:sp>
          <p:nvSpPr>
            <p:cNvPr id="50248" name="Text Box 72"/>
            <p:cNvSpPr txBox="1">
              <a:spLocks noChangeArrowheads="1"/>
            </p:cNvSpPr>
            <p:nvPr/>
          </p:nvSpPr>
          <p:spPr bwMode="auto">
            <a:xfrm>
              <a:off x="4095" y="2443"/>
              <a:ext cx="2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1</a:t>
              </a:r>
            </a:p>
          </p:txBody>
        </p:sp>
        <p:sp>
          <p:nvSpPr>
            <p:cNvPr id="50249" name="Text Box 73"/>
            <p:cNvSpPr txBox="1">
              <a:spLocks noChangeArrowheads="1"/>
            </p:cNvSpPr>
            <p:nvPr/>
          </p:nvSpPr>
          <p:spPr bwMode="auto">
            <a:xfrm>
              <a:off x="4694" y="2572"/>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0250" name="Text Box 74"/>
            <p:cNvSpPr txBox="1">
              <a:spLocks noChangeArrowheads="1"/>
            </p:cNvSpPr>
            <p:nvPr/>
          </p:nvSpPr>
          <p:spPr bwMode="auto">
            <a:xfrm>
              <a:off x="3154" y="2589"/>
              <a:ext cx="201"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0251" name="Text Box 75"/>
            <p:cNvSpPr txBox="1">
              <a:spLocks noChangeArrowheads="1"/>
            </p:cNvSpPr>
            <p:nvPr/>
          </p:nvSpPr>
          <p:spPr bwMode="auto">
            <a:xfrm>
              <a:off x="3557" y="2460"/>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0252" name="Text Box 76"/>
            <p:cNvSpPr txBox="1">
              <a:spLocks noChangeArrowheads="1"/>
            </p:cNvSpPr>
            <p:nvPr/>
          </p:nvSpPr>
          <p:spPr bwMode="auto">
            <a:xfrm>
              <a:off x="3103" y="2404"/>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4</a:t>
              </a:r>
            </a:p>
          </p:txBody>
        </p:sp>
        <p:sp>
          <p:nvSpPr>
            <p:cNvPr id="50253" name="Oval 77"/>
            <p:cNvSpPr>
              <a:spLocks noChangeArrowheads="1"/>
            </p:cNvSpPr>
            <p:nvPr/>
          </p:nvSpPr>
          <p:spPr bwMode="auto">
            <a:xfrm>
              <a:off x="2784" y="2606"/>
              <a:ext cx="207" cy="207"/>
            </a:xfrm>
            <a:prstGeom prst="ellipse">
              <a:avLst/>
            </a:prstGeom>
            <a:solidFill>
              <a:srgbClr val="FFFFFF"/>
            </a:solidFill>
            <a:ln w="9525">
              <a:solidFill>
                <a:srgbClr val="000000"/>
              </a:solidFill>
              <a:round/>
              <a:headEnd/>
              <a:tailEnd/>
            </a:ln>
          </p:spPr>
          <p:txBody>
            <a:bodyPr/>
            <a:lstStyle/>
            <a:p>
              <a:r>
                <a:rPr lang="en-US" sz="1000"/>
                <a:t>1</a:t>
              </a:r>
            </a:p>
          </p:txBody>
        </p:sp>
        <p:sp>
          <p:nvSpPr>
            <p:cNvPr id="50254" name="Oval 78"/>
            <p:cNvSpPr>
              <a:spLocks noChangeArrowheads="1"/>
            </p:cNvSpPr>
            <p:nvPr/>
          </p:nvSpPr>
          <p:spPr bwMode="auto">
            <a:xfrm>
              <a:off x="4369" y="2673"/>
              <a:ext cx="207" cy="207"/>
            </a:xfrm>
            <a:prstGeom prst="ellipse">
              <a:avLst/>
            </a:prstGeom>
            <a:solidFill>
              <a:srgbClr val="FFFFFF"/>
            </a:solidFill>
            <a:ln w="9525">
              <a:solidFill>
                <a:srgbClr val="000000"/>
              </a:solidFill>
              <a:round/>
              <a:headEnd/>
              <a:tailEnd/>
            </a:ln>
          </p:spPr>
          <p:txBody>
            <a:bodyPr/>
            <a:lstStyle/>
            <a:p>
              <a:r>
                <a:rPr lang="en-US" sz="1000"/>
                <a:t>4</a:t>
              </a:r>
            </a:p>
          </p:txBody>
        </p:sp>
        <p:sp>
          <p:nvSpPr>
            <p:cNvPr id="50255" name="Oval 79"/>
            <p:cNvSpPr>
              <a:spLocks noChangeArrowheads="1"/>
            </p:cNvSpPr>
            <p:nvPr/>
          </p:nvSpPr>
          <p:spPr bwMode="auto">
            <a:xfrm>
              <a:off x="3591" y="2673"/>
              <a:ext cx="207" cy="207"/>
            </a:xfrm>
            <a:prstGeom prst="ellipse">
              <a:avLst/>
            </a:prstGeom>
            <a:solidFill>
              <a:srgbClr val="FFFFFF"/>
            </a:solidFill>
            <a:ln w="9525">
              <a:solidFill>
                <a:srgbClr val="000000"/>
              </a:solidFill>
              <a:round/>
              <a:headEnd/>
              <a:tailEnd/>
            </a:ln>
          </p:spPr>
          <p:txBody>
            <a:bodyPr/>
            <a:lstStyle/>
            <a:p>
              <a:r>
                <a:rPr lang="en-US" sz="1000"/>
                <a:t>3</a:t>
              </a:r>
            </a:p>
          </p:txBody>
        </p:sp>
        <p:sp>
          <p:nvSpPr>
            <p:cNvPr id="50256" name="Oval 80"/>
            <p:cNvSpPr>
              <a:spLocks noChangeArrowheads="1"/>
            </p:cNvSpPr>
            <p:nvPr/>
          </p:nvSpPr>
          <p:spPr bwMode="auto">
            <a:xfrm>
              <a:off x="3596" y="2214"/>
              <a:ext cx="207" cy="207"/>
            </a:xfrm>
            <a:prstGeom prst="ellipse">
              <a:avLst/>
            </a:prstGeom>
            <a:solidFill>
              <a:srgbClr val="FFFFFF"/>
            </a:solidFill>
            <a:ln w="9525">
              <a:solidFill>
                <a:srgbClr val="000000"/>
              </a:solidFill>
              <a:round/>
              <a:headEnd/>
              <a:tailEnd/>
            </a:ln>
          </p:spPr>
          <p:txBody>
            <a:bodyPr/>
            <a:lstStyle/>
            <a:p>
              <a:r>
                <a:rPr lang="en-US" sz="1000"/>
                <a:t>2</a:t>
              </a:r>
            </a:p>
          </p:txBody>
        </p:sp>
        <p:sp>
          <p:nvSpPr>
            <p:cNvPr id="50257" name="Oval 81"/>
            <p:cNvSpPr>
              <a:spLocks noChangeArrowheads="1"/>
            </p:cNvSpPr>
            <p:nvPr/>
          </p:nvSpPr>
          <p:spPr bwMode="auto">
            <a:xfrm>
              <a:off x="5103" y="2471"/>
              <a:ext cx="207" cy="207"/>
            </a:xfrm>
            <a:prstGeom prst="ellipse">
              <a:avLst/>
            </a:prstGeom>
            <a:solidFill>
              <a:srgbClr val="FFFFFF"/>
            </a:solidFill>
            <a:ln w="9525">
              <a:solidFill>
                <a:srgbClr val="000000"/>
              </a:solidFill>
              <a:round/>
              <a:headEnd/>
              <a:tailEnd/>
            </a:ln>
          </p:spPr>
          <p:txBody>
            <a:bodyPr/>
            <a:lstStyle/>
            <a:p>
              <a:r>
                <a:rPr lang="en-US" sz="1000"/>
                <a:t>5</a:t>
              </a:r>
            </a:p>
          </p:txBody>
        </p:sp>
        <p:sp>
          <p:nvSpPr>
            <p:cNvPr id="50258" name="Line 82"/>
            <p:cNvSpPr>
              <a:spLocks noChangeShapeType="1"/>
            </p:cNvSpPr>
            <p:nvPr/>
          </p:nvSpPr>
          <p:spPr bwMode="auto">
            <a:xfrm flipV="1">
              <a:off x="2969" y="2365"/>
              <a:ext cx="638" cy="274"/>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59" name="Line 83"/>
            <p:cNvSpPr>
              <a:spLocks noChangeShapeType="1"/>
            </p:cNvSpPr>
            <p:nvPr/>
          </p:nvSpPr>
          <p:spPr bwMode="auto">
            <a:xfrm>
              <a:off x="2980" y="2723"/>
              <a:ext cx="622" cy="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60" name="Line 84"/>
            <p:cNvSpPr>
              <a:spLocks noChangeShapeType="1"/>
            </p:cNvSpPr>
            <p:nvPr/>
          </p:nvSpPr>
          <p:spPr bwMode="auto">
            <a:xfrm>
              <a:off x="3792" y="2365"/>
              <a:ext cx="599" cy="353"/>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61" name="Line 85"/>
            <p:cNvSpPr>
              <a:spLocks noChangeShapeType="1"/>
            </p:cNvSpPr>
            <p:nvPr/>
          </p:nvSpPr>
          <p:spPr bwMode="auto">
            <a:xfrm>
              <a:off x="3787" y="2774"/>
              <a:ext cx="582" cy="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62" name="Line 86"/>
            <p:cNvSpPr>
              <a:spLocks noChangeShapeType="1"/>
            </p:cNvSpPr>
            <p:nvPr/>
          </p:nvSpPr>
          <p:spPr bwMode="auto">
            <a:xfrm flipV="1">
              <a:off x="4559" y="2634"/>
              <a:ext cx="555" cy="134"/>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63" name="Line 87"/>
            <p:cNvSpPr>
              <a:spLocks noChangeShapeType="1"/>
            </p:cNvSpPr>
            <p:nvPr/>
          </p:nvSpPr>
          <p:spPr bwMode="auto">
            <a:xfrm>
              <a:off x="3703" y="2415"/>
              <a:ext cx="0" cy="2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64" name="Text Box 88"/>
            <p:cNvSpPr txBox="1">
              <a:spLocks noChangeArrowheads="1"/>
            </p:cNvSpPr>
            <p:nvPr/>
          </p:nvSpPr>
          <p:spPr bwMode="auto">
            <a:xfrm>
              <a:off x="4061" y="2208"/>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3</a:t>
              </a:r>
            </a:p>
          </p:txBody>
        </p:sp>
        <p:sp>
          <p:nvSpPr>
            <p:cNvPr id="50265" name="Line 89"/>
            <p:cNvSpPr>
              <a:spLocks noChangeShapeType="1"/>
            </p:cNvSpPr>
            <p:nvPr/>
          </p:nvSpPr>
          <p:spPr bwMode="auto">
            <a:xfrm>
              <a:off x="3792" y="2303"/>
              <a:ext cx="1305" cy="25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50288" name="Group 112"/>
          <p:cNvGrpSpPr>
            <a:grpSpLocks/>
          </p:cNvGrpSpPr>
          <p:nvPr/>
        </p:nvGrpSpPr>
        <p:grpSpPr bwMode="auto">
          <a:xfrm>
            <a:off x="4114800" y="4648200"/>
            <a:ext cx="4010025" cy="1066800"/>
            <a:chOff x="2736" y="3168"/>
            <a:chExt cx="2526" cy="672"/>
          </a:xfrm>
        </p:grpSpPr>
        <p:sp>
          <p:nvSpPr>
            <p:cNvPr id="50267" name="Text Box 91"/>
            <p:cNvSpPr txBox="1">
              <a:spLocks noChangeArrowheads="1"/>
            </p:cNvSpPr>
            <p:nvPr/>
          </p:nvSpPr>
          <p:spPr bwMode="auto">
            <a:xfrm>
              <a:off x="3839" y="3594"/>
              <a:ext cx="202"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5</a:t>
              </a:r>
            </a:p>
          </p:txBody>
        </p:sp>
        <p:sp>
          <p:nvSpPr>
            <p:cNvPr id="50268" name="Text Box 92"/>
            <p:cNvSpPr txBox="1">
              <a:spLocks noChangeArrowheads="1"/>
            </p:cNvSpPr>
            <p:nvPr/>
          </p:nvSpPr>
          <p:spPr bwMode="auto">
            <a:xfrm>
              <a:off x="4047" y="3403"/>
              <a:ext cx="2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1</a:t>
              </a:r>
            </a:p>
          </p:txBody>
        </p:sp>
        <p:sp>
          <p:nvSpPr>
            <p:cNvPr id="50269" name="Text Box 93"/>
            <p:cNvSpPr txBox="1">
              <a:spLocks noChangeArrowheads="1"/>
            </p:cNvSpPr>
            <p:nvPr/>
          </p:nvSpPr>
          <p:spPr bwMode="auto">
            <a:xfrm>
              <a:off x="4646" y="3532"/>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0270" name="Text Box 94"/>
            <p:cNvSpPr txBox="1">
              <a:spLocks noChangeArrowheads="1"/>
            </p:cNvSpPr>
            <p:nvPr/>
          </p:nvSpPr>
          <p:spPr bwMode="auto">
            <a:xfrm>
              <a:off x="3106" y="3549"/>
              <a:ext cx="201"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0271" name="Text Box 95"/>
            <p:cNvSpPr txBox="1">
              <a:spLocks noChangeArrowheads="1"/>
            </p:cNvSpPr>
            <p:nvPr/>
          </p:nvSpPr>
          <p:spPr bwMode="auto">
            <a:xfrm>
              <a:off x="3509" y="3420"/>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0272" name="Text Box 96"/>
            <p:cNvSpPr txBox="1">
              <a:spLocks noChangeArrowheads="1"/>
            </p:cNvSpPr>
            <p:nvPr/>
          </p:nvSpPr>
          <p:spPr bwMode="auto">
            <a:xfrm>
              <a:off x="3055" y="3364"/>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4</a:t>
              </a:r>
            </a:p>
          </p:txBody>
        </p:sp>
        <p:sp>
          <p:nvSpPr>
            <p:cNvPr id="50273" name="Oval 97"/>
            <p:cNvSpPr>
              <a:spLocks noChangeArrowheads="1"/>
            </p:cNvSpPr>
            <p:nvPr/>
          </p:nvSpPr>
          <p:spPr bwMode="auto">
            <a:xfrm>
              <a:off x="2736" y="3566"/>
              <a:ext cx="207" cy="207"/>
            </a:xfrm>
            <a:prstGeom prst="ellipse">
              <a:avLst/>
            </a:prstGeom>
            <a:solidFill>
              <a:srgbClr val="FFFFFF"/>
            </a:solidFill>
            <a:ln w="9525">
              <a:solidFill>
                <a:srgbClr val="000000"/>
              </a:solidFill>
              <a:round/>
              <a:headEnd/>
              <a:tailEnd/>
            </a:ln>
          </p:spPr>
          <p:txBody>
            <a:bodyPr/>
            <a:lstStyle/>
            <a:p>
              <a:r>
                <a:rPr lang="en-US" sz="1000"/>
                <a:t>1</a:t>
              </a:r>
            </a:p>
          </p:txBody>
        </p:sp>
        <p:sp>
          <p:nvSpPr>
            <p:cNvPr id="50274" name="Oval 98"/>
            <p:cNvSpPr>
              <a:spLocks noChangeArrowheads="1"/>
            </p:cNvSpPr>
            <p:nvPr/>
          </p:nvSpPr>
          <p:spPr bwMode="auto">
            <a:xfrm>
              <a:off x="4321" y="3633"/>
              <a:ext cx="207" cy="207"/>
            </a:xfrm>
            <a:prstGeom prst="ellipse">
              <a:avLst/>
            </a:prstGeom>
            <a:solidFill>
              <a:srgbClr val="FFFFFF"/>
            </a:solidFill>
            <a:ln w="9525">
              <a:solidFill>
                <a:srgbClr val="000000"/>
              </a:solidFill>
              <a:round/>
              <a:headEnd/>
              <a:tailEnd/>
            </a:ln>
          </p:spPr>
          <p:txBody>
            <a:bodyPr/>
            <a:lstStyle/>
            <a:p>
              <a:r>
                <a:rPr lang="en-US" sz="1000"/>
                <a:t>4</a:t>
              </a:r>
            </a:p>
          </p:txBody>
        </p:sp>
        <p:sp>
          <p:nvSpPr>
            <p:cNvPr id="50275" name="Oval 99"/>
            <p:cNvSpPr>
              <a:spLocks noChangeArrowheads="1"/>
            </p:cNvSpPr>
            <p:nvPr/>
          </p:nvSpPr>
          <p:spPr bwMode="auto">
            <a:xfrm>
              <a:off x="3543" y="3633"/>
              <a:ext cx="207" cy="207"/>
            </a:xfrm>
            <a:prstGeom prst="ellipse">
              <a:avLst/>
            </a:prstGeom>
            <a:solidFill>
              <a:srgbClr val="FFFFFF"/>
            </a:solidFill>
            <a:ln w="9525">
              <a:solidFill>
                <a:srgbClr val="000000"/>
              </a:solidFill>
              <a:round/>
              <a:headEnd/>
              <a:tailEnd/>
            </a:ln>
          </p:spPr>
          <p:txBody>
            <a:bodyPr/>
            <a:lstStyle/>
            <a:p>
              <a:r>
                <a:rPr lang="en-US" sz="1000"/>
                <a:t>3</a:t>
              </a:r>
            </a:p>
          </p:txBody>
        </p:sp>
        <p:sp>
          <p:nvSpPr>
            <p:cNvPr id="50276" name="Oval 100"/>
            <p:cNvSpPr>
              <a:spLocks noChangeArrowheads="1"/>
            </p:cNvSpPr>
            <p:nvPr/>
          </p:nvSpPr>
          <p:spPr bwMode="auto">
            <a:xfrm>
              <a:off x="3548" y="3174"/>
              <a:ext cx="207" cy="207"/>
            </a:xfrm>
            <a:prstGeom prst="ellipse">
              <a:avLst/>
            </a:prstGeom>
            <a:solidFill>
              <a:srgbClr val="FFFFFF"/>
            </a:solidFill>
            <a:ln w="9525">
              <a:solidFill>
                <a:srgbClr val="000000"/>
              </a:solidFill>
              <a:round/>
              <a:headEnd/>
              <a:tailEnd/>
            </a:ln>
          </p:spPr>
          <p:txBody>
            <a:bodyPr/>
            <a:lstStyle/>
            <a:p>
              <a:r>
                <a:rPr lang="en-US" sz="1000"/>
                <a:t>2</a:t>
              </a:r>
            </a:p>
          </p:txBody>
        </p:sp>
        <p:sp>
          <p:nvSpPr>
            <p:cNvPr id="50277" name="Oval 101"/>
            <p:cNvSpPr>
              <a:spLocks noChangeArrowheads="1"/>
            </p:cNvSpPr>
            <p:nvPr/>
          </p:nvSpPr>
          <p:spPr bwMode="auto">
            <a:xfrm>
              <a:off x="5055" y="3431"/>
              <a:ext cx="207" cy="207"/>
            </a:xfrm>
            <a:prstGeom prst="ellipse">
              <a:avLst/>
            </a:prstGeom>
            <a:solidFill>
              <a:srgbClr val="FFFFFF"/>
            </a:solidFill>
            <a:ln w="9525">
              <a:solidFill>
                <a:srgbClr val="000000"/>
              </a:solidFill>
              <a:round/>
              <a:headEnd/>
              <a:tailEnd/>
            </a:ln>
          </p:spPr>
          <p:txBody>
            <a:bodyPr/>
            <a:lstStyle/>
            <a:p>
              <a:r>
                <a:rPr lang="en-US" sz="1000"/>
                <a:t>5</a:t>
              </a:r>
            </a:p>
          </p:txBody>
        </p:sp>
        <p:sp>
          <p:nvSpPr>
            <p:cNvPr id="50278" name="Line 102"/>
            <p:cNvSpPr>
              <a:spLocks noChangeShapeType="1"/>
            </p:cNvSpPr>
            <p:nvPr/>
          </p:nvSpPr>
          <p:spPr bwMode="auto">
            <a:xfrm flipV="1">
              <a:off x="2921" y="3325"/>
              <a:ext cx="638" cy="274"/>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79" name="Line 103"/>
            <p:cNvSpPr>
              <a:spLocks noChangeShapeType="1"/>
            </p:cNvSpPr>
            <p:nvPr/>
          </p:nvSpPr>
          <p:spPr bwMode="auto">
            <a:xfrm>
              <a:off x="2932" y="3683"/>
              <a:ext cx="622" cy="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80" name="Line 104"/>
            <p:cNvSpPr>
              <a:spLocks noChangeShapeType="1"/>
            </p:cNvSpPr>
            <p:nvPr/>
          </p:nvSpPr>
          <p:spPr bwMode="auto">
            <a:xfrm>
              <a:off x="3744" y="3325"/>
              <a:ext cx="599" cy="35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81" name="Line 105"/>
            <p:cNvSpPr>
              <a:spLocks noChangeShapeType="1"/>
            </p:cNvSpPr>
            <p:nvPr/>
          </p:nvSpPr>
          <p:spPr bwMode="auto">
            <a:xfrm>
              <a:off x="3739" y="3734"/>
              <a:ext cx="582" cy="5"/>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82" name="Line 106"/>
            <p:cNvSpPr>
              <a:spLocks noChangeShapeType="1"/>
            </p:cNvSpPr>
            <p:nvPr/>
          </p:nvSpPr>
          <p:spPr bwMode="auto">
            <a:xfrm flipV="1">
              <a:off x="4511" y="3594"/>
              <a:ext cx="555" cy="134"/>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83" name="Line 107"/>
            <p:cNvSpPr>
              <a:spLocks noChangeShapeType="1"/>
            </p:cNvSpPr>
            <p:nvPr/>
          </p:nvSpPr>
          <p:spPr bwMode="auto">
            <a:xfrm>
              <a:off x="3655" y="3375"/>
              <a:ext cx="0" cy="258"/>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284" name="Text Box 108"/>
            <p:cNvSpPr txBox="1">
              <a:spLocks noChangeArrowheads="1"/>
            </p:cNvSpPr>
            <p:nvPr/>
          </p:nvSpPr>
          <p:spPr bwMode="auto">
            <a:xfrm>
              <a:off x="4013" y="3168"/>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3</a:t>
              </a:r>
            </a:p>
          </p:txBody>
        </p:sp>
        <p:sp>
          <p:nvSpPr>
            <p:cNvPr id="50285" name="Line 109"/>
            <p:cNvSpPr>
              <a:spLocks noChangeShapeType="1"/>
            </p:cNvSpPr>
            <p:nvPr/>
          </p:nvSpPr>
          <p:spPr bwMode="auto">
            <a:xfrm>
              <a:off x="3744" y="3263"/>
              <a:ext cx="1305" cy="25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91118550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50290"/>
                                        </p:tgtEl>
                                        <p:attrNameLst>
                                          <p:attrName>style.visibility</p:attrName>
                                        </p:attrNameLst>
                                      </p:cBhvr>
                                      <p:to>
                                        <p:strVal val="visible"/>
                                      </p:to>
                                    </p:set>
                                    <p:animEffect transition="in" filter="box(out)">
                                      <p:cBhvr>
                                        <p:cTn id="7" dur="500"/>
                                        <p:tgtEl>
                                          <p:spTgt spid="50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50289"/>
                                        </p:tgtEl>
                                        <p:attrNameLst>
                                          <p:attrName>style.visibility</p:attrName>
                                        </p:attrNameLst>
                                      </p:cBhvr>
                                      <p:to>
                                        <p:strVal val="visible"/>
                                      </p:to>
                                    </p:set>
                                    <p:animEffect transition="in" filter="box(out)">
                                      <p:cBhvr>
                                        <p:cTn id="12" dur="500"/>
                                        <p:tgtEl>
                                          <p:spTgt spid="5028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50287"/>
                                        </p:tgtEl>
                                        <p:attrNameLst>
                                          <p:attrName>style.visibility</p:attrName>
                                        </p:attrNameLst>
                                      </p:cBhvr>
                                      <p:to>
                                        <p:strVal val="visible"/>
                                      </p:to>
                                    </p:set>
                                    <p:animEffect transition="in" filter="box(out)">
                                      <p:cBhvr>
                                        <p:cTn id="17" dur="500"/>
                                        <p:tgtEl>
                                          <p:spTgt spid="502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50288"/>
                                        </p:tgtEl>
                                        <p:attrNameLst>
                                          <p:attrName>style.visibility</p:attrName>
                                        </p:attrNameLst>
                                      </p:cBhvr>
                                      <p:to>
                                        <p:strVal val="visible"/>
                                      </p:to>
                                    </p:set>
                                    <p:animEffect transition="in" filter="box(out)">
                                      <p:cBhvr>
                                        <p:cTn id="22" dur="500"/>
                                        <p:tgtEl>
                                          <p:spTgt spid="5028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50201"/>
                                        </p:tgtEl>
                                        <p:attrNameLst>
                                          <p:attrName>style.visibility</p:attrName>
                                        </p:attrNameLst>
                                      </p:cBhvr>
                                      <p:to>
                                        <p:strVal val="visible"/>
                                      </p:to>
                                    </p:set>
                                    <p:animEffect transition="in" filter="dissolve">
                                      <p:cBhvr>
                                        <p:cTn id="27" dur="500"/>
                                        <p:tgtEl>
                                          <p:spTgt spid="5020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50202"/>
                                        </p:tgtEl>
                                        <p:attrNameLst>
                                          <p:attrName>style.visibility</p:attrName>
                                        </p:attrNameLst>
                                      </p:cBhvr>
                                      <p:to>
                                        <p:strVal val="visible"/>
                                      </p:to>
                                    </p:set>
                                    <p:animEffect transition="in" filter="dissolve">
                                      <p:cBhvr>
                                        <p:cTn id="32" dur="500"/>
                                        <p:tgtEl>
                                          <p:spTgt spid="5020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50200"/>
                                        </p:tgtEl>
                                        <p:attrNameLst>
                                          <p:attrName>style.visibility</p:attrName>
                                        </p:attrNameLst>
                                      </p:cBhvr>
                                      <p:to>
                                        <p:strVal val="visible"/>
                                      </p:to>
                                    </p:set>
                                    <p:animEffect transition="in" filter="dissolve">
                                      <p:cBhvr>
                                        <p:cTn id="37" dur="500"/>
                                        <p:tgtEl>
                                          <p:spTgt spid="502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Line 2"/>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3" name="Text Box 3"/>
          <p:cNvSpPr txBox="1">
            <a:spLocks noChangeArrowheads="1"/>
          </p:cNvSpPr>
          <p:nvPr/>
        </p:nvSpPr>
        <p:spPr bwMode="auto">
          <a:xfrm>
            <a:off x="212725" y="65088"/>
            <a:ext cx="45323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Maximum Flow on a Path </a:t>
            </a:r>
            <a:endParaRPr lang="en-US" sz="2800">
              <a:latin typeface="Arial" pitchFamily="34" charset="0"/>
            </a:endParaRPr>
          </a:p>
        </p:txBody>
      </p:sp>
      <p:grpSp>
        <p:nvGrpSpPr>
          <p:cNvPr id="51300" name="Group 100"/>
          <p:cNvGrpSpPr>
            <a:grpSpLocks/>
          </p:cNvGrpSpPr>
          <p:nvPr/>
        </p:nvGrpSpPr>
        <p:grpSpPr bwMode="auto">
          <a:xfrm>
            <a:off x="139700" y="4162425"/>
            <a:ext cx="2451100" cy="1216025"/>
            <a:chOff x="88" y="2622"/>
            <a:chExt cx="1544" cy="766"/>
          </a:xfrm>
        </p:grpSpPr>
        <p:graphicFrame>
          <p:nvGraphicFramePr>
            <p:cNvPr id="51204" name="Object 4"/>
            <p:cNvGraphicFramePr>
              <a:graphicFrameLocks noChangeAspect="1"/>
            </p:cNvGraphicFramePr>
            <p:nvPr/>
          </p:nvGraphicFramePr>
          <p:xfrm>
            <a:off x="88" y="3117"/>
            <a:ext cx="1140" cy="271"/>
          </p:xfrm>
          <a:graphic>
            <a:graphicData uri="http://schemas.openxmlformats.org/presentationml/2006/ole">
              <mc:AlternateContent xmlns:mc="http://schemas.openxmlformats.org/markup-compatibility/2006">
                <mc:Choice xmlns:v="urn:schemas-microsoft-com:vml" Requires="v">
                  <p:oleObj spid="_x0000_s35874" name="Equation" r:id="rId3" imgW="863280" imgH="228600" progId="Equation.3">
                    <p:embed/>
                  </p:oleObj>
                </mc:Choice>
                <mc:Fallback>
                  <p:oleObj name="Equation" r:id="rId3" imgW="8632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 y="3117"/>
                          <a:ext cx="1140" cy="2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05" name="Object 5"/>
            <p:cNvGraphicFramePr>
              <a:graphicFrameLocks noChangeAspect="1"/>
            </p:cNvGraphicFramePr>
            <p:nvPr/>
          </p:nvGraphicFramePr>
          <p:xfrm>
            <a:off x="88" y="2622"/>
            <a:ext cx="1544" cy="272"/>
          </p:xfrm>
          <a:graphic>
            <a:graphicData uri="http://schemas.openxmlformats.org/presentationml/2006/ole">
              <mc:AlternateContent xmlns:mc="http://schemas.openxmlformats.org/markup-compatibility/2006">
                <mc:Choice xmlns:v="urn:schemas-microsoft-com:vml" Requires="v">
                  <p:oleObj spid="_x0000_s35875" name="Equation" r:id="rId5" imgW="1168200" imgH="228600" progId="Equation.3">
                    <p:embed/>
                  </p:oleObj>
                </mc:Choice>
                <mc:Fallback>
                  <p:oleObj name="Equation" r:id="rId5" imgW="11682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 y="2622"/>
                          <a:ext cx="1544" cy="2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06" name="Object 6"/>
            <p:cNvGraphicFramePr>
              <a:graphicFrameLocks noChangeAspect="1"/>
            </p:cNvGraphicFramePr>
            <p:nvPr/>
          </p:nvGraphicFramePr>
          <p:xfrm>
            <a:off x="88" y="2870"/>
            <a:ext cx="1124" cy="272"/>
          </p:xfrm>
          <a:graphic>
            <a:graphicData uri="http://schemas.openxmlformats.org/presentationml/2006/ole">
              <mc:AlternateContent xmlns:mc="http://schemas.openxmlformats.org/markup-compatibility/2006">
                <mc:Choice xmlns:v="urn:schemas-microsoft-com:vml" Requires="v">
                  <p:oleObj spid="_x0000_s35876" name="Equation" r:id="rId7" imgW="850680" imgH="228600" progId="Equation.3">
                    <p:embed/>
                  </p:oleObj>
                </mc:Choice>
                <mc:Fallback>
                  <p:oleObj name="Equation" r:id="rId7" imgW="85068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 y="2870"/>
                          <a:ext cx="1124" cy="2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51208" name="Object 8"/>
          <p:cNvGraphicFramePr>
            <a:graphicFrameLocks noChangeAspect="1"/>
          </p:cNvGraphicFramePr>
          <p:nvPr/>
        </p:nvGraphicFramePr>
        <p:xfrm>
          <a:off x="0" y="762000"/>
          <a:ext cx="2400300" cy="430213"/>
        </p:xfrm>
        <a:graphic>
          <a:graphicData uri="http://schemas.openxmlformats.org/presentationml/2006/ole">
            <mc:AlternateContent xmlns:mc="http://schemas.openxmlformats.org/markup-compatibility/2006">
              <mc:Choice xmlns:v="urn:schemas-microsoft-com:vml" Requires="v">
                <p:oleObj spid="_x0000_s35877" name="Equation" r:id="rId9" imgW="1143000" imgH="228600" progId="Equation.3">
                  <p:embed/>
                </p:oleObj>
              </mc:Choice>
              <mc:Fallback>
                <p:oleObj name="Equation" r:id="rId9" imgW="11430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762000"/>
                        <a:ext cx="2400300" cy="430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51302" name="Group 102"/>
          <p:cNvGrpSpPr>
            <a:grpSpLocks/>
          </p:cNvGrpSpPr>
          <p:nvPr/>
        </p:nvGrpSpPr>
        <p:grpSpPr bwMode="auto">
          <a:xfrm>
            <a:off x="4876800" y="1752600"/>
            <a:ext cx="4010025" cy="1066800"/>
            <a:chOff x="3072" y="1104"/>
            <a:chExt cx="2526" cy="672"/>
          </a:xfrm>
        </p:grpSpPr>
        <p:sp>
          <p:nvSpPr>
            <p:cNvPr id="51211" name="Text Box 11"/>
            <p:cNvSpPr txBox="1">
              <a:spLocks noChangeArrowheads="1"/>
            </p:cNvSpPr>
            <p:nvPr/>
          </p:nvSpPr>
          <p:spPr bwMode="auto">
            <a:xfrm>
              <a:off x="4175" y="1530"/>
              <a:ext cx="202"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5</a:t>
              </a:r>
            </a:p>
          </p:txBody>
        </p:sp>
        <p:sp>
          <p:nvSpPr>
            <p:cNvPr id="51212" name="Text Box 12"/>
            <p:cNvSpPr txBox="1">
              <a:spLocks noChangeArrowheads="1"/>
            </p:cNvSpPr>
            <p:nvPr/>
          </p:nvSpPr>
          <p:spPr bwMode="auto">
            <a:xfrm>
              <a:off x="4383" y="1339"/>
              <a:ext cx="20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1</a:t>
              </a:r>
            </a:p>
          </p:txBody>
        </p:sp>
        <p:sp>
          <p:nvSpPr>
            <p:cNvPr id="51213" name="Text Box 13"/>
            <p:cNvSpPr txBox="1">
              <a:spLocks noChangeArrowheads="1"/>
            </p:cNvSpPr>
            <p:nvPr/>
          </p:nvSpPr>
          <p:spPr bwMode="auto">
            <a:xfrm>
              <a:off x="4982" y="1468"/>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1214" name="Text Box 14"/>
            <p:cNvSpPr txBox="1">
              <a:spLocks noChangeArrowheads="1"/>
            </p:cNvSpPr>
            <p:nvPr/>
          </p:nvSpPr>
          <p:spPr bwMode="auto">
            <a:xfrm>
              <a:off x="3442" y="1485"/>
              <a:ext cx="201" cy="1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1215" name="Text Box 15"/>
            <p:cNvSpPr txBox="1">
              <a:spLocks noChangeArrowheads="1"/>
            </p:cNvSpPr>
            <p:nvPr/>
          </p:nvSpPr>
          <p:spPr bwMode="auto">
            <a:xfrm>
              <a:off x="3845" y="1356"/>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2</a:t>
              </a:r>
            </a:p>
          </p:txBody>
        </p:sp>
        <p:sp>
          <p:nvSpPr>
            <p:cNvPr id="51216" name="Text Box 16"/>
            <p:cNvSpPr txBox="1">
              <a:spLocks noChangeArrowheads="1"/>
            </p:cNvSpPr>
            <p:nvPr/>
          </p:nvSpPr>
          <p:spPr bwMode="auto">
            <a:xfrm>
              <a:off x="3391" y="1300"/>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4</a:t>
              </a:r>
            </a:p>
          </p:txBody>
        </p:sp>
        <p:sp>
          <p:nvSpPr>
            <p:cNvPr id="51217" name="Oval 17"/>
            <p:cNvSpPr>
              <a:spLocks noChangeArrowheads="1"/>
            </p:cNvSpPr>
            <p:nvPr/>
          </p:nvSpPr>
          <p:spPr bwMode="auto">
            <a:xfrm>
              <a:off x="3072" y="1502"/>
              <a:ext cx="207" cy="207"/>
            </a:xfrm>
            <a:prstGeom prst="ellipse">
              <a:avLst/>
            </a:prstGeom>
            <a:solidFill>
              <a:srgbClr val="FFFFFF"/>
            </a:solidFill>
            <a:ln w="9525">
              <a:solidFill>
                <a:srgbClr val="000000"/>
              </a:solidFill>
              <a:round/>
              <a:headEnd/>
              <a:tailEnd/>
            </a:ln>
          </p:spPr>
          <p:txBody>
            <a:bodyPr/>
            <a:lstStyle/>
            <a:p>
              <a:r>
                <a:rPr lang="en-US" sz="1000"/>
                <a:t>1</a:t>
              </a:r>
            </a:p>
          </p:txBody>
        </p:sp>
        <p:sp>
          <p:nvSpPr>
            <p:cNvPr id="51218" name="Oval 18"/>
            <p:cNvSpPr>
              <a:spLocks noChangeArrowheads="1"/>
            </p:cNvSpPr>
            <p:nvPr/>
          </p:nvSpPr>
          <p:spPr bwMode="auto">
            <a:xfrm>
              <a:off x="4657" y="1569"/>
              <a:ext cx="207" cy="207"/>
            </a:xfrm>
            <a:prstGeom prst="ellipse">
              <a:avLst/>
            </a:prstGeom>
            <a:solidFill>
              <a:srgbClr val="FFFFFF"/>
            </a:solidFill>
            <a:ln w="9525">
              <a:solidFill>
                <a:srgbClr val="000000"/>
              </a:solidFill>
              <a:round/>
              <a:headEnd/>
              <a:tailEnd/>
            </a:ln>
          </p:spPr>
          <p:txBody>
            <a:bodyPr/>
            <a:lstStyle/>
            <a:p>
              <a:r>
                <a:rPr lang="en-US" sz="1000"/>
                <a:t>4</a:t>
              </a:r>
            </a:p>
          </p:txBody>
        </p:sp>
        <p:sp>
          <p:nvSpPr>
            <p:cNvPr id="51219" name="Oval 19"/>
            <p:cNvSpPr>
              <a:spLocks noChangeArrowheads="1"/>
            </p:cNvSpPr>
            <p:nvPr/>
          </p:nvSpPr>
          <p:spPr bwMode="auto">
            <a:xfrm>
              <a:off x="3879" y="1569"/>
              <a:ext cx="207" cy="207"/>
            </a:xfrm>
            <a:prstGeom prst="ellipse">
              <a:avLst/>
            </a:prstGeom>
            <a:solidFill>
              <a:srgbClr val="FFFFFF"/>
            </a:solidFill>
            <a:ln w="9525">
              <a:solidFill>
                <a:srgbClr val="000000"/>
              </a:solidFill>
              <a:round/>
              <a:headEnd/>
              <a:tailEnd/>
            </a:ln>
          </p:spPr>
          <p:txBody>
            <a:bodyPr/>
            <a:lstStyle/>
            <a:p>
              <a:r>
                <a:rPr lang="en-US" sz="1000"/>
                <a:t>3</a:t>
              </a:r>
            </a:p>
          </p:txBody>
        </p:sp>
        <p:sp>
          <p:nvSpPr>
            <p:cNvPr id="51220" name="Oval 20"/>
            <p:cNvSpPr>
              <a:spLocks noChangeArrowheads="1"/>
            </p:cNvSpPr>
            <p:nvPr/>
          </p:nvSpPr>
          <p:spPr bwMode="auto">
            <a:xfrm>
              <a:off x="3884" y="1110"/>
              <a:ext cx="207" cy="207"/>
            </a:xfrm>
            <a:prstGeom prst="ellipse">
              <a:avLst/>
            </a:prstGeom>
            <a:solidFill>
              <a:srgbClr val="FFFFFF"/>
            </a:solidFill>
            <a:ln w="9525">
              <a:solidFill>
                <a:srgbClr val="000000"/>
              </a:solidFill>
              <a:round/>
              <a:headEnd/>
              <a:tailEnd/>
            </a:ln>
          </p:spPr>
          <p:txBody>
            <a:bodyPr/>
            <a:lstStyle/>
            <a:p>
              <a:r>
                <a:rPr lang="en-US" sz="1000"/>
                <a:t>2</a:t>
              </a:r>
            </a:p>
          </p:txBody>
        </p:sp>
        <p:sp>
          <p:nvSpPr>
            <p:cNvPr id="51221" name="Oval 21"/>
            <p:cNvSpPr>
              <a:spLocks noChangeArrowheads="1"/>
            </p:cNvSpPr>
            <p:nvPr/>
          </p:nvSpPr>
          <p:spPr bwMode="auto">
            <a:xfrm>
              <a:off x="5391" y="1367"/>
              <a:ext cx="207" cy="207"/>
            </a:xfrm>
            <a:prstGeom prst="ellipse">
              <a:avLst/>
            </a:prstGeom>
            <a:solidFill>
              <a:srgbClr val="FFFFFF"/>
            </a:solidFill>
            <a:ln w="9525">
              <a:solidFill>
                <a:srgbClr val="000000"/>
              </a:solidFill>
              <a:round/>
              <a:headEnd/>
              <a:tailEnd/>
            </a:ln>
          </p:spPr>
          <p:txBody>
            <a:bodyPr/>
            <a:lstStyle/>
            <a:p>
              <a:r>
                <a:rPr lang="en-US" sz="1000"/>
                <a:t>5</a:t>
              </a:r>
            </a:p>
          </p:txBody>
        </p:sp>
        <p:sp>
          <p:nvSpPr>
            <p:cNvPr id="51222" name="Line 22"/>
            <p:cNvSpPr>
              <a:spLocks noChangeShapeType="1"/>
            </p:cNvSpPr>
            <p:nvPr/>
          </p:nvSpPr>
          <p:spPr bwMode="auto">
            <a:xfrm>
              <a:off x="3268" y="1619"/>
              <a:ext cx="622" cy="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23" name="Line 23"/>
            <p:cNvSpPr>
              <a:spLocks noChangeShapeType="1"/>
            </p:cNvSpPr>
            <p:nvPr/>
          </p:nvSpPr>
          <p:spPr bwMode="auto">
            <a:xfrm>
              <a:off x="4080" y="1261"/>
              <a:ext cx="599" cy="35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24" name="Line 24"/>
            <p:cNvSpPr>
              <a:spLocks noChangeShapeType="1"/>
            </p:cNvSpPr>
            <p:nvPr/>
          </p:nvSpPr>
          <p:spPr bwMode="auto">
            <a:xfrm>
              <a:off x="4075" y="1670"/>
              <a:ext cx="582" cy="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25" name="Line 25"/>
            <p:cNvSpPr>
              <a:spLocks noChangeShapeType="1"/>
            </p:cNvSpPr>
            <p:nvPr/>
          </p:nvSpPr>
          <p:spPr bwMode="auto">
            <a:xfrm flipV="1">
              <a:off x="4847" y="1530"/>
              <a:ext cx="555" cy="13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26" name="Line 26"/>
            <p:cNvSpPr>
              <a:spLocks noChangeShapeType="1"/>
            </p:cNvSpPr>
            <p:nvPr/>
          </p:nvSpPr>
          <p:spPr bwMode="auto">
            <a:xfrm>
              <a:off x="3991" y="1311"/>
              <a:ext cx="0" cy="25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27" name="Text Box 27"/>
            <p:cNvSpPr txBox="1">
              <a:spLocks noChangeArrowheads="1"/>
            </p:cNvSpPr>
            <p:nvPr/>
          </p:nvSpPr>
          <p:spPr bwMode="auto">
            <a:xfrm>
              <a:off x="4349" y="1104"/>
              <a:ext cx="202"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en-US" sz="1000"/>
                <a:t>3</a:t>
              </a:r>
            </a:p>
          </p:txBody>
        </p:sp>
        <p:grpSp>
          <p:nvGrpSpPr>
            <p:cNvPr id="51301" name="Group 101"/>
            <p:cNvGrpSpPr>
              <a:grpSpLocks/>
            </p:cNvGrpSpPr>
            <p:nvPr/>
          </p:nvGrpSpPr>
          <p:grpSpPr bwMode="auto">
            <a:xfrm>
              <a:off x="3257" y="1199"/>
              <a:ext cx="2128" cy="336"/>
              <a:chOff x="3257" y="1199"/>
              <a:chExt cx="2128" cy="336"/>
            </a:xfrm>
          </p:grpSpPr>
          <p:sp>
            <p:nvSpPr>
              <p:cNvPr id="51229" name="Line 29"/>
              <p:cNvSpPr>
                <a:spLocks noChangeShapeType="1"/>
              </p:cNvSpPr>
              <p:nvPr/>
            </p:nvSpPr>
            <p:spPr bwMode="auto">
              <a:xfrm flipV="1">
                <a:off x="3257" y="1261"/>
                <a:ext cx="638" cy="274"/>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30" name="Line 30"/>
              <p:cNvSpPr>
                <a:spLocks noChangeShapeType="1"/>
              </p:cNvSpPr>
              <p:nvPr/>
            </p:nvSpPr>
            <p:spPr bwMode="auto">
              <a:xfrm>
                <a:off x="4080" y="1199"/>
                <a:ext cx="1305" cy="252"/>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grpSp>
        <p:nvGrpSpPr>
          <p:cNvPr id="51298" name="Group 98"/>
          <p:cNvGrpSpPr>
            <a:grpSpLocks/>
          </p:cNvGrpSpPr>
          <p:nvPr/>
        </p:nvGrpSpPr>
        <p:grpSpPr bwMode="auto">
          <a:xfrm>
            <a:off x="228600" y="5334000"/>
            <a:ext cx="2971800" cy="1295400"/>
            <a:chOff x="288" y="2832"/>
            <a:chExt cx="1965" cy="1036"/>
          </a:xfrm>
        </p:grpSpPr>
        <p:graphicFrame>
          <p:nvGraphicFramePr>
            <p:cNvPr id="51295" name="Object 95"/>
            <p:cNvGraphicFramePr>
              <a:graphicFrameLocks noChangeAspect="1"/>
            </p:cNvGraphicFramePr>
            <p:nvPr/>
          </p:nvGraphicFramePr>
          <p:xfrm>
            <a:off x="288" y="3552"/>
            <a:ext cx="1425" cy="316"/>
          </p:xfrm>
          <a:graphic>
            <a:graphicData uri="http://schemas.openxmlformats.org/presentationml/2006/ole">
              <mc:AlternateContent xmlns:mc="http://schemas.openxmlformats.org/markup-compatibility/2006">
                <mc:Choice xmlns:v="urn:schemas-microsoft-com:vml" Requires="v">
                  <p:oleObj spid="_x0000_s35878" name="Equation" r:id="rId11" imgW="990360" imgH="228600" progId="Equation.3">
                    <p:embed/>
                  </p:oleObj>
                </mc:Choice>
                <mc:Fallback>
                  <p:oleObj name="Equation" r:id="rId11" imgW="990360" imgH="2286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88" y="3552"/>
                          <a:ext cx="1425" cy="3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96" name="Object 96"/>
            <p:cNvGraphicFramePr>
              <a:graphicFrameLocks noChangeAspect="1"/>
            </p:cNvGraphicFramePr>
            <p:nvPr/>
          </p:nvGraphicFramePr>
          <p:xfrm>
            <a:off x="336" y="2832"/>
            <a:ext cx="1917" cy="317"/>
          </p:xfrm>
          <a:graphic>
            <a:graphicData uri="http://schemas.openxmlformats.org/presentationml/2006/ole">
              <mc:AlternateContent xmlns:mc="http://schemas.openxmlformats.org/markup-compatibility/2006">
                <mc:Choice xmlns:v="urn:schemas-microsoft-com:vml" Requires="v">
                  <p:oleObj spid="_x0000_s35879" name="Equation" r:id="rId13" imgW="1333440" imgH="228600" progId="Equation.3">
                    <p:embed/>
                  </p:oleObj>
                </mc:Choice>
                <mc:Fallback>
                  <p:oleObj name="Equation" r:id="rId13" imgW="1333440" imgH="2286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36" y="2832"/>
                          <a:ext cx="1917" cy="3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97" name="Object 97"/>
            <p:cNvGraphicFramePr>
              <a:graphicFrameLocks noChangeAspect="1"/>
            </p:cNvGraphicFramePr>
            <p:nvPr/>
          </p:nvGraphicFramePr>
          <p:xfrm>
            <a:off x="336" y="3216"/>
            <a:ext cx="1424" cy="317"/>
          </p:xfrm>
          <a:graphic>
            <a:graphicData uri="http://schemas.openxmlformats.org/presentationml/2006/ole">
              <mc:AlternateContent xmlns:mc="http://schemas.openxmlformats.org/markup-compatibility/2006">
                <mc:Choice xmlns:v="urn:schemas-microsoft-com:vml" Requires="v">
                  <p:oleObj spid="_x0000_s35880" name="Equation" r:id="rId15" imgW="990360" imgH="228600" progId="Equation.3">
                    <p:embed/>
                  </p:oleObj>
                </mc:Choice>
                <mc:Fallback>
                  <p:oleObj name="Equation" r:id="rId15" imgW="990360" imgH="2286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36" y="3216"/>
                          <a:ext cx="1424" cy="3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51299" name="Object 99"/>
          <p:cNvGraphicFramePr>
            <a:graphicFrameLocks noChangeAspect="1"/>
          </p:cNvGraphicFramePr>
          <p:nvPr/>
        </p:nvGraphicFramePr>
        <p:xfrm>
          <a:off x="304800" y="1143000"/>
          <a:ext cx="1390650" cy="3030538"/>
        </p:xfrm>
        <a:graphic>
          <a:graphicData uri="http://schemas.openxmlformats.org/presentationml/2006/ole">
            <mc:AlternateContent xmlns:mc="http://schemas.openxmlformats.org/markup-compatibility/2006">
              <mc:Choice xmlns:v="urn:schemas-microsoft-com:vml" Requires="v">
                <p:oleObj spid="_x0000_s35881" name="Equation" r:id="rId17" imgW="672840" imgH="1625400" progId="Equation.3">
                  <p:embed/>
                </p:oleObj>
              </mc:Choice>
              <mc:Fallback>
                <p:oleObj name="Equation" r:id="rId17" imgW="672840" imgH="162540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04800" y="1143000"/>
                        <a:ext cx="1390650" cy="3030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8924554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1208"/>
                                        </p:tgtEl>
                                        <p:attrNameLst>
                                          <p:attrName>style.visibility</p:attrName>
                                        </p:attrNameLst>
                                      </p:cBhvr>
                                      <p:to>
                                        <p:strVal val="visible"/>
                                      </p:to>
                                    </p:set>
                                    <p:animEffect transition="in" filter="dissolve">
                                      <p:cBhvr>
                                        <p:cTn id="7" dur="500"/>
                                        <p:tgtEl>
                                          <p:spTgt spid="512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51299"/>
                                        </p:tgtEl>
                                        <p:attrNameLst>
                                          <p:attrName>style.visibility</p:attrName>
                                        </p:attrNameLst>
                                      </p:cBhvr>
                                      <p:to>
                                        <p:strVal val="visible"/>
                                      </p:to>
                                    </p:set>
                                    <p:animEffect transition="in" filter="dissolve">
                                      <p:cBhvr>
                                        <p:cTn id="12" dur="500"/>
                                        <p:tgtEl>
                                          <p:spTgt spid="512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51300"/>
                                        </p:tgtEl>
                                        <p:attrNameLst>
                                          <p:attrName>style.visibility</p:attrName>
                                        </p:attrNameLst>
                                      </p:cBhvr>
                                      <p:to>
                                        <p:strVal val="visible"/>
                                      </p:to>
                                    </p:set>
                                    <p:animEffect transition="in" filter="dissolve">
                                      <p:cBhvr>
                                        <p:cTn id="17" dur="500"/>
                                        <p:tgtEl>
                                          <p:spTgt spid="5130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51298"/>
                                        </p:tgtEl>
                                        <p:attrNameLst>
                                          <p:attrName>style.visibility</p:attrName>
                                        </p:attrNameLst>
                                      </p:cBhvr>
                                      <p:to>
                                        <p:strVal val="visible"/>
                                      </p:to>
                                    </p:set>
                                    <p:animEffect transition="in" filter="dissolve">
                                      <p:cBhvr>
                                        <p:cTn id="22" dur="500"/>
                                        <p:tgtEl>
                                          <p:spTgt spid="5129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51302"/>
                                        </p:tgtEl>
                                        <p:attrNameLst>
                                          <p:attrName>style.visibility</p:attrName>
                                        </p:attrNameLst>
                                      </p:cBhvr>
                                      <p:to>
                                        <p:strVal val="visible"/>
                                      </p:to>
                                    </p:set>
                                    <p:animEffect transition="in" filter="dissolve">
                                      <p:cBhvr>
                                        <p:cTn id="27" dur="500"/>
                                        <p:tgtEl>
                                          <p:spTgt spid="51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Line 2"/>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5" name="Text Box 3"/>
          <p:cNvSpPr txBox="1">
            <a:spLocks noChangeArrowheads="1"/>
          </p:cNvSpPr>
          <p:nvPr/>
        </p:nvSpPr>
        <p:spPr bwMode="auto">
          <a:xfrm>
            <a:off x="212725" y="65088"/>
            <a:ext cx="49895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The Shortest Route Problem</a:t>
            </a:r>
            <a:endParaRPr lang="en-US" sz="2800">
              <a:latin typeface="Arial" pitchFamily="34" charset="0"/>
            </a:endParaRPr>
          </a:p>
        </p:txBody>
      </p:sp>
      <p:sp>
        <p:nvSpPr>
          <p:cNvPr id="54276" name="Text Box 4"/>
          <p:cNvSpPr txBox="1">
            <a:spLocks noChangeArrowheads="1"/>
          </p:cNvSpPr>
          <p:nvPr/>
        </p:nvSpPr>
        <p:spPr bwMode="auto">
          <a:xfrm>
            <a:off x="0" y="762000"/>
            <a:ext cx="9144000" cy="593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atin typeface="Arial" pitchFamily="34" charset="0"/>
              </a:rPr>
              <a:t>The shortest route between two points</a:t>
            </a:r>
          </a:p>
          <a:p>
            <a:endParaRPr lang="en-US" b="1" i="1">
              <a:latin typeface="Times New Roman" pitchFamily="18" charset="0"/>
            </a:endParaRPr>
          </a:p>
          <a:p>
            <a:r>
              <a:rPr lang="en-US" b="1" i="1">
                <a:latin typeface="Times New Roman" pitchFamily="18" charset="0"/>
              </a:rPr>
              <a:t>l </a:t>
            </a:r>
            <a:r>
              <a:rPr lang="en-US" b="1" i="1" baseline="-25000">
                <a:latin typeface="Times New Roman" pitchFamily="18" charset="0"/>
              </a:rPr>
              <a:t>ij</a:t>
            </a:r>
            <a:r>
              <a:rPr lang="en-US">
                <a:latin typeface="Arial" pitchFamily="34" charset="0"/>
              </a:rPr>
              <a:t> : The length of the directed arc ij</a:t>
            </a:r>
            <a:r>
              <a:rPr lang="en-US" i="1">
                <a:latin typeface="Arial" pitchFamily="34" charset="0"/>
              </a:rPr>
              <a:t>. </a:t>
            </a:r>
            <a:r>
              <a:rPr lang="en-US" i="1">
                <a:latin typeface="Times New Roman" pitchFamily="18" charset="0"/>
              </a:rPr>
              <a:t>l </a:t>
            </a:r>
            <a:r>
              <a:rPr lang="en-US" i="1" baseline="-25000">
                <a:latin typeface="Times New Roman" pitchFamily="18" charset="0"/>
              </a:rPr>
              <a:t>ij</a:t>
            </a:r>
            <a:r>
              <a:rPr lang="en-US">
                <a:latin typeface="Arial" pitchFamily="34" charset="0"/>
              </a:rPr>
              <a:t>  is a </a:t>
            </a:r>
            <a:r>
              <a:rPr lang="en-US" b="1">
                <a:solidFill>
                  <a:srgbClr val="FF3300"/>
                </a:solidFill>
                <a:latin typeface="Arial" pitchFamily="34" charset="0"/>
              </a:rPr>
              <a:t>parameter</a:t>
            </a:r>
            <a:r>
              <a:rPr lang="en-US">
                <a:latin typeface="Arial" pitchFamily="34" charset="0"/>
              </a:rPr>
              <a:t>, </a:t>
            </a:r>
            <a:r>
              <a:rPr lang="en-US" b="1">
                <a:solidFill>
                  <a:srgbClr val="FF3300"/>
                </a:solidFill>
                <a:latin typeface="Arial" pitchFamily="34" charset="0"/>
              </a:rPr>
              <a:t>not a 	decision variable</a:t>
            </a:r>
            <a:r>
              <a:rPr lang="en-US">
                <a:latin typeface="Arial" pitchFamily="34" charset="0"/>
              </a:rPr>
              <a:t>. It could be the length in term of</a:t>
            </a:r>
            <a:r>
              <a:rPr lang="en-US" b="1">
                <a:solidFill>
                  <a:schemeClr val="tx2"/>
                </a:solidFill>
                <a:latin typeface="Arial" pitchFamily="34" charset="0"/>
              </a:rPr>
              <a:t> 		</a:t>
            </a:r>
            <a:r>
              <a:rPr lang="en-US" b="1">
                <a:solidFill>
                  <a:srgbClr val="FF3300"/>
                </a:solidFill>
                <a:latin typeface="Arial" pitchFamily="34" charset="0"/>
              </a:rPr>
              <a:t>distance</a:t>
            </a:r>
            <a:r>
              <a:rPr lang="en-US">
                <a:latin typeface="Arial" pitchFamily="34" charset="0"/>
              </a:rPr>
              <a:t> or in terms of </a:t>
            </a:r>
            <a:r>
              <a:rPr lang="en-US" b="1">
                <a:solidFill>
                  <a:srgbClr val="FF3300"/>
                </a:solidFill>
                <a:latin typeface="Arial" pitchFamily="34" charset="0"/>
              </a:rPr>
              <a:t>time </a:t>
            </a:r>
            <a:r>
              <a:rPr lang="en-US">
                <a:latin typeface="Arial" pitchFamily="34" charset="0"/>
              </a:rPr>
              <a:t>or cost ( the same as</a:t>
            </a:r>
            <a:r>
              <a:rPr lang="en-US" b="1">
                <a:solidFill>
                  <a:srgbClr val="FF3300"/>
                </a:solidFill>
                <a:latin typeface="Arial" pitchFamily="34" charset="0"/>
              </a:rPr>
              <a:t> </a:t>
            </a:r>
            <a:r>
              <a:rPr lang="en-US" i="1">
                <a:latin typeface="Times New Roman" pitchFamily="18" charset="0"/>
              </a:rPr>
              <a:t>c </a:t>
            </a:r>
            <a:r>
              <a:rPr lang="en-US" i="1" baseline="-25000">
                <a:latin typeface="Times New Roman" pitchFamily="18" charset="0"/>
              </a:rPr>
              <a:t>ij</a:t>
            </a:r>
            <a:r>
              <a:rPr lang="en-US">
                <a:latin typeface="Arial" pitchFamily="34" charset="0"/>
              </a:rPr>
              <a:t> )</a:t>
            </a:r>
            <a:endParaRPr lang="en-US" b="1">
              <a:solidFill>
                <a:srgbClr val="FF3300"/>
              </a:solidFill>
              <a:latin typeface="Arial" pitchFamily="34" charset="0"/>
            </a:endParaRPr>
          </a:p>
          <a:p>
            <a:r>
              <a:rPr lang="en-US" i="1">
                <a:latin typeface="Arial" pitchFamily="34" charset="0"/>
              </a:rPr>
              <a:t>      </a:t>
            </a:r>
          </a:p>
          <a:p>
            <a:r>
              <a:rPr lang="en-US">
                <a:latin typeface="Arial" pitchFamily="34" charset="0"/>
              </a:rPr>
              <a:t>For those nodes which we are </a:t>
            </a:r>
            <a:r>
              <a:rPr lang="en-US" b="1">
                <a:solidFill>
                  <a:srgbClr val="FF3300"/>
                </a:solidFill>
                <a:latin typeface="Arial" pitchFamily="34" charset="0"/>
              </a:rPr>
              <a:t>sure</a:t>
            </a:r>
            <a:r>
              <a:rPr lang="en-US">
                <a:latin typeface="Arial" pitchFamily="34" charset="0"/>
              </a:rPr>
              <a:t> that we go </a:t>
            </a:r>
            <a:r>
              <a:rPr lang="en-US" b="1">
                <a:solidFill>
                  <a:srgbClr val="FF3300"/>
                </a:solidFill>
                <a:latin typeface="Arial" pitchFamily="34" charset="0"/>
              </a:rPr>
              <a:t>from</a:t>
            </a:r>
            <a:r>
              <a:rPr lang="en-US" b="1" i="1">
                <a:solidFill>
                  <a:srgbClr val="FF3300"/>
                </a:solidFill>
                <a:latin typeface="Arial" pitchFamily="34" charset="0"/>
              </a:rPr>
              <a:t> i to j</a:t>
            </a:r>
            <a:r>
              <a:rPr lang="en-US" i="1">
                <a:latin typeface="Arial" pitchFamily="34" charset="0"/>
              </a:rPr>
              <a:t>  </a:t>
            </a:r>
            <a:r>
              <a:rPr lang="en-US">
                <a:latin typeface="Arial" pitchFamily="34" charset="0"/>
              </a:rPr>
              <a:t>we</a:t>
            </a:r>
            <a:r>
              <a:rPr lang="en-US" i="1">
                <a:latin typeface="Arial" pitchFamily="34" charset="0"/>
              </a:rPr>
              <a:t> 	</a:t>
            </a:r>
            <a:r>
              <a:rPr lang="en-US">
                <a:latin typeface="Arial" pitchFamily="34" charset="0"/>
              </a:rPr>
              <a:t>only have </a:t>
            </a:r>
            <a:r>
              <a:rPr lang="en-US" b="1">
                <a:solidFill>
                  <a:srgbClr val="FF3300"/>
                </a:solidFill>
                <a:latin typeface="Arial" pitchFamily="34" charset="0"/>
              </a:rPr>
              <a:t>one directed</a:t>
            </a:r>
            <a:r>
              <a:rPr lang="en-US">
                <a:latin typeface="Arial" pitchFamily="34" charset="0"/>
              </a:rPr>
              <a:t> arc from</a:t>
            </a:r>
            <a:r>
              <a:rPr lang="en-US" i="1">
                <a:latin typeface="Arial" pitchFamily="34" charset="0"/>
              </a:rPr>
              <a:t> i </a:t>
            </a:r>
            <a:r>
              <a:rPr lang="en-US">
                <a:latin typeface="Arial" pitchFamily="34" charset="0"/>
              </a:rPr>
              <a:t>to</a:t>
            </a:r>
            <a:r>
              <a:rPr lang="en-US" i="1">
                <a:latin typeface="Arial" pitchFamily="34" charset="0"/>
              </a:rPr>
              <a:t> j. </a:t>
            </a:r>
          </a:p>
          <a:p>
            <a:endParaRPr lang="en-US" i="1">
              <a:latin typeface="Arial" pitchFamily="34" charset="0"/>
            </a:endParaRPr>
          </a:p>
          <a:p>
            <a:r>
              <a:rPr lang="en-US">
                <a:latin typeface="Arial" pitchFamily="34" charset="0"/>
              </a:rPr>
              <a:t>For those node which we are </a:t>
            </a:r>
            <a:r>
              <a:rPr lang="en-US" b="1">
                <a:solidFill>
                  <a:srgbClr val="FF3300"/>
                </a:solidFill>
                <a:latin typeface="Arial" pitchFamily="34" charset="0"/>
              </a:rPr>
              <a:t>not sure</a:t>
            </a:r>
            <a:r>
              <a:rPr lang="en-US">
                <a:latin typeface="Arial" pitchFamily="34" charset="0"/>
              </a:rPr>
              <a:t> that we go from</a:t>
            </a:r>
            <a:r>
              <a:rPr lang="en-US" i="1">
                <a:latin typeface="Arial" pitchFamily="34" charset="0"/>
              </a:rPr>
              <a:t> i to j 	</a:t>
            </a:r>
            <a:r>
              <a:rPr lang="en-US">
                <a:latin typeface="Arial" pitchFamily="34" charset="0"/>
              </a:rPr>
              <a:t>or 	from</a:t>
            </a:r>
            <a:r>
              <a:rPr lang="en-US" i="1">
                <a:latin typeface="Arial" pitchFamily="34" charset="0"/>
              </a:rPr>
              <a:t> j to i, </a:t>
            </a:r>
            <a:r>
              <a:rPr lang="en-US">
                <a:latin typeface="Arial" pitchFamily="34" charset="0"/>
              </a:rPr>
              <a:t>we have </a:t>
            </a:r>
            <a:r>
              <a:rPr lang="en-US" b="1">
                <a:solidFill>
                  <a:srgbClr val="FF3300"/>
                </a:solidFill>
                <a:latin typeface="Arial" pitchFamily="34" charset="0"/>
              </a:rPr>
              <a:t>two directed arcs</a:t>
            </a:r>
            <a:r>
              <a:rPr lang="en-US">
                <a:latin typeface="Arial" pitchFamily="34" charset="0"/>
              </a:rPr>
              <a:t>, one from</a:t>
            </a:r>
            <a:r>
              <a:rPr lang="en-US" i="1">
                <a:latin typeface="Arial" pitchFamily="34" charset="0"/>
              </a:rPr>
              <a:t> i to j, 	</a:t>
            </a:r>
            <a:r>
              <a:rPr lang="en-US">
                <a:latin typeface="Arial" pitchFamily="34" charset="0"/>
              </a:rPr>
              <a:t>the other from</a:t>
            </a:r>
            <a:r>
              <a:rPr lang="en-US" i="1">
                <a:latin typeface="Arial" pitchFamily="34" charset="0"/>
              </a:rPr>
              <a:t> j to i.</a:t>
            </a:r>
          </a:p>
          <a:p>
            <a:r>
              <a:rPr lang="en-US" i="1">
                <a:latin typeface="Arial" pitchFamily="34" charset="0"/>
              </a:rPr>
              <a:t>      </a:t>
            </a:r>
          </a:p>
          <a:p>
            <a:r>
              <a:rPr lang="en-US">
                <a:latin typeface="Arial" pitchFamily="34" charset="0"/>
              </a:rPr>
              <a:t>We may have symmetric or asymmetric network</a:t>
            </a:r>
            <a:r>
              <a:rPr lang="en-US" i="1">
                <a:latin typeface="Arial" pitchFamily="34" charset="0"/>
              </a:rPr>
              <a:t>. </a:t>
            </a:r>
          </a:p>
          <a:p>
            <a:r>
              <a:rPr lang="en-US" i="1">
                <a:latin typeface="Arial" pitchFamily="34" charset="0"/>
              </a:rPr>
              <a:t>	 </a:t>
            </a:r>
            <a:r>
              <a:rPr lang="en-US">
                <a:latin typeface="Arial" pitchFamily="34" charset="0"/>
              </a:rPr>
              <a:t>In a </a:t>
            </a:r>
            <a:r>
              <a:rPr lang="en-US" b="1">
                <a:solidFill>
                  <a:srgbClr val="FF3300"/>
                </a:solidFill>
                <a:latin typeface="Arial" pitchFamily="34" charset="0"/>
              </a:rPr>
              <a:t>symmetric</a:t>
            </a:r>
            <a:r>
              <a:rPr lang="en-US">
                <a:latin typeface="Arial" pitchFamily="34" charset="0"/>
              </a:rPr>
              <a:t> network</a:t>
            </a:r>
            <a:r>
              <a:rPr lang="en-US" i="1">
                <a:latin typeface="Arial" pitchFamily="34" charset="0"/>
              </a:rPr>
              <a:t> </a:t>
            </a:r>
            <a:r>
              <a:rPr lang="en-US" b="1" i="1">
                <a:solidFill>
                  <a:srgbClr val="FF3300"/>
                </a:solidFill>
                <a:latin typeface="Times New Roman" pitchFamily="18" charset="0"/>
              </a:rPr>
              <a:t>l</a:t>
            </a:r>
            <a:r>
              <a:rPr lang="en-US" b="1" i="1" baseline="-25000">
                <a:solidFill>
                  <a:srgbClr val="FF3300"/>
                </a:solidFill>
                <a:latin typeface="Times New Roman" pitchFamily="18" charset="0"/>
              </a:rPr>
              <a:t>ij</a:t>
            </a:r>
            <a:r>
              <a:rPr lang="en-US" b="1" i="1">
                <a:solidFill>
                  <a:srgbClr val="FF3300"/>
                </a:solidFill>
                <a:latin typeface="Times New Roman" pitchFamily="18" charset="0"/>
              </a:rPr>
              <a:t> = l</a:t>
            </a:r>
            <a:r>
              <a:rPr lang="en-US" b="1" i="1" baseline="-25000">
                <a:solidFill>
                  <a:srgbClr val="FF3300"/>
                </a:solidFill>
                <a:latin typeface="Times New Roman" pitchFamily="18" charset="0"/>
              </a:rPr>
              <a:t>ji</a:t>
            </a:r>
            <a:r>
              <a:rPr lang="en-US" b="1" i="1" baseline="-25000">
                <a:solidFill>
                  <a:srgbClr val="FF3300"/>
                </a:solidFill>
                <a:latin typeface="Arial" pitchFamily="34" charset="0"/>
              </a:rPr>
              <a:t> </a:t>
            </a:r>
            <a:r>
              <a:rPr lang="en-US" b="1" i="1">
                <a:solidFill>
                  <a:srgbClr val="FF3300"/>
                </a:solidFill>
                <a:latin typeface="Arial" pitchFamily="34" charset="0"/>
              </a:rPr>
              <a:t> </a:t>
            </a:r>
            <a:r>
              <a:rPr lang="en-US" b="1" i="1">
                <a:solidFill>
                  <a:srgbClr val="FF3300"/>
                </a:solidFill>
                <a:latin typeface="Arial" pitchFamily="34" charset="0"/>
                <a:sym typeface="Symbol" pitchFamily="18" charset="2"/>
              </a:rPr>
              <a:t>   ij </a:t>
            </a:r>
          </a:p>
          <a:p>
            <a:r>
              <a:rPr lang="en-US" i="1">
                <a:latin typeface="Arial" pitchFamily="34" charset="0"/>
                <a:sym typeface="Symbol" pitchFamily="18" charset="2"/>
              </a:rPr>
              <a:t>	 </a:t>
            </a:r>
            <a:r>
              <a:rPr lang="en-US">
                <a:latin typeface="Arial" pitchFamily="34" charset="0"/>
              </a:rPr>
              <a:t>In a </a:t>
            </a:r>
            <a:r>
              <a:rPr lang="en-US" b="1">
                <a:solidFill>
                  <a:srgbClr val="FF3300"/>
                </a:solidFill>
                <a:latin typeface="Arial" pitchFamily="34" charset="0"/>
              </a:rPr>
              <a:t>asymmetric</a:t>
            </a:r>
            <a:r>
              <a:rPr lang="en-US">
                <a:latin typeface="Arial" pitchFamily="34" charset="0"/>
              </a:rPr>
              <a:t> network</a:t>
            </a:r>
            <a:r>
              <a:rPr lang="en-US" i="1">
                <a:latin typeface="Arial" pitchFamily="34" charset="0"/>
              </a:rPr>
              <a:t> </a:t>
            </a:r>
            <a:r>
              <a:rPr lang="en-US">
                <a:latin typeface="Arial" pitchFamily="34" charset="0"/>
              </a:rPr>
              <a:t>this condition </a:t>
            </a:r>
            <a:r>
              <a:rPr lang="en-US" b="1">
                <a:solidFill>
                  <a:srgbClr val="FF3300"/>
                </a:solidFill>
                <a:latin typeface="Arial" pitchFamily="34" charset="0"/>
              </a:rPr>
              <a:t>does not hold</a:t>
            </a:r>
          </a:p>
        </p:txBody>
      </p:sp>
    </p:spTree>
    <p:extLst>
      <p:ext uri="{BB962C8B-B14F-4D97-AF65-F5344CB8AC3E}">
        <p14:creationId xmlns:p14="http://schemas.microsoft.com/office/powerpoint/2010/main" val="156713703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4276">
                                            <p:txEl>
                                              <p:pRg st="0" end="0"/>
                                            </p:txEl>
                                          </p:spTgt>
                                        </p:tgtEl>
                                        <p:attrNameLst>
                                          <p:attrName>style.visibility</p:attrName>
                                        </p:attrNameLst>
                                      </p:cBhvr>
                                      <p:to>
                                        <p:strVal val="visible"/>
                                      </p:to>
                                    </p:set>
                                    <p:animEffect transition="in" filter="dissolve">
                                      <p:cBhvr>
                                        <p:cTn id="7" dur="500"/>
                                        <p:tgtEl>
                                          <p:spTgt spid="542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4276">
                                            <p:txEl>
                                              <p:pRg st="2" end="2"/>
                                            </p:txEl>
                                          </p:spTgt>
                                        </p:tgtEl>
                                        <p:attrNameLst>
                                          <p:attrName>style.visibility</p:attrName>
                                        </p:attrNameLst>
                                      </p:cBhvr>
                                      <p:to>
                                        <p:strVal val="visible"/>
                                      </p:to>
                                    </p:set>
                                    <p:animEffect transition="in" filter="dissolve">
                                      <p:cBhvr>
                                        <p:cTn id="12" dur="500"/>
                                        <p:tgtEl>
                                          <p:spTgt spid="5427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4276">
                                            <p:txEl>
                                              <p:pRg st="3" end="3"/>
                                            </p:txEl>
                                          </p:spTgt>
                                        </p:tgtEl>
                                        <p:attrNameLst>
                                          <p:attrName>style.visibility</p:attrName>
                                        </p:attrNameLst>
                                      </p:cBhvr>
                                      <p:to>
                                        <p:strVal val="visible"/>
                                      </p:to>
                                    </p:set>
                                    <p:animEffect transition="in" filter="dissolve">
                                      <p:cBhvr>
                                        <p:cTn id="17" dur="500"/>
                                        <p:tgtEl>
                                          <p:spTgt spid="5427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4276">
                                            <p:txEl>
                                              <p:pRg st="4" end="4"/>
                                            </p:txEl>
                                          </p:spTgt>
                                        </p:tgtEl>
                                        <p:attrNameLst>
                                          <p:attrName>style.visibility</p:attrName>
                                        </p:attrNameLst>
                                      </p:cBhvr>
                                      <p:to>
                                        <p:strVal val="visible"/>
                                      </p:to>
                                    </p:set>
                                    <p:animEffect transition="in" filter="dissolve">
                                      <p:cBhvr>
                                        <p:cTn id="22" dur="500"/>
                                        <p:tgtEl>
                                          <p:spTgt spid="54276">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4276">
                                            <p:txEl>
                                              <p:pRg st="6" end="6"/>
                                            </p:txEl>
                                          </p:spTgt>
                                        </p:tgtEl>
                                        <p:attrNameLst>
                                          <p:attrName>style.visibility</p:attrName>
                                        </p:attrNameLst>
                                      </p:cBhvr>
                                      <p:to>
                                        <p:strVal val="visible"/>
                                      </p:to>
                                    </p:set>
                                    <p:animEffect transition="in" filter="dissolve">
                                      <p:cBhvr>
                                        <p:cTn id="27" dur="500"/>
                                        <p:tgtEl>
                                          <p:spTgt spid="54276">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4276">
                                            <p:txEl>
                                              <p:pRg st="7" end="7"/>
                                            </p:txEl>
                                          </p:spTgt>
                                        </p:tgtEl>
                                        <p:attrNameLst>
                                          <p:attrName>style.visibility</p:attrName>
                                        </p:attrNameLst>
                                      </p:cBhvr>
                                      <p:to>
                                        <p:strVal val="visible"/>
                                      </p:to>
                                    </p:set>
                                    <p:animEffect transition="in" filter="dissolve">
                                      <p:cBhvr>
                                        <p:cTn id="32" dur="500"/>
                                        <p:tgtEl>
                                          <p:spTgt spid="54276">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4276">
                                            <p:txEl>
                                              <p:pRg st="8" end="8"/>
                                            </p:txEl>
                                          </p:spTgt>
                                        </p:tgtEl>
                                        <p:attrNameLst>
                                          <p:attrName>style.visibility</p:attrName>
                                        </p:attrNameLst>
                                      </p:cBhvr>
                                      <p:to>
                                        <p:strVal val="visible"/>
                                      </p:to>
                                    </p:set>
                                    <p:animEffect transition="in" filter="dissolve">
                                      <p:cBhvr>
                                        <p:cTn id="37" dur="500"/>
                                        <p:tgtEl>
                                          <p:spTgt spid="54276">
                                            <p:txEl>
                                              <p:pRg st="8" end="8"/>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4276">
                                            <p:txEl>
                                              <p:pRg st="9" end="9"/>
                                            </p:txEl>
                                          </p:spTgt>
                                        </p:tgtEl>
                                        <p:attrNameLst>
                                          <p:attrName>style.visibility</p:attrName>
                                        </p:attrNameLst>
                                      </p:cBhvr>
                                      <p:to>
                                        <p:strVal val="visible"/>
                                      </p:to>
                                    </p:set>
                                    <p:animEffect transition="in" filter="dissolve">
                                      <p:cBhvr>
                                        <p:cTn id="42" dur="500"/>
                                        <p:tgtEl>
                                          <p:spTgt spid="54276">
                                            <p:txEl>
                                              <p:pRg st="9" end="9"/>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4276">
                                            <p:txEl>
                                              <p:pRg st="10" end="10"/>
                                            </p:txEl>
                                          </p:spTgt>
                                        </p:tgtEl>
                                        <p:attrNameLst>
                                          <p:attrName>style.visibility</p:attrName>
                                        </p:attrNameLst>
                                      </p:cBhvr>
                                      <p:to>
                                        <p:strVal val="visible"/>
                                      </p:to>
                                    </p:set>
                                    <p:animEffect transition="in" filter="dissolve">
                                      <p:cBhvr>
                                        <p:cTn id="47" dur="500"/>
                                        <p:tgtEl>
                                          <p:spTgt spid="5427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Text Box 3"/>
          <p:cNvSpPr txBox="1">
            <a:spLocks noChangeArrowheads="1"/>
          </p:cNvSpPr>
          <p:nvPr/>
        </p:nvSpPr>
        <p:spPr bwMode="auto">
          <a:xfrm>
            <a:off x="0" y="914400"/>
            <a:ext cx="9144000"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dirty="0">
                <a:latin typeface="Book Antiqua" pitchFamily="18" charset="0"/>
                <a:cs typeface="Arial" pitchFamily="34" charset="0"/>
              </a:rPr>
              <a:t>Now </a:t>
            </a:r>
            <a:r>
              <a:rPr lang="en-US" sz="2400" dirty="0" smtClean="0">
                <a:latin typeface="Book Antiqua" pitchFamily="18" charset="0"/>
                <a:cs typeface="Arial" pitchFamily="34" charset="0"/>
              </a:rPr>
              <a:t>suppose </a:t>
            </a:r>
            <a:r>
              <a:rPr lang="en-US" sz="2400" dirty="0">
                <a:latin typeface="Book Antiqua" pitchFamily="18" charset="0"/>
                <a:cs typeface="Arial" pitchFamily="34" charset="0"/>
              </a:rPr>
              <a:t>we have an easy problem with</a:t>
            </a:r>
            <a:r>
              <a:rPr lang="en-US" sz="2400" i="1" dirty="0">
                <a:latin typeface="Book Antiqua" pitchFamily="18" charset="0"/>
                <a:cs typeface="Arial" pitchFamily="34" charset="0"/>
              </a:rPr>
              <a:t> n</a:t>
            </a:r>
            <a:r>
              <a:rPr lang="en-US" sz="2400" dirty="0">
                <a:latin typeface="Book Antiqua" pitchFamily="18" charset="0"/>
                <a:cs typeface="Arial" pitchFamily="34" charset="0"/>
              </a:rPr>
              <a:t> variables. Therefore, the solution time is proportional to</a:t>
            </a:r>
            <a:r>
              <a:rPr lang="en-US" sz="2400" dirty="0">
                <a:latin typeface="Book Antiqua" pitchFamily="18" charset="0"/>
              </a:rPr>
              <a:t> </a:t>
            </a:r>
            <a:r>
              <a:rPr lang="en-US" sz="2400" b="1" i="1" dirty="0">
                <a:solidFill>
                  <a:srgbClr val="FF0000"/>
                </a:solidFill>
                <a:latin typeface="Book Antiqua" pitchFamily="18" charset="0"/>
              </a:rPr>
              <a:t>n</a:t>
            </a:r>
            <a:r>
              <a:rPr lang="en-US" sz="2400" b="1" i="1" baseline="30000" dirty="0">
                <a:solidFill>
                  <a:srgbClr val="FF0000"/>
                </a:solidFill>
                <a:latin typeface="Book Antiqua" pitchFamily="18" charset="0"/>
              </a:rPr>
              <a:t>2</a:t>
            </a:r>
            <a:r>
              <a:rPr lang="en-US" sz="2400" dirty="0">
                <a:latin typeface="Book Antiqua" pitchFamily="18" charset="0"/>
              </a:rPr>
              <a:t> . </a:t>
            </a:r>
            <a:r>
              <a:rPr lang="en-US" sz="2400" dirty="0">
                <a:latin typeface="Book Antiqua" pitchFamily="18" charset="0"/>
                <a:cs typeface="Arial" pitchFamily="34" charset="0"/>
              </a:rPr>
              <a:t>We have solved this problem in </a:t>
            </a:r>
            <a:r>
              <a:rPr lang="en-US" sz="2400" dirty="0" smtClean="0">
                <a:solidFill>
                  <a:srgbClr val="FF0000"/>
                </a:solidFill>
                <a:latin typeface="Book Antiqua" pitchFamily="18" charset="0"/>
                <a:cs typeface="Arial" pitchFamily="34" charset="0"/>
              </a:rPr>
              <a:t>1</a:t>
            </a:r>
            <a:r>
              <a:rPr lang="en-US" sz="2400" dirty="0" smtClean="0">
                <a:latin typeface="Book Antiqua" pitchFamily="18" charset="0"/>
                <a:cs typeface="Arial" pitchFamily="34" charset="0"/>
              </a:rPr>
              <a:t> </a:t>
            </a:r>
            <a:r>
              <a:rPr lang="en-US" sz="2400" dirty="0">
                <a:latin typeface="Book Antiqua" pitchFamily="18" charset="0"/>
                <a:cs typeface="Arial" pitchFamily="34" charset="0"/>
              </a:rPr>
              <a:t>hour using a computer with </a:t>
            </a:r>
            <a:r>
              <a:rPr lang="en-US" sz="2400" dirty="0" smtClean="0">
                <a:latin typeface="Book Antiqua" pitchFamily="18" charset="0"/>
                <a:cs typeface="Arial" pitchFamily="34" charset="0"/>
              </a:rPr>
              <a:t>5 </a:t>
            </a:r>
            <a:r>
              <a:rPr lang="en-US" sz="2400" dirty="0">
                <a:latin typeface="Book Antiqua" pitchFamily="18" charset="0"/>
                <a:cs typeface="Arial" pitchFamily="34" charset="0"/>
              </a:rPr>
              <a:t>GHz CPU.</a:t>
            </a:r>
          </a:p>
          <a:p>
            <a:endParaRPr lang="en-US" sz="2400" dirty="0">
              <a:latin typeface="Book Antiqua" pitchFamily="18" charset="0"/>
              <a:cs typeface="Arial" pitchFamily="34" charset="0"/>
            </a:endParaRPr>
          </a:p>
          <a:p>
            <a:r>
              <a:rPr lang="en-US" sz="2400" dirty="0">
                <a:latin typeface="Book Antiqua" pitchFamily="18" charset="0"/>
                <a:cs typeface="Arial" pitchFamily="34" charset="0"/>
              </a:rPr>
              <a:t>Suppose we have a new computer with its processing capabilities </a:t>
            </a:r>
            <a:r>
              <a:rPr lang="en-US" sz="2400" b="1" dirty="0">
                <a:solidFill>
                  <a:srgbClr val="FF0000"/>
                </a:solidFill>
                <a:latin typeface="Book Antiqua" pitchFamily="18" charset="0"/>
                <a:cs typeface="Arial" pitchFamily="34" charset="0"/>
              </a:rPr>
              <a:t>10000</a:t>
            </a:r>
            <a:r>
              <a:rPr lang="en-US" sz="2400" dirty="0">
                <a:solidFill>
                  <a:srgbClr val="FF0000"/>
                </a:solidFill>
                <a:latin typeface="Book Antiqua" pitchFamily="18" charset="0"/>
                <a:cs typeface="Arial" pitchFamily="34" charset="0"/>
              </a:rPr>
              <a:t> </a:t>
            </a:r>
            <a:r>
              <a:rPr lang="en-US" sz="2400" dirty="0">
                <a:latin typeface="Book Antiqua" pitchFamily="18" charset="0"/>
                <a:cs typeface="Arial" pitchFamily="34" charset="0"/>
              </a:rPr>
              <a:t>times of a </a:t>
            </a:r>
            <a:r>
              <a:rPr lang="en-US" sz="2400" dirty="0" smtClean="0">
                <a:latin typeface="Book Antiqua" pitchFamily="18" charset="0"/>
                <a:cs typeface="Arial" pitchFamily="34" charset="0"/>
              </a:rPr>
              <a:t>5 </a:t>
            </a:r>
            <a:r>
              <a:rPr lang="en-US" sz="2400" dirty="0">
                <a:latin typeface="Book Antiqua" pitchFamily="18" charset="0"/>
                <a:cs typeface="Arial" pitchFamily="34" charset="0"/>
              </a:rPr>
              <a:t>GHz computer, and we  have one century time. What is the size of the largest problem that we can solve with this revolutionary computer in </a:t>
            </a:r>
            <a:r>
              <a:rPr lang="en-US" sz="2400" b="1" dirty="0">
                <a:solidFill>
                  <a:srgbClr val="000078"/>
                </a:solidFill>
                <a:latin typeface="Book Antiqua" pitchFamily="18" charset="0"/>
                <a:cs typeface="Arial" pitchFamily="34" charset="0"/>
              </a:rPr>
              <a:t>one </a:t>
            </a:r>
            <a:r>
              <a:rPr lang="en-US" sz="2400" b="1" dirty="0" smtClean="0">
                <a:solidFill>
                  <a:srgbClr val="000078"/>
                </a:solidFill>
                <a:latin typeface="Book Antiqua" pitchFamily="18" charset="0"/>
                <a:cs typeface="Arial" pitchFamily="34" charset="0"/>
              </a:rPr>
              <a:t>century (100 years and about 10000 hours per year)</a:t>
            </a:r>
            <a:r>
              <a:rPr lang="en-US" sz="2400" dirty="0" smtClean="0">
                <a:latin typeface="Book Antiqua" pitchFamily="18" charset="0"/>
                <a:cs typeface="Arial" pitchFamily="34" charset="0"/>
              </a:rPr>
              <a:t>.</a:t>
            </a:r>
            <a:endParaRPr lang="en-US" sz="2400" dirty="0">
              <a:latin typeface="Book Antiqua" pitchFamily="18" charset="0"/>
              <a:cs typeface="Arial" pitchFamily="34" charset="0"/>
            </a:endParaRPr>
          </a:p>
          <a:p>
            <a:endParaRPr lang="en-US" sz="2400" dirty="0">
              <a:latin typeface="Book Antiqua" pitchFamily="18" charset="0"/>
              <a:cs typeface="Arial" pitchFamily="34" charset="0"/>
            </a:endParaRPr>
          </a:p>
          <a:p>
            <a:r>
              <a:rPr lang="en-US" sz="2400" b="1" i="1" dirty="0">
                <a:latin typeface="Book Antiqua" pitchFamily="18" charset="0"/>
              </a:rPr>
              <a:t>1	</a:t>
            </a:r>
            <a:r>
              <a:rPr lang="en-US" sz="2400" dirty="0">
                <a:latin typeface="Book Antiqua" pitchFamily="18" charset="0"/>
              </a:rPr>
              <a:t>				</a:t>
            </a:r>
            <a:r>
              <a:rPr lang="en-US" sz="2400" dirty="0">
                <a:solidFill>
                  <a:srgbClr val="00B050"/>
                </a:solidFill>
                <a:latin typeface="Book Antiqua" pitchFamily="18" charset="0"/>
              </a:rPr>
              <a:t> </a:t>
            </a:r>
            <a:r>
              <a:rPr lang="en-US" sz="2400" b="1" i="1" dirty="0">
                <a:solidFill>
                  <a:srgbClr val="00B050"/>
                </a:solidFill>
                <a:latin typeface="Book Antiqua" pitchFamily="18" charset="0"/>
              </a:rPr>
              <a:t>n</a:t>
            </a:r>
            <a:r>
              <a:rPr lang="en-US" sz="2400" b="1" i="1" baseline="30000" dirty="0">
                <a:solidFill>
                  <a:srgbClr val="00B050"/>
                </a:solidFill>
                <a:latin typeface="Book Antiqua" pitchFamily="18" charset="0"/>
              </a:rPr>
              <a:t>2</a:t>
            </a:r>
          </a:p>
          <a:p>
            <a:r>
              <a:rPr lang="en-US" sz="2400" b="1" i="1" dirty="0">
                <a:solidFill>
                  <a:srgbClr val="FF0000"/>
                </a:solidFill>
                <a:latin typeface="Book Antiqua" pitchFamily="18" charset="0"/>
              </a:rPr>
              <a:t>(10000)</a:t>
            </a:r>
            <a:r>
              <a:rPr lang="en-US" sz="2400" b="1" i="1" dirty="0">
                <a:solidFill>
                  <a:schemeClr val="tx2"/>
                </a:solidFill>
                <a:latin typeface="Book Antiqua" pitchFamily="18" charset="0"/>
              </a:rPr>
              <a:t> </a:t>
            </a:r>
            <a:r>
              <a:rPr lang="en-US" sz="2400" b="1" i="1" dirty="0">
                <a:solidFill>
                  <a:srgbClr val="000078"/>
                </a:solidFill>
                <a:latin typeface="Book Antiqua" pitchFamily="18" charset="0"/>
              </a:rPr>
              <a:t>(100)(10000)</a:t>
            </a:r>
            <a:r>
              <a:rPr lang="en-US" sz="2400" b="1" i="1" dirty="0">
                <a:solidFill>
                  <a:schemeClr val="accent2"/>
                </a:solidFill>
                <a:latin typeface="Book Antiqua" pitchFamily="18" charset="0"/>
              </a:rPr>
              <a:t>	</a:t>
            </a:r>
            <a:r>
              <a:rPr lang="en-US" sz="2400" b="1" i="1" dirty="0">
                <a:solidFill>
                  <a:schemeClr val="tx2"/>
                </a:solidFill>
                <a:latin typeface="Book Antiqua" pitchFamily="18" charset="0"/>
              </a:rPr>
              <a:t>		</a:t>
            </a:r>
            <a:r>
              <a:rPr lang="en-US" sz="2400" b="1" i="1" dirty="0">
                <a:solidFill>
                  <a:srgbClr val="00B050"/>
                </a:solidFill>
                <a:latin typeface="Book Antiqua" pitchFamily="18" charset="0"/>
              </a:rPr>
              <a:t>(</a:t>
            </a:r>
            <a:r>
              <a:rPr lang="en-US" sz="2400" b="1" i="1" dirty="0" err="1">
                <a:solidFill>
                  <a:srgbClr val="00B050"/>
                </a:solidFill>
                <a:latin typeface="Book Antiqua" pitchFamily="18" charset="0"/>
              </a:rPr>
              <a:t>n+x</a:t>
            </a:r>
            <a:r>
              <a:rPr lang="en-US" sz="2400" b="1" i="1" dirty="0">
                <a:solidFill>
                  <a:srgbClr val="00B050"/>
                </a:solidFill>
                <a:latin typeface="Book Antiqua" pitchFamily="18" charset="0"/>
              </a:rPr>
              <a:t>)</a:t>
            </a:r>
            <a:r>
              <a:rPr lang="en-US" sz="2400" b="1" i="1" baseline="30000" dirty="0">
                <a:solidFill>
                  <a:srgbClr val="00B050"/>
                </a:solidFill>
                <a:latin typeface="Book Antiqua" pitchFamily="18" charset="0"/>
              </a:rPr>
              <a:t>2</a:t>
            </a:r>
          </a:p>
          <a:p>
            <a:endParaRPr lang="en-US" sz="2400" dirty="0">
              <a:latin typeface="Book Antiqua" pitchFamily="18" charset="0"/>
            </a:endParaRPr>
          </a:p>
        </p:txBody>
      </p:sp>
      <p:sp>
        <p:nvSpPr>
          <p:cNvPr id="118788" name="Text Box 4"/>
          <p:cNvSpPr txBox="1">
            <a:spLocks noChangeArrowheads="1"/>
          </p:cNvSpPr>
          <p:nvPr/>
        </p:nvSpPr>
        <p:spPr bwMode="auto">
          <a:xfrm>
            <a:off x="0" y="177800"/>
            <a:ext cx="48910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dirty="0">
                <a:latin typeface="Arial" pitchFamily="34" charset="0"/>
              </a:rPr>
              <a:t>Computational  Complexity </a:t>
            </a:r>
            <a:endParaRPr lang="en-US" sz="2800" dirty="0">
              <a:latin typeface="Arial" pitchFamily="34" charset="0"/>
            </a:endParaRPr>
          </a:p>
        </p:txBody>
      </p:sp>
    </p:spTree>
    <p:extLst>
      <p:ext uri="{BB962C8B-B14F-4D97-AF65-F5344CB8AC3E}">
        <p14:creationId xmlns:p14="http://schemas.microsoft.com/office/powerpoint/2010/main" val="345569347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Effect transition="in" filter="dissolve">
                                      <p:cBhvr>
                                        <p:cTn id="7" dur="500"/>
                                        <p:tgtEl>
                                          <p:spTgt spid="1187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8787">
                                            <p:txEl>
                                              <p:pRg st="2" end="2"/>
                                            </p:txEl>
                                          </p:spTgt>
                                        </p:tgtEl>
                                        <p:attrNameLst>
                                          <p:attrName>style.visibility</p:attrName>
                                        </p:attrNameLst>
                                      </p:cBhvr>
                                      <p:to>
                                        <p:strVal val="visible"/>
                                      </p:to>
                                    </p:set>
                                    <p:animEffect transition="in" filter="dissolve">
                                      <p:cBhvr>
                                        <p:cTn id="12" dur="500"/>
                                        <p:tgtEl>
                                          <p:spTgt spid="11878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8787">
                                            <p:txEl>
                                              <p:pRg st="4" end="4"/>
                                            </p:txEl>
                                          </p:spTgt>
                                        </p:tgtEl>
                                        <p:attrNameLst>
                                          <p:attrName>style.visibility</p:attrName>
                                        </p:attrNameLst>
                                      </p:cBhvr>
                                      <p:to>
                                        <p:strVal val="visible"/>
                                      </p:to>
                                    </p:set>
                                    <p:animEffect transition="in" filter="dissolve">
                                      <p:cBhvr>
                                        <p:cTn id="17" dur="500"/>
                                        <p:tgtEl>
                                          <p:spTgt spid="118787">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8787">
                                            <p:txEl>
                                              <p:pRg st="5" end="5"/>
                                            </p:txEl>
                                          </p:spTgt>
                                        </p:tgtEl>
                                        <p:attrNameLst>
                                          <p:attrName>style.visibility</p:attrName>
                                        </p:attrNameLst>
                                      </p:cBhvr>
                                      <p:to>
                                        <p:strVal val="visible"/>
                                      </p:to>
                                    </p:set>
                                    <p:animEffect transition="in" filter="dissolve">
                                      <p:cBhvr>
                                        <p:cTn id="22" dur="500"/>
                                        <p:tgtEl>
                                          <p:spTgt spid="1187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Line 2"/>
          <p:cNvSpPr>
            <a:spLocks noChangeShapeType="1"/>
          </p:cNvSpPr>
          <p:nvPr/>
        </p:nvSpPr>
        <p:spPr bwMode="auto">
          <a:xfrm>
            <a:off x="-76200" y="7620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47" name="Text Box 3"/>
          <p:cNvSpPr txBox="1">
            <a:spLocks noChangeArrowheads="1"/>
          </p:cNvSpPr>
          <p:nvPr/>
        </p:nvSpPr>
        <p:spPr bwMode="auto">
          <a:xfrm>
            <a:off x="212725" y="65088"/>
            <a:ext cx="16478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Example</a:t>
            </a:r>
            <a:endParaRPr lang="en-US" sz="2800">
              <a:latin typeface="Arial" pitchFamily="34" charset="0"/>
            </a:endParaRPr>
          </a:p>
        </p:txBody>
      </p:sp>
      <p:grpSp>
        <p:nvGrpSpPr>
          <p:cNvPr id="57348" name="Group 4"/>
          <p:cNvGrpSpPr>
            <a:grpSpLocks/>
          </p:cNvGrpSpPr>
          <p:nvPr/>
        </p:nvGrpSpPr>
        <p:grpSpPr bwMode="auto">
          <a:xfrm>
            <a:off x="2438400" y="2286000"/>
            <a:ext cx="3276600" cy="2468563"/>
            <a:chOff x="1584" y="1440"/>
            <a:chExt cx="2064" cy="1555"/>
          </a:xfrm>
        </p:grpSpPr>
        <p:sp>
          <p:nvSpPr>
            <p:cNvPr id="57349" name="Oval 5"/>
            <p:cNvSpPr>
              <a:spLocks noChangeArrowheads="1"/>
            </p:cNvSpPr>
            <p:nvPr/>
          </p:nvSpPr>
          <p:spPr bwMode="auto">
            <a:xfrm>
              <a:off x="3456" y="2160"/>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7350" name="Group 6"/>
            <p:cNvGrpSpPr>
              <a:grpSpLocks/>
            </p:cNvGrpSpPr>
            <p:nvPr/>
          </p:nvGrpSpPr>
          <p:grpSpPr bwMode="auto">
            <a:xfrm>
              <a:off x="2160" y="1728"/>
              <a:ext cx="207" cy="211"/>
              <a:chOff x="4416" y="1728"/>
              <a:chExt cx="259" cy="264"/>
            </a:xfrm>
          </p:grpSpPr>
          <p:sp>
            <p:nvSpPr>
              <p:cNvPr id="57351" name="Oval 7"/>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52" name="Text Box 8"/>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endParaRPr lang="en-US">
                  <a:latin typeface="Arial" pitchFamily="34" charset="0"/>
                </a:endParaRPr>
              </a:p>
            </p:txBody>
          </p:sp>
        </p:grpSp>
        <p:grpSp>
          <p:nvGrpSpPr>
            <p:cNvPr id="57353" name="Group 9"/>
            <p:cNvGrpSpPr>
              <a:grpSpLocks/>
            </p:cNvGrpSpPr>
            <p:nvPr/>
          </p:nvGrpSpPr>
          <p:grpSpPr bwMode="auto">
            <a:xfrm>
              <a:off x="2784" y="2784"/>
              <a:ext cx="207" cy="211"/>
              <a:chOff x="4416" y="1728"/>
              <a:chExt cx="259" cy="264"/>
            </a:xfrm>
          </p:grpSpPr>
          <p:sp>
            <p:nvSpPr>
              <p:cNvPr id="57354" name="Oval 10"/>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55" name="Text Box 11"/>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3</a:t>
                </a:r>
                <a:endParaRPr lang="en-US">
                  <a:latin typeface="Arial" pitchFamily="34" charset="0"/>
                </a:endParaRPr>
              </a:p>
            </p:txBody>
          </p:sp>
        </p:grpSp>
        <p:grpSp>
          <p:nvGrpSpPr>
            <p:cNvPr id="57356" name="Group 12"/>
            <p:cNvGrpSpPr>
              <a:grpSpLocks/>
            </p:cNvGrpSpPr>
            <p:nvPr/>
          </p:nvGrpSpPr>
          <p:grpSpPr bwMode="auto">
            <a:xfrm>
              <a:off x="2880" y="2160"/>
              <a:ext cx="207" cy="211"/>
              <a:chOff x="4416" y="1728"/>
              <a:chExt cx="259" cy="264"/>
            </a:xfrm>
          </p:grpSpPr>
          <p:sp>
            <p:nvSpPr>
              <p:cNvPr id="57357" name="Oval 13"/>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58" name="Text Box 14"/>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endParaRPr lang="en-US">
                  <a:latin typeface="Arial" pitchFamily="34" charset="0"/>
                </a:endParaRPr>
              </a:p>
            </p:txBody>
          </p:sp>
        </p:grpSp>
        <p:grpSp>
          <p:nvGrpSpPr>
            <p:cNvPr id="57359" name="Group 15"/>
            <p:cNvGrpSpPr>
              <a:grpSpLocks/>
            </p:cNvGrpSpPr>
            <p:nvPr/>
          </p:nvGrpSpPr>
          <p:grpSpPr bwMode="auto">
            <a:xfrm>
              <a:off x="2880" y="1440"/>
              <a:ext cx="207" cy="211"/>
              <a:chOff x="4416" y="1728"/>
              <a:chExt cx="259" cy="264"/>
            </a:xfrm>
          </p:grpSpPr>
          <p:sp>
            <p:nvSpPr>
              <p:cNvPr id="57360" name="Oval 16"/>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1" name="Text Box 17"/>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endParaRPr lang="en-US">
                  <a:latin typeface="Arial" pitchFamily="34" charset="0"/>
                </a:endParaRPr>
              </a:p>
            </p:txBody>
          </p:sp>
        </p:grpSp>
        <p:grpSp>
          <p:nvGrpSpPr>
            <p:cNvPr id="57362" name="Group 18"/>
            <p:cNvGrpSpPr>
              <a:grpSpLocks/>
            </p:cNvGrpSpPr>
            <p:nvPr/>
          </p:nvGrpSpPr>
          <p:grpSpPr bwMode="auto">
            <a:xfrm>
              <a:off x="2208" y="2477"/>
              <a:ext cx="207" cy="211"/>
              <a:chOff x="4416" y="1728"/>
              <a:chExt cx="259" cy="264"/>
            </a:xfrm>
          </p:grpSpPr>
          <p:sp>
            <p:nvSpPr>
              <p:cNvPr id="57363" name="Oval 19"/>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4" name="Text Box 20"/>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endParaRPr lang="en-US">
                  <a:latin typeface="Arial" pitchFamily="34" charset="0"/>
                </a:endParaRPr>
              </a:p>
            </p:txBody>
          </p:sp>
        </p:grpSp>
        <p:sp>
          <p:nvSpPr>
            <p:cNvPr id="57365" name="Oval 21"/>
            <p:cNvSpPr>
              <a:spLocks noChangeArrowheads="1"/>
            </p:cNvSpPr>
            <p:nvPr/>
          </p:nvSpPr>
          <p:spPr bwMode="auto">
            <a:xfrm>
              <a:off x="1584" y="2112"/>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6" name="Text Box 22"/>
            <p:cNvSpPr txBox="1">
              <a:spLocks noChangeArrowheads="1"/>
            </p:cNvSpPr>
            <p:nvPr/>
          </p:nvSpPr>
          <p:spPr bwMode="auto">
            <a:xfrm>
              <a:off x="1584" y="2160"/>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7</a:t>
              </a:r>
            </a:p>
          </p:txBody>
        </p:sp>
        <p:grpSp>
          <p:nvGrpSpPr>
            <p:cNvPr id="57367" name="Group 23"/>
            <p:cNvGrpSpPr>
              <a:grpSpLocks/>
            </p:cNvGrpSpPr>
            <p:nvPr/>
          </p:nvGrpSpPr>
          <p:grpSpPr bwMode="auto">
            <a:xfrm>
              <a:off x="2976" y="2352"/>
              <a:ext cx="528" cy="480"/>
              <a:chOff x="3984" y="1872"/>
              <a:chExt cx="528" cy="528"/>
            </a:xfrm>
          </p:grpSpPr>
          <p:sp>
            <p:nvSpPr>
              <p:cNvPr id="57368" name="Line 24"/>
              <p:cNvSpPr>
                <a:spLocks noChangeShapeType="1"/>
              </p:cNvSpPr>
              <p:nvPr/>
            </p:nvSpPr>
            <p:spPr bwMode="auto">
              <a:xfrm flipH="1">
                <a:off x="3984" y="1872"/>
                <a:ext cx="528" cy="528"/>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9" name="Text Box 25"/>
              <p:cNvSpPr txBox="1">
                <a:spLocks noChangeArrowheads="1"/>
              </p:cNvSpPr>
              <p:nvPr/>
            </p:nvSpPr>
            <p:spPr bwMode="auto">
              <a:xfrm>
                <a:off x="4080" y="2016"/>
                <a:ext cx="169" cy="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endParaRPr lang="en-US">
                  <a:latin typeface="Arial" pitchFamily="34" charset="0"/>
                </a:endParaRPr>
              </a:p>
            </p:txBody>
          </p:sp>
        </p:grpSp>
        <p:sp>
          <p:nvSpPr>
            <p:cNvPr id="57370" name="Line 26"/>
            <p:cNvSpPr>
              <a:spLocks noChangeShapeType="1"/>
            </p:cNvSpPr>
            <p:nvPr/>
          </p:nvSpPr>
          <p:spPr bwMode="auto">
            <a:xfrm flipH="1">
              <a:off x="3072" y="2256"/>
              <a:ext cx="384"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1" name="Text Box 27"/>
            <p:cNvSpPr txBox="1">
              <a:spLocks noChangeArrowheads="1"/>
            </p:cNvSpPr>
            <p:nvPr/>
          </p:nvSpPr>
          <p:spPr bwMode="auto">
            <a:xfrm>
              <a:off x="3168" y="211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57372" name="Line 28"/>
            <p:cNvSpPr>
              <a:spLocks noChangeShapeType="1"/>
            </p:cNvSpPr>
            <p:nvPr/>
          </p:nvSpPr>
          <p:spPr bwMode="auto">
            <a:xfrm flipH="1" flipV="1">
              <a:off x="3024" y="1632"/>
              <a:ext cx="432" cy="57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3" name="Text Box 29"/>
            <p:cNvSpPr txBox="1">
              <a:spLocks noChangeArrowheads="1"/>
            </p:cNvSpPr>
            <p:nvPr/>
          </p:nvSpPr>
          <p:spPr bwMode="auto">
            <a:xfrm>
              <a:off x="3216"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p>
          </p:txBody>
        </p:sp>
        <p:sp>
          <p:nvSpPr>
            <p:cNvPr id="57374" name="Line 30"/>
            <p:cNvSpPr>
              <a:spLocks noChangeShapeType="1"/>
            </p:cNvSpPr>
            <p:nvPr/>
          </p:nvSpPr>
          <p:spPr bwMode="auto">
            <a:xfrm flipH="1">
              <a:off x="2352" y="1584"/>
              <a:ext cx="528"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5" name="Line 31"/>
            <p:cNvSpPr>
              <a:spLocks noChangeShapeType="1"/>
            </p:cNvSpPr>
            <p:nvPr/>
          </p:nvSpPr>
          <p:spPr bwMode="auto">
            <a:xfrm flipH="1">
              <a:off x="2352" y="2256"/>
              <a:ext cx="528"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6" name="Line 32"/>
            <p:cNvSpPr>
              <a:spLocks noChangeShapeType="1"/>
            </p:cNvSpPr>
            <p:nvPr/>
          </p:nvSpPr>
          <p:spPr bwMode="auto">
            <a:xfrm flipH="1" flipV="1">
              <a:off x="2400" y="2592"/>
              <a:ext cx="384"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7" name="Line 33"/>
            <p:cNvSpPr>
              <a:spLocks noChangeShapeType="1"/>
            </p:cNvSpPr>
            <p:nvPr/>
          </p:nvSpPr>
          <p:spPr bwMode="auto">
            <a:xfrm flipH="1" flipV="1">
              <a:off x="2352" y="1872"/>
              <a:ext cx="528" cy="33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8" name="Line 34"/>
            <p:cNvSpPr>
              <a:spLocks noChangeShapeType="1"/>
            </p:cNvSpPr>
            <p:nvPr/>
          </p:nvSpPr>
          <p:spPr bwMode="auto">
            <a:xfrm flipH="1">
              <a:off x="1680" y="1872"/>
              <a:ext cx="480"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9" name="Line 35"/>
            <p:cNvSpPr>
              <a:spLocks noChangeShapeType="1"/>
            </p:cNvSpPr>
            <p:nvPr/>
          </p:nvSpPr>
          <p:spPr bwMode="auto">
            <a:xfrm flipH="1" flipV="1">
              <a:off x="1776" y="2256"/>
              <a:ext cx="432"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80" name="Text Box 36"/>
            <p:cNvSpPr txBox="1">
              <a:spLocks noChangeArrowheads="1"/>
            </p:cNvSpPr>
            <p:nvPr/>
          </p:nvSpPr>
          <p:spPr bwMode="auto">
            <a:xfrm>
              <a:off x="2544" y="153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57381" name="Text Box 37"/>
            <p:cNvSpPr txBox="1">
              <a:spLocks noChangeArrowheads="1"/>
            </p:cNvSpPr>
            <p:nvPr/>
          </p:nvSpPr>
          <p:spPr bwMode="auto">
            <a:xfrm>
              <a:off x="2592" y="1920"/>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p>
          </p:txBody>
        </p:sp>
        <p:sp>
          <p:nvSpPr>
            <p:cNvPr id="57382" name="Text Box 38"/>
            <p:cNvSpPr txBox="1">
              <a:spLocks noChangeArrowheads="1"/>
            </p:cNvSpPr>
            <p:nvPr/>
          </p:nvSpPr>
          <p:spPr bwMode="auto">
            <a:xfrm>
              <a:off x="2448" y="22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8</a:t>
              </a:r>
            </a:p>
          </p:txBody>
        </p:sp>
        <p:sp>
          <p:nvSpPr>
            <p:cNvPr id="57383" name="Text Box 39"/>
            <p:cNvSpPr txBox="1">
              <a:spLocks noChangeArrowheads="1"/>
            </p:cNvSpPr>
            <p:nvPr/>
          </p:nvSpPr>
          <p:spPr bwMode="auto">
            <a:xfrm>
              <a:off x="2544" y="259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7</a:t>
              </a:r>
            </a:p>
          </p:txBody>
        </p:sp>
        <p:sp>
          <p:nvSpPr>
            <p:cNvPr id="57384" name="Text Box 40"/>
            <p:cNvSpPr txBox="1">
              <a:spLocks noChangeArrowheads="1"/>
            </p:cNvSpPr>
            <p:nvPr/>
          </p:nvSpPr>
          <p:spPr bwMode="auto">
            <a:xfrm>
              <a:off x="1968" y="22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57385" name="Text Box 41"/>
            <p:cNvSpPr txBox="1">
              <a:spLocks noChangeArrowheads="1"/>
            </p:cNvSpPr>
            <p:nvPr/>
          </p:nvSpPr>
          <p:spPr bwMode="auto">
            <a:xfrm>
              <a:off x="1824"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57386" name="Text Box 42"/>
            <p:cNvSpPr txBox="1">
              <a:spLocks noChangeArrowheads="1"/>
            </p:cNvSpPr>
            <p:nvPr/>
          </p:nvSpPr>
          <p:spPr bwMode="auto">
            <a:xfrm>
              <a:off x="3408" y="2160"/>
              <a:ext cx="22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  1</a:t>
              </a:r>
              <a:endParaRPr lang="en-US">
                <a:latin typeface="Arial" pitchFamily="34" charset="0"/>
              </a:endParaRPr>
            </a:p>
          </p:txBody>
        </p:sp>
        <p:sp>
          <p:nvSpPr>
            <p:cNvPr id="57387" name="Line 43"/>
            <p:cNvSpPr>
              <a:spLocks noChangeShapeType="1"/>
            </p:cNvSpPr>
            <p:nvPr/>
          </p:nvSpPr>
          <p:spPr bwMode="auto">
            <a:xfrm>
              <a:off x="2256" y="1920"/>
              <a:ext cx="48"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88" name="Line 44"/>
            <p:cNvSpPr>
              <a:spLocks noChangeShapeType="1"/>
            </p:cNvSpPr>
            <p:nvPr/>
          </p:nvSpPr>
          <p:spPr bwMode="auto">
            <a:xfrm flipH="1">
              <a:off x="2928" y="2352"/>
              <a:ext cx="48" cy="432"/>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89" name="Line 45"/>
            <p:cNvSpPr>
              <a:spLocks noChangeShapeType="1"/>
            </p:cNvSpPr>
            <p:nvPr/>
          </p:nvSpPr>
          <p:spPr bwMode="auto">
            <a:xfrm>
              <a:off x="2976" y="1632"/>
              <a:ext cx="48"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90" name="Text Box 46"/>
            <p:cNvSpPr txBox="1">
              <a:spLocks noChangeArrowheads="1"/>
            </p:cNvSpPr>
            <p:nvPr/>
          </p:nvSpPr>
          <p:spPr bwMode="auto">
            <a:xfrm>
              <a:off x="2256" y="206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p>
          </p:txBody>
        </p:sp>
        <p:sp>
          <p:nvSpPr>
            <p:cNvPr id="57391" name="Text Box 47"/>
            <p:cNvSpPr txBox="1">
              <a:spLocks noChangeArrowheads="1"/>
            </p:cNvSpPr>
            <p:nvPr/>
          </p:nvSpPr>
          <p:spPr bwMode="auto">
            <a:xfrm>
              <a:off x="2976"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p>
          </p:txBody>
        </p:sp>
        <p:sp>
          <p:nvSpPr>
            <p:cNvPr id="57392" name="Text Box 48"/>
            <p:cNvSpPr txBox="1">
              <a:spLocks noChangeArrowheads="1"/>
            </p:cNvSpPr>
            <p:nvPr/>
          </p:nvSpPr>
          <p:spPr bwMode="auto">
            <a:xfrm>
              <a:off x="2832" y="249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p>
          </p:txBody>
        </p:sp>
      </p:grpSp>
    </p:spTree>
    <p:extLst>
      <p:ext uri="{BB962C8B-B14F-4D97-AF65-F5344CB8AC3E}">
        <p14:creationId xmlns:p14="http://schemas.microsoft.com/office/powerpoint/2010/main" val="1677531466"/>
      </p:ext>
    </p:extLst>
  </p:cSld>
  <p:clrMapOvr>
    <a:masterClrMapping/>
  </p:clrMapOvr>
  <p:transition>
    <p:zoom dir="in"/>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Line 2"/>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3" name="Text Box 3"/>
          <p:cNvSpPr txBox="1">
            <a:spLocks noChangeArrowheads="1"/>
          </p:cNvSpPr>
          <p:nvPr/>
        </p:nvSpPr>
        <p:spPr bwMode="auto">
          <a:xfrm>
            <a:off x="212725" y="65088"/>
            <a:ext cx="62357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Decision Variables and Formulation</a:t>
            </a:r>
            <a:endParaRPr lang="en-US" sz="2800">
              <a:latin typeface="Arial" pitchFamily="34" charset="0"/>
            </a:endParaRPr>
          </a:p>
        </p:txBody>
      </p:sp>
      <p:sp>
        <p:nvSpPr>
          <p:cNvPr id="56324" name="Text Box 4"/>
          <p:cNvSpPr txBox="1">
            <a:spLocks noChangeArrowheads="1"/>
          </p:cNvSpPr>
          <p:nvPr/>
        </p:nvSpPr>
        <p:spPr bwMode="auto">
          <a:xfrm>
            <a:off x="0" y="762000"/>
            <a:ext cx="9144000" cy="5570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1" i="1">
                <a:latin typeface="Times New Roman" pitchFamily="18" charset="0"/>
              </a:rPr>
              <a:t>x</a:t>
            </a:r>
            <a:r>
              <a:rPr lang="en-US" b="1" i="1" baseline="-25000">
                <a:latin typeface="Times New Roman" pitchFamily="18" charset="0"/>
              </a:rPr>
              <a:t>ij</a:t>
            </a:r>
            <a:r>
              <a:rPr lang="en-US">
                <a:latin typeface="Arial" pitchFamily="34" charset="0"/>
              </a:rPr>
              <a:t> : The decision variable for the directed arc from node</a:t>
            </a:r>
            <a:r>
              <a:rPr lang="en-US" i="1">
                <a:latin typeface="Times New Roman" pitchFamily="18" charset="0"/>
              </a:rPr>
              <a:t> i</a:t>
            </a:r>
            <a:r>
              <a:rPr lang="en-US">
                <a:latin typeface="Arial" pitchFamily="34" charset="0"/>
              </a:rPr>
              <a:t> to nod </a:t>
            </a:r>
            <a:r>
              <a:rPr lang="en-US" i="1">
                <a:latin typeface="Times New Roman" pitchFamily="18" charset="0"/>
              </a:rPr>
              <a:t>j</a:t>
            </a:r>
            <a:r>
              <a:rPr lang="en-US">
                <a:latin typeface="Arial" pitchFamily="34" charset="0"/>
              </a:rPr>
              <a:t>.</a:t>
            </a:r>
          </a:p>
          <a:p>
            <a:endParaRPr lang="en-US" b="1" i="1">
              <a:latin typeface="Times New Roman" pitchFamily="18" charset="0"/>
            </a:endParaRPr>
          </a:p>
          <a:p>
            <a:r>
              <a:rPr lang="en-US" b="1" i="1">
                <a:latin typeface="Times New Roman" pitchFamily="18" charset="0"/>
              </a:rPr>
              <a:t>x</a:t>
            </a:r>
            <a:r>
              <a:rPr lang="en-US" b="1" i="1" baseline="-25000">
                <a:latin typeface="Times New Roman" pitchFamily="18" charset="0"/>
              </a:rPr>
              <a:t>ij</a:t>
            </a:r>
            <a:r>
              <a:rPr lang="en-US" b="1" i="1">
                <a:latin typeface="Times New Roman" pitchFamily="18" charset="0"/>
              </a:rPr>
              <a:t> = </a:t>
            </a:r>
            <a:r>
              <a:rPr lang="en-US" sz="3200" b="1" i="1">
                <a:latin typeface="Times New Roman" pitchFamily="18" charset="0"/>
                <a:sym typeface="Symbol" pitchFamily="18" charset="2"/>
              </a:rPr>
              <a:t> </a:t>
            </a:r>
            <a:r>
              <a:rPr lang="en-US" b="1" i="1">
                <a:latin typeface="Times New Roman" pitchFamily="18" charset="0"/>
                <a:sym typeface="Symbol" pitchFamily="18" charset="2"/>
              </a:rPr>
              <a:t>1 if arc ij is on the shortest route</a:t>
            </a:r>
          </a:p>
          <a:p>
            <a:endParaRPr lang="en-US" b="1" i="1">
              <a:latin typeface="Times New Roman" pitchFamily="18" charset="0"/>
            </a:endParaRPr>
          </a:p>
          <a:p>
            <a:r>
              <a:rPr lang="en-US" b="1" i="1">
                <a:latin typeface="Times New Roman" pitchFamily="18" charset="0"/>
              </a:rPr>
              <a:t>x</a:t>
            </a:r>
            <a:r>
              <a:rPr lang="en-US" b="1" i="1" baseline="-25000">
                <a:latin typeface="Times New Roman" pitchFamily="18" charset="0"/>
              </a:rPr>
              <a:t>ij</a:t>
            </a:r>
            <a:r>
              <a:rPr lang="en-US" b="1" i="1">
                <a:latin typeface="Times New Roman" pitchFamily="18" charset="0"/>
              </a:rPr>
              <a:t> =   </a:t>
            </a:r>
            <a:r>
              <a:rPr lang="en-US" b="1" i="1">
                <a:latin typeface="Times New Roman" pitchFamily="18" charset="0"/>
                <a:sym typeface="Symbol" pitchFamily="18" charset="2"/>
              </a:rPr>
              <a:t>0  if arc ij is not on the shortest route</a:t>
            </a:r>
          </a:p>
          <a:p>
            <a:endParaRPr lang="en-US" b="1" i="1">
              <a:latin typeface="Times New Roman" pitchFamily="18" charset="0"/>
              <a:sym typeface="Symbol" pitchFamily="18" charset="2"/>
            </a:endParaRPr>
          </a:p>
          <a:p>
            <a:endParaRPr lang="en-US" i="1">
              <a:latin typeface="Times New Roman" pitchFamily="18" charset="0"/>
              <a:sym typeface="Symbol" pitchFamily="18" charset="2"/>
            </a:endParaRPr>
          </a:p>
          <a:p>
            <a:r>
              <a:rPr lang="en-US" i="1">
                <a:latin typeface="Times New Roman" pitchFamily="18" charset="0"/>
                <a:sym typeface="Symbol" pitchFamily="18" charset="2"/>
              </a:rPr>
              <a:t>  </a:t>
            </a:r>
            <a:r>
              <a:rPr lang="en-US" b="1" i="1">
                <a:latin typeface="Times New Roman" pitchFamily="18" charset="0"/>
              </a:rPr>
              <a:t>x</a:t>
            </a:r>
            <a:r>
              <a:rPr lang="en-US" b="1" i="1" baseline="-25000">
                <a:latin typeface="Times New Roman" pitchFamily="18" charset="0"/>
              </a:rPr>
              <a:t>ij</a:t>
            </a:r>
            <a:r>
              <a:rPr lang="en-US" b="1" i="1">
                <a:latin typeface="Times New Roman" pitchFamily="18" charset="0"/>
              </a:rPr>
              <a:t> - </a:t>
            </a:r>
            <a:r>
              <a:rPr lang="en-US" i="1">
                <a:latin typeface="Times New Roman" pitchFamily="18" charset="0"/>
                <a:sym typeface="Symbol" pitchFamily="18" charset="2"/>
              </a:rPr>
              <a:t>  </a:t>
            </a:r>
            <a:r>
              <a:rPr lang="en-US" b="1" i="1">
                <a:latin typeface="Times New Roman" pitchFamily="18" charset="0"/>
              </a:rPr>
              <a:t>x</a:t>
            </a:r>
            <a:r>
              <a:rPr lang="en-US" b="1" i="1" baseline="-25000">
                <a:latin typeface="Times New Roman" pitchFamily="18" charset="0"/>
              </a:rPr>
              <a:t>ji  </a:t>
            </a:r>
            <a:r>
              <a:rPr lang="en-US" b="1" i="1">
                <a:latin typeface="Times New Roman" pitchFamily="18" charset="0"/>
              </a:rPr>
              <a:t> =  0</a:t>
            </a:r>
            <a:r>
              <a:rPr lang="en-US">
                <a:latin typeface="Arial" pitchFamily="34" charset="0"/>
              </a:rPr>
              <a:t>     </a:t>
            </a:r>
            <a:r>
              <a:rPr lang="en-US" b="1" i="1">
                <a:latin typeface="Times New Roman" pitchFamily="18" charset="0"/>
                <a:sym typeface="Symbol" pitchFamily="18" charset="2"/>
              </a:rPr>
              <a:t>   i   N \ O and D</a:t>
            </a:r>
            <a:endParaRPr lang="en-US">
              <a:latin typeface="Arial" pitchFamily="34" charset="0"/>
            </a:endParaRPr>
          </a:p>
          <a:p>
            <a:endParaRPr lang="en-US">
              <a:latin typeface="Arial" pitchFamily="34" charset="0"/>
            </a:endParaRPr>
          </a:p>
          <a:p>
            <a:r>
              <a:rPr lang="en-US" i="1">
                <a:latin typeface="Times New Roman" pitchFamily="18" charset="0"/>
                <a:sym typeface="Symbol" pitchFamily="18" charset="2"/>
              </a:rPr>
              <a:t>  </a:t>
            </a:r>
            <a:r>
              <a:rPr lang="en-US" b="1" i="1">
                <a:latin typeface="Times New Roman" pitchFamily="18" charset="0"/>
              </a:rPr>
              <a:t>x</a:t>
            </a:r>
            <a:r>
              <a:rPr lang="en-US" b="1" i="1" baseline="-25000">
                <a:latin typeface="Times New Roman" pitchFamily="18" charset="0"/>
              </a:rPr>
              <a:t>oj</a:t>
            </a:r>
            <a:r>
              <a:rPr lang="en-US" b="1" i="1">
                <a:latin typeface="Times New Roman" pitchFamily="18" charset="0"/>
              </a:rPr>
              <a:t> =1</a:t>
            </a:r>
          </a:p>
          <a:p>
            <a:endParaRPr lang="en-US" b="1" i="1">
              <a:latin typeface="Times New Roman" pitchFamily="18" charset="0"/>
            </a:endParaRPr>
          </a:p>
          <a:p>
            <a:r>
              <a:rPr lang="en-US" i="1">
                <a:latin typeface="Times New Roman" pitchFamily="18" charset="0"/>
                <a:sym typeface="Symbol" pitchFamily="18" charset="2"/>
              </a:rPr>
              <a:t>  </a:t>
            </a:r>
            <a:r>
              <a:rPr lang="en-US" b="1" i="1">
                <a:latin typeface="Times New Roman" pitchFamily="18" charset="0"/>
              </a:rPr>
              <a:t>x</a:t>
            </a:r>
            <a:r>
              <a:rPr lang="en-US" b="1" i="1" baseline="-25000">
                <a:latin typeface="Times New Roman" pitchFamily="18" charset="0"/>
              </a:rPr>
              <a:t>iD</a:t>
            </a:r>
            <a:r>
              <a:rPr lang="en-US" b="1" i="1">
                <a:latin typeface="Times New Roman" pitchFamily="18" charset="0"/>
              </a:rPr>
              <a:t> = 1</a:t>
            </a:r>
          </a:p>
          <a:p>
            <a:r>
              <a:rPr lang="en-US">
                <a:latin typeface="Times New Roman" pitchFamily="18" charset="0"/>
              </a:rPr>
              <a:t>  </a:t>
            </a:r>
          </a:p>
          <a:p>
            <a:endParaRPr lang="en-US" b="1" i="1" baseline="-25000">
              <a:latin typeface="Times New Roman" pitchFamily="18" charset="0"/>
            </a:endParaRPr>
          </a:p>
          <a:p>
            <a:r>
              <a:rPr lang="en-US" b="1" i="1">
                <a:latin typeface="Times New Roman" pitchFamily="18" charset="0"/>
              </a:rPr>
              <a:t>Min Z = </a:t>
            </a:r>
            <a:r>
              <a:rPr lang="en-US" i="1">
                <a:latin typeface="Times New Roman" pitchFamily="18" charset="0"/>
                <a:sym typeface="Symbol" pitchFamily="18" charset="2"/>
              </a:rPr>
              <a:t>  </a:t>
            </a:r>
            <a:r>
              <a:rPr lang="en-US" b="1" i="1">
                <a:latin typeface="Times New Roman" pitchFamily="18" charset="0"/>
              </a:rPr>
              <a:t>l</a:t>
            </a:r>
            <a:r>
              <a:rPr lang="en-US" b="1" i="1" baseline="-25000">
                <a:latin typeface="Times New Roman" pitchFamily="18" charset="0"/>
              </a:rPr>
              <a:t>ij</a:t>
            </a:r>
            <a:r>
              <a:rPr lang="en-US" b="1" i="1">
                <a:latin typeface="Times New Roman" pitchFamily="18" charset="0"/>
              </a:rPr>
              <a:t> x</a:t>
            </a:r>
            <a:r>
              <a:rPr lang="en-US" b="1" i="1" baseline="-25000">
                <a:latin typeface="Times New Roman" pitchFamily="18" charset="0"/>
              </a:rPr>
              <a:t>ij</a:t>
            </a:r>
            <a:r>
              <a:rPr lang="en-US" b="1" i="1">
                <a:latin typeface="Times New Roman" pitchFamily="18" charset="0"/>
              </a:rPr>
              <a:t> </a:t>
            </a:r>
          </a:p>
        </p:txBody>
      </p:sp>
      <p:grpSp>
        <p:nvGrpSpPr>
          <p:cNvPr id="56325" name="Group 5"/>
          <p:cNvGrpSpPr>
            <a:grpSpLocks/>
          </p:cNvGrpSpPr>
          <p:nvPr/>
        </p:nvGrpSpPr>
        <p:grpSpPr bwMode="auto">
          <a:xfrm>
            <a:off x="4876800" y="4389438"/>
            <a:ext cx="3276600" cy="2468562"/>
            <a:chOff x="1584" y="1440"/>
            <a:chExt cx="2064" cy="1555"/>
          </a:xfrm>
        </p:grpSpPr>
        <p:sp>
          <p:nvSpPr>
            <p:cNvPr id="56326" name="Oval 6"/>
            <p:cNvSpPr>
              <a:spLocks noChangeArrowheads="1"/>
            </p:cNvSpPr>
            <p:nvPr/>
          </p:nvSpPr>
          <p:spPr bwMode="auto">
            <a:xfrm>
              <a:off x="3456" y="2160"/>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6327" name="Group 7"/>
            <p:cNvGrpSpPr>
              <a:grpSpLocks/>
            </p:cNvGrpSpPr>
            <p:nvPr/>
          </p:nvGrpSpPr>
          <p:grpSpPr bwMode="auto">
            <a:xfrm>
              <a:off x="2160" y="1728"/>
              <a:ext cx="207" cy="211"/>
              <a:chOff x="4416" y="1728"/>
              <a:chExt cx="259" cy="264"/>
            </a:xfrm>
          </p:grpSpPr>
          <p:sp>
            <p:nvSpPr>
              <p:cNvPr id="56328" name="Oval 8"/>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9" name="Text Box 9"/>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endParaRPr lang="en-US">
                  <a:latin typeface="Arial" pitchFamily="34" charset="0"/>
                </a:endParaRPr>
              </a:p>
            </p:txBody>
          </p:sp>
        </p:grpSp>
        <p:grpSp>
          <p:nvGrpSpPr>
            <p:cNvPr id="56330" name="Group 10"/>
            <p:cNvGrpSpPr>
              <a:grpSpLocks/>
            </p:cNvGrpSpPr>
            <p:nvPr/>
          </p:nvGrpSpPr>
          <p:grpSpPr bwMode="auto">
            <a:xfrm>
              <a:off x="2784" y="2784"/>
              <a:ext cx="207" cy="211"/>
              <a:chOff x="4416" y="1728"/>
              <a:chExt cx="259" cy="264"/>
            </a:xfrm>
          </p:grpSpPr>
          <p:sp>
            <p:nvSpPr>
              <p:cNvPr id="56331" name="Oval 11"/>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2" name="Text Box 12"/>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3</a:t>
                </a:r>
                <a:endParaRPr lang="en-US">
                  <a:latin typeface="Arial" pitchFamily="34" charset="0"/>
                </a:endParaRPr>
              </a:p>
            </p:txBody>
          </p:sp>
        </p:grpSp>
        <p:grpSp>
          <p:nvGrpSpPr>
            <p:cNvPr id="56333" name="Group 13"/>
            <p:cNvGrpSpPr>
              <a:grpSpLocks/>
            </p:cNvGrpSpPr>
            <p:nvPr/>
          </p:nvGrpSpPr>
          <p:grpSpPr bwMode="auto">
            <a:xfrm>
              <a:off x="2880" y="2160"/>
              <a:ext cx="207" cy="211"/>
              <a:chOff x="4416" y="1728"/>
              <a:chExt cx="259" cy="264"/>
            </a:xfrm>
          </p:grpSpPr>
          <p:sp>
            <p:nvSpPr>
              <p:cNvPr id="56334" name="Oval 14"/>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5" name="Text Box 15"/>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endParaRPr lang="en-US">
                  <a:latin typeface="Arial" pitchFamily="34" charset="0"/>
                </a:endParaRPr>
              </a:p>
            </p:txBody>
          </p:sp>
        </p:grpSp>
        <p:grpSp>
          <p:nvGrpSpPr>
            <p:cNvPr id="56336" name="Group 16"/>
            <p:cNvGrpSpPr>
              <a:grpSpLocks/>
            </p:cNvGrpSpPr>
            <p:nvPr/>
          </p:nvGrpSpPr>
          <p:grpSpPr bwMode="auto">
            <a:xfrm>
              <a:off x="2880" y="1440"/>
              <a:ext cx="207" cy="211"/>
              <a:chOff x="4416" y="1728"/>
              <a:chExt cx="259" cy="264"/>
            </a:xfrm>
          </p:grpSpPr>
          <p:sp>
            <p:nvSpPr>
              <p:cNvPr id="56337" name="Oval 17"/>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38" name="Text Box 18"/>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endParaRPr lang="en-US">
                  <a:latin typeface="Arial" pitchFamily="34" charset="0"/>
                </a:endParaRPr>
              </a:p>
            </p:txBody>
          </p:sp>
        </p:grpSp>
        <p:grpSp>
          <p:nvGrpSpPr>
            <p:cNvPr id="56339" name="Group 19"/>
            <p:cNvGrpSpPr>
              <a:grpSpLocks/>
            </p:cNvGrpSpPr>
            <p:nvPr/>
          </p:nvGrpSpPr>
          <p:grpSpPr bwMode="auto">
            <a:xfrm>
              <a:off x="2208" y="2477"/>
              <a:ext cx="207" cy="211"/>
              <a:chOff x="4416" y="1728"/>
              <a:chExt cx="259" cy="264"/>
            </a:xfrm>
          </p:grpSpPr>
          <p:sp>
            <p:nvSpPr>
              <p:cNvPr id="56340" name="Oval 20"/>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41" name="Text Box 21"/>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endParaRPr lang="en-US">
                  <a:latin typeface="Arial" pitchFamily="34" charset="0"/>
                </a:endParaRPr>
              </a:p>
            </p:txBody>
          </p:sp>
        </p:grpSp>
        <p:sp>
          <p:nvSpPr>
            <p:cNvPr id="56342" name="Oval 22"/>
            <p:cNvSpPr>
              <a:spLocks noChangeArrowheads="1"/>
            </p:cNvSpPr>
            <p:nvPr/>
          </p:nvSpPr>
          <p:spPr bwMode="auto">
            <a:xfrm>
              <a:off x="1584" y="2112"/>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43" name="Text Box 23"/>
            <p:cNvSpPr txBox="1">
              <a:spLocks noChangeArrowheads="1"/>
            </p:cNvSpPr>
            <p:nvPr/>
          </p:nvSpPr>
          <p:spPr bwMode="auto">
            <a:xfrm>
              <a:off x="1584" y="2160"/>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7</a:t>
              </a:r>
            </a:p>
          </p:txBody>
        </p:sp>
        <p:grpSp>
          <p:nvGrpSpPr>
            <p:cNvPr id="56344" name="Group 24"/>
            <p:cNvGrpSpPr>
              <a:grpSpLocks/>
            </p:cNvGrpSpPr>
            <p:nvPr/>
          </p:nvGrpSpPr>
          <p:grpSpPr bwMode="auto">
            <a:xfrm>
              <a:off x="2976" y="2352"/>
              <a:ext cx="528" cy="480"/>
              <a:chOff x="3984" y="1872"/>
              <a:chExt cx="528" cy="528"/>
            </a:xfrm>
          </p:grpSpPr>
          <p:sp>
            <p:nvSpPr>
              <p:cNvPr id="56345" name="Line 25"/>
              <p:cNvSpPr>
                <a:spLocks noChangeShapeType="1"/>
              </p:cNvSpPr>
              <p:nvPr/>
            </p:nvSpPr>
            <p:spPr bwMode="auto">
              <a:xfrm flipH="1">
                <a:off x="3984" y="1872"/>
                <a:ext cx="528" cy="528"/>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46" name="Text Box 26"/>
              <p:cNvSpPr txBox="1">
                <a:spLocks noChangeArrowheads="1"/>
              </p:cNvSpPr>
              <p:nvPr/>
            </p:nvSpPr>
            <p:spPr bwMode="auto">
              <a:xfrm>
                <a:off x="4080" y="2016"/>
                <a:ext cx="169" cy="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endParaRPr lang="en-US">
                  <a:latin typeface="Arial" pitchFamily="34" charset="0"/>
                </a:endParaRPr>
              </a:p>
            </p:txBody>
          </p:sp>
        </p:grpSp>
        <p:sp>
          <p:nvSpPr>
            <p:cNvPr id="56347" name="Line 27"/>
            <p:cNvSpPr>
              <a:spLocks noChangeShapeType="1"/>
            </p:cNvSpPr>
            <p:nvPr/>
          </p:nvSpPr>
          <p:spPr bwMode="auto">
            <a:xfrm flipH="1">
              <a:off x="3072" y="2256"/>
              <a:ext cx="384"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48" name="Text Box 28"/>
            <p:cNvSpPr txBox="1">
              <a:spLocks noChangeArrowheads="1"/>
            </p:cNvSpPr>
            <p:nvPr/>
          </p:nvSpPr>
          <p:spPr bwMode="auto">
            <a:xfrm>
              <a:off x="3168" y="211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56349" name="Line 29"/>
            <p:cNvSpPr>
              <a:spLocks noChangeShapeType="1"/>
            </p:cNvSpPr>
            <p:nvPr/>
          </p:nvSpPr>
          <p:spPr bwMode="auto">
            <a:xfrm flipH="1" flipV="1">
              <a:off x="3024" y="1632"/>
              <a:ext cx="432" cy="57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50" name="Text Box 30"/>
            <p:cNvSpPr txBox="1">
              <a:spLocks noChangeArrowheads="1"/>
            </p:cNvSpPr>
            <p:nvPr/>
          </p:nvSpPr>
          <p:spPr bwMode="auto">
            <a:xfrm>
              <a:off x="3216"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p>
          </p:txBody>
        </p:sp>
        <p:sp>
          <p:nvSpPr>
            <p:cNvPr id="56351" name="Line 31"/>
            <p:cNvSpPr>
              <a:spLocks noChangeShapeType="1"/>
            </p:cNvSpPr>
            <p:nvPr/>
          </p:nvSpPr>
          <p:spPr bwMode="auto">
            <a:xfrm flipH="1">
              <a:off x="2352" y="1584"/>
              <a:ext cx="528"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52" name="Line 32"/>
            <p:cNvSpPr>
              <a:spLocks noChangeShapeType="1"/>
            </p:cNvSpPr>
            <p:nvPr/>
          </p:nvSpPr>
          <p:spPr bwMode="auto">
            <a:xfrm flipH="1">
              <a:off x="2352" y="2256"/>
              <a:ext cx="528"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53" name="Line 33"/>
            <p:cNvSpPr>
              <a:spLocks noChangeShapeType="1"/>
            </p:cNvSpPr>
            <p:nvPr/>
          </p:nvSpPr>
          <p:spPr bwMode="auto">
            <a:xfrm flipH="1" flipV="1">
              <a:off x="2400" y="2592"/>
              <a:ext cx="384"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54" name="Line 34"/>
            <p:cNvSpPr>
              <a:spLocks noChangeShapeType="1"/>
            </p:cNvSpPr>
            <p:nvPr/>
          </p:nvSpPr>
          <p:spPr bwMode="auto">
            <a:xfrm flipH="1" flipV="1">
              <a:off x="2352" y="1872"/>
              <a:ext cx="528" cy="33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55" name="Line 35"/>
            <p:cNvSpPr>
              <a:spLocks noChangeShapeType="1"/>
            </p:cNvSpPr>
            <p:nvPr/>
          </p:nvSpPr>
          <p:spPr bwMode="auto">
            <a:xfrm flipH="1">
              <a:off x="1680" y="1872"/>
              <a:ext cx="480"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56" name="Line 36"/>
            <p:cNvSpPr>
              <a:spLocks noChangeShapeType="1"/>
            </p:cNvSpPr>
            <p:nvPr/>
          </p:nvSpPr>
          <p:spPr bwMode="auto">
            <a:xfrm flipH="1" flipV="1">
              <a:off x="1776" y="2256"/>
              <a:ext cx="432"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57" name="Text Box 37"/>
            <p:cNvSpPr txBox="1">
              <a:spLocks noChangeArrowheads="1"/>
            </p:cNvSpPr>
            <p:nvPr/>
          </p:nvSpPr>
          <p:spPr bwMode="auto">
            <a:xfrm>
              <a:off x="2544" y="153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56358" name="Text Box 38"/>
            <p:cNvSpPr txBox="1">
              <a:spLocks noChangeArrowheads="1"/>
            </p:cNvSpPr>
            <p:nvPr/>
          </p:nvSpPr>
          <p:spPr bwMode="auto">
            <a:xfrm>
              <a:off x="2592" y="1920"/>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p>
          </p:txBody>
        </p:sp>
        <p:sp>
          <p:nvSpPr>
            <p:cNvPr id="56359" name="Text Box 39"/>
            <p:cNvSpPr txBox="1">
              <a:spLocks noChangeArrowheads="1"/>
            </p:cNvSpPr>
            <p:nvPr/>
          </p:nvSpPr>
          <p:spPr bwMode="auto">
            <a:xfrm>
              <a:off x="2448" y="22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8</a:t>
              </a:r>
            </a:p>
          </p:txBody>
        </p:sp>
        <p:sp>
          <p:nvSpPr>
            <p:cNvPr id="56360" name="Text Box 40"/>
            <p:cNvSpPr txBox="1">
              <a:spLocks noChangeArrowheads="1"/>
            </p:cNvSpPr>
            <p:nvPr/>
          </p:nvSpPr>
          <p:spPr bwMode="auto">
            <a:xfrm>
              <a:off x="2544" y="259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7</a:t>
              </a:r>
            </a:p>
          </p:txBody>
        </p:sp>
        <p:sp>
          <p:nvSpPr>
            <p:cNvPr id="56361" name="Text Box 41"/>
            <p:cNvSpPr txBox="1">
              <a:spLocks noChangeArrowheads="1"/>
            </p:cNvSpPr>
            <p:nvPr/>
          </p:nvSpPr>
          <p:spPr bwMode="auto">
            <a:xfrm>
              <a:off x="1968" y="22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56362" name="Text Box 42"/>
            <p:cNvSpPr txBox="1">
              <a:spLocks noChangeArrowheads="1"/>
            </p:cNvSpPr>
            <p:nvPr/>
          </p:nvSpPr>
          <p:spPr bwMode="auto">
            <a:xfrm>
              <a:off x="1824"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56363" name="Text Box 43"/>
            <p:cNvSpPr txBox="1">
              <a:spLocks noChangeArrowheads="1"/>
            </p:cNvSpPr>
            <p:nvPr/>
          </p:nvSpPr>
          <p:spPr bwMode="auto">
            <a:xfrm>
              <a:off x="3408" y="2160"/>
              <a:ext cx="22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  1</a:t>
              </a:r>
              <a:endParaRPr lang="en-US">
                <a:latin typeface="Arial" pitchFamily="34" charset="0"/>
              </a:endParaRPr>
            </a:p>
          </p:txBody>
        </p:sp>
        <p:sp>
          <p:nvSpPr>
            <p:cNvPr id="56364" name="Line 44"/>
            <p:cNvSpPr>
              <a:spLocks noChangeShapeType="1"/>
            </p:cNvSpPr>
            <p:nvPr/>
          </p:nvSpPr>
          <p:spPr bwMode="auto">
            <a:xfrm>
              <a:off x="2256" y="1920"/>
              <a:ext cx="48"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65" name="Line 45"/>
            <p:cNvSpPr>
              <a:spLocks noChangeShapeType="1"/>
            </p:cNvSpPr>
            <p:nvPr/>
          </p:nvSpPr>
          <p:spPr bwMode="auto">
            <a:xfrm flipH="1">
              <a:off x="2928" y="2352"/>
              <a:ext cx="48" cy="432"/>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66" name="Line 46"/>
            <p:cNvSpPr>
              <a:spLocks noChangeShapeType="1"/>
            </p:cNvSpPr>
            <p:nvPr/>
          </p:nvSpPr>
          <p:spPr bwMode="auto">
            <a:xfrm>
              <a:off x="2976" y="1632"/>
              <a:ext cx="48"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67" name="Text Box 47"/>
            <p:cNvSpPr txBox="1">
              <a:spLocks noChangeArrowheads="1"/>
            </p:cNvSpPr>
            <p:nvPr/>
          </p:nvSpPr>
          <p:spPr bwMode="auto">
            <a:xfrm>
              <a:off x="2256" y="206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p>
          </p:txBody>
        </p:sp>
        <p:sp>
          <p:nvSpPr>
            <p:cNvPr id="56368" name="Text Box 48"/>
            <p:cNvSpPr txBox="1">
              <a:spLocks noChangeArrowheads="1"/>
            </p:cNvSpPr>
            <p:nvPr/>
          </p:nvSpPr>
          <p:spPr bwMode="auto">
            <a:xfrm>
              <a:off x="2976"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p>
          </p:txBody>
        </p:sp>
        <p:sp>
          <p:nvSpPr>
            <p:cNvPr id="56369" name="Text Box 49"/>
            <p:cNvSpPr txBox="1">
              <a:spLocks noChangeArrowheads="1"/>
            </p:cNvSpPr>
            <p:nvPr/>
          </p:nvSpPr>
          <p:spPr bwMode="auto">
            <a:xfrm>
              <a:off x="2832" y="249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p>
          </p:txBody>
        </p:sp>
      </p:grpSp>
    </p:spTree>
    <p:extLst>
      <p:ext uri="{BB962C8B-B14F-4D97-AF65-F5344CB8AC3E}">
        <p14:creationId xmlns:p14="http://schemas.microsoft.com/office/powerpoint/2010/main" val="324860220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6324">
                                            <p:txEl>
                                              <p:pRg st="0" end="0"/>
                                            </p:txEl>
                                          </p:spTgt>
                                        </p:tgtEl>
                                        <p:attrNameLst>
                                          <p:attrName>style.visibility</p:attrName>
                                        </p:attrNameLst>
                                      </p:cBhvr>
                                      <p:to>
                                        <p:strVal val="visible"/>
                                      </p:to>
                                    </p:set>
                                    <p:animEffect transition="in" filter="dissolve">
                                      <p:cBhvr>
                                        <p:cTn id="7" dur="500"/>
                                        <p:tgtEl>
                                          <p:spTgt spid="5632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6324">
                                            <p:txEl>
                                              <p:pRg st="2" end="2"/>
                                            </p:txEl>
                                          </p:spTgt>
                                        </p:tgtEl>
                                        <p:attrNameLst>
                                          <p:attrName>style.visibility</p:attrName>
                                        </p:attrNameLst>
                                      </p:cBhvr>
                                      <p:to>
                                        <p:strVal val="visible"/>
                                      </p:to>
                                    </p:set>
                                    <p:animEffect transition="in" filter="dissolve">
                                      <p:cBhvr>
                                        <p:cTn id="12" dur="500"/>
                                        <p:tgtEl>
                                          <p:spTgt spid="5632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6324">
                                            <p:txEl>
                                              <p:pRg st="4" end="4"/>
                                            </p:txEl>
                                          </p:spTgt>
                                        </p:tgtEl>
                                        <p:attrNameLst>
                                          <p:attrName>style.visibility</p:attrName>
                                        </p:attrNameLst>
                                      </p:cBhvr>
                                      <p:to>
                                        <p:strVal val="visible"/>
                                      </p:to>
                                    </p:set>
                                    <p:animEffect transition="in" filter="dissolve">
                                      <p:cBhvr>
                                        <p:cTn id="17" dur="500"/>
                                        <p:tgtEl>
                                          <p:spTgt spid="56324">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6324">
                                            <p:txEl>
                                              <p:pRg st="7" end="7"/>
                                            </p:txEl>
                                          </p:spTgt>
                                        </p:tgtEl>
                                        <p:attrNameLst>
                                          <p:attrName>style.visibility</p:attrName>
                                        </p:attrNameLst>
                                      </p:cBhvr>
                                      <p:to>
                                        <p:strVal val="visible"/>
                                      </p:to>
                                    </p:set>
                                    <p:animEffect transition="in" filter="dissolve">
                                      <p:cBhvr>
                                        <p:cTn id="22" dur="500"/>
                                        <p:tgtEl>
                                          <p:spTgt spid="56324">
                                            <p:txEl>
                                              <p:pRg st="7" end="7"/>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6324">
                                            <p:txEl>
                                              <p:pRg st="9" end="9"/>
                                            </p:txEl>
                                          </p:spTgt>
                                        </p:tgtEl>
                                        <p:attrNameLst>
                                          <p:attrName>style.visibility</p:attrName>
                                        </p:attrNameLst>
                                      </p:cBhvr>
                                      <p:to>
                                        <p:strVal val="visible"/>
                                      </p:to>
                                    </p:set>
                                    <p:animEffect transition="in" filter="dissolve">
                                      <p:cBhvr>
                                        <p:cTn id="27" dur="500"/>
                                        <p:tgtEl>
                                          <p:spTgt spid="56324">
                                            <p:txEl>
                                              <p:pRg st="9" end="9"/>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6324">
                                            <p:txEl>
                                              <p:pRg st="11" end="11"/>
                                            </p:txEl>
                                          </p:spTgt>
                                        </p:tgtEl>
                                        <p:attrNameLst>
                                          <p:attrName>style.visibility</p:attrName>
                                        </p:attrNameLst>
                                      </p:cBhvr>
                                      <p:to>
                                        <p:strVal val="visible"/>
                                      </p:to>
                                    </p:set>
                                    <p:animEffect transition="in" filter="dissolve">
                                      <p:cBhvr>
                                        <p:cTn id="32" dur="500"/>
                                        <p:tgtEl>
                                          <p:spTgt spid="56324">
                                            <p:txEl>
                                              <p:pRg st="11" end="1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6324">
                                            <p:txEl>
                                              <p:pRg st="12" end="12"/>
                                            </p:txEl>
                                          </p:spTgt>
                                        </p:tgtEl>
                                        <p:attrNameLst>
                                          <p:attrName>style.visibility</p:attrName>
                                        </p:attrNameLst>
                                      </p:cBhvr>
                                      <p:to>
                                        <p:strVal val="visible"/>
                                      </p:to>
                                    </p:set>
                                    <p:animEffect transition="in" filter="dissolve">
                                      <p:cBhvr>
                                        <p:cTn id="37" dur="500"/>
                                        <p:tgtEl>
                                          <p:spTgt spid="56324">
                                            <p:txEl>
                                              <p:pRg st="12" end="1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6324">
                                            <p:txEl>
                                              <p:pRg st="14" end="14"/>
                                            </p:txEl>
                                          </p:spTgt>
                                        </p:tgtEl>
                                        <p:attrNameLst>
                                          <p:attrName>style.visibility</p:attrName>
                                        </p:attrNameLst>
                                      </p:cBhvr>
                                      <p:to>
                                        <p:strVal val="visible"/>
                                      </p:to>
                                    </p:set>
                                    <p:animEffect transition="in" filter="dissolve">
                                      <p:cBhvr>
                                        <p:cTn id="42" dur="500"/>
                                        <p:tgtEl>
                                          <p:spTgt spid="5632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Line 2"/>
          <p:cNvSpPr>
            <a:spLocks noChangeShapeType="1"/>
          </p:cNvSpPr>
          <p:nvPr/>
        </p:nvSpPr>
        <p:spPr bwMode="auto">
          <a:xfrm>
            <a:off x="-76200" y="7620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71" name="Text Box 3"/>
          <p:cNvSpPr txBox="1">
            <a:spLocks noChangeArrowheads="1"/>
          </p:cNvSpPr>
          <p:nvPr/>
        </p:nvSpPr>
        <p:spPr bwMode="auto">
          <a:xfrm>
            <a:off x="212725" y="65088"/>
            <a:ext cx="16478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Example</a:t>
            </a:r>
            <a:endParaRPr lang="en-US" sz="2800">
              <a:latin typeface="Arial" pitchFamily="34" charset="0"/>
            </a:endParaRPr>
          </a:p>
        </p:txBody>
      </p:sp>
      <p:grpSp>
        <p:nvGrpSpPr>
          <p:cNvPr id="58372" name="Group 4"/>
          <p:cNvGrpSpPr>
            <a:grpSpLocks/>
          </p:cNvGrpSpPr>
          <p:nvPr/>
        </p:nvGrpSpPr>
        <p:grpSpPr bwMode="auto">
          <a:xfrm>
            <a:off x="5638800" y="914400"/>
            <a:ext cx="3276600" cy="2468563"/>
            <a:chOff x="1584" y="1440"/>
            <a:chExt cx="2064" cy="1555"/>
          </a:xfrm>
        </p:grpSpPr>
        <p:sp>
          <p:nvSpPr>
            <p:cNvPr id="58373" name="Oval 5"/>
            <p:cNvSpPr>
              <a:spLocks noChangeArrowheads="1"/>
            </p:cNvSpPr>
            <p:nvPr/>
          </p:nvSpPr>
          <p:spPr bwMode="auto">
            <a:xfrm>
              <a:off x="3456" y="2160"/>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8374" name="Group 6"/>
            <p:cNvGrpSpPr>
              <a:grpSpLocks/>
            </p:cNvGrpSpPr>
            <p:nvPr/>
          </p:nvGrpSpPr>
          <p:grpSpPr bwMode="auto">
            <a:xfrm>
              <a:off x="2160" y="1728"/>
              <a:ext cx="207" cy="211"/>
              <a:chOff x="4416" y="1728"/>
              <a:chExt cx="259" cy="264"/>
            </a:xfrm>
          </p:grpSpPr>
          <p:sp>
            <p:nvSpPr>
              <p:cNvPr id="58375" name="Oval 7"/>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76" name="Text Box 8"/>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endParaRPr lang="en-US">
                  <a:latin typeface="Arial" pitchFamily="34" charset="0"/>
                </a:endParaRPr>
              </a:p>
            </p:txBody>
          </p:sp>
        </p:grpSp>
        <p:grpSp>
          <p:nvGrpSpPr>
            <p:cNvPr id="58377" name="Group 9"/>
            <p:cNvGrpSpPr>
              <a:grpSpLocks/>
            </p:cNvGrpSpPr>
            <p:nvPr/>
          </p:nvGrpSpPr>
          <p:grpSpPr bwMode="auto">
            <a:xfrm>
              <a:off x="2784" y="2784"/>
              <a:ext cx="207" cy="211"/>
              <a:chOff x="4416" y="1728"/>
              <a:chExt cx="259" cy="264"/>
            </a:xfrm>
          </p:grpSpPr>
          <p:sp>
            <p:nvSpPr>
              <p:cNvPr id="58378" name="Oval 10"/>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79" name="Text Box 11"/>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3</a:t>
                </a:r>
                <a:endParaRPr lang="en-US">
                  <a:latin typeface="Arial" pitchFamily="34" charset="0"/>
                </a:endParaRPr>
              </a:p>
            </p:txBody>
          </p:sp>
        </p:grpSp>
        <p:grpSp>
          <p:nvGrpSpPr>
            <p:cNvPr id="58380" name="Group 12"/>
            <p:cNvGrpSpPr>
              <a:grpSpLocks/>
            </p:cNvGrpSpPr>
            <p:nvPr/>
          </p:nvGrpSpPr>
          <p:grpSpPr bwMode="auto">
            <a:xfrm>
              <a:off x="2880" y="2160"/>
              <a:ext cx="207" cy="211"/>
              <a:chOff x="4416" y="1728"/>
              <a:chExt cx="259" cy="264"/>
            </a:xfrm>
          </p:grpSpPr>
          <p:sp>
            <p:nvSpPr>
              <p:cNvPr id="58381" name="Oval 13"/>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82" name="Text Box 14"/>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endParaRPr lang="en-US">
                  <a:latin typeface="Arial" pitchFamily="34" charset="0"/>
                </a:endParaRPr>
              </a:p>
            </p:txBody>
          </p:sp>
        </p:grpSp>
        <p:grpSp>
          <p:nvGrpSpPr>
            <p:cNvPr id="58383" name="Group 15"/>
            <p:cNvGrpSpPr>
              <a:grpSpLocks/>
            </p:cNvGrpSpPr>
            <p:nvPr/>
          </p:nvGrpSpPr>
          <p:grpSpPr bwMode="auto">
            <a:xfrm>
              <a:off x="2880" y="1440"/>
              <a:ext cx="207" cy="211"/>
              <a:chOff x="4416" y="1728"/>
              <a:chExt cx="259" cy="264"/>
            </a:xfrm>
          </p:grpSpPr>
          <p:sp>
            <p:nvSpPr>
              <p:cNvPr id="58384" name="Oval 16"/>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85" name="Text Box 17"/>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endParaRPr lang="en-US">
                  <a:latin typeface="Arial" pitchFamily="34" charset="0"/>
                </a:endParaRPr>
              </a:p>
            </p:txBody>
          </p:sp>
        </p:grpSp>
        <p:grpSp>
          <p:nvGrpSpPr>
            <p:cNvPr id="58386" name="Group 18"/>
            <p:cNvGrpSpPr>
              <a:grpSpLocks/>
            </p:cNvGrpSpPr>
            <p:nvPr/>
          </p:nvGrpSpPr>
          <p:grpSpPr bwMode="auto">
            <a:xfrm>
              <a:off x="2208" y="2477"/>
              <a:ext cx="207" cy="211"/>
              <a:chOff x="4416" y="1728"/>
              <a:chExt cx="259" cy="264"/>
            </a:xfrm>
          </p:grpSpPr>
          <p:sp>
            <p:nvSpPr>
              <p:cNvPr id="58387" name="Oval 19"/>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88" name="Text Box 20"/>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endParaRPr lang="en-US">
                  <a:latin typeface="Arial" pitchFamily="34" charset="0"/>
                </a:endParaRPr>
              </a:p>
            </p:txBody>
          </p:sp>
        </p:grpSp>
        <p:sp>
          <p:nvSpPr>
            <p:cNvPr id="58389" name="Oval 21"/>
            <p:cNvSpPr>
              <a:spLocks noChangeArrowheads="1"/>
            </p:cNvSpPr>
            <p:nvPr/>
          </p:nvSpPr>
          <p:spPr bwMode="auto">
            <a:xfrm>
              <a:off x="1584" y="2112"/>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90" name="Text Box 22"/>
            <p:cNvSpPr txBox="1">
              <a:spLocks noChangeArrowheads="1"/>
            </p:cNvSpPr>
            <p:nvPr/>
          </p:nvSpPr>
          <p:spPr bwMode="auto">
            <a:xfrm>
              <a:off x="1584" y="2160"/>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7</a:t>
              </a:r>
            </a:p>
          </p:txBody>
        </p:sp>
        <p:grpSp>
          <p:nvGrpSpPr>
            <p:cNvPr id="58391" name="Group 23"/>
            <p:cNvGrpSpPr>
              <a:grpSpLocks/>
            </p:cNvGrpSpPr>
            <p:nvPr/>
          </p:nvGrpSpPr>
          <p:grpSpPr bwMode="auto">
            <a:xfrm>
              <a:off x="2976" y="2352"/>
              <a:ext cx="528" cy="480"/>
              <a:chOff x="3984" y="1872"/>
              <a:chExt cx="528" cy="528"/>
            </a:xfrm>
          </p:grpSpPr>
          <p:sp>
            <p:nvSpPr>
              <p:cNvPr id="58392" name="Line 24"/>
              <p:cNvSpPr>
                <a:spLocks noChangeShapeType="1"/>
              </p:cNvSpPr>
              <p:nvPr/>
            </p:nvSpPr>
            <p:spPr bwMode="auto">
              <a:xfrm flipH="1">
                <a:off x="3984" y="1872"/>
                <a:ext cx="528" cy="528"/>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93" name="Text Box 25"/>
              <p:cNvSpPr txBox="1">
                <a:spLocks noChangeArrowheads="1"/>
              </p:cNvSpPr>
              <p:nvPr/>
            </p:nvSpPr>
            <p:spPr bwMode="auto">
              <a:xfrm>
                <a:off x="4080" y="2016"/>
                <a:ext cx="169" cy="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endParaRPr lang="en-US">
                  <a:latin typeface="Arial" pitchFamily="34" charset="0"/>
                </a:endParaRPr>
              </a:p>
            </p:txBody>
          </p:sp>
        </p:grpSp>
        <p:sp>
          <p:nvSpPr>
            <p:cNvPr id="58394" name="Line 26"/>
            <p:cNvSpPr>
              <a:spLocks noChangeShapeType="1"/>
            </p:cNvSpPr>
            <p:nvPr/>
          </p:nvSpPr>
          <p:spPr bwMode="auto">
            <a:xfrm flipH="1">
              <a:off x="3072" y="2256"/>
              <a:ext cx="384"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95" name="Text Box 27"/>
            <p:cNvSpPr txBox="1">
              <a:spLocks noChangeArrowheads="1"/>
            </p:cNvSpPr>
            <p:nvPr/>
          </p:nvSpPr>
          <p:spPr bwMode="auto">
            <a:xfrm>
              <a:off x="3168" y="211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58396" name="Line 28"/>
            <p:cNvSpPr>
              <a:spLocks noChangeShapeType="1"/>
            </p:cNvSpPr>
            <p:nvPr/>
          </p:nvSpPr>
          <p:spPr bwMode="auto">
            <a:xfrm flipH="1" flipV="1">
              <a:off x="3024" y="1632"/>
              <a:ext cx="432" cy="57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97" name="Text Box 29"/>
            <p:cNvSpPr txBox="1">
              <a:spLocks noChangeArrowheads="1"/>
            </p:cNvSpPr>
            <p:nvPr/>
          </p:nvSpPr>
          <p:spPr bwMode="auto">
            <a:xfrm>
              <a:off x="3216"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p>
          </p:txBody>
        </p:sp>
        <p:sp>
          <p:nvSpPr>
            <p:cNvPr id="58398" name="Line 30"/>
            <p:cNvSpPr>
              <a:spLocks noChangeShapeType="1"/>
            </p:cNvSpPr>
            <p:nvPr/>
          </p:nvSpPr>
          <p:spPr bwMode="auto">
            <a:xfrm flipH="1">
              <a:off x="2352" y="1584"/>
              <a:ext cx="528"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99" name="Line 31"/>
            <p:cNvSpPr>
              <a:spLocks noChangeShapeType="1"/>
            </p:cNvSpPr>
            <p:nvPr/>
          </p:nvSpPr>
          <p:spPr bwMode="auto">
            <a:xfrm flipH="1">
              <a:off x="2352" y="2256"/>
              <a:ext cx="528"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400" name="Line 32"/>
            <p:cNvSpPr>
              <a:spLocks noChangeShapeType="1"/>
            </p:cNvSpPr>
            <p:nvPr/>
          </p:nvSpPr>
          <p:spPr bwMode="auto">
            <a:xfrm flipH="1" flipV="1">
              <a:off x="2400" y="2592"/>
              <a:ext cx="384"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401" name="Line 33"/>
            <p:cNvSpPr>
              <a:spLocks noChangeShapeType="1"/>
            </p:cNvSpPr>
            <p:nvPr/>
          </p:nvSpPr>
          <p:spPr bwMode="auto">
            <a:xfrm flipH="1" flipV="1">
              <a:off x="2352" y="1872"/>
              <a:ext cx="528" cy="33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402" name="Line 34"/>
            <p:cNvSpPr>
              <a:spLocks noChangeShapeType="1"/>
            </p:cNvSpPr>
            <p:nvPr/>
          </p:nvSpPr>
          <p:spPr bwMode="auto">
            <a:xfrm flipH="1">
              <a:off x="1680" y="1872"/>
              <a:ext cx="480"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403" name="Line 35"/>
            <p:cNvSpPr>
              <a:spLocks noChangeShapeType="1"/>
            </p:cNvSpPr>
            <p:nvPr/>
          </p:nvSpPr>
          <p:spPr bwMode="auto">
            <a:xfrm flipH="1" flipV="1">
              <a:off x="1776" y="2256"/>
              <a:ext cx="432"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404" name="Text Box 36"/>
            <p:cNvSpPr txBox="1">
              <a:spLocks noChangeArrowheads="1"/>
            </p:cNvSpPr>
            <p:nvPr/>
          </p:nvSpPr>
          <p:spPr bwMode="auto">
            <a:xfrm>
              <a:off x="2544" y="153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58405" name="Text Box 37"/>
            <p:cNvSpPr txBox="1">
              <a:spLocks noChangeArrowheads="1"/>
            </p:cNvSpPr>
            <p:nvPr/>
          </p:nvSpPr>
          <p:spPr bwMode="auto">
            <a:xfrm>
              <a:off x="2592" y="1920"/>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p>
          </p:txBody>
        </p:sp>
        <p:sp>
          <p:nvSpPr>
            <p:cNvPr id="58406" name="Text Box 38"/>
            <p:cNvSpPr txBox="1">
              <a:spLocks noChangeArrowheads="1"/>
            </p:cNvSpPr>
            <p:nvPr/>
          </p:nvSpPr>
          <p:spPr bwMode="auto">
            <a:xfrm>
              <a:off x="2448" y="22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8</a:t>
              </a:r>
            </a:p>
          </p:txBody>
        </p:sp>
        <p:sp>
          <p:nvSpPr>
            <p:cNvPr id="58407" name="Text Box 39"/>
            <p:cNvSpPr txBox="1">
              <a:spLocks noChangeArrowheads="1"/>
            </p:cNvSpPr>
            <p:nvPr/>
          </p:nvSpPr>
          <p:spPr bwMode="auto">
            <a:xfrm>
              <a:off x="2544" y="259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7</a:t>
              </a:r>
            </a:p>
          </p:txBody>
        </p:sp>
        <p:sp>
          <p:nvSpPr>
            <p:cNvPr id="58408" name="Text Box 40"/>
            <p:cNvSpPr txBox="1">
              <a:spLocks noChangeArrowheads="1"/>
            </p:cNvSpPr>
            <p:nvPr/>
          </p:nvSpPr>
          <p:spPr bwMode="auto">
            <a:xfrm>
              <a:off x="1968" y="22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58409" name="Text Box 41"/>
            <p:cNvSpPr txBox="1">
              <a:spLocks noChangeArrowheads="1"/>
            </p:cNvSpPr>
            <p:nvPr/>
          </p:nvSpPr>
          <p:spPr bwMode="auto">
            <a:xfrm>
              <a:off x="1824"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58410" name="Text Box 42"/>
            <p:cNvSpPr txBox="1">
              <a:spLocks noChangeArrowheads="1"/>
            </p:cNvSpPr>
            <p:nvPr/>
          </p:nvSpPr>
          <p:spPr bwMode="auto">
            <a:xfrm>
              <a:off x="3408" y="2160"/>
              <a:ext cx="22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  1</a:t>
              </a:r>
              <a:endParaRPr lang="en-US">
                <a:latin typeface="Arial" pitchFamily="34" charset="0"/>
              </a:endParaRPr>
            </a:p>
          </p:txBody>
        </p:sp>
        <p:sp>
          <p:nvSpPr>
            <p:cNvPr id="58411" name="Line 43"/>
            <p:cNvSpPr>
              <a:spLocks noChangeShapeType="1"/>
            </p:cNvSpPr>
            <p:nvPr/>
          </p:nvSpPr>
          <p:spPr bwMode="auto">
            <a:xfrm>
              <a:off x="2256" y="1920"/>
              <a:ext cx="48"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412" name="Line 44"/>
            <p:cNvSpPr>
              <a:spLocks noChangeShapeType="1"/>
            </p:cNvSpPr>
            <p:nvPr/>
          </p:nvSpPr>
          <p:spPr bwMode="auto">
            <a:xfrm flipH="1">
              <a:off x="2928" y="2352"/>
              <a:ext cx="48" cy="432"/>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413" name="Line 45"/>
            <p:cNvSpPr>
              <a:spLocks noChangeShapeType="1"/>
            </p:cNvSpPr>
            <p:nvPr/>
          </p:nvSpPr>
          <p:spPr bwMode="auto">
            <a:xfrm>
              <a:off x="2976" y="1632"/>
              <a:ext cx="48"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414" name="Text Box 46"/>
            <p:cNvSpPr txBox="1">
              <a:spLocks noChangeArrowheads="1"/>
            </p:cNvSpPr>
            <p:nvPr/>
          </p:nvSpPr>
          <p:spPr bwMode="auto">
            <a:xfrm>
              <a:off x="2256" y="206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p>
          </p:txBody>
        </p:sp>
        <p:sp>
          <p:nvSpPr>
            <p:cNvPr id="58415" name="Text Box 47"/>
            <p:cNvSpPr txBox="1">
              <a:spLocks noChangeArrowheads="1"/>
            </p:cNvSpPr>
            <p:nvPr/>
          </p:nvSpPr>
          <p:spPr bwMode="auto">
            <a:xfrm>
              <a:off x="2976"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p>
          </p:txBody>
        </p:sp>
        <p:sp>
          <p:nvSpPr>
            <p:cNvPr id="58416" name="Text Box 48"/>
            <p:cNvSpPr txBox="1">
              <a:spLocks noChangeArrowheads="1"/>
            </p:cNvSpPr>
            <p:nvPr/>
          </p:nvSpPr>
          <p:spPr bwMode="auto">
            <a:xfrm>
              <a:off x="2832" y="249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p>
          </p:txBody>
        </p:sp>
      </p:grpSp>
      <p:sp>
        <p:nvSpPr>
          <p:cNvPr id="58417" name="Text Box 49"/>
          <p:cNvSpPr txBox="1">
            <a:spLocks noChangeArrowheads="1"/>
          </p:cNvSpPr>
          <p:nvPr/>
        </p:nvSpPr>
        <p:spPr bwMode="auto">
          <a:xfrm>
            <a:off x="0" y="838200"/>
            <a:ext cx="7207250" cy="629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i="1">
                <a:latin typeface="Times New Roman" pitchFamily="18" charset="0"/>
              </a:rPr>
              <a:t>+ x</a:t>
            </a:r>
            <a:r>
              <a:rPr lang="en-US" b="1" i="1" baseline="-25000">
                <a:latin typeface="Times New Roman" pitchFamily="18" charset="0"/>
              </a:rPr>
              <a:t>13 </a:t>
            </a:r>
            <a:r>
              <a:rPr lang="en-US" b="1" i="1">
                <a:latin typeface="Times New Roman" pitchFamily="18" charset="0"/>
              </a:rPr>
              <a:t>+ x</a:t>
            </a:r>
            <a:r>
              <a:rPr lang="en-US" b="1" i="1" baseline="-25000">
                <a:latin typeface="Times New Roman" pitchFamily="18" charset="0"/>
              </a:rPr>
              <a:t>14</a:t>
            </a:r>
            <a:r>
              <a:rPr lang="en-US" b="1" i="1">
                <a:latin typeface="Times New Roman" pitchFamily="18" charset="0"/>
              </a:rPr>
              <a:t>+ x</a:t>
            </a:r>
            <a:r>
              <a:rPr lang="en-US" b="1" i="1" baseline="-25000">
                <a:latin typeface="Times New Roman" pitchFamily="18" charset="0"/>
              </a:rPr>
              <a:t>12</a:t>
            </a:r>
            <a:r>
              <a:rPr lang="en-US" b="1" i="1">
                <a:latin typeface="Times New Roman" pitchFamily="18" charset="0"/>
              </a:rPr>
              <a:t>= 1</a:t>
            </a:r>
          </a:p>
          <a:p>
            <a:r>
              <a:rPr lang="en-US" b="1" i="1">
                <a:latin typeface="Times New Roman" pitchFamily="18" charset="0"/>
              </a:rPr>
              <a:t>- x</a:t>
            </a:r>
            <a:r>
              <a:rPr lang="en-US" b="1" i="1" baseline="-25000">
                <a:latin typeface="Times New Roman" pitchFamily="18" charset="0"/>
              </a:rPr>
              <a:t>57 </a:t>
            </a:r>
            <a:r>
              <a:rPr lang="en-US" b="1" i="1">
                <a:latin typeface="Times New Roman" pitchFamily="18" charset="0"/>
              </a:rPr>
              <a:t>- x</a:t>
            </a:r>
            <a:r>
              <a:rPr lang="en-US" b="1" i="1" baseline="-25000">
                <a:latin typeface="Times New Roman" pitchFamily="18" charset="0"/>
              </a:rPr>
              <a:t>67</a:t>
            </a:r>
            <a:r>
              <a:rPr lang="en-US" b="1" i="1">
                <a:latin typeface="Times New Roman" pitchFamily="18" charset="0"/>
              </a:rPr>
              <a:t> </a:t>
            </a:r>
            <a:r>
              <a:rPr lang="en-US" b="1" i="1" baseline="-25000">
                <a:latin typeface="Times New Roman" pitchFamily="18" charset="0"/>
              </a:rPr>
              <a:t> </a:t>
            </a:r>
            <a:r>
              <a:rPr lang="en-US" b="1" i="1">
                <a:latin typeface="Times New Roman" pitchFamily="18" charset="0"/>
              </a:rPr>
              <a:t>= -1</a:t>
            </a:r>
          </a:p>
          <a:p>
            <a:r>
              <a:rPr lang="en-US" b="1" i="1">
                <a:latin typeface="Times New Roman" pitchFamily="18" charset="0"/>
              </a:rPr>
              <a:t>+ x</a:t>
            </a:r>
            <a:r>
              <a:rPr lang="en-US" b="1" i="1" baseline="-25000">
                <a:latin typeface="Times New Roman" pitchFamily="18" charset="0"/>
              </a:rPr>
              <a:t>34 </a:t>
            </a:r>
            <a:r>
              <a:rPr lang="en-US" b="1" i="1">
                <a:latin typeface="Times New Roman" pitchFamily="18" charset="0"/>
              </a:rPr>
              <a:t>+ x</a:t>
            </a:r>
            <a:r>
              <a:rPr lang="en-US" b="1" i="1" baseline="-25000">
                <a:latin typeface="Times New Roman" pitchFamily="18" charset="0"/>
              </a:rPr>
              <a:t>35 </a:t>
            </a:r>
            <a:r>
              <a:rPr lang="en-US" b="1" i="1">
                <a:latin typeface="Times New Roman" pitchFamily="18" charset="0"/>
              </a:rPr>
              <a:t> -  x</a:t>
            </a:r>
            <a:r>
              <a:rPr lang="en-US" b="1" i="1" baseline="-25000">
                <a:latin typeface="Times New Roman" pitchFamily="18" charset="0"/>
              </a:rPr>
              <a:t>43 </a:t>
            </a:r>
            <a:r>
              <a:rPr lang="en-US" b="1" i="1">
                <a:latin typeface="Times New Roman" pitchFamily="18" charset="0"/>
              </a:rPr>
              <a:t>-  x</a:t>
            </a:r>
            <a:r>
              <a:rPr lang="en-US" b="1" i="1" baseline="-25000">
                <a:latin typeface="Times New Roman" pitchFamily="18" charset="0"/>
              </a:rPr>
              <a:t>13 </a:t>
            </a:r>
            <a:r>
              <a:rPr lang="en-US" b="1" i="1">
                <a:latin typeface="Times New Roman" pitchFamily="18" charset="0"/>
              </a:rPr>
              <a:t>= 0</a:t>
            </a:r>
          </a:p>
          <a:p>
            <a:r>
              <a:rPr lang="en-US" b="1" i="1">
                <a:latin typeface="Times New Roman" pitchFamily="18" charset="0"/>
              </a:rPr>
              <a:t>+ x</a:t>
            </a:r>
            <a:r>
              <a:rPr lang="en-US" b="1" i="1" baseline="-25000">
                <a:latin typeface="Times New Roman" pitchFamily="18" charset="0"/>
              </a:rPr>
              <a:t>42 </a:t>
            </a:r>
            <a:r>
              <a:rPr lang="en-US" b="1" i="1">
                <a:latin typeface="Times New Roman" pitchFamily="18" charset="0"/>
              </a:rPr>
              <a:t>+ x</a:t>
            </a:r>
            <a:r>
              <a:rPr lang="en-US" b="1" i="1" baseline="-25000">
                <a:latin typeface="Times New Roman" pitchFamily="18" charset="0"/>
              </a:rPr>
              <a:t>43 </a:t>
            </a:r>
            <a:r>
              <a:rPr lang="en-US" b="1" i="1">
                <a:latin typeface="Times New Roman" pitchFamily="18" charset="0"/>
              </a:rPr>
              <a:t>+ x</a:t>
            </a:r>
            <a:r>
              <a:rPr lang="en-US" b="1" i="1" baseline="-25000">
                <a:latin typeface="Times New Roman" pitchFamily="18" charset="0"/>
              </a:rPr>
              <a:t>45 </a:t>
            </a:r>
            <a:r>
              <a:rPr lang="en-US" b="1" i="1">
                <a:latin typeface="Times New Roman" pitchFamily="18" charset="0"/>
              </a:rPr>
              <a:t>+ x</a:t>
            </a:r>
            <a:r>
              <a:rPr lang="en-US" b="1" i="1" baseline="-25000">
                <a:latin typeface="Times New Roman" pitchFamily="18" charset="0"/>
              </a:rPr>
              <a:t>46  </a:t>
            </a:r>
            <a:r>
              <a:rPr lang="en-US" b="1" i="1">
                <a:latin typeface="Times New Roman" pitchFamily="18" charset="0"/>
              </a:rPr>
              <a:t> -  x</a:t>
            </a:r>
            <a:r>
              <a:rPr lang="en-US" b="1" i="1" baseline="-25000">
                <a:latin typeface="Times New Roman" pitchFamily="18" charset="0"/>
              </a:rPr>
              <a:t>14 </a:t>
            </a:r>
            <a:r>
              <a:rPr lang="en-US" b="1" i="1">
                <a:latin typeface="Times New Roman" pitchFamily="18" charset="0"/>
              </a:rPr>
              <a:t>-  x</a:t>
            </a:r>
            <a:r>
              <a:rPr lang="en-US" b="1" i="1" baseline="-25000">
                <a:latin typeface="Times New Roman" pitchFamily="18" charset="0"/>
              </a:rPr>
              <a:t>24 </a:t>
            </a:r>
            <a:r>
              <a:rPr lang="en-US" b="1" i="1">
                <a:latin typeface="Times New Roman" pitchFamily="18" charset="0"/>
              </a:rPr>
              <a:t>-  x</a:t>
            </a:r>
            <a:r>
              <a:rPr lang="en-US" b="1" i="1" baseline="-25000">
                <a:latin typeface="Times New Roman" pitchFamily="18" charset="0"/>
              </a:rPr>
              <a:t>34  </a:t>
            </a:r>
            <a:r>
              <a:rPr lang="en-US" b="1" i="1">
                <a:latin typeface="Times New Roman" pitchFamily="18" charset="0"/>
              </a:rPr>
              <a:t>= 0</a:t>
            </a:r>
          </a:p>
          <a:p>
            <a:endParaRPr lang="en-US" b="1" i="1">
              <a:latin typeface="Times New Roman" pitchFamily="18" charset="0"/>
            </a:endParaRPr>
          </a:p>
          <a:p>
            <a:endParaRPr lang="en-US" b="1" i="1">
              <a:latin typeface="Times New Roman" pitchFamily="18" charset="0"/>
            </a:endParaRPr>
          </a:p>
          <a:p>
            <a:r>
              <a:rPr lang="en-US" b="1" i="1">
                <a:latin typeface="Times New Roman" pitchFamily="18" charset="0"/>
              </a:rPr>
              <a:t>….</a:t>
            </a:r>
          </a:p>
          <a:p>
            <a:r>
              <a:rPr lang="en-US" b="1" i="1">
                <a:latin typeface="Times New Roman" pitchFamily="18" charset="0"/>
              </a:rPr>
              <a:t>…..</a:t>
            </a:r>
          </a:p>
          <a:p>
            <a:endParaRPr lang="en-US" b="1" i="1">
              <a:latin typeface="Times New Roman" pitchFamily="18" charset="0"/>
            </a:endParaRPr>
          </a:p>
          <a:p>
            <a:endParaRPr lang="en-US" b="1" i="1">
              <a:latin typeface="Times New Roman" pitchFamily="18" charset="0"/>
            </a:endParaRPr>
          </a:p>
          <a:p>
            <a:endParaRPr lang="en-US" b="1" i="1">
              <a:latin typeface="Times New Roman" pitchFamily="18" charset="0"/>
            </a:endParaRPr>
          </a:p>
          <a:p>
            <a:r>
              <a:rPr lang="en-US" b="1" i="1">
                <a:latin typeface="Times New Roman" pitchFamily="18" charset="0"/>
              </a:rPr>
              <a:t> Min Z = + 5x</a:t>
            </a:r>
            <a:r>
              <a:rPr lang="en-US" b="1" i="1" baseline="-25000">
                <a:latin typeface="Times New Roman" pitchFamily="18" charset="0"/>
              </a:rPr>
              <a:t>12 </a:t>
            </a:r>
            <a:r>
              <a:rPr lang="en-US" b="1" i="1">
                <a:latin typeface="Times New Roman" pitchFamily="18" charset="0"/>
              </a:rPr>
              <a:t>+ 4x</a:t>
            </a:r>
            <a:r>
              <a:rPr lang="en-US" b="1" i="1" baseline="-25000">
                <a:latin typeface="Times New Roman" pitchFamily="18" charset="0"/>
              </a:rPr>
              <a:t>13 </a:t>
            </a:r>
            <a:r>
              <a:rPr lang="en-US" b="1" i="1">
                <a:latin typeface="Times New Roman" pitchFamily="18" charset="0"/>
              </a:rPr>
              <a:t>+ 3x</a:t>
            </a:r>
            <a:r>
              <a:rPr lang="en-US" b="1" i="1" baseline="-25000">
                <a:latin typeface="Times New Roman" pitchFamily="18" charset="0"/>
              </a:rPr>
              <a:t>14 </a:t>
            </a:r>
            <a:r>
              <a:rPr lang="en-US" b="1" i="1">
                <a:latin typeface="Times New Roman" pitchFamily="18" charset="0"/>
              </a:rPr>
              <a:t>+ 2x</a:t>
            </a:r>
            <a:r>
              <a:rPr lang="en-US" b="1" i="1" baseline="-25000">
                <a:latin typeface="Times New Roman" pitchFamily="18" charset="0"/>
              </a:rPr>
              <a:t>24</a:t>
            </a:r>
            <a:r>
              <a:rPr lang="en-US" b="1" i="1">
                <a:latin typeface="Times New Roman" pitchFamily="18" charset="0"/>
              </a:rPr>
              <a:t> + 6x</a:t>
            </a:r>
            <a:r>
              <a:rPr lang="en-US" b="1" i="1" baseline="-25000">
                <a:latin typeface="Times New Roman" pitchFamily="18" charset="0"/>
              </a:rPr>
              <a:t>26 </a:t>
            </a:r>
            <a:r>
              <a:rPr lang="en-US" b="1" i="1">
                <a:latin typeface="Times New Roman" pitchFamily="18" charset="0"/>
              </a:rPr>
              <a:t>  + 2x</a:t>
            </a:r>
            <a:r>
              <a:rPr lang="en-US" b="1" i="1" baseline="-25000">
                <a:latin typeface="Times New Roman" pitchFamily="18" charset="0"/>
              </a:rPr>
              <a:t>34 </a:t>
            </a:r>
            <a:r>
              <a:rPr lang="en-US" b="1" i="1">
                <a:latin typeface="Times New Roman" pitchFamily="18" charset="0"/>
              </a:rPr>
              <a:t>+ 3x</a:t>
            </a:r>
            <a:r>
              <a:rPr lang="en-US" b="1" i="1" baseline="-25000">
                <a:latin typeface="Times New Roman" pitchFamily="18" charset="0"/>
              </a:rPr>
              <a:t>35 </a:t>
            </a:r>
          </a:p>
          <a:p>
            <a:r>
              <a:rPr lang="en-US" b="1" i="1">
                <a:latin typeface="Times New Roman" pitchFamily="18" charset="0"/>
              </a:rPr>
              <a:t>+ 2x</a:t>
            </a:r>
            <a:r>
              <a:rPr lang="en-US" b="1" i="1" baseline="-25000">
                <a:latin typeface="Times New Roman" pitchFamily="18" charset="0"/>
              </a:rPr>
              <a:t>43</a:t>
            </a:r>
            <a:r>
              <a:rPr lang="en-US" b="1" i="1">
                <a:latin typeface="Times New Roman" pitchFamily="18" charset="0"/>
              </a:rPr>
              <a:t> + 2x</a:t>
            </a:r>
            <a:r>
              <a:rPr lang="en-US" b="1" i="1" baseline="-25000">
                <a:latin typeface="Times New Roman" pitchFamily="18" charset="0"/>
              </a:rPr>
              <a:t>42 </a:t>
            </a:r>
            <a:r>
              <a:rPr lang="en-US" b="1" i="1">
                <a:latin typeface="Times New Roman" pitchFamily="18" charset="0"/>
              </a:rPr>
              <a:t>+ 5x</a:t>
            </a:r>
            <a:r>
              <a:rPr lang="en-US" b="1" i="1" baseline="-25000">
                <a:latin typeface="Times New Roman" pitchFamily="18" charset="0"/>
              </a:rPr>
              <a:t>45</a:t>
            </a:r>
            <a:r>
              <a:rPr lang="en-US" b="1" i="1">
                <a:latin typeface="Times New Roman" pitchFamily="18" charset="0"/>
              </a:rPr>
              <a:t> + 4x</a:t>
            </a:r>
            <a:r>
              <a:rPr lang="en-US" b="1" i="1" baseline="-25000">
                <a:latin typeface="Times New Roman" pitchFamily="18" charset="0"/>
              </a:rPr>
              <a:t>46</a:t>
            </a:r>
            <a:r>
              <a:rPr lang="en-US" b="1" i="1">
                <a:latin typeface="Times New Roman" pitchFamily="18" charset="0"/>
              </a:rPr>
              <a:t> + 3x</a:t>
            </a:r>
            <a:r>
              <a:rPr lang="en-US" b="1" i="1" baseline="-25000">
                <a:latin typeface="Times New Roman" pitchFamily="18" charset="0"/>
              </a:rPr>
              <a:t>56</a:t>
            </a:r>
            <a:r>
              <a:rPr lang="en-US" b="1" i="1">
                <a:latin typeface="Times New Roman" pitchFamily="18" charset="0"/>
              </a:rPr>
              <a:t> + 2x</a:t>
            </a:r>
            <a:r>
              <a:rPr lang="en-US" b="1" i="1" baseline="-25000">
                <a:latin typeface="Times New Roman" pitchFamily="18" charset="0"/>
              </a:rPr>
              <a:t>57 </a:t>
            </a:r>
            <a:r>
              <a:rPr lang="en-US" b="1" i="1">
                <a:latin typeface="Times New Roman" pitchFamily="18" charset="0"/>
              </a:rPr>
              <a:t>+ 3x</a:t>
            </a:r>
            <a:r>
              <a:rPr lang="en-US" b="1" i="1" baseline="-25000">
                <a:latin typeface="Times New Roman" pitchFamily="18" charset="0"/>
              </a:rPr>
              <a:t>65 </a:t>
            </a:r>
            <a:r>
              <a:rPr lang="en-US" b="1" i="1">
                <a:latin typeface="Times New Roman" pitchFamily="18" charset="0"/>
              </a:rPr>
              <a:t> + 2x</a:t>
            </a:r>
            <a:r>
              <a:rPr lang="en-US" b="1" i="1" baseline="-25000">
                <a:latin typeface="Times New Roman" pitchFamily="18" charset="0"/>
              </a:rPr>
              <a:t>67</a:t>
            </a:r>
            <a:r>
              <a:rPr lang="en-US" b="1" i="1">
                <a:latin typeface="Times New Roman" pitchFamily="18" charset="0"/>
              </a:rPr>
              <a:t> </a:t>
            </a:r>
          </a:p>
          <a:p>
            <a:endParaRPr lang="en-US" b="1" i="1">
              <a:latin typeface="Times New Roman" pitchFamily="18" charset="0"/>
            </a:endParaRPr>
          </a:p>
          <a:p>
            <a:endParaRPr lang="en-US" b="1" i="1">
              <a:latin typeface="Times New Roman" pitchFamily="18" charset="0"/>
            </a:endParaRPr>
          </a:p>
          <a:p>
            <a:endParaRPr lang="en-US" b="1" i="1">
              <a:latin typeface="Times New Roman" pitchFamily="18" charset="0"/>
            </a:endParaRPr>
          </a:p>
          <a:p>
            <a:r>
              <a:rPr lang="en-US" b="1" i="1">
                <a:latin typeface="Times New Roman" pitchFamily="18" charset="0"/>
              </a:rPr>
              <a:t> </a:t>
            </a:r>
          </a:p>
        </p:txBody>
      </p:sp>
    </p:spTree>
    <p:extLst>
      <p:ext uri="{BB962C8B-B14F-4D97-AF65-F5344CB8AC3E}">
        <p14:creationId xmlns:p14="http://schemas.microsoft.com/office/powerpoint/2010/main" val="2842446382"/>
      </p:ext>
    </p:extLst>
  </p:cSld>
  <p:clrMapOvr>
    <a:masterClrMapping/>
  </p:clrMapOvr>
  <p:transition>
    <p:zoom dir="in"/>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Line 2"/>
          <p:cNvSpPr>
            <a:spLocks noChangeShapeType="1"/>
          </p:cNvSpPr>
          <p:nvPr/>
        </p:nvSpPr>
        <p:spPr bwMode="auto">
          <a:xfrm>
            <a:off x="-76200" y="7620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299" name="Text Box 3"/>
          <p:cNvSpPr txBox="1">
            <a:spLocks noChangeArrowheads="1"/>
          </p:cNvSpPr>
          <p:nvPr/>
        </p:nvSpPr>
        <p:spPr bwMode="auto">
          <a:xfrm>
            <a:off x="212725" y="65088"/>
            <a:ext cx="79343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The ShR Problem : Binary Decision Variables </a:t>
            </a:r>
            <a:endParaRPr lang="en-US" sz="2800">
              <a:latin typeface="Arial" pitchFamily="34" charset="0"/>
            </a:endParaRPr>
          </a:p>
        </p:txBody>
      </p:sp>
      <p:grpSp>
        <p:nvGrpSpPr>
          <p:cNvPr id="55300" name="Group 4"/>
          <p:cNvGrpSpPr>
            <a:grpSpLocks/>
          </p:cNvGrpSpPr>
          <p:nvPr/>
        </p:nvGrpSpPr>
        <p:grpSpPr bwMode="auto">
          <a:xfrm>
            <a:off x="3581400" y="914400"/>
            <a:ext cx="5562600" cy="3535363"/>
            <a:chOff x="720" y="768"/>
            <a:chExt cx="3504" cy="2227"/>
          </a:xfrm>
        </p:grpSpPr>
        <p:sp>
          <p:nvSpPr>
            <p:cNvPr id="55301" name="Oval 5"/>
            <p:cNvSpPr>
              <a:spLocks noChangeArrowheads="1"/>
            </p:cNvSpPr>
            <p:nvPr/>
          </p:nvSpPr>
          <p:spPr bwMode="auto">
            <a:xfrm>
              <a:off x="3456" y="2160"/>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5302" name="Group 6"/>
            <p:cNvGrpSpPr>
              <a:grpSpLocks/>
            </p:cNvGrpSpPr>
            <p:nvPr/>
          </p:nvGrpSpPr>
          <p:grpSpPr bwMode="auto">
            <a:xfrm>
              <a:off x="2160" y="1728"/>
              <a:ext cx="207" cy="211"/>
              <a:chOff x="4416" y="1728"/>
              <a:chExt cx="259" cy="264"/>
            </a:xfrm>
          </p:grpSpPr>
          <p:sp>
            <p:nvSpPr>
              <p:cNvPr id="55303" name="Oval 7"/>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4" name="Text Box 8"/>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8</a:t>
                </a:r>
                <a:endParaRPr lang="en-US">
                  <a:latin typeface="Arial" pitchFamily="34" charset="0"/>
                </a:endParaRPr>
              </a:p>
            </p:txBody>
          </p:sp>
        </p:grpSp>
        <p:grpSp>
          <p:nvGrpSpPr>
            <p:cNvPr id="55305" name="Group 9"/>
            <p:cNvGrpSpPr>
              <a:grpSpLocks/>
            </p:cNvGrpSpPr>
            <p:nvPr/>
          </p:nvGrpSpPr>
          <p:grpSpPr bwMode="auto">
            <a:xfrm>
              <a:off x="2784" y="2784"/>
              <a:ext cx="207" cy="211"/>
              <a:chOff x="4416" y="1728"/>
              <a:chExt cx="259" cy="264"/>
            </a:xfrm>
          </p:grpSpPr>
          <p:sp>
            <p:nvSpPr>
              <p:cNvPr id="55306" name="Oval 10"/>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7" name="Text Box 11"/>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3</a:t>
                </a:r>
                <a:endParaRPr lang="en-US">
                  <a:latin typeface="Arial" pitchFamily="34" charset="0"/>
                </a:endParaRPr>
              </a:p>
            </p:txBody>
          </p:sp>
        </p:grpSp>
        <p:grpSp>
          <p:nvGrpSpPr>
            <p:cNvPr id="55308" name="Group 12"/>
            <p:cNvGrpSpPr>
              <a:grpSpLocks/>
            </p:cNvGrpSpPr>
            <p:nvPr/>
          </p:nvGrpSpPr>
          <p:grpSpPr bwMode="auto">
            <a:xfrm>
              <a:off x="2880" y="2160"/>
              <a:ext cx="207" cy="211"/>
              <a:chOff x="4416" y="1728"/>
              <a:chExt cx="259" cy="264"/>
            </a:xfrm>
          </p:grpSpPr>
          <p:sp>
            <p:nvSpPr>
              <p:cNvPr id="55309" name="Oval 13"/>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0" name="Text Box 14"/>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endParaRPr lang="en-US">
                  <a:latin typeface="Arial" pitchFamily="34" charset="0"/>
                </a:endParaRPr>
              </a:p>
            </p:txBody>
          </p:sp>
        </p:grpSp>
        <p:grpSp>
          <p:nvGrpSpPr>
            <p:cNvPr id="55311" name="Group 15"/>
            <p:cNvGrpSpPr>
              <a:grpSpLocks/>
            </p:cNvGrpSpPr>
            <p:nvPr/>
          </p:nvGrpSpPr>
          <p:grpSpPr bwMode="auto">
            <a:xfrm>
              <a:off x="2880" y="1440"/>
              <a:ext cx="207" cy="211"/>
              <a:chOff x="4416" y="1728"/>
              <a:chExt cx="259" cy="264"/>
            </a:xfrm>
          </p:grpSpPr>
          <p:sp>
            <p:nvSpPr>
              <p:cNvPr id="55312" name="Oval 16"/>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3" name="Text Box 17"/>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endParaRPr lang="en-US">
                  <a:latin typeface="Arial" pitchFamily="34" charset="0"/>
                </a:endParaRPr>
              </a:p>
            </p:txBody>
          </p:sp>
        </p:grpSp>
        <p:grpSp>
          <p:nvGrpSpPr>
            <p:cNvPr id="55314" name="Group 18"/>
            <p:cNvGrpSpPr>
              <a:grpSpLocks/>
            </p:cNvGrpSpPr>
            <p:nvPr/>
          </p:nvGrpSpPr>
          <p:grpSpPr bwMode="auto">
            <a:xfrm>
              <a:off x="2208" y="2477"/>
              <a:ext cx="207" cy="211"/>
              <a:chOff x="4416" y="1728"/>
              <a:chExt cx="259" cy="264"/>
            </a:xfrm>
          </p:grpSpPr>
          <p:sp>
            <p:nvSpPr>
              <p:cNvPr id="55315" name="Oval 19"/>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6" name="Text Box 20"/>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7</a:t>
                </a:r>
                <a:endParaRPr lang="en-US">
                  <a:latin typeface="Arial" pitchFamily="34" charset="0"/>
                </a:endParaRPr>
              </a:p>
            </p:txBody>
          </p:sp>
        </p:grpSp>
        <p:sp>
          <p:nvSpPr>
            <p:cNvPr id="55317" name="Oval 21"/>
            <p:cNvSpPr>
              <a:spLocks noChangeArrowheads="1"/>
            </p:cNvSpPr>
            <p:nvPr/>
          </p:nvSpPr>
          <p:spPr bwMode="auto">
            <a:xfrm>
              <a:off x="1584" y="2112"/>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8" name="Text Box 22"/>
            <p:cNvSpPr txBox="1">
              <a:spLocks noChangeArrowheads="1"/>
            </p:cNvSpPr>
            <p:nvPr/>
          </p:nvSpPr>
          <p:spPr bwMode="auto">
            <a:xfrm>
              <a:off x="1584" y="2160"/>
              <a:ext cx="22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10</a:t>
              </a:r>
            </a:p>
          </p:txBody>
        </p:sp>
        <p:grpSp>
          <p:nvGrpSpPr>
            <p:cNvPr id="55319" name="Group 23"/>
            <p:cNvGrpSpPr>
              <a:grpSpLocks/>
            </p:cNvGrpSpPr>
            <p:nvPr/>
          </p:nvGrpSpPr>
          <p:grpSpPr bwMode="auto">
            <a:xfrm>
              <a:off x="2976" y="2352"/>
              <a:ext cx="528" cy="480"/>
              <a:chOff x="3984" y="1872"/>
              <a:chExt cx="528" cy="528"/>
            </a:xfrm>
          </p:grpSpPr>
          <p:sp>
            <p:nvSpPr>
              <p:cNvPr id="55320" name="Line 24"/>
              <p:cNvSpPr>
                <a:spLocks noChangeShapeType="1"/>
              </p:cNvSpPr>
              <p:nvPr/>
            </p:nvSpPr>
            <p:spPr bwMode="auto">
              <a:xfrm flipH="1">
                <a:off x="3984" y="1872"/>
                <a:ext cx="528" cy="528"/>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1" name="Text Box 25"/>
              <p:cNvSpPr txBox="1">
                <a:spLocks noChangeArrowheads="1"/>
              </p:cNvSpPr>
              <p:nvPr/>
            </p:nvSpPr>
            <p:spPr bwMode="auto">
              <a:xfrm>
                <a:off x="4080" y="2016"/>
                <a:ext cx="169" cy="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endParaRPr lang="en-US">
                  <a:latin typeface="Arial" pitchFamily="34" charset="0"/>
                </a:endParaRPr>
              </a:p>
            </p:txBody>
          </p:sp>
        </p:grpSp>
        <p:sp>
          <p:nvSpPr>
            <p:cNvPr id="55322" name="Line 26"/>
            <p:cNvSpPr>
              <a:spLocks noChangeShapeType="1"/>
            </p:cNvSpPr>
            <p:nvPr/>
          </p:nvSpPr>
          <p:spPr bwMode="auto">
            <a:xfrm flipH="1">
              <a:off x="3072" y="2256"/>
              <a:ext cx="384"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3" name="Text Box 27"/>
            <p:cNvSpPr txBox="1">
              <a:spLocks noChangeArrowheads="1"/>
            </p:cNvSpPr>
            <p:nvPr/>
          </p:nvSpPr>
          <p:spPr bwMode="auto">
            <a:xfrm>
              <a:off x="3168" y="211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3</a:t>
              </a:r>
            </a:p>
          </p:txBody>
        </p:sp>
        <p:sp>
          <p:nvSpPr>
            <p:cNvPr id="55324" name="Line 28"/>
            <p:cNvSpPr>
              <a:spLocks noChangeShapeType="1"/>
            </p:cNvSpPr>
            <p:nvPr/>
          </p:nvSpPr>
          <p:spPr bwMode="auto">
            <a:xfrm flipH="1" flipV="1">
              <a:off x="3024" y="1632"/>
              <a:ext cx="432" cy="57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5" name="Text Box 29"/>
            <p:cNvSpPr txBox="1">
              <a:spLocks noChangeArrowheads="1"/>
            </p:cNvSpPr>
            <p:nvPr/>
          </p:nvSpPr>
          <p:spPr bwMode="auto">
            <a:xfrm>
              <a:off x="3216"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p>
          </p:txBody>
        </p:sp>
        <p:sp>
          <p:nvSpPr>
            <p:cNvPr id="55326" name="Line 30"/>
            <p:cNvSpPr>
              <a:spLocks noChangeShapeType="1"/>
            </p:cNvSpPr>
            <p:nvPr/>
          </p:nvSpPr>
          <p:spPr bwMode="auto">
            <a:xfrm flipH="1">
              <a:off x="2352" y="1584"/>
              <a:ext cx="528"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7" name="Line 31"/>
            <p:cNvSpPr>
              <a:spLocks noChangeShapeType="1"/>
            </p:cNvSpPr>
            <p:nvPr/>
          </p:nvSpPr>
          <p:spPr bwMode="auto">
            <a:xfrm flipH="1">
              <a:off x="2352" y="2256"/>
              <a:ext cx="528"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8" name="Line 32"/>
            <p:cNvSpPr>
              <a:spLocks noChangeShapeType="1"/>
            </p:cNvSpPr>
            <p:nvPr/>
          </p:nvSpPr>
          <p:spPr bwMode="auto">
            <a:xfrm flipH="1" flipV="1">
              <a:off x="2400" y="2592"/>
              <a:ext cx="384"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9" name="Line 33"/>
            <p:cNvSpPr>
              <a:spLocks noChangeShapeType="1"/>
            </p:cNvSpPr>
            <p:nvPr/>
          </p:nvSpPr>
          <p:spPr bwMode="auto">
            <a:xfrm flipH="1" flipV="1">
              <a:off x="2352" y="1872"/>
              <a:ext cx="528" cy="33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0" name="Line 34"/>
            <p:cNvSpPr>
              <a:spLocks noChangeShapeType="1"/>
            </p:cNvSpPr>
            <p:nvPr/>
          </p:nvSpPr>
          <p:spPr bwMode="auto">
            <a:xfrm flipH="1">
              <a:off x="1680" y="1872"/>
              <a:ext cx="480"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1" name="Line 35"/>
            <p:cNvSpPr>
              <a:spLocks noChangeShapeType="1"/>
            </p:cNvSpPr>
            <p:nvPr/>
          </p:nvSpPr>
          <p:spPr bwMode="auto">
            <a:xfrm flipH="1" flipV="1">
              <a:off x="1776" y="2256"/>
              <a:ext cx="432"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2" name="Text Box 36"/>
            <p:cNvSpPr txBox="1">
              <a:spLocks noChangeArrowheads="1"/>
            </p:cNvSpPr>
            <p:nvPr/>
          </p:nvSpPr>
          <p:spPr bwMode="auto">
            <a:xfrm>
              <a:off x="2544" y="153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55333" name="Text Box 37"/>
            <p:cNvSpPr txBox="1">
              <a:spLocks noChangeArrowheads="1"/>
            </p:cNvSpPr>
            <p:nvPr/>
          </p:nvSpPr>
          <p:spPr bwMode="auto">
            <a:xfrm>
              <a:off x="2592" y="1920"/>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p>
          </p:txBody>
        </p:sp>
        <p:sp>
          <p:nvSpPr>
            <p:cNvPr id="55334" name="Text Box 38"/>
            <p:cNvSpPr txBox="1">
              <a:spLocks noChangeArrowheads="1"/>
            </p:cNvSpPr>
            <p:nvPr/>
          </p:nvSpPr>
          <p:spPr bwMode="auto">
            <a:xfrm>
              <a:off x="2448" y="22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p>
          </p:txBody>
        </p:sp>
        <p:sp>
          <p:nvSpPr>
            <p:cNvPr id="55335" name="Text Box 39"/>
            <p:cNvSpPr txBox="1">
              <a:spLocks noChangeArrowheads="1"/>
            </p:cNvSpPr>
            <p:nvPr/>
          </p:nvSpPr>
          <p:spPr bwMode="auto">
            <a:xfrm>
              <a:off x="2544" y="259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3</a:t>
              </a:r>
            </a:p>
          </p:txBody>
        </p:sp>
        <p:sp>
          <p:nvSpPr>
            <p:cNvPr id="55336" name="Text Box 40"/>
            <p:cNvSpPr txBox="1">
              <a:spLocks noChangeArrowheads="1"/>
            </p:cNvSpPr>
            <p:nvPr/>
          </p:nvSpPr>
          <p:spPr bwMode="auto">
            <a:xfrm>
              <a:off x="1968" y="22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55337" name="Text Box 41"/>
            <p:cNvSpPr txBox="1">
              <a:spLocks noChangeArrowheads="1"/>
            </p:cNvSpPr>
            <p:nvPr/>
          </p:nvSpPr>
          <p:spPr bwMode="auto">
            <a:xfrm>
              <a:off x="1824"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55338" name="Oval 42"/>
            <p:cNvSpPr>
              <a:spLocks noChangeArrowheads="1"/>
            </p:cNvSpPr>
            <p:nvPr/>
          </p:nvSpPr>
          <p:spPr bwMode="auto">
            <a:xfrm>
              <a:off x="3456" y="1440"/>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9" name="Text Box 43"/>
            <p:cNvSpPr txBox="1">
              <a:spLocks noChangeArrowheads="1"/>
            </p:cNvSpPr>
            <p:nvPr/>
          </p:nvSpPr>
          <p:spPr bwMode="auto">
            <a:xfrm>
              <a:off x="3408" y="2160"/>
              <a:ext cx="22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  1</a:t>
              </a:r>
              <a:endParaRPr lang="en-US">
                <a:latin typeface="Arial" pitchFamily="34" charset="0"/>
              </a:endParaRPr>
            </a:p>
          </p:txBody>
        </p:sp>
        <p:sp>
          <p:nvSpPr>
            <p:cNvPr id="55340" name="Text Box 44"/>
            <p:cNvSpPr txBox="1">
              <a:spLocks noChangeArrowheads="1"/>
            </p:cNvSpPr>
            <p:nvPr/>
          </p:nvSpPr>
          <p:spPr bwMode="auto">
            <a:xfrm>
              <a:off x="3408" y="1440"/>
              <a:ext cx="22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  2</a:t>
              </a:r>
              <a:endParaRPr lang="en-US">
                <a:latin typeface="Arial" pitchFamily="34" charset="0"/>
              </a:endParaRPr>
            </a:p>
          </p:txBody>
        </p:sp>
        <p:sp>
          <p:nvSpPr>
            <p:cNvPr id="55341" name="Oval 45"/>
            <p:cNvSpPr>
              <a:spLocks noChangeArrowheads="1"/>
            </p:cNvSpPr>
            <p:nvPr/>
          </p:nvSpPr>
          <p:spPr bwMode="auto">
            <a:xfrm>
              <a:off x="2880" y="768"/>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2" name="Text Box 46"/>
            <p:cNvSpPr txBox="1">
              <a:spLocks noChangeArrowheads="1"/>
            </p:cNvSpPr>
            <p:nvPr/>
          </p:nvSpPr>
          <p:spPr bwMode="auto">
            <a:xfrm>
              <a:off x="2880" y="768"/>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endParaRPr lang="en-US">
                <a:latin typeface="Arial" pitchFamily="34" charset="0"/>
              </a:endParaRPr>
            </a:p>
          </p:txBody>
        </p:sp>
        <p:sp>
          <p:nvSpPr>
            <p:cNvPr id="55343" name="Oval 47"/>
            <p:cNvSpPr>
              <a:spLocks noChangeArrowheads="1"/>
            </p:cNvSpPr>
            <p:nvPr/>
          </p:nvSpPr>
          <p:spPr bwMode="auto">
            <a:xfrm>
              <a:off x="1968" y="1056"/>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4" name="Text Box 48"/>
            <p:cNvSpPr txBox="1">
              <a:spLocks noChangeArrowheads="1"/>
            </p:cNvSpPr>
            <p:nvPr/>
          </p:nvSpPr>
          <p:spPr bwMode="auto">
            <a:xfrm>
              <a:off x="1968" y="10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9</a:t>
              </a:r>
              <a:endParaRPr lang="en-US">
                <a:latin typeface="Arial" pitchFamily="34" charset="0"/>
              </a:endParaRPr>
            </a:p>
          </p:txBody>
        </p:sp>
        <p:sp>
          <p:nvSpPr>
            <p:cNvPr id="55345" name="Oval 49"/>
            <p:cNvSpPr>
              <a:spLocks noChangeArrowheads="1"/>
            </p:cNvSpPr>
            <p:nvPr/>
          </p:nvSpPr>
          <p:spPr bwMode="auto">
            <a:xfrm>
              <a:off x="1392" y="1440"/>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6" name="Text Box 50"/>
            <p:cNvSpPr txBox="1">
              <a:spLocks noChangeArrowheads="1"/>
            </p:cNvSpPr>
            <p:nvPr/>
          </p:nvSpPr>
          <p:spPr bwMode="auto">
            <a:xfrm>
              <a:off x="1344" y="1440"/>
              <a:ext cx="22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11</a:t>
              </a:r>
              <a:endParaRPr lang="en-US">
                <a:latin typeface="Arial" pitchFamily="34" charset="0"/>
              </a:endParaRPr>
            </a:p>
          </p:txBody>
        </p:sp>
        <p:sp>
          <p:nvSpPr>
            <p:cNvPr id="55347" name="Line 51"/>
            <p:cNvSpPr>
              <a:spLocks noChangeShapeType="1"/>
            </p:cNvSpPr>
            <p:nvPr/>
          </p:nvSpPr>
          <p:spPr bwMode="auto">
            <a:xfrm flipH="1" flipV="1">
              <a:off x="3072" y="912"/>
              <a:ext cx="384" cy="528"/>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8" name="Text Box 52"/>
            <p:cNvSpPr txBox="1">
              <a:spLocks noChangeArrowheads="1"/>
            </p:cNvSpPr>
            <p:nvPr/>
          </p:nvSpPr>
          <p:spPr bwMode="auto">
            <a:xfrm>
              <a:off x="3216" y="10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55349" name="Line 53"/>
            <p:cNvSpPr>
              <a:spLocks noChangeShapeType="1"/>
            </p:cNvSpPr>
            <p:nvPr/>
          </p:nvSpPr>
          <p:spPr bwMode="auto">
            <a:xfrm flipH="1">
              <a:off x="3072" y="1536"/>
              <a:ext cx="384"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0" name="Text Box 54"/>
            <p:cNvSpPr txBox="1">
              <a:spLocks noChangeArrowheads="1"/>
            </p:cNvSpPr>
            <p:nvPr/>
          </p:nvSpPr>
          <p:spPr bwMode="auto">
            <a:xfrm>
              <a:off x="3168" y="139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55351" name="Line 55"/>
            <p:cNvSpPr>
              <a:spLocks noChangeShapeType="1"/>
            </p:cNvSpPr>
            <p:nvPr/>
          </p:nvSpPr>
          <p:spPr bwMode="auto">
            <a:xfrm flipH="1">
              <a:off x="2112" y="864"/>
              <a:ext cx="768"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2" name="Text Box 56"/>
            <p:cNvSpPr txBox="1">
              <a:spLocks noChangeArrowheads="1"/>
            </p:cNvSpPr>
            <p:nvPr/>
          </p:nvSpPr>
          <p:spPr bwMode="auto">
            <a:xfrm>
              <a:off x="2400" y="81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p>
          </p:txBody>
        </p:sp>
        <p:sp>
          <p:nvSpPr>
            <p:cNvPr id="55353" name="Line 57"/>
            <p:cNvSpPr>
              <a:spLocks noChangeShapeType="1"/>
            </p:cNvSpPr>
            <p:nvPr/>
          </p:nvSpPr>
          <p:spPr bwMode="auto">
            <a:xfrm flipH="1">
              <a:off x="2304" y="912"/>
              <a:ext cx="624" cy="81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4" name="Text Box 58"/>
            <p:cNvSpPr txBox="1">
              <a:spLocks noChangeArrowheads="1"/>
            </p:cNvSpPr>
            <p:nvPr/>
          </p:nvSpPr>
          <p:spPr bwMode="auto">
            <a:xfrm>
              <a:off x="2448" y="1200"/>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3</a:t>
              </a:r>
            </a:p>
          </p:txBody>
        </p:sp>
        <p:sp>
          <p:nvSpPr>
            <p:cNvPr id="55355" name="Line 59"/>
            <p:cNvSpPr>
              <a:spLocks noChangeShapeType="1"/>
            </p:cNvSpPr>
            <p:nvPr/>
          </p:nvSpPr>
          <p:spPr bwMode="auto">
            <a:xfrm flipH="1">
              <a:off x="1536" y="1200"/>
              <a:ext cx="432" cy="288"/>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6" name="Text Box 60"/>
            <p:cNvSpPr txBox="1">
              <a:spLocks noChangeArrowheads="1"/>
            </p:cNvSpPr>
            <p:nvPr/>
          </p:nvSpPr>
          <p:spPr bwMode="auto">
            <a:xfrm>
              <a:off x="1632" y="115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p>
          </p:txBody>
        </p:sp>
        <p:sp>
          <p:nvSpPr>
            <p:cNvPr id="55357" name="Line 61"/>
            <p:cNvSpPr>
              <a:spLocks noChangeShapeType="1"/>
            </p:cNvSpPr>
            <p:nvPr/>
          </p:nvSpPr>
          <p:spPr bwMode="auto">
            <a:xfrm flipH="1" flipV="1">
              <a:off x="1584" y="1584"/>
              <a:ext cx="576" cy="192"/>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8" name="Text Box 62"/>
            <p:cNvSpPr txBox="1">
              <a:spLocks noChangeArrowheads="1"/>
            </p:cNvSpPr>
            <p:nvPr/>
          </p:nvSpPr>
          <p:spPr bwMode="auto">
            <a:xfrm>
              <a:off x="1968" y="158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55359" name="Line 63"/>
            <p:cNvSpPr>
              <a:spLocks noChangeShapeType="1"/>
            </p:cNvSpPr>
            <p:nvPr/>
          </p:nvSpPr>
          <p:spPr bwMode="auto">
            <a:xfrm flipH="1">
              <a:off x="1680" y="1248"/>
              <a:ext cx="336" cy="864"/>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60" name="Text Box 64"/>
            <p:cNvSpPr txBox="1">
              <a:spLocks noChangeArrowheads="1"/>
            </p:cNvSpPr>
            <p:nvPr/>
          </p:nvSpPr>
          <p:spPr bwMode="auto">
            <a:xfrm>
              <a:off x="1776" y="134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grpSp>
          <p:nvGrpSpPr>
            <p:cNvPr id="55361" name="Group 65"/>
            <p:cNvGrpSpPr>
              <a:grpSpLocks/>
            </p:cNvGrpSpPr>
            <p:nvPr/>
          </p:nvGrpSpPr>
          <p:grpSpPr bwMode="auto">
            <a:xfrm>
              <a:off x="4032" y="1872"/>
              <a:ext cx="192" cy="192"/>
              <a:chOff x="4512" y="2736"/>
              <a:chExt cx="192" cy="192"/>
            </a:xfrm>
          </p:grpSpPr>
          <p:sp>
            <p:nvSpPr>
              <p:cNvPr id="55362" name="Text Box 66"/>
              <p:cNvSpPr txBox="1">
                <a:spLocks noChangeArrowheads="1"/>
              </p:cNvSpPr>
              <p:nvPr/>
            </p:nvSpPr>
            <p:spPr bwMode="auto">
              <a:xfrm>
                <a:off x="4512" y="2736"/>
                <a:ext cx="19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O</a:t>
                </a:r>
              </a:p>
            </p:txBody>
          </p:sp>
          <p:sp>
            <p:nvSpPr>
              <p:cNvPr id="55363" name="Oval 67"/>
              <p:cNvSpPr>
                <a:spLocks noChangeArrowheads="1"/>
              </p:cNvSpPr>
              <p:nvPr/>
            </p:nvSpPr>
            <p:spPr bwMode="auto">
              <a:xfrm>
                <a:off x="4512" y="2736"/>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364" name="Group 68"/>
            <p:cNvGrpSpPr>
              <a:grpSpLocks/>
            </p:cNvGrpSpPr>
            <p:nvPr/>
          </p:nvGrpSpPr>
          <p:grpSpPr bwMode="auto">
            <a:xfrm>
              <a:off x="720" y="1824"/>
              <a:ext cx="192" cy="192"/>
              <a:chOff x="4512" y="2736"/>
              <a:chExt cx="192" cy="192"/>
            </a:xfrm>
          </p:grpSpPr>
          <p:sp>
            <p:nvSpPr>
              <p:cNvPr id="55365" name="Text Box 69"/>
              <p:cNvSpPr txBox="1">
                <a:spLocks noChangeArrowheads="1"/>
              </p:cNvSpPr>
              <p:nvPr/>
            </p:nvSpPr>
            <p:spPr bwMode="auto">
              <a:xfrm>
                <a:off x="4512" y="2736"/>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D</a:t>
                </a:r>
              </a:p>
            </p:txBody>
          </p:sp>
          <p:sp>
            <p:nvSpPr>
              <p:cNvPr id="55366" name="Oval 70"/>
              <p:cNvSpPr>
                <a:spLocks noChangeArrowheads="1"/>
              </p:cNvSpPr>
              <p:nvPr/>
            </p:nvSpPr>
            <p:spPr bwMode="auto">
              <a:xfrm>
                <a:off x="4512" y="2736"/>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367" name="Line 71"/>
            <p:cNvSpPr>
              <a:spLocks noChangeShapeType="1"/>
            </p:cNvSpPr>
            <p:nvPr/>
          </p:nvSpPr>
          <p:spPr bwMode="auto">
            <a:xfrm flipH="1">
              <a:off x="864" y="1584"/>
              <a:ext cx="528" cy="288"/>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68" name="Text Box 72"/>
            <p:cNvSpPr txBox="1">
              <a:spLocks noChangeArrowheads="1"/>
            </p:cNvSpPr>
            <p:nvPr/>
          </p:nvSpPr>
          <p:spPr bwMode="auto">
            <a:xfrm>
              <a:off x="1056" y="153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55369" name="Line 73"/>
            <p:cNvSpPr>
              <a:spLocks noChangeShapeType="1"/>
            </p:cNvSpPr>
            <p:nvPr/>
          </p:nvSpPr>
          <p:spPr bwMode="auto">
            <a:xfrm flipH="1" flipV="1">
              <a:off x="864" y="1968"/>
              <a:ext cx="720"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70" name="Text Box 74"/>
            <p:cNvSpPr txBox="1">
              <a:spLocks noChangeArrowheads="1"/>
            </p:cNvSpPr>
            <p:nvPr/>
          </p:nvSpPr>
          <p:spPr bwMode="auto">
            <a:xfrm>
              <a:off x="1200" y="1968"/>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3</a:t>
              </a:r>
            </a:p>
          </p:txBody>
        </p:sp>
        <p:sp>
          <p:nvSpPr>
            <p:cNvPr id="55371" name="Line 75"/>
            <p:cNvSpPr>
              <a:spLocks noChangeShapeType="1"/>
            </p:cNvSpPr>
            <p:nvPr/>
          </p:nvSpPr>
          <p:spPr bwMode="auto">
            <a:xfrm flipH="1" flipV="1">
              <a:off x="3600" y="1584"/>
              <a:ext cx="432" cy="33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72" name="Line 76"/>
            <p:cNvSpPr>
              <a:spLocks noChangeShapeType="1"/>
            </p:cNvSpPr>
            <p:nvPr/>
          </p:nvSpPr>
          <p:spPr bwMode="auto">
            <a:xfrm flipH="1">
              <a:off x="3648" y="2016"/>
              <a:ext cx="384" cy="192"/>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73" name="Text Box 77"/>
            <p:cNvSpPr txBox="1">
              <a:spLocks noChangeArrowheads="1"/>
            </p:cNvSpPr>
            <p:nvPr/>
          </p:nvSpPr>
          <p:spPr bwMode="auto">
            <a:xfrm>
              <a:off x="3792" y="1680"/>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55374" name="Text Box 78"/>
            <p:cNvSpPr txBox="1">
              <a:spLocks noChangeArrowheads="1"/>
            </p:cNvSpPr>
            <p:nvPr/>
          </p:nvSpPr>
          <p:spPr bwMode="auto">
            <a:xfrm>
              <a:off x="3648" y="201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p>
          </p:txBody>
        </p:sp>
        <p:sp>
          <p:nvSpPr>
            <p:cNvPr id="55375" name="Line 79"/>
            <p:cNvSpPr>
              <a:spLocks noChangeShapeType="1"/>
            </p:cNvSpPr>
            <p:nvPr/>
          </p:nvSpPr>
          <p:spPr bwMode="auto">
            <a:xfrm>
              <a:off x="2256" y="1920"/>
              <a:ext cx="48"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76" name="Line 80"/>
            <p:cNvSpPr>
              <a:spLocks noChangeShapeType="1"/>
            </p:cNvSpPr>
            <p:nvPr/>
          </p:nvSpPr>
          <p:spPr bwMode="auto">
            <a:xfrm flipH="1">
              <a:off x="2928" y="2352"/>
              <a:ext cx="48" cy="432"/>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77" name="Line 81"/>
            <p:cNvSpPr>
              <a:spLocks noChangeShapeType="1"/>
            </p:cNvSpPr>
            <p:nvPr/>
          </p:nvSpPr>
          <p:spPr bwMode="auto">
            <a:xfrm>
              <a:off x="2976" y="1632"/>
              <a:ext cx="48"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78" name="Line 82"/>
            <p:cNvSpPr>
              <a:spLocks noChangeShapeType="1"/>
            </p:cNvSpPr>
            <p:nvPr/>
          </p:nvSpPr>
          <p:spPr bwMode="auto">
            <a:xfrm>
              <a:off x="2976" y="960"/>
              <a:ext cx="48"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79" name="Line 83"/>
            <p:cNvSpPr>
              <a:spLocks noChangeShapeType="1"/>
            </p:cNvSpPr>
            <p:nvPr/>
          </p:nvSpPr>
          <p:spPr bwMode="auto">
            <a:xfrm>
              <a:off x="2112" y="1200"/>
              <a:ext cx="96"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80" name="Text Box 84"/>
            <p:cNvSpPr txBox="1">
              <a:spLocks noChangeArrowheads="1"/>
            </p:cNvSpPr>
            <p:nvPr/>
          </p:nvSpPr>
          <p:spPr bwMode="auto">
            <a:xfrm>
              <a:off x="2256" y="206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3</a:t>
              </a:r>
            </a:p>
          </p:txBody>
        </p:sp>
        <p:sp>
          <p:nvSpPr>
            <p:cNvPr id="55381" name="Text Box 85"/>
            <p:cNvSpPr txBox="1">
              <a:spLocks noChangeArrowheads="1"/>
            </p:cNvSpPr>
            <p:nvPr/>
          </p:nvSpPr>
          <p:spPr bwMode="auto">
            <a:xfrm>
              <a:off x="2112" y="134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endParaRPr lang="en-US" sz="1200">
                <a:latin typeface="Arial" pitchFamily="34" charset="0"/>
              </a:endParaRPr>
            </a:p>
          </p:txBody>
        </p:sp>
        <p:sp>
          <p:nvSpPr>
            <p:cNvPr id="55382" name="Text Box 86"/>
            <p:cNvSpPr txBox="1">
              <a:spLocks noChangeArrowheads="1"/>
            </p:cNvSpPr>
            <p:nvPr/>
          </p:nvSpPr>
          <p:spPr bwMode="auto">
            <a:xfrm>
              <a:off x="2976" y="110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3</a:t>
              </a:r>
            </a:p>
          </p:txBody>
        </p:sp>
        <p:sp>
          <p:nvSpPr>
            <p:cNvPr id="55383" name="Text Box 87"/>
            <p:cNvSpPr txBox="1">
              <a:spLocks noChangeArrowheads="1"/>
            </p:cNvSpPr>
            <p:nvPr/>
          </p:nvSpPr>
          <p:spPr bwMode="auto">
            <a:xfrm>
              <a:off x="2976"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p>
          </p:txBody>
        </p:sp>
        <p:sp>
          <p:nvSpPr>
            <p:cNvPr id="55384" name="Text Box 88"/>
            <p:cNvSpPr txBox="1">
              <a:spLocks noChangeArrowheads="1"/>
            </p:cNvSpPr>
            <p:nvPr/>
          </p:nvSpPr>
          <p:spPr bwMode="auto">
            <a:xfrm>
              <a:off x="2832" y="249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p>
          </p:txBody>
        </p:sp>
      </p:grpSp>
      <p:grpSp>
        <p:nvGrpSpPr>
          <p:cNvPr id="55385" name="Group 89"/>
          <p:cNvGrpSpPr>
            <a:grpSpLocks/>
          </p:cNvGrpSpPr>
          <p:nvPr/>
        </p:nvGrpSpPr>
        <p:grpSpPr bwMode="auto">
          <a:xfrm>
            <a:off x="5562600" y="5105400"/>
            <a:ext cx="2844800" cy="911225"/>
            <a:chOff x="2618" y="3394"/>
            <a:chExt cx="4480" cy="1436"/>
          </a:xfrm>
        </p:grpSpPr>
        <p:sp>
          <p:nvSpPr>
            <p:cNvPr id="55386" name="Text Box 90"/>
            <p:cNvSpPr txBox="1">
              <a:spLocks noChangeArrowheads="1"/>
            </p:cNvSpPr>
            <p:nvPr/>
          </p:nvSpPr>
          <p:spPr bwMode="auto">
            <a:xfrm>
              <a:off x="3542" y="4148"/>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1000"/>
            </a:p>
          </p:txBody>
        </p:sp>
        <p:sp>
          <p:nvSpPr>
            <p:cNvPr id="55387" name="Text Box 91"/>
            <p:cNvSpPr txBox="1">
              <a:spLocks noChangeArrowheads="1"/>
            </p:cNvSpPr>
            <p:nvPr/>
          </p:nvSpPr>
          <p:spPr bwMode="auto">
            <a:xfrm>
              <a:off x="3416" y="3778"/>
              <a:ext cx="504" cy="43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1000"/>
            </a:p>
          </p:txBody>
        </p:sp>
        <p:sp>
          <p:nvSpPr>
            <p:cNvPr id="55388" name="Oval 92"/>
            <p:cNvSpPr>
              <a:spLocks noChangeArrowheads="1"/>
            </p:cNvSpPr>
            <p:nvPr/>
          </p:nvSpPr>
          <p:spPr bwMode="auto">
            <a:xfrm>
              <a:off x="2618" y="4190"/>
              <a:ext cx="518" cy="518"/>
            </a:xfrm>
            <a:prstGeom prst="ellipse">
              <a:avLst/>
            </a:prstGeom>
            <a:solidFill>
              <a:srgbClr val="FFFFFF"/>
            </a:solidFill>
            <a:ln w="9525">
              <a:solidFill>
                <a:srgbClr val="000000"/>
              </a:solidFill>
              <a:round/>
              <a:headEnd/>
              <a:tailEnd/>
            </a:ln>
          </p:spPr>
          <p:txBody>
            <a:bodyPr/>
            <a:lstStyle/>
            <a:p>
              <a:r>
                <a:rPr lang="en-US" sz="1000"/>
                <a:t>1</a:t>
              </a:r>
            </a:p>
          </p:txBody>
        </p:sp>
        <p:sp>
          <p:nvSpPr>
            <p:cNvPr id="55389" name="Oval 93"/>
            <p:cNvSpPr>
              <a:spLocks noChangeArrowheads="1"/>
            </p:cNvSpPr>
            <p:nvPr/>
          </p:nvSpPr>
          <p:spPr bwMode="auto">
            <a:xfrm>
              <a:off x="6580" y="4312"/>
              <a:ext cx="518" cy="518"/>
            </a:xfrm>
            <a:prstGeom prst="ellipse">
              <a:avLst/>
            </a:prstGeom>
            <a:solidFill>
              <a:srgbClr val="FFFFFF"/>
            </a:solidFill>
            <a:ln w="9525">
              <a:solidFill>
                <a:srgbClr val="000000"/>
              </a:solidFill>
              <a:round/>
              <a:headEnd/>
              <a:tailEnd/>
            </a:ln>
          </p:spPr>
          <p:txBody>
            <a:bodyPr/>
            <a:lstStyle/>
            <a:p>
              <a:r>
                <a:rPr lang="en-US" sz="1000"/>
                <a:t>4</a:t>
              </a:r>
            </a:p>
          </p:txBody>
        </p:sp>
        <p:sp>
          <p:nvSpPr>
            <p:cNvPr id="55390" name="Oval 94"/>
            <p:cNvSpPr>
              <a:spLocks noChangeArrowheads="1"/>
            </p:cNvSpPr>
            <p:nvPr/>
          </p:nvSpPr>
          <p:spPr bwMode="auto">
            <a:xfrm>
              <a:off x="4634" y="4312"/>
              <a:ext cx="518" cy="518"/>
            </a:xfrm>
            <a:prstGeom prst="ellipse">
              <a:avLst/>
            </a:prstGeom>
            <a:solidFill>
              <a:srgbClr val="FFFFFF"/>
            </a:solidFill>
            <a:ln w="9525">
              <a:solidFill>
                <a:srgbClr val="000000"/>
              </a:solidFill>
              <a:round/>
              <a:headEnd/>
              <a:tailEnd/>
            </a:ln>
          </p:spPr>
          <p:txBody>
            <a:bodyPr/>
            <a:lstStyle/>
            <a:p>
              <a:r>
                <a:rPr lang="en-US" sz="1000"/>
                <a:t>3</a:t>
              </a:r>
            </a:p>
          </p:txBody>
        </p:sp>
        <p:sp>
          <p:nvSpPr>
            <p:cNvPr id="55391" name="Oval 95"/>
            <p:cNvSpPr>
              <a:spLocks noChangeArrowheads="1"/>
            </p:cNvSpPr>
            <p:nvPr/>
          </p:nvSpPr>
          <p:spPr bwMode="auto">
            <a:xfrm>
              <a:off x="4648" y="3394"/>
              <a:ext cx="518" cy="518"/>
            </a:xfrm>
            <a:prstGeom prst="ellipse">
              <a:avLst/>
            </a:prstGeom>
            <a:solidFill>
              <a:srgbClr val="FFFFFF"/>
            </a:solidFill>
            <a:ln w="9525">
              <a:solidFill>
                <a:srgbClr val="000000"/>
              </a:solidFill>
              <a:round/>
              <a:headEnd/>
              <a:tailEnd/>
            </a:ln>
          </p:spPr>
          <p:txBody>
            <a:bodyPr/>
            <a:lstStyle/>
            <a:p>
              <a:r>
                <a:rPr lang="en-US" sz="1000"/>
                <a:t>2</a:t>
              </a:r>
            </a:p>
          </p:txBody>
        </p:sp>
        <p:sp>
          <p:nvSpPr>
            <p:cNvPr id="55392" name="Line 96"/>
            <p:cNvSpPr>
              <a:spLocks noChangeShapeType="1"/>
            </p:cNvSpPr>
            <p:nvPr/>
          </p:nvSpPr>
          <p:spPr bwMode="auto">
            <a:xfrm flipV="1">
              <a:off x="3080" y="3634"/>
              <a:ext cx="1596" cy="68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93" name="Line 97"/>
            <p:cNvSpPr>
              <a:spLocks noChangeShapeType="1"/>
            </p:cNvSpPr>
            <p:nvPr/>
          </p:nvSpPr>
          <p:spPr bwMode="auto">
            <a:xfrm>
              <a:off x="3108" y="4438"/>
              <a:ext cx="1554"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94" name="Line 98"/>
            <p:cNvSpPr>
              <a:spLocks noChangeShapeType="1"/>
            </p:cNvSpPr>
            <p:nvPr/>
          </p:nvSpPr>
          <p:spPr bwMode="auto">
            <a:xfrm>
              <a:off x="5138" y="3680"/>
              <a:ext cx="1498" cy="88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95" name="Line 99"/>
            <p:cNvSpPr>
              <a:spLocks noChangeShapeType="1"/>
            </p:cNvSpPr>
            <p:nvPr/>
          </p:nvSpPr>
          <p:spPr bwMode="auto">
            <a:xfrm>
              <a:off x="5124" y="4564"/>
              <a:ext cx="1456" cy="1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96" name="Line 100"/>
            <p:cNvSpPr>
              <a:spLocks noChangeShapeType="1"/>
            </p:cNvSpPr>
            <p:nvPr/>
          </p:nvSpPr>
          <p:spPr bwMode="auto">
            <a:xfrm>
              <a:off x="4914" y="3806"/>
              <a:ext cx="0" cy="644"/>
            </a:xfrm>
            <a:prstGeom prst="line">
              <a:avLst/>
            </a:prstGeom>
            <a:noFill/>
            <a:ln w="9525">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55397" name="Text Box 101"/>
          <p:cNvSpPr txBox="1">
            <a:spLocks noChangeArrowheads="1"/>
          </p:cNvSpPr>
          <p:nvPr/>
        </p:nvSpPr>
        <p:spPr bwMode="auto">
          <a:xfrm>
            <a:off x="288925" y="1262063"/>
            <a:ext cx="3140075"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Find the shortest route of these two networks. </a:t>
            </a:r>
          </a:p>
          <a:p>
            <a:endParaRPr lang="en-US"/>
          </a:p>
          <a:p>
            <a:r>
              <a:rPr lang="en-US"/>
              <a:t>But for red bi-directional edges you are not allowed to define two decision variables.</a:t>
            </a:r>
          </a:p>
          <a:p>
            <a:endParaRPr lang="en-US"/>
          </a:p>
          <a:p>
            <a:r>
              <a:rPr lang="en-US"/>
              <a:t>Only one.</a:t>
            </a:r>
          </a:p>
          <a:p>
            <a:endParaRPr lang="en-US"/>
          </a:p>
          <a:p>
            <a:r>
              <a:rPr lang="en-US"/>
              <a:t>Solve the small problem.</a:t>
            </a:r>
          </a:p>
          <a:p>
            <a:endParaRPr lang="en-US"/>
          </a:p>
          <a:p>
            <a:r>
              <a:rPr lang="en-US"/>
              <a:t>Only using 5 variables</a:t>
            </a:r>
          </a:p>
        </p:txBody>
      </p:sp>
    </p:spTree>
    <p:extLst>
      <p:ext uri="{BB962C8B-B14F-4D97-AF65-F5344CB8AC3E}">
        <p14:creationId xmlns:p14="http://schemas.microsoft.com/office/powerpoint/2010/main" val="218441280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55300"/>
                                        </p:tgtEl>
                                        <p:attrNameLst>
                                          <p:attrName>style.visibility</p:attrName>
                                        </p:attrNameLst>
                                      </p:cBhvr>
                                      <p:to>
                                        <p:strVal val="visible"/>
                                      </p:to>
                                    </p:set>
                                    <p:animEffect transition="in" filter="box(out)">
                                      <p:cBhvr>
                                        <p:cTn id="7" dur="500"/>
                                        <p:tgtEl>
                                          <p:spTgt spid="553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55385"/>
                                        </p:tgtEl>
                                        <p:attrNameLst>
                                          <p:attrName>style.visibility</p:attrName>
                                        </p:attrNameLst>
                                      </p:cBhvr>
                                      <p:to>
                                        <p:strVal val="visible"/>
                                      </p:to>
                                    </p:set>
                                    <p:animEffect transition="in" filter="dissolve">
                                      <p:cBhvr>
                                        <p:cTn id="12" dur="500"/>
                                        <p:tgtEl>
                                          <p:spTgt spid="55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Line 2"/>
          <p:cNvSpPr>
            <a:spLocks noChangeShapeType="1"/>
          </p:cNvSpPr>
          <p:nvPr/>
        </p:nvSpPr>
        <p:spPr bwMode="auto">
          <a:xfrm>
            <a:off x="-76200" y="7620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481" name="Text Box 89"/>
          <p:cNvSpPr txBox="1">
            <a:spLocks noChangeArrowheads="1"/>
          </p:cNvSpPr>
          <p:nvPr/>
        </p:nvSpPr>
        <p:spPr bwMode="auto">
          <a:xfrm>
            <a:off x="0" y="3844925"/>
            <a:ext cx="91440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atin typeface="Arial" pitchFamily="34" charset="0"/>
                <a:cs typeface="Arial" pitchFamily="34" charset="0"/>
              </a:rPr>
              <a:t>Do not worry about the length of the arcs, we do not need to write the objective functions. </a:t>
            </a:r>
          </a:p>
          <a:p>
            <a:endParaRPr lang="en-US">
              <a:latin typeface="Arial" pitchFamily="34" charset="0"/>
              <a:cs typeface="Arial" pitchFamily="34" charset="0"/>
            </a:endParaRPr>
          </a:p>
          <a:p>
            <a:r>
              <a:rPr lang="en-US">
                <a:latin typeface="Arial" pitchFamily="34" charset="0"/>
                <a:cs typeface="Arial" pitchFamily="34" charset="0"/>
              </a:rPr>
              <a:t>Note that we do not know whether  we may go from node 2 to 3 or </a:t>
            </a:r>
          </a:p>
          <a:p>
            <a:r>
              <a:rPr lang="en-US">
                <a:latin typeface="Arial" pitchFamily="34" charset="0"/>
                <a:cs typeface="Arial" pitchFamily="34" charset="0"/>
              </a:rPr>
              <a:t>from 3 to 2. </a:t>
            </a:r>
          </a:p>
          <a:p>
            <a:endParaRPr lang="en-US">
              <a:latin typeface="Arial" pitchFamily="34" charset="0"/>
              <a:cs typeface="Arial" pitchFamily="34" charset="0"/>
            </a:endParaRPr>
          </a:p>
          <a:p>
            <a:r>
              <a:rPr lang="en-US">
                <a:latin typeface="Arial" pitchFamily="34" charset="0"/>
                <a:cs typeface="Arial" pitchFamily="34" charset="0"/>
              </a:rPr>
              <a:t>Now we want to formulate this problem as a shortest route. </a:t>
            </a:r>
          </a:p>
          <a:p>
            <a:endParaRPr lang="en-US">
              <a:latin typeface="Arial" pitchFamily="34" charset="0"/>
              <a:cs typeface="Arial" pitchFamily="34" charset="0"/>
            </a:endParaRPr>
          </a:p>
        </p:txBody>
      </p:sp>
      <p:sp>
        <p:nvSpPr>
          <p:cNvPr id="59482" name="Text Box 90"/>
          <p:cNvSpPr txBox="1">
            <a:spLocks noChangeArrowheads="1"/>
          </p:cNvSpPr>
          <p:nvPr/>
        </p:nvSpPr>
        <p:spPr bwMode="auto">
          <a:xfrm>
            <a:off x="212725" y="65088"/>
            <a:ext cx="79343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The ShR Problem : Binary Decision Variables </a:t>
            </a:r>
            <a:endParaRPr lang="en-US" sz="2800">
              <a:latin typeface="Arial" pitchFamily="34" charset="0"/>
            </a:endParaRPr>
          </a:p>
        </p:txBody>
      </p:sp>
      <p:sp>
        <p:nvSpPr>
          <p:cNvPr id="59484" name="Text Box 92"/>
          <p:cNvSpPr txBox="1">
            <a:spLocks noChangeArrowheads="1"/>
          </p:cNvSpPr>
          <p:nvPr/>
        </p:nvSpPr>
        <p:spPr bwMode="auto">
          <a:xfrm>
            <a:off x="2260600" y="2511425"/>
            <a:ext cx="900113" cy="8747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1000"/>
          </a:p>
        </p:txBody>
      </p:sp>
      <p:sp>
        <p:nvSpPr>
          <p:cNvPr id="59486" name="Oval 94"/>
          <p:cNvSpPr>
            <a:spLocks noChangeArrowheads="1"/>
          </p:cNvSpPr>
          <p:nvPr/>
        </p:nvSpPr>
        <p:spPr bwMode="auto">
          <a:xfrm>
            <a:off x="609600" y="2595563"/>
            <a:ext cx="925513" cy="1044575"/>
          </a:xfrm>
          <a:prstGeom prst="ellipse">
            <a:avLst/>
          </a:prstGeom>
          <a:solidFill>
            <a:srgbClr val="FFFFFF"/>
          </a:solidFill>
          <a:ln w="9525">
            <a:solidFill>
              <a:srgbClr val="000000"/>
            </a:solidFill>
            <a:round/>
            <a:headEnd/>
            <a:tailEnd/>
          </a:ln>
        </p:spPr>
        <p:txBody>
          <a:bodyPr/>
          <a:lstStyle/>
          <a:p>
            <a:r>
              <a:rPr lang="en-US"/>
              <a:t>1</a:t>
            </a:r>
          </a:p>
        </p:txBody>
      </p:sp>
      <p:sp>
        <p:nvSpPr>
          <p:cNvPr id="59487" name="Oval 95"/>
          <p:cNvSpPr>
            <a:spLocks noChangeArrowheads="1"/>
          </p:cNvSpPr>
          <p:nvPr/>
        </p:nvSpPr>
        <p:spPr bwMode="auto">
          <a:xfrm>
            <a:off x="7685088" y="2841625"/>
            <a:ext cx="925512" cy="1044575"/>
          </a:xfrm>
          <a:prstGeom prst="ellipse">
            <a:avLst/>
          </a:prstGeom>
          <a:solidFill>
            <a:srgbClr val="FFFFFF"/>
          </a:solidFill>
          <a:ln w="9525">
            <a:solidFill>
              <a:srgbClr val="000000"/>
            </a:solidFill>
            <a:round/>
            <a:headEnd/>
            <a:tailEnd/>
          </a:ln>
        </p:spPr>
        <p:txBody>
          <a:bodyPr/>
          <a:lstStyle/>
          <a:p>
            <a:r>
              <a:rPr lang="en-US"/>
              <a:t>4</a:t>
            </a:r>
          </a:p>
        </p:txBody>
      </p:sp>
      <p:sp>
        <p:nvSpPr>
          <p:cNvPr id="59488" name="Oval 96"/>
          <p:cNvSpPr>
            <a:spLocks noChangeArrowheads="1"/>
          </p:cNvSpPr>
          <p:nvPr/>
        </p:nvSpPr>
        <p:spPr bwMode="auto">
          <a:xfrm>
            <a:off x="4210050" y="2841625"/>
            <a:ext cx="925513" cy="1044575"/>
          </a:xfrm>
          <a:prstGeom prst="ellipse">
            <a:avLst/>
          </a:prstGeom>
          <a:solidFill>
            <a:srgbClr val="FFFFFF"/>
          </a:solidFill>
          <a:ln w="9525">
            <a:solidFill>
              <a:srgbClr val="000000"/>
            </a:solidFill>
            <a:round/>
            <a:headEnd/>
            <a:tailEnd/>
          </a:ln>
        </p:spPr>
        <p:txBody>
          <a:bodyPr/>
          <a:lstStyle/>
          <a:p>
            <a:r>
              <a:rPr lang="en-US"/>
              <a:t>3</a:t>
            </a:r>
          </a:p>
        </p:txBody>
      </p:sp>
      <p:sp>
        <p:nvSpPr>
          <p:cNvPr id="59489" name="Oval 97"/>
          <p:cNvSpPr>
            <a:spLocks noChangeArrowheads="1"/>
          </p:cNvSpPr>
          <p:nvPr/>
        </p:nvSpPr>
        <p:spPr bwMode="auto">
          <a:xfrm>
            <a:off x="4235450" y="990600"/>
            <a:ext cx="925513" cy="1044575"/>
          </a:xfrm>
          <a:prstGeom prst="ellipse">
            <a:avLst/>
          </a:prstGeom>
          <a:solidFill>
            <a:srgbClr val="FFFFFF"/>
          </a:solidFill>
          <a:ln w="9525">
            <a:solidFill>
              <a:srgbClr val="000000"/>
            </a:solidFill>
            <a:round/>
            <a:headEnd/>
            <a:tailEnd/>
          </a:ln>
        </p:spPr>
        <p:txBody>
          <a:bodyPr/>
          <a:lstStyle/>
          <a:p>
            <a:r>
              <a:rPr lang="en-US"/>
              <a:t>2</a:t>
            </a:r>
          </a:p>
        </p:txBody>
      </p:sp>
      <p:sp>
        <p:nvSpPr>
          <p:cNvPr id="59490" name="Line 98"/>
          <p:cNvSpPr>
            <a:spLocks noChangeShapeType="1"/>
          </p:cNvSpPr>
          <p:nvPr/>
        </p:nvSpPr>
        <p:spPr bwMode="auto">
          <a:xfrm flipV="1">
            <a:off x="1435100" y="1474788"/>
            <a:ext cx="2849563" cy="138271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91" name="Line 99"/>
          <p:cNvSpPr>
            <a:spLocks noChangeShapeType="1"/>
          </p:cNvSpPr>
          <p:nvPr/>
        </p:nvSpPr>
        <p:spPr bwMode="auto">
          <a:xfrm>
            <a:off x="1484313" y="3095625"/>
            <a:ext cx="2776537" cy="28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92" name="Line 100"/>
          <p:cNvSpPr>
            <a:spLocks noChangeShapeType="1"/>
          </p:cNvSpPr>
          <p:nvPr/>
        </p:nvSpPr>
        <p:spPr bwMode="auto">
          <a:xfrm>
            <a:off x="5110163" y="1566863"/>
            <a:ext cx="2674937" cy="177958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93" name="Line 101"/>
          <p:cNvSpPr>
            <a:spLocks noChangeShapeType="1"/>
          </p:cNvSpPr>
          <p:nvPr/>
        </p:nvSpPr>
        <p:spPr bwMode="auto">
          <a:xfrm>
            <a:off x="5084763" y="3349625"/>
            <a:ext cx="2600325" cy="28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94" name="Line 102"/>
          <p:cNvSpPr>
            <a:spLocks noChangeShapeType="1"/>
          </p:cNvSpPr>
          <p:nvPr/>
        </p:nvSpPr>
        <p:spPr bwMode="auto">
          <a:xfrm flipH="1">
            <a:off x="4724400" y="2057400"/>
            <a:ext cx="0" cy="762000"/>
          </a:xfrm>
          <a:prstGeom prst="line">
            <a:avLst/>
          </a:prstGeom>
          <a:noFill/>
          <a:ln w="9525">
            <a:solidFill>
              <a:srgbClr val="FF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659556062"/>
      </p:ext>
    </p:extLst>
  </p:cSld>
  <p:clrMapOvr>
    <a:masterClrMapping/>
  </p:clrMapOvr>
  <p:transition>
    <p:zoom dir="in"/>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Line 2"/>
          <p:cNvSpPr>
            <a:spLocks noChangeShapeType="1"/>
          </p:cNvSpPr>
          <p:nvPr/>
        </p:nvSpPr>
        <p:spPr bwMode="auto">
          <a:xfrm>
            <a:off x="-76200" y="7620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87" name="Text Box 3"/>
          <p:cNvSpPr txBox="1">
            <a:spLocks noChangeArrowheads="1"/>
          </p:cNvSpPr>
          <p:nvPr/>
        </p:nvSpPr>
        <p:spPr bwMode="auto">
          <a:xfrm>
            <a:off x="0" y="762000"/>
            <a:ext cx="9144000"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atin typeface="Arial" pitchFamily="34" charset="0"/>
                <a:cs typeface="Arial" pitchFamily="34" charset="0"/>
              </a:rPr>
              <a:t>To formulate the problem as a shortest route, you probably want to define a pair of decision variables for arcs 2-3 and 3-2, and then for example write the constraint on node 2 as follows</a:t>
            </a:r>
          </a:p>
          <a:p>
            <a:r>
              <a:rPr lang="en-US">
                <a:latin typeface="Arial" pitchFamily="34" charset="0"/>
                <a:cs typeface="Arial" pitchFamily="34" charset="0"/>
              </a:rPr>
              <a:t>X</a:t>
            </a:r>
            <a:r>
              <a:rPr lang="en-US" baseline="-25000">
                <a:latin typeface="Arial" pitchFamily="34" charset="0"/>
                <a:cs typeface="Arial" pitchFamily="34" charset="0"/>
              </a:rPr>
              <a:t>23</a:t>
            </a:r>
            <a:r>
              <a:rPr lang="en-US">
                <a:latin typeface="Arial" pitchFamily="34" charset="0"/>
                <a:cs typeface="Arial" pitchFamily="34" charset="0"/>
              </a:rPr>
              <a:t>+X</a:t>
            </a:r>
            <a:r>
              <a:rPr lang="en-US" baseline="-25000">
                <a:latin typeface="Arial" pitchFamily="34" charset="0"/>
                <a:cs typeface="Arial" pitchFamily="34" charset="0"/>
              </a:rPr>
              <a:t>24  </a:t>
            </a:r>
            <a:r>
              <a:rPr lang="en-US">
                <a:latin typeface="Arial" pitchFamily="34" charset="0"/>
                <a:cs typeface="Arial" pitchFamily="34" charset="0"/>
              </a:rPr>
              <a:t> = X</a:t>
            </a:r>
            <a:r>
              <a:rPr lang="en-US" baseline="-25000">
                <a:latin typeface="Arial" pitchFamily="34" charset="0"/>
                <a:cs typeface="Arial" pitchFamily="34" charset="0"/>
              </a:rPr>
              <a:t>12 </a:t>
            </a:r>
            <a:r>
              <a:rPr lang="en-US">
                <a:latin typeface="Arial" pitchFamily="34" charset="0"/>
                <a:cs typeface="Arial" pitchFamily="34" charset="0"/>
              </a:rPr>
              <a:t> + X</a:t>
            </a:r>
            <a:r>
              <a:rPr lang="en-US" baseline="-25000">
                <a:latin typeface="Arial" pitchFamily="34" charset="0"/>
                <a:cs typeface="Arial" pitchFamily="34" charset="0"/>
              </a:rPr>
              <a:t>32  </a:t>
            </a:r>
            <a:endParaRPr lang="en-US">
              <a:latin typeface="Arial" pitchFamily="34" charset="0"/>
              <a:cs typeface="Arial" pitchFamily="34" charset="0"/>
            </a:endParaRPr>
          </a:p>
          <a:p>
            <a:endParaRPr lang="en-US">
              <a:latin typeface="Arial" pitchFamily="34" charset="0"/>
              <a:cs typeface="Arial" pitchFamily="34" charset="0"/>
            </a:endParaRPr>
          </a:p>
          <a:p>
            <a:r>
              <a:rPr lang="en-US">
                <a:latin typeface="Arial" pitchFamily="34" charset="0"/>
                <a:cs typeface="Arial" pitchFamily="34" charset="0"/>
              </a:rPr>
              <a:t>But  you are not allowed to define two variables for 2-3 and 3-2. </a:t>
            </a:r>
          </a:p>
          <a:p>
            <a:r>
              <a:rPr lang="en-US">
                <a:latin typeface="Arial" pitchFamily="34" charset="0"/>
                <a:cs typeface="Arial" pitchFamily="34" charset="0"/>
              </a:rPr>
              <a:t>You should formulated the problem only using the following variables</a:t>
            </a:r>
          </a:p>
          <a:p>
            <a:endParaRPr lang="en-US">
              <a:latin typeface="Arial" pitchFamily="34" charset="0"/>
              <a:cs typeface="Arial" pitchFamily="34" charset="0"/>
            </a:endParaRPr>
          </a:p>
          <a:p>
            <a:r>
              <a:rPr lang="en-US">
                <a:latin typeface="Arial" pitchFamily="34" charset="0"/>
                <a:cs typeface="Arial" pitchFamily="34" charset="0"/>
              </a:rPr>
              <a:t>X</a:t>
            </a:r>
            <a:r>
              <a:rPr lang="en-US" baseline="-25000">
                <a:latin typeface="Arial" pitchFamily="34" charset="0"/>
                <a:cs typeface="Arial" pitchFamily="34" charset="0"/>
              </a:rPr>
              <a:t>23</a:t>
            </a:r>
            <a:r>
              <a:rPr lang="en-US">
                <a:latin typeface="Arial" pitchFamily="34" charset="0"/>
                <a:cs typeface="Arial" pitchFamily="34" charset="0"/>
              </a:rPr>
              <a:t> is a binary variable corresponding to the </a:t>
            </a:r>
            <a:r>
              <a:rPr lang="en-US" b="1">
                <a:latin typeface="Arial" pitchFamily="34" charset="0"/>
                <a:cs typeface="Arial" pitchFamily="34" charset="0"/>
              </a:rPr>
              <a:t>NON-DIRECTED</a:t>
            </a:r>
            <a:r>
              <a:rPr lang="en-US">
                <a:latin typeface="Arial" pitchFamily="34" charset="0"/>
                <a:cs typeface="Arial" pitchFamily="34" charset="0"/>
              </a:rPr>
              <a:t> edge between nodes 2 and 3.  </a:t>
            </a:r>
          </a:p>
          <a:p>
            <a:endParaRPr lang="en-US">
              <a:latin typeface="Arial" pitchFamily="34" charset="0"/>
              <a:cs typeface="Arial" pitchFamily="34" charset="0"/>
            </a:endParaRPr>
          </a:p>
          <a:p>
            <a:r>
              <a:rPr lang="en-US">
                <a:latin typeface="Arial" pitchFamily="34" charset="0"/>
                <a:cs typeface="Arial" pitchFamily="34" charset="0"/>
              </a:rPr>
              <a:t>It is equal to 1 if  arc </a:t>
            </a:r>
            <a:r>
              <a:rPr lang="en-US" b="1">
                <a:latin typeface="Arial" pitchFamily="34" charset="0"/>
                <a:cs typeface="Arial" pitchFamily="34" charset="0"/>
              </a:rPr>
              <a:t>2-3 or 3-2</a:t>
            </a:r>
            <a:r>
              <a:rPr lang="en-US">
                <a:latin typeface="Arial" pitchFamily="34" charset="0"/>
                <a:cs typeface="Arial" pitchFamily="34" charset="0"/>
              </a:rPr>
              <a:t>  is on the shortest route and it is 0 otherwise.</a:t>
            </a:r>
          </a:p>
          <a:p>
            <a:endParaRPr lang="en-US">
              <a:latin typeface="Arial" pitchFamily="34" charset="0"/>
              <a:cs typeface="Arial" pitchFamily="34" charset="0"/>
            </a:endParaRPr>
          </a:p>
        </p:txBody>
      </p:sp>
      <p:sp>
        <p:nvSpPr>
          <p:cNvPr id="93188" name="Text Box 4"/>
          <p:cNvSpPr txBox="1">
            <a:spLocks noChangeArrowheads="1"/>
          </p:cNvSpPr>
          <p:nvPr/>
        </p:nvSpPr>
        <p:spPr bwMode="auto">
          <a:xfrm>
            <a:off x="212725" y="65088"/>
            <a:ext cx="79343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The ShR Problem : Binary Decision Variables </a:t>
            </a:r>
            <a:endParaRPr lang="en-US" sz="2800">
              <a:latin typeface="Arial" pitchFamily="34" charset="0"/>
            </a:endParaRPr>
          </a:p>
        </p:txBody>
      </p:sp>
    </p:spTree>
    <p:extLst>
      <p:ext uri="{BB962C8B-B14F-4D97-AF65-F5344CB8AC3E}">
        <p14:creationId xmlns:p14="http://schemas.microsoft.com/office/powerpoint/2010/main" val="2102421870"/>
      </p:ext>
    </p:extLst>
  </p:cSld>
  <p:clrMapOvr>
    <a:masterClrMapping/>
  </p:clrMapOvr>
  <p:transition>
    <p:zoom dir="in"/>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Line 2"/>
          <p:cNvSpPr>
            <a:spLocks noChangeShapeType="1"/>
          </p:cNvSpPr>
          <p:nvPr/>
        </p:nvSpPr>
        <p:spPr bwMode="auto">
          <a:xfrm>
            <a:off x="-76200" y="7620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0" name="Text Box 4"/>
          <p:cNvSpPr txBox="1">
            <a:spLocks noChangeArrowheads="1"/>
          </p:cNvSpPr>
          <p:nvPr/>
        </p:nvSpPr>
        <p:spPr bwMode="auto">
          <a:xfrm>
            <a:off x="0" y="762000"/>
            <a:ext cx="9144000" cy="520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atin typeface="Arial" pitchFamily="34" charset="0"/>
                <a:cs typeface="Arial" pitchFamily="34" charset="0"/>
              </a:rPr>
              <a:t>As usual we can have the following variables </a:t>
            </a:r>
          </a:p>
          <a:p>
            <a:endParaRPr lang="en-US">
              <a:latin typeface="Arial" pitchFamily="34" charset="0"/>
              <a:cs typeface="Arial" pitchFamily="34" charset="0"/>
            </a:endParaRPr>
          </a:p>
          <a:p>
            <a:r>
              <a:rPr lang="en-US">
                <a:latin typeface="Arial" pitchFamily="34" charset="0"/>
                <a:cs typeface="Arial" pitchFamily="34" charset="0"/>
              </a:rPr>
              <a:t>X</a:t>
            </a:r>
            <a:r>
              <a:rPr lang="en-US" baseline="-25000">
                <a:latin typeface="Arial" pitchFamily="34" charset="0"/>
                <a:cs typeface="Arial" pitchFamily="34" charset="0"/>
              </a:rPr>
              <a:t>12 </a:t>
            </a:r>
            <a:r>
              <a:rPr lang="en-US">
                <a:latin typeface="Arial" pitchFamily="34" charset="0"/>
                <a:cs typeface="Arial" pitchFamily="34" charset="0"/>
              </a:rPr>
              <a:t>  X</a:t>
            </a:r>
            <a:r>
              <a:rPr lang="en-US" baseline="-25000">
                <a:latin typeface="Arial" pitchFamily="34" charset="0"/>
                <a:cs typeface="Arial" pitchFamily="34" charset="0"/>
              </a:rPr>
              <a:t>13 </a:t>
            </a:r>
            <a:r>
              <a:rPr lang="en-US">
                <a:latin typeface="Arial" pitchFamily="34" charset="0"/>
                <a:cs typeface="Arial" pitchFamily="34" charset="0"/>
              </a:rPr>
              <a:t>  X</a:t>
            </a:r>
            <a:r>
              <a:rPr lang="en-US" baseline="-25000">
                <a:latin typeface="Arial" pitchFamily="34" charset="0"/>
                <a:cs typeface="Arial" pitchFamily="34" charset="0"/>
              </a:rPr>
              <a:t>24</a:t>
            </a:r>
            <a:r>
              <a:rPr lang="en-US">
                <a:latin typeface="Arial" pitchFamily="34" charset="0"/>
                <a:cs typeface="Arial" pitchFamily="34" charset="0"/>
              </a:rPr>
              <a:t>  X</a:t>
            </a:r>
            <a:r>
              <a:rPr lang="en-US" baseline="-25000">
                <a:latin typeface="Arial" pitchFamily="34" charset="0"/>
                <a:cs typeface="Arial" pitchFamily="34" charset="0"/>
              </a:rPr>
              <a:t>34</a:t>
            </a:r>
            <a:r>
              <a:rPr lang="en-US">
                <a:latin typeface="Arial" pitchFamily="34" charset="0"/>
                <a:cs typeface="Arial" pitchFamily="34" charset="0"/>
              </a:rPr>
              <a:t>  </a:t>
            </a:r>
          </a:p>
          <a:p>
            <a:endParaRPr lang="en-US">
              <a:latin typeface="Arial" pitchFamily="34" charset="0"/>
              <a:cs typeface="Arial" pitchFamily="34" charset="0"/>
            </a:endParaRPr>
          </a:p>
          <a:p>
            <a:r>
              <a:rPr lang="en-US">
                <a:latin typeface="Arial" pitchFamily="34" charset="0"/>
                <a:cs typeface="Arial" pitchFamily="34" charset="0"/>
              </a:rPr>
              <a:t>each corresponding to a directed arc</a:t>
            </a:r>
          </a:p>
          <a:p>
            <a:endParaRPr lang="en-US">
              <a:latin typeface="Arial" pitchFamily="34" charset="0"/>
              <a:cs typeface="Arial" pitchFamily="34" charset="0"/>
            </a:endParaRPr>
          </a:p>
          <a:p>
            <a:r>
              <a:rPr lang="en-US">
                <a:latin typeface="Arial" pitchFamily="34" charset="0"/>
                <a:cs typeface="Arial" pitchFamily="34" charset="0"/>
              </a:rPr>
              <a:t>The solution of  (X</a:t>
            </a:r>
            <a:r>
              <a:rPr lang="en-US" baseline="-25000">
                <a:latin typeface="Arial" pitchFamily="34" charset="0"/>
                <a:cs typeface="Arial" pitchFamily="34" charset="0"/>
              </a:rPr>
              <a:t>12  </a:t>
            </a:r>
            <a:r>
              <a:rPr lang="en-US">
                <a:latin typeface="Arial" pitchFamily="34" charset="0"/>
                <a:cs typeface="Arial" pitchFamily="34" charset="0"/>
              </a:rPr>
              <a:t>= 1</a:t>
            </a:r>
            <a:r>
              <a:rPr lang="en-US" baseline="-25000">
                <a:latin typeface="Arial" pitchFamily="34" charset="0"/>
                <a:cs typeface="Arial" pitchFamily="34" charset="0"/>
              </a:rPr>
              <a:t>  , </a:t>
            </a:r>
            <a:r>
              <a:rPr lang="en-US">
                <a:latin typeface="Arial" pitchFamily="34" charset="0"/>
                <a:cs typeface="Arial" pitchFamily="34" charset="0"/>
              </a:rPr>
              <a:t>X</a:t>
            </a:r>
            <a:r>
              <a:rPr lang="en-US" baseline="-25000">
                <a:latin typeface="Arial" pitchFamily="34" charset="0"/>
                <a:cs typeface="Arial" pitchFamily="34" charset="0"/>
              </a:rPr>
              <a:t>23  </a:t>
            </a:r>
            <a:r>
              <a:rPr lang="en-US">
                <a:latin typeface="Arial" pitchFamily="34" charset="0"/>
                <a:cs typeface="Arial" pitchFamily="34" charset="0"/>
              </a:rPr>
              <a:t>= 1, X</a:t>
            </a:r>
            <a:r>
              <a:rPr lang="en-US" baseline="-25000">
                <a:latin typeface="Arial" pitchFamily="34" charset="0"/>
                <a:cs typeface="Arial" pitchFamily="34" charset="0"/>
              </a:rPr>
              <a:t>34  </a:t>
            </a:r>
            <a:r>
              <a:rPr lang="en-US">
                <a:latin typeface="Arial" pitchFamily="34" charset="0"/>
                <a:cs typeface="Arial" pitchFamily="34" charset="0"/>
              </a:rPr>
              <a:t>= 1 all other variables are 0) means that the shortest route is 1-2-3-4.</a:t>
            </a:r>
          </a:p>
          <a:p>
            <a:endParaRPr lang="en-US">
              <a:latin typeface="Arial" pitchFamily="34" charset="0"/>
              <a:cs typeface="Arial" pitchFamily="34" charset="0"/>
            </a:endParaRPr>
          </a:p>
          <a:p>
            <a:r>
              <a:rPr lang="en-US">
                <a:latin typeface="Arial" pitchFamily="34" charset="0"/>
                <a:cs typeface="Arial" pitchFamily="34" charset="0"/>
              </a:rPr>
              <a:t>The  solution of  (X</a:t>
            </a:r>
            <a:r>
              <a:rPr lang="en-US" baseline="-25000">
                <a:latin typeface="Arial" pitchFamily="34" charset="0"/>
                <a:cs typeface="Arial" pitchFamily="34" charset="0"/>
              </a:rPr>
              <a:t>13  </a:t>
            </a:r>
            <a:r>
              <a:rPr lang="en-US">
                <a:latin typeface="Arial" pitchFamily="34" charset="0"/>
                <a:cs typeface="Arial" pitchFamily="34" charset="0"/>
              </a:rPr>
              <a:t>= 1</a:t>
            </a:r>
            <a:r>
              <a:rPr lang="en-US" baseline="-25000">
                <a:latin typeface="Arial" pitchFamily="34" charset="0"/>
                <a:cs typeface="Arial" pitchFamily="34" charset="0"/>
              </a:rPr>
              <a:t>  , </a:t>
            </a:r>
            <a:r>
              <a:rPr lang="en-US">
                <a:latin typeface="Arial" pitchFamily="34" charset="0"/>
                <a:cs typeface="Arial" pitchFamily="34" charset="0"/>
              </a:rPr>
              <a:t>X</a:t>
            </a:r>
            <a:r>
              <a:rPr lang="en-US" baseline="-25000">
                <a:latin typeface="Arial" pitchFamily="34" charset="0"/>
                <a:cs typeface="Arial" pitchFamily="34" charset="0"/>
              </a:rPr>
              <a:t>32  </a:t>
            </a:r>
            <a:r>
              <a:rPr lang="en-US">
                <a:latin typeface="Arial" pitchFamily="34" charset="0"/>
                <a:cs typeface="Arial" pitchFamily="34" charset="0"/>
              </a:rPr>
              <a:t>= 1, X</a:t>
            </a:r>
            <a:r>
              <a:rPr lang="en-US" baseline="-25000">
                <a:latin typeface="Arial" pitchFamily="34" charset="0"/>
                <a:cs typeface="Arial" pitchFamily="34" charset="0"/>
              </a:rPr>
              <a:t>24  </a:t>
            </a:r>
            <a:r>
              <a:rPr lang="en-US">
                <a:latin typeface="Arial" pitchFamily="34" charset="0"/>
                <a:cs typeface="Arial" pitchFamily="34" charset="0"/>
              </a:rPr>
              <a:t>= 1 all other variables are 0) ) means that the shortest route is 1-3-2-4.</a:t>
            </a:r>
          </a:p>
          <a:p>
            <a:endParaRPr lang="en-US">
              <a:latin typeface="Arial" pitchFamily="34" charset="0"/>
              <a:cs typeface="Arial" pitchFamily="34" charset="0"/>
            </a:endParaRPr>
          </a:p>
          <a:p>
            <a:r>
              <a:rPr lang="en-US">
                <a:latin typeface="Arial" pitchFamily="34" charset="0"/>
                <a:cs typeface="Arial" pitchFamily="34" charset="0"/>
              </a:rPr>
              <a:t>The  solution of  (X</a:t>
            </a:r>
            <a:r>
              <a:rPr lang="en-US" baseline="-25000">
                <a:latin typeface="Arial" pitchFamily="34" charset="0"/>
                <a:cs typeface="Arial" pitchFamily="34" charset="0"/>
              </a:rPr>
              <a:t>13  </a:t>
            </a:r>
            <a:r>
              <a:rPr lang="en-US">
                <a:latin typeface="Arial" pitchFamily="34" charset="0"/>
                <a:cs typeface="Arial" pitchFamily="34" charset="0"/>
              </a:rPr>
              <a:t>= 1</a:t>
            </a:r>
            <a:r>
              <a:rPr lang="en-US" baseline="-25000">
                <a:latin typeface="Arial" pitchFamily="34" charset="0"/>
                <a:cs typeface="Arial" pitchFamily="34" charset="0"/>
              </a:rPr>
              <a:t>  , </a:t>
            </a:r>
            <a:r>
              <a:rPr lang="en-US">
                <a:latin typeface="Arial" pitchFamily="34" charset="0"/>
                <a:cs typeface="Arial" pitchFamily="34" charset="0"/>
              </a:rPr>
              <a:t> X</a:t>
            </a:r>
            <a:r>
              <a:rPr lang="en-US" baseline="-25000">
                <a:latin typeface="Arial" pitchFamily="34" charset="0"/>
                <a:cs typeface="Arial" pitchFamily="34" charset="0"/>
              </a:rPr>
              <a:t>34</a:t>
            </a:r>
            <a:r>
              <a:rPr lang="en-US">
                <a:latin typeface="Arial" pitchFamily="34" charset="0"/>
                <a:cs typeface="Arial" pitchFamily="34" charset="0"/>
              </a:rPr>
              <a:t>= 1 all other variables are 0) ) means that the shortest route is 1-3-4.</a:t>
            </a:r>
          </a:p>
        </p:txBody>
      </p:sp>
      <p:sp>
        <p:nvSpPr>
          <p:cNvPr id="60421" name="Text Box 5"/>
          <p:cNvSpPr txBox="1">
            <a:spLocks noChangeArrowheads="1"/>
          </p:cNvSpPr>
          <p:nvPr/>
        </p:nvSpPr>
        <p:spPr bwMode="auto">
          <a:xfrm>
            <a:off x="0" y="228600"/>
            <a:ext cx="8259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latin typeface="Arial" pitchFamily="34" charset="0"/>
              </a:rPr>
              <a:t>The ShR Problem : Smaller Number of Binary Variables </a:t>
            </a:r>
            <a:endParaRPr lang="en-US">
              <a:latin typeface="Arial" pitchFamily="34" charset="0"/>
            </a:endParaRPr>
          </a:p>
        </p:txBody>
      </p:sp>
    </p:spTree>
    <p:extLst>
      <p:ext uri="{BB962C8B-B14F-4D97-AF65-F5344CB8AC3E}">
        <p14:creationId xmlns:p14="http://schemas.microsoft.com/office/powerpoint/2010/main" val="2672049822"/>
      </p:ext>
    </p:extLst>
  </p:cSld>
  <p:clrMapOvr>
    <a:masterClrMapping/>
  </p:clrMapOvr>
  <p:transition>
    <p:zoom dir="in"/>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Line 2"/>
          <p:cNvSpPr>
            <a:spLocks noChangeShapeType="1"/>
          </p:cNvSpPr>
          <p:nvPr/>
        </p:nvSpPr>
        <p:spPr bwMode="auto">
          <a:xfrm>
            <a:off x="-76200" y="7620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07" name="Text Box 3"/>
          <p:cNvSpPr txBox="1">
            <a:spLocks noChangeArrowheads="1"/>
          </p:cNvSpPr>
          <p:nvPr/>
        </p:nvSpPr>
        <p:spPr bwMode="auto">
          <a:xfrm>
            <a:off x="0" y="762000"/>
            <a:ext cx="91440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atin typeface="Arial" pitchFamily="34" charset="0"/>
                <a:cs typeface="Arial" pitchFamily="34" charset="0"/>
              </a:rPr>
              <a:t>Now you should formulate the shortest route problem  using defining only one variable for each edge. </a:t>
            </a:r>
          </a:p>
          <a:p>
            <a:endParaRPr lang="en-US">
              <a:latin typeface="Arial" pitchFamily="34" charset="0"/>
              <a:cs typeface="Arial" pitchFamily="34" charset="0"/>
            </a:endParaRPr>
          </a:p>
          <a:p>
            <a:r>
              <a:rPr lang="en-US">
                <a:latin typeface="Arial" pitchFamily="34" charset="0"/>
                <a:cs typeface="Arial" pitchFamily="34" charset="0"/>
              </a:rPr>
              <a:t>Your formulation should be general, not only for this example. </a:t>
            </a:r>
          </a:p>
          <a:p>
            <a:endParaRPr lang="en-US">
              <a:latin typeface="Arial" pitchFamily="34" charset="0"/>
              <a:cs typeface="Arial" pitchFamily="34" charset="0"/>
            </a:endParaRPr>
          </a:p>
          <a:p>
            <a:r>
              <a:rPr lang="en-US">
                <a:latin typeface="Arial" pitchFamily="34" charset="0"/>
                <a:cs typeface="Arial" pitchFamily="34" charset="0"/>
              </a:rPr>
              <a:t>How many variables do you need to formulate this problem? </a:t>
            </a:r>
          </a:p>
        </p:txBody>
      </p:sp>
      <p:sp>
        <p:nvSpPr>
          <p:cNvPr id="98308" name="Text Box 4"/>
          <p:cNvSpPr txBox="1">
            <a:spLocks noChangeArrowheads="1"/>
          </p:cNvSpPr>
          <p:nvPr/>
        </p:nvSpPr>
        <p:spPr bwMode="auto">
          <a:xfrm>
            <a:off x="0" y="228600"/>
            <a:ext cx="8259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latin typeface="Arial" pitchFamily="34" charset="0"/>
              </a:rPr>
              <a:t>The ShR Problem : Smaller Number of Binary Variables </a:t>
            </a:r>
            <a:endParaRPr lang="en-US">
              <a:latin typeface="Arial" pitchFamily="34" charset="0"/>
            </a:endParaRPr>
          </a:p>
        </p:txBody>
      </p:sp>
    </p:spTree>
    <p:extLst>
      <p:ext uri="{BB962C8B-B14F-4D97-AF65-F5344CB8AC3E}">
        <p14:creationId xmlns:p14="http://schemas.microsoft.com/office/powerpoint/2010/main" val="896488861"/>
      </p:ext>
    </p:extLst>
  </p:cSld>
  <p:clrMapOvr>
    <a:masterClrMapping/>
  </p:clrMapOvr>
  <p:transition>
    <p:zoom dir="in"/>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Line 2"/>
          <p:cNvSpPr>
            <a:spLocks noChangeShapeType="1"/>
          </p:cNvSpPr>
          <p:nvPr/>
        </p:nvSpPr>
        <p:spPr bwMode="auto">
          <a:xfrm>
            <a:off x="-76200" y="7620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31" name="Text Box 3"/>
          <p:cNvSpPr txBox="1">
            <a:spLocks noChangeArrowheads="1"/>
          </p:cNvSpPr>
          <p:nvPr/>
        </p:nvSpPr>
        <p:spPr bwMode="auto">
          <a:xfrm>
            <a:off x="212725" y="65088"/>
            <a:ext cx="85471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How Many Binary Variables for this ShR problem </a:t>
            </a:r>
            <a:endParaRPr lang="en-US" sz="2800">
              <a:latin typeface="Arial" pitchFamily="34" charset="0"/>
            </a:endParaRPr>
          </a:p>
        </p:txBody>
      </p:sp>
      <p:grpSp>
        <p:nvGrpSpPr>
          <p:cNvPr id="124932" name="Group 4"/>
          <p:cNvGrpSpPr>
            <a:grpSpLocks/>
          </p:cNvGrpSpPr>
          <p:nvPr/>
        </p:nvGrpSpPr>
        <p:grpSpPr bwMode="auto">
          <a:xfrm>
            <a:off x="2667000" y="1066800"/>
            <a:ext cx="5562600" cy="3535363"/>
            <a:chOff x="720" y="768"/>
            <a:chExt cx="3504" cy="2227"/>
          </a:xfrm>
        </p:grpSpPr>
        <p:sp>
          <p:nvSpPr>
            <p:cNvPr id="124933" name="Oval 5"/>
            <p:cNvSpPr>
              <a:spLocks noChangeArrowheads="1"/>
            </p:cNvSpPr>
            <p:nvPr/>
          </p:nvSpPr>
          <p:spPr bwMode="auto">
            <a:xfrm>
              <a:off x="3456" y="2160"/>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4934" name="Group 6"/>
            <p:cNvGrpSpPr>
              <a:grpSpLocks/>
            </p:cNvGrpSpPr>
            <p:nvPr/>
          </p:nvGrpSpPr>
          <p:grpSpPr bwMode="auto">
            <a:xfrm>
              <a:off x="2160" y="1728"/>
              <a:ext cx="207" cy="211"/>
              <a:chOff x="4416" y="1728"/>
              <a:chExt cx="259" cy="264"/>
            </a:xfrm>
          </p:grpSpPr>
          <p:sp>
            <p:nvSpPr>
              <p:cNvPr id="124935" name="Oval 7"/>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36" name="Text Box 8"/>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8</a:t>
                </a:r>
                <a:endParaRPr lang="en-US">
                  <a:latin typeface="Arial" pitchFamily="34" charset="0"/>
                </a:endParaRPr>
              </a:p>
            </p:txBody>
          </p:sp>
        </p:grpSp>
        <p:grpSp>
          <p:nvGrpSpPr>
            <p:cNvPr id="124937" name="Group 9"/>
            <p:cNvGrpSpPr>
              <a:grpSpLocks/>
            </p:cNvGrpSpPr>
            <p:nvPr/>
          </p:nvGrpSpPr>
          <p:grpSpPr bwMode="auto">
            <a:xfrm>
              <a:off x="2784" y="2784"/>
              <a:ext cx="207" cy="211"/>
              <a:chOff x="4416" y="1728"/>
              <a:chExt cx="259" cy="264"/>
            </a:xfrm>
          </p:grpSpPr>
          <p:sp>
            <p:nvSpPr>
              <p:cNvPr id="124938" name="Oval 10"/>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39" name="Text Box 11"/>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3</a:t>
                </a:r>
                <a:endParaRPr lang="en-US">
                  <a:latin typeface="Arial" pitchFamily="34" charset="0"/>
                </a:endParaRPr>
              </a:p>
            </p:txBody>
          </p:sp>
        </p:grpSp>
        <p:grpSp>
          <p:nvGrpSpPr>
            <p:cNvPr id="124940" name="Group 12"/>
            <p:cNvGrpSpPr>
              <a:grpSpLocks/>
            </p:cNvGrpSpPr>
            <p:nvPr/>
          </p:nvGrpSpPr>
          <p:grpSpPr bwMode="auto">
            <a:xfrm>
              <a:off x="2880" y="2160"/>
              <a:ext cx="207" cy="211"/>
              <a:chOff x="4416" y="1728"/>
              <a:chExt cx="259" cy="264"/>
            </a:xfrm>
          </p:grpSpPr>
          <p:sp>
            <p:nvSpPr>
              <p:cNvPr id="124941" name="Oval 13"/>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42" name="Text Box 14"/>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endParaRPr lang="en-US">
                  <a:latin typeface="Arial" pitchFamily="34" charset="0"/>
                </a:endParaRPr>
              </a:p>
            </p:txBody>
          </p:sp>
        </p:grpSp>
        <p:grpSp>
          <p:nvGrpSpPr>
            <p:cNvPr id="124943" name="Group 15"/>
            <p:cNvGrpSpPr>
              <a:grpSpLocks/>
            </p:cNvGrpSpPr>
            <p:nvPr/>
          </p:nvGrpSpPr>
          <p:grpSpPr bwMode="auto">
            <a:xfrm>
              <a:off x="2880" y="1440"/>
              <a:ext cx="207" cy="211"/>
              <a:chOff x="4416" y="1728"/>
              <a:chExt cx="259" cy="264"/>
            </a:xfrm>
          </p:grpSpPr>
          <p:sp>
            <p:nvSpPr>
              <p:cNvPr id="124944" name="Oval 16"/>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45" name="Text Box 17"/>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endParaRPr lang="en-US">
                  <a:latin typeface="Arial" pitchFamily="34" charset="0"/>
                </a:endParaRPr>
              </a:p>
            </p:txBody>
          </p:sp>
        </p:grpSp>
        <p:grpSp>
          <p:nvGrpSpPr>
            <p:cNvPr id="124946" name="Group 18"/>
            <p:cNvGrpSpPr>
              <a:grpSpLocks/>
            </p:cNvGrpSpPr>
            <p:nvPr/>
          </p:nvGrpSpPr>
          <p:grpSpPr bwMode="auto">
            <a:xfrm>
              <a:off x="2208" y="2477"/>
              <a:ext cx="207" cy="211"/>
              <a:chOff x="4416" y="1728"/>
              <a:chExt cx="259" cy="264"/>
            </a:xfrm>
          </p:grpSpPr>
          <p:sp>
            <p:nvSpPr>
              <p:cNvPr id="124947" name="Oval 19"/>
              <p:cNvSpPr>
                <a:spLocks noChangeArrowheads="1"/>
              </p:cNvSpPr>
              <p:nvPr/>
            </p:nvSpPr>
            <p:spPr bwMode="auto">
              <a:xfrm>
                <a:off x="4416" y="1728"/>
                <a:ext cx="240" cy="24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48" name="Text Box 20"/>
              <p:cNvSpPr txBox="1">
                <a:spLocks noChangeArrowheads="1"/>
              </p:cNvSpPr>
              <p:nvPr/>
            </p:nvSpPr>
            <p:spPr bwMode="auto">
              <a:xfrm>
                <a:off x="4464" y="1775"/>
                <a:ext cx="211" cy="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7</a:t>
                </a:r>
                <a:endParaRPr lang="en-US">
                  <a:latin typeface="Arial" pitchFamily="34" charset="0"/>
                </a:endParaRPr>
              </a:p>
            </p:txBody>
          </p:sp>
        </p:grpSp>
        <p:sp>
          <p:nvSpPr>
            <p:cNvPr id="124949" name="Oval 21"/>
            <p:cNvSpPr>
              <a:spLocks noChangeArrowheads="1"/>
            </p:cNvSpPr>
            <p:nvPr/>
          </p:nvSpPr>
          <p:spPr bwMode="auto">
            <a:xfrm>
              <a:off x="1584" y="2112"/>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50" name="Text Box 22"/>
            <p:cNvSpPr txBox="1">
              <a:spLocks noChangeArrowheads="1"/>
            </p:cNvSpPr>
            <p:nvPr/>
          </p:nvSpPr>
          <p:spPr bwMode="auto">
            <a:xfrm>
              <a:off x="1584" y="2160"/>
              <a:ext cx="22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10</a:t>
              </a:r>
            </a:p>
          </p:txBody>
        </p:sp>
        <p:grpSp>
          <p:nvGrpSpPr>
            <p:cNvPr id="124951" name="Group 23"/>
            <p:cNvGrpSpPr>
              <a:grpSpLocks/>
            </p:cNvGrpSpPr>
            <p:nvPr/>
          </p:nvGrpSpPr>
          <p:grpSpPr bwMode="auto">
            <a:xfrm>
              <a:off x="2976" y="2352"/>
              <a:ext cx="528" cy="480"/>
              <a:chOff x="3984" y="1872"/>
              <a:chExt cx="528" cy="528"/>
            </a:xfrm>
          </p:grpSpPr>
          <p:sp>
            <p:nvSpPr>
              <p:cNvPr id="124952" name="Line 24"/>
              <p:cNvSpPr>
                <a:spLocks noChangeShapeType="1"/>
              </p:cNvSpPr>
              <p:nvPr/>
            </p:nvSpPr>
            <p:spPr bwMode="auto">
              <a:xfrm flipH="1">
                <a:off x="3984" y="1872"/>
                <a:ext cx="528" cy="528"/>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53" name="Text Box 25"/>
              <p:cNvSpPr txBox="1">
                <a:spLocks noChangeArrowheads="1"/>
              </p:cNvSpPr>
              <p:nvPr/>
            </p:nvSpPr>
            <p:spPr bwMode="auto">
              <a:xfrm>
                <a:off x="4080" y="2016"/>
                <a:ext cx="169" cy="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endParaRPr lang="en-US">
                  <a:latin typeface="Arial" pitchFamily="34" charset="0"/>
                </a:endParaRPr>
              </a:p>
            </p:txBody>
          </p:sp>
        </p:grpSp>
        <p:sp>
          <p:nvSpPr>
            <p:cNvPr id="124954" name="Line 26"/>
            <p:cNvSpPr>
              <a:spLocks noChangeShapeType="1"/>
            </p:cNvSpPr>
            <p:nvPr/>
          </p:nvSpPr>
          <p:spPr bwMode="auto">
            <a:xfrm flipH="1">
              <a:off x="3072" y="2256"/>
              <a:ext cx="384"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55" name="Text Box 27"/>
            <p:cNvSpPr txBox="1">
              <a:spLocks noChangeArrowheads="1"/>
            </p:cNvSpPr>
            <p:nvPr/>
          </p:nvSpPr>
          <p:spPr bwMode="auto">
            <a:xfrm>
              <a:off x="3168" y="211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3</a:t>
              </a:r>
            </a:p>
          </p:txBody>
        </p:sp>
        <p:sp>
          <p:nvSpPr>
            <p:cNvPr id="124956" name="Line 28"/>
            <p:cNvSpPr>
              <a:spLocks noChangeShapeType="1"/>
            </p:cNvSpPr>
            <p:nvPr/>
          </p:nvSpPr>
          <p:spPr bwMode="auto">
            <a:xfrm flipH="1" flipV="1">
              <a:off x="3024" y="1632"/>
              <a:ext cx="432" cy="57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57" name="Text Box 29"/>
            <p:cNvSpPr txBox="1">
              <a:spLocks noChangeArrowheads="1"/>
            </p:cNvSpPr>
            <p:nvPr/>
          </p:nvSpPr>
          <p:spPr bwMode="auto">
            <a:xfrm>
              <a:off x="3216"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p>
          </p:txBody>
        </p:sp>
        <p:sp>
          <p:nvSpPr>
            <p:cNvPr id="124958" name="Line 30"/>
            <p:cNvSpPr>
              <a:spLocks noChangeShapeType="1"/>
            </p:cNvSpPr>
            <p:nvPr/>
          </p:nvSpPr>
          <p:spPr bwMode="auto">
            <a:xfrm flipH="1">
              <a:off x="2352" y="1584"/>
              <a:ext cx="528"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59" name="Line 31"/>
            <p:cNvSpPr>
              <a:spLocks noChangeShapeType="1"/>
            </p:cNvSpPr>
            <p:nvPr/>
          </p:nvSpPr>
          <p:spPr bwMode="auto">
            <a:xfrm flipH="1">
              <a:off x="2352" y="2256"/>
              <a:ext cx="528"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60" name="Line 32"/>
            <p:cNvSpPr>
              <a:spLocks noChangeShapeType="1"/>
            </p:cNvSpPr>
            <p:nvPr/>
          </p:nvSpPr>
          <p:spPr bwMode="auto">
            <a:xfrm flipH="1" flipV="1">
              <a:off x="2400" y="2592"/>
              <a:ext cx="384"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61" name="Line 33"/>
            <p:cNvSpPr>
              <a:spLocks noChangeShapeType="1"/>
            </p:cNvSpPr>
            <p:nvPr/>
          </p:nvSpPr>
          <p:spPr bwMode="auto">
            <a:xfrm flipH="1" flipV="1">
              <a:off x="2352" y="1872"/>
              <a:ext cx="528" cy="33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62" name="Line 34"/>
            <p:cNvSpPr>
              <a:spLocks noChangeShapeType="1"/>
            </p:cNvSpPr>
            <p:nvPr/>
          </p:nvSpPr>
          <p:spPr bwMode="auto">
            <a:xfrm flipH="1">
              <a:off x="1680" y="1872"/>
              <a:ext cx="480"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63" name="Line 35"/>
            <p:cNvSpPr>
              <a:spLocks noChangeShapeType="1"/>
            </p:cNvSpPr>
            <p:nvPr/>
          </p:nvSpPr>
          <p:spPr bwMode="auto">
            <a:xfrm flipH="1" flipV="1">
              <a:off x="1776" y="2256"/>
              <a:ext cx="432"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64" name="Text Box 36"/>
            <p:cNvSpPr txBox="1">
              <a:spLocks noChangeArrowheads="1"/>
            </p:cNvSpPr>
            <p:nvPr/>
          </p:nvSpPr>
          <p:spPr bwMode="auto">
            <a:xfrm>
              <a:off x="2544" y="153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124965" name="Text Box 37"/>
            <p:cNvSpPr txBox="1">
              <a:spLocks noChangeArrowheads="1"/>
            </p:cNvSpPr>
            <p:nvPr/>
          </p:nvSpPr>
          <p:spPr bwMode="auto">
            <a:xfrm>
              <a:off x="2592" y="1920"/>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p>
          </p:txBody>
        </p:sp>
        <p:sp>
          <p:nvSpPr>
            <p:cNvPr id="124966" name="Text Box 38"/>
            <p:cNvSpPr txBox="1">
              <a:spLocks noChangeArrowheads="1"/>
            </p:cNvSpPr>
            <p:nvPr/>
          </p:nvSpPr>
          <p:spPr bwMode="auto">
            <a:xfrm>
              <a:off x="2448" y="22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p>
          </p:txBody>
        </p:sp>
        <p:sp>
          <p:nvSpPr>
            <p:cNvPr id="124967" name="Text Box 39"/>
            <p:cNvSpPr txBox="1">
              <a:spLocks noChangeArrowheads="1"/>
            </p:cNvSpPr>
            <p:nvPr/>
          </p:nvSpPr>
          <p:spPr bwMode="auto">
            <a:xfrm>
              <a:off x="2544" y="259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3</a:t>
              </a:r>
            </a:p>
          </p:txBody>
        </p:sp>
        <p:sp>
          <p:nvSpPr>
            <p:cNvPr id="124968" name="Text Box 40"/>
            <p:cNvSpPr txBox="1">
              <a:spLocks noChangeArrowheads="1"/>
            </p:cNvSpPr>
            <p:nvPr/>
          </p:nvSpPr>
          <p:spPr bwMode="auto">
            <a:xfrm>
              <a:off x="1968" y="22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124969" name="Text Box 41"/>
            <p:cNvSpPr txBox="1">
              <a:spLocks noChangeArrowheads="1"/>
            </p:cNvSpPr>
            <p:nvPr/>
          </p:nvSpPr>
          <p:spPr bwMode="auto">
            <a:xfrm>
              <a:off x="1824"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124970" name="Oval 42"/>
            <p:cNvSpPr>
              <a:spLocks noChangeArrowheads="1"/>
            </p:cNvSpPr>
            <p:nvPr/>
          </p:nvSpPr>
          <p:spPr bwMode="auto">
            <a:xfrm>
              <a:off x="3456" y="1440"/>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71" name="Text Box 43"/>
            <p:cNvSpPr txBox="1">
              <a:spLocks noChangeArrowheads="1"/>
            </p:cNvSpPr>
            <p:nvPr/>
          </p:nvSpPr>
          <p:spPr bwMode="auto">
            <a:xfrm>
              <a:off x="3408" y="2160"/>
              <a:ext cx="22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  1</a:t>
              </a:r>
              <a:endParaRPr lang="en-US">
                <a:latin typeface="Arial" pitchFamily="34" charset="0"/>
              </a:endParaRPr>
            </a:p>
          </p:txBody>
        </p:sp>
        <p:sp>
          <p:nvSpPr>
            <p:cNvPr id="124972" name="Text Box 44"/>
            <p:cNvSpPr txBox="1">
              <a:spLocks noChangeArrowheads="1"/>
            </p:cNvSpPr>
            <p:nvPr/>
          </p:nvSpPr>
          <p:spPr bwMode="auto">
            <a:xfrm>
              <a:off x="3408" y="1440"/>
              <a:ext cx="22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  2</a:t>
              </a:r>
              <a:endParaRPr lang="en-US">
                <a:latin typeface="Arial" pitchFamily="34" charset="0"/>
              </a:endParaRPr>
            </a:p>
          </p:txBody>
        </p:sp>
        <p:sp>
          <p:nvSpPr>
            <p:cNvPr id="124973" name="Oval 45"/>
            <p:cNvSpPr>
              <a:spLocks noChangeArrowheads="1"/>
            </p:cNvSpPr>
            <p:nvPr/>
          </p:nvSpPr>
          <p:spPr bwMode="auto">
            <a:xfrm>
              <a:off x="2880" y="768"/>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74" name="Text Box 46"/>
            <p:cNvSpPr txBox="1">
              <a:spLocks noChangeArrowheads="1"/>
            </p:cNvSpPr>
            <p:nvPr/>
          </p:nvSpPr>
          <p:spPr bwMode="auto">
            <a:xfrm>
              <a:off x="2880" y="768"/>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endParaRPr lang="en-US">
                <a:latin typeface="Arial" pitchFamily="34" charset="0"/>
              </a:endParaRPr>
            </a:p>
          </p:txBody>
        </p:sp>
        <p:sp>
          <p:nvSpPr>
            <p:cNvPr id="124975" name="Oval 47"/>
            <p:cNvSpPr>
              <a:spLocks noChangeArrowheads="1"/>
            </p:cNvSpPr>
            <p:nvPr/>
          </p:nvSpPr>
          <p:spPr bwMode="auto">
            <a:xfrm>
              <a:off x="1968" y="1056"/>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76" name="Text Box 48"/>
            <p:cNvSpPr txBox="1">
              <a:spLocks noChangeArrowheads="1"/>
            </p:cNvSpPr>
            <p:nvPr/>
          </p:nvSpPr>
          <p:spPr bwMode="auto">
            <a:xfrm>
              <a:off x="1968" y="10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9</a:t>
              </a:r>
              <a:endParaRPr lang="en-US">
                <a:latin typeface="Arial" pitchFamily="34" charset="0"/>
              </a:endParaRPr>
            </a:p>
          </p:txBody>
        </p:sp>
        <p:sp>
          <p:nvSpPr>
            <p:cNvPr id="124977" name="Oval 49"/>
            <p:cNvSpPr>
              <a:spLocks noChangeArrowheads="1"/>
            </p:cNvSpPr>
            <p:nvPr/>
          </p:nvSpPr>
          <p:spPr bwMode="auto">
            <a:xfrm>
              <a:off x="1392" y="1440"/>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78" name="Text Box 50"/>
            <p:cNvSpPr txBox="1">
              <a:spLocks noChangeArrowheads="1"/>
            </p:cNvSpPr>
            <p:nvPr/>
          </p:nvSpPr>
          <p:spPr bwMode="auto">
            <a:xfrm>
              <a:off x="1344" y="1440"/>
              <a:ext cx="22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11</a:t>
              </a:r>
              <a:endParaRPr lang="en-US">
                <a:latin typeface="Arial" pitchFamily="34" charset="0"/>
              </a:endParaRPr>
            </a:p>
          </p:txBody>
        </p:sp>
        <p:sp>
          <p:nvSpPr>
            <p:cNvPr id="124979" name="Line 51"/>
            <p:cNvSpPr>
              <a:spLocks noChangeShapeType="1"/>
            </p:cNvSpPr>
            <p:nvPr/>
          </p:nvSpPr>
          <p:spPr bwMode="auto">
            <a:xfrm flipH="1" flipV="1">
              <a:off x="3072" y="912"/>
              <a:ext cx="384" cy="528"/>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80" name="Text Box 52"/>
            <p:cNvSpPr txBox="1">
              <a:spLocks noChangeArrowheads="1"/>
            </p:cNvSpPr>
            <p:nvPr/>
          </p:nvSpPr>
          <p:spPr bwMode="auto">
            <a:xfrm>
              <a:off x="3216" y="105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124981" name="Line 53"/>
            <p:cNvSpPr>
              <a:spLocks noChangeShapeType="1"/>
            </p:cNvSpPr>
            <p:nvPr/>
          </p:nvSpPr>
          <p:spPr bwMode="auto">
            <a:xfrm flipH="1">
              <a:off x="3072" y="1536"/>
              <a:ext cx="384" cy="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82" name="Text Box 54"/>
            <p:cNvSpPr txBox="1">
              <a:spLocks noChangeArrowheads="1"/>
            </p:cNvSpPr>
            <p:nvPr/>
          </p:nvSpPr>
          <p:spPr bwMode="auto">
            <a:xfrm>
              <a:off x="3168" y="139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124983" name="Line 55"/>
            <p:cNvSpPr>
              <a:spLocks noChangeShapeType="1"/>
            </p:cNvSpPr>
            <p:nvPr/>
          </p:nvSpPr>
          <p:spPr bwMode="auto">
            <a:xfrm flipH="1">
              <a:off x="2112" y="864"/>
              <a:ext cx="768"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84" name="Text Box 56"/>
            <p:cNvSpPr txBox="1">
              <a:spLocks noChangeArrowheads="1"/>
            </p:cNvSpPr>
            <p:nvPr/>
          </p:nvSpPr>
          <p:spPr bwMode="auto">
            <a:xfrm>
              <a:off x="2400" y="81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p>
          </p:txBody>
        </p:sp>
        <p:sp>
          <p:nvSpPr>
            <p:cNvPr id="124985" name="Line 57"/>
            <p:cNvSpPr>
              <a:spLocks noChangeShapeType="1"/>
            </p:cNvSpPr>
            <p:nvPr/>
          </p:nvSpPr>
          <p:spPr bwMode="auto">
            <a:xfrm flipH="1">
              <a:off x="2304" y="912"/>
              <a:ext cx="624" cy="81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86" name="Text Box 58"/>
            <p:cNvSpPr txBox="1">
              <a:spLocks noChangeArrowheads="1"/>
            </p:cNvSpPr>
            <p:nvPr/>
          </p:nvSpPr>
          <p:spPr bwMode="auto">
            <a:xfrm>
              <a:off x="2448" y="1200"/>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3</a:t>
              </a:r>
            </a:p>
          </p:txBody>
        </p:sp>
        <p:sp>
          <p:nvSpPr>
            <p:cNvPr id="124987" name="Line 59"/>
            <p:cNvSpPr>
              <a:spLocks noChangeShapeType="1"/>
            </p:cNvSpPr>
            <p:nvPr/>
          </p:nvSpPr>
          <p:spPr bwMode="auto">
            <a:xfrm flipH="1">
              <a:off x="1536" y="1200"/>
              <a:ext cx="432" cy="288"/>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88" name="Text Box 60"/>
            <p:cNvSpPr txBox="1">
              <a:spLocks noChangeArrowheads="1"/>
            </p:cNvSpPr>
            <p:nvPr/>
          </p:nvSpPr>
          <p:spPr bwMode="auto">
            <a:xfrm>
              <a:off x="1632" y="1152"/>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4</a:t>
              </a:r>
            </a:p>
          </p:txBody>
        </p:sp>
        <p:sp>
          <p:nvSpPr>
            <p:cNvPr id="124989" name="Line 61"/>
            <p:cNvSpPr>
              <a:spLocks noChangeShapeType="1"/>
            </p:cNvSpPr>
            <p:nvPr/>
          </p:nvSpPr>
          <p:spPr bwMode="auto">
            <a:xfrm flipH="1" flipV="1">
              <a:off x="1584" y="1584"/>
              <a:ext cx="576" cy="192"/>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90" name="Text Box 62"/>
            <p:cNvSpPr txBox="1">
              <a:spLocks noChangeArrowheads="1"/>
            </p:cNvSpPr>
            <p:nvPr/>
          </p:nvSpPr>
          <p:spPr bwMode="auto">
            <a:xfrm>
              <a:off x="1968" y="158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124991" name="Line 63"/>
            <p:cNvSpPr>
              <a:spLocks noChangeShapeType="1"/>
            </p:cNvSpPr>
            <p:nvPr/>
          </p:nvSpPr>
          <p:spPr bwMode="auto">
            <a:xfrm flipH="1">
              <a:off x="1680" y="1248"/>
              <a:ext cx="336" cy="864"/>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4992" name="Text Box 64"/>
            <p:cNvSpPr txBox="1">
              <a:spLocks noChangeArrowheads="1"/>
            </p:cNvSpPr>
            <p:nvPr/>
          </p:nvSpPr>
          <p:spPr bwMode="auto">
            <a:xfrm>
              <a:off x="1776" y="134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grpSp>
          <p:nvGrpSpPr>
            <p:cNvPr id="124993" name="Group 65"/>
            <p:cNvGrpSpPr>
              <a:grpSpLocks/>
            </p:cNvGrpSpPr>
            <p:nvPr/>
          </p:nvGrpSpPr>
          <p:grpSpPr bwMode="auto">
            <a:xfrm>
              <a:off x="4032" y="1872"/>
              <a:ext cx="192" cy="192"/>
              <a:chOff x="4512" y="2736"/>
              <a:chExt cx="192" cy="192"/>
            </a:xfrm>
          </p:grpSpPr>
          <p:sp>
            <p:nvSpPr>
              <p:cNvPr id="124994" name="Text Box 66"/>
              <p:cNvSpPr txBox="1">
                <a:spLocks noChangeArrowheads="1"/>
              </p:cNvSpPr>
              <p:nvPr/>
            </p:nvSpPr>
            <p:spPr bwMode="auto">
              <a:xfrm>
                <a:off x="4512" y="2736"/>
                <a:ext cx="19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O</a:t>
                </a:r>
              </a:p>
            </p:txBody>
          </p:sp>
          <p:sp>
            <p:nvSpPr>
              <p:cNvPr id="124995" name="Oval 67"/>
              <p:cNvSpPr>
                <a:spLocks noChangeArrowheads="1"/>
              </p:cNvSpPr>
              <p:nvPr/>
            </p:nvSpPr>
            <p:spPr bwMode="auto">
              <a:xfrm>
                <a:off x="4512" y="2736"/>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4996" name="Group 68"/>
            <p:cNvGrpSpPr>
              <a:grpSpLocks/>
            </p:cNvGrpSpPr>
            <p:nvPr/>
          </p:nvGrpSpPr>
          <p:grpSpPr bwMode="auto">
            <a:xfrm>
              <a:off x="720" y="1824"/>
              <a:ext cx="192" cy="192"/>
              <a:chOff x="4512" y="2736"/>
              <a:chExt cx="192" cy="192"/>
            </a:xfrm>
          </p:grpSpPr>
          <p:sp>
            <p:nvSpPr>
              <p:cNvPr id="124997" name="Text Box 69"/>
              <p:cNvSpPr txBox="1">
                <a:spLocks noChangeArrowheads="1"/>
              </p:cNvSpPr>
              <p:nvPr/>
            </p:nvSpPr>
            <p:spPr bwMode="auto">
              <a:xfrm>
                <a:off x="4512" y="2736"/>
                <a:ext cx="18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D</a:t>
                </a:r>
              </a:p>
            </p:txBody>
          </p:sp>
          <p:sp>
            <p:nvSpPr>
              <p:cNvPr id="124998" name="Oval 70"/>
              <p:cNvSpPr>
                <a:spLocks noChangeArrowheads="1"/>
              </p:cNvSpPr>
              <p:nvPr/>
            </p:nvSpPr>
            <p:spPr bwMode="auto">
              <a:xfrm>
                <a:off x="4512" y="2736"/>
                <a:ext cx="192" cy="19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999" name="Line 71"/>
            <p:cNvSpPr>
              <a:spLocks noChangeShapeType="1"/>
            </p:cNvSpPr>
            <p:nvPr/>
          </p:nvSpPr>
          <p:spPr bwMode="auto">
            <a:xfrm flipH="1">
              <a:off x="864" y="1584"/>
              <a:ext cx="528" cy="288"/>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00" name="Text Box 72"/>
            <p:cNvSpPr txBox="1">
              <a:spLocks noChangeArrowheads="1"/>
            </p:cNvSpPr>
            <p:nvPr/>
          </p:nvSpPr>
          <p:spPr bwMode="auto">
            <a:xfrm>
              <a:off x="1056" y="153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2</a:t>
              </a:r>
            </a:p>
          </p:txBody>
        </p:sp>
        <p:sp>
          <p:nvSpPr>
            <p:cNvPr id="125001" name="Line 73"/>
            <p:cNvSpPr>
              <a:spLocks noChangeShapeType="1"/>
            </p:cNvSpPr>
            <p:nvPr/>
          </p:nvSpPr>
          <p:spPr bwMode="auto">
            <a:xfrm flipH="1" flipV="1">
              <a:off x="864" y="1968"/>
              <a:ext cx="720" cy="240"/>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02" name="Text Box 74"/>
            <p:cNvSpPr txBox="1">
              <a:spLocks noChangeArrowheads="1"/>
            </p:cNvSpPr>
            <p:nvPr/>
          </p:nvSpPr>
          <p:spPr bwMode="auto">
            <a:xfrm>
              <a:off x="1200" y="1968"/>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3</a:t>
              </a:r>
            </a:p>
          </p:txBody>
        </p:sp>
        <p:sp>
          <p:nvSpPr>
            <p:cNvPr id="125003" name="Line 75"/>
            <p:cNvSpPr>
              <a:spLocks noChangeShapeType="1"/>
            </p:cNvSpPr>
            <p:nvPr/>
          </p:nvSpPr>
          <p:spPr bwMode="auto">
            <a:xfrm flipH="1" flipV="1">
              <a:off x="3600" y="1584"/>
              <a:ext cx="432" cy="336"/>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04" name="Line 76"/>
            <p:cNvSpPr>
              <a:spLocks noChangeShapeType="1"/>
            </p:cNvSpPr>
            <p:nvPr/>
          </p:nvSpPr>
          <p:spPr bwMode="auto">
            <a:xfrm flipH="1">
              <a:off x="3648" y="2016"/>
              <a:ext cx="384" cy="192"/>
            </a:xfrm>
            <a:prstGeom prst="line">
              <a:avLst/>
            </a:prstGeom>
            <a:noFill/>
            <a:ln w="9525">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05" name="Text Box 77"/>
            <p:cNvSpPr txBox="1">
              <a:spLocks noChangeArrowheads="1"/>
            </p:cNvSpPr>
            <p:nvPr/>
          </p:nvSpPr>
          <p:spPr bwMode="auto">
            <a:xfrm>
              <a:off x="3792" y="1680"/>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6</a:t>
              </a:r>
            </a:p>
          </p:txBody>
        </p:sp>
        <p:sp>
          <p:nvSpPr>
            <p:cNvPr id="125006" name="Text Box 78"/>
            <p:cNvSpPr txBox="1">
              <a:spLocks noChangeArrowheads="1"/>
            </p:cNvSpPr>
            <p:nvPr/>
          </p:nvSpPr>
          <p:spPr bwMode="auto">
            <a:xfrm>
              <a:off x="3648" y="201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latin typeface="Arial" pitchFamily="34" charset="0"/>
                </a:rPr>
                <a:t>5</a:t>
              </a:r>
            </a:p>
          </p:txBody>
        </p:sp>
        <p:sp>
          <p:nvSpPr>
            <p:cNvPr id="125007" name="Line 79"/>
            <p:cNvSpPr>
              <a:spLocks noChangeShapeType="1"/>
            </p:cNvSpPr>
            <p:nvPr/>
          </p:nvSpPr>
          <p:spPr bwMode="auto">
            <a:xfrm>
              <a:off x="2256" y="1920"/>
              <a:ext cx="48"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08" name="Line 80"/>
            <p:cNvSpPr>
              <a:spLocks noChangeShapeType="1"/>
            </p:cNvSpPr>
            <p:nvPr/>
          </p:nvSpPr>
          <p:spPr bwMode="auto">
            <a:xfrm flipH="1">
              <a:off x="2928" y="2352"/>
              <a:ext cx="48" cy="432"/>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09" name="Line 81"/>
            <p:cNvSpPr>
              <a:spLocks noChangeShapeType="1"/>
            </p:cNvSpPr>
            <p:nvPr/>
          </p:nvSpPr>
          <p:spPr bwMode="auto">
            <a:xfrm>
              <a:off x="2976" y="1632"/>
              <a:ext cx="48"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10" name="Line 82"/>
            <p:cNvSpPr>
              <a:spLocks noChangeShapeType="1"/>
            </p:cNvSpPr>
            <p:nvPr/>
          </p:nvSpPr>
          <p:spPr bwMode="auto">
            <a:xfrm>
              <a:off x="2976" y="960"/>
              <a:ext cx="48"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11" name="Line 83"/>
            <p:cNvSpPr>
              <a:spLocks noChangeShapeType="1"/>
            </p:cNvSpPr>
            <p:nvPr/>
          </p:nvSpPr>
          <p:spPr bwMode="auto">
            <a:xfrm>
              <a:off x="2112" y="1200"/>
              <a:ext cx="96" cy="528"/>
            </a:xfrm>
            <a:prstGeom prst="line">
              <a:avLst/>
            </a:prstGeom>
            <a:noFill/>
            <a:ln w="9525">
              <a:solidFill>
                <a:srgbClr val="FF3300"/>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012" name="Text Box 84"/>
            <p:cNvSpPr txBox="1">
              <a:spLocks noChangeArrowheads="1"/>
            </p:cNvSpPr>
            <p:nvPr/>
          </p:nvSpPr>
          <p:spPr bwMode="auto">
            <a:xfrm>
              <a:off x="2256" y="206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3</a:t>
              </a:r>
            </a:p>
          </p:txBody>
        </p:sp>
        <p:sp>
          <p:nvSpPr>
            <p:cNvPr id="125013" name="Text Box 85"/>
            <p:cNvSpPr txBox="1">
              <a:spLocks noChangeArrowheads="1"/>
            </p:cNvSpPr>
            <p:nvPr/>
          </p:nvSpPr>
          <p:spPr bwMode="auto">
            <a:xfrm>
              <a:off x="2112" y="134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endParaRPr lang="en-US" sz="1200">
                <a:latin typeface="Arial" pitchFamily="34" charset="0"/>
              </a:endParaRPr>
            </a:p>
          </p:txBody>
        </p:sp>
        <p:sp>
          <p:nvSpPr>
            <p:cNvPr id="125014" name="Text Box 86"/>
            <p:cNvSpPr txBox="1">
              <a:spLocks noChangeArrowheads="1"/>
            </p:cNvSpPr>
            <p:nvPr/>
          </p:nvSpPr>
          <p:spPr bwMode="auto">
            <a:xfrm>
              <a:off x="2976" y="110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3</a:t>
              </a:r>
            </a:p>
          </p:txBody>
        </p:sp>
        <p:sp>
          <p:nvSpPr>
            <p:cNvPr id="125015" name="Text Box 87"/>
            <p:cNvSpPr txBox="1">
              <a:spLocks noChangeArrowheads="1"/>
            </p:cNvSpPr>
            <p:nvPr/>
          </p:nvSpPr>
          <p:spPr bwMode="auto">
            <a:xfrm>
              <a:off x="2976" y="1824"/>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p>
          </p:txBody>
        </p:sp>
        <p:sp>
          <p:nvSpPr>
            <p:cNvPr id="125016" name="Text Box 88"/>
            <p:cNvSpPr txBox="1">
              <a:spLocks noChangeArrowheads="1"/>
            </p:cNvSpPr>
            <p:nvPr/>
          </p:nvSpPr>
          <p:spPr bwMode="auto">
            <a:xfrm>
              <a:off x="2832" y="2496"/>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FF3300"/>
                  </a:solidFill>
                  <a:latin typeface="Arial" pitchFamily="34" charset="0"/>
                </a:rPr>
                <a:t>2</a:t>
              </a:r>
            </a:p>
          </p:txBody>
        </p:sp>
      </p:grpSp>
    </p:spTree>
    <p:extLst>
      <p:ext uri="{BB962C8B-B14F-4D97-AF65-F5344CB8AC3E}">
        <p14:creationId xmlns:p14="http://schemas.microsoft.com/office/powerpoint/2010/main" val="23967374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124932"/>
                                        </p:tgtEl>
                                        <p:attrNameLst>
                                          <p:attrName>style.visibility</p:attrName>
                                        </p:attrNameLst>
                                      </p:cBhvr>
                                      <p:to>
                                        <p:strVal val="visible"/>
                                      </p:to>
                                    </p:set>
                                    <p:animEffect transition="in" filter="box(out)">
                                      <p:cBhvr>
                                        <p:cTn id="7" dur="500"/>
                                        <p:tgtEl>
                                          <p:spTgt spid="1249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1371600" y="1752600"/>
            <a:ext cx="7239000" cy="451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1200"/>
              </a:spcAft>
            </a:pPr>
            <a:r>
              <a:rPr lang="en-US" altLang="en-US" sz="1800" b="1">
                <a:latin typeface="Palatino" pitchFamily="18" charset="0"/>
              </a:rPr>
              <a:t>When are “non-integer” solutions okay?</a:t>
            </a:r>
          </a:p>
          <a:p>
            <a:pPr lvl="2">
              <a:buFont typeface="Symbol" pitchFamily="18" charset="2"/>
              <a:buChar char="·"/>
            </a:pPr>
            <a:r>
              <a:rPr lang="en-US" altLang="en-US" sz="1800">
                <a:latin typeface="Palatino" pitchFamily="18" charset="0"/>
              </a:rPr>
              <a:t> Solution is naturally divisible</a:t>
            </a:r>
          </a:p>
          <a:p>
            <a:endParaRPr lang="en-US" altLang="en-US" sz="1800">
              <a:latin typeface="Palatino" pitchFamily="18" charset="0"/>
            </a:endParaRPr>
          </a:p>
          <a:p>
            <a:endParaRPr lang="en-US" altLang="en-US" sz="1800">
              <a:latin typeface="Palatino" pitchFamily="18" charset="0"/>
            </a:endParaRPr>
          </a:p>
          <a:p>
            <a:pPr lvl="2">
              <a:buFont typeface="Symbol" pitchFamily="18" charset="2"/>
              <a:buChar char="·"/>
            </a:pPr>
            <a:r>
              <a:rPr lang="en-US" altLang="en-US" sz="1800">
                <a:latin typeface="Palatino" pitchFamily="18" charset="0"/>
              </a:rPr>
              <a:t> Solution represents a rate</a:t>
            </a:r>
          </a:p>
          <a:p>
            <a:endParaRPr lang="en-US" altLang="en-US" sz="1800">
              <a:latin typeface="Palatino" pitchFamily="18" charset="0"/>
            </a:endParaRPr>
          </a:p>
          <a:p>
            <a:endParaRPr lang="en-US" altLang="en-US" sz="1800">
              <a:latin typeface="Palatino" pitchFamily="18" charset="0"/>
            </a:endParaRPr>
          </a:p>
          <a:p>
            <a:pPr lvl="2">
              <a:buFont typeface="Symbol" pitchFamily="18" charset="2"/>
              <a:buChar char="·"/>
            </a:pPr>
            <a:r>
              <a:rPr lang="en-US" altLang="en-US" sz="1800">
                <a:latin typeface="Palatino" pitchFamily="18" charset="0"/>
              </a:rPr>
              <a:t> Solution only for planning purposes</a:t>
            </a:r>
          </a:p>
          <a:p>
            <a:endParaRPr lang="en-US" altLang="en-US" sz="1800">
              <a:latin typeface="Palatino" pitchFamily="18" charset="0"/>
            </a:endParaRPr>
          </a:p>
          <a:p>
            <a:endParaRPr lang="en-US" altLang="en-US" sz="1800">
              <a:latin typeface="Palatino" pitchFamily="18" charset="0"/>
            </a:endParaRPr>
          </a:p>
          <a:p>
            <a:endParaRPr lang="en-US" altLang="en-US" sz="1800">
              <a:latin typeface="Palatino" pitchFamily="18" charset="0"/>
            </a:endParaRPr>
          </a:p>
          <a:p>
            <a:endParaRPr lang="en-US" altLang="en-US" sz="1800">
              <a:latin typeface="Palatino" pitchFamily="18" charset="0"/>
            </a:endParaRPr>
          </a:p>
          <a:p>
            <a:pPr>
              <a:spcAft>
                <a:spcPts val="1200"/>
              </a:spcAft>
            </a:pPr>
            <a:r>
              <a:rPr lang="en-US" altLang="en-US" sz="1800" b="1">
                <a:latin typeface="Palatino" pitchFamily="18" charset="0"/>
              </a:rPr>
              <a:t>When is rounding okay?</a:t>
            </a:r>
            <a:endParaRPr lang="en-US" altLang="en-US" b="1">
              <a:latin typeface="Palatino" pitchFamily="18" charset="0"/>
            </a:endParaRPr>
          </a:p>
          <a:p>
            <a:pPr>
              <a:spcBef>
                <a:spcPct val="50000"/>
              </a:spcBef>
            </a:pPr>
            <a:endParaRPr lang="en-US" altLang="en-US"/>
          </a:p>
        </p:txBody>
      </p:sp>
      <p:sp>
        <p:nvSpPr>
          <p:cNvPr id="88067" name="Line 3"/>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068" name="Text Box 4"/>
          <p:cNvSpPr txBox="1">
            <a:spLocks noChangeArrowheads="1"/>
          </p:cNvSpPr>
          <p:nvPr/>
        </p:nvSpPr>
        <p:spPr bwMode="auto">
          <a:xfrm>
            <a:off x="212725" y="65088"/>
            <a:ext cx="38798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Integer Programming </a:t>
            </a:r>
            <a:endParaRPr lang="en-US" sz="2800">
              <a:latin typeface="Arial" pitchFamily="34" charset="0"/>
            </a:endParaRPr>
          </a:p>
        </p:txBody>
      </p:sp>
    </p:spTree>
    <p:extLst>
      <p:ext uri="{BB962C8B-B14F-4D97-AF65-F5344CB8AC3E}">
        <p14:creationId xmlns:p14="http://schemas.microsoft.com/office/powerpoint/2010/main" val="423826730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Text Box 3"/>
          <p:cNvSpPr txBox="1">
            <a:spLocks noChangeArrowheads="1"/>
          </p:cNvSpPr>
          <p:nvPr/>
        </p:nvSpPr>
        <p:spPr bwMode="auto">
          <a:xfrm>
            <a:off x="0" y="762000"/>
            <a:ext cx="91440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sz="2400" dirty="0">
              <a:latin typeface="Book Antiqua" pitchFamily="18" charset="0"/>
            </a:endParaRPr>
          </a:p>
          <a:p>
            <a:r>
              <a:rPr lang="en-US" sz="2400" b="1" i="1" dirty="0">
                <a:latin typeface="Book Antiqua" pitchFamily="18" charset="0"/>
              </a:rPr>
              <a:t>1	</a:t>
            </a:r>
            <a:r>
              <a:rPr lang="en-US" sz="2400" dirty="0">
                <a:latin typeface="Book Antiqua" pitchFamily="18" charset="0"/>
              </a:rPr>
              <a:t>				 </a:t>
            </a:r>
            <a:r>
              <a:rPr lang="en-US" sz="2400" b="1" i="1" dirty="0">
                <a:latin typeface="Book Antiqua" pitchFamily="18" charset="0"/>
              </a:rPr>
              <a:t>n</a:t>
            </a:r>
            <a:r>
              <a:rPr lang="en-US" sz="2400" b="1" i="1" baseline="30000" dirty="0">
                <a:latin typeface="Book Antiqua" pitchFamily="18" charset="0"/>
              </a:rPr>
              <a:t>2</a:t>
            </a:r>
          </a:p>
          <a:p>
            <a:r>
              <a:rPr lang="en-US" sz="2400" b="1" i="1" dirty="0">
                <a:latin typeface="Book Antiqua" pitchFamily="18" charset="0"/>
              </a:rPr>
              <a:t>(10)</a:t>
            </a:r>
            <a:r>
              <a:rPr lang="en-US" sz="2400" b="1" i="1" baseline="30000" dirty="0">
                <a:latin typeface="Book Antiqua" pitchFamily="18" charset="0"/>
              </a:rPr>
              <a:t>10		</a:t>
            </a:r>
            <a:r>
              <a:rPr lang="en-US" sz="2400" b="1" i="1" dirty="0">
                <a:latin typeface="Book Antiqua" pitchFamily="18" charset="0"/>
              </a:rPr>
              <a:t>			(</a:t>
            </a:r>
            <a:r>
              <a:rPr lang="en-US" sz="2400" b="1" i="1" dirty="0" err="1">
                <a:latin typeface="Book Antiqua" pitchFamily="18" charset="0"/>
              </a:rPr>
              <a:t>n+x</a:t>
            </a:r>
            <a:r>
              <a:rPr lang="en-US" sz="2400" b="1" i="1" dirty="0">
                <a:latin typeface="Book Antiqua" pitchFamily="18" charset="0"/>
              </a:rPr>
              <a:t>)</a:t>
            </a:r>
            <a:r>
              <a:rPr lang="en-US" sz="2400" b="1" i="1" baseline="30000" dirty="0">
                <a:latin typeface="Book Antiqua" pitchFamily="18" charset="0"/>
              </a:rPr>
              <a:t>2</a:t>
            </a:r>
          </a:p>
          <a:p>
            <a:endParaRPr lang="en-US" sz="2400" dirty="0">
              <a:latin typeface="Book Antiqua" pitchFamily="18" charset="0"/>
            </a:endParaRPr>
          </a:p>
          <a:p>
            <a:r>
              <a:rPr lang="en-US" sz="2400" b="1" i="1" dirty="0">
                <a:latin typeface="Book Antiqua" pitchFamily="18" charset="0"/>
              </a:rPr>
              <a:t>1 (</a:t>
            </a:r>
            <a:r>
              <a:rPr lang="en-US" sz="2400" b="1" i="1" dirty="0" err="1">
                <a:latin typeface="Book Antiqua" pitchFamily="18" charset="0"/>
              </a:rPr>
              <a:t>n+x</a:t>
            </a:r>
            <a:r>
              <a:rPr lang="en-US" sz="2400" b="1" i="1" dirty="0">
                <a:latin typeface="Book Antiqua" pitchFamily="18" charset="0"/>
              </a:rPr>
              <a:t>)</a:t>
            </a:r>
            <a:r>
              <a:rPr lang="en-US" sz="2400" b="1" i="1" baseline="30000" dirty="0">
                <a:latin typeface="Book Antiqua" pitchFamily="18" charset="0"/>
              </a:rPr>
              <a:t>2 </a:t>
            </a:r>
            <a:r>
              <a:rPr lang="en-US" sz="2400" b="1" i="1" dirty="0">
                <a:latin typeface="Book Antiqua" pitchFamily="18" charset="0"/>
              </a:rPr>
              <a:t> =  (10)</a:t>
            </a:r>
            <a:r>
              <a:rPr lang="en-US" sz="2400" b="1" i="1" baseline="30000" dirty="0">
                <a:latin typeface="Book Antiqua" pitchFamily="18" charset="0"/>
              </a:rPr>
              <a:t>10</a:t>
            </a:r>
            <a:r>
              <a:rPr lang="en-US" sz="2400" b="1" i="1" dirty="0">
                <a:latin typeface="Book Antiqua" pitchFamily="18" charset="0"/>
              </a:rPr>
              <a:t> </a:t>
            </a:r>
            <a:r>
              <a:rPr lang="en-US" sz="2400" b="1" i="1" dirty="0" smtClean="0">
                <a:latin typeface="Book Antiqua" pitchFamily="18" charset="0"/>
              </a:rPr>
              <a:t>n</a:t>
            </a:r>
            <a:r>
              <a:rPr lang="en-US" sz="2400" b="1" i="1" baseline="30000" dirty="0" smtClean="0">
                <a:latin typeface="Book Antiqua" pitchFamily="18" charset="0"/>
              </a:rPr>
              <a:t>2</a:t>
            </a:r>
          </a:p>
          <a:p>
            <a:endParaRPr lang="en-US" sz="2400" b="1" i="1" dirty="0">
              <a:latin typeface="Book Antiqua" pitchFamily="18" charset="0"/>
            </a:endParaRPr>
          </a:p>
          <a:p>
            <a:r>
              <a:rPr lang="en-US" sz="2400" b="1" i="1" dirty="0">
                <a:latin typeface="Book Antiqua" pitchFamily="18" charset="0"/>
              </a:rPr>
              <a:t>(</a:t>
            </a:r>
            <a:r>
              <a:rPr lang="en-US" sz="2400" b="1" i="1" dirty="0" err="1">
                <a:latin typeface="Book Antiqua" pitchFamily="18" charset="0"/>
              </a:rPr>
              <a:t>n+x</a:t>
            </a:r>
            <a:r>
              <a:rPr lang="en-US" sz="2400" b="1" i="1" dirty="0">
                <a:latin typeface="Book Antiqua" pitchFamily="18" charset="0"/>
              </a:rPr>
              <a:t>)</a:t>
            </a:r>
            <a:r>
              <a:rPr lang="en-US" sz="2400" b="1" i="1" baseline="30000" dirty="0">
                <a:latin typeface="Book Antiqua" pitchFamily="18" charset="0"/>
              </a:rPr>
              <a:t>2</a:t>
            </a:r>
            <a:r>
              <a:rPr lang="en-US" sz="2400" b="1" i="1" dirty="0">
                <a:latin typeface="Book Antiqua" pitchFamily="18" charset="0"/>
              </a:rPr>
              <a:t> / </a:t>
            </a:r>
            <a:r>
              <a:rPr lang="en-US" sz="2400" b="1" i="1" dirty="0" smtClean="0">
                <a:latin typeface="Book Antiqua" pitchFamily="18" charset="0"/>
              </a:rPr>
              <a:t> </a:t>
            </a:r>
            <a:r>
              <a:rPr lang="en-US" sz="2400" b="1" i="1" dirty="0">
                <a:latin typeface="Book Antiqua" pitchFamily="18" charset="0"/>
              </a:rPr>
              <a:t>n</a:t>
            </a:r>
            <a:r>
              <a:rPr lang="en-US" sz="2400" b="1" i="1" baseline="30000" dirty="0">
                <a:latin typeface="Book Antiqua" pitchFamily="18" charset="0"/>
              </a:rPr>
              <a:t>2  </a:t>
            </a:r>
            <a:r>
              <a:rPr lang="en-US" sz="2400" b="1" i="1" dirty="0">
                <a:latin typeface="Book Antiqua" pitchFamily="18" charset="0"/>
              </a:rPr>
              <a:t>=  (10)</a:t>
            </a:r>
            <a:r>
              <a:rPr lang="en-US" sz="2400" b="1" i="1" baseline="30000" dirty="0">
                <a:latin typeface="Book Antiqua" pitchFamily="18" charset="0"/>
              </a:rPr>
              <a:t>10</a:t>
            </a:r>
            <a:r>
              <a:rPr lang="en-US" sz="2400" b="1" i="1" dirty="0">
                <a:latin typeface="Book Antiqua" pitchFamily="18" charset="0"/>
              </a:rPr>
              <a:t>  	</a:t>
            </a:r>
          </a:p>
          <a:p>
            <a:endParaRPr lang="en-US" sz="2400" b="1" i="1" dirty="0">
              <a:latin typeface="Book Antiqua" pitchFamily="18" charset="0"/>
            </a:endParaRPr>
          </a:p>
          <a:p>
            <a:r>
              <a:rPr lang="en-US" sz="2400" b="1" i="1" dirty="0">
                <a:latin typeface="Book Antiqua" pitchFamily="18" charset="0"/>
              </a:rPr>
              <a:t>(</a:t>
            </a:r>
            <a:r>
              <a:rPr lang="en-US" sz="2400" b="1" i="1" dirty="0" err="1">
                <a:latin typeface="Book Antiqua" pitchFamily="18" charset="0"/>
              </a:rPr>
              <a:t>n+x</a:t>
            </a:r>
            <a:r>
              <a:rPr lang="en-US" sz="2400" b="1" i="1" dirty="0">
                <a:latin typeface="Book Antiqua" pitchFamily="18" charset="0"/>
              </a:rPr>
              <a:t> / </a:t>
            </a:r>
            <a:r>
              <a:rPr lang="en-US" sz="2400" b="1" i="1" dirty="0" smtClean="0">
                <a:latin typeface="Book Antiqua" pitchFamily="18" charset="0"/>
              </a:rPr>
              <a:t>n </a:t>
            </a:r>
            <a:r>
              <a:rPr lang="en-US" sz="2400" b="1" i="1" dirty="0">
                <a:latin typeface="Book Antiqua" pitchFamily="18" charset="0"/>
              </a:rPr>
              <a:t>) </a:t>
            </a:r>
            <a:r>
              <a:rPr lang="en-US" sz="2400" b="1" i="1" baseline="30000" dirty="0">
                <a:latin typeface="Book Antiqua" pitchFamily="18" charset="0"/>
              </a:rPr>
              <a:t>2 </a:t>
            </a:r>
            <a:r>
              <a:rPr lang="en-US" sz="2400" b="1" i="1" dirty="0">
                <a:latin typeface="Book Antiqua" pitchFamily="18" charset="0"/>
              </a:rPr>
              <a:t> = (10)</a:t>
            </a:r>
            <a:r>
              <a:rPr lang="en-US" sz="2400" b="1" i="1" baseline="30000" dirty="0">
                <a:latin typeface="Book Antiqua" pitchFamily="18" charset="0"/>
              </a:rPr>
              <a:t>10</a:t>
            </a:r>
            <a:r>
              <a:rPr lang="en-US" sz="2400" b="1" i="1" dirty="0">
                <a:latin typeface="Book Antiqua" pitchFamily="18" charset="0"/>
              </a:rPr>
              <a:t> </a:t>
            </a:r>
          </a:p>
          <a:p>
            <a:endParaRPr lang="en-US" sz="2400" b="1" i="1" dirty="0">
              <a:latin typeface="Book Antiqua" pitchFamily="18" charset="0"/>
            </a:endParaRPr>
          </a:p>
          <a:p>
            <a:r>
              <a:rPr lang="en-US" sz="2400" b="1" i="1" dirty="0" err="1">
                <a:latin typeface="Book Antiqua" pitchFamily="18" charset="0"/>
              </a:rPr>
              <a:t>n+x</a:t>
            </a:r>
            <a:r>
              <a:rPr lang="en-US" sz="2400" b="1" i="1" dirty="0">
                <a:latin typeface="Book Antiqua" pitchFamily="18" charset="0"/>
              </a:rPr>
              <a:t> </a:t>
            </a:r>
            <a:r>
              <a:rPr lang="en-US" sz="2400" b="1" i="1" dirty="0" smtClean="0">
                <a:latin typeface="Book Antiqua" pitchFamily="18" charset="0"/>
              </a:rPr>
              <a:t>/ </a:t>
            </a:r>
            <a:r>
              <a:rPr lang="en-US" sz="2400" b="1" i="1" dirty="0">
                <a:latin typeface="Book Antiqua" pitchFamily="18" charset="0"/>
              </a:rPr>
              <a:t>n  =  (10)</a:t>
            </a:r>
            <a:r>
              <a:rPr lang="en-US" sz="2400" b="1" i="1" baseline="30000" dirty="0">
                <a:latin typeface="Book Antiqua" pitchFamily="18" charset="0"/>
              </a:rPr>
              <a:t>5  </a:t>
            </a:r>
            <a:r>
              <a:rPr lang="en-US" sz="2400" b="1" i="1" dirty="0">
                <a:latin typeface="Book Antiqua" pitchFamily="18" charset="0"/>
              </a:rPr>
              <a:t>= 100000</a:t>
            </a:r>
          </a:p>
          <a:p>
            <a:endParaRPr lang="en-US" sz="2400" b="1" i="1" dirty="0">
              <a:latin typeface="Book Antiqua" pitchFamily="18" charset="0"/>
            </a:endParaRPr>
          </a:p>
          <a:p>
            <a:r>
              <a:rPr lang="en-US" sz="2400" b="1" i="1" dirty="0" err="1">
                <a:latin typeface="Book Antiqua" pitchFamily="18" charset="0"/>
              </a:rPr>
              <a:t>n+x</a:t>
            </a:r>
            <a:r>
              <a:rPr lang="en-US" sz="2400" b="1" i="1" dirty="0">
                <a:latin typeface="Book Antiqua" pitchFamily="18" charset="0"/>
              </a:rPr>
              <a:t> = 100,000n</a:t>
            </a:r>
          </a:p>
          <a:p>
            <a:r>
              <a:rPr lang="en-US" sz="2400" dirty="0" smtClean="0">
                <a:latin typeface="Book Antiqua" pitchFamily="18" charset="0"/>
              </a:rPr>
              <a:t>The </a:t>
            </a:r>
            <a:r>
              <a:rPr lang="en-US" sz="2400" dirty="0">
                <a:latin typeface="Book Antiqua" pitchFamily="18" charset="0"/>
              </a:rPr>
              <a:t>number of variables in the new problem is 100,000 times greater that the number of variables in the old problem</a:t>
            </a:r>
            <a:r>
              <a:rPr lang="en-US" sz="2400" b="1" i="1" dirty="0">
                <a:latin typeface="Book Antiqua" pitchFamily="18" charset="0"/>
              </a:rPr>
              <a:t>. </a:t>
            </a:r>
          </a:p>
        </p:txBody>
      </p:sp>
      <p:sp>
        <p:nvSpPr>
          <p:cNvPr id="119812" name="Text Box 4"/>
          <p:cNvSpPr txBox="1">
            <a:spLocks noChangeArrowheads="1"/>
          </p:cNvSpPr>
          <p:nvPr/>
        </p:nvSpPr>
        <p:spPr bwMode="auto">
          <a:xfrm>
            <a:off x="0" y="177800"/>
            <a:ext cx="4876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Computational  Complexity</a:t>
            </a:r>
            <a:r>
              <a:rPr lang="en-US" b="1">
                <a:latin typeface="Arial" pitchFamily="34" charset="0"/>
              </a:rPr>
              <a:t> </a:t>
            </a:r>
            <a:endParaRPr lang="en-US">
              <a:latin typeface="Arial" pitchFamily="34" charset="0"/>
            </a:endParaRPr>
          </a:p>
        </p:txBody>
      </p:sp>
    </p:spTree>
    <p:extLst>
      <p:ext uri="{BB962C8B-B14F-4D97-AF65-F5344CB8AC3E}">
        <p14:creationId xmlns:p14="http://schemas.microsoft.com/office/powerpoint/2010/main" val="2556229324"/>
      </p:ext>
    </p:extLst>
  </p:cSld>
  <p:clrMapOvr>
    <a:masterClrMapping/>
  </p:clrMapOvr>
  <p:transition>
    <p:zoom dir="in"/>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682" name="Object 2"/>
          <p:cNvGraphicFramePr>
            <a:graphicFrameLocks noChangeAspect="1"/>
          </p:cNvGraphicFramePr>
          <p:nvPr/>
        </p:nvGraphicFramePr>
        <p:xfrm>
          <a:off x="5334000" y="1524000"/>
          <a:ext cx="3352800" cy="3124200"/>
        </p:xfrm>
        <a:graphic>
          <a:graphicData uri="http://schemas.openxmlformats.org/presentationml/2006/ole">
            <mc:AlternateContent xmlns:mc="http://schemas.openxmlformats.org/markup-compatibility/2006">
              <mc:Choice xmlns:v="urn:schemas-microsoft-com:vml" Requires="v">
                <p:oleObj spid="_x0000_s36870" name="Document" r:id="rId3" imgW="3352800" imgH="3124200" progId="Word.Document.8">
                  <p:embed/>
                </p:oleObj>
              </mc:Choice>
              <mc:Fallback>
                <p:oleObj name="Document" r:id="rId3" imgW="3352800" imgH="31242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1524000"/>
                        <a:ext cx="33528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683" name="Text Box 3"/>
          <p:cNvSpPr txBox="1">
            <a:spLocks noChangeArrowheads="1"/>
          </p:cNvSpPr>
          <p:nvPr/>
        </p:nvSpPr>
        <p:spPr bwMode="auto">
          <a:xfrm>
            <a:off x="-838200" y="1524000"/>
            <a:ext cx="6324600" cy="2652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2">
              <a:buFont typeface="Symbol" pitchFamily="18" charset="2"/>
              <a:buChar char="·"/>
            </a:pPr>
            <a:r>
              <a:rPr lang="en-US" altLang="en-US" sz="1800">
                <a:latin typeface="Palatino" pitchFamily="18" charset="0"/>
              </a:rPr>
              <a:t> Rounded solution may not be feasible</a:t>
            </a:r>
          </a:p>
          <a:p>
            <a:endParaRPr lang="en-US" altLang="en-US" sz="1800">
              <a:latin typeface="Palatino" pitchFamily="18" charset="0"/>
            </a:endParaRPr>
          </a:p>
          <a:p>
            <a:pPr lvl="2">
              <a:buFont typeface="Symbol" pitchFamily="18" charset="2"/>
              <a:buChar char="·"/>
            </a:pPr>
            <a:r>
              <a:rPr lang="en-US" altLang="en-US" sz="1800">
                <a:latin typeface="Palatino" pitchFamily="18" charset="0"/>
              </a:rPr>
              <a:t>  Rounded solution may not be close to optimal</a:t>
            </a:r>
          </a:p>
          <a:p>
            <a:endParaRPr lang="en-US" altLang="en-US" sz="1800">
              <a:latin typeface="Palatino" pitchFamily="18" charset="0"/>
            </a:endParaRPr>
          </a:p>
          <a:p>
            <a:pPr lvl="2">
              <a:buFont typeface="Symbol" pitchFamily="18" charset="2"/>
              <a:buChar char="·"/>
            </a:pPr>
            <a:r>
              <a:rPr lang="en-US" altLang="en-US" sz="1800">
                <a:latin typeface="Palatino" pitchFamily="18" charset="0"/>
              </a:rPr>
              <a:t>  There can be </a:t>
            </a:r>
            <a:r>
              <a:rPr lang="en-US" altLang="en-US" sz="1800" i="1">
                <a:latin typeface="Palatino" pitchFamily="18" charset="0"/>
              </a:rPr>
              <a:t>many</a:t>
            </a:r>
            <a:r>
              <a:rPr lang="en-US" altLang="en-US" sz="1800">
                <a:latin typeface="Palatino" pitchFamily="18" charset="0"/>
              </a:rPr>
              <a:t> rounded solutions</a:t>
            </a:r>
          </a:p>
          <a:p>
            <a:endParaRPr lang="en-US" altLang="en-US" sz="1800">
              <a:latin typeface="Palatino" pitchFamily="18" charset="0"/>
            </a:endParaRPr>
          </a:p>
          <a:p>
            <a:pPr lvl="3"/>
            <a:endParaRPr lang="en-US" altLang="en-US">
              <a:latin typeface="Palatino" pitchFamily="18" charset="0"/>
            </a:endParaRPr>
          </a:p>
          <a:p>
            <a:pPr>
              <a:spcBef>
                <a:spcPct val="50000"/>
              </a:spcBef>
            </a:pPr>
            <a:endParaRPr lang="en-US" altLang="en-US"/>
          </a:p>
        </p:txBody>
      </p:sp>
      <p:sp>
        <p:nvSpPr>
          <p:cNvPr id="71684" name="Text Box 4"/>
          <p:cNvSpPr txBox="1">
            <a:spLocks noChangeArrowheads="1"/>
          </p:cNvSpPr>
          <p:nvPr/>
        </p:nvSpPr>
        <p:spPr bwMode="auto">
          <a:xfrm>
            <a:off x="762000" y="4953000"/>
            <a:ext cx="7696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800" b="1" u="sng">
                <a:latin typeface="Palatino" pitchFamily="18" charset="0"/>
              </a:rPr>
              <a:t>Example</a:t>
            </a:r>
            <a:r>
              <a:rPr lang="en-US" altLang="en-US" sz="1800" u="sng">
                <a:latin typeface="Palatino" pitchFamily="18" charset="0"/>
              </a:rPr>
              <a:t>: </a:t>
            </a:r>
            <a:r>
              <a:rPr lang="en-US" altLang="en-US" sz="1800">
                <a:latin typeface="Palatino" pitchFamily="18" charset="0"/>
              </a:rPr>
              <a:t>Consider a problem with 30 variables that are non-integer in the LP solution. How many possible rounded solutions are there?</a:t>
            </a:r>
          </a:p>
        </p:txBody>
      </p:sp>
      <p:sp>
        <p:nvSpPr>
          <p:cNvPr id="71685" name="Line 5"/>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686" name="Text Box 6"/>
          <p:cNvSpPr txBox="1">
            <a:spLocks noChangeArrowheads="1"/>
          </p:cNvSpPr>
          <p:nvPr/>
        </p:nvSpPr>
        <p:spPr bwMode="auto">
          <a:xfrm>
            <a:off x="212725" y="65088"/>
            <a:ext cx="48958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The Challenge of Rounding</a:t>
            </a:r>
            <a:r>
              <a:rPr lang="en-US" b="1">
                <a:latin typeface="Arial" pitchFamily="34" charset="0"/>
              </a:rPr>
              <a:t> </a:t>
            </a:r>
            <a:endParaRPr lang="en-US">
              <a:latin typeface="Arial" pitchFamily="34" charset="0"/>
            </a:endParaRPr>
          </a:p>
        </p:txBody>
      </p:sp>
    </p:spTree>
    <p:extLst>
      <p:ext uri="{BB962C8B-B14F-4D97-AF65-F5344CB8AC3E}">
        <p14:creationId xmlns:p14="http://schemas.microsoft.com/office/powerpoint/2010/main" val="1390504257"/>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06" name="Object 2"/>
          <p:cNvGraphicFramePr>
            <a:graphicFrameLocks noChangeAspect="1"/>
          </p:cNvGraphicFramePr>
          <p:nvPr/>
        </p:nvGraphicFramePr>
        <p:xfrm>
          <a:off x="685800" y="1905000"/>
          <a:ext cx="3352800" cy="3124200"/>
        </p:xfrm>
        <a:graphic>
          <a:graphicData uri="http://schemas.openxmlformats.org/presentationml/2006/ole">
            <mc:AlternateContent xmlns:mc="http://schemas.openxmlformats.org/markup-compatibility/2006">
              <mc:Choice xmlns:v="urn:schemas-microsoft-com:vml" Requires="v">
                <p:oleObj spid="_x0000_s37898" name="Document" r:id="rId3" imgW="3352800" imgH="3124200" progId="Word.Document.8">
                  <p:embed/>
                </p:oleObj>
              </mc:Choice>
              <mc:Fallback>
                <p:oleObj name="Document" r:id="rId3" imgW="3352800" imgH="31242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1905000"/>
                        <a:ext cx="33528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2707" name="Object 3"/>
          <p:cNvGraphicFramePr>
            <a:graphicFrameLocks noChangeAspect="1"/>
          </p:cNvGraphicFramePr>
          <p:nvPr/>
        </p:nvGraphicFramePr>
        <p:xfrm>
          <a:off x="4953000" y="1905000"/>
          <a:ext cx="3352800" cy="3124200"/>
        </p:xfrm>
        <a:graphic>
          <a:graphicData uri="http://schemas.openxmlformats.org/presentationml/2006/ole">
            <mc:AlternateContent xmlns:mc="http://schemas.openxmlformats.org/markup-compatibility/2006">
              <mc:Choice xmlns:v="urn:schemas-microsoft-com:vml" Requires="v">
                <p:oleObj spid="_x0000_s37899" name="Document" r:id="rId5" imgW="3352800" imgH="3124200" progId="Word.Document.8">
                  <p:embed/>
                </p:oleObj>
              </mc:Choice>
              <mc:Fallback>
                <p:oleObj name="Document" r:id="rId5" imgW="3352800" imgH="3124200"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1905000"/>
                        <a:ext cx="335280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2708" name="Line 4"/>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09" name="Text Box 5"/>
          <p:cNvSpPr txBox="1">
            <a:spLocks noChangeArrowheads="1"/>
          </p:cNvSpPr>
          <p:nvPr/>
        </p:nvSpPr>
        <p:spPr bwMode="auto">
          <a:xfrm>
            <a:off x="212725" y="65088"/>
            <a:ext cx="60372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How Integer Programs are solved  </a:t>
            </a:r>
            <a:endParaRPr lang="en-US" sz="2800">
              <a:latin typeface="Arial" pitchFamily="34" charset="0"/>
            </a:endParaRPr>
          </a:p>
        </p:txBody>
      </p:sp>
    </p:spTree>
    <p:extLst>
      <p:ext uri="{BB962C8B-B14F-4D97-AF65-F5344CB8AC3E}">
        <p14:creationId xmlns:p14="http://schemas.microsoft.com/office/powerpoint/2010/main" val="3008586202"/>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5954" name="Group 2"/>
          <p:cNvGrpSpPr>
            <a:grpSpLocks/>
          </p:cNvGrpSpPr>
          <p:nvPr/>
        </p:nvGrpSpPr>
        <p:grpSpPr bwMode="auto">
          <a:xfrm>
            <a:off x="838200" y="4114800"/>
            <a:ext cx="2133600" cy="1905000"/>
            <a:chOff x="1440" y="6540"/>
            <a:chExt cx="3740" cy="3080"/>
          </a:xfrm>
        </p:grpSpPr>
        <p:pic>
          <p:nvPicPr>
            <p:cNvPr id="12595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0" y="6980"/>
              <a:ext cx="3740" cy="2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595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0" y="6540"/>
              <a:ext cx="3740"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2595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4114800"/>
            <a:ext cx="17526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595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4114800"/>
            <a:ext cx="2895600" cy="171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5959"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 y="1295400"/>
            <a:ext cx="7162800" cy="24685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5960" name="Line 8"/>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961" name="Text Box 9"/>
          <p:cNvSpPr txBox="1">
            <a:spLocks noChangeArrowheads="1"/>
          </p:cNvSpPr>
          <p:nvPr/>
        </p:nvSpPr>
        <p:spPr bwMode="auto">
          <a:xfrm>
            <a:off x="212725" y="65088"/>
            <a:ext cx="64198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Arial" pitchFamily="34" charset="0"/>
              </a:rPr>
              <a:t>Spreadsheet Solution to Example #1</a:t>
            </a:r>
            <a:r>
              <a:rPr lang="en-US" b="1">
                <a:latin typeface="Arial" pitchFamily="34" charset="0"/>
              </a:rPr>
              <a:t> </a:t>
            </a:r>
          </a:p>
        </p:txBody>
      </p:sp>
    </p:spTree>
    <p:extLst>
      <p:ext uri="{BB962C8B-B14F-4D97-AF65-F5344CB8AC3E}">
        <p14:creationId xmlns:p14="http://schemas.microsoft.com/office/powerpoint/2010/main" val="4255317418"/>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ext Box 2"/>
          <p:cNvSpPr txBox="1">
            <a:spLocks noChangeArrowheads="1"/>
          </p:cNvSpPr>
          <p:nvPr/>
        </p:nvSpPr>
        <p:spPr bwMode="auto">
          <a:xfrm>
            <a:off x="838200" y="1371600"/>
            <a:ext cx="76962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800">
                <a:latin typeface="Palatino" pitchFamily="18" charset="0"/>
              </a:rPr>
              <a:t>Suppose the Washington State legislature is trying to decide on locations at which to base search-and-rescue teams. The teams are expensive, and hence they would like as few as possible. However, since response time is critical, they would like every county to either have a team located in that county, or in an adjacent county. Where should the teams be located?</a:t>
            </a:r>
          </a:p>
        </p:txBody>
      </p:sp>
      <p:grpSp>
        <p:nvGrpSpPr>
          <p:cNvPr id="126979" name="Group 3"/>
          <p:cNvGrpSpPr>
            <a:grpSpLocks/>
          </p:cNvGrpSpPr>
          <p:nvPr/>
        </p:nvGrpSpPr>
        <p:grpSpPr bwMode="auto">
          <a:xfrm>
            <a:off x="1524000" y="3048000"/>
            <a:ext cx="3892550" cy="3094038"/>
            <a:chOff x="960" y="1920"/>
            <a:chExt cx="2452" cy="1949"/>
          </a:xfrm>
        </p:grpSpPr>
        <p:grpSp>
          <p:nvGrpSpPr>
            <p:cNvPr id="126980" name="Group 4"/>
            <p:cNvGrpSpPr>
              <a:grpSpLocks/>
            </p:cNvGrpSpPr>
            <p:nvPr/>
          </p:nvGrpSpPr>
          <p:grpSpPr bwMode="auto">
            <a:xfrm>
              <a:off x="960" y="1920"/>
              <a:ext cx="2452" cy="1949"/>
              <a:chOff x="960" y="1920"/>
              <a:chExt cx="2452" cy="1949"/>
            </a:xfrm>
          </p:grpSpPr>
          <p:sp>
            <p:nvSpPr>
              <p:cNvPr id="126981" name="Freeform 5"/>
              <p:cNvSpPr>
                <a:spLocks/>
              </p:cNvSpPr>
              <p:nvPr/>
            </p:nvSpPr>
            <p:spPr bwMode="auto">
              <a:xfrm>
                <a:off x="960" y="2231"/>
                <a:ext cx="705" cy="1634"/>
              </a:xfrm>
              <a:custGeom>
                <a:avLst/>
                <a:gdLst>
                  <a:gd name="T0" fmla="*/ 674 w 705"/>
                  <a:gd name="T1" fmla="*/ 1617 h 1634"/>
                  <a:gd name="T2" fmla="*/ 626 w 705"/>
                  <a:gd name="T3" fmla="*/ 1611 h 1634"/>
                  <a:gd name="T4" fmla="*/ 563 w 705"/>
                  <a:gd name="T5" fmla="*/ 1586 h 1634"/>
                  <a:gd name="T6" fmla="*/ 542 w 705"/>
                  <a:gd name="T7" fmla="*/ 1540 h 1634"/>
                  <a:gd name="T8" fmla="*/ 538 w 705"/>
                  <a:gd name="T9" fmla="*/ 1473 h 1634"/>
                  <a:gd name="T10" fmla="*/ 538 w 705"/>
                  <a:gd name="T11" fmla="*/ 1431 h 1634"/>
                  <a:gd name="T12" fmla="*/ 515 w 705"/>
                  <a:gd name="T13" fmla="*/ 1331 h 1634"/>
                  <a:gd name="T14" fmla="*/ 434 w 705"/>
                  <a:gd name="T15" fmla="*/ 1258 h 1634"/>
                  <a:gd name="T16" fmla="*/ 371 w 705"/>
                  <a:gd name="T17" fmla="*/ 1273 h 1634"/>
                  <a:gd name="T18" fmla="*/ 348 w 705"/>
                  <a:gd name="T19" fmla="*/ 1250 h 1634"/>
                  <a:gd name="T20" fmla="*/ 342 w 705"/>
                  <a:gd name="T21" fmla="*/ 1210 h 1634"/>
                  <a:gd name="T22" fmla="*/ 288 w 705"/>
                  <a:gd name="T23" fmla="*/ 1210 h 1634"/>
                  <a:gd name="T24" fmla="*/ 257 w 705"/>
                  <a:gd name="T25" fmla="*/ 1175 h 1634"/>
                  <a:gd name="T26" fmla="*/ 230 w 705"/>
                  <a:gd name="T27" fmla="*/ 1195 h 1634"/>
                  <a:gd name="T28" fmla="*/ 177 w 705"/>
                  <a:gd name="T29" fmla="*/ 1195 h 1634"/>
                  <a:gd name="T30" fmla="*/ 173 w 705"/>
                  <a:gd name="T31" fmla="*/ 1172 h 1634"/>
                  <a:gd name="T32" fmla="*/ 140 w 705"/>
                  <a:gd name="T33" fmla="*/ 1200 h 1634"/>
                  <a:gd name="T34" fmla="*/ 140 w 705"/>
                  <a:gd name="T35" fmla="*/ 1162 h 1634"/>
                  <a:gd name="T36" fmla="*/ 150 w 705"/>
                  <a:gd name="T37" fmla="*/ 997 h 1634"/>
                  <a:gd name="T38" fmla="*/ 163 w 705"/>
                  <a:gd name="T39" fmla="*/ 1006 h 1634"/>
                  <a:gd name="T40" fmla="*/ 175 w 705"/>
                  <a:gd name="T41" fmla="*/ 1127 h 1634"/>
                  <a:gd name="T42" fmla="*/ 188 w 705"/>
                  <a:gd name="T43" fmla="*/ 1087 h 1634"/>
                  <a:gd name="T44" fmla="*/ 200 w 705"/>
                  <a:gd name="T45" fmla="*/ 1054 h 1634"/>
                  <a:gd name="T46" fmla="*/ 186 w 705"/>
                  <a:gd name="T47" fmla="*/ 1004 h 1634"/>
                  <a:gd name="T48" fmla="*/ 192 w 705"/>
                  <a:gd name="T49" fmla="*/ 978 h 1634"/>
                  <a:gd name="T50" fmla="*/ 232 w 705"/>
                  <a:gd name="T51" fmla="*/ 964 h 1634"/>
                  <a:gd name="T52" fmla="*/ 215 w 705"/>
                  <a:gd name="T53" fmla="*/ 935 h 1634"/>
                  <a:gd name="T54" fmla="*/ 184 w 705"/>
                  <a:gd name="T55" fmla="*/ 953 h 1634"/>
                  <a:gd name="T56" fmla="*/ 146 w 705"/>
                  <a:gd name="T57" fmla="*/ 939 h 1634"/>
                  <a:gd name="T58" fmla="*/ 146 w 705"/>
                  <a:gd name="T59" fmla="*/ 870 h 1634"/>
                  <a:gd name="T60" fmla="*/ 148 w 705"/>
                  <a:gd name="T61" fmla="*/ 834 h 1634"/>
                  <a:gd name="T62" fmla="*/ 173 w 705"/>
                  <a:gd name="T63" fmla="*/ 876 h 1634"/>
                  <a:gd name="T64" fmla="*/ 165 w 705"/>
                  <a:gd name="T65" fmla="*/ 858 h 1634"/>
                  <a:gd name="T66" fmla="*/ 186 w 705"/>
                  <a:gd name="T67" fmla="*/ 834 h 1634"/>
                  <a:gd name="T68" fmla="*/ 225 w 705"/>
                  <a:gd name="T69" fmla="*/ 816 h 1634"/>
                  <a:gd name="T70" fmla="*/ 198 w 705"/>
                  <a:gd name="T71" fmla="*/ 807 h 1634"/>
                  <a:gd name="T72" fmla="*/ 161 w 705"/>
                  <a:gd name="T73" fmla="*/ 774 h 1634"/>
                  <a:gd name="T74" fmla="*/ 146 w 705"/>
                  <a:gd name="T75" fmla="*/ 807 h 1634"/>
                  <a:gd name="T76" fmla="*/ 131 w 705"/>
                  <a:gd name="T77" fmla="*/ 826 h 1634"/>
                  <a:gd name="T78" fmla="*/ 131 w 705"/>
                  <a:gd name="T79" fmla="*/ 724 h 1634"/>
                  <a:gd name="T80" fmla="*/ 115 w 705"/>
                  <a:gd name="T81" fmla="*/ 626 h 1634"/>
                  <a:gd name="T82" fmla="*/ 86 w 705"/>
                  <a:gd name="T83" fmla="*/ 519 h 1634"/>
                  <a:gd name="T84" fmla="*/ 79 w 705"/>
                  <a:gd name="T85" fmla="*/ 396 h 1634"/>
                  <a:gd name="T86" fmla="*/ 31 w 705"/>
                  <a:gd name="T87" fmla="*/ 300 h 1634"/>
                  <a:gd name="T88" fmla="*/ 2 w 705"/>
                  <a:gd name="T89" fmla="*/ 136 h 1634"/>
                  <a:gd name="T90" fmla="*/ 12 w 705"/>
                  <a:gd name="T91" fmla="*/ 58 h 1634"/>
                  <a:gd name="T92" fmla="*/ 10 w 705"/>
                  <a:gd name="T93" fmla="*/ 31 h 1634"/>
                  <a:gd name="T94" fmla="*/ 10 w 705"/>
                  <a:gd name="T95" fmla="*/ 0 h 1634"/>
                  <a:gd name="T96" fmla="*/ 88 w 705"/>
                  <a:gd name="T97" fmla="*/ 31 h 1634"/>
                  <a:gd name="T98" fmla="*/ 171 w 705"/>
                  <a:gd name="T99" fmla="*/ 90 h 1634"/>
                  <a:gd name="T100" fmla="*/ 253 w 705"/>
                  <a:gd name="T101" fmla="*/ 144 h 1634"/>
                  <a:gd name="T102" fmla="*/ 336 w 705"/>
                  <a:gd name="T103" fmla="*/ 159 h 1634"/>
                  <a:gd name="T104" fmla="*/ 407 w 705"/>
                  <a:gd name="T105" fmla="*/ 177 h 1634"/>
                  <a:gd name="T106" fmla="*/ 453 w 705"/>
                  <a:gd name="T107" fmla="*/ 169 h 1634"/>
                  <a:gd name="T108" fmla="*/ 494 w 705"/>
                  <a:gd name="T109" fmla="*/ 158 h 1634"/>
                  <a:gd name="T110" fmla="*/ 518 w 705"/>
                  <a:gd name="T111" fmla="*/ 198 h 1634"/>
                  <a:gd name="T112" fmla="*/ 543 w 705"/>
                  <a:gd name="T113" fmla="*/ 198 h 1634"/>
                  <a:gd name="T114" fmla="*/ 551 w 705"/>
                  <a:gd name="T115" fmla="*/ 75 h 1634"/>
                  <a:gd name="T116" fmla="*/ 632 w 705"/>
                  <a:gd name="T117" fmla="*/ 177 h 1634"/>
                  <a:gd name="T118" fmla="*/ 661 w 705"/>
                  <a:gd name="T119" fmla="*/ 282 h 1634"/>
                  <a:gd name="T120" fmla="*/ 705 w 705"/>
                  <a:gd name="T121" fmla="*/ 1634 h 1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05" h="1634">
                    <a:moveTo>
                      <a:pt x="705" y="1634"/>
                    </a:moveTo>
                    <a:lnTo>
                      <a:pt x="684" y="1634"/>
                    </a:lnTo>
                    <a:lnTo>
                      <a:pt x="674" y="1617"/>
                    </a:lnTo>
                    <a:lnTo>
                      <a:pt x="668" y="1615"/>
                    </a:lnTo>
                    <a:lnTo>
                      <a:pt x="645" y="1617"/>
                    </a:lnTo>
                    <a:lnTo>
                      <a:pt x="626" y="1611"/>
                    </a:lnTo>
                    <a:lnTo>
                      <a:pt x="605" y="1602"/>
                    </a:lnTo>
                    <a:lnTo>
                      <a:pt x="576" y="1596"/>
                    </a:lnTo>
                    <a:lnTo>
                      <a:pt x="563" y="1586"/>
                    </a:lnTo>
                    <a:lnTo>
                      <a:pt x="549" y="1569"/>
                    </a:lnTo>
                    <a:lnTo>
                      <a:pt x="542" y="1550"/>
                    </a:lnTo>
                    <a:lnTo>
                      <a:pt x="542" y="1540"/>
                    </a:lnTo>
                    <a:lnTo>
                      <a:pt x="543" y="1529"/>
                    </a:lnTo>
                    <a:lnTo>
                      <a:pt x="545" y="1506"/>
                    </a:lnTo>
                    <a:lnTo>
                      <a:pt x="538" y="1473"/>
                    </a:lnTo>
                    <a:lnTo>
                      <a:pt x="540" y="1458"/>
                    </a:lnTo>
                    <a:lnTo>
                      <a:pt x="542" y="1450"/>
                    </a:lnTo>
                    <a:lnTo>
                      <a:pt x="538" y="1431"/>
                    </a:lnTo>
                    <a:lnTo>
                      <a:pt x="530" y="1383"/>
                    </a:lnTo>
                    <a:lnTo>
                      <a:pt x="520" y="1364"/>
                    </a:lnTo>
                    <a:lnTo>
                      <a:pt x="515" y="1331"/>
                    </a:lnTo>
                    <a:lnTo>
                      <a:pt x="490" y="1304"/>
                    </a:lnTo>
                    <a:lnTo>
                      <a:pt x="444" y="1262"/>
                    </a:lnTo>
                    <a:lnTo>
                      <a:pt x="434" y="1258"/>
                    </a:lnTo>
                    <a:lnTo>
                      <a:pt x="407" y="1277"/>
                    </a:lnTo>
                    <a:lnTo>
                      <a:pt x="380" y="1281"/>
                    </a:lnTo>
                    <a:lnTo>
                      <a:pt x="371" y="1273"/>
                    </a:lnTo>
                    <a:lnTo>
                      <a:pt x="357" y="1269"/>
                    </a:lnTo>
                    <a:lnTo>
                      <a:pt x="348" y="1262"/>
                    </a:lnTo>
                    <a:lnTo>
                      <a:pt x="348" y="1250"/>
                    </a:lnTo>
                    <a:lnTo>
                      <a:pt x="353" y="1235"/>
                    </a:lnTo>
                    <a:lnTo>
                      <a:pt x="353" y="1227"/>
                    </a:lnTo>
                    <a:lnTo>
                      <a:pt x="342" y="1210"/>
                    </a:lnTo>
                    <a:lnTo>
                      <a:pt x="330" y="1204"/>
                    </a:lnTo>
                    <a:lnTo>
                      <a:pt x="301" y="1206"/>
                    </a:lnTo>
                    <a:lnTo>
                      <a:pt x="288" y="1210"/>
                    </a:lnTo>
                    <a:lnTo>
                      <a:pt x="275" y="1206"/>
                    </a:lnTo>
                    <a:lnTo>
                      <a:pt x="267" y="1200"/>
                    </a:lnTo>
                    <a:lnTo>
                      <a:pt x="257" y="1175"/>
                    </a:lnTo>
                    <a:lnTo>
                      <a:pt x="250" y="1187"/>
                    </a:lnTo>
                    <a:lnTo>
                      <a:pt x="246" y="1195"/>
                    </a:lnTo>
                    <a:lnTo>
                      <a:pt x="230" y="1195"/>
                    </a:lnTo>
                    <a:lnTo>
                      <a:pt x="205" y="1208"/>
                    </a:lnTo>
                    <a:lnTo>
                      <a:pt x="198" y="1208"/>
                    </a:lnTo>
                    <a:lnTo>
                      <a:pt x="177" y="1195"/>
                    </a:lnTo>
                    <a:lnTo>
                      <a:pt x="175" y="1187"/>
                    </a:lnTo>
                    <a:lnTo>
                      <a:pt x="175" y="1173"/>
                    </a:lnTo>
                    <a:lnTo>
                      <a:pt x="173" y="1172"/>
                    </a:lnTo>
                    <a:lnTo>
                      <a:pt x="157" y="1175"/>
                    </a:lnTo>
                    <a:lnTo>
                      <a:pt x="146" y="1195"/>
                    </a:lnTo>
                    <a:lnTo>
                      <a:pt x="140" y="1200"/>
                    </a:lnTo>
                    <a:lnTo>
                      <a:pt x="134" y="1195"/>
                    </a:lnTo>
                    <a:lnTo>
                      <a:pt x="133" y="1191"/>
                    </a:lnTo>
                    <a:lnTo>
                      <a:pt x="140" y="1162"/>
                    </a:lnTo>
                    <a:lnTo>
                      <a:pt x="146" y="1137"/>
                    </a:lnTo>
                    <a:lnTo>
                      <a:pt x="150" y="1079"/>
                    </a:lnTo>
                    <a:lnTo>
                      <a:pt x="150" y="997"/>
                    </a:lnTo>
                    <a:lnTo>
                      <a:pt x="154" y="991"/>
                    </a:lnTo>
                    <a:lnTo>
                      <a:pt x="157" y="989"/>
                    </a:lnTo>
                    <a:lnTo>
                      <a:pt x="163" y="1006"/>
                    </a:lnTo>
                    <a:lnTo>
                      <a:pt x="167" y="1124"/>
                    </a:lnTo>
                    <a:lnTo>
                      <a:pt x="171" y="1127"/>
                    </a:lnTo>
                    <a:lnTo>
                      <a:pt x="175" y="1127"/>
                    </a:lnTo>
                    <a:lnTo>
                      <a:pt x="186" y="1108"/>
                    </a:lnTo>
                    <a:lnTo>
                      <a:pt x="184" y="1099"/>
                    </a:lnTo>
                    <a:lnTo>
                      <a:pt x="188" y="1087"/>
                    </a:lnTo>
                    <a:lnTo>
                      <a:pt x="184" y="1074"/>
                    </a:lnTo>
                    <a:lnTo>
                      <a:pt x="188" y="1064"/>
                    </a:lnTo>
                    <a:lnTo>
                      <a:pt x="200" y="1054"/>
                    </a:lnTo>
                    <a:lnTo>
                      <a:pt x="196" y="1033"/>
                    </a:lnTo>
                    <a:lnTo>
                      <a:pt x="188" y="1016"/>
                    </a:lnTo>
                    <a:lnTo>
                      <a:pt x="186" y="1004"/>
                    </a:lnTo>
                    <a:lnTo>
                      <a:pt x="188" y="997"/>
                    </a:lnTo>
                    <a:lnTo>
                      <a:pt x="192" y="991"/>
                    </a:lnTo>
                    <a:lnTo>
                      <a:pt x="192" y="978"/>
                    </a:lnTo>
                    <a:lnTo>
                      <a:pt x="211" y="958"/>
                    </a:lnTo>
                    <a:lnTo>
                      <a:pt x="225" y="960"/>
                    </a:lnTo>
                    <a:lnTo>
                      <a:pt x="232" y="964"/>
                    </a:lnTo>
                    <a:lnTo>
                      <a:pt x="232" y="958"/>
                    </a:lnTo>
                    <a:lnTo>
                      <a:pt x="225" y="943"/>
                    </a:lnTo>
                    <a:lnTo>
                      <a:pt x="215" y="935"/>
                    </a:lnTo>
                    <a:lnTo>
                      <a:pt x="209" y="937"/>
                    </a:lnTo>
                    <a:lnTo>
                      <a:pt x="198" y="953"/>
                    </a:lnTo>
                    <a:lnTo>
                      <a:pt x="184" y="953"/>
                    </a:lnTo>
                    <a:lnTo>
                      <a:pt x="181" y="956"/>
                    </a:lnTo>
                    <a:lnTo>
                      <a:pt x="171" y="955"/>
                    </a:lnTo>
                    <a:lnTo>
                      <a:pt x="146" y="939"/>
                    </a:lnTo>
                    <a:lnTo>
                      <a:pt x="146" y="914"/>
                    </a:lnTo>
                    <a:lnTo>
                      <a:pt x="150" y="893"/>
                    </a:lnTo>
                    <a:lnTo>
                      <a:pt x="146" y="870"/>
                    </a:lnTo>
                    <a:lnTo>
                      <a:pt x="138" y="847"/>
                    </a:lnTo>
                    <a:lnTo>
                      <a:pt x="140" y="834"/>
                    </a:lnTo>
                    <a:lnTo>
                      <a:pt x="148" y="834"/>
                    </a:lnTo>
                    <a:lnTo>
                      <a:pt x="157" y="847"/>
                    </a:lnTo>
                    <a:lnTo>
                      <a:pt x="159" y="866"/>
                    </a:lnTo>
                    <a:lnTo>
                      <a:pt x="173" y="876"/>
                    </a:lnTo>
                    <a:lnTo>
                      <a:pt x="175" y="876"/>
                    </a:lnTo>
                    <a:lnTo>
                      <a:pt x="175" y="870"/>
                    </a:lnTo>
                    <a:lnTo>
                      <a:pt x="165" y="858"/>
                    </a:lnTo>
                    <a:lnTo>
                      <a:pt x="167" y="845"/>
                    </a:lnTo>
                    <a:lnTo>
                      <a:pt x="177" y="834"/>
                    </a:lnTo>
                    <a:lnTo>
                      <a:pt x="186" y="834"/>
                    </a:lnTo>
                    <a:lnTo>
                      <a:pt x="198" y="820"/>
                    </a:lnTo>
                    <a:lnTo>
                      <a:pt x="213" y="816"/>
                    </a:lnTo>
                    <a:lnTo>
                      <a:pt x="225" y="816"/>
                    </a:lnTo>
                    <a:lnTo>
                      <a:pt x="230" y="814"/>
                    </a:lnTo>
                    <a:lnTo>
                      <a:pt x="223" y="807"/>
                    </a:lnTo>
                    <a:lnTo>
                      <a:pt x="198" y="807"/>
                    </a:lnTo>
                    <a:lnTo>
                      <a:pt x="182" y="801"/>
                    </a:lnTo>
                    <a:lnTo>
                      <a:pt x="175" y="784"/>
                    </a:lnTo>
                    <a:lnTo>
                      <a:pt x="161" y="774"/>
                    </a:lnTo>
                    <a:lnTo>
                      <a:pt x="150" y="768"/>
                    </a:lnTo>
                    <a:lnTo>
                      <a:pt x="146" y="778"/>
                    </a:lnTo>
                    <a:lnTo>
                      <a:pt x="146" y="807"/>
                    </a:lnTo>
                    <a:lnTo>
                      <a:pt x="138" y="822"/>
                    </a:lnTo>
                    <a:lnTo>
                      <a:pt x="134" y="826"/>
                    </a:lnTo>
                    <a:lnTo>
                      <a:pt x="131" y="826"/>
                    </a:lnTo>
                    <a:lnTo>
                      <a:pt x="127" y="818"/>
                    </a:lnTo>
                    <a:lnTo>
                      <a:pt x="131" y="776"/>
                    </a:lnTo>
                    <a:lnTo>
                      <a:pt x="131" y="724"/>
                    </a:lnTo>
                    <a:lnTo>
                      <a:pt x="125" y="666"/>
                    </a:lnTo>
                    <a:lnTo>
                      <a:pt x="115" y="628"/>
                    </a:lnTo>
                    <a:lnTo>
                      <a:pt x="115" y="626"/>
                    </a:lnTo>
                    <a:lnTo>
                      <a:pt x="104" y="617"/>
                    </a:lnTo>
                    <a:lnTo>
                      <a:pt x="88" y="545"/>
                    </a:lnTo>
                    <a:lnTo>
                      <a:pt x="86" y="519"/>
                    </a:lnTo>
                    <a:lnTo>
                      <a:pt x="84" y="473"/>
                    </a:lnTo>
                    <a:lnTo>
                      <a:pt x="81" y="432"/>
                    </a:lnTo>
                    <a:lnTo>
                      <a:pt x="79" y="396"/>
                    </a:lnTo>
                    <a:lnTo>
                      <a:pt x="60" y="342"/>
                    </a:lnTo>
                    <a:lnTo>
                      <a:pt x="40" y="305"/>
                    </a:lnTo>
                    <a:lnTo>
                      <a:pt x="31" y="300"/>
                    </a:lnTo>
                    <a:lnTo>
                      <a:pt x="17" y="290"/>
                    </a:lnTo>
                    <a:lnTo>
                      <a:pt x="2" y="181"/>
                    </a:lnTo>
                    <a:lnTo>
                      <a:pt x="2" y="136"/>
                    </a:lnTo>
                    <a:lnTo>
                      <a:pt x="0" y="111"/>
                    </a:lnTo>
                    <a:lnTo>
                      <a:pt x="6" y="90"/>
                    </a:lnTo>
                    <a:lnTo>
                      <a:pt x="12" y="58"/>
                    </a:lnTo>
                    <a:lnTo>
                      <a:pt x="17" y="44"/>
                    </a:lnTo>
                    <a:lnTo>
                      <a:pt x="17" y="39"/>
                    </a:lnTo>
                    <a:lnTo>
                      <a:pt x="10" y="31"/>
                    </a:lnTo>
                    <a:lnTo>
                      <a:pt x="4" y="14"/>
                    </a:lnTo>
                    <a:lnTo>
                      <a:pt x="4" y="4"/>
                    </a:lnTo>
                    <a:lnTo>
                      <a:pt x="10" y="0"/>
                    </a:lnTo>
                    <a:lnTo>
                      <a:pt x="27" y="2"/>
                    </a:lnTo>
                    <a:lnTo>
                      <a:pt x="58" y="25"/>
                    </a:lnTo>
                    <a:lnTo>
                      <a:pt x="88" y="31"/>
                    </a:lnTo>
                    <a:lnTo>
                      <a:pt x="127" y="77"/>
                    </a:lnTo>
                    <a:lnTo>
                      <a:pt x="150" y="81"/>
                    </a:lnTo>
                    <a:lnTo>
                      <a:pt x="171" y="90"/>
                    </a:lnTo>
                    <a:lnTo>
                      <a:pt x="202" y="121"/>
                    </a:lnTo>
                    <a:lnTo>
                      <a:pt x="215" y="136"/>
                    </a:lnTo>
                    <a:lnTo>
                      <a:pt x="253" y="144"/>
                    </a:lnTo>
                    <a:lnTo>
                      <a:pt x="267" y="148"/>
                    </a:lnTo>
                    <a:lnTo>
                      <a:pt x="301" y="152"/>
                    </a:lnTo>
                    <a:lnTo>
                      <a:pt x="336" y="159"/>
                    </a:lnTo>
                    <a:lnTo>
                      <a:pt x="351" y="167"/>
                    </a:lnTo>
                    <a:lnTo>
                      <a:pt x="401" y="165"/>
                    </a:lnTo>
                    <a:lnTo>
                      <a:pt x="407" y="177"/>
                    </a:lnTo>
                    <a:lnTo>
                      <a:pt x="415" y="181"/>
                    </a:lnTo>
                    <a:lnTo>
                      <a:pt x="430" y="181"/>
                    </a:lnTo>
                    <a:lnTo>
                      <a:pt x="453" y="169"/>
                    </a:lnTo>
                    <a:lnTo>
                      <a:pt x="463" y="173"/>
                    </a:lnTo>
                    <a:lnTo>
                      <a:pt x="488" y="152"/>
                    </a:lnTo>
                    <a:lnTo>
                      <a:pt x="494" y="158"/>
                    </a:lnTo>
                    <a:lnTo>
                      <a:pt x="492" y="169"/>
                    </a:lnTo>
                    <a:lnTo>
                      <a:pt x="509" y="181"/>
                    </a:lnTo>
                    <a:lnTo>
                      <a:pt x="518" y="198"/>
                    </a:lnTo>
                    <a:lnTo>
                      <a:pt x="524" y="223"/>
                    </a:lnTo>
                    <a:lnTo>
                      <a:pt x="530" y="206"/>
                    </a:lnTo>
                    <a:lnTo>
                      <a:pt x="543" y="198"/>
                    </a:lnTo>
                    <a:lnTo>
                      <a:pt x="540" y="186"/>
                    </a:lnTo>
                    <a:lnTo>
                      <a:pt x="543" y="81"/>
                    </a:lnTo>
                    <a:lnTo>
                      <a:pt x="551" y="75"/>
                    </a:lnTo>
                    <a:lnTo>
                      <a:pt x="591" y="150"/>
                    </a:lnTo>
                    <a:lnTo>
                      <a:pt x="618" y="171"/>
                    </a:lnTo>
                    <a:lnTo>
                      <a:pt x="632" y="177"/>
                    </a:lnTo>
                    <a:lnTo>
                      <a:pt x="636" y="184"/>
                    </a:lnTo>
                    <a:lnTo>
                      <a:pt x="641" y="252"/>
                    </a:lnTo>
                    <a:lnTo>
                      <a:pt x="661" y="282"/>
                    </a:lnTo>
                    <a:lnTo>
                      <a:pt x="697" y="317"/>
                    </a:lnTo>
                    <a:lnTo>
                      <a:pt x="705" y="342"/>
                    </a:lnTo>
                    <a:lnTo>
                      <a:pt x="705" y="16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6982" name="Freeform 6"/>
              <p:cNvSpPr>
                <a:spLocks/>
              </p:cNvSpPr>
              <p:nvPr/>
            </p:nvSpPr>
            <p:spPr bwMode="auto">
              <a:xfrm>
                <a:off x="964" y="2235"/>
                <a:ext cx="705" cy="1634"/>
              </a:xfrm>
              <a:custGeom>
                <a:avLst/>
                <a:gdLst>
                  <a:gd name="T0" fmla="*/ 674 w 705"/>
                  <a:gd name="T1" fmla="*/ 1617 h 1634"/>
                  <a:gd name="T2" fmla="*/ 626 w 705"/>
                  <a:gd name="T3" fmla="*/ 1611 h 1634"/>
                  <a:gd name="T4" fmla="*/ 562 w 705"/>
                  <a:gd name="T5" fmla="*/ 1586 h 1634"/>
                  <a:gd name="T6" fmla="*/ 541 w 705"/>
                  <a:gd name="T7" fmla="*/ 1540 h 1634"/>
                  <a:gd name="T8" fmla="*/ 538 w 705"/>
                  <a:gd name="T9" fmla="*/ 1473 h 1634"/>
                  <a:gd name="T10" fmla="*/ 538 w 705"/>
                  <a:gd name="T11" fmla="*/ 1431 h 1634"/>
                  <a:gd name="T12" fmla="*/ 514 w 705"/>
                  <a:gd name="T13" fmla="*/ 1331 h 1634"/>
                  <a:gd name="T14" fmla="*/ 434 w 705"/>
                  <a:gd name="T15" fmla="*/ 1258 h 1634"/>
                  <a:gd name="T16" fmla="*/ 370 w 705"/>
                  <a:gd name="T17" fmla="*/ 1273 h 1634"/>
                  <a:gd name="T18" fmla="*/ 347 w 705"/>
                  <a:gd name="T19" fmla="*/ 1250 h 1634"/>
                  <a:gd name="T20" fmla="*/ 342 w 705"/>
                  <a:gd name="T21" fmla="*/ 1210 h 1634"/>
                  <a:gd name="T22" fmla="*/ 288 w 705"/>
                  <a:gd name="T23" fmla="*/ 1210 h 1634"/>
                  <a:gd name="T24" fmla="*/ 257 w 705"/>
                  <a:gd name="T25" fmla="*/ 1175 h 1634"/>
                  <a:gd name="T26" fmla="*/ 230 w 705"/>
                  <a:gd name="T27" fmla="*/ 1194 h 1634"/>
                  <a:gd name="T28" fmla="*/ 177 w 705"/>
                  <a:gd name="T29" fmla="*/ 1194 h 1634"/>
                  <a:gd name="T30" fmla="*/ 173 w 705"/>
                  <a:gd name="T31" fmla="*/ 1171 h 1634"/>
                  <a:gd name="T32" fmla="*/ 140 w 705"/>
                  <a:gd name="T33" fmla="*/ 1200 h 1634"/>
                  <a:gd name="T34" fmla="*/ 140 w 705"/>
                  <a:gd name="T35" fmla="*/ 1162 h 1634"/>
                  <a:gd name="T36" fmla="*/ 150 w 705"/>
                  <a:gd name="T37" fmla="*/ 997 h 1634"/>
                  <a:gd name="T38" fmla="*/ 163 w 705"/>
                  <a:gd name="T39" fmla="*/ 1006 h 1634"/>
                  <a:gd name="T40" fmla="*/ 175 w 705"/>
                  <a:gd name="T41" fmla="*/ 1127 h 1634"/>
                  <a:gd name="T42" fmla="*/ 188 w 705"/>
                  <a:gd name="T43" fmla="*/ 1087 h 1634"/>
                  <a:gd name="T44" fmla="*/ 200 w 705"/>
                  <a:gd name="T45" fmla="*/ 1054 h 1634"/>
                  <a:gd name="T46" fmla="*/ 186 w 705"/>
                  <a:gd name="T47" fmla="*/ 1004 h 1634"/>
                  <a:gd name="T48" fmla="*/ 192 w 705"/>
                  <a:gd name="T49" fmla="*/ 977 h 1634"/>
                  <a:gd name="T50" fmla="*/ 232 w 705"/>
                  <a:gd name="T51" fmla="*/ 964 h 1634"/>
                  <a:gd name="T52" fmla="*/ 215 w 705"/>
                  <a:gd name="T53" fmla="*/ 935 h 1634"/>
                  <a:gd name="T54" fmla="*/ 184 w 705"/>
                  <a:gd name="T55" fmla="*/ 952 h 1634"/>
                  <a:gd name="T56" fmla="*/ 146 w 705"/>
                  <a:gd name="T57" fmla="*/ 939 h 1634"/>
                  <a:gd name="T58" fmla="*/ 146 w 705"/>
                  <a:gd name="T59" fmla="*/ 870 h 1634"/>
                  <a:gd name="T60" fmla="*/ 148 w 705"/>
                  <a:gd name="T61" fmla="*/ 833 h 1634"/>
                  <a:gd name="T62" fmla="*/ 173 w 705"/>
                  <a:gd name="T63" fmla="*/ 876 h 1634"/>
                  <a:gd name="T64" fmla="*/ 165 w 705"/>
                  <a:gd name="T65" fmla="*/ 858 h 1634"/>
                  <a:gd name="T66" fmla="*/ 186 w 705"/>
                  <a:gd name="T67" fmla="*/ 833 h 1634"/>
                  <a:gd name="T68" fmla="*/ 225 w 705"/>
                  <a:gd name="T69" fmla="*/ 816 h 1634"/>
                  <a:gd name="T70" fmla="*/ 198 w 705"/>
                  <a:gd name="T71" fmla="*/ 806 h 1634"/>
                  <a:gd name="T72" fmla="*/ 161 w 705"/>
                  <a:gd name="T73" fmla="*/ 774 h 1634"/>
                  <a:gd name="T74" fmla="*/ 146 w 705"/>
                  <a:gd name="T75" fmla="*/ 806 h 1634"/>
                  <a:gd name="T76" fmla="*/ 130 w 705"/>
                  <a:gd name="T77" fmla="*/ 826 h 1634"/>
                  <a:gd name="T78" fmla="*/ 130 w 705"/>
                  <a:gd name="T79" fmla="*/ 724 h 1634"/>
                  <a:gd name="T80" fmla="*/ 115 w 705"/>
                  <a:gd name="T81" fmla="*/ 626 h 1634"/>
                  <a:gd name="T82" fmla="*/ 86 w 705"/>
                  <a:gd name="T83" fmla="*/ 518 h 1634"/>
                  <a:gd name="T84" fmla="*/ 79 w 705"/>
                  <a:gd name="T85" fmla="*/ 396 h 1634"/>
                  <a:gd name="T86" fmla="*/ 31 w 705"/>
                  <a:gd name="T87" fmla="*/ 300 h 1634"/>
                  <a:gd name="T88" fmla="*/ 2 w 705"/>
                  <a:gd name="T89" fmla="*/ 136 h 1634"/>
                  <a:gd name="T90" fmla="*/ 11 w 705"/>
                  <a:gd name="T91" fmla="*/ 58 h 1634"/>
                  <a:gd name="T92" fmla="*/ 9 w 705"/>
                  <a:gd name="T93" fmla="*/ 31 h 1634"/>
                  <a:gd name="T94" fmla="*/ 9 w 705"/>
                  <a:gd name="T95" fmla="*/ 0 h 1634"/>
                  <a:gd name="T96" fmla="*/ 88 w 705"/>
                  <a:gd name="T97" fmla="*/ 31 h 1634"/>
                  <a:gd name="T98" fmla="*/ 171 w 705"/>
                  <a:gd name="T99" fmla="*/ 90 h 1634"/>
                  <a:gd name="T100" fmla="*/ 253 w 705"/>
                  <a:gd name="T101" fmla="*/ 144 h 1634"/>
                  <a:gd name="T102" fmla="*/ 336 w 705"/>
                  <a:gd name="T103" fmla="*/ 159 h 1634"/>
                  <a:gd name="T104" fmla="*/ 407 w 705"/>
                  <a:gd name="T105" fmla="*/ 177 h 1634"/>
                  <a:gd name="T106" fmla="*/ 453 w 705"/>
                  <a:gd name="T107" fmla="*/ 169 h 1634"/>
                  <a:gd name="T108" fmla="*/ 493 w 705"/>
                  <a:gd name="T109" fmla="*/ 157 h 1634"/>
                  <a:gd name="T110" fmla="*/ 518 w 705"/>
                  <a:gd name="T111" fmla="*/ 198 h 1634"/>
                  <a:gd name="T112" fmla="*/ 543 w 705"/>
                  <a:gd name="T113" fmla="*/ 198 h 1634"/>
                  <a:gd name="T114" fmla="*/ 551 w 705"/>
                  <a:gd name="T115" fmla="*/ 75 h 1634"/>
                  <a:gd name="T116" fmla="*/ 632 w 705"/>
                  <a:gd name="T117" fmla="*/ 177 h 1634"/>
                  <a:gd name="T118" fmla="*/ 660 w 705"/>
                  <a:gd name="T119" fmla="*/ 282 h 1634"/>
                  <a:gd name="T120" fmla="*/ 705 w 705"/>
                  <a:gd name="T121" fmla="*/ 1634 h 16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05" h="1634">
                    <a:moveTo>
                      <a:pt x="705" y="1634"/>
                    </a:moveTo>
                    <a:lnTo>
                      <a:pt x="683" y="1634"/>
                    </a:lnTo>
                    <a:lnTo>
                      <a:pt x="674" y="1617"/>
                    </a:lnTo>
                    <a:lnTo>
                      <a:pt x="668" y="1615"/>
                    </a:lnTo>
                    <a:lnTo>
                      <a:pt x="645" y="1617"/>
                    </a:lnTo>
                    <a:lnTo>
                      <a:pt x="626" y="1611"/>
                    </a:lnTo>
                    <a:lnTo>
                      <a:pt x="605" y="1602"/>
                    </a:lnTo>
                    <a:lnTo>
                      <a:pt x="576" y="1596"/>
                    </a:lnTo>
                    <a:lnTo>
                      <a:pt x="562" y="1586"/>
                    </a:lnTo>
                    <a:lnTo>
                      <a:pt x="549" y="1569"/>
                    </a:lnTo>
                    <a:lnTo>
                      <a:pt x="541" y="1550"/>
                    </a:lnTo>
                    <a:lnTo>
                      <a:pt x="541" y="1540"/>
                    </a:lnTo>
                    <a:lnTo>
                      <a:pt x="543" y="1529"/>
                    </a:lnTo>
                    <a:lnTo>
                      <a:pt x="545" y="1505"/>
                    </a:lnTo>
                    <a:lnTo>
                      <a:pt x="538" y="1473"/>
                    </a:lnTo>
                    <a:lnTo>
                      <a:pt x="539" y="1457"/>
                    </a:lnTo>
                    <a:lnTo>
                      <a:pt x="541" y="1450"/>
                    </a:lnTo>
                    <a:lnTo>
                      <a:pt x="538" y="1431"/>
                    </a:lnTo>
                    <a:lnTo>
                      <a:pt x="530" y="1383"/>
                    </a:lnTo>
                    <a:lnTo>
                      <a:pt x="520" y="1363"/>
                    </a:lnTo>
                    <a:lnTo>
                      <a:pt x="514" y="1331"/>
                    </a:lnTo>
                    <a:lnTo>
                      <a:pt x="490" y="1304"/>
                    </a:lnTo>
                    <a:lnTo>
                      <a:pt x="443" y="1262"/>
                    </a:lnTo>
                    <a:lnTo>
                      <a:pt x="434" y="1258"/>
                    </a:lnTo>
                    <a:lnTo>
                      <a:pt x="407" y="1277"/>
                    </a:lnTo>
                    <a:lnTo>
                      <a:pt x="380" y="1281"/>
                    </a:lnTo>
                    <a:lnTo>
                      <a:pt x="370" y="1273"/>
                    </a:lnTo>
                    <a:lnTo>
                      <a:pt x="357" y="1269"/>
                    </a:lnTo>
                    <a:lnTo>
                      <a:pt x="347" y="1262"/>
                    </a:lnTo>
                    <a:lnTo>
                      <a:pt x="347" y="1250"/>
                    </a:lnTo>
                    <a:lnTo>
                      <a:pt x="353" y="1235"/>
                    </a:lnTo>
                    <a:lnTo>
                      <a:pt x="353" y="1227"/>
                    </a:lnTo>
                    <a:lnTo>
                      <a:pt x="342" y="1210"/>
                    </a:lnTo>
                    <a:lnTo>
                      <a:pt x="330" y="1204"/>
                    </a:lnTo>
                    <a:lnTo>
                      <a:pt x="301" y="1206"/>
                    </a:lnTo>
                    <a:lnTo>
                      <a:pt x="288" y="1210"/>
                    </a:lnTo>
                    <a:lnTo>
                      <a:pt x="274" y="1206"/>
                    </a:lnTo>
                    <a:lnTo>
                      <a:pt x="267" y="1200"/>
                    </a:lnTo>
                    <a:lnTo>
                      <a:pt x="257" y="1175"/>
                    </a:lnTo>
                    <a:lnTo>
                      <a:pt x="249" y="1187"/>
                    </a:lnTo>
                    <a:lnTo>
                      <a:pt x="246" y="1194"/>
                    </a:lnTo>
                    <a:lnTo>
                      <a:pt x="230" y="1194"/>
                    </a:lnTo>
                    <a:lnTo>
                      <a:pt x="205" y="1208"/>
                    </a:lnTo>
                    <a:lnTo>
                      <a:pt x="198" y="1208"/>
                    </a:lnTo>
                    <a:lnTo>
                      <a:pt x="177" y="1194"/>
                    </a:lnTo>
                    <a:lnTo>
                      <a:pt x="175" y="1187"/>
                    </a:lnTo>
                    <a:lnTo>
                      <a:pt x="175" y="1173"/>
                    </a:lnTo>
                    <a:lnTo>
                      <a:pt x="173" y="1171"/>
                    </a:lnTo>
                    <a:lnTo>
                      <a:pt x="157" y="1175"/>
                    </a:lnTo>
                    <a:lnTo>
                      <a:pt x="146" y="1194"/>
                    </a:lnTo>
                    <a:lnTo>
                      <a:pt x="140" y="1200"/>
                    </a:lnTo>
                    <a:lnTo>
                      <a:pt x="134" y="1194"/>
                    </a:lnTo>
                    <a:lnTo>
                      <a:pt x="132" y="1191"/>
                    </a:lnTo>
                    <a:lnTo>
                      <a:pt x="140" y="1162"/>
                    </a:lnTo>
                    <a:lnTo>
                      <a:pt x="146" y="1137"/>
                    </a:lnTo>
                    <a:lnTo>
                      <a:pt x="150" y="1079"/>
                    </a:lnTo>
                    <a:lnTo>
                      <a:pt x="150" y="997"/>
                    </a:lnTo>
                    <a:lnTo>
                      <a:pt x="153" y="991"/>
                    </a:lnTo>
                    <a:lnTo>
                      <a:pt x="157" y="989"/>
                    </a:lnTo>
                    <a:lnTo>
                      <a:pt x="163" y="1006"/>
                    </a:lnTo>
                    <a:lnTo>
                      <a:pt x="167" y="1123"/>
                    </a:lnTo>
                    <a:lnTo>
                      <a:pt x="171" y="1127"/>
                    </a:lnTo>
                    <a:lnTo>
                      <a:pt x="175" y="1127"/>
                    </a:lnTo>
                    <a:lnTo>
                      <a:pt x="186" y="1108"/>
                    </a:lnTo>
                    <a:lnTo>
                      <a:pt x="184" y="1098"/>
                    </a:lnTo>
                    <a:lnTo>
                      <a:pt x="188" y="1087"/>
                    </a:lnTo>
                    <a:lnTo>
                      <a:pt x="184" y="1073"/>
                    </a:lnTo>
                    <a:lnTo>
                      <a:pt x="188" y="1064"/>
                    </a:lnTo>
                    <a:lnTo>
                      <a:pt x="200" y="1054"/>
                    </a:lnTo>
                    <a:lnTo>
                      <a:pt x="196" y="1033"/>
                    </a:lnTo>
                    <a:lnTo>
                      <a:pt x="188" y="1016"/>
                    </a:lnTo>
                    <a:lnTo>
                      <a:pt x="186" y="1004"/>
                    </a:lnTo>
                    <a:lnTo>
                      <a:pt x="188" y="997"/>
                    </a:lnTo>
                    <a:lnTo>
                      <a:pt x="192" y="991"/>
                    </a:lnTo>
                    <a:lnTo>
                      <a:pt x="192" y="977"/>
                    </a:lnTo>
                    <a:lnTo>
                      <a:pt x="211" y="958"/>
                    </a:lnTo>
                    <a:lnTo>
                      <a:pt x="225" y="960"/>
                    </a:lnTo>
                    <a:lnTo>
                      <a:pt x="232" y="964"/>
                    </a:lnTo>
                    <a:lnTo>
                      <a:pt x="232" y="958"/>
                    </a:lnTo>
                    <a:lnTo>
                      <a:pt x="225" y="943"/>
                    </a:lnTo>
                    <a:lnTo>
                      <a:pt x="215" y="935"/>
                    </a:lnTo>
                    <a:lnTo>
                      <a:pt x="209" y="937"/>
                    </a:lnTo>
                    <a:lnTo>
                      <a:pt x="198" y="952"/>
                    </a:lnTo>
                    <a:lnTo>
                      <a:pt x="184" y="952"/>
                    </a:lnTo>
                    <a:lnTo>
                      <a:pt x="180" y="956"/>
                    </a:lnTo>
                    <a:lnTo>
                      <a:pt x="171" y="954"/>
                    </a:lnTo>
                    <a:lnTo>
                      <a:pt x="146" y="939"/>
                    </a:lnTo>
                    <a:lnTo>
                      <a:pt x="146" y="914"/>
                    </a:lnTo>
                    <a:lnTo>
                      <a:pt x="150" y="893"/>
                    </a:lnTo>
                    <a:lnTo>
                      <a:pt x="146" y="870"/>
                    </a:lnTo>
                    <a:lnTo>
                      <a:pt x="138" y="847"/>
                    </a:lnTo>
                    <a:lnTo>
                      <a:pt x="140" y="833"/>
                    </a:lnTo>
                    <a:lnTo>
                      <a:pt x="148" y="833"/>
                    </a:lnTo>
                    <a:lnTo>
                      <a:pt x="157" y="847"/>
                    </a:lnTo>
                    <a:lnTo>
                      <a:pt x="159" y="866"/>
                    </a:lnTo>
                    <a:lnTo>
                      <a:pt x="173" y="876"/>
                    </a:lnTo>
                    <a:lnTo>
                      <a:pt x="175" y="876"/>
                    </a:lnTo>
                    <a:lnTo>
                      <a:pt x="175" y="870"/>
                    </a:lnTo>
                    <a:lnTo>
                      <a:pt x="165" y="858"/>
                    </a:lnTo>
                    <a:lnTo>
                      <a:pt x="167" y="845"/>
                    </a:lnTo>
                    <a:lnTo>
                      <a:pt x="177" y="833"/>
                    </a:lnTo>
                    <a:lnTo>
                      <a:pt x="186" y="833"/>
                    </a:lnTo>
                    <a:lnTo>
                      <a:pt x="198" y="820"/>
                    </a:lnTo>
                    <a:lnTo>
                      <a:pt x="213" y="816"/>
                    </a:lnTo>
                    <a:lnTo>
                      <a:pt x="225" y="816"/>
                    </a:lnTo>
                    <a:lnTo>
                      <a:pt x="230" y="814"/>
                    </a:lnTo>
                    <a:lnTo>
                      <a:pt x="223" y="806"/>
                    </a:lnTo>
                    <a:lnTo>
                      <a:pt x="198" y="806"/>
                    </a:lnTo>
                    <a:lnTo>
                      <a:pt x="182" y="801"/>
                    </a:lnTo>
                    <a:lnTo>
                      <a:pt x="175" y="783"/>
                    </a:lnTo>
                    <a:lnTo>
                      <a:pt x="161" y="774"/>
                    </a:lnTo>
                    <a:lnTo>
                      <a:pt x="150" y="768"/>
                    </a:lnTo>
                    <a:lnTo>
                      <a:pt x="146" y="778"/>
                    </a:lnTo>
                    <a:lnTo>
                      <a:pt x="146" y="806"/>
                    </a:lnTo>
                    <a:lnTo>
                      <a:pt x="138" y="822"/>
                    </a:lnTo>
                    <a:lnTo>
                      <a:pt x="134" y="826"/>
                    </a:lnTo>
                    <a:lnTo>
                      <a:pt x="130" y="826"/>
                    </a:lnTo>
                    <a:lnTo>
                      <a:pt x="127" y="818"/>
                    </a:lnTo>
                    <a:lnTo>
                      <a:pt x="130" y="776"/>
                    </a:lnTo>
                    <a:lnTo>
                      <a:pt x="130" y="724"/>
                    </a:lnTo>
                    <a:lnTo>
                      <a:pt x="125" y="666"/>
                    </a:lnTo>
                    <a:lnTo>
                      <a:pt x="115" y="628"/>
                    </a:lnTo>
                    <a:lnTo>
                      <a:pt x="115" y="626"/>
                    </a:lnTo>
                    <a:lnTo>
                      <a:pt x="104" y="616"/>
                    </a:lnTo>
                    <a:lnTo>
                      <a:pt x="88" y="545"/>
                    </a:lnTo>
                    <a:lnTo>
                      <a:pt x="86" y="518"/>
                    </a:lnTo>
                    <a:lnTo>
                      <a:pt x="84" y="472"/>
                    </a:lnTo>
                    <a:lnTo>
                      <a:pt x="80" y="432"/>
                    </a:lnTo>
                    <a:lnTo>
                      <a:pt x="79" y="396"/>
                    </a:lnTo>
                    <a:lnTo>
                      <a:pt x="59" y="342"/>
                    </a:lnTo>
                    <a:lnTo>
                      <a:pt x="40" y="305"/>
                    </a:lnTo>
                    <a:lnTo>
                      <a:pt x="31" y="300"/>
                    </a:lnTo>
                    <a:lnTo>
                      <a:pt x="17" y="290"/>
                    </a:lnTo>
                    <a:lnTo>
                      <a:pt x="2" y="180"/>
                    </a:lnTo>
                    <a:lnTo>
                      <a:pt x="2" y="136"/>
                    </a:lnTo>
                    <a:lnTo>
                      <a:pt x="0" y="111"/>
                    </a:lnTo>
                    <a:lnTo>
                      <a:pt x="6" y="90"/>
                    </a:lnTo>
                    <a:lnTo>
                      <a:pt x="11" y="58"/>
                    </a:lnTo>
                    <a:lnTo>
                      <a:pt x="17" y="44"/>
                    </a:lnTo>
                    <a:lnTo>
                      <a:pt x="17" y="38"/>
                    </a:lnTo>
                    <a:lnTo>
                      <a:pt x="9" y="31"/>
                    </a:lnTo>
                    <a:lnTo>
                      <a:pt x="4" y="13"/>
                    </a:lnTo>
                    <a:lnTo>
                      <a:pt x="4" y="4"/>
                    </a:lnTo>
                    <a:lnTo>
                      <a:pt x="9" y="0"/>
                    </a:lnTo>
                    <a:lnTo>
                      <a:pt x="27" y="2"/>
                    </a:lnTo>
                    <a:lnTo>
                      <a:pt x="57" y="25"/>
                    </a:lnTo>
                    <a:lnTo>
                      <a:pt x="88" y="31"/>
                    </a:lnTo>
                    <a:lnTo>
                      <a:pt x="127" y="77"/>
                    </a:lnTo>
                    <a:lnTo>
                      <a:pt x="150" y="81"/>
                    </a:lnTo>
                    <a:lnTo>
                      <a:pt x="171" y="90"/>
                    </a:lnTo>
                    <a:lnTo>
                      <a:pt x="201" y="121"/>
                    </a:lnTo>
                    <a:lnTo>
                      <a:pt x="215" y="136"/>
                    </a:lnTo>
                    <a:lnTo>
                      <a:pt x="253" y="144"/>
                    </a:lnTo>
                    <a:lnTo>
                      <a:pt x="267" y="148"/>
                    </a:lnTo>
                    <a:lnTo>
                      <a:pt x="301" y="152"/>
                    </a:lnTo>
                    <a:lnTo>
                      <a:pt x="336" y="159"/>
                    </a:lnTo>
                    <a:lnTo>
                      <a:pt x="351" y="167"/>
                    </a:lnTo>
                    <a:lnTo>
                      <a:pt x="401" y="165"/>
                    </a:lnTo>
                    <a:lnTo>
                      <a:pt x="407" y="177"/>
                    </a:lnTo>
                    <a:lnTo>
                      <a:pt x="415" y="180"/>
                    </a:lnTo>
                    <a:lnTo>
                      <a:pt x="430" y="180"/>
                    </a:lnTo>
                    <a:lnTo>
                      <a:pt x="453" y="169"/>
                    </a:lnTo>
                    <a:lnTo>
                      <a:pt x="463" y="173"/>
                    </a:lnTo>
                    <a:lnTo>
                      <a:pt x="488" y="152"/>
                    </a:lnTo>
                    <a:lnTo>
                      <a:pt x="493" y="157"/>
                    </a:lnTo>
                    <a:lnTo>
                      <a:pt x="491" y="169"/>
                    </a:lnTo>
                    <a:lnTo>
                      <a:pt x="509" y="180"/>
                    </a:lnTo>
                    <a:lnTo>
                      <a:pt x="518" y="198"/>
                    </a:lnTo>
                    <a:lnTo>
                      <a:pt x="524" y="223"/>
                    </a:lnTo>
                    <a:lnTo>
                      <a:pt x="530" y="205"/>
                    </a:lnTo>
                    <a:lnTo>
                      <a:pt x="543" y="198"/>
                    </a:lnTo>
                    <a:lnTo>
                      <a:pt x="539" y="186"/>
                    </a:lnTo>
                    <a:lnTo>
                      <a:pt x="543" y="81"/>
                    </a:lnTo>
                    <a:lnTo>
                      <a:pt x="551" y="75"/>
                    </a:lnTo>
                    <a:lnTo>
                      <a:pt x="591" y="150"/>
                    </a:lnTo>
                    <a:lnTo>
                      <a:pt x="618" y="171"/>
                    </a:lnTo>
                    <a:lnTo>
                      <a:pt x="632" y="177"/>
                    </a:lnTo>
                    <a:lnTo>
                      <a:pt x="635" y="184"/>
                    </a:lnTo>
                    <a:lnTo>
                      <a:pt x="641" y="252"/>
                    </a:lnTo>
                    <a:lnTo>
                      <a:pt x="660" y="282"/>
                    </a:lnTo>
                    <a:lnTo>
                      <a:pt x="697" y="317"/>
                    </a:lnTo>
                    <a:lnTo>
                      <a:pt x="705" y="342"/>
                    </a:lnTo>
                    <a:lnTo>
                      <a:pt x="705" y="1634"/>
                    </a:lnTo>
                    <a:close/>
                  </a:path>
                </a:pathLst>
              </a:custGeom>
              <a:solidFill>
                <a:srgbClr val="FFFFFF"/>
              </a:solidFill>
              <a:ln w="12700">
                <a:solidFill>
                  <a:srgbClr val="000000"/>
                </a:solidFill>
                <a:prstDash val="solid"/>
                <a:round/>
                <a:headEnd/>
                <a:tailEnd/>
              </a:ln>
            </p:spPr>
            <p:txBody>
              <a:bodyPr/>
              <a:lstStyle/>
              <a:p>
                <a:endParaRPr lang="en-US"/>
              </a:p>
            </p:txBody>
          </p:sp>
          <p:sp>
            <p:nvSpPr>
              <p:cNvPr id="126983" name="Freeform 7"/>
              <p:cNvSpPr>
                <a:spLocks/>
              </p:cNvSpPr>
              <p:nvPr/>
            </p:nvSpPr>
            <p:spPr bwMode="auto">
              <a:xfrm>
                <a:off x="1413" y="1920"/>
                <a:ext cx="1995" cy="1945"/>
              </a:xfrm>
              <a:custGeom>
                <a:avLst/>
                <a:gdLst>
                  <a:gd name="T0" fmla="*/ 271 w 1995"/>
                  <a:gd name="T1" fmla="*/ 641 h 1945"/>
                  <a:gd name="T2" fmla="*/ 290 w 1995"/>
                  <a:gd name="T3" fmla="*/ 576 h 1945"/>
                  <a:gd name="T4" fmla="*/ 261 w 1995"/>
                  <a:gd name="T5" fmla="*/ 505 h 1945"/>
                  <a:gd name="T6" fmla="*/ 267 w 1995"/>
                  <a:gd name="T7" fmla="*/ 444 h 1945"/>
                  <a:gd name="T8" fmla="*/ 248 w 1995"/>
                  <a:gd name="T9" fmla="*/ 396 h 1945"/>
                  <a:gd name="T10" fmla="*/ 175 w 1995"/>
                  <a:gd name="T11" fmla="*/ 348 h 1945"/>
                  <a:gd name="T12" fmla="*/ 163 w 1995"/>
                  <a:gd name="T13" fmla="*/ 179 h 1945"/>
                  <a:gd name="T14" fmla="*/ 62 w 1995"/>
                  <a:gd name="T15" fmla="*/ 84 h 1945"/>
                  <a:gd name="T16" fmla="*/ 761 w 1995"/>
                  <a:gd name="T17" fmla="*/ 31 h 1945"/>
                  <a:gd name="T18" fmla="*/ 1661 w 1995"/>
                  <a:gd name="T19" fmla="*/ 38 h 1945"/>
                  <a:gd name="T20" fmla="*/ 1757 w 1995"/>
                  <a:gd name="T21" fmla="*/ 40 h 1945"/>
                  <a:gd name="T22" fmla="*/ 1944 w 1995"/>
                  <a:gd name="T23" fmla="*/ 33 h 1945"/>
                  <a:gd name="T24" fmla="*/ 1949 w 1995"/>
                  <a:gd name="T25" fmla="*/ 977 h 1945"/>
                  <a:gd name="T26" fmla="*/ 1957 w 1995"/>
                  <a:gd name="T27" fmla="*/ 1475 h 1945"/>
                  <a:gd name="T28" fmla="*/ 1949 w 1995"/>
                  <a:gd name="T29" fmla="*/ 1513 h 1945"/>
                  <a:gd name="T30" fmla="*/ 1961 w 1995"/>
                  <a:gd name="T31" fmla="*/ 1523 h 1945"/>
                  <a:gd name="T32" fmla="*/ 1972 w 1995"/>
                  <a:gd name="T33" fmla="*/ 1557 h 1945"/>
                  <a:gd name="T34" fmla="*/ 1986 w 1995"/>
                  <a:gd name="T35" fmla="*/ 1603 h 1945"/>
                  <a:gd name="T36" fmla="*/ 1984 w 1995"/>
                  <a:gd name="T37" fmla="*/ 1652 h 1945"/>
                  <a:gd name="T38" fmla="*/ 1978 w 1995"/>
                  <a:gd name="T39" fmla="*/ 1667 h 1945"/>
                  <a:gd name="T40" fmla="*/ 1995 w 1995"/>
                  <a:gd name="T41" fmla="*/ 1709 h 1945"/>
                  <a:gd name="T42" fmla="*/ 1746 w 1995"/>
                  <a:gd name="T43" fmla="*/ 1713 h 1945"/>
                  <a:gd name="T44" fmla="*/ 1552 w 1995"/>
                  <a:gd name="T45" fmla="*/ 1715 h 1945"/>
                  <a:gd name="T46" fmla="*/ 1323 w 1995"/>
                  <a:gd name="T47" fmla="*/ 1723 h 1945"/>
                  <a:gd name="T48" fmla="*/ 1287 w 1995"/>
                  <a:gd name="T49" fmla="*/ 1755 h 1945"/>
                  <a:gd name="T50" fmla="*/ 1231 w 1995"/>
                  <a:gd name="T51" fmla="*/ 1755 h 1945"/>
                  <a:gd name="T52" fmla="*/ 1154 w 1995"/>
                  <a:gd name="T53" fmla="*/ 1771 h 1945"/>
                  <a:gd name="T54" fmla="*/ 1126 w 1995"/>
                  <a:gd name="T55" fmla="*/ 1763 h 1945"/>
                  <a:gd name="T56" fmla="*/ 1081 w 1995"/>
                  <a:gd name="T57" fmla="*/ 1801 h 1945"/>
                  <a:gd name="T58" fmla="*/ 1006 w 1995"/>
                  <a:gd name="T59" fmla="*/ 1811 h 1945"/>
                  <a:gd name="T60" fmla="*/ 964 w 1995"/>
                  <a:gd name="T61" fmla="*/ 1840 h 1945"/>
                  <a:gd name="T62" fmla="*/ 933 w 1995"/>
                  <a:gd name="T63" fmla="*/ 1863 h 1945"/>
                  <a:gd name="T64" fmla="*/ 847 w 1995"/>
                  <a:gd name="T65" fmla="*/ 1884 h 1945"/>
                  <a:gd name="T66" fmla="*/ 801 w 1995"/>
                  <a:gd name="T67" fmla="*/ 1855 h 1945"/>
                  <a:gd name="T68" fmla="*/ 757 w 1995"/>
                  <a:gd name="T69" fmla="*/ 1872 h 1945"/>
                  <a:gd name="T70" fmla="*/ 697 w 1995"/>
                  <a:gd name="T71" fmla="*/ 1907 h 1945"/>
                  <a:gd name="T72" fmla="*/ 661 w 1995"/>
                  <a:gd name="T73" fmla="*/ 1903 h 1945"/>
                  <a:gd name="T74" fmla="*/ 617 w 1995"/>
                  <a:gd name="T75" fmla="*/ 1928 h 1945"/>
                  <a:gd name="T76" fmla="*/ 601 w 1995"/>
                  <a:gd name="T77" fmla="*/ 1901 h 1945"/>
                  <a:gd name="T78" fmla="*/ 546 w 1995"/>
                  <a:gd name="T79" fmla="*/ 1869 h 1945"/>
                  <a:gd name="T80" fmla="*/ 499 w 1995"/>
                  <a:gd name="T81" fmla="*/ 1855 h 1945"/>
                  <a:gd name="T82" fmla="*/ 467 w 1995"/>
                  <a:gd name="T83" fmla="*/ 1863 h 1945"/>
                  <a:gd name="T84" fmla="*/ 413 w 1995"/>
                  <a:gd name="T85" fmla="*/ 1867 h 1945"/>
                  <a:gd name="T86" fmla="*/ 371 w 1995"/>
                  <a:gd name="T87" fmla="*/ 1884 h 1945"/>
                  <a:gd name="T88" fmla="*/ 330 w 1995"/>
                  <a:gd name="T89" fmla="*/ 1917 h 1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95" h="1945">
                    <a:moveTo>
                      <a:pt x="252" y="1945"/>
                    </a:moveTo>
                    <a:lnTo>
                      <a:pt x="252" y="653"/>
                    </a:lnTo>
                    <a:lnTo>
                      <a:pt x="271" y="641"/>
                    </a:lnTo>
                    <a:lnTo>
                      <a:pt x="279" y="624"/>
                    </a:lnTo>
                    <a:lnTo>
                      <a:pt x="286" y="605"/>
                    </a:lnTo>
                    <a:lnTo>
                      <a:pt x="290" y="576"/>
                    </a:lnTo>
                    <a:lnTo>
                      <a:pt x="290" y="555"/>
                    </a:lnTo>
                    <a:lnTo>
                      <a:pt x="281" y="532"/>
                    </a:lnTo>
                    <a:lnTo>
                      <a:pt x="261" y="505"/>
                    </a:lnTo>
                    <a:lnTo>
                      <a:pt x="259" y="495"/>
                    </a:lnTo>
                    <a:lnTo>
                      <a:pt x="261" y="470"/>
                    </a:lnTo>
                    <a:lnTo>
                      <a:pt x="267" y="444"/>
                    </a:lnTo>
                    <a:lnTo>
                      <a:pt x="265" y="430"/>
                    </a:lnTo>
                    <a:lnTo>
                      <a:pt x="256" y="413"/>
                    </a:lnTo>
                    <a:lnTo>
                      <a:pt x="248" y="396"/>
                    </a:lnTo>
                    <a:lnTo>
                      <a:pt x="221" y="374"/>
                    </a:lnTo>
                    <a:lnTo>
                      <a:pt x="215" y="353"/>
                    </a:lnTo>
                    <a:lnTo>
                      <a:pt x="175" y="348"/>
                    </a:lnTo>
                    <a:lnTo>
                      <a:pt x="154" y="236"/>
                    </a:lnTo>
                    <a:lnTo>
                      <a:pt x="171" y="217"/>
                    </a:lnTo>
                    <a:lnTo>
                      <a:pt x="163" y="179"/>
                    </a:lnTo>
                    <a:lnTo>
                      <a:pt x="115" y="133"/>
                    </a:lnTo>
                    <a:lnTo>
                      <a:pt x="92" y="125"/>
                    </a:lnTo>
                    <a:lnTo>
                      <a:pt x="62" y="84"/>
                    </a:lnTo>
                    <a:lnTo>
                      <a:pt x="0" y="0"/>
                    </a:lnTo>
                    <a:lnTo>
                      <a:pt x="223" y="17"/>
                    </a:lnTo>
                    <a:lnTo>
                      <a:pt x="761" y="31"/>
                    </a:lnTo>
                    <a:lnTo>
                      <a:pt x="1383" y="38"/>
                    </a:lnTo>
                    <a:lnTo>
                      <a:pt x="1485" y="40"/>
                    </a:lnTo>
                    <a:lnTo>
                      <a:pt x="1661" y="38"/>
                    </a:lnTo>
                    <a:lnTo>
                      <a:pt x="1704" y="40"/>
                    </a:lnTo>
                    <a:lnTo>
                      <a:pt x="1734" y="38"/>
                    </a:lnTo>
                    <a:lnTo>
                      <a:pt x="1757" y="40"/>
                    </a:lnTo>
                    <a:lnTo>
                      <a:pt x="1807" y="40"/>
                    </a:lnTo>
                    <a:lnTo>
                      <a:pt x="1892" y="40"/>
                    </a:lnTo>
                    <a:lnTo>
                      <a:pt x="1944" y="33"/>
                    </a:lnTo>
                    <a:lnTo>
                      <a:pt x="1944" y="388"/>
                    </a:lnTo>
                    <a:lnTo>
                      <a:pt x="1947" y="524"/>
                    </a:lnTo>
                    <a:lnTo>
                      <a:pt x="1949" y="977"/>
                    </a:lnTo>
                    <a:lnTo>
                      <a:pt x="1953" y="1285"/>
                    </a:lnTo>
                    <a:lnTo>
                      <a:pt x="1955" y="1465"/>
                    </a:lnTo>
                    <a:lnTo>
                      <a:pt x="1957" y="1475"/>
                    </a:lnTo>
                    <a:lnTo>
                      <a:pt x="1957" y="1488"/>
                    </a:lnTo>
                    <a:lnTo>
                      <a:pt x="1949" y="1507"/>
                    </a:lnTo>
                    <a:lnTo>
                      <a:pt x="1949" y="1513"/>
                    </a:lnTo>
                    <a:lnTo>
                      <a:pt x="1953" y="1517"/>
                    </a:lnTo>
                    <a:lnTo>
                      <a:pt x="1957" y="1517"/>
                    </a:lnTo>
                    <a:lnTo>
                      <a:pt x="1961" y="1523"/>
                    </a:lnTo>
                    <a:lnTo>
                      <a:pt x="1963" y="1534"/>
                    </a:lnTo>
                    <a:lnTo>
                      <a:pt x="1970" y="1540"/>
                    </a:lnTo>
                    <a:lnTo>
                      <a:pt x="1972" y="1557"/>
                    </a:lnTo>
                    <a:lnTo>
                      <a:pt x="1980" y="1575"/>
                    </a:lnTo>
                    <a:lnTo>
                      <a:pt x="1980" y="1590"/>
                    </a:lnTo>
                    <a:lnTo>
                      <a:pt x="1986" y="1603"/>
                    </a:lnTo>
                    <a:lnTo>
                      <a:pt x="1992" y="1615"/>
                    </a:lnTo>
                    <a:lnTo>
                      <a:pt x="1986" y="1642"/>
                    </a:lnTo>
                    <a:lnTo>
                      <a:pt x="1984" y="1652"/>
                    </a:lnTo>
                    <a:lnTo>
                      <a:pt x="1976" y="1655"/>
                    </a:lnTo>
                    <a:lnTo>
                      <a:pt x="1976" y="1657"/>
                    </a:lnTo>
                    <a:lnTo>
                      <a:pt x="1978" y="1667"/>
                    </a:lnTo>
                    <a:lnTo>
                      <a:pt x="1992" y="1682"/>
                    </a:lnTo>
                    <a:lnTo>
                      <a:pt x="1995" y="1701"/>
                    </a:lnTo>
                    <a:lnTo>
                      <a:pt x="1995" y="1709"/>
                    </a:lnTo>
                    <a:lnTo>
                      <a:pt x="1986" y="1715"/>
                    </a:lnTo>
                    <a:lnTo>
                      <a:pt x="1849" y="1711"/>
                    </a:lnTo>
                    <a:lnTo>
                      <a:pt x="1746" y="1713"/>
                    </a:lnTo>
                    <a:lnTo>
                      <a:pt x="1684" y="1715"/>
                    </a:lnTo>
                    <a:lnTo>
                      <a:pt x="1581" y="1717"/>
                    </a:lnTo>
                    <a:lnTo>
                      <a:pt x="1552" y="1715"/>
                    </a:lnTo>
                    <a:lnTo>
                      <a:pt x="1508" y="1715"/>
                    </a:lnTo>
                    <a:lnTo>
                      <a:pt x="1352" y="1719"/>
                    </a:lnTo>
                    <a:lnTo>
                      <a:pt x="1323" y="1723"/>
                    </a:lnTo>
                    <a:lnTo>
                      <a:pt x="1312" y="1736"/>
                    </a:lnTo>
                    <a:lnTo>
                      <a:pt x="1302" y="1742"/>
                    </a:lnTo>
                    <a:lnTo>
                      <a:pt x="1287" y="1755"/>
                    </a:lnTo>
                    <a:lnTo>
                      <a:pt x="1266" y="1761"/>
                    </a:lnTo>
                    <a:lnTo>
                      <a:pt x="1248" y="1759"/>
                    </a:lnTo>
                    <a:lnTo>
                      <a:pt x="1231" y="1755"/>
                    </a:lnTo>
                    <a:lnTo>
                      <a:pt x="1193" y="1765"/>
                    </a:lnTo>
                    <a:lnTo>
                      <a:pt x="1164" y="1769"/>
                    </a:lnTo>
                    <a:lnTo>
                      <a:pt x="1154" y="1771"/>
                    </a:lnTo>
                    <a:lnTo>
                      <a:pt x="1147" y="1771"/>
                    </a:lnTo>
                    <a:lnTo>
                      <a:pt x="1135" y="1763"/>
                    </a:lnTo>
                    <a:lnTo>
                      <a:pt x="1126" y="1763"/>
                    </a:lnTo>
                    <a:lnTo>
                      <a:pt x="1110" y="1784"/>
                    </a:lnTo>
                    <a:lnTo>
                      <a:pt x="1102" y="1794"/>
                    </a:lnTo>
                    <a:lnTo>
                      <a:pt x="1081" y="1801"/>
                    </a:lnTo>
                    <a:lnTo>
                      <a:pt x="1039" y="1803"/>
                    </a:lnTo>
                    <a:lnTo>
                      <a:pt x="1029" y="1809"/>
                    </a:lnTo>
                    <a:lnTo>
                      <a:pt x="1006" y="1811"/>
                    </a:lnTo>
                    <a:lnTo>
                      <a:pt x="1003" y="1813"/>
                    </a:lnTo>
                    <a:lnTo>
                      <a:pt x="987" y="1828"/>
                    </a:lnTo>
                    <a:lnTo>
                      <a:pt x="964" y="1840"/>
                    </a:lnTo>
                    <a:lnTo>
                      <a:pt x="947" y="1844"/>
                    </a:lnTo>
                    <a:lnTo>
                      <a:pt x="937" y="1853"/>
                    </a:lnTo>
                    <a:lnTo>
                      <a:pt x="933" y="1863"/>
                    </a:lnTo>
                    <a:lnTo>
                      <a:pt x="916" y="1870"/>
                    </a:lnTo>
                    <a:lnTo>
                      <a:pt x="882" y="1872"/>
                    </a:lnTo>
                    <a:lnTo>
                      <a:pt x="847" y="1884"/>
                    </a:lnTo>
                    <a:lnTo>
                      <a:pt x="834" y="1880"/>
                    </a:lnTo>
                    <a:lnTo>
                      <a:pt x="818" y="1870"/>
                    </a:lnTo>
                    <a:lnTo>
                      <a:pt x="801" y="1855"/>
                    </a:lnTo>
                    <a:lnTo>
                      <a:pt x="786" y="1855"/>
                    </a:lnTo>
                    <a:lnTo>
                      <a:pt x="770" y="1863"/>
                    </a:lnTo>
                    <a:lnTo>
                      <a:pt x="757" y="1872"/>
                    </a:lnTo>
                    <a:lnTo>
                      <a:pt x="730" y="1888"/>
                    </a:lnTo>
                    <a:lnTo>
                      <a:pt x="713" y="1901"/>
                    </a:lnTo>
                    <a:lnTo>
                      <a:pt x="697" y="1907"/>
                    </a:lnTo>
                    <a:lnTo>
                      <a:pt x="690" y="1907"/>
                    </a:lnTo>
                    <a:lnTo>
                      <a:pt x="682" y="1901"/>
                    </a:lnTo>
                    <a:lnTo>
                      <a:pt x="661" y="1903"/>
                    </a:lnTo>
                    <a:lnTo>
                      <a:pt x="647" y="1903"/>
                    </a:lnTo>
                    <a:lnTo>
                      <a:pt x="640" y="1907"/>
                    </a:lnTo>
                    <a:lnTo>
                      <a:pt x="617" y="1928"/>
                    </a:lnTo>
                    <a:lnTo>
                      <a:pt x="609" y="1924"/>
                    </a:lnTo>
                    <a:lnTo>
                      <a:pt x="603" y="1918"/>
                    </a:lnTo>
                    <a:lnTo>
                      <a:pt x="601" y="1901"/>
                    </a:lnTo>
                    <a:lnTo>
                      <a:pt x="578" y="1878"/>
                    </a:lnTo>
                    <a:lnTo>
                      <a:pt x="553" y="1869"/>
                    </a:lnTo>
                    <a:lnTo>
                      <a:pt x="546" y="1869"/>
                    </a:lnTo>
                    <a:lnTo>
                      <a:pt x="528" y="1876"/>
                    </a:lnTo>
                    <a:lnTo>
                      <a:pt x="524" y="1876"/>
                    </a:lnTo>
                    <a:lnTo>
                      <a:pt x="499" y="1855"/>
                    </a:lnTo>
                    <a:lnTo>
                      <a:pt x="496" y="1855"/>
                    </a:lnTo>
                    <a:lnTo>
                      <a:pt x="494" y="1851"/>
                    </a:lnTo>
                    <a:lnTo>
                      <a:pt x="467" y="1863"/>
                    </a:lnTo>
                    <a:lnTo>
                      <a:pt x="446" y="1865"/>
                    </a:lnTo>
                    <a:lnTo>
                      <a:pt x="423" y="1867"/>
                    </a:lnTo>
                    <a:lnTo>
                      <a:pt x="413" y="1867"/>
                    </a:lnTo>
                    <a:lnTo>
                      <a:pt x="402" y="1863"/>
                    </a:lnTo>
                    <a:lnTo>
                      <a:pt x="380" y="1870"/>
                    </a:lnTo>
                    <a:lnTo>
                      <a:pt x="371" y="1884"/>
                    </a:lnTo>
                    <a:lnTo>
                      <a:pt x="369" y="1892"/>
                    </a:lnTo>
                    <a:lnTo>
                      <a:pt x="346" y="1907"/>
                    </a:lnTo>
                    <a:lnTo>
                      <a:pt x="330" y="1917"/>
                    </a:lnTo>
                    <a:lnTo>
                      <a:pt x="300" y="1924"/>
                    </a:lnTo>
                    <a:lnTo>
                      <a:pt x="252" y="194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6984" name="Freeform 8"/>
              <p:cNvSpPr>
                <a:spLocks/>
              </p:cNvSpPr>
              <p:nvPr/>
            </p:nvSpPr>
            <p:spPr bwMode="auto">
              <a:xfrm>
                <a:off x="1417" y="1924"/>
                <a:ext cx="1995" cy="1945"/>
              </a:xfrm>
              <a:custGeom>
                <a:avLst/>
                <a:gdLst>
                  <a:gd name="T0" fmla="*/ 271 w 1995"/>
                  <a:gd name="T1" fmla="*/ 641 h 1945"/>
                  <a:gd name="T2" fmla="*/ 290 w 1995"/>
                  <a:gd name="T3" fmla="*/ 576 h 1945"/>
                  <a:gd name="T4" fmla="*/ 261 w 1995"/>
                  <a:gd name="T5" fmla="*/ 505 h 1945"/>
                  <a:gd name="T6" fmla="*/ 267 w 1995"/>
                  <a:gd name="T7" fmla="*/ 443 h 1945"/>
                  <a:gd name="T8" fmla="*/ 248 w 1995"/>
                  <a:gd name="T9" fmla="*/ 395 h 1945"/>
                  <a:gd name="T10" fmla="*/ 175 w 1995"/>
                  <a:gd name="T11" fmla="*/ 347 h 1945"/>
                  <a:gd name="T12" fmla="*/ 163 w 1995"/>
                  <a:gd name="T13" fmla="*/ 178 h 1945"/>
                  <a:gd name="T14" fmla="*/ 61 w 1995"/>
                  <a:gd name="T15" fmla="*/ 84 h 1945"/>
                  <a:gd name="T16" fmla="*/ 760 w 1995"/>
                  <a:gd name="T17" fmla="*/ 31 h 1945"/>
                  <a:gd name="T18" fmla="*/ 1661 w 1995"/>
                  <a:gd name="T19" fmla="*/ 38 h 1945"/>
                  <a:gd name="T20" fmla="*/ 1757 w 1995"/>
                  <a:gd name="T21" fmla="*/ 40 h 1945"/>
                  <a:gd name="T22" fmla="*/ 1943 w 1995"/>
                  <a:gd name="T23" fmla="*/ 32 h 1945"/>
                  <a:gd name="T24" fmla="*/ 1949 w 1995"/>
                  <a:gd name="T25" fmla="*/ 977 h 1945"/>
                  <a:gd name="T26" fmla="*/ 1957 w 1995"/>
                  <a:gd name="T27" fmla="*/ 1475 h 1945"/>
                  <a:gd name="T28" fmla="*/ 1949 w 1995"/>
                  <a:gd name="T29" fmla="*/ 1513 h 1945"/>
                  <a:gd name="T30" fmla="*/ 1961 w 1995"/>
                  <a:gd name="T31" fmla="*/ 1523 h 1945"/>
                  <a:gd name="T32" fmla="*/ 1972 w 1995"/>
                  <a:gd name="T33" fmla="*/ 1557 h 1945"/>
                  <a:gd name="T34" fmla="*/ 1986 w 1995"/>
                  <a:gd name="T35" fmla="*/ 1603 h 1945"/>
                  <a:gd name="T36" fmla="*/ 1984 w 1995"/>
                  <a:gd name="T37" fmla="*/ 1651 h 1945"/>
                  <a:gd name="T38" fmla="*/ 1978 w 1995"/>
                  <a:gd name="T39" fmla="*/ 1667 h 1945"/>
                  <a:gd name="T40" fmla="*/ 1995 w 1995"/>
                  <a:gd name="T41" fmla="*/ 1709 h 1945"/>
                  <a:gd name="T42" fmla="*/ 1746 w 1995"/>
                  <a:gd name="T43" fmla="*/ 1713 h 1945"/>
                  <a:gd name="T44" fmla="*/ 1552 w 1995"/>
                  <a:gd name="T45" fmla="*/ 1715 h 1945"/>
                  <a:gd name="T46" fmla="*/ 1323 w 1995"/>
                  <a:gd name="T47" fmla="*/ 1722 h 1945"/>
                  <a:gd name="T48" fmla="*/ 1287 w 1995"/>
                  <a:gd name="T49" fmla="*/ 1755 h 1945"/>
                  <a:gd name="T50" fmla="*/ 1231 w 1995"/>
                  <a:gd name="T51" fmla="*/ 1755 h 1945"/>
                  <a:gd name="T52" fmla="*/ 1154 w 1995"/>
                  <a:gd name="T53" fmla="*/ 1770 h 1945"/>
                  <a:gd name="T54" fmla="*/ 1125 w 1995"/>
                  <a:gd name="T55" fmla="*/ 1763 h 1945"/>
                  <a:gd name="T56" fmla="*/ 1081 w 1995"/>
                  <a:gd name="T57" fmla="*/ 1801 h 1945"/>
                  <a:gd name="T58" fmla="*/ 1006 w 1995"/>
                  <a:gd name="T59" fmla="*/ 1811 h 1945"/>
                  <a:gd name="T60" fmla="*/ 964 w 1995"/>
                  <a:gd name="T61" fmla="*/ 1840 h 1945"/>
                  <a:gd name="T62" fmla="*/ 933 w 1995"/>
                  <a:gd name="T63" fmla="*/ 1863 h 1945"/>
                  <a:gd name="T64" fmla="*/ 847 w 1995"/>
                  <a:gd name="T65" fmla="*/ 1884 h 1945"/>
                  <a:gd name="T66" fmla="*/ 801 w 1995"/>
                  <a:gd name="T67" fmla="*/ 1855 h 1945"/>
                  <a:gd name="T68" fmla="*/ 757 w 1995"/>
                  <a:gd name="T69" fmla="*/ 1872 h 1945"/>
                  <a:gd name="T70" fmla="*/ 697 w 1995"/>
                  <a:gd name="T71" fmla="*/ 1907 h 1945"/>
                  <a:gd name="T72" fmla="*/ 661 w 1995"/>
                  <a:gd name="T73" fmla="*/ 1903 h 1945"/>
                  <a:gd name="T74" fmla="*/ 616 w 1995"/>
                  <a:gd name="T75" fmla="*/ 1928 h 1945"/>
                  <a:gd name="T76" fmla="*/ 601 w 1995"/>
                  <a:gd name="T77" fmla="*/ 1901 h 1945"/>
                  <a:gd name="T78" fmla="*/ 545 w 1995"/>
                  <a:gd name="T79" fmla="*/ 1868 h 1945"/>
                  <a:gd name="T80" fmla="*/ 499 w 1995"/>
                  <a:gd name="T81" fmla="*/ 1855 h 1945"/>
                  <a:gd name="T82" fmla="*/ 467 w 1995"/>
                  <a:gd name="T83" fmla="*/ 1863 h 1945"/>
                  <a:gd name="T84" fmla="*/ 413 w 1995"/>
                  <a:gd name="T85" fmla="*/ 1866 h 1945"/>
                  <a:gd name="T86" fmla="*/ 371 w 1995"/>
                  <a:gd name="T87" fmla="*/ 1884 h 1945"/>
                  <a:gd name="T88" fmla="*/ 330 w 1995"/>
                  <a:gd name="T89" fmla="*/ 1916 h 1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95" h="1945">
                    <a:moveTo>
                      <a:pt x="252" y="1945"/>
                    </a:moveTo>
                    <a:lnTo>
                      <a:pt x="252" y="653"/>
                    </a:lnTo>
                    <a:lnTo>
                      <a:pt x="271" y="641"/>
                    </a:lnTo>
                    <a:lnTo>
                      <a:pt x="278" y="624"/>
                    </a:lnTo>
                    <a:lnTo>
                      <a:pt x="286" y="605"/>
                    </a:lnTo>
                    <a:lnTo>
                      <a:pt x="290" y="576"/>
                    </a:lnTo>
                    <a:lnTo>
                      <a:pt x="290" y="555"/>
                    </a:lnTo>
                    <a:lnTo>
                      <a:pt x="280" y="532"/>
                    </a:lnTo>
                    <a:lnTo>
                      <a:pt x="261" y="505"/>
                    </a:lnTo>
                    <a:lnTo>
                      <a:pt x="259" y="495"/>
                    </a:lnTo>
                    <a:lnTo>
                      <a:pt x="261" y="470"/>
                    </a:lnTo>
                    <a:lnTo>
                      <a:pt x="267" y="443"/>
                    </a:lnTo>
                    <a:lnTo>
                      <a:pt x="265" y="430"/>
                    </a:lnTo>
                    <a:lnTo>
                      <a:pt x="255" y="413"/>
                    </a:lnTo>
                    <a:lnTo>
                      <a:pt x="248" y="395"/>
                    </a:lnTo>
                    <a:lnTo>
                      <a:pt x="221" y="374"/>
                    </a:lnTo>
                    <a:lnTo>
                      <a:pt x="215" y="353"/>
                    </a:lnTo>
                    <a:lnTo>
                      <a:pt x="175" y="347"/>
                    </a:lnTo>
                    <a:lnTo>
                      <a:pt x="154" y="236"/>
                    </a:lnTo>
                    <a:lnTo>
                      <a:pt x="171" y="217"/>
                    </a:lnTo>
                    <a:lnTo>
                      <a:pt x="163" y="178"/>
                    </a:lnTo>
                    <a:lnTo>
                      <a:pt x="115" y="132"/>
                    </a:lnTo>
                    <a:lnTo>
                      <a:pt x="92" y="125"/>
                    </a:lnTo>
                    <a:lnTo>
                      <a:pt x="61" y="84"/>
                    </a:lnTo>
                    <a:lnTo>
                      <a:pt x="0" y="0"/>
                    </a:lnTo>
                    <a:lnTo>
                      <a:pt x="223" y="17"/>
                    </a:lnTo>
                    <a:lnTo>
                      <a:pt x="760" y="31"/>
                    </a:lnTo>
                    <a:lnTo>
                      <a:pt x="1383" y="38"/>
                    </a:lnTo>
                    <a:lnTo>
                      <a:pt x="1484" y="40"/>
                    </a:lnTo>
                    <a:lnTo>
                      <a:pt x="1661" y="38"/>
                    </a:lnTo>
                    <a:lnTo>
                      <a:pt x="1703" y="40"/>
                    </a:lnTo>
                    <a:lnTo>
                      <a:pt x="1734" y="38"/>
                    </a:lnTo>
                    <a:lnTo>
                      <a:pt x="1757" y="40"/>
                    </a:lnTo>
                    <a:lnTo>
                      <a:pt x="1807" y="40"/>
                    </a:lnTo>
                    <a:lnTo>
                      <a:pt x="1892" y="40"/>
                    </a:lnTo>
                    <a:lnTo>
                      <a:pt x="1943" y="32"/>
                    </a:lnTo>
                    <a:lnTo>
                      <a:pt x="1943" y="388"/>
                    </a:lnTo>
                    <a:lnTo>
                      <a:pt x="1947" y="524"/>
                    </a:lnTo>
                    <a:lnTo>
                      <a:pt x="1949" y="977"/>
                    </a:lnTo>
                    <a:lnTo>
                      <a:pt x="1953" y="1285"/>
                    </a:lnTo>
                    <a:lnTo>
                      <a:pt x="1955" y="1465"/>
                    </a:lnTo>
                    <a:lnTo>
                      <a:pt x="1957" y="1475"/>
                    </a:lnTo>
                    <a:lnTo>
                      <a:pt x="1957" y="1488"/>
                    </a:lnTo>
                    <a:lnTo>
                      <a:pt x="1949" y="1507"/>
                    </a:lnTo>
                    <a:lnTo>
                      <a:pt x="1949" y="1513"/>
                    </a:lnTo>
                    <a:lnTo>
                      <a:pt x="1953" y="1517"/>
                    </a:lnTo>
                    <a:lnTo>
                      <a:pt x="1957" y="1517"/>
                    </a:lnTo>
                    <a:lnTo>
                      <a:pt x="1961" y="1523"/>
                    </a:lnTo>
                    <a:lnTo>
                      <a:pt x="1963" y="1534"/>
                    </a:lnTo>
                    <a:lnTo>
                      <a:pt x="1970" y="1540"/>
                    </a:lnTo>
                    <a:lnTo>
                      <a:pt x="1972" y="1557"/>
                    </a:lnTo>
                    <a:lnTo>
                      <a:pt x="1980" y="1575"/>
                    </a:lnTo>
                    <a:lnTo>
                      <a:pt x="1980" y="1590"/>
                    </a:lnTo>
                    <a:lnTo>
                      <a:pt x="1986" y="1603"/>
                    </a:lnTo>
                    <a:lnTo>
                      <a:pt x="1991" y="1615"/>
                    </a:lnTo>
                    <a:lnTo>
                      <a:pt x="1986" y="1642"/>
                    </a:lnTo>
                    <a:lnTo>
                      <a:pt x="1984" y="1651"/>
                    </a:lnTo>
                    <a:lnTo>
                      <a:pt x="1976" y="1655"/>
                    </a:lnTo>
                    <a:lnTo>
                      <a:pt x="1976" y="1657"/>
                    </a:lnTo>
                    <a:lnTo>
                      <a:pt x="1978" y="1667"/>
                    </a:lnTo>
                    <a:lnTo>
                      <a:pt x="1991" y="1682"/>
                    </a:lnTo>
                    <a:lnTo>
                      <a:pt x="1995" y="1701"/>
                    </a:lnTo>
                    <a:lnTo>
                      <a:pt x="1995" y="1709"/>
                    </a:lnTo>
                    <a:lnTo>
                      <a:pt x="1986" y="1715"/>
                    </a:lnTo>
                    <a:lnTo>
                      <a:pt x="1849" y="1711"/>
                    </a:lnTo>
                    <a:lnTo>
                      <a:pt x="1746" y="1713"/>
                    </a:lnTo>
                    <a:lnTo>
                      <a:pt x="1684" y="1715"/>
                    </a:lnTo>
                    <a:lnTo>
                      <a:pt x="1580" y="1717"/>
                    </a:lnTo>
                    <a:lnTo>
                      <a:pt x="1552" y="1715"/>
                    </a:lnTo>
                    <a:lnTo>
                      <a:pt x="1507" y="1715"/>
                    </a:lnTo>
                    <a:lnTo>
                      <a:pt x="1352" y="1719"/>
                    </a:lnTo>
                    <a:lnTo>
                      <a:pt x="1323" y="1722"/>
                    </a:lnTo>
                    <a:lnTo>
                      <a:pt x="1312" y="1736"/>
                    </a:lnTo>
                    <a:lnTo>
                      <a:pt x="1302" y="1742"/>
                    </a:lnTo>
                    <a:lnTo>
                      <a:pt x="1287" y="1755"/>
                    </a:lnTo>
                    <a:lnTo>
                      <a:pt x="1266" y="1761"/>
                    </a:lnTo>
                    <a:lnTo>
                      <a:pt x="1248" y="1759"/>
                    </a:lnTo>
                    <a:lnTo>
                      <a:pt x="1231" y="1755"/>
                    </a:lnTo>
                    <a:lnTo>
                      <a:pt x="1193" y="1765"/>
                    </a:lnTo>
                    <a:lnTo>
                      <a:pt x="1164" y="1768"/>
                    </a:lnTo>
                    <a:lnTo>
                      <a:pt x="1154" y="1770"/>
                    </a:lnTo>
                    <a:lnTo>
                      <a:pt x="1146" y="1770"/>
                    </a:lnTo>
                    <a:lnTo>
                      <a:pt x="1135" y="1763"/>
                    </a:lnTo>
                    <a:lnTo>
                      <a:pt x="1125" y="1763"/>
                    </a:lnTo>
                    <a:lnTo>
                      <a:pt x="1110" y="1784"/>
                    </a:lnTo>
                    <a:lnTo>
                      <a:pt x="1102" y="1793"/>
                    </a:lnTo>
                    <a:lnTo>
                      <a:pt x="1081" y="1801"/>
                    </a:lnTo>
                    <a:lnTo>
                      <a:pt x="1039" y="1803"/>
                    </a:lnTo>
                    <a:lnTo>
                      <a:pt x="1029" y="1809"/>
                    </a:lnTo>
                    <a:lnTo>
                      <a:pt x="1006" y="1811"/>
                    </a:lnTo>
                    <a:lnTo>
                      <a:pt x="1002" y="1813"/>
                    </a:lnTo>
                    <a:lnTo>
                      <a:pt x="987" y="1828"/>
                    </a:lnTo>
                    <a:lnTo>
                      <a:pt x="964" y="1840"/>
                    </a:lnTo>
                    <a:lnTo>
                      <a:pt x="947" y="1843"/>
                    </a:lnTo>
                    <a:lnTo>
                      <a:pt x="937" y="1853"/>
                    </a:lnTo>
                    <a:lnTo>
                      <a:pt x="933" y="1863"/>
                    </a:lnTo>
                    <a:lnTo>
                      <a:pt x="916" y="1870"/>
                    </a:lnTo>
                    <a:lnTo>
                      <a:pt x="881" y="1872"/>
                    </a:lnTo>
                    <a:lnTo>
                      <a:pt x="847" y="1884"/>
                    </a:lnTo>
                    <a:lnTo>
                      <a:pt x="833" y="1880"/>
                    </a:lnTo>
                    <a:lnTo>
                      <a:pt x="818" y="1870"/>
                    </a:lnTo>
                    <a:lnTo>
                      <a:pt x="801" y="1855"/>
                    </a:lnTo>
                    <a:lnTo>
                      <a:pt x="785" y="1855"/>
                    </a:lnTo>
                    <a:lnTo>
                      <a:pt x="770" y="1863"/>
                    </a:lnTo>
                    <a:lnTo>
                      <a:pt x="757" y="1872"/>
                    </a:lnTo>
                    <a:lnTo>
                      <a:pt x="730" y="1888"/>
                    </a:lnTo>
                    <a:lnTo>
                      <a:pt x="712" y="1901"/>
                    </a:lnTo>
                    <a:lnTo>
                      <a:pt x="697" y="1907"/>
                    </a:lnTo>
                    <a:lnTo>
                      <a:pt x="689" y="1907"/>
                    </a:lnTo>
                    <a:lnTo>
                      <a:pt x="682" y="1901"/>
                    </a:lnTo>
                    <a:lnTo>
                      <a:pt x="661" y="1903"/>
                    </a:lnTo>
                    <a:lnTo>
                      <a:pt x="647" y="1903"/>
                    </a:lnTo>
                    <a:lnTo>
                      <a:pt x="640" y="1907"/>
                    </a:lnTo>
                    <a:lnTo>
                      <a:pt x="616" y="1928"/>
                    </a:lnTo>
                    <a:lnTo>
                      <a:pt x="609" y="1924"/>
                    </a:lnTo>
                    <a:lnTo>
                      <a:pt x="603" y="1918"/>
                    </a:lnTo>
                    <a:lnTo>
                      <a:pt x="601" y="1901"/>
                    </a:lnTo>
                    <a:lnTo>
                      <a:pt x="578" y="1878"/>
                    </a:lnTo>
                    <a:lnTo>
                      <a:pt x="553" y="1868"/>
                    </a:lnTo>
                    <a:lnTo>
                      <a:pt x="545" y="1868"/>
                    </a:lnTo>
                    <a:lnTo>
                      <a:pt x="528" y="1876"/>
                    </a:lnTo>
                    <a:lnTo>
                      <a:pt x="524" y="1876"/>
                    </a:lnTo>
                    <a:lnTo>
                      <a:pt x="499" y="1855"/>
                    </a:lnTo>
                    <a:lnTo>
                      <a:pt x="495" y="1855"/>
                    </a:lnTo>
                    <a:lnTo>
                      <a:pt x="494" y="1851"/>
                    </a:lnTo>
                    <a:lnTo>
                      <a:pt x="467" y="1863"/>
                    </a:lnTo>
                    <a:lnTo>
                      <a:pt x="446" y="1865"/>
                    </a:lnTo>
                    <a:lnTo>
                      <a:pt x="423" y="1866"/>
                    </a:lnTo>
                    <a:lnTo>
                      <a:pt x="413" y="1866"/>
                    </a:lnTo>
                    <a:lnTo>
                      <a:pt x="401" y="1863"/>
                    </a:lnTo>
                    <a:lnTo>
                      <a:pt x="380" y="1870"/>
                    </a:lnTo>
                    <a:lnTo>
                      <a:pt x="371" y="1884"/>
                    </a:lnTo>
                    <a:lnTo>
                      <a:pt x="369" y="1891"/>
                    </a:lnTo>
                    <a:lnTo>
                      <a:pt x="346" y="1907"/>
                    </a:lnTo>
                    <a:lnTo>
                      <a:pt x="330" y="1916"/>
                    </a:lnTo>
                    <a:lnTo>
                      <a:pt x="300" y="1924"/>
                    </a:lnTo>
                    <a:lnTo>
                      <a:pt x="252" y="1945"/>
                    </a:lnTo>
                    <a:close/>
                  </a:path>
                </a:pathLst>
              </a:custGeom>
              <a:solidFill>
                <a:srgbClr val="FFFFFF"/>
              </a:solidFill>
              <a:ln w="12700">
                <a:solidFill>
                  <a:srgbClr val="000000"/>
                </a:solidFill>
                <a:prstDash val="solid"/>
                <a:round/>
                <a:headEnd/>
                <a:tailEnd/>
              </a:ln>
            </p:spPr>
            <p:txBody>
              <a:bodyPr/>
              <a:lstStyle/>
              <a:p>
                <a:endParaRPr lang="en-US"/>
              </a:p>
            </p:txBody>
          </p:sp>
          <p:sp>
            <p:nvSpPr>
              <p:cNvPr id="126985" name="Freeform 9"/>
              <p:cNvSpPr>
                <a:spLocks/>
              </p:cNvSpPr>
              <p:nvPr/>
            </p:nvSpPr>
            <p:spPr bwMode="auto">
              <a:xfrm>
                <a:off x="1434" y="1930"/>
                <a:ext cx="793" cy="220"/>
              </a:xfrm>
              <a:custGeom>
                <a:avLst/>
                <a:gdLst>
                  <a:gd name="T0" fmla="*/ 154 w 793"/>
                  <a:gd name="T1" fmla="*/ 11 h 220"/>
                  <a:gd name="T2" fmla="*/ 200 w 793"/>
                  <a:gd name="T3" fmla="*/ 21 h 220"/>
                  <a:gd name="T4" fmla="*/ 432 w 793"/>
                  <a:gd name="T5" fmla="*/ 21 h 220"/>
                  <a:gd name="T6" fmla="*/ 695 w 793"/>
                  <a:gd name="T7" fmla="*/ 28 h 220"/>
                  <a:gd name="T8" fmla="*/ 736 w 793"/>
                  <a:gd name="T9" fmla="*/ 30 h 220"/>
                  <a:gd name="T10" fmla="*/ 736 w 793"/>
                  <a:gd name="T11" fmla="*/ 30 h 220"/>
                  <a:gd name="T12" fmla="*/ 740 w 793"/>
                  <a:gd name="T13" fmla="*/ 30 h 220"/>
                  <a:gd name="T14" fmla="*/ 736 w 793"/>
                  <a:gd name="T15" fmla="*/ 42 h 220"/>
                  <a:gd name="T16" fmla="*/ 734 w 793"/>
                  <a:gd name="T17" fmla="*/ 46 h 220"/>
                  <a:gd name="T18" fmla="*/ 734 w 793"/>
                  <a:gd name="T19" fmla="*/ 50 h 220"/>
                  <a:gd name="T20" fmla="*/ 759 w 793"/>
                  <a:gd name="T21" fmla="*/ 71 h 220"/>
                  <a:gd name="T22" fmla="*/ 768 w 793"/>
                  <a:gd name="T23" fmla="*/ 65 h 220"/>
                  <a:gd name="T24" fmla="*/ 768 w 793"/>
                  <a:gd name="T25" fmla="*/ 65 h 220"/>
                  <a:gd name="T26" fmla="*/ 770 w 793"/>
                  <a:gd name="T27" fmla="*/ 69 h 220"/>
                  <a:gd name="T28" fmla="*/ 768 w 793"/>
                  <a:gd name="T29" fmla="*/ 92 h 220"/>
                  <a:gd name="T30" fmla="*/ 772 w 793"/>
                  <a:gd name="T31" fmla="*/ 117 h 220"/>
                  <a:gd name="T32" fmla="*/ 774 w 793"/>
                  <a:gd name="T33" fmla="*/ 121 h 220"/>
                  <a:gd name="T34" fmla="*/ 774 w 793"/>
                  <a:gd name="T35" fmla="*/ 146 h 220"/>
                  <a:gd name="T36" fmla="*/ 778 w 793"/>
                  <a:gd name="T37" fmla="*/ 159 h 220"/>
                  <a:gd name="T38" fmla="*/ 793 w 793"/>
                  <a:gd name="T39" fmla="*/ 176 h 220"/>
                  <a:gd name="T40" fmla="*/ 791 w 793"/>
                  <a:gd name="T41" fmla="*/ 192 h 220"/>
                  <a:gd name="T42" fmla="*/ 790 w 793"/>
                  <a:gd name="T43" fmla="*/ 194 h 220"/>
                  <a:gd name="T44" fmla="*/ 770 w 793"/>
                  <a:gd name="T45" fmla="*/ 215 h 220"/>
                  <a:gd name="T46" fmla="*/ 722 w 793"/>
                  <a:gd name="T47" fmla="*/ 192 h 220"/>
                  <a:gd name="T48" fmla="*/ 711 w 793"/>
                  <a:gd name="T49" fmla="*/ 201 h 220"/>
                  <a:gd name="T50" fmla="*/ 227 w 793"/>
                  <a:gd name="T51" fmla="*/ 201 h 220"/>
                  <a:gd name="T52" fmla="*/ 200 w 793"/>
                  <a:gd name="T53" fmla="*/ 211 h 220"/>
                  <a:gd name="T54" fmla="*/ 187 w 793"/>
                  <a:gd name="T55" fmla="*/ 220 h 220"/>
                  <a:gd name="T56" fmla="*/ 171 w 793"/>
                  <a:gd name="T57" fmla="*/ 219 h 220"/>
                  <a:gd name="T58" fmla="*/ 165 w 793"/>
                  <a:gd name="T59" fmla="*/ 213 h 220"/>
                  <a:gd name="T60" fmla="*/ 162 w 793"/>
                  <a:gd name="T61" fmla="*/ 207 h 220"/>
                  <a:gd name="T62" fmla="*/ 164 w 793"/>
                  <a:gd name="T63" fmla="*/ 197 h 220"/>
                  <a:gd name="T64" fmla="*/ 158 w 793"/>
                  <a:gd name="T65" fmla="*/ 172 h 220"/>
                  <a:gd name="T66" fmla="*/ 102 w 793"/>
                  <a:gd name="T67" fmla="*/ 111 h 220"/>
                  <a:gd name="T68" fmla="*/ 73 w 793"/>
                  <a:gd name="T69" fmla="*/ 99 h 220"/>
                  <a:gd name="T70" fmla="*/ 43 w 793"/>
                  <a:gd name="T71" fmla="*/ 63 h 220"/>
                  <a:gd name="T72" fmla="*/ 0 w 793"/>
                  <a:gd name="T73" fmla="*/ 0 h 220"/>
                  <a:gd name="T74" fmla="*/ 154 w 793"/>
                  <a:gd name="T75" fmla="*/ 11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93" h="220">
                    <a:moveTo>
                      <a:pt x="154" y="11"/>
                    </a:moveTo>
                    <a:lnTo>
                      <a:pt x="200" y="21"/>
                    </a:lnTo>
                    <a:lnTo>
                      <a:pt x="432" y="21"/>
                    </a:lnTo>
                    <a:lnTo>
                      <a:pt x="695" y="28"/>
                    </a:lnTo>
                    <a:lnTo>
                      <a:pt x="736" y="30"/>
                    </a:lnTo>
                    <a:lnTo>
                      <a:pt x="736" y="30"/>
                    </a:lnTo>
                    <a:lnTo>
                      <a:pt x="740" y="30"/>
                    </a:lnTo>
                    <a:lnTo>
                      <a:pt x="736" y="42"/>
                    </a:lnTo>
                    <a:lnTo>
                      <a:pt x="734" y="46"/>
                    </a:lnTo>
                    <a:lnTo>
                      <a:pt x="734" y="50"/>
                    </a:lnTo>
                    <a:lnTo>
                      <a:pt x="759" y="71"/>
                    </a:lnTo>
                    <a:lnTo>
                      <a:pt x="768" y="65"/>
                    </a:lnTo>
                    <a:lnTo>
                      <a:pt x="768" y="65"/>
                    </a:lnTo>
                    <a:lnTo>
                      <a:pt x="770" y="69"/>
                    </a:lnTo>
                    <a:lnTo>
                      <a:pt x="768" y="92"/>
                    </a:lnTo>
                    <a:lnTo>
                      <a:pt x="772" y="117"/>
                    </a:lnTo>
                    <a:lnTo>
                      <a:pt x="774" y="121"/>
                    </a:lnTo>
                    <a:lnTo>
                      <a:pt x="774" y="146"/>
                    </a:lnTo>
                    <a:lnTo>
                      <a:pt x="778" y="159"/>
                    </a:lnTo>
                    <a:lnTo>
                      <a:pt x="793" y="176"/>
                    </a:lnTo>
                    <a:lnTo>
                      <a:pt x="791" y="192"/>
                    </a:lnTo>
                    <a:lnTo>
                      <a:pt x="790" y="194"/>
                    </a:lnTo>
                    <a:lnTo>
                      <a:pt x="770" y="215"/>
                    </a:lnTo>
                    <a:lnTo>
                      <a:pt x="722" y="192"/>
                    </a:lnTo>
                    <a:lnTo>
                      <a:pt x="711" y="201"/>
                    </a:lnTo>
                    <a:lnTo>
                      <a:pt x="227" y="201"/>
                    </a:lnTo>
                    <a:lnTo>
                      <a:pt x="200" y="211"/>
                    </a:lnTo>
                    <a:lnTo>
                      <a:pt x="187" y="220"/>
                    </a:lnTo>
                    <a:lnTo>
                      <a:pt x="171" y="219"/>
                    </a:lnTo>
                    <a:lnTo>
                      <a:pt x="165" y="213"/>
                    </a:lnTo>
                    <a:lnTo>
                      <a:pt x="162" y="207"/>
                    </a:lnTo>
                    <a:lnTo>
                      <a:pt x="164" y="197"/>
                    </a:lnTo>
                    <a:lnTo>
                      <a:pt x="158" y="172"/>
                    </a:lnTo>
                    <a:lnTo>
                      <a:pt x="102" y="111"/>
                    </a:lnTo>
                    <a:lnTo>
                      <a:pt x="73" y="99"/>
                    </a:lnTo>
                    <a:lnTo>
                      <a:pt x="43" y="63"/>
                    </a:lnTo>
                    <a:lnTo>
                      <a:pt x="0" y="0"/>
                    </a:lnTo>
                    <a:lnTo>
                      <a:pt x="154" y="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6986" name="Freeform 10"/>
              <p:cNvSpPr>
                <a:spLocks/>
              </p:cNvSpPr>
              <p:nvPr/>
            </p:nvSpPr>
            <p:spPr bwMode="auto">
              <a:xfrm>
                <a:off x="1438" y="1933"/>
                <a:ext cx="793" cy="221"/>
              </a:xfrm>
              <a:custGeom>
                <a:avLst/>
                <a:gdLst>
                  <a:gd name="T0" fmla="*/ 154 w 793"/>
                  <a:gd name="T1" fmla="*/ 12 h 221"/>
                  <a:gd name="T2" fmla="*/ 200 w 793"/>
                  <a:gd name="T3" fmla="*/ 22 h 221"/>
                  <a:gd name="T4" fmla="*/ 432 w 793"/>
                  <a:gd name="T5" fmla="*/ 22 h 221"/>
                  <a:gd name="T6" fmla="*/ 695 w 793"/>
                  <a:gd name="T7" fmla="*/ 29 h 221"/>
                  <a:gd name="T8" fmla="*/ 736 w 793"/>
                  <a:gd name="T9" fmla="*/ 31 h 221"/>
                  <a:gd name="T10" fmla="*/ 739 w 793"/>
                  <a:gd name="T11" fmla="*/ 31 h 221"/>
                  <a:gd name="T12" fmla="*/ 736 w 793"/>
                  <a:gd name="T13" fmla="*/ 43 h 221"/>
                  <a:gd name="T14" fmla="*/ 734 w 793"/>
                  <a:gd name="T15" fmla="*/ 47 h 221"/>
                  <a:gd name="T16" fmla="*/ 734 w 793"/>
                  <a:gd name="T17" fmla="*/ 50 h 221"/>
                  <a:gd name="T18" fmla="*/ 759 w 793"/>
                  <a:gd name="T19" fmla="*/ 71 h 221"/>
                  <a:gd name="T20" fmla="*/ 768 w 793"/>
                  <a:gd name="T21" fmla="*/ 66 h 221"/>
                  <a:gd name="T22" fmla="*/ 770 w 793"/>
                  <a:gd name="T23" fmla="*/ 70 h 221"/>
                  <a:gd name="T24" fmla="*/ 768 w 793"/>
                  <a:gd name="T25" fmla="*/ 93 h 221"/>
                  <a:gd name="T26" fmla="*/ 772 w 793"/>
                  <a:gd name="T27" fmla="*/ 118 h 221"/>
                  <a:gd name="T28" fmla="*/ 774 w 793"/>
                  <a:gd name="T29" fmla="*/ 121 h 221"/>
                  <a:gd name="T30" fmla="*/ 774 w 793"/>
                  <a:gd name="T31" fmla="*/ 146 h 221"/>
                  <a:gd name="T32" fmla="*/ 778 w 793"/>
                  <a:gd name="T33" fmla="*/ 160 h 221"/>
                  <a:gd name="T34" fmla="*/ 793 w 793"/>
                  <a:gd name="T35" fmla="*/ 177 h 221"/>
                  <a:gd name="T36" fmla="*/ 791 w 793"/>
                  <a:gd name="T37" fmla="*/ 192 h 221"/>
                  <a:gd name="T38" fmla="*/ 789 w 793"/>
                  <a:gd name="T39" fmla="*/ 194 h 221"/>
                  <a:gd name="T40" fmla="*/ 770 w 793"/>
                  <a:gd name="T41" fmla="*/ 216 h 221"/>
                  <a:gd name="T42" fmla="*/ 722 w 793"/>
                  <a:gd name="T43" fmla="*/ 192 h 221"/>
                  <a:gd name="T44" fmla="*/ 711 w 793"/>
                  <a:gd name="T45" fmla="*/ 202 h 221"/>
                  <a:gd name="T46" fmla="*/ 227 w 793"/>
                  <a:gd name="T47" fmla="*/ 202 h 221"/>
                  <a:gd name="T48" fmla="*/ 200 w 793"/>
                  <a:gd name="T49" fmla="*/ 212 h 221"/>
                  <a:gd name="T50" fmla="*/ 186 w 793"/>
                  <a:gd name="T51" fmla="*/ 221 h 221"/>
                  <a:gd name="T52" fmla="*/ 171 w 793"/>
                  <a:gd name="T53" fmla="*/ 219 h 221"/>
                  <a:gd name="T54" fmla="*/ 165 w 793"/>
                  <a:gd name="T55" fmla="*/ 214 h 221"/>
                  <a:gd name="T56" fmla="*/ 161 w 793"/>
                  <a:gd name="T57" fmla="*/ 208 h 221"/>
                  <a:gd name="T58" fmla="*/ 163 w 793"/>
                  <a:gd name="T59" fmla="*/ 198 h 221"/>
                  <a:gd name="T60" fmla="*/ 158 w 793"/>
                  <a:gd name="T61" fmla="*/ 173 h 221"/>
                  <a:gd name="T62" fmla="*/ 102 w 793"/>
                  <a:gd name="T63" fmla="*/ 112 h 221"/>
                  <a:gd name="T64" fmla="*/ 73 w 793"/>
                  <a:gd name="T65" fmla="*/ 100 h 221"/>
                  <a:gd name="T66" fmla="*/ 42 w 793"/>
                  <a:gd name="T67" fmla="*/ 64 h 221"/>
                  <a:gd name="T68" fmla="*/ 0 w 793"/>
                  <a:gd name="T69" fmla="*/ 0 h 221"/>
                  <a:gd name="T70" fmla="*/ 154 w 793"/>
                  <a:gd name="T71" fmla="*/ 12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93" h="221">
                    <a:moveTo>
                      <a:pt x="154" y="12"/>
                    </a:moveTo>
                    <a:lnTo>
                      <a:pt x="200" y="22"/>
                    </a:lnTo>
                    <a:lnTo>
                      <a:pt x="432" y="22"/>
                    </a:lnTo>
                    <a:lnTo>
                      <a:pt x="695" y="29"/>
                    </a:lnTo>
                    <a:lnTo>
                      <a:pt x="736" y="31"/>
                    </a:lnTo>
                    <a:lnTo>
                      <a:pt x="739" y="31"/>
                    </a:lnTo>
                    <a:lnTo>
                      <a:pt x="736" y="43"/>
                    </a:lnTo>
                    <a:lnTo>
                      <a:pt x="734" y="47"/>
                    </a:lnTo>
                    <a:lnTo>
                      <a:pt x="734" y="50"/>
                    </a:lnTo>
                    <a:lnTo>
                      <a:pt x="759" y="71"/>
                    </a:lnTo>
                    <a:lnTo>
                      <a:pt x="768" y="66"/>
                    </a:lnTo>
                    <a:lnTo>
                      <a:pt x="770" y="70"/>
                    </a:lnTo>
                    <a:lnTo>
                      <a:pt x="768" y="93"/>
                    </a:lnTo>
                    <a:lnTo>
                      <a:pt x="772" y="118"/>
                    </a:lnTo>
                    <a:lnTo>
                      <a:pt x="774" y="121"/>
                    </a:lnTo>
                    <a:lnTo>
                      <a:pt x="774" y="146"/>
                    </a:lnTo>
                    <a:lnTo>
                      <a:pt x="778" y="160"/>
                    </a:lnTo>
                    <a:lnTo>
                      <a:pt x="793" y="177"/>
                    </a:lnTo>
                    <a:lnTo>
                      <a:pt x="791" y="192"/>
                    </a:lnTo>
                    <a:lnTo>
                      <a:pt x="789" y="194"/>
                    </a:lnTo>
                    <a:lnTo>
                      <a:pt x="770" y="216"/>
                    </a:lnTo>
                    <a:lnTo>
                      <a:pt x="722" y="192"/>
                    </a:lnTo>
                    <a:lnTo>
                      <a:pt x="711" y="202"/>
                    </a:lnTo>
                    <a:lnTo>
                      <a:pt x="227" y="202"/>
                    </a:lnTo>
                    <a:lnTo>
                      <a:pt x="200" y="212"/>
                    </a:lnTo>
                    <a:lnTo>
                      <a:pt x="186" y="221"/>
                    </a:lnTo>
                    <a:lnTo>
                      <a:pt x="171" y="219"/>
                    </a:lnTo>
                    <a:lnTo>
                      <a:pt x="165" y="214"/>
                    </a:lnTo>
                    <a:lnTo>
                      <a:pt x="161" y="208"/>
                    </a:lnTo>
                    <a:lnTo>
                      <a:pt x="163" y="198"/>
                    </a:lnTo>
                    <a:lnTo>
                      <a:pt x="158" y="173"/>
                    </a:lnTo>
                    <a:lnTo>
                      <a:pt x="102" y="112"/>
                    </a:lnTo>
                    <a:lnTo>
                      <a:pt x="73" y="100"/>
                    </a:lnTo>
                    <a:lnTo>
                      <a:pt x="42" y="64"/>
                    </a:lnTo>
                    <a:lnTo>
                      <a:pt x="0" y="0"/>
                    </a:lnTo>
                    <a:lnTo>
                      <a:pt x="154" y="12"/>
                    </a:lnTo>
                    <a:close/>
                  </a:path>
                </a:pathLst>
              </a:custGeom>
              <a:solidFill>
                <a:srgbClr val="FFFFFF"/>
              </a:solidFill>
              <a:ln w="12700">
                <a:solidFill>
                  <a:srgbClr val="000000"/>
                </a:solidFill>
                <a:prstDash val="solid"/>
                <a:round/>
                <a:headEnd/>
                <a:tailEnd/>
              </a:ln>
            </p:spPr>
            <p:txBody>
              <a:bodyPr/>
              <a:lstStyle/>
              <a:p>
                <a:endParaRPr lang="en-US"/>
              </a:p>
            </p:txBody>
          </p:sp>
          <p:sp>
            <p:nvSpPr>
              <p:cNvPr id="126987" name="Freeform 11"/>
              <p:cNvSpPr>
                <a:spLocks/>
              </p:cNvSpPr>
              <p:nvPr/>
            </p:nvSpPr>
            <p:spPr bwMode="auto">
              <a:xfrm>
                <a:off x="2176" y="1960"/>
                <a:ext cx="620" cy="592"/>
              </a:xfrm>
              <a:custGeom>
                <a:avLst/>
                <a:gdLst>
                  <a:gd name="T0" fmla="*/ 324 w 620"/>
                  <a:gd name="T1" fmla="*/ 6 h 592"/>
                  <a:gd name="T2" fmla="*/ 620 w 620"/>
                  <a:gd name="T3" fmla="*/ 8 h 592"/>
                  <a:gd name="T4" fmla="*/ 610 w 620"/>
                  <a:gd name="T5" fmla="*/ 204 h 592"/>
                  <a:gd name="T6" fmla="*/ 612 w 620"/>
                  <a:gd name="T7" fmla="*/ 306 h 592"/>
                  <a:gd name="T8" fmla="*/ 608 w 620"/>
                  <a:gd name="T9" fmla="*/ 584 h 592"/>
                  <a:gd name="T10" fmla="*/ 595 w 620"/>
                  <a:gd name="T11" fmla="*/ 592 h 592"/>
                  <a:gd name="T12" fmla="*/ 580 w 620"/>
                  <a:gd name="T13" fmla="*/ 590 h 592"/>
                  <a:gd name="T14" fmla="*/ 583 w 620"/>
                  <a:gd name="T15" fmla="*/ 573 h 592"/>
                  <a:gd name="T16" fmla="*/ 580 w 620"/>
                  <a:gd name="T17" fmla="*/ 551 h 592"/>
                  <a:gd name="T18" fmla="*/ 568 w 620"/>
                  <a:gd name="T19" fmla="*/ 505 h 592"/>
                  <a:gd name="T20" fmla="*/ 555 w 620"/>
                  <a:gd name="T21" fmla="*/ 488 h 592"/>
                  <a:gd name="T22" fmla="*/ 505 w 620"/>
                  <a:gd name="T23" fmla="*/ 494 h 592"/>
                  <a:gd name="T24" fmla="*/ 487 w 620"/>
                  <a:gd name="T25" fmla="*/ 503 h 592"/>
                  <a:gd name="T26" fmla="*/ 466 w 620"/>
                  <a:gd name="T27" fmla="*/ 503 h 592"/>
                  <a:gd name="T28" fmla="*/ 459 w 620"/>
                  <a:gd name="T29" fmla="*/ 532 h 592"/>
                  <a:gd name="T30" fmla="*/ 449 w 620"/>
                  <a:gd name="T31" fmla="*/ 532 h 592"/>
                  <a:gd name="T32" fmla="*/ 416 w 620"/>
                  <a:gd name="T33" fmla="*/ 515 h 592"/>
                  <a:gd name="T34" fmla="*/ 403 w 620"/>
                  <a:gd name="T35" fmla="*/ 528 h 592"/>
                  <a:gd name="T36" fmla="*/ 372 w 620"/>
                  <a:gd name="T37" fmla="*/ 553 h 592"/>
                  <a:gd name="T38" fmla="*/ 361 w 620"/>
                  <a:gd name="T39" fmla="*/ 544 h 592"/>
                  <a:gd name="T40" fmla="*/ 359 w 620"/>
                  <a:gd name="T41" fmla="*/ 517 h 592"/>
                  <a:gd name="T42" fmla="*/ 336 w 620"/>
                  <a:gd name="T43" fmla="*/ 503 h 592"/>
                  <a:gd name="T44" fmla="*/ 305 w 620"/>
                  <a:gd name="T45" fmla="*/ 523 h 592"/>
                  <a:gd name="T46" fmla="*/ 290 w 620"/>
                  <a:gd name="T47" fmla="*/ 569 h 592"/>
                  <a:gd name="T48" fmla="*/ 288 w 620"/>
                  <a:gd name="T49" fmla="*/ 582 h 592"/>
                  <a:gd name="T50" fmla="*/ 234 w 620"/>
                  <a:gd name="T51" fmla="*/ 573 h 592"/>
                  <a:gd name="T52" fmla="*/ 213 w 620"/>
                  <a:gd name="T53" fmla="*/ 527 h 592"/>
                  <a:gd name="T54" fmla="*/ 182 w 620"/>
                  <a:gd name="T55" fmla="*/ 500 h 592"/>
                  <a:gd name="T56" fmla="*/ 153 w 620"/>
                  <a:gd name="T57" fmla="*/ 484 h 592"/>
                  <a:gd name="T58" fmla="*/ 147 w 620"/>
                  <a:gd name="T59" fmla="*/ 444 h 592"/>
                  <a:gd name="T60" fmla="*/ 105 w 620"/>
                  <a:gd name="T61" fmla="*/ 392 h 592"/>
                  <a:gd name="T62" fmla="*/ 84 w 620"/>
                  <a:gd name="T63" fmla="*/ 382 h 592"/>
                  <a:gd name="T64" fmla="*/ 88 w 620"/>
                  <a:gd name="T65" fmla="*/ 363 h 592"/>
                  <a:gd name="T66" fmla="*/ 63 w 620"/>
                  <a:gd name="T67" fmla="*/ 325 h 592"/>
                  <a:gd name="T68" fmla="*/ 65 w 620"/>
                  <a:gd name="T69" fmla="*/ 306 h 592"/>
                  <a:gd name="T70" fmla="*/ 67 w 620"/>
                  <a:gd name="T71" fmla="*/ 294 h 592"/>
                  <a:gd name="T72" fmla="*/ 69 w 620"/>
                  <a:gd name="T73" fmla="*/ 285 h 592"/>
                  <a:gd name="T74" fmla="*/ 59 w 620"/>
                  <a:gd name="T75" fmla="*/ 261 h 592"/>
                  <a:gd name="T76" fmla="*/ 51 w 620"/>
                  <a:gd name="T77" fmla="*/ 256 h 592"/>
                  <a:gd name="T78" fmla="*/ 46 w 620"/>
                  <a:gd name="T79" fmla="*/ 233 h 592"/>
                  <a:gd name="T80" fmla="*/ 28 w 620"/>
                  <a:gd name="T81" fmla="*/ 231 h 592"/>
                  <a:gd name="T82" fmla="*/ 21 w 620"/>
                  <a:gd name="T83" fmla="*/ 215 h 592"/>
                  <a:gd name="T84" fmla="*/ 57 w 620"/>
                  <a:gd name="T85" fmla="*/ 164 h 592"/>
                  <a:gd name="T86" fmla="*/ 40 w 620"/>
                  <a:gd name="T87" fmla="*/ 119 h 592"/>
                  <a:gd name="T88" fmla="*/ 40 w 620"/>
                  <a:gd name="T89" fmla="*/ 89 h 592"/>
                  <a:gd name="T90" fmla="*/ 34 w 620"/>
                  <a:gd name="T91" fmla="*/ 46 h 592"/>
                  <a:gd name="T92" fmla="*/ 34 w 620"/>
                  <a:gd name="T93" fmla="*/ 35 h 592"/>
                  <a:gd name="T94" fmla="*/ 17 w 620"/>
                  <a:gd name="T95" fmla="*/ 33 h 592"/>
                  <a:gd name="T96" fmla="*/ 0 w 620"/>
                  <a:gd name="T97" fmla="*/ 18 h 592"/>
                  <a:gd name="T98" fmla="*/ 115 w 620"/>
                  <a:gd name="T99" fmla="*/ 4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20" h="592">
                    <a:moveTo>
                      <a:pt x="115" y="4"/>
                    </a:moveTo>
                    <a:lnTo>
                      <a:pt x="324" y="6"/>
                    </a:lnTo>
                    <a:lnTo>
                      <a:pt x="466" y="6"/>
                    </a:lnTo>
                    <a:lnTo>
                      <a:pt x="620" y="8"/>
                    </a:lnTo>
                    <a:lnTo>
                      <a:pt x="620" y="194"/>
                    </a:lnTo>
                    <a:lnTo>
                      <a:pt x="610" y="204"/>
                    </a:lnTo>
                    <a:lnTo>
                      <a:pt x="610" y="302"/>
                    </a:lnTo>
                    <a:lnTo>
                      <a:pt x="612" y="306"/>
                    </a:lnTo>
                    <a:lnTo>
                      <a:pt x="612" y="573"/>
                    </a:lnTo>
                    <a:lnTo>
                      <a:pt x="608" y="584"/>
                    </a:lnTo>
                    <a:lnTo>
                      <a:pt x="601" y="586"/>
                    </a:lnTo>
                    <a:lnTo>
                      <a:pt x="595" y="592"/>
                    </a:lnTo>
                    <a:lnTo>
                      <a:pt x="583" y="592"/>
                    </a:lnTo>
                    <a:lnTo>
                      <a:pt x="580" y="590"/>
                    </a:lnTo>
                    <a:lnTo>
                      <a:pt x="580" y="584"/>
                    </a:lnTo>
                    <a:lnTo>
                      <a:pt x="583" y="573"/>
                    </a:lnTo>
                    <a:lnTo>
                      <a:pt x="583" y="561"/>
                    </a:lnTo>
                    <a:lnTo>
                      <a:pt x="580" y="551"/>
                    </a:lnTo>
                    <a:lnTo>
                      <a:pt x="568" y="534"/>
                    </a:lnTo>
                    <a:lnTo>
                      <a:pt x="568" y="505"/>
                    </a:lnTo>
                    <a:lnTo>
                      <a:pt x="560" y="494"/>
                    </a:lnTo>
                    <a:lnTo>
                      <a:pt x="555" y="488"/>
                    </a:lnTo>
                    <a:lnTo>
                      <a:pt x="528" y="480"/>
                    </a:lnTo>
                    <a:lnTo>
                      <a:pt x="505" y="494"/>
                    </a:lnTo>
                    <a:lnTo>
                      <a:pt x="491" y="502"/>
                    </a:lnTo>
                    <a:lnTo>
                      <a:pt x="487" y="503"/>
                    </a:lnTo>
                    <a:lnTo>
                      <a:pt x="474" y="502"/>
                    </a:lnTo>
                    <a:lnTo>
                      <a:pt x="466" y="503"/>
                    </a:lnTo>
                    <a:lnTo>
                      <a:pt x="462" y="515"/>
                    </a:lnTo>
                    <a:lnTo>
                      <a:pt x="459" y="532"/>
                    </a:lnTo>
                    <a:lnTo>
                      <a:pt x="453" y="534"/>
                    </a:lnTo>
                    <a:lnTo>
                      <a:pt x="449" y="532"/>
                    </a:lnTo>
                    <a:lnTo>
                      <a:pt x="435" y="519"/>
                    </a:lnTo>
                    <a:lnTo>
                      <a:pt x="416" y="515"/>
                    </a:lnTo>
                    <a:lnTo>
                      <a:pt x="409" y="517"/>
                    </a:lnTo>
                    <a:lnTo>
                      <a:pt x="403" y="528"/>
                    </a:lnTo>
                    <a:lnTo>
                      <a:pt x="386" y="540"/>
                    </a:lnTo>
                    <a:lnTo>
                      <a:pt x="372" y="553"/>
                    </a:lnTo>
                    <a:lnTo>
                      <a:pt x="364" y="553"/>
                    </a:lnTo>
                    <a:lnTo>
                      <a:pt x="361" y="544"/>
                    </a:lnTo>
                    <a:lnTo>
                      <a:pt x="361" y="521"/>
                    </a:lnTo>
                    <a:lnTo>
                      <a:pt x="359" y="517"/>
                    </a:lnTo>
                    <a:lnTo>
                      <a:pt x="343" y="513"/>
                    </a:lnTo>
                    <a:lnTo>
                      <a:pt x="336" y="503"/>
                    </a:lnTo>
                    <a:lnTo>
                      <a:pt x="324" y="509"/>
                    </a:lnTo>
                    <a:lnTo>
                      <a:pt x="305" y="523"/>
                    </a:lnTo>
                    <a:lnTo>
                      <a:pt x="290" y="532"/>
                    </a:lnTo>
                    <a:lnTo>
                      <a:pt x="290" y="569"/>
                    </a:lnTo>
                    <a:lnTo>
                      <a:pt x="290" y="580"/>
                    </a:lnTo>
                    <a:lnTo>
                      <a:pt x="288" y="582"/>
                    </a:lnTo>
                    <a:lnTo>
                      <a:pt x="238" y="580"/>
                    </a:lnTo>
                    <a:lnTo>
                      <a:pt x="234" y="573"/>
                    </a:lnTo>
                    <a:lnTo>
                      <a:pt x="230" y="561"/>
                    </a:lnTo>
                    <a:lnTo>
                      <a:pt x="213" y="527"/>
                    </a:lnTo>
                    <a:lnTo>
                      <a:pt x="195" y="519"/>
                    </a:lnTo>
                    <a:lnTo>
                      <a:pt x="182" y="500"/>
                    </a:lnTo>
                    <a:lnTo>
                      <a:pt x="161" y="486"/>
                    </a:lnTo>
                    <a:lnTo>
                      <a:pt x="153" y="484"/>
                    </a:lnTo>
                    <a:lnTo>
                      <a:pt x="149" y="477"/>
                    </a:lnTo>
                    <a:lnTo>
                      <a:pt x="147" y="444"/>
                    </a:lnTo>
                    <a:lnTo>
                      <a:pt x="111" y="404"/>
                    </a:lnTo>
                    <a:lnTo>
                      <a:pt x="105" y="392"/>
                    </a:lnTo>
                    <a:lnTo>
                      <a:pt x="98" y="386"/>
                    </a:lnTo>
                    <a:lnTo>
                      <a:pt x="84" y="382"/>
                    </a:lnTo>
                    <a:lnTo>
                      <a:pt x="84" y="379"/>
                    </a:lnTo>
                    <a:lnTo>
                      <a:pt x="88" y="363"/>
                    </a:lnTo>
                    <a:lnTo>
                      <a:pt x="84" y="350"/>
                    </a:lnTo>
                    <a:lnTo>
                      <a:pt x="63" y="325"/>
                    </a:lnTo>
                    <a:lnTo>
                      <a:pt x="57" y="310"/>
                    </a:lnTo>
                    <a:lnTo>
                      <a:pt x="65" y="306"/>
                    </a:lnTo>
                    <a:lnTo>
                      <a:pt x="69" y="300"/>
                    </a:lnTo>
                    <a:lnTo>
                      <a:pt x="67" y="294"/>
                    </a:lnTo>
                    <a:lnTo>
                      <a:pt x="65" y="294"/>
                    </a:lnTo>
                    <a:lnTo>
                      <a:pt x="69" y="285"/>
                    </a:lnTo>
                    <a:lnTo>
                      <a:pt x="59" y="263"/>
                    </a:lnTo>
                    <a:lnTo>
                      <a:pt x="59" y="261"/>
                    </a:lnTo>
                    <a:lnTo>
                      <a:pt x="53" y="256"/>
                    </a:lnTo>
                    <a:lnTo>
                      <a:pt x="51" y="256"/>
                    </a:lnTo>
                    <a:lnTo>
                      <a:pt x="51" y="242"/>
                    </a:lnTo>
                    <a:lnTo>
                      <a:pt x="46" y="233"/>
                    </a:lnTo>
                    <a:lnTo>
                      <a:pt x="40" y="227"/>
                    </a:lnTo>
                    <a:lnTo>
                      <a:pt x="28" y="231"/>
                    </a:lnTo>
                    <a:lnTo>
                      <a:pt x="25" y="227"/>
                    </a:lnTo>
                    <a:lnTo>
                      <a:pt x="21" y="215"/>
                    </a:lnTo>
                    <a:lnTo>
                      <a:pt x="28" y="200"/>
                    </a:lnTo>
                    <a:lnTo>
                      <a:pt x="57" y="164"/>
                    </a:lnTo>
                    <a:lnTo>
                      <a:pt x="57" y="144"/>
                    </a:lnTo>
                    <a:lnTo>
                      <a:pt x="40" y="119"/>
                    </a:lnTo>
                    <a:lnTo>
                      <a:pt x="38" y="108"/>
                    </a:lnTo>
                    <a:lnTo>
                      <a:pt x="40" y="89"/>
                    </a:lnTo>
                    <a:lnTo>
                      <a:pt x="34" y="75"/>
                    </a:lnTo>
                    <a:lnTo>
                      <a:pt x="34" y="46"/>
                    </a:lnTo>
                    <a:lnTo>
                      <a:pt x="36" y="41"/>
                    </a:lnTo>
                    <a:lnTo>
                      <a:pt x="34" y="35"/>
                    </a:lnTo>
                    <a:lnTo>
                      <a:pt x="28" y="25"/>
                    </a:lnTo>
                    <a:lnTo>
                      <a:pt x="17" y="33"/>
                    </a:lnTo>
                    <a:lnTo>
                      <a:pt x="1" y="18"/>
                    </a:lnTo>
                    <a:lnTo>
                      <a:pt x="0" y="18"/>
                    </a:lnTo>
                    <a:lnTo>
                      <a:pt x="5" y="0"/>
                    </a:lnTo>
                    <a:lnTo>
                      <a:pt x="115"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6988" name="Freeform 12"/>
              <p:cNvSpPr>
                <a:spLocks/>
              </p:cNvSpPr>
              <p:nvPr/>
            </p:nvSpPr>
            <p:spPr bwMode="auto">
              <a:xfrm>
                <a:off x="2179" y="1964"/>
                <a:ext cx="621" cy="592"/>
              </a:xfrm>
              <a:custGeom>
                <a:avLst/>
                <a:gdLst>
                  <a:gd name="T0" fmla="*/ 325 w 621"/>
                  <a:gd name="T1" fmla="*/ 6 h 592"/>
                  <a:gd name="T2" fmla="*/ 621 w 621"/>
                  <a:gd name="T3" fmla="*/ 8 h 592"/>
                  <a:gd name="T4" fmla="*/ 611 w 621"/>
                  <a:gd name="T5" fmla="*/ 204 h 592"/>
                  <a:gd name="T6" fmla="*/ 613 w 621"/>
                  <a:gd name="T7" fmla="*/ 306 h 592"/>
                  <a:gd name="T8" fmla="*/ 609 w 621"/>
                  <a:gd name="T9" fmla="*/ 584 h 592"/>
                  <a:gd name="T10" fmla="*/ 596 w 621"/>
                  <a:gd name="T11" fmla="*/ 592 h 592"/>
                  <a:gd name="T12" fmla="*/ 580 w 621"/>
                  <a:gd name="T13" fmla="*/ 590 h 592"/>
                  <a:gd name="T14" fmla="*/ 584 w 621"/>
                  <a:gd name="T15" fmla="*/ 572 h 592"/>
                  <a:gd name="T16" fmla="*/ 580 w 621"/>
                  <a:gd name="T17" fmla="*/ 551 h 592"/>
                  <a:gd name="T18" fmla="*/ 569 w 621"/>
                  <a:gd name="T19" fmla="*/ 505 h 592"/>
                  <a:gd name="T20" fmla="*/ 555 w 621"/>
                  <a:gd name="T21" fmla="*/ 488 h 592"/>
                  <a:gd name="T22" fmla="*/ 505 w 621"/>
                  <a:gd name="T23" fmla="*/ 494 h 592"/>
                  <a:gd name="T24" fmla="*/ 488 w 621"/>
                  <a:gd name="T25" fmla="*/ 503 h 592"/>
                  <a:gd name="T26" fmla="*/ 467 w 621"/>
                  <a:gd name="T27" fmla="*/ 503 h 592"/>
                  <a:gd name="T28" fmla="*/ 459 w 621"/>
                  <a:gd name="T29" fmla="*/ 532 h 592"/>
                  <a:gd name="T30" fmla="*/ 450 w 621"/>
                  <a:gd name="T31" fmla="*/ 532 h 592"/>
                  <a:gd name="T32" fmla="*/ 417 w 621"/>
                  <a:gd name="T33" fmla="*/ 515 h 592"/>
                  <a:gd name="T34" fmla="*/ 404 w 621"/>
                  <a:gd name="T35" fmla="*/ 528 h 592"/>
                  <a:gd name="T36" fmla="*/ 373 w 621"/>
                  <a:gd name="T37" fmla="*/ 553 h 592"/>
                  <a:gd name="T38" fmla="*/ 361 w 621"/>
                  <a:gd name="T39" fmla="*/ 544 h 592"/>
                  <a:gd name="T40" fmla="*/ 360 w 621"/>
                  <a:gd name="T41" fmla="*/ 517 h 592"/>
                  <a:gd name="T42" fmla="*/ 336 w 621"/>
                  <a:gd name="T43" fmla="*/ 503 h 592"/>
                  <a:gd name="T44" fmla="*/ 306 w 621"/>
                  <a:gd name="T45" fmla="*/ 523 h 592"/>
                  <a:gd name="T46" fmla="*/ 290 w 621"/>
                  <a:gd name="T47" fmla="*/ 569 h 592"/>
                  <a:gd name="T48" fmla="*/ 288 w 621"/>
                  <a:gd name="T49" fmla="*/ 582 h 592"/>
                  <a:gd name="T50" fmla="*/ 235 w 621"/>
                  <a:gd name="T51" fmla="*/ 572 h 592"/>
                  <a:gd name="T52" fmla="*/ 214 w 621"/>
                  <a:gd name="T53" fmla="*/ 526 h 592"/>
                  <a:gd name="T54" fmla="*/ 183 w 621"/>
                  <a:gd name="T55" fmla="*/ 499 h 592"/>
                  <a:gd name="T56" fmla="*/ 154 w 621"/>
                  <a:gd name="T57" fmla="*/ 484 h 592"/>
                  <a:gd name="T58" fmla="*/ 148 w 621"/>
                  <a:gd name="T59" fmla="*/ 444 h 592"/>
                  <a:gd name="T60" fmla="*/ 106 w 621"/>
                  <a:gd name="T61" fmla="*/ 392 h 592"/>
                  <a:gd name="T62" fmla="*/ 85 w 621"/>
                  <a:gd name="T63" fmla="*/ 382 h 592"/>
                  <a:gd name="T64" fmla="*/ 89 w 621"/>
                  <a:gd name="T65" fmla="*/ 363 h 592"/>
                  <a:gd name="T66" fmla="*/ 64 w 621"/>
                  <a:gd name="T67" fmla="*/ 325 h 592"/>
                  <a:gd name="T68" fmla="*/ 66 w 621"/>
                  <a:gd name="T69" fmla="*/ 306 h 592"/>
                  <a:gd name="T70" fmla="*/ 68 w 621"/>
                  <a:gd name="T71" fmla="*/ 294 h 592"/>
                  <a:gd name="T72" fmla="*/ 70 w 621"/>
                  <a:gd name="T73" fmla="*/ 284 h 592"/>
                  <a:gd name="T74" fmla="*/ 60 w 621"/>
                  <a:gd name="T75" fmla="*/ 261 h 592"/>
                  <a:gd name="T76" fmla="*/ 52 w 621"/>
                  <a:gd name="T77" fmla="*/ 256 h 592"/>
                  <a:gd name="T78" fmla="*/ 46 w 621"/>
                  <a:gd name="T79" fmla="*/ 233 h 592"/>
                  <a:gd name="T80" fmla="*/ 29 w 621"/>
                  <a:gd name="T81" fmla="*/ 231 h 592"/>
                  <a:gd name="T82" fmla="*/ 22 w 621"/>
                  <a:gd name="T83" fmla="*/ 215 h 592"/>
                  <a:gd name="T84" fmla="*/ 58 w 621"/>
                  <a:gd name="T85" fmla="*/ 163 h 592"/>
                  <a:gd name="T86" fmla="*/ 41 w 621"/>
                  <a:gd name="T87" fmla="*/ 119 h 592"/>
                  <a:gd name="T88" fmla="*/ 41 w 621"/>
                  <a:gd name="T89" fmla="*/ 89 h 592"/>
                  <a:gd name="T90" fmla="*/ 35 w 621"/>
                  <a:gd name="T91" fmla="*/ 46 h 592"/>
                  <a:gd name="T92" fmla="*/ 35 w 621"/>
                  <a:gd name="T93" fmla="*/ 35 h 592"/>
                  <a:gd name="T94" fmla="*/ 18 w 621"/>
                  <a:gd name="T95" fmla="*/ 33 h 592"/>
                  <a:gd name="T96" fmla="*/ 0 w 621"/>
                  <a:gd name="T97" fmla="*/ 17 h 592"/>
                  <a:gd name="T98" fmla="*/ 116 w 621"/>
                  <a:gd name="T99" fmla="*/ 4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21" h="592">
                    <a:moveTo>
                      <a:pt x="116" y="4"/>
                    </a:moveTo>
                    <a:lnTo>
                      <a:pt x="325" y="6"/>
                    </a:lnTo>
                    <a:lnTo>
                      <a:pt x="467" y="6"/>
                    </a:lnTo>
                    <a:lnTo>
                      <a:pt x="621" y="8"/>
                    </a:lnTo>
                    <a:lnTo>
                      <a:pt x="621" y="194"/>
                    </a:lnTo>
                    <a:lnTo>
                      <a:pt x="611" y="204"/>
                    </a:lnTo>
                    <a:lnTo>
                      <a:pt x="611" y="302"/>
                    </a:lnTo>
                    <a:lnTo>
                      <a:pt x="613" y="306"/>
                    </a:lnTo>
                    <a:lnTo>
                      <a:pt x="613" y="572"/>
                    </a:lnTo>
                    <a:lnTo>
                      <a:pt x="609" y="584"/>
                    </a:lnTo>
                    <a:lnTo>
                      <a:pt x="601" y="586"/>
                    </a:lnTo>
                    <a:lnTo>
                      <a:pt x="596" y="592"/>
                    </a:lnTo>
                    <a:lnTo>
                      <a:pt x="584" y="592"/>
                    </a:lnTo>
                    <a:lnTo>
                      <a:pt x="580" y="590"/>
                    </a:lnTo>
                    <a:lnTo>
                      <a:pt x="580" y="584"/>
                    </a:lnTo>
                    <a:lnTo>
                      <a:pt x="584" y="572"/>
                    </a:lnTo>
                    <a:lnTo>
                      <a:pt x="584" y="561"/>
                    </a:lnTo>
                    <a:lnTo>
                      <a:pt x="580" y="551"/>
                    </a:lnTo>
                    <a:lnTo>
                      <a:pt x="569" y="534"/>
                    </a:lnTo>
                    <a:lnTo>
                      <a:pt x="569" y="505"/>
                    </a:lnTo>
                    <a:lnTo>
                      <a:pt x="561" y="494"/>
                    </a:lnTo>
                    <a:lnTo>
                      <a:pt x="555" y="488"/>
                    </a:lnTo>
                    <a:lnTo>
                      <a:pt x="528" y="480"/>
                    </a:lnTo>
                    <a:lnTo>
                      <a:pt x="505" y="494"/>
                    </a:lnTo>
                    <a:lnTo>
                      <a:pt x="492" y="501"/>
                    </a:lnTo>
                    <a:lnTo>
                      <a:pt x="488" y="503"/>
                    </a:lnTo>
                    <a:lnTo>
                      <a:pt x="475" y="501"/>
                    </a:lnTo>
                    <a:lnTo>
                      <a:pt x="467" y="503"/>
                    </a:lnTo>
                    <a:lnTo>
                      <a:pt x="463" y="515"/>
                    </a:lnTo>
                    <a:lnTo>
                      <a:pt x="459" y="532"/>
                    </a:lnTo>
                    <a:lnTo>
                      <a:pt x="454" y="534"/>
                    </a:lnTo>
                    <a:lnTo>
                      <a:pt x="450" y="532"/>
                    </a:lnTo>
                    <a:lnTo>
                      <a:pt x="436" y="519"/>
                    </a:lnTo>
                    <a:lnTo>
                      <a:pt x="417" y="515"/>
                    </a:lnTo>
                    <a:lnTo>
                      <a:pt x="409" y="517"/>
                    </a:lnTo>
                    <a:lnTo>
                      <a:pt x="404" y="528"/>
                    </a:lnTo>
                    <a:lnTo>
                      <a:pt x="386" y="540"/>
                    </a:lnTo>
                    <a:lnTo>
                      <a:pt x="373" y="553"/>
                    </a:lnTo>
                    <a:lnTo>
                      <a:pt x="365" y="553"/>
                    </a:lnTo>
                    <a:lnTo>
                      <a:pt x="361" y="544"/>
                    </a:lnTo>
                    <a:lnTo>
                      <a:pt x="361" y="521"/>
                    </a:lnTo>
                    <a:lnTo>
                      <a:pt x="360" y="517"/>
                    </a:lnTo>
                    <a:lnTo>
                      <a:pt x="344" y="513"/>
                    </a:lnTo>
                    <a:lnTo>
                      <a:pt x="336" y="503"/>
                    </a:lnTo>
                    <a:lnTo>
                      <a:pt x="325" y="509"/>
                    </a:lnTo>
                    <a:lnTo>
                      <a:pt x="306" y="523"/>
                    </a:lnTo>
                    <a:lnTo>
                      <a:pt x="290" y="532"/>
                    </a:lnTo>
                    <a:lnTo>
                      <a:pt x="290" y="569"/>
                    </a:lnTo>
                    <a:lnTo>
                      <a:pt x="290" y="580"/>
                    </a:lnTo>
                    <a:lnTo>
                      <a:pt x="288" y="582"/>
                    </a:lnTo>
                    <a:lnTo>
                      <a:pt x="239" y="580"/>
                    </a:lnTo>
                    <a:lnTo>
                      <a:pt x="235" y="572"/>
                    </a:lnTo>
                    <a:lnTo>
                      <a:pt x="231" y="561"/>
                    </a:lnTo>
                    <a:lnTo>
                      <a:pt x="214" y="526"/>
                    </a:lnTo>
                    <a:lnTo>
                      <a:pt x="196" y="519"/>
                    </a:lnTo>
                    <a:lnTo>
                      <a:pt x="183" y="499"/>
                    </a:lnTo>
                    <a:lnTo>
                      <a:pt x="162" y="486"/>
                    </a:lnTo>
                    <a:lnTo>
                      <a:pt x="154" y="484"/>
                    </a:lnTo>
                    <a:lnTo>
                      <a:pt x="150" y="476"/>
                    </a:lnTo>
                    <a:lnTo>
                      <a:pt x="148" y="444"/>
                    </a:lnTo>
                    <a:lnTo>
                      <a:pt x="112" y="403"/>
                    </a:lnTo>
                    <a:lnTo>
                      <a:pt x="106" y="392"/>
                    </a:lnTo>
                    <a:lnTo>
                      <a:pt x="98" y="386"/>
                    </a:lnTo>
                    <a:lnTo>
                      <a:pt x="85" y="382"/>
                    </a:lnTo>
                    <a:lnTo>
                      <a:pt x="85" y="378"/>
                    </a:lnTo>
                    <a:lnTo>
                      <a:pt x="89" y="363"/>
                    </a:lnTo>
                    <a:lnTo>
                      <a:pt x="85" y="350"/>
                    </a:lnTo>
                    <a:lnTo>
                      <a:pt x="64" y="325"/>
                    </a:lnTo>
                    <a:lnTo>
                      <a:pt x="58" y="309"/>
                    </a:lnTo>
                    <a:lnTo>
                      <a:pt x="66" y="306"/>
                    </a:lnTo>
                    <a:lnTo>
                      <a:pt x="70" y="300"/>
                    </a:lnTo>
                    <a:lnTo>
                      <a:pt x="68" y="294"/>
                    </a:lnTo>
                    <a:lnTo>
                      <a:pt x="66" y="294"/>
                    </a:lnTo>
                    <a:lnTo>
                      <a:pt x="70" y="284"/>
                    </a:lnTo>
                    <a:lnTo>
                      <a:pt x="60" y="263"/>
                    </a:lnTo>
                    <a:lnTo>
                      <a:pt x="60" y="261"/>
                    </a:lnTo>
                    <a:lnTo>
                      <a:pt x="54" y="256"/>
                    </a:lnTo>
                    <a:lnTo>
                      <a:pt x="52" y="256"/>
                    </a:lnTo>
                    <a:lnTo>
                      <a:pt x="52" y="242"/>
                    </a:lnTo>
                    <a:lnTo>
                      <a:pt x="46" y="233"/>
                    </a:lnTo>
                    <a:lnTo>
                      <a:pt x="41" y="227"/>
                    </a:lnTo>
                    <a:lnTo>
                      <a:pt x="29" y="231"/>
                    </a:lnTo>
                    <a:lnTo>
                      <a:pt x="25" y="227"/>
                    </a:lnTo>
                    <a:lnTo>
                      <a:pt x="22" y="215"/>
                    </a:lnTo>
                    <a:lnTo>
                      <a:pt x="29" y="200"/>
                    </a:lnTo>
                    <a:lnTo>
                      <a:pt x="58" y="163"/>
                    </a:lnTo>
                    <a:lnTo>
                      <a:pt x="58" y="144"/>
                    </a:lnTo>
                    <a:lnTo>
                      <a:pt x="41" y="119"/>
                    </a:lnTo>
                    <a:lnTo>
                      <a:pt x="39" y="108"/>
                    </a:lnTo>
                    <a:lnTo>
                      <a:pt x="41" y="89"/>
                    </a:lnTo>
                    <a:lnTo>
                      <a:pt x="35" y="75"/>
                    </a:lnTo>
                    <a:lnTo>
                      <a:pt x="35" y="46"/>
                    </a:lnTo>
                    <a:lnTo>
                      <a:pt x="37" y="40"/>
                    </a:lnTo>
                    <a:lnTo>
                      <a:pt x="35" y="35"/>
                    </a:lnTo>
                    <a:lnTo>
                      <a:pt x="29" y="25"/>
                    </a:lnTo>
                    <a:lnTo>
                      <a:pt x="18" y="33"/>
                    </a:lnTo>
                    <a:lnTo>
                      <a:pt x="2" y="17"/>
                    </a:lnTo>
                    <a:lnTo>
                      <a:pt x="0" y="17"/>
                    </a:lnTo>
                    <a:lnTo>
                      <a:pt x="6" y="0"/>
                    </a:lnTo>
                    <a:lnTo>
                      <a:pt x="116" y="4"/>
                    </a:lnTo>
                    <a:close/>
                  </a:path>
                </a:pathLst>
              </a:custGeom>
              <a:solidFill>
                <a:srgbClr val="FFFFFF"/>
              </a:solidFill>
              <a:ln w="12700">
                <a:solidFill>
                  <a:srgbClr val="000000"/>
                </a:solidFill>
                <a:prstDash val="solid"/>
                <a:round/>
                <a:headEnd/>
                <a:tailEnd/>
              </a:ln>
            </p:spPr>
            <p:txBody>
              <a:bodyPr/>
              <a:lstStyle/>
              <a:p>
                <a:endParaRPr lang="en-US"/>
              </a:p>
            </p:txBody>
          </p:sp>
          <p:sp>
            <p:nvSpPr>
              <p:cNvPr id="126989" name="Freeform 13"/>
              <p:cNvSpPr>
                <a:spLocks/>
              </p:cNvSpPr>
              <p:nvPr/>
            </p:nvSpPr>
            <p:spPr bwMode="auto">
              <a:xfrm>
                <a:off x="3184" y="1962"/>
                <a:ext cx="171" cy="530"/>
              </a:xfrm>
              <a:custGeom>
                <a:avLst/>
                <a:gdLst>
                  <a:gd name="T0" fmla="*/ 167 w 171"/>
                  <a:gd name="T1" fmla="*/ 359 h 530"/>
                  <a:gd name="T2" fmla="*/ 171 w 171"/>
                  <a:gd name="T3" fmla="*/ 475 h 530"/>
                  <a:gd name="T4" fmla="*/ 171 w 171"/>
                  <a:gd name="T5" fmla="*/ 530 h 530"/>
                  <a:gd name="T6" fmla="*/ 59 w 171"/>
                  <a:gd name="T7" fmla="*/ 530 h 530"/>
                  <a:gd name="T8" fmla="*/ 55 w 171"/>
                  <a:gd name="T9" fmla="*/ 482 h 530"/>
                  <a:gd name="T10" fmla="*/ 42 w 171"/>
                  <a:gd name="T11" fmla="*/ 482 h 530"/>
                  <a:gd name="T12" fmla="*/ 42 w 171"/>
                  <a:gd name="T13" fmla="*/ 198 h 530"/>
                  <a:gd name="T14" fmla="*/ 0 w 171"/>
                  <a:gd name="T15" fmla="*/ 198 h 530"/>
                  <a:gd name="T16" fmla="*/ 0 w 171"/>
                  <a:gd name="T17" fmla="*/ 152 h 530"/>
                  <a:gd name="T18" fmla="*/ 23 w 171"/>
                  <a:gd name="T19" fmla="*/ 152 h 530"/>
                  <a:gd name="T20" fmla="*/ 23 w 171"/>
                  <a:gd name="T21" fmla="*/ 96 h 530"/>
                  <a:gd name="T22" fmla="*/ 42 w 171"/>
                  <a:gd name="T23" fmla="*/ 96 h 530"/>
                  <a:gd name="T24" fmla="*/ 42 w 171"/>
                  <a:gd name="T25" fmla="*/ 52 h 530"/>
                  <a:gd name="T26" fmla="*/ 63 w 171"/>
                  <a:gd name="T27" fmla="*/ 46 h 530"/>
                  <a:gd name="T28" fmla="*/ 63 w 171"/>
                  <a:gd name="T29" fmla="*/ 6 h 530"/>
                  <a:gd name="T30" fmla="*/ 123 w 171"/>
                  <a:gd name="T31" fmla="*/ 6 h 530"/>
                  <a:gd name="T32" fmla="*/ 167 w 171"/>
                  <a:gd name="T33" fmla="*/ 0 h 530"/>
                  <a:gd name="T34" fmla="*/ 167 w 171"/>
                  <a:gd name="T35" fmla="*/ 359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1" h="530">
                    <a:moveTo>
                      <a:pt x="167" y="359"/>
                    </a:moveTo>
                    <a:lnTo>
                      <a:pt x="171" y="475"/>
                    </a:lnTo>
                    <a:lnTo>
                      <a:pt x="171" y="530"/>
                    </a:lnTo>
                    <a:lnTo>
                      <a:pt x="59" y="530"/>
                    </a:lnTo>
                    <a:lnTo>
                      <a:pt x="55" y="482"/>
                    </a:lnTo>
                    <a:lnTo>
                      <a:pt x="42" y="482"/>
                    </a:lnTo>
                    <a:lnTo>
                      <a:pt x="42" y="198"/>
                    </a:lnTo>
                    <a:lnTo>
                      <a:pt x="0" y="198"/>
                    </a:lnTo>
                    <a:lnTo>
                      <a:pt x="0" y="152"/>
                    </a:lnTo>
                    <a:lnTo>
                      <a:pt x="23" y="152"/>
                    </a:lnTo>
                    <a:lnTo>
                      <a:pt x="23" y="96"/>
                    </a:lnTo>
                    <a:lnTo>
                      <a:pt x="42" y="96"/>
                    </a:lnTo>
                    <a:lnTo>
                      <a:pt x="42" y="52"/>
                    </a:lnTo>
                    <a:lnTo>
                      <a:pt x="63" y="46"/>
                    </a:lnTo>
                    <a:lnTo>
                      <a:pt x="63" y="6"/>
                    </a:lnTo>
                    <a:lnTo>
                      <a:pt x="123" y="6"/>
                    </a:lnTo>
                    <a:lnTo>
                      <a:pt x="167" y="0"/>
                    </a:lnTo>
                    <a:lnTo>
                      <a:pt x="167" y="35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6990" name="Freeform 14"/>
              <p:cNvSpPr>
                <a:spLocks/>
              </p:cNvSpPr>
              <p:nvPr/>
            </p:nvSpPr>
            <p:spPr bwMode="auto">
              <a:xfrm>
                <a:off x="3188" y="1966"/>
                <a:ext cx="170" cy="530"/>
              </a:xfrm>
              <a:custGeom>
                <a:avLst/>
                <a:gdLst>
                  <a:gd name="T0" fmla="*/ 167 w 170"/>
                  <a:gd name="T1" fmla="*/ 359 h 530"/>
                  <a:gd name="T2" fmla="*/ 170 w 170"/>
                  <a:gd name="T3" fmla="*/ 474 h 530"/>
                  <a:gd name="T4" fmla="*/ 170 w 170"/>
                  <a:gd name="T5" fmla="*/ 530 h 530"/>
                  <a:gd name="T6" fmla="*/ 59 w 170"/>
                  <a:gd name="T7" fmla="*/ 530 h 530"/>
                  <a:gd name="T8" fmla="*/ 55 w 170"/>
                  <a:gd name="T9" fmla="*/ 482 h 530"/>
                  <a:gd name="T10" fmla="*/ 42 w 170"/>
                  <a:gd name="T11" fmla="*/ 482 h 530"/>
                  <a:gd name="T12" fmla="*/ 42 w 170"/>
                  <a:gd name="T13" fmla="*/ 198 h 530"/>
                  <a:gd name="T14" fmla="*/ 0 w 170"/>
                  <a:gd name="T15" fmla="*/ 198 h 530"/>
                  <a:gd name="T16" fmla="*/ 0 w 170"/>
                  <a:gd name="T17" fmla="*/ 152 h 530"/>
                  <a:gd name="T18" fmla="*/ 23 w 170"/>
                  <a:gd name="T19" fmla="*/ 152 h 530"/>
                  <a:gd name="T20" fmla="*/ 23 w 170"/>
                  <a:gd name="T21" fmla="*/ 96 h 530"/>
                  <a:gd name="T22" fmla="*/ 42 w 170"/>
                  <a:gd name="T23" fmla="*/ 96 h 530"/>
                  <a:gd name="T24" fmla="*/ 42 w 170"/>
                  <a:gd name="T25" fmla="*/ 52 h 530"/>
                  <a:gd name="T26" fmla="*/ 63 w 170"/>
                  <a:gd name="T27" fmla="*/ 46 h 530"/>
                  <a:gd name="T28" fmla="*/ 63 w 170"/>
                  <a:gd name="T29" fmla="*/ 6 h 530"/>
                  <a:gd name="T30" fmla="*/ 122 w 170"/>
                  <a:gd name="T31" fmla="*/ 6 h 530"/>
                  <a:gd name="T32" fmla="*/ 167 w 170"/>
                  <a:gd name="T33" fmla="*/ 0 h 530"/>
                  <a:gd name="T34" fmla="*/ 167 w 170"/>
                  <a:gd name="T35" fmla="*/ 359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0" h="530">
                    <a:moveTo>
                      <a:pt x="167" y="359"/>
                    </a:moveTo>
                    <a:lnTo>
                      <a:pt x="170" y="474"/>
                    </a:lnTo>
                    <a:lnTo>
                      <a:pt x="170" y="530"/>
                    </a:lnTo>
                    <a:lnTo>
                      <a:pt x="59" y="530"/>
                    </a:lnTo>
                    <a:lnTo>
                      <a:pt x="55" y="482"/>
                    </a:lnTo>
                    <a:lnTo>
                      <a:pt x="42" y="482"/>
                    </a:lnTo>
                    <a:lnTo>
                      <a:pt x="42" y="198"/>
                    </a:lnTo>
                    <a:lnTo>
                      <a:pt x="0" y="198"/>
                    </a:lnTo>
                    <a:lnTo>
                      <a:pt x="0" y="152"/>
                    </a:lnTo>
                    <a:lnTo>
                      <a:pt x="23" y="152"/>
                    </a:lnTo>
                    <a:lnTo>
                      <a:pt x="23" y="96"/>
                    </a:lnTo>
                    <a:lnTo>
                      <a:pt x="42" y="96"/>
                    </a:lnTo>
                    <a:lnTo>
                      <a:pt x="42" y="52"/>
                    </a:lnTo>
                    <a:lnTo>
                      <a:pt x="63" y="46"/>
                    </a:lnTo>
                    <a:lnTo>
                      <a:pt x="63" y="6"/>
                    </a:lnTo>
                    <a:lnTo>
                      <a:pt x="122" y="6"/>
                    </a:lnTo>
                    <a:lnTo>
                      <a:pt x="167" y="0"/>
                    </a:lnTo>
                    <a:lnTo>
                      <a:pt x="167" y="359"/>
                    </a:lnTo>
                    <a:close/>
                  </a:path>
                </a:pathLst>
              </a:custGeom>
              <a:solidFill>
                <a:srgbClr val="FFFFFF"/>
              </a:solidFill>
              <a:ln w="12700">
                <a:solidFill>
                  <a:srgbClr val="000000"/>
                </a:solidFill>
                <a:prstDash val="solid"/>
                <a:round/>
                <a:headEnd/>
                <a:tailEnd/>
              </a:ln>
            </p:spPr>
            <p:txBody>
              <a:bodyPr/>
              <a:lstStyle/>
              <a:p>
                <a:endParaRPr lang="en-US"/>
              </a:p>
            </p:txBody>
          </p:sp>
          <p:sp>
            <p:nvSpPr>
              <p:cNvPr id="126991" name="Freeform 15"/>
              <p:cNvSpPr>
                <a:spLocks/>
              </p:cNvSpPr>
              <p:nvPr/>
            </p:nvSpPr>
            <p:spPr bwMode="auto">
              <a:xfrm>
                <a:off x="2792" y="1968"/>
                <a:ext cx="236" cy="649"/>
              </a:xfrm>
              <a:custGeom>
                <a:avLst/>
                <a:gdLst>
                  <a:gd name="T0" fmla="*/ 211 w 236"/>
                  <a:gd name="T1" fmla="*/ 0 h 649"/>
                  <a:gd name="T2" fmla="*/ 200 w 236"/>
                  <a:gd name="T3" fmla="*/ 19 h 649"/>
                  <a:gd name="T4" fmla="*/ 204 w 236"/>
                  <a:gd name="T5" fmla="*/ 52 h 649"/>
                  <a:gd name="T6" fmla="*/ 204 w 236"/>
                  <a:gd name="T7" fmla="*/ 58 h 649"/>
                  <a:gd name="T8" fmla="*/ 204 w 236"/>
                  <a:gd name="T9" fmla="*/ 73 h 649"/>
                  <a:gd name="T10" fmla="*/ 219 w 236"/>
                  <a:gd name="T11" fmla="*/ 108 h 649"/>
                  <a:gd name="T12" fmla="*/ 232 w 236"/>
                  <a:gd name="T13" fmla="*/ 133 h 649"/>
                  <a:gd name="T14" fmla="*/ 236 w 236"/>
                  <a:gd name="T15" fmla="*/ 194 h 649"/>
                  <a:gd name="T16" fmla="*/ 232 w 236"/>
                  <a:gd name="T17" fmla="*/ 207 h 649"/>
                  <a:gd name="T18" fmla="*/ 230 w 236"/>
                  <a:gd name="T19" fmla="*/ 223 h 649"/>
                  <a:gd name="T20" fmla="*/ 227 w 236"/>
                  <a:gd name="T21" fmla="*/ 246 h 649"/>
                  <a:gd name="T22" fmla="*/ 211 w 236"/>
                  <a:gd name="T23" fmla="*/ 273 h 649"/>
                  <a:gd name="T24" fmla="*/ 205 w 236"/>
                  <a:gd name="T25" fmla="*/ 296 h 649"/>
                  <a:gd name="T26" fmla="*/ 205 w 236"/>
                  <a:gd name="T27" fmla="*/ 334 h 649"/>
                  <a:gd name="T28" fmla="*/ 213 w 236"/>
                  <a:gd name="T29" fmla="*/ 386 h 649"/>
                  <a:gd name="T30" fmla="*/ 219 w 236"/>
                  <a:gd name="T31" fmla="*/ 422 h 649"/>
                  <a:gd name="T32" fmla="*/ 209 w 236"/>
                  <a:gd name="T33" fmla="*/ 444 h 649"/>
                  <a:gd name="T34" fmla="*/ 207 w 236"/>
                  <a:gd name="T35" fmla="*/ 461 h 649"/>
                  <a:gd name="T36" fmla="*/ 207 w 236"/>
                  <a:gd name="T37" fmla="*/ 467 h 649"/>
                  <a:gd name="T38" fmla="*/ 207 w 236"/>
                  <a:gd name="T39" fmla="*/ 470 h 649"/>
                  <a:gd name="T40" fmla="*/ 196 w 236"/>
                  <a:gd name="T41" fmla="*/ 482 h 649"/>
                  <a:gd name="T42" fmla="*/ 192 w 236"/>
                  <a:gd name="T43" fmla="*/ 492 h 649"/>
                  <a:gd name="T44" fmla="*/ 192 w 236"/>
                  <a:gd name="T45" fmla="*/ 513 h 649"/>
                  <a:gd name="T46" fmla="*/ 186 w 236"/>
                  <a:gd name="T47" fmla="*/ 526 h 649"/>
                  <a:gd name="T48" fmla="*/ 179 w 236"/>
                  <a:gd name="T49" fmla="*/ 532 h 649"/>
                  <a:gd name="T50" fmla="*/ 154 w 236"/>
                  <a:gd name="T51" fmla="*/ 532 h 649"/>
                  <a:gd name="T52" fmla="*/ 146 w 236"/>
                  <a:gd name="T53" fmla="*/ 538 h 649"/>
                  <a:gd name="T54" fmla="*/ 144 w 236"/>
                  <a:gd name="T55" fmla="*/ 543 h 649"/>
                  <a:gd name="T56" fmla="*/ 144 w 236"/>
                  <a:gd name="T57" fmla="*/ 555 h 649"/>
                  <a:gd name="T58" fmla="*/ 148 w 236"/>
                  <a:gd name="T59" fmla="*/ 565 h 649"/>
                  <a:gd name="T60" fmla="*/ 150 w 236"/>
                  <a:gd name="T61" fmla="*/ 578 h 649"/>
                  <a:gd name="T62" fmla="*/ 154 w 236"/>
                  <a:gd name="T63" fmla="*/ 590 h 649"/>
                  <a:gd name="T64" fmla="*/ 152 w 236"/>
                  <a:gd name="T65" fmla="*/ 603 h 649"/>
                  <a:gd name="T66" fmla="*/ 156 w 236"/>
                  <a:gd name="T67" fmla="*/ 618 h 649"/>
                  <a:gd name="T68" fmla="*/ 152 w 236"/>
                  <a:gd name="T69" fmla="*/ 626 h 649"/>
                  <a:gd name="T70" fmla="*/ 150 w 236"/>
                  <a:gd name="T71" fmla="*/ 649 h 649"/>
                  <a:gd name="T72" fmla="*/ 142 w 236"/>
                  <a:gd name="T73" fmla="*/ 645 h 649"/>
                  <a:gd name="T74" fmla="*/ 117 w 236"/>
                  <a:gd name="T75" fmla="*/ 622 h 649"/>
                  <a:gd name="T76" fmla="*/ 102 w 236"/>
                  <a:gd name="T77" fmla="*/ 622 h 649"/>
                  <a:gd name="T78" fmla="*/ 98 w 236"/>
                  <a:gd name="T79" fmla="*/ 618 h 649"/>
                  <a:gd name="T80" fmla="*/ 98 w 236"/>
                  <a:gd name="T81" fmla="*/ 603 h 649"/>
                  <a:gd name="T82" fmla="*/ 94 w 236"/>
                  <a:gd name="T83" fmla="*/ 597 h 649"/>
                  <a:gd name="T84" fmla="*/ 46 w 236"/>
                  <a:gd name="T85" fmla="*/ 591 h 649"/>
                  <a:gd name="T86" fmla="*/ 35 w 236"/>
                  <a:gd name="T87" fmla="*/ 609 h 649"/>
                  <a:gd name="T88" fmla="*/ 12 w 236"/>
                  <a:gd name="T89" fmla="*/ 599 h 649"/>
                  <a:gd name="T90" fmla="*/ 6 w 236"/>
                  <a:gd name="T91" fmla="*/ 580 h 649"/>
                  <a:gd name="T92" fmla="*/ 4 w 236"/>
                  <a:gd name="T93" fmla="*/ 296 h 649"/>
                  <a:gd name="T94" fmla="*/ 2 w 236"/>
                  <a:gd name="T95" fmla="*/ 278 h 649"/>
                  <a:gd name="T96" fmla="*/ 0 w 236"/>
                  <a:gd name="T97" fmla="*/ 217 h 649"/>
                  <a:gd name="T98" fmla="*/ 10 w 236"/>
                  <a:gd name="T99" fmla="*/ 196 h 649"/>
                  <a:gd name="T100" fmla="*/ 10 w 236"/>
                  <a:gd name="T101" fmla="*/ 0 h 649"/>
                  <a:gd name="T102" fmla="*/ 211 w 236"/>
                  <a:gd name="T103" fmla="*/ 0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36" h="649">
                    <a:moveTo>
                      <a:pt x="211" y="0"/>
                    </a:moveTo>
                    <a:lnTo>
                      <a:pt x="200" y="19"/>
                    </a:lnTo>
                    <a:lnTo>
                      <a:pt x="204" y="52"/>
                    </a:lnTo>
                    <a:lnTo>
                      <a:pt x="204" y="58"/>
                    </a:lnTo>
                    <a:lnTo>
                      <a:pt x="204" y="73"/>
                    </a:lnTo>
                    <a:lnTo>
                      <a:pt x="219" y="108"/>
                    </a:lnTo>
                    <a:lnTo>
                      <a:pt x="232" y="133"/>
                    </a:lnTo>
                    <a:lnTo>
                      <a:pt x="236" y="194"/>
                    </a:lnTo>
                    <a:lnTo>
                      <a:pt x="232" y="207"/>
                    </a:lnTo>
                    <a:lnTo>
                      <a:pt x="230" y="223"/>
                    </a:lnTo>
                    <a:lnTo>
                      <a:pt x="227" y="246"/>
                    </a:lnTo>
                    <a:lnTo>
                      <a:pt x="211" y="273"/>
                    </a:lnTo>
                    <a:lnTo>
                      <a:pt x="205" y="296"/>
                    </a:lnTo>
                    <a:lnTo>
                      <a:pt x="205" y="334"/>
                    </a:lnTo>
                    <a:lnTo>
                      <a:pt x="213" y="386"/>
                    </a:lnTo>
                    <a:lnTo>
                      <a:pt x="219" y="422"/>
                    </a:lnTo>
                    <a:lnTo>
                      <a:pt x="209" y="444"/>
                    </a:lnTo>
                    <a:lnTo>
                      <a:pt x="207" y="461"/>
                    </a:lnTo>
                    <a:lnTo>
                      <a:pt x="207" y="467"/>
                    </a:lnTo>
                    <a:lnTo>
                      <a:pt x="207" y="470"/>
                    </a:lnTo>
                    <a:lnTo>
                      <a:pt x="196" y="482"/>
                    </a:lnTo>
                    <a:lnTo>
                      <a:pt x="192" y="492"/>
                    </a:lnTo>
                    <a:lnTo>
                      <a:pt x="192" y="513"/>
                    </a:lnTo>
                    <a:lnTo>
                      <a:pt x="186" y="526"/>
                    </a:lnTo>
                    <a:lnTo>
                      <a:pt x="179" y="532"/>
                    </a:lnTo>
                    <a:lnTo>
                      <a:pt x="154" y="532"/>
                    </a:lnTo>
                    <a:lnTo>
                      <a:pt x="146" y="538"/>
                    </a:lnTo>
                    <a:lnTo>
                      <a:pt x="144" y="543"/>
                    </a:lnTo>
                    <a:lnTo>
                      <a:pt x="144" y="555"/>
                    </a:lnTo>
                    <a:lnTo>
                      <a:pt x="148" y="565"/>
                    </a:lnTo>
                    <a:lnTo>
                      <a:pt x="150" y="578"/>
                    </a:lnTo>
                    <a:lnTo>
                      <a:pt x="154" y="590"/>
                    </a:lnTo>
                    <a:lnTo>
                      <a:pt x="152" y="603"/>
                    </a:lnTo>
                    <a:lnTo>
                      <a:pt x="156" y="618"/>
                    </a:lnTo>
                    <a:lnTo>
                      <a:pt x="152" y="626"/>
                    </a:lnTo>
                    <a:lnTo>
                      <a:pt x="150" y="649"/>
                    </a:lnTo>
                    <a:lnTo>
                      <a:pt x="142" y="645"/>
                    </a:lnTo>
                    <a:lnTo>
                      <a:pt x="117" y="622"/>
                    </a:lnTo>
                    <a:lnTo>
                      <a:pt x="102" y="622"/>
                    </a:lnTo>
                    <a:lnTo>
                      <a:pt x="98" y="618"/>
                    </a:lnTo>
                    <a:lnTo>
                      <a:pt x="98" y="603"/>
                    </a:lnTo>
                    <a:lnTo>
                      <a:pt x="94" y="597"/>
                    </a:lnTo>
                    <a:lnTo>
                      <a:pt x="46" y="591"/>
                    </a:lnTo>
                    <a:lnTo>
                      <a:pt x="35" y="609"/>
                    </a:lnTo>
                    <a:lnTo>
                      <a:pt x="12" y="599"/>
                    </a:lnTo>
                    <a:lnTo>
                      <a:pt x="6" y="580"/>
                    </a:lnTo>
                    <a:lnTo>
                      <a:pt x="4" y="296"/>
                    </a:lnTo>
                    <a:lnTo>
                      <a:pt x="2" y="278"/>
                    </a:lnTo>
                    <a:lnTo>
                      <a:pt x="0" y="217"/>
                    </a:lnTo>
                    <a:lnTo>
                      <a:pt x="10" y="196"/>
                    </a:lnTo>
                    <a:lnTo>
                      <a:pt x="10" y="0"/>
                    </a:lnTo>
                    <a:lnTo>
                      <a:pt x="21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6992" name="Freeform 16"/>
              <p:cNvSpPr>
                <a:spLocks/>
              </p:cNvSpPr>
              <p:nvPr/>
            </p:nvSpPr>
            <p:spPr bwMode="auto">
              <a:xfrm>
                <a:off x="2796" y="1972"/>
                <a:ext cx="236" cy="649"/>
              </a:xfrm>
              <a:custGeom>
                <a:avLst/>
                <a:gdLst>
                  <a:gd name="T0" fmla="*/ 211 w 236"/>
                  <a:gd name="T1" fmla="*/ 0 h 649"/>
                  <a:gd name="T2" fmla="*/ 200 w 236"/>
                  <a:gd name="T3" fmla="*/ 19 h 649"/>
                  <a:gd name="T4" fmla="*/ 203 w 236"/>
                  <a:gd name="T5" fmla="*/ 52 h 649"/>
                  <a:gd name="T6" fmla="*/ 203 w 236"/>
                  <a:gd name="T7" fmla="*/ 57 h 649"/>
                  <a:gd name="T8" fmla="*/ 203 w 236"/>
                  <a:gd name="T9" fmla="*/ 73 h 649"/>
                  <a:gd name="T10" fmla="*/ 219 w 236"/>
                  <a:gd name="T11" fmla="*/ 107 h 649"/>
                  <a:gd name="T12" fmla="*/ 232 w 236"/>
                  <a:gd name="T13" fmla="*/ 132 h 649"/>
                  <a:gd name="T14" fmla="*/ 236 w 236"/>
                  <a:gd name="T15" fmla="*/ 194 h 649"/>
                  <a:gd name="T16" fmla="*/ 232 w 236"/>
                  <a:gd name="T17" fmla="*/ 207 h 649"/>
                  <a:gd name="T18" fmla="*/ 230 w 236"/>
                  <a:gd name="T19" fmla="*/ 223 h 649"/>
                  <a:gd name="T20" fmla="*/ 226 w 236"/>
                  <a:gd name="T21" fmla="*/ 246 h 649"/>
                  <a:gd name="T22" fmla="*/ 211 w 236"/>
                  <a:gd name="T23" fmla="*/ 273 h 649"/>
                  <a:gd name="T24" fmla="*/ 205 w 236"/>
                  <a:gd name="T25" fmla="*/ 296 h 649"/>
                  <a:gd name="T26" fmla="*/ 205 w 236"/>
                  <a:gd name="T27" fmla="*/ 334 h 649"/>
                  <a:gd name="T28" fmla="*/ 213 w 236"/>
                  <a:gd name="T29" fmla="*/ 386 h 649"/>
                  <a:gd name="T30" fmla="*/ 219 w 236"/>
                  <a:gd name="T31" fmla="*/ 422 h 649"/>
                  <a:gd name="T32" fmla="*/ 209 w 236"/>
                  <a:gd name="T33" fmla="*/ 443 h 649"/>
                  <a:gd name="T34" fmla="*/ 207 w 236"/>
                  <a:gd name="T35" fmla="*/ 461 h 649"/>
                  <a:gd name="T36" fmla="*/ 207 w 236"/>
                  <a:gd name="T37" fmla="*/ 466 h 649"/>
                  <a:gd name="T38" fmla="*/ 207 w 236"/>
                  <a:gd name="T39" fmla="*/ 470 h 649"/>
                  <a:gd name="T40" fmla="*/ 196 w 236"/>
                  <a:gd name="T41" fmla="*/ 482 h 649"/>
                  <a:gd name="T42" fmla="*/ 192 w 236"/>
                  <a:gd name="T43" fmla="*/ 491 h 649"/>
                  <a:gd name="T44" fmla="*/ 192 w 236"/>
                  <a:gd name="T45" fmla="*/ 513 h 649"/>
                  <a:gd name="T46" fmla="*/ 186 w 236"/>
                  <a:gd name="T47" fmla="*/ 526 h 649"/>
                  <a:gd name="T48" fmla="*/ 178 w 236"/>
                  <a:gd name="T49" fmla="*/ 532 h 649"/>
                  <a:gd name="T50" fmla="*/ 153 w 236"/>
                  <a:gd name="T51" fmla="*/ 532 h 649"/>
                  <a:gd name="T52" fmla="*/ 146 w 236"/>
                  <a:gd name="T53" fmla="*/ 538 h 649"/>
                  <a:gd name="T54" fmla="*/ 144 w 236"/>
                  <a:gd name="T55" fmla="*/ 543 h 649"/>
                  <a:gd name="T56" fmla="*/ 144 w 236"/>
                  <a:gd name="T57" fmla="*/ 555 h 649"/>
                  <a:gd name="T58" fmla="*/ 148 w 236"/>
                  <a:gd name="T59" fmla="*/ 564 h 649"/>
                  <a:gd name="T60" fmla="*/ 150 w 236"/>
                  <a:gd name="T61" fmla="*/ 578 h 649"/>
                  <a:gd name="T62" fmla="*/ 153 w 236"/>
                  <a:gd name="T63" fmla="*/ 589 h 649"/>
                  <a:gd name="T64" fmla="*/ 152 w 236"/>
                  <a:gd name="T65" fmla="*/ 603 h 649"/>
                  <a:gd name="T66" fmla="*/ 155 w 236"/>
                  <a:gd name="T67" fmla="*/ 618 h 649"/>
                  <a:gd name="T68" fmla="*/ 152 w 236"/>
                  <a:gd name="T69" fmla="*/ 626 h 649"/>
                  <a:gd name="T70" fmla="*/ 150 w 236"/>
                  <a:gd name="T71" fmla="*/ 649 h 649"/>
                  <a:gd name="T72" fmla="*/ 142 w 236"/>
                  <a:gd name="T73" fmla="*/ 645 h 649"/>
                  <a:gd name="T74" fmla="*/ 117 w 236"/>
                  <a:gd name="T75" fmla="*/ 622 h 649"/>
                  <a:gd name="T76" fmla="*/ 102 w 236"/>
                  <a:gd name="T77" fmla="*/ 622 h 649"/>
                  <a:gd name="T78" fmla="*/ 98 w 236"/>
                  <a:gd name="T79" fmla="*/ 618 h 649"/>
                  <a:gd name="T80" fmla="*/ 98 w 236"/>
                  <a:gd name="T81" fmla="*/ 603 h 649"/>
                  <a:gd name="T82" fmla="*/ 94 w 236"/>
                  <a:gd name="T83" fmla="*/ 597 h 649"/>
                  <a:gd name="T84" fmla="*/ 46 w 236"/>
                  <a:gd name="T85" fmla="*/ 591 h 649"/>
                  <a:gd name="T86" fmla="*/ 34 w 236"/>
                  <a:gd name="T87" fmla="*/ 609 h 649"/>
                  <a:gd name="T88" fmla="*/ 11 w 236"/>
                  <a:gd name="T89" fmla="*/ 599 h 649"/>
                  <a:gd name="T90" fmla="*/ 6 w 236"/>
                  <a:gd name="T91" fmla="*/ 580 h 649"/>
                  <a:gd name="T92" fmla="*/ 4 w 236"/>
                  <a:gd name="T93" fmla="*/ 296 h 649"/>
                  <a:gd name="T94" fmla="*/ 2 w 236"/>
                  <a:gd name="T95" fmla="*/ 278 h 649"/>
                  <a:gd name="T96" fmla="*/ 0 w 236"/>
                  <a:gd name="T97" fmla="*/ 217 h 649"/>
                  <a:gd name="T98" fmla="*/ 9 w 236"/>
                  <a:gd name="T99" fmla="*/ 196 h 649"/>
                  <a:gd name="T100" fmla="*/ 9 w 236"/>
                  <a:gd name="T101" fmla="*/ 0 h 649"/>
                  <a:gd name="T102" fmla="*/ 211 w 236"/>
                  <a:gd name="T103" fmla="*/ 0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36" h="649">
                    <a:moveTo>
                      <a:pt x="211" y="0"/>
                    </a:moveTo>
                    <a:lnTo>
                      <a:pt x="200" y="19"/>
                    </a:lnTo>
                    <a:lnTo>
                      <a:pt x="203" y="52"/>
                    </a:lnTo>
                    <a:lnTo>
                      <a:pt x="203" y="57"/>
                    </a:lnTo>
                    <a:lnTo>
                      <a:pt x="203" y="73"/>
                    </a:lnTo>
                    <a:lnTo>
                      <a:pt x="219" y="107"/>
                    </a:lnTo>
                    <a:lnTo>
                      <a:pt x="232" y="132"/>
                    </a:lnTo>
                    <a:lnTo>
                      <a:pt x="236" y="194"/>
                    </a:lnTo>
                    <a:lnTo>
                      <a:pt x="232" y="207"/>
                    </a:lnTo>
                    <a:lnTo>
                      <a:pt x="230" y="223"/>
                    </a:lnTo>
                    <a:lnTo>
                      <a:pt x="226" y="246"/>
                    </a:lnTo>
                    <a:lnTo>
                      <a:pt x="211" y="273"/>
                    </a:lnTo>
                    <a:lnTo>
                      <a:pt x="205" y="296"/>
                    </a:lnTo>
                    <a:lnTo>
                      <a:pt x="205" y="334"/>
                    </a:lnTo>
                    <a:lnTo>
                      <a:pt x="213" y="386"/>
                    </a:lnTo>
                    <a:lnTo>
                      <a:pt x="219" y="422"/>
                    </a:lnTo>
                    <a:lnTo>
                      <a:pt x="209" y="443"/>
                    </a:lnTo>
                    <a:lnTo>
                      <a:pt x="207" y="461"/>
                    </a:lnTo>
                    <a:lnTo>
                      <a:pt x="207" y="466"/>
                    </a:lnTo>
                    <a:lnTo>
                      <a:pt x="207" y="470"/>
                    </a:lnTo>
                    <a:lnTo>
                      <a:pt x="196" y="482"/>
                    </a:lnTo>
                    <a:lnTo>
                      <a:pt x="192" y="491"/>
                    </a:lnTo>
                    <a:lnTo>
                      <a:pt x="192" y="513"/>
                    </a:lnTo>
                    <a:lnTo>
                      <a:pt x="186" y="526"/>
                    </a:lnTo>
                    <a:lnTo>
                      <a:pt x="178" y="532"/>
                    </a:lnTo>
                    <a:lnTo>
                      <a:pt x="153" y="532"/>
                    </a:lnTo>
                    <a:lnTo>
                      <a:pt x="146" y="538"/>
                    </a:lnTo>
                    <a:lnTo>
                      <a:pt x="144" y="543"/>
                    </a:lnTo>
                    <a:lnTo>
                      <a:pt x="144" y="555"/>
                    </a:lnTo>
                    <a:lnTo>
                      <a:pt x="148" y="564"/>
                    </a:lnTo>
                    <a:lnTo>
                      <a:pt x="150" y="578"/>
                    </a:lnTo>
                    <a:lnTo>
                      <a:pt x="153" y="589"/>
                    </a:lnTo>
                    <a:lnTo>
                      <a:pt x="152" y="603"/>
                    </a:lnTo>
                    <a:lnTo>
                      <a:pt x="155" y="618"/>
                    </a:lnTo>
                    <a:lnTo>
                      <a:pt x="152" y="626"/>
                    </a:lnTo>
                    <a:lnTo>
                      <a:pt x="150" y="649"/>
                    </a:lnTo>
                    <a:lnTo>
                      <a:pt x="142" y="645"/>
                    </a:lnTo>
                    <a:lnTo>
                      <a:pt x="117" y="622"/>
                    </a:lnTo>
                    <a:lnTo>
                      <a:pt x="102" y="622"/>
                    </a:lnTo>
                    <a:lnTo>
                      <a:pt x="98" y="618"/>
                    </a:lnTo>
                    <a:lnTo>
                      <a:pt x="98" y="603"/>
                    </a:lnTo>
                    <a:lnTo>
                      <a:pt x="94" y="597"/>
                    </a:lnTo>
                    <a:lnTo>
                      <a:pt x="46" y="591"/>
                    </a:lnTo>
                    <a:lnTo>
                      <a:pt x="34" y="609"/>
                    </a:lnTo>
                    <a:lnTo>
                      <a:pt x="11" y="599"/>
                    </a:lnTo>
                    <a:lnTo>
                      <a:pt x="6" y="580"/>
                    </a:lnTo>
                    <a:lnTo>
                      <a:pt x="4" y="296"/>
                    </a:lnTo>
                    <a:lnTo>
                      <a:pt x="2" y="278"/>
                    </a:lnTo>
                    <a:lnTo>
                      <a:pt x="0" y="217"/>
                    </a:lnTo>
                    <a:lnTo>
                      <a:pt x="9" y="196"/>
                    </a:lnTo>
                    <a:lnTo>
                      <a:pt x="9" y="0"/>
                    </a:lnTo>
                    <a:lnTo>
                      <a:pt x="211" y="0"/>
                    </a:lnTo>
                    <a:close/>
                  </a:path>
                </a:pathLst>
              </a:custGeom>
              <a:solidFill>
                <a:srgbClr val="FFFFFF"/>
              </a:solidFill>
              <a:ln w="12700">
                <a:solidFill>
                  <a:srgbClr val="000000"/>
                </a:solidFill>
                <a:prstDash val="solid"/>
                <a:round/>
                <a:headEnd/>
                <a:tailEnd/>
              </a:ln>
            </p:spPr>
            <p:txBody>
              <a:bodyPr/>
              <a:lstStyle/>
              <a:p>
                <a:endParaRPr lang="en-US"/>
              </a:p>
            </p:txBody>
          </p:sp>
          <p:sp>
            <p:nvSpPr>
              <p:cNvPr id="126993" name="Freeform 17"/>
              <p:cNvSpPr>
                <a:spLocks/>
              </p:cNvSpPr>
              <p:nvPr/>
            </p:nvSpPr>
            <p:spPr bwMode="auto">
              <a:xfrm>
                <a:off x="2942" y="1968"/>
                <a:ext cx="297" cy="666"/>
              </a:xfrm>
              <a:custGeom>
                <a:avLst/>
                <a:gdLst>
                  <a:gd name="T0" fmla="*/ 90 w 297"/>
                  <a:gd name="T1" fmla="*/ 157 h 666"/>
                  <a:gd name="T2" fmla="*/ 69 w 297"/>
                  <a:gd name="T3" fmla="*/ 92 h 666"/>
                  <a:gd name="T4" fmla="*/ 61 w 297"/>
                  <a:gd name="T5" fmla="*/ 48 h 666"/>
                  <a:gd name="T6" fmla="*/ 75 w 297"/>
                  <a:gd name="T7" fmla="*/ 2 h 666"/>
                  <a:gd name="T8" fmla="*/ 297 w 297"/>
                  <a:gd name="T9" fmla="*/ 35 h 666"/>
                  <a:gd name="T10" fmla="*/ 278 w 297"/>
                  <a:gd name="T11" fmla="*/ 83 h 666"/>
                  <a:gd name="T12" fmla="*/ 257 w 297"/>
                  <a:gd name="T13" fmla="*/ 138 h 666"/>
                  <a:gd name="T14" fmla="*/ 234 w 297"/>
                  <a:gd name="T15" fmla="*/ 202 h 666"/>
                  <a:gd name="T16" fmla="*/ 278 w 297"/>
                  <a:gd name="T17" fmla="*/ 486 h 666"/>
                  <a:gd name="T18" fmla="*/ 296 w 297"/>
                  <a:gd name="T19" fmla="*/ 524 h 666"/>
                  <a:gd name="T20" fmla="*/ 271 w 297"/>
                  <a:gd name="T21" fmla="*/ 661 h 666"/>
                  <a:gd name="T22" fmla="*/ 240 w 297"/>
                  <a:gd name="T23" fmla="*/ 647 h 666"/>
                  <a:gd name="T24" fmla="*/ 236 w 297"/>
                  <a:gd name="T25" fmla="*/ 626 h 666"/>
                  <a:gd name="T26" fmla="*/ 226 w 297"/>
                  <a:gd name="T27" fmla="*/ 615 h 666"/>
                  <a:gd name="T28" fmla="*/ 213 w 297"/>
                  <a:gd name="T29" fmla="*/ 630 h 666"/>
                  <a:gd name="T30" fmla="*/ 192 w 297"/>
                  <a:gd name="T31" fmla="*/ 651 h 666"/>
                  <a:gd name="T32" fmla="*/ 161 w 297"/>
                  <a:gd name="T33" fmla="*/ 638 h 666"/>
                  <a:gd name="T34" fmla="*/ 144 w 297"/>
                  <a:gd name="T35" fmla="*/ 649 h 666"/>
                  <a:gd name="T36" fmla="*/ 111 w 297"/>
                  <a:gd name="T37" fmla="*/ 659 h 666"/>
                  <a:gd name="T38" fmla="*/ 109 w 297"/>
                  <a:gd name="T39" fmla="*/ 666 h 666"/>
                  <a:gd name="T40" fmla="*/ 73 w 297"/>
                  <a:gd name="T41" fmla="*/ 620 h 666"/>
                  <a:gd name="T42" fmla="*/ 61 w 297"/>
                  <a:gd name="T43" fmla="*/ 591 h 666"/>
                  <a:gd name="T44" fmla="*/ 40 w 297"/>
                  <a:gd name="T45" fmla="*/ 593 h 666"/>
                  <a:gd name="T46" fmla="*/ 11 w 297"/>
                  <a:gd name="T47" fmla="*/ 611 h 666"/>
                  <a:gd name="T48" fmla="*/ 11 w 297"/>
                  <a:gd name="T49" fmla="*/ 584 h 666"/>
                  <a:gd name="T50" fmla="*/ 4 w 297"/>
                  <a:gd name="T51" fmla="*/ 567 h 666"/>
                  <a:gd name="T52" fmla="*/ 6 w 297"/>
                  <a:gd name="T53" fmla="*/ 540 h 666"/>
                  <a:gd name="T54" fmla="*/ 38 w 297"/>
                  <a:gd name="T55" fmla="*/ 536 h 666"/>
                  <a:gd name="T56" fmla="*/ 48 w 297"/>
                  <a:gd name="T57" fmla="*/ 513 h 666"/>
                  <a:gd name="T58" fmla="*/ 63 w 297"/>
                  <a:gd name="T59" fmla="*/ 474 h 666"/>
                  <a:gd name="T60" fmla="*/ 75 w 297"/>
                  <a:gd name="T61" fmla="*/ 421 h 666"/>
                  <a:gd name="T62" fmla="*/ 61 w 297"/>
                  <a:gd name="T63" fmla="*/ 305 h 666"/>
                  <a:gd name="T64" fmla="*/ 75 w 297"/>
                  <a:gd name="T65" fmla="*/ 265 h 666"/>
                  <a:gd name="T66" fmla="*/ 86 w 297"/>
                  <a:gd name="T67" fmla="*/ 221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97" h="666">
                    <a:moveTo>
                      <a:pt x="92" y="194"/>
                    </a:moveTo>
                    <a:lnTo>
                      <a:pt x="90" y="157"/>
                    </a:lnTo>
                    <a:lnTo>
                      <a:pt x="86" y="127"/>
                    </a:lnTo>
                    <a:lnTo>
                      <a:pt x="69" y="92"/>
                    </a:lnTo>
                    <a:lnTo>
                      <a:pt x="59" y="58"/>
                    </a:lnTo>
                    <a:lnTo>
                      <a:pt x="61" y="48"/>
                    </a:lnTo>
                    <a:lnTo>
                      <a:pt x="57" y="21"/>
                    </a:lnTo>
                    <a:lnTo>
                      <a:pt x="75" y="2"/>
                    </a:lnTo>
                    <a:lnTo>
                      <a:pt x="297" y="0"/>
                    </a:lnTo>
                    <a:lnTo>
                      <a:pt x="297" y="35"/>
                    </a:lnTo>
                    <a:lnTo>
                      <a:pt x="278" y="42"/>
                    </a:lnTo>
                    <a:lnTo>
                      <a:pt x="278" y="83"/>
                    </a:lnTo>
                    <a:lnTo>
                      <a:pt x="257" y="83"/>
                    </a:lnTo>
                    <a:lnTo>
                      <a:pt x="257" y="138"/>
                    </a:lnTo>
                    <a:lnTo>
                      <a:pt x="234" y="138"/>
                    </a:lnTo>
                    <a:lnTo>
                      <a:pt x="234" y="202"/>
                    </a:lnTo>
                    <a:lnTo>
                      <a:pt x="278" y="202"/>
                    </a:lnTo>
                    <a:lnTo>
                      <a:pt x="278" y="486"/>
                    </a:lnTo>
                    <a:lnTo>
                      <a:pt x="294" y="484"/>
                    </a:lnTo>
                    <a:lnTo>
                      <a:pt x="296" y="524"/>
                    </a:lnTo>
                    <a:lnTo>
                      <a:pt x="271" y="524"/>
                    </a:lnTo>
                    <a:lnTo>
                      <a:pt x="271" y="661"/>
                    </a:lnTo>
                    <a:lnTo>
                      <a:pt x="257" y="661"/>
                    </a:lnTo>
                    <a:lnTo>
                      <a:pt x="240" y="647"/>
                    </a:lnTo>
                    <a:lnTo>
                      <a:pt x="236" y="638"/>
                    </a:lnTo>
                    <a:lnTo>
                      <a:pt x="236" y="626"/>
                    </a:lnTo>
                    <a:lnTo>
                      <a:pt x="230" y="618"/>
                    </a:lnTo>
                    <a:lnTo>
                      <a:pt x="226" y="615"/>
                    </a:lnTo>
                    <a:lnTo>
                      <a:pt x="223" y="615"/>
                    </a:lnTo>
                    <a:lnTo>
                      <a:pt x="213" y="630"/>
                    </a:lnTo>
                    <a:lnTo>
                      <a:pt x="207" y="638"/>
                    </a:lnTo>
                    <a:lnTo>
                      <a:pt x="192" y="651"/>
                    </a:lnTo>
                    <a:lnTo>
                      <a:pt x="180" y="647"/>
                    </a:lnTo>
                    <a:lnTo>
                      <a:pt x="161" y="638"/>
                    </a:lnTo>
                    <a:lnTo>
                      <a:pt x="153" y="639"/>
                    </a:lnTo>
                    <a:lnTo>
                      <a:pt x="144" y="649"/>
                    </a:lnTo>
                    <a:lnTo>
                      <a:pt x="121" y="651"/>
                    </a:lnTo>
                    <a:lnTo>
                      <a:pt x="111" y="659"/>
                    </a:lnTo>
                    <a:lnTo>
                      <a:pt x="111" y="663"/>
                    </a:lnTo>
                    <a:lnTo>
                      <a:pt x="109" y="666"/>
                    </a:lnTo>
                    <a:lnTo>
                      <a:pt x="98" y="663"/>
                    </a:lnTo>
                    <a:lnTo>
                      <a:pt x="73" y="620"/>
                    </a:lnTo>
                    <a:lnTo>
                      <a:pt x="65" y="611"/>
                    </a:lnTo>
                    <a:lnTo>
                      <a:pt x="61" y="591"/>
                    </a:lnTo>
                    <a:lnTo>
                      <a:pt x="54" y="588"/>
                    </a:lnTo>
                    <a:lnTo>
                      <a:pt x="40" y="593"/>
                    </a:lnTo>
                    <a:lnTo>
                      <a:pt x="17" y="611"/>
                    </a:lnTo>
                    <a:lnTo>
                      <a:pt x="11" y="611"/>
                    </a:lnTo>
                    <a:lnTo>
                      <a:pt x="9" y="603"/>
                    </a:lnTo>
                    <a:lnTo>
                      <a:pt x="11" y="584"/>
                    </a:lnTo>
                    <a:lnTo>
                      <a:pt x="7" y="576"/>
                    </a:lnTo>
                    <a:lnTo>
                      <a:pt x="4" y="567"/>
                    </a:lnTo>
                    <a:lnTo>
                      <a:pt x="0" y="545"/>
                    </a:lnTo>
                    <a:lnTo>
                      <a:pt x="6" y="540"/>
                    </a:lnTo>
                    <a:lnTo>
                      <a:pt x="27" y="540"/>
                    </a:lnTo>
                    <a:lnTo>
                      <a:pt x="38" y="536"/>
                    </a:lnTo>
                    <a:lnTo>
                      <a:pt x="44" y="524"/>
                    </a:lnTo>
                    <a:lnTo>
                      <a:pt x="48" y="513"/>
                    </a:lnTo>
                    <a:lnTo>
                      <a:pt x="50" y="490"/>
                    </a:lnTo>
                    <a:lnTo>
                      <a:pt x="63" y="474"/>
                    </a:lnTo>
                    <a:lnTo>
                      <a:pt x="65" y="447"/>
                    </a:lnTo>
                    <a:lnTo>
                      <a:pt x="75" y="421"/>
                    </a:lnTo>
                    <a:lnTo>
                      <a:pt x="65" y="353"/>
                    </a:lnTo>
                    <a:lnTo>
                      <a:pt x="61" y="305"/>
                    </a:lnTo>
                    <a:lnTo>
                      <a:pt x="63" y="290"/>
                    </a:lnTo>
                    <a:lnTo>
                      <a:pt x="75" y="265"/>
                    </a:lnTo>
                    <a:lnTo>
                      <a:pt x="82" y="246"/>
                    </a:lnTo>
                    <a:lnTo>
                      <a:pt x="86" y="221"/>
                    </a:lnTo>
                    <a:lnTo>
                      <a:pt x="92" y="1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6994" name="Freeform 18"/>
              <p:cNvSpPr>
                <a:spLocks/>
              </p:cNvSpPr>
              <p:nvPr/>
            </p:nvSpPr>
            <p:spPr bwMode="auto">
              <a:xfrm>
                <a:off x="2946" y="1972"/>
                <a:ext cx="297" cy="666"/>
              </a:xfrm>
              <a:custGeom>
                <a:avLst/>
                <a:gdLst>
                  <a:gd name="T0" fmla="*/ 90 w 297"/>
                  <a:gd name="T1" fmla="*/ 157 h 666"/>
                  <a:gd name="T2" fmla="*/ 69 w 297"/>
                  <a:gd name="T3" fmla="*/ 92 h 666"/>
                  <a:gd name="T4" fmla="*/ 61 w 297"/>
                  <a:gd name="T5" fmla="*/ 48 h 666"/>
                  <a:gd name="T6" fmla="*/ 75 w 297"/>
                  <a:gd name="T7" fmla="*/ 2 h 666"/>
                  <a:gd name="T8" fmla="*/ 297 w 297"/>
                  <a:gd name="T9" fmla="*/ 34 h 666"/>
                  <a:gd name="T10" fmla="*/ 278 w 297"/>
                  <a:gd name="T11" fmla="*/ 82 h 666"/>
                  <a:gd name="T12" fmla="*/ 257 w 297"/>
                  <a:gd name="T13" fmla="*/ 138 h 666"/>
                  <a:gd name="T14" fmla="*/ 234 w 297"/>
                  <a:gd name="T15" fmla="*/ 201 h 666"/>
                  <a:gd name="T16" fmla="*/ 278 w 297"/>
                  <a:gd name="T17" fmla="*/ 486 h 666"/>
                  <a:gd name="T18" fmla="*/ 295 w 297"/>
                  <a:gd name="T19" fmla="*/ 524 h 666"/>
                  <a:gd name="T20" fmla="*/ 270 w 297"/>
                  <a:gd name="T21" fmla="*/ 660 h 666"/>
                  <a:gd name="T22" fmla="*/ 240 w 297"/>
                  <a:gd name="T23" fmla="*/ 647 h 666"/>
                  <a:gd name="T24" fmla="*/ 236 w 297"/>
                  <a:gd name="T25" fmla="*/ 626 h 666"/>
                  <a:gd name="T26" fmla="*/ 226 w 297"/>
                  <a:gd name="T27" fmla="*/ 614 h 666"/>
                  <a:gd name="T28" fmla="*/ 213 w 297"/>
                  <a:gd name="T29" fmla="*/ 630 h 666"/>
                  <a:gd name="T30" fmla="*/ 192 w 297"/>
                  <a:gd name="T31" fmla="*/ 651 h 666"/>
                  <a:gd name="T32" fmla="*/ 161 w 297"/>
                  <a:gd name="T33" fmla="*/ 637 h 666"/>
                  <a:gd name="T34" fmla="*/ 144 w 297"/>
                  <a:gd name="T35" fmla="*/ 649 h 666"/>
                  <a:gd name="T36" fmla="*/ 111 w 297"/>
                  <a:gd name="T37" fmla="*/ 659 h 666"/>
                  <a:gd name="T38" fmla="*/ 109 w 297"/>
                  <a:gd name="T39" fmla="*/ 666 h 666"/>
                  <a:gd name="T40" fmla="*/ 73 w 297"/>
                  <a:gd name="T41" fmla="*/ 620 h 666"/>
                  <a:gd name="T42" fmla="*/ 61 w 297"/>
                  <a:gd name="T43" fmla="*/ 591 h 666"/>
                  <a:gd name="T44" fmla="*/ 40 w 297"/>
                  <a:gd name="T45" fmla="*/ 593 h 666"/>
                  <a:gd name="T46" fmla="*/ 11 w 297"/>
                  <a:gd name="T47" fmla="*/ 611 h 666"/>
                  <a:gd name="T48" fmla="*/ 11 w 297"/>
                  <a:gd name="T49" fmla="*/ 584 h 666"/>
                  <a:gd name="T50" fmla="*/ 3 w 297"/>
                  <a:gd name="T51" fmla="*/ 566 h 666"/>
                  <a:gd name="T52" fmla="*/ 5 w 297"/>
                  <a:gd name="T53" fmla="*/ 539 h 666"/>
                  <a:gd name="T54" fmla="*/ 38 w 297"/>
                  <a:gd name="T55" fmla="*/ 536 h 666"/>
                  <a:gd name="T56" fmla="*/ 48 w 297"/>
                  <a:gd name="T57" fmla="*/ 513 h 666"/>
                  <a:gd name="T58" fmla="*/ 63 w 297"/>
                  <a:gd name="T59" fmla="*/ 474 h 666"/>
                  <a:gd name="T60" fmla="*/ 75 w 297"/>
                  <a:gd name="T61" fmla="*/ 420 h 666"/>
                  <a:gd name="T62" fmla="*/ 61 w 297"/>
                  <a:gd name="T63" fmla="*/ 305 h 666"/>
                  <a:gd name="T64" fmla="*/ 75 w 297"/>
                  <a:gd name="T65" fmla="*/ 265 h 666"/>
                  <a:gd name="T66" fmla="*/ 86 w 297"/>
                  <a:gd name="T67" fmla="*/ 221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97" h="666">
                    <a:moveTo>
                      <a:pt x="92" y="194"/>
                    </a:moveTo>
                    <a:lnTo>
                      <a:pt x="90" y="157"/>
                    </a:lnTo>
                    <a:lnTo>
                      <a:pt x="86" y="127"/>
                    </a:lnTo>
                    <a:lnTo>
                      <a:pt x="69" y="92"/>
                    </a:lnTo>
                    <a:lnTo>
                      <a:pt x="59" y="57"/>
                    </a:lnTo>
                    <a:lnTo>
                      <a:pt x="61" y="48"/>
                    </a:lnTo>
                    <a:lnTo>
                      <a:pt x="57" y="21"/>
                    </a:lnTo>
                    <a:lnTo>
                      <a:pt x="75" y="2"/>
                    </a:lnTo>
                    <a:lnTo>
                      <a:pt x="297" y="0"/>
                    </a:lnTo>
                    <a:lnTo>
                      <a:pt x="297" y="34"/>
                    </a:lnTo>
                    <a:lnTo>
                      <a:pt x="278" y="42"/>
                    </a:lnTo>
                    <a:lnTo>
                      <a:pt x="278" y="82"/>
                    </a:lnTo>
                    <a:lnTo>
                      <a:pt x="257" y="82"/>
                    </a:lnTo>
                    <a:lnTo>
                      <a:pt x="257" y="138"/>
                    </a:lnTo>
                    <a:lnTo>
                      <a:pt x="234" y="138"/>
                    </a:lnTo>
                    <a:lnTo>
                      <a:pt x="234" y="201"/>
                    </a:lnTo>
                    <a:lnTo>
                      <a:pt x="278" y="201"/>
                    </a:lnTo>
                    <a:lnTo>
                      <a:pt x="278" y="486"/>
                    </a:lnTo>
                    <a:lnTo>
                      <a:pt x="293" y="484"/>
                    </a:lnTo>
                    <a:lnTo>
                      <a:pt x="295" y="524"/>
                    </a:lnTo>
                    <a:lnTo>
                      <a:pt x="270" y="524"/>
                    </a:lnTo>
                    <a:lnTo>
                      <a:pt x="270" y="660"/>
                    </a:lnTo>
                    <a:lnTo>
                      <a:pt x="257" y="660"/>
                    </a:lnTo>
                    <a:lnTo>
                      <a:pt x="240" y="647"/>
                    </a:lnTo>
                    <a:lnTo>
                      <a:pt x="236" y="637"/>
                    </a:lnTo>
                    <a:lnTo>
                      <a:pt x="236" y="626"/>
                    </a:lnTo>
                    <a:lnTo>
                      <a:pt x="230" y="618"/>
                    </a:lnTo>
                    <a:lnTo>
                      <a:pt x="226" y="614"/>
                    </a:lnTo>
                    <a:lnTo>
                      <a:pt x="222" y="614"/>
                    </a:lnTo>
                    <a:lnTo>
                      <a:pt x="213" y="630"/>
                    </a:lnTo>
                    <a:lnTo>
                      <a:pt x="207" y="637"/>
                    </a:lnTo>
                    <a:lnTo>
                      <a:pt x="192" y="651"/>
                    </a:lnTo>
                    <a:lnTo>
                      <a:pt x="180" y="647"/>
                    </a:lnTo>
                    <a:lnTo>
                      <a:pt x="161" y="637"/>
                    </a:lnTo>
                    <a:lnTo>
                      <a:pt x="153" y="639"/>
                    </a:lnTo>
                    <a:lnTo>
                      <a:pt x="144" y="649"/>
                    </a:lnTo>
                    <a:lnTo>
                      <a:pt x="121" y="651"/>
                    </a:lnTo>
                    <a:lnTo>
                      <a:pt x="111" y="659"/>
                    </a:lnTo>
                    <a:lnTo>
                      <a:pt x="111" y="662"/>
                    </a:lnTo>
                    <a:lnTo>
                      <a:pt x="109" y="666"/>
                    </a:lnTo>
                    <a:lnTo>
                      <a:pt x="98" y="662"/>
                    </a:lnTo>
                    <a:lnTo>
                      <a:pt x="73" y="620"/>
                    </a:lnTo>
                    <a:lnTo>
                      <a:pt x="65" y="611"/>
                    </a:lnTo>
                    <a:lnTo>
                      <a:pt x="61" y="591"/>
                    </a:lnTo>
                    <a:lnTo>
                      <a:pt x="53" y="587"/>
                    </a:lnTo>
                    <a:lnTo>
                      <a:pt x="40" y="593"/>
                    </a:lnTo>
                    <a:lnTo>
                      <a:pt x="17" y="611"/>
                    </a:lnTo>
                    <a:lnTo>
                      <a:pt x="11" y="611"/>
                    </a:lnTo>
                    <a:lnTo>
                      <a:pt x="9" y="603"/>
                    </a:lnTo>
                    <a:lnTo>
                      <a:pt x="11" y="584"/>
                    </a:lnTo>
                    <a:lnTo>
                      <a:pt x="7" y="576"/>
                    </a:lnTo>
                    <a:lnTo>
                      <a:pt x="3" y="566"/>
                    </a:lnTo>
                    <a:lnTo>
                      <a:pt x="0" y="545"/>
                    </a:lnTo>
                    <a:lnTo>
                      <a:pt x="5" y="539"/>
                    </a:lnTo>
                    <a:lnTo>
                      <a:pt x="27" y="539"/>
                    </a:lnTo>
                    <a:lnTo>
                      <a:pt x="38" y="536"/>
                    </a:lnTo>
                    <a:lnTo>
                      <a:pt x="44" y="524"/>
                    </a:lnTo>
                    <a:lnTo>
                      <a:pt x="48" y="513"/>
                    </a:lnTo>
                    <a:lnTo>
                      <a:pt x="50" y="490"/>
                    </a:lnTo>
                    <a:lnTo>
                      <a:pt x="63" y="474"/>
                    </a:lnTo>
                    <a:lnTo>
                      <a:pt x="65" y="447"/>
                    </a:lnTo>
                    <a:lnTo>
                      <a:pt x="75" y="420"/>
                    </a:lnTo>
                    <a:lnTo>
                      <a:pt x="65" y="353"/>
                    </a:lnTo>
                    <a:lnTo>
                      <a:pt x="61" y="305"/>
                    </a:lnTo>
                    <a:lnTo>
                      <a:pt x="63" y="290"/>
                    </a:lnTo>
                    <a:lnTo>
                      <a:pt x="75" y="265"/>
                    </a:lnTo>
                    <a:lnTo>
                      <a:pt x="82" y="246"/>
                    </a:lnTo>
                    <a:lnTo>
                      <a:pt x="86" y="221"/>
                    </a:lnTo>
                    <a:lnTo>
                      <a:pt x="92" y="194"/>
                    </a:lnTo>
                    <a:close/>
                  </a:path>
                </a:pathLst>
              </a:custGeom>
              <a:solidFill>
                <a:srgbClr val="FFFFFF"/>
              </a:solidFill>
              <a:ln w="12700">
                <a:solidFill>
                  <a:srgbClr val="000000"/>
                </a:solidFill>
                <a:prstDash val="solid"/>
                <a:round/>
                <a:headEnd/>
                <a:tailEnd/>
              </a:ln>
            </p:spPr>
            <p:txBody>
              <a:bodyPr/>
              <a:lstStyle/>
              <a:p>
                <a:endParaRPr lang="en-US"/>
              </a:p>
            </p:txBody>
          </p:sp>
          <p:sp>
            <p:nvSpPr>
              <p:cNvPr id="126995" name="Freeform 19"/>
              <p:cNvSpPr>
                <a:spLocks/>
              </p:cNvSpPr>
              <p:nvPr/>
            </p:nvSpPr>
            <p:spPr bwMode="auto">
              <a:xfrm>
                <a:off x="1578" y="2129"/>
                <a:ext cx="644" cy="223"/>
              </a:xfrm>
              <a:custGeom>
                <a:avLst/>
                <a:gdLst>
                  <a:gd name="T0" fmla="*/ 575 w 644"/>
                  <a:gd name="T1" fmla="*/ 10 h 223"/>
                  <a:gd name="T2" fmla="*/ 582 w 644"/>
                  <a:gd name="T3" fmla="*/ 0 h 223"/>
                  <a:gd name="T4" fmla="*/ 623 w 644"/>
                  <a:gd name="T5" fmla="*/ 23 h 223"/>
                  <a:gd name="T6" fmla="*/ 619 w 644"/>
                  <a:gd name="T7" fmla="*/ 33 h 223"/>
                  <a:gd name="T8" fmla="*/ 613 w 644"/>
                  <a:gd name="T9" fmla="*/ 43 h 223"/>
                  <a:gd name="T10" fmla="*/ 613 w 644"/>
                  <a:gd name="T11" fmla="*/ 56 h 223"/>
                  <a:gd name="T12" fmla="*/ 619 w 644"/>
                  <a:gd name="T13" fmla="*/ 66 h 223"/>
                  <a:gd name="T14" fmla="*/ 626 w 644"/>
                  <a:gd name="T15" fmla="*/ 69 h 223"/>
                  <a:gd name="T16" fmla="*/ 636 w 644"/>
                  <a:gd name="T17" fmla="*/ 68 h 223"/>
                  <a:gd name="T18" fmla="*/ 638 w 644"/>
                  <a:gd name="T19" fmla="*/ 68 h 223"/>
                  <a:gd name="T20" fmla="*/ 644 w 644"/>
                  <a:gd name="T21" fmla="*/ 77 h 223"/>
                  <a:gd name="T22" fmla="*/ 642 w 644"/>
                  <a:gd name="T23" fmla="*/ 91 h 223"/>
                  <a:gd name="T24" fmla="*/ 632 w 644"/>
                  <a:gd name="T25" fmla="*/ 96 h 223"/>
                  <a:gd name="T26" fmla="*/ 609 w 644"/>
                  <a:gd name="T27" fmla="*/ 102 h 223"/>
                  <a:gd name="T28" fmla="*/ 601 w 644"/>
                  <a:gd name="T29" fmla="*/ 83 h 223"/>
                  <a:gd name="T30" fmla="*/ 598 w 644"/>
                  <a:gd name="T31" fmla="*/ 79 h 223"/>
                  <a:gd name="T32" fmla="*/ 584 w 644"/>
                  <a:gd name="T33" fmla="*/ 81 h 223"/>
                  <a:gd name="T34" fmla="*/ 582 w 644"/>
                  <a:gd name="T35" fmla="*/ 83 h 223"/>
                  <a:gd name="T36" fmla="*/ 582 w 644"/>
                  <a:gd name="T37" fmla="*/ 89 h 223"/>
                  <a:gd name="T38" fmla="*/ 578 w 644"/>
                  <a:gd name="T39" fmla="*/ 91 h 223"/>
                  <a:gd name="T40" fmla="*/ 557 w 644"/>
                  <a:gd name="T41" fmla="*/ 91 h 223"/>
                  <a:gd name="T42" fmla="*/ 551 w 644"/>
                  <a:gd name="T43" fmla="*/ 104 h 223"/>
                  <a:gd name="T44" fmla="*/ 532 w 644"/>
                  <a:gd name="T45" fmla="*/ 112 h 223"/>
                  <a:gd name="T46" fmla="*/ 525 w 644"/>
                  <a:gd name="T47" fmla="*/ 121 h 223"/>
                  <a:gd name="T48" fmla="*/ 525 w 644"/>
                  <a:gd name="T49" fmla="*/ 131 h 223"/>
                  <a:gd name="T50" fmla="*/ 530 w 644"/>
                  <a:gd name="T51" fmla="*/ 141 h 223"/>
                  <a:gd name="T52" fmla="*/ 527 w 644"/>
                  <a:gd name="T53" fmla="*/ 154 h 223"/>
                  <a:gd name="T54" fmla="*/ 521 w 644"/>
                  <a:gd name="T55" fmla="*/ 162 h 223"/>
                  <a:gd name="T56" fmla="*/ 523 w 644"/>
                  <a:gd name="T57" fmla="*/ 171 h 223"/>
                  <a:gd name="T58" fmla="*/ 528 w 644"/>
                  <a:gd name="T59" fmla="*/ 187 h 223"/>
                  <a:gd name="T60" fmla="*/ 523 w 644"/>
                  <a:gd name="T61" fmla="*/ 194 h 223"/>
                  <a:gd name="T62" fmla="*/ 523 w 644"/>
                  <a:gd name="T63" fmla="*/ 206 h 223"/>
                  <a:gd name="T64" fmla="*/ 527 w 644"/>
                  <a:gd name="T65" fmla="*/ 217 h 223"/>
                  <a:gd name="T66" fmla="*/ 532 w 644"/>
                  <a:gd name="T67" fmla="*/ 221 h 223"/>
                  <a:gd name="T68" fmla="*/ 525 w 644"/>
                  <a:gd name="T69" fmla="*/ 223 h 223"/>
                  <a:gd name="T70" fmla="*/ 102 w 644"/>
                  <a:gd name="T71" fmla="*/ 204 h 223"/>
                  <a:gd name="T72" fmla="*/ 98 w 644"/>
                  <a:gd name="T73" fmla="*/ 202 h 223"/>
                  <a:gd name="T74" fmla="*/ 83 w 644"/>
                  <a:gd name="T75" fmla="*/ 177 h 223"/>
                  <a:gd name="T76" fmla="*/ 62 w 644"/>
                  <a:gd name="T77" fmla="*/ 162 h 223"/>
                  <a:gd name="T78" fmla="*/ 54 w 644"/>
                  <a:gd name="T79" fmla="*/ 139 h 223"/>
                  <a:gd name="T80" fmla="*/ 48 w 644"/>
                  <a:gd name="T81" fmla="*/ 135 h 223"/>
                  <a:gd name="T82" fmla="*/ 18 w 644"/>
                  <a:gd name="T83" fmla="*/ 135 h 223"/>
                  <a:gd name="T84" fmla="*/ 0 w 644"/>
                  <a:gd name="T85" fmla="*/ 33 h 223"/>
                  <a:gd name="T86" fmla="*/ 10 w 644"/>
                  <a:gd name="T87" fmla="*/ 20 h 223"/>
                  <a:gd name="T88" fmla="*/ 12 w 644"/>
                  <a:gd name="T89" fmla="*/ 16 h 223"/>
                  <a:gd name="T90" fmla="*/ 27 w 644"/>
                  <a:gd name="T91" fmla="*/ 27 h 223"/>
                  <a:gd name="T92" fmla="*/ 46 w 644"/>
                  <a:gd name="T93" fmla="*/ 27 h 223"/>
                  <a:gd name="T94" fmla="*/ 69 w 644"/>
                  <a:gd name="T95" fmla="*/ 14 h 223"/>
                  <a:gd name="T96" fmla="*/ 77 w 644"/>
                  <a:gd name="T97" fmla="*/ 12 h 223"/>
                  <a:gd name="T98" fmla="*/ 575 w 644"/>
                  <a:gd name="T99" fmla="*/ 1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44" h="223">
                    <a:moveTo>
                      <a:pt x="575" y="10"/>
                    </a:moveTo>
                    <a:lnTo>
                      <a:pt x="582" y="0"/>
                    </a:lnTo>
                    <a:lnTo>
                      <a:pt x="623" y="23"/>
                    </a:lnTo>
                    <a:lnTo>
                      <a:pt x="619" y="33"/>
                    </a:lnTo>
                    <a:lnTo>
                      <a:pt x="613" y="43"/>
                    </a:lnTo>
                    <a:lnTo>
                      <a:pt x="613" y="56"/>
                    </a:lnTo>
                    <a:lnTo>
                      <a:pt x="619" y="66"/>
                    </a:lnTo>
                    <a:lnTo>
                      <a:pt x="626" y="69"/>
                    </a:lnTo>
                    <a:lnTo>
                      <a:pt x="636" y="68"/>
                    </a:lnTo>
                    <a:lnTo>
                      <a:pt x="638" y="68"/>
                    </a:lnTo>
                    <a:lnTo>
                      <a:pt x="644" y="77"/>
                    </a:lnTo>
                    <a:lnTo>
                      <a:pt x="642" y="91"/>
                    </a:lnTo>
                    <a:lnTo>
                      <a:pt x="632" y="96"/>
                    </a:lnTo>
                    <a:lnTo>
                      <a:pt x="609" y="102"/>
                    </a:lnTo>
                    <a:lnTo>
                      <a:pt x="601" y="83"/>
                    </a:lnTo>
                    <a:lnTo>
                      <a:pt x="598" y="79"/>
                    </a:lnTo>
                    <a:lnTo>
                      <a:pt x="584" y="81"/>
                    </a:lnTo>
                    <a:lnTo>
                      <a:pt x="582" y="83"/>
                    </a:lnTo>
                    <a:lnTo>
                      <a:pt x="582" y="89"/>
                    </a:lnTo>
                    <a:lnTo>
                      <a:pt x="578" y="91"/>
                    </a:lnTo>
                    <a:lnTo>
                      <a:pt x="557" y="91"/>
                    </a:lnTo>
                    <a:lnTo>
                      <a:pt x="551" y="104"/>
                    </a:lnTo>
                    <a:lnTo>
                      <a:pt x="532" y="112"/>
                    </a:lnTo>
                    <a:lnTo>
                      <a:pt x="525" y="121"/>
                    </a:lnTo>
                    <a:lnTo>
                      <a:pt x="525" y="131"/>
                    </a:lnTo>
                    <a:lnTo>
                      <a:pt x="530" y="141"/>
                    </a:lnTo>
                    <a:lnTo>
                      <a:pt x="527" y="154"/>
                    </a:lnTo>
                    <a:lnTo>
                      <a:pt x="521" y="162"/>
                    </a:lnTo>
                    <a:lnTo>
                      <a:pt x="523" y="171"/>
                    </a:lnTo>
                    <a:lnTo>
                      <a:pt x="528" y="187"/>
                    </a:lnTo>
                    <a:lnTo>
                      <a:pt x="523" y="194"/>
                    </a:lnTo>
                    <a:lnTo>
                      <a:pt x="523" y="206"/>
                    </a:lnTo>
                    <a:lnTo>
                      <a:pt x="527" y="217"/>
                    </a:lnTo>
                    <a:lnTo>
                      <a:pt x="532" y="221"/>
                    </a:lnTo>
                    <a:lnTo>
                      <a:pt x="525" y="223"/>
                    </a:lnTo>
                    <a:lnTo>
                      <a:pt x="102" y="204"/>
                    </a:lnTo>
                    <a:lnTo>
                      <a:pt x="98" y="202"/>
                    </a:lnTo>
                    <a:lnTo>
                      <a:pt x="83" y="177"/>
                    </a:lnTo>
                    <a:lnTo>
                      <a:pt x="62" y="162"/>
                    </a:lnTo>
                    <a:lnTo>
                      <a:pt x="54" y="139"/>
                    </a:lnTo>
                    <a:lnTo>
                      <a:pt x="48" y="135"/>
                    </a:lnTo>
                    <a:lnTo>
                      <a:pt x="18" y="135"/>
                    </a:lnTo>
                    <a:lnTo>
                      <a:pt x="0" y="33"/>
                    </a:lnTo>
                    <a:lnTo>
                      <a:pt x="10" y="20"/>
                    </a:lnTo>
                    <a:lnTo>
                      <a:pt x="12" y="16"/>
                    </a:lnTo>
                    <a:lnTo>
                      <a:pt x="27" y="27"/>
                    </a:lnTo>
                    <a:lnTo>
                      <a:pt x="46" y="27"/>
                    </a:lnTo>
                    <a:lnTo>
                      <a:pt x="69" y="14"/>
                    </a:lnTo>
                    <a:lnTo>
                      <a:pt x="77" y="12"/>
                    </a:lnTo>
                    <a:lnTo>
                      <a:pt x="575" y="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6996" name="Freeform 20"/>
              <p:cNvSpPr>
                <a:spLocks/>
              </p:cNvSpPr>
              <p:nvPr/>
            </p:nvSpPr>
            <p:spPr bwMode="auto">
              <a:xfrm>
                <a:off x="1582" y="2133"/>
                <a:ext cx="643" cy="223"/>
              </a:xfrm>
              <a:custGeom>
                <a:avLst/>
                <a:gdLst>
                  <a:gd name="T0" fmla="*/ 574 w 643"/>
                  <a:gd name="T1" fmla="*/ 10 h 223"/>
                  <a:gd name="T2" fmla="*/ 582 w 643"/>
                  <a:gd name="T3" fmla="*/ 0 h 223"/>
                  <a:gd name="T4" fmla="*/ 622 w 643"/>
                  <a:gd name="T5" fmla="*/ 23 h 223"/>
                  <a:gd name="T6" fmla="*/ 619 w 643"/>
                  <a:gd name="T7" fmla="*/ 33 h 223"/>
                  <a:gd name="T8" fmla="*/ 613 w 643"/>
                  <a:gd name="T9" fmla="*/ 42 h 223"/>
                  <a:gd name="T10" fmla="*/ 613 w 643"/>
                  <a:gd name="T11" fmla="*/ 56 h 223"/>
                  <a:gd name="T12" fmla="*/ 619 w 643"/>
                  <a:gd name="T13" fmla="*/ 65 h 223"/>
                  <a:gd name="T14" fmla="*/ 626 w 643"/>
                  <a:gd name="T15" fmla="*/ 69 h 223"/>
                  <a:gd name="T16" fmla="*/ 636 w 643"/>
                  <a:gd name="T17" fmla="*/ 67 h 223"/>
                  <a:gd name="T18" fmla="*/ 638 w 643"/>
                  <a:gd name="T19" fmla="*/ 67 h 223"/>
                  <a:gd name="T20" fmla="*/ 643 w 643"/>
                  <a:gd name="T21" fmla="*/ 77 h 223"/>
                  <a:gd name="T22" fmla="*/ 642 w 643"/>
                  <a:gd name="T23" fmla="*/ 90 h 223"/>
                  <a:gd name="T24" fmla="*/ 632 w 643"/>
                  <a:gd name="T25" fmla="*/ 96 h 223"/>
                  <a:gd name="T26" fmla="*/ 609 w 643"/>
                  <a:gd name="T27" fmla="*/ 102 h 223"/>
                  <a:gd name="T28" fmla="*/ 601 w 643"/>
                  <a:gd name="T29" fmla="*/ 83 h 223"/>
                  <a:gd name="T30" fmla="*/ 597 w 643"/>
                  <a:gd name="T31" fmla="*/ 79 h 223"/>
                  <a:gd name="T32" fmla="*/ 584 w 643"/>
                  <a:gd name="T33" fmla="*/ 81 h 223"/>
                  <a:gd name="T34" fmla="*/ 582 w 643"/>
                  <a:gd name="T35" fmla="*/ 83 h 223"/>
                  <a:gd name="T36" fmla="*/ 582 w 643"/>
                  <a:gd name="T37" fmla="*/ 88 h 223"/>
                  <a:gd name="T38" fmla="*/ 578 w 643"/>
                  <a:gd name="T39" fmla="*/ 90 h 223"/>
                  <a:gd name="T40" fmla="*/ 557 w 643"/>
                  <a:gd name="T41" fmla="*/ 90 h 223"/>
                  <a:gd name="T42" fmla="*/ 551 w 643"/>
                  <a:gd name="T43" fmla="*/ 104 h 223"/>
                  <a:gd name="T44" fmla="*/ 532 w 643"/>
                  <a:gd name="T45" fmla="*/ 112 h 223"/>
                  <a:gd name="T46" fmla="*/ 524 w 643"/>
                  <a:gd name="T47" fmla="*/ 121 h 223"/>
                  <a:gd name="T48" fmla="*/ 524 w 643"/>
                  <a:gd name="T49" fmla="*/ 131 h 223"/>
                  <a:gd name="T50" fmla="*/ 530 w 643"/>
                  <a:gd name="T51" fmla="*/ 140 h 223"/>
                  <a:gd name="T52" fmla="*/ 526 w 643"/>
                  <a:gd name="T53" fmla="*/ 154 h 223"/>
                  <a:gd name="T54" fmla="*/ 521 w 643"/>
                  <a:gd name="T55" fmla="*/ 161 h 223"/>
                  <a:gd name="T56" fmla="*/ 523 w 643"/>
                  <a:gd name="T57" fmla="*/ 171 h 223"/>
                  <a:gd name="T58" fmla="*/ 528 w 643"/>
                  <a:gd name="T59" fmla="*/ 186 h 223"/>
                  <a:gd name="T60" fmla="*/ 523 w 643"/>
                  <a:gd name="T61" fmla="*/ 194 h 223"/>
                  <a:gd name="T62" fmla="*/ 523 w 643"/>
                  <a:gd name="T63" fmla="*/ 206 h 223"/>
                  <a:gd name="T64" fmla="*/ 526 w 643"/>
                  <a:gd name="T65" fmla="*/ 217 h 223"/>
                  <a:gd name="T66" fmla="*/ 532 w 643"/>
                  <a:gd name="T67" fmla="*/ 221 h 223"/>
                  <a:gd name="T68" fmla="*/ 524 w 643"/>
                  <a:gd name="T69" fmla="*/ 223 h 223"/>
                  <a:gd name="T70" fmla="*/ 102 w 643"/>
                  <a:gd name="T71" fmla="*/ 204 h 223"/>
                  <a:gd name="T72" fmla="*/ 98 w 643"/>
                  <a:gd name="T73" fmla="*/ 202 h 223"/>
                  <a:gd name="T74" fmla="*/ 83 w 643"/>
                  <a:gd name="T75" fmla="*/ 177 h 223"/>
                  <a:gd name="T76" fmla="*/ 62 w 643"/>
                  <a:gd name="T77" fmla="*/ 161 h 223"/>
                  <a:gd name="T78" fmla="*/ 54 w 643"/>
                  <a:gd name="T79" fmla="*/ 138 h 223"/>
                  <a:gd name="T80" fmla="*/ 48 w 643"/>
                  <a:gd name="T81" fmla="*/ 135 h 223"/>
                  <a:gd name="T82" fmla="*/ 17 w 643"/>
                  <a:gd name="T83" fmla="*/ 135 h 223"/>
                  <a:gd name="T84" fmla="*/ 0 w 643"/>
                  <a:gd name="T85" fmla="*/ 33 h 223"/>
                  <a:gd name="T86" fmla="*/ 10 w 643"/>
                  <a:gd name="T87" fmla="*/ 19 h 223"/>
                  <a:gd name="T88" fmla="*/ 12 w 643"/>
                  <a:gd name="T89" fmla="*/ 16 h 223"/>
                  <a:gd name="T90" fmla="*/ 27 w 643"/>
                  <a:gd name="T91" fmla="*/ 27 h 223"/>
                  <a:gd name="T92" fmla="*/ 46 w 643"/>
                  <a:gd name="T93" fmla="*/ 27 h 223"/>
                  <a:gd name="T94" fmla="*/ 69 w 643"/>
                  <a:gd name="T95" fmla="*/ 14 h 223"/>
                  <a:gd name="T96" fmla="*/ 77 w 643"/>
                  <a:gd name="T97" fmla="*/ 12 h 223"/>
                  <a:gd name="T98" fmla="*/ 574 w 643"/>
                  <a:gd name="T99" fmla="*/ 1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43" h="223">
                    <a:moveTo>
                      <a:pt x="574" y="10"/>
                    </a:moveTo>
                    <a:lnTo>
                      <a:pt x="582" y="0"/>
                    </a:lnTo>
                    <a:lnTo>
                      <a:pt x="622" y="23"/>
                    </a:lnTo>
                    <a:lnTo>
                      <a:pt x="619" y="33"/>
                    </a:lnTo>
                    <a:lnTo>
                      <a:pt x="613" y="42"/>
                    </a:lnTo>
                    <a:lnTo>
                      <a:pt x="613" y="56"/>
                    </a:lnTo>
                    <a:lnTo>
                      <a:pt x="619" y="65"/>
                    </a:lnTo>
                    <a:lnTo>
                      <a:pt x="626" y="69"/>
                    </a:lnTo>
                    <a:lnTo>
                      <a:pt x="636" y="67"/>
                    </a:lnTo>
                    <a:lnTo>
                      <a:pt x="638" y="67"/>
                    </a:lnTo>
                    <a:lnTo>
                      <a:pt x="643" y="77"/>
                    </a:lnTo>
                    <a:lnTo>
                      <a:pt x="642" y="90"/>
                    </a:lnTo>
                    <a:lnTo>
                      <a:pt x="632" y="96"/>
                    </a:lnTo>
                    <a:lnTo>
                      <a:pt x="609" y="102"/>
                    </a:lnTo>
                    <a:lnTo>
                      <a:pt x="601" y="83"/>
                    </a:lnTo>
                    <a:lnTo>
                      <a:pt x="597" y="79"/>
                    </a:lnTo>
                    <a:lnTo>
                      <a:pt x="584" y="81"/>
                    </a:lnTo>
                    <a:lnTo>
                      <a:pt x="582" y="83"/>
                    </a:lnTo>
                    <a:lnTo>
                      <a:pt x="582" y="88"/>
                    </a:lnTo>
                    <a:lnTo>
                      <a:pt x="578" y="90"/>
                    </a:lnTo>
                    <a:lnTo>
                      <a:pt x="557" y="90"/>
                    </a:lnTo>
                    <a:lnTo>
                      <a:pt x="551" y="104"/>
                    </a:lnTo>
                    <a:lnTo>
                      <a:pt x="532" y="112"/>
                    </a:lnTo>
                    <a:lnTo>
                      <a:pt x="524" y="121"/>
                    </a:lnTo>
                    <a:lnTo>
                      <a:pt x="524" y="131"/>
                    </a:lnTo>
                    <a:lnTo>
                      <a:pt x="530" y="140"/>
                    </a:lnTo>
                    <a:lnTo>
                      <a:pt x="526" y="154"/>
                    </a:lnTo>
                    <a:lnTo>
                      <a:pt x="521" y="161"/>
                    </a:lnTo>
                    <a:lnTo>
                      <a:pt x="523" y="171"/>
                    </a:lnTo>
                    <a:lnTo>
                      <a:pt x="528" y="186"/>
                    </a:lnTo>
                    <a:lnTo>
                      <a:pt x="523" y="194"/>
                    </a:lnTo>
                    <a:lnTo>
                      <a:pt x="523" y="206"/>
                    </a:lnTo>
                    <a:lnTo>
                      <a:pt x="526" y="217"/>
                    </a:lnTo>
                    <a:lnTo>
                      <a:pt x="532" y="221"/>
                    </a:lnTo>
                    <a:lnTo>
                      <a:pt x="524" y="223"/>
                    </a:lnTo>
                    <a:lnTo>
                      <a:pt x="102" y="204"/>
                    </a:lnTo>
                    <a:lnTo>
                      <a:pt x="98" y="202"/>
                    </a:lnTo>
                    <a:lnTo>
                      <a:pt x="83" y="177"/>
                    </a:lnTo>
                    <a:lnTo>
                      <a:pt x="62" y="161"/>
                    </a:lnTo>
                    <a:lnTo>
                      <a:pt x="54" y="138"/>
                    </a:lnTo>
                    <a:lnTo>
                      <a:pt x="48" y="135"/>
                    </a:lnTo>
                    <a:lnTo>
                      <a:pt x="17" y="135"/>
                    </a:lnTo>
                    <a:lnTo>
                      <a:pt x="0" y="33"/>
                    </a:lnTo>
                    <a:lnTo>
                      <a:pt x="10" y="19"/>
                    </a:lnTo>
                    <a:lnTo>
                      <a:pt x="12" y="16"/>
                    </a:lnTo>
                    <a:lnTo>
                      <a:pt x="27" y="27"/>
                    </a:lnTo>
                    <a:lnTo>
                      <a:pt x="46" y="27"/>
                    </a:lnTo>
                    <a:lnTo>
                      <a:pt x="69" y="14"/>
                    </a:lnTo>
                    <a:lnTo>
                      <a:pt x="77" y="12"/>
                    </a:lnTo>
                    <a:lnTo>
                      <a:pt x="574" y="10"/>
                    </a:lnTo>
                    <a:close/>
                  </a:path>
                </a:pathLst>
              </a:custGeom>
              <a:solidFill>
                <a:srgbClr val="FFFFFF"/>
              </a:solidFill>
              <a:ln w="12700">
                <a:solidFill>
                  <a:srgbClr val="000000"/>
                </a:solidFill>
                <a:prstDash val="solid"/>
                <a:round/>
                <a:headEnd/>
                <a:tailEnd/>
              </a:ln>
            </p:spPr>
            <p:txBody>
              <a:bodyPr/>
              <a:lstStyle/>
              <a:p>
                <a:endParaRPr lang="en-US"/>
              </a:p>
            </p:txBody>
          </p:sp>
          <p:sp>
            <p:nvSpPr>
              <p:cNvPr id="126997" name="Freeform 21"/>
              <p:cNvSpPr>
                <a:spLocks/>
              </p:cNvSpPr>
              <p:nvPr/>
            </p:nvSpPr>
            <p:spPr bwMode="auto">
              <a:xfrm>
                <a:off x="2060" y="2216"/>
                <a:ext cx="409" cy="710"/>
              </a:xfrm>
              <a:custGeom>
                <a:avLst/>
                <a:gdLst>
                  <a:gd name="T0" fmla="*/ 125 w 409"/>
                  <a:gd name="T1" fmla="*/ 23 h 710"/>
                  <a:gd name="T2" fmla="*/ 173 w 409"/>
                  <a:gd name="T3" fmla="*/ 29 h 710"/>
                  <a:gd name="T4" fmla="*/ 169 w 409"/>
                  <a:gd name="T5" fmla="*/ 50 h 710"/>
                  <a:gd name="T6" fmla="*/ 175 w 409"/>
                  <a:gd name="T7" fmla="*/ 80 h 710"/>
                  <a:gd name="T8" fmla="*/ 196 w 409"/>
                  <a:gd name="T9" fmla="*/ 113 h 710"/>
                  <a:gd name="T10" fmla="*/ 202 w 409"/>
                  <a:gd name="T11" fmla="*/ 136 h 710"/>
                  <a:gd name="T12" fmla="*/ 221 w 409"/>
                  <a:gd name="T13" fmla="*/ 159 h 710"/>
                  <a:gd name="T14" fmla="*/ 260 w 409"/>
                  <a:gd name="T15" fmla="*/ 222 h 710"/>
                  <a:gd name="T16" fmla="*/ 283 w 409"/>
                  <a:gd name="T17" fmla="*/ 240 h 710"/>
                  <a:gd name="T18" fmla="*/ 321 w 409"/>
                  <a:gd name="T19" fmla="*/ 274 h 710"/>
                  <a:gd name="T20" fmla="*/ 340 w 409"/>
                  <a:gd name="T21" fmla="*/ 311 h 710"/>
                  <a:gd name="T22" fmla="*/ 404 w 409"/>
                  <a:gd name="T23" fmla="*/ 334 h 710"/>
                  <a:gd name="T24" fmla="*/ 409 w 409"/>
                  <a:gd name="T25" fmla="*/ 342 h 710"/>
                  <a:gd name="T26" fmla="*/ 392 w 409"/>
                  <a:gd name="T27" fmla="*/ 365 h 710"/>
                  <a:gd name="T28" fmla="*/ 373 w 409"/>
                  <a:gd name="T29" fmla="*/ 416 h 710"/>
                  <a:gd name="T30" fmla="*/ 325 w 409"/>
                  <a:gd name="T31" fmla="*/ 428 h 710"/>
                  <a:gd name="T32" fmla="*/ 296 w 409"/>
                  <a:gd name="T33" fmla="*/ 455 h 710"/>
                  <a:gd name="T34" fmla="*/ 288 w 409"/>
                  <a:gd name="T35" fmla="*/ 528 h 710"/>
                  <a:gd name="T36" fmla="*/ 260 w 409"/>
                  <a:gd name="T37" fmla="*/ 607 h 710"/>
                  <a:gd name="T38" fmla="*/ 269 w 409"/>
                  <a:gd name="T39" fmla="*/ 639 h 710"/>
                  <a:gd name="T40" fmla="*/ 300 w 409"/>
                  <a:gd name="T41" fmla="*/ 656 h 710"/>
                  <a:gd name="T42" fmla="*/ 331 w 409"/>
                  <a:gd name="T43" fmla="*/ 676 h 710"/>
                  <a:gd name="T44" fmla="*/ 296 w 409"/>
                  <a:gd name="T45" fmla="*/ 708 h 710"/>
                  <a:gd name="T46" fmla="*/ 204 w 409"/>
                  <a:gd name="T47" fmla="*/ 678 h 710"/>
                  <a:gd name="T48" fmla="*/ 187 w 409"/>
                  <a:gd name="T49" fmla="*/ 678 h 710"/>
                  <a:gd name="T50" fmla="*/ 127 w 409"/>
                  <a:gd name="T51" fmla="*/ 641 h 710"/>
                  <a:gd name="T52" fmla="*/ 85 w 409"/>
                  <a:gd name="T53" fmla="*/ 618 h 710"/>
                  <a:gd name="T54" fmla="*/ 31 w 409"/>
                  <a:gd name="T55" fmla="*/ 545 h 710"/>
                  <a:gd name="T56" fmla="*/ 16 w 409"/>
                  <a:gd name="T57" fmla="*/ 484 h 710"/>
                  <a:gd name="T58" fmla="*/ 23 w 409"/>
                  <a:gd name="T59" fmla="*/ 424 h 710"/>
                  <a:gd name="T60" fmla="*/ 37 w 409"/>
                  <a:gd name="T61" fmla="*/ 391 h 710"/>
                  <a:gd name="T62" fmla="*/ 6 w 409"/>
                  <a:gd name="T63" fmla="*/ 374 h 710"/>
                  <a:gd name="T64" fmla="*/ 4 w 409"/>
                  <a:gd name="T65" fmla="*/ 317 h 710"/>
                  <a:gd name="T66" fmla="*/ 14 w 409"/>
                  <a:gd name="T67" fmla="*/ 274 h 710"/>
                  <a:gd name="T68" fmla="*/ 75 w 409"/>
                  <a:gd name="T69" fmla="*/ 236 h 710"/>
                  <a:gd name="T70" fmla="*/ 91 w 409"/>
                  <a:gd name="T71" fmla="*/ 207 h 710"/>
                  <a:gd name="T72" fmla="*/ 77 w 409"/>
                  <a:gd name="T73" fmla="*/ 186 h 710"/>
                  <a:gd name="T74" fmla="*/ 62 w 409"/>
                  <a:gd name="T75" fmla="*/ 150 h 710"/>
                  <a:gd name="T76" fmla="*/ 50 w 409"/>
                  <a:gd name="T77" fmla="*/ 121 h 710"/>
                  <a:gd name="T78" fmla="*/ 46 w 409"/>
                  <a:gd name="T79" fmla="*/ 78 h 710"/>
                  <a:gd name="T80" fmla="*/ 50 w 409"/>
                  <a:gd name="T81" fmla="*/ 42 h 710"/>
                  <a:gd name="T82" fmla="*/ 75 w 409"/>
                  <a:gd name="T83" fmla="*/ 23 h 710"/>
                  <a:gd name="T84" fmla="*/ 110 w 409"/>
                  <a:gd name="T85" fmla="*/ 0 h 7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09" h="710">
                    <a:moveTo>
                      <a:pt x="119" y="15"/>
                    </a:moveTo>
                    <a:lnTo>
                      <a:pt x="123" y="21"/>
                    </a:lnTo>
                    <a:lnTo>
                      <a:pt x="125" y="23"/>
                    </a:lnTo>
                    <a:lnTo>
                      <a:pt x="154" y="19"/>
                    </a:lnTo>
                    <a:lnTo>
                      <a:pt x="167" y="7"/>
                    </a:lnTo>
                    <a:lnTo>
                      <a:pt x="173" y="29"/>
                    </a:lnTo>
                    <a:lnTo>
                      <a:pt x="171" y="34"/>
                    </a:lnTo>
                    <a:lnTo>
                      <a:pt x="173" y="44"/>
                    </a:lnTo>
                    <a:lnTo>
                      <a:pt x="169" y="50"/>
                    </a:lnTo>
                    <a:lnTo>
                      <a:pt x="167" y="52"/>
                    </a:lnTo>
                    <a:lnTo>
                      <a:pt x="169" y="63"/>
                    </a:lnTo>
                    <a:lnTo>
                      <a:pt x="175" y="80"/>
                    </a:lnTo>
                    <a:lnTo>
                      <a:pt x="190" y="96"/>
                    </a:lnTo>
                    <a:lnTo>
                      <a:pt x="196" y="103"/>
                    </a:lnTo>
                    <a:lnTo>
                      <a:pt x="196" y="113"/>
                    </a:lnTo>
                    <a:lnTo>
                      <a:pt x="192" y="123"/>
                    </a:lnTo>
                    <a:lnTo>
                      <a:pt x="192" y="130"/>
                    </a:lnTo>
                    <a:lnTo>
                      <a:pt x="202" y="136"/>
                    </a:lnTo>
                    <a:lnTo>
                      <a:pt x="214" y="138"/>
                    </a:lnTo>
                    <a:lnTo>
                      <a:pt x="219" y="151"/>
                    </a:lnTo>
                    <a:lnTo>
                      <a:pt x="221" y="159"/>
                    </a:lnTo>
                    <a:lnTo>
                      <a:pt x="252" y="184"/>
                    </a:lnTo>
                    <a:lnTo>
                      <a:pt x="258" y="190"/>
                    </a:lnTo>
                    <a:lnTo>
                      <a:pt x="260" y="222"/>
                    </a:lnTo>
                    <a:lnTo>
                      <a:pt x="262" y="230"/>
                    </a:lnTo>
                    <a:lnTo>
                      <a:pt x="269" y="236"/>
                    </a:lnTo>
                    <a:lnTo>
                      <a:pt x="283" y="240"/>
                    </a:lnTo>
                    <a:lnTo>
                      <a:pt x="304" y="261"/>
                    </a:lnTo>
                    <a:lnTo>
                      <a:pt x="313" y="272"/>
                    </a:lnTo>
                    <a:lnTo>
                      <a:pt x="321" y="274"/>
                    </a:lnTo>
                    <a:lnTo>
                      <a:pt x="329" y="284"/>
                    </a:lnTo>
                    <a:lnTo>
                      <a:pt x="333" y="295"/>
                    </a:lnTo>
                    <a:lnTo>
                      <a:pt x="340" y="311"/>
                    </a:lnTo>
                    <a:lnTo>
                      <a:pt x="346" y="326"/>
                    </a:lnTo>
                    <a:lnTo>
                      <a:pt x="352" y="330"/>
                    </a:lnTo>
                    <a:lnTo>
                      <a:pt x="404" y="334"/>
                    </a:lnTo>
                    <a:lnTo>
                      <a:pt x="406" y="336"/>
                    </a:lnTo>
                    <a:lnTo>
                      <a:pt x="407" y="336"/>
                    </a:lnTo>
                    <a:lnTo>
                      <a:pt x="409" y="342"/>
                    </a:lnTo>
                    <a:lnTo>
                      <a:pt x="409" y="343"/>
                    </a:lnTo>
                    <a:lnTo>
                      <a:pt x="396" y="361"/>
                    </a:lnTo>
                    <a:lnTo>
                      <a:pt x="392" y="365"/>
                    </a:lnTo>
                    <a:lnTo>
                      <a:pt x="394" y="378"/>
                    </a:lnTo>
                    <a:lnTo>
                      <a:pt x="377" y="401"/>
                    </a:lnTo>
                    <a:lnTo>
                      <a:pt x="373" y="416"/>
                    </a:lnTo>
                    <a:lnTo>
                      <a:pt x="365" y="426"/>
                    </a:lnTo>
                    <a:lnTo>
                      <a:pt x="334" y="430"/>
                    </a:lnTo>
                    <a:lnTo>
                      <a:pt x="325" y="428"/>
                    </a:lnTo>
                    <a:lnTo>
                      <a:pt x="310" y="432"/>
                    </a:lnTo>
                    <a:lnTo>
                      <a:pt x="304" y="439"/>
                    </a:lnTo>
                    <a:lnTo>
                      <a:pt x="296" y="455"/>
                    </a:lnTo>
                    <a:lnTo>
                      <a:pt x="298" y="488"/>
                    </a:lnTo>
                    <a:lnTo>
                      <a:pt x="290" y="507"/>
                    </a:lnTo>
                    <a:lnTo>
                      <a:pt x="288" y="528"/>
                    </a:lnTo>
                    <a:lnTo>
                      <a:pt x="275" y="553"/>
                    </a:lnTo>
                    <a:lnTo>
                      <a:pt x="265" y="574"/>
                    </a:lnTo>
                    <a:lnTo>
                      <a:pt x="260" y="607"/>
                    </a:lnTo>
                    <a:lnTo>
                      <a:pt x="263" y="618"/>
                    </a:lnTo>
                    <a:lnTo>
                      <a:pt x="265" y="630"/>
                    </a:lnTo>
                    <a:lnTo>
                      <a:pt x="269" y="639"/>
                    </a:lnTo>
                    <a:lnTo>
                      <a:pt x="281" y="649"/>
                    </a:lnTo>
                    <a:lnTo>
                      <a:pt x="288" y="651"/>
                    </a:lnTo>
                    <a:lnTo>
                      <a:pt x="300" y="656"/>
                    </a:lnTo>
                    <a:lnTo>
                      <a:pt x="308" y="658"/>
                    </a:lnTo>
                    <a:lnTo>
                      <a:pt x="321" y="664"/>
                    </a:lnTo>
                    <a:lnTo>
                      <a:pt x="331" y="676"/>
                    </a:lnTo>
                    <a:lnTo>
                      <a:pt x="331" y="695"/>
                    </a:lnTo>
                    <a:lnTo>
                      <a:pt x="327" y="710"/>
                    </a:lnTo>
                    <a:lnTo>
                      <a:pt x="296" y="708"/>
                    </a:lnTo>
                    <a:lnTo>
                      <a:pt x="242" y="706"/>
                    </a:lnTo>
                    <a:lnTo>
                      <a:pt x="215" y="687"/>
                    </a:lnTo>
                    <a:lnTo>
                      <a:pt x="204" y="678"/>
                    </a:lnTo>
                    <a:lnTo>
                      <a:pt x="198" y="674"/>
                    </a:lnTo>
                    <a:lnTo>
                      <a:pt x="190" y="674"/>
                    </a:lnTo>
                    <a:lnTo>
                      <a:pt x="187" y="678"/>
                    </a:lnTo>
                    <a:lnTo>
                      <a:pt x="173" y="662"/>
                    </a:lnTo>
                    <a:lnTo>
                      <a:pt x="148" y="656"/>
                    </a:lnTo>
                    <a:lnTo>
                      <a:pt x="127" y="641"/>
                    </a:lnTo>
                    <a:lnTo>
                      <a:pt x="117" y="635"/>
                    </a:lnTo>
                    <a:lnTo>
                      <a:pt x="100" y="628"/>
                    </a:lnTo>
                    <a:lnTo>
                      <a:pt x="85" y="618"/>
                    </a:lnTo>
                    <a:lnTo>
                      <a:pt x="75" y="607"/>
                    </a:lnTo>
                    <a:lnTo>
                      <a:pt x="56" y="568"/>
                    </a:lnTo>
                    <a:lnTo>
                      <a:pt x="31" y="545"/>
                    </a:lnTo>
                    <a:lnTo>
                      <a:pt x="20" y="528"/>
                    </a:lnTo>
                    <a:lnTo>
                      <a:pt x="12" y="501"/>
                    </a:lnTo>
                    <a:lnTo>
                      <a:pt x="16" y="484"/>
                    </a:lnTo>
                    <a:lnTo>
                      <a:pt x="37" y="453"/>
                    </a:lnTo>
                    <a:lnTo>
                      <a:pt x="31" y="436"/>
                    </a:lnTo>
                    <a:lnTo>
                      <a:pt x="23" y="424"/>
                    </a:lnTo>
                    <a:lnTo>
                      <a:pt x="23" y="415"/>
                    </a:lnTo>
                    <a:lnTo>
                      <a:pt x="35" y="399"/>
                    </a:lnTo>
                    <a:lnTo>
                      <a:pt x="37" y="391"/>
                    </a:lnTo>
                    <a:lnTo>
                      <a:pt x="37" y="390"/>
                    </a:lnTo>
                    <a:lnTo>
                      <a:pt x="12" y="380"/>
                    </a:lnTo>
                    <a:lnTo>
                      <a:pt x="6" y="374"/>
                    </a:lnTo>
                    <a:lnTo>
                      <a:pt x="6" y="363"/>
                    </a:lnTo>
                    <a:lnTo>
                      <a:pt x="0" y="343"/>
                    </a:lnTo>
                    <a:lnTo>
                      <a:pt x="4" y="317"/>
                    </a:lnTo>
                    <a:lnTo>
                      <a:pt x="16" y="286"/>
                    </a:lnTo>
                    <a:lnTo>
                      <a:pt x="16" y="276"/>
                    </a:lnTo>
                    <a:lnTo>
                      <a:pt x="14" y="274"/>
                    </a:lnTo>
                    <a:lnTo>
                      <a:pt x="21" y="267"/>
                    </a:lnTo>
                    <a:lnTo>
                      <a:pt x="45" y="263"/>
                    </a:lnTo>
                    <a:lnTo>
                      <a:pt x="75" y="236"/>
                    </a:lnTo>
                    <a:lnTo>
                      <a:pt x="79" y="228"/>
                    </a:lnTo>
                    <a:lnTo>
                      <a:pt x="79" y="219"/>
                    </a:lnTo>
                    <a:lnTo>
                      <a:pt x="91" y="207"/>
                    </a:lnTo>
                    <a:lnTo>
                      <a:pt x="94" y="201"/>
                    </a:lnTo>
                    <a:lnTo>
                      <a:pt x="91" y="196"/>
                    </a:lnTo>
                    <a:lnTo>
                      <a:pt x="77" y="186"/>
                    </a:lnTo>
                    <a:lnTo>
                      <a:pt x="75" y="178"/>
                    </a:lnTo>
                    <a:lnTo>
                      <a:pt x="75" y="165"/>
                    </a:lnTo>
                    <a:lnTo>
                      <a:pt x="62" y="150"/>
                    </a:lnTo>
                    <a:lnTo>
                      <a:pt x="62" y="136"/>
                    </a:lnTo>
                    <a:lnTo>
                      <a:pt x="58" y="126"/>
                    </a:lnTo>
                    <a:lnTo>
                      <a:pt x="50" y="121"/>
                    </a:lnTo>
                    <a:lnTo>
                      <a:pt x="46" y="115"/>
                    </a:lnTo>
                    <a:lnTo>
                      <a:pt x="54" y="100"/>
                    </a:lnTo>
                    <a:lnTo>
                      <a:pt x="46" y="78"/>
                    </a:lnTo>
                    <a:lnTo>
                      <a:pt x="54" y="59"/>
                    </a:lnTo>
                    <a:lnTo>
                      <a:pt x="52" y="50"/>
                    </a:lnTo>
                    <a:lnTo>
                      <a:pt x="50" y="42"/>
                    </a:lnTo>
                    <a:lnTo>
                      <a:pt x="50" y="34"/>
                    </a:lnTo>
                    <a:lnTo>
                      <a:pt x="58" y="29"/>
                    </a:lnTo>
                    <a:lnTo>
                      <a:pt x="75" y="23"/>
                    </a:lnTo>
                    <a:lnTo>
                      <a:pt x="79" y="11"/>
                    </a:lnTo>
                    <a:lnTo>
                      <a:pt x="100" y="9"/>
                    </a:lnTo>
                    <a:lnTo>
                      <a:pt x="110" y="0"/>
                    </a:lnTo>
                    <a:lnTo>
                      <a:pt x="114" y="2"/>
                    </a:lnTo>
                    <a:lnTo>
                      <a:pt x="119"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6998" name="Freeform 22"/>
              <p:cNvSpPr>
                <a:spLocks/>
              </p:cNvSpPr>
              <p:nvPr/>
            </p:nvSpPr>
            <p:spPr bwMode="auto">
              <a:xfrm>
                <a:off x="2064" y="2220"/>
                <a:ext cx="409" cy="710"/>
              </a:xfrm>
              <a:custGeom>
                <a:avLst/>
                <a:gdLst>
                  <a:gd name="T0" fmla="*/ 125 w 409"/>
                  <a:gd name="T1" fmla="*/ 23 h 710"/>
                  <a:gd name="T2" fmla="*/ 173 w 409"/>
                  <a:gd name="T3" fmla="*/ 28 h 710"/>
                  <a:gd name="T4" fmla="*/ 169 w 409"/>
                  <a:gd name="T5" fmla="*/ 50 h 710"/>
                  <a:gd name="T6" fmla="*/ 175 w 409"/>
                  <a:gd name="T7" fmla="*/ 80 h 710"/>
                  <a:gd name="T8" fmla="*/ 196 w 409"/>
                  <a:gd name="T9" fmla="*/ 113 h 710"/>
                  <a:gd name="T10" fmla="*/ 202 w 409"/>
                  <a:gd name="T11" fmla="*/ 136 h 710"/>
                  <a:gd name="T12" fmla="*/ 221 w 409"/>
                  <a:gd name="T13" fmla="*/ 159 h 710"/>
                  <a:gd name="T14" fmla="*/ 259 w 409"/>
                  <a:gd name="T15" fmla="*/ 222 h 710"/>
                  <a:gd name="T16" fmla="*/ 282 w 409"/>
                  <a:gd name="T17" fmla="*/ 240 h 710"/>
                  <a:gd name="T18" fmla="*/ 321 w 409"/>
                  <a:gd name="T19" fmla="*/ 274 h 710"/>
                  <a:gd name="T20" fmla="*/ 340 w 409"/>
                  <a:gd name="T21" fmla="*/ 311 h 710"/>
                  <a:gd name="T22" fmla="*/ 403 w 409"/>
                  <a:gd name="T23" fmla="*/ 334 h 710"/>
                  <a:gd name="T24" fmla="*/ 409 w 409"/>
                  <a:gd name="T25" fmla="*/ 341 h 710"/>
                  <a:gd name="T26" fmla="*/ 392 w 409"/>
                  <a:gd name="T27" fmla="*/ 364 h 710"/>
                  <a:gd name="T28" fmla="*/ 373 w 409"/>
                  <a:gd name="T29" fmla="*/ 416 h 710"/>
                  <a:gd name="T30" fmla="*/ 325 w 409"/>
                  <a:gd name="T31" fmla="*/ 428 h 710"/>
                  <a:gd name="T32" fmla="*/ 296 w 409"/>
                  <a:gd name="T33" fmla="*/ 455 h 710"/>
                  <a:gd name="T34" fmla="*/ 288 w 409"/>
                  <a:gd name="T35" fmla="*/ 528 h 710"/>
                  <a:gd name="T36" fmla="*/ 259 w 409"/>
                  <a:gd name="T37" fmla="*/ 606 h 710"/>
                  <a:gd name="T38" fmla="*/ 269 w 409"/>
                  <a:gd name="T39" fmla="*/ 639 h 710"/>
                  <a:gd name="T40" fmla="*/ 300 w 409"/>
                  <a:gd name="T41" fmla="*/ 656 h 710"/>
                  <a:gd name="T42" fmla="*/ 330 w 409"/>
                  <a:gd name="T43" fmla="*/ 676 h 710"/>
                  <a:gd name="T44" fmla="*/ 296 w 409"/>
                  <a:gd name="T45" fmla="*/ 708 h 710"/>
                  <a:gd name="T46" fmla="*/ 204 w 409"/>
                  <a:gd name="T47" fmla="*/ 677 h 710"/>
                  <a:gd name="T48" fmla="*/ 186 w 409"/>
                  <a:gd name="T49" fmla="*/ 677 h 710"/>
                  <a:gd name="T50" fmla="*/ 127 w 409"/>
                  <a:gd name="T51" fmla="*/ 641 h 710"/>
                  <a:gd name="T52" fmla="*/ 85 w 409"/>
                  <a:gd name="T53" fmla="*/ 618 h 710"/>
                  <a:gd name="T54" fmla="*/ 31 w 409"/>
                  <a:gd name="T55" fmla="*/ 545 h 710"/>
                  <a:gd name="T56" fmla="*/ 16 w 409"/>
                  <a:gd name="T57" fmla="*/ 484 h 710"/>
                  <a:gd name="T58" fmla="*/ 23 w 409"/>
                  <a:gd name="T59" fmla="*/ 424 h 710"/>
                  <a:gd name="T60" fmla="*/ 37 w 409"/>
                  <a:gd name="T61" fmla="*/ 391 h 710"/>
                  <a:gd name="T62" fmla="*/ 6 w 409"/>
                  <a:gd name="T63" fmla="*/ 374 h 710"/>
                  <a:gd name="T64" fmla="*/ 4 w 409"/>
                  <a:gd name="T65" fmla="*/ 316 h 710"/>
                  <a:gd name="T66" fmla="*/ 14 w 409"/>
                  <a:gd name="T67" fmla="*/ 274 h 710"/>
                  <a:gd name="T68" fmla="*/ 75 w 409"/>
                  <a:gd name="T69" fmla="*/ 236 h 710"/>
                  <a:gd name="T70" fmla="*/ 90 w 409"/>
                  <a:gd name="T71" fmla="*/ 207 h 710"/>
                  <a:gd name="T72" fmla="*/ 77 w 409"/>
                  <a:gd name="T73" fmla="*/ 186 h 710"/>
                  <a:gd name="T74" fmla="*/ 62 w 409"/>
                  <a:gd name="T75" fmla="*/ 149 h 710"/>
                  <a:gd name="T76" fmla="*/ 50 w 409"/>
                  <a:gd name="T77" fmla="*/ 121 h 710"/>
                  <a:gd name="T78" fmla="*/ 46 w 409"/>
                  <a:gd name="T79" fmla="*/ 78 h 710"/>
                  <a:gd name="T80" fmla="*/ 50 w 409"/>
                  <a:gd name="T81" fmla="*/ 42 h 710"/>
                  <a:gd name="T82" fmla="*/ 75 w 409"/>
                  <a:gd name="T83" fmla="*/ 23 h 710"/>
                  <a:gd name="T84" fmla="*/ 110 w 409"/>
                  <a:gd name="T85" fmla="*/ 0 h 7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09" h="710">
                    <a:moveTo>
                      <a:pt x="119" y="15"/>
                    </a:moveTo>
                    <a:lnTo>
                      <a:pt x="123" y="21"/>
                    </a:lnTo>
                    <a:lnTo>
                      <a:pt x="125" y="23"/>
                    </a:lnTo>
                    <a:lnTo>
                      <a:pt x="154" y="19"/>
                    </a:lnTo>
                    <a:lnTo>
                      <a:pt x="167" y="7"/>
                    </a:lnTo>
                    <a:lnTo>
                      <a:pt x="173" y="28"/>
                    </a:lnTo>
                    <a:lnTo>
                      <a:pt x="171" y="34"/>
                    </a:lnTo>
                    <a:lnTo>
                      <a:pt x="173" y="44"/>
                    </a:lnTo>
                    <a:lnTo>
                      <a:pt x="169" y="50"/>
                    </a:lnTo>
                    <a:lnTo>
                      <a:pt x="167" y="51"/>
                    </a:lnTo>
                    <a:lnTo>
                      <a:pt x="169" y="63"/>
                    </a:lnTo>
                    <a:lnTo>
                      <a:pt x="175" y="80"/>
                    </a:lnTo>
                    <a:lnTo>
                      <a:pt x="190" y="96"/>
                    </a:lnTo>
                    <a:lnTo>
                      <a:pt x="196" y="103"/>
                    </a:lnTo>
                    <a:lnTo>
                      <a:pt x="196" y="113"/>
                    </a:lnTo>
                    <a:lnTo>
                      <a:pt x="192" y="122"/>
                    </a:lnTo>
                    <a:lnTo>
                      <a:pt x="192" y="130"/>
                    </a:lnTo>
                    <a:lnTo>
                      <a:pt x="202" y="136"/>
                    </a:lnTo>
                    <a:lnTo>
                      <a:pt x="213" y="138"/>
                    </a:lnTo>
                    <a:lnTo>
                      <a:pt x="219" y="151"/>
                    </a:lnTo>
                    <a:lnTo>
                      <a:pt x="221" y="159"/>
                    </a:lnTo>
                    <a:lnTo>
                      <a:pt x="252" y="184"/>
                    </a:lnTo>
                    <a:lnTo>
                      <a:pt x="258" y="190"/>
                    </a:lnTo>
                    <a:lnTo>
                      <a:pt x="259" y="222"/>
                    </a:lnTo>
                    <a:lnTo>
                      <a:pt x="261" y="230"/>
                    </a:lnTo>
                    <a:lnTo>
                      <a:pt x="269" y="236"/>
                    </a:lnTo>
                    <a:lnTo>
                      <a:pt x="282" y="240"/>
                    </a:lnTo>
                    <a:lnTo>
                      <a:pt x="304" y="261"/>
                    </a:lnTo>
                    <a:lnTo>
                      <a:pt x="313" y="272"/>
                    </a:lnTo>
                    <a:lnTo>
                      <a:pt x="321" y="274"/>
                    </a:lnTo>
                    <a:lnTo>
                      <a:pt x="329" y="284"/>
                    </a:lnTo>
                    <a:lnTo>
                      <a:pt x="332" y="295"/>
                    </a:lnTo>
                    <a:lnTo>
                      <a:pt x="340" y="311"/>
                    </a:lnTo>
                    <a:lnTo>
                      <a:pt x="346" y="326"/>
                    </a:lnTo>
                    <a:lnTo>
                      <a:pt x="352" y="330"/>
                    </a:lnTo>
                    <a:lnTo>
                      <a:pt x="403" y="334"/>
                    </a:lnTo>
                    <a:lnTo>
                      <a:pt x="405" y="336"/>
                    </a:lnTo>
                    <a:lnTo>
                      <a:pt x="407" y="336"/>
                    </a:lnTo>
                    <a:lnTo>
                      <a:pt x="409" y="341"/>
                    </a:lnTo>
                    <a:lnTo>
                      <a:pt x="409" y="343"/>
                    </a:lnTo>
                    <a:lnTo>
                      <a:pt x="396" y="361"/>
                    </a:lnTo>
                    <a:lnTo>
                      <a:pt x="392" y="364"/>
                    </a:lnTo>
                    <a:lnTo>
                      <a:pt x="394" y="378"/>
                    </a:lnTo>
                    <a:lnTo>
                      <a:pt x="377" y="401"/>
                    </a:lnTo>
                    <a:lnTo>
                      <a:pt x="373" y="416"/>
                    </a:lnTo>
                    <a:lnTo>
                      <a:pt x="365" y="426"/>
                    </a:lnTo>
                    <a:lnTo>
                      <a:pt x="334" y="430"/>
                    </a:lnTo>
                    <a:lnTo>
                      <a:pt x="325" y="428"/>
                    </a:lnTo>
                    <a:lnTo>
                      <a:pt x="309" y="432"/>
                    </a:lnTo>
                    <a:lnTo>
                      <a:pt x="304" y="439"/>
                    </a:lnTo>
                    <a:lnTo>
                      <a:pt x="296" y="455"/>
                    </a:lnTo>
                    <a:lnTo>
                      <a:pt x="298" y="487"/>
                    </a:lnTo>
                    <a:lnTo>
                      <a:pt x="290" y="507"/>
                    </a:lnTo>
                    <a:lnTo>
                      <a:pt x="288" y="528"/>
                    </a:lnTo>
                    <a:lnTo>
                      <a:pt x="275" y="553"/>
                    </a:lnTo>
                    <a:lnTo>
                      <a:pt x="265" y="574"/>
                    </a:lnTo>
                    <a:lnTo>
                      <a:pt x="259" y="606"/>
                    </a:lnTo>
                    <a:lnTo>
                      <a:pt x="263" y="618"/>
                    </a:lnTo>
                    <a:lnTo>
                      <a:pt x="265" y="629"/>
                    </a:lnTo>
                    <a:lnTo>
                      <a:pt x="269" y="639"/>
                    </a:lnTo>
                    <a:lnTo>
                      <a:pt x="281" y="649"/>
                    </a:lnTo>
                    <a:lnTo>
                      <a:pt x="288" y="651"/>
                    </a:lnTo>
                    <a:lnTo>
                      <a:pt x="300" y="656"/>
                    </a:lnTo>
                    <a:lnTo>
                      <a:pt x="307" y="658"/>
                    </a:lnTo>
                    <a:lnTo>
                      <a:pt x="321" y="664"/>
                    </a:lnTo>
                    <a:lnTo>
                      <a:pt x="330" y="676"/>
                    </a:lnTo>
                    <a:lnTo>
                      <a:pt x="330" y="695"/>
                    </a:lnTo>
                    <a:lnTo>
                      <a:pt x="327" y="710"/>
                    </a:lnTo>
                    <a:lnTo>
                      <a:pt x="296" y="708"/>
                    </a:lnTo>
                    <a:lnTo>
                      <a:pt x="242" y="706"/>
                    </a:lnTo>
                    <a:lnTo>
                      <a:pt x="215" y="687"/>
                    </a:lnTo>
                    <a:lnTo>
                      <a:pt x="204" y="677"/>
                    </a:lnTo>
                    <a:lnTo>
                      <a:pt x="198" y="674"/>
                    </a:lnTo>
                    <a:lnTo>
                      <a:pt x="190" y="674"/>
                    </a:lnTo>
                    <a:lnTo>
                      <a:pt x="186" y="677"/>
                    </a:lnTo>
                    <a:lnTo>
                      <a:pt x="173" y="662"/>
                    </a:lnTo>
                    <a:lnTo>
                      <a:pt x="148" y="656"/>
                    </a:lnTo>
                    <a:lnTo>
                      <a:pt x="127" y="641"/>
                    </a:lnTo>
                    <a:lnTo>
                      <a:pt x="117" y="635"/>
                    </a:lnTo>
                    <a:lnTo>
                      <a:pt x="100" y="628"/>
                    </a:lnTo>
                    <a:lnTo>
                      <a:pt x="85" y="618"/>
                    </a:lnTo>
                    <a:lnTo>
                      <a:pt x="75" y="606"/>
                    </a:lnTo>
                    <a:lnTo>
                      <a:pt x="56" y="568"/>
                    </a:lnTo>
                    <a:lnTo>
                      <a:pt x="31" y="545"/>
                    </a:lnTo>
                    <a:lnTo>
                      <a:pt x="19" y="528"/>
                    </a:lnTo>
                    <a:lnTo>
                      <a:pt x="12" y="501"/>
                    </a:lnTo>
                    <a:lnTo>
                      <a:pt x="16" y="484"/>
                    </a:lnTo>
                    <a:lnTo>
                      <a:pt x="37" y="453"/>
                    </a:lnTo>
                    <a:lnTo>
                      <a:pt x="31" y="435"/>
                    </a:lnTo>
                    <a:lnTo>
                      <a:pt x="23" y="424"/>
                    </a:lnTo>
                    <a:lnTo>
                      <a:pt x="23" y="414"/>
                    </a:lnTo>
                    <a:lnTo>
                      <a:pt x="35" y="399"/>
                    </a:lnTo>
                    <a:lnTo>
                      <a:pt x="37" y="391"/>
                    </a:lnTo>
                    <a:lnTo>
                      <a:pt x="37" y="389"/>
                    </a:lnTo>
                    <a:lnTo>
                      <a:pt x="12" y="380"/>
                    </a:lnTo>
                    <a:lnTo>
                      <a:pt x="6" y="374"/>
                    </a:lnTo>
                    <a:lnTo>
                      <a:pt x="6" y="363"/>
                    </a:lnTo>
                    <a:lnTo>
                      <a:pt x="0" y="343"/>
                    </a:lnTo>
                    <a:lnTo>
                      <a:pt x="4" y="316"/>
                    </a:lnTo>
                    <a:lnTo>
                      <a:pt x="16" y="286"/>
                    </a:lnTo>
                    <a:lnTo>
                      <a:pt x="16" y="276"/>
                    </a:lnTo>
                    <a:lnTo>
                      <a:pt x="14" y="274"/>
                    </a:lnTo>
                    <a:lnTo>
                      <a:pt x="21" y="267"/>
                    </a:lnTo>
                    <a:lnTo>
                      <a:pt x="44" y="263"/>
                    </a:lnTo>
                    <a:lnTo>
                      <a:pt x="75" y="236"/>
                    </a:lnTo>
                    <a:lnTo>
                      <a:pt x="79" y="228"/>
                    </a:lnTo>
                    <a:lnTo>
                      <a:pt x="79" y="218"/>
                    </a:lnTo>
                    <a:lnTo>
                      <a:pt x="90" y="207"/>
                    </a:lnTo>
                    <a:lnTo>
                      <a:pt x="94" y="201"/>
                    </a:lnTo>
                    <a:lnTo>
                      <a:pt x="90" y="195"/>
                    </a:lnTo>
                    <a:lnTo>
                      <a:pt x="77" y="186"/>
                    </a:lnTo>
                    <a:lnTo>
                      <a:pt x="75" y="178"/>
                    </a:lnTo>
                    <a:lnTo>
                      <a:pt x="75" y="165"/>
                    </a:lnTo>
                    <a:lnTo>
                      <a:pt x="62" y="149"/>
                    </a:lnTo>
                    <a:lnTo>
                      <a:pt x="62" y="136"/>
                    </a:lnTo>
                    <a:lnTo>
                      <a:pt x="58" y="126"/>
                    </a:lnTo>
                    <a:lnTo>
                      <a:pt x="50" y="121"/>
                    </a:lnTo>
                    <a:lnTo>
                      <a:pt x="46" y="115"/>
                    </a:lnTo>
                    <a:lnTo>
                      <a:pt x="54" y="99"/>
                    </a:lnTo>
                    <a:lnTo>
                      <a:pt x="46" y="78"/>
                    </a:lnTo>
                    <a:lnTo>
                      <a:pt x="54" y="59"/>
                    </a:lnTo>
                    <a:lnTo>
                      <a:pt x="52" y="50"/>
                    </a:lnTo>
                    <a:lnTo>
                      <a:pt x="50" y="42"/>
                    </a:lnTo>
                    <a:lnTo>
                      <a:pt x="50" y="34"/>
                    </a:lnTo>
                    <a:lnTo>
                      <a:pt x="58" y="28"/>
                    </a:lnTo>
                    <a:lnTo>
                      <a:pt x="75" y="23"/>
                    </a:lnTo>
                    <a:lnTo>
                      <a:pt x="79" y="11"/>
                    </a:lnTo>
                    <a:lnTo>
                      <a:pt x="100" y="9"/>
                    </a:lnTo>
                    <a:lnTo>
                      <a:pt x="110" y="0"/>
                    </a:lnTo>
                    <a:lnTo>
                      <a:pt x="113" y="1"/>
                    </a:lnTo>
                    <a:lnTo>
                      <a:pt x="119" y="15"/>
                    </a:lnTo>
                    <a:close/>
                  </a:path>
                </a:pathLst>
              </a:custGeom>
              <a:solidFill>
                <a:srgbClr val="FFFFFF"/>
              </a:solidFill>
              <a:ln w="12700">
                <a:solidFill>
                  <a:srgbClr val="000000"/>
                </a:solidFill>
                <a:prstDash val="solid"/>
                <a:round/>
                <a:headEnd/>
                <a:tailEnd/>
              </a:ln>
            </p:spPr>
            <p:txBody>
              <a:bodyPr/>
              <a:lstStyle/>
              <a:p>
                <a:endParaRPr lang="en-US"/>
              </a:p>
            </p:txBody>
          </p:sp>
          <p:sp>
            <p:nvSpPr>
              <p:cNvPr id="126999" name="Freeform 23"/>
              <p:cNvSpPr>
                <a:spLocks/>
              </p:cNvSpPr>
              <p:nvPr/>
            </p:nvSpPr>
            <p:spPr bwMode="auto">
              <a:xfrm>
                <a:off x="966" y="2237"/>
                <a:ext cx="551" cy="311"/>
              </a:xfrm>
              <a:custGeom>
                <a:avLst/>
                <a:gdLst>
                  <a:gd name="T0" fmla="*/ 46 w 551"/>
                  <a:gd name="T1" fmla="*/ 23 h 311"/>
                  <a:gd name="T2" fmla="*/ 78 w 551"/>
                  <a:gd name="T3" fmla="*/ 31 h 311"/>
                  <a:gd name="T4" fmla="*/ 119 w 551"/>
                  <a:gd name="T5" fmla="*/ 77 h 311"/>
                  <a:gd name="T6" fmla="*/ 148 w 551"/>
                  <a:gd name="T7" fmla="*/ 82 h 311"/>
                  <a:gd name="T8" fmla="*/ 169 w 551"/>
                  <a:gd name="T9" fmla="*/ 98 h 311"/>
                  <a:gd name="T10" fmla="*/ 188 w 551"/>
                  <a:gd name="T11" fmla="*/ 115 h 311"/>
                  <a:gd name="T12" fmla="*/ 199 w 551"/>
                  <a:gd name="T13" fmla="*/ 130 h 311"/>
                  <a:gd name="T14" fmla="*/ 213 w 551"/>
                  <a:gd name="T15" fmla="*/ 140 h 311"/>
                  <a:gd name="T16" fmla="*/ 242 w 551"/>
                  <a:gd name="T17" fmla="*/ 142 h 311"/>
                  <a:gd name="T18" fmla="*/ 253 w 551"/>
                  <a:gd name="T19" fmla="*/ 146 h 311"/>
                  <a:gd name="T20" fmla="*/ 278 w 551"/>
                  <a:gd name="T21" fmla="*/ 150 h 311"/>
                  <a:gd name="T22" fmla="*/ 290 w 551"/>
                  <a:gd name="T23" fmla="*/ 152 h 311"/>
                  <a:gd name="T24" fmla="*/ 324 w 551"/>
                  <a:gd name="T25" fmla="*/ 157 h 311"/>
                  <a:gd name="T26" fmla="*/ 342 w 551"/>
                  <a:gd name="T27" fmla="*/ 167 h 311"/>
                  <a:gd name="T28" fmla="*/ 367 w 551"/>
                  <a:gd name="T29" fmla="*/ 167 h 311"/>
                  <a:gd name="T30" fmla="*/ 388 w 551"/>
                  <a:gd name="T31" fmla="*/ 165 h 311"/>
                  <a:gd name="T32" fmla="*/ 392 w 551"/>
                  <a:gd name="T33" fmla="*/ 165 h 311"/>
                  <a:gd name="T34" fmla="*/ 395 w 551"/>
                  <a:gd name="T35" fmla="*/ 175 h 311"/>
                  <a:gd name="T36" fmla="*/ 405 w 551"/>
                  <a:gd name="T37" fmla="*/ 180 h 311"/>
                  <a:gd name="T38" fmla="*/ 424 w 551"/>
                  <a:gd name="T39" fmla="*/ 180 h 311"/>
                  <a:gd name="T40" fmla="*/ 443 w 551"/>
                  <a:gd name="T41" fmla="*/ 171 h 311"/>
                  <a:gd name="T42" fmla="*/ 455 w 551"/>
                  <a:gd name="T43" fmla="*/ 175 h 311"/>
                  <a:gd name="T44" fmla="*/ 466 w 551"/>
                  <a:gd name="T45" fmla="*/ 169 h 311"/>
                  <a:gd name="T46" fmla="*/ 482 w 551"/>
                  <a:gd name="T47" fmla="*/ 153 h 311"/>
                  <a:gd name="T48" fmla="*/ 484 w 551"/>
                  <a:gd name="T49" fmla="*/ 153 h 311"/>
                  <a:gd name="T50" fmla="*/ 478 w 551"/>
                  <a:gd name="T51" fmla="*/ 163 h 311"/>
                  <a:gd name="T52" fmla="*/ 489 w 551"/>
                  <a:gd name="T53" fmla="*/ 175 h 311"/>
                  <a:gd name="T54" fmla="*/ 505 w 551"/>
                  <a:gd name="T55" fmla="*/ 188 h 311"/>
                  <a:gd name="T56" fmla="*/ 511 w 551"/>
                  <a:gd name="T57" fmla="*/ 209 h 311"/>
                  <a:gd name="T58" fmla="*/ 512 w 551"/>
                  <a:gd name="T59" fmla="*/ 225 h 311"/>
                  <a:gd name="T60" fmla="*/ 520 w 551"/>
                  <a:gd name="T61" fmla="*/ 236 h 311"/>
                  <a:gd name="T62" fmla="*/ 528 w 551"/>
                  <a:gd name="T63" fmla="*/ 207 h 311"/>
                  <a:gd name="T64" fmla="*/ 534 w 551"/>
                  <a:gd name="T65" fmla="*/ 200 h 311"/>
                  <a:gd name="T66" fmla="*/ 545 w 551"/>
                  <a:gd name="T67" fmla="*/ 198 h 311"/>
                  <a:gd name="T68" fmla="*/ 551 w 551"/>
                  <a:gd name="T69" fmla="*/ 205 h 311"/>
                  <a:gd name="T70" fmla="*/ 539 w 551"/>
                  <a:gd name="T71" fmla="*/ 209 h 311"/>
                  <a:gd name="T72" fmla="*/ 530 w 551"/>
                  <a:gd name="T73" fmla="*/ 223 h 311"/>
                  <a:gd name="T74" fmla="*/ 530 w 551"/>
                  <a:gd name="T75" fmla="*/ 311 h 311"/>
                  <a:gd name="T76" fmla="*/ 330 w 551"/>
                  <a:gd name="T77" fmla="*/ 311 h 311"/>
                  <a:gd name="T78" fmla="*/ 311 w 551"/>
                  <a:gd name="T79" fmla="*/ 286 h 311"/>
                  <a:gd name="T80" fmla="*/ 25 w 551"/>
                  <a:gd name="T81" fmla="*/ 286 h 311"/>
                  <a:gd name="T82" fmla="*/ 15 w 551"/>
                  <a:gd name="T83" fmla="*/ 274 h 311"/>
                  <a:gd name="T84" fmla="*/ 6 w 551"/>
                  <a:gd name="T85" fmla="*/ 207 h 311"/>
                  <a:gd name="T86" fmla="*/ 0 w 551"/>
                  <a:gd name="T87" fmla="*/ 175 h 311"/>
                  <a:gd name="T88" fmla="*/ 0 w 551"/>
                  <a:gd name="T89" fmla="*/ 132 h 311"/>
                  <a:gd name="T90" fmla="*/ 0 w 551"/>
                  <a:gd name="T91" fmla="*/ 111 h 311"/>
                  <a:gd name="T92" fmla="*/ 4 w 551"/>
                  <a:gd name="T93" fmla="*/ 98 h 311"/>
                  <a:gd name="T94" fmla="*/ 11 w 551"/>
                  <a:gd name="T95" fmla="*/ 54 h 311"/>
                  <a:gd name="T96" fmla="*/ 17 w 551"/>
                  <a:gd name="T97" fmla="*/ 42 h 311"/>
                  <a:gd name="T98" fmla="*/ 17 w 551"/>
                  <a:gd name="T99" fmla="*/ 29 h 311"/>
                  <a:gd name="T100" fmla="*/ 7 w 551"/>
                  <a:gd name="T101" fmla="*/ 17 h 311"/>
                  <a:gd name="T102" fmla="*/ 4 w 551"/>
                  <a:gd name="T103" fmla="*/ 4 h 311"/>
                  <a:gd name="T104" fmla="*/ 4 w 551"/>
                  <a:gd name="T105" fmla="*/ 0 h 311"/>
                  <a:gd name="T106" fmla="*/ 6 w 551"/>
                  <a:gd name="T107" fmla="*/ 0 h 311"/>
                  <a:gd name="T108" fmla="*/ 21 w 551"/>
                  <a:gd name="T109" fmla="*/ 2 h 311"/>
                  <a:gd name="T110" fmla="*/ 46 w 551"/>
                  <a:gd name="T111" fmla="*/ 23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51" h="311">
                    <a:moveTo>
                      <a:pt x="46" y="23"/>
                    </a:moveTo>
                    <a:lnTo>
                      <a:pt x="78" y="31"/>
                    </a:lnTo>
                    <a:lnTo>
                      <a:pt x="119" y="77"/>
                    </a:lnTo>
                    <a:lnTo>
                      <a:pt x="148" y="82"/>
                    </a:lnTo>
                    <a:lnTo>
                      <a:pt x="169" y="98"/>
                    </a:lnTo>
                    <a:lnTo>
                      <a:pt x="188" y="115"/>
                    </a:lnTo>
                    <a:lnTo>
                      <a:pt x="199" y="130"/>
                    </a:lnTo>
                    <a:lnTo>
                      <a:pt x="213" y="140"/>
                    </a:lnTo>
                    <a:lnTo>
                      <a:pt x="242" y="142"/>
                    </a:lnTo>
                    <a:lnTo>
                      <a:pt x="253" y="146"/>
                    </a:lnTo>
                    <a:lnTo>
                      <a:pt x="278" y="150"/>
                    </a:lnTo>
                    <a:lnTo>
                      <a:pt x="290" y="152"/>
                    </a:lnTo>
                    <a:lnTo>
                      <a:pt x="324" y="157"/>
                    </a:lnTo>
                    <a:lnTo>
                      <a:pt x="342" y="167"/>
                    </a:lnTo>
                    <a:lnTo>
                      <a:pt x="367" y="167"/>
                    </a:lnTo>
                    <a:lnTo>
                      <a:pt x="388" y="165"/>
                    </a:lnTo>
                    <a:lnTo>
                      <a:pt x="392" y="165"/>
                    </a:lnTo>
                    <a:lnTo>
                      <a:pt x="395" y="175"/>
                    </a:lnTo>
                    <a:lnTo>
                      <a:pt x="405" y="180"/>
                    </a:lnTo>
                    <a:lnTo>
                      <a:pt x="424" y="180"/>
                    </a:lnTo>
                    <a:lnTo>
                      <a:pt x="443" y="171"/>
                    </a:lnTo>
                    <a:lnTo>
                      <a:pt x="455" y="175"/>
                    </a:lnTo>
                    <a:lnTo>
                      <a:pt x="466" y="169"/>
                    </a:lnTo>
                    <a:lnTo>
                      <a:pt x="482" y="153"/>
                    </a:lnTo>
                    <a:lnTo>
                      <a:pt x="484" y="153"/>
                    </a:lnTo>
                    <a:lnTo>
                      <a:pt x="478" y="163"/>
                    </a:lnTo>
                    <a:lnTo>
                      <a:pt x="489" y="175"/>
                    </a:lnTo>
                    <a:lnTo>
                      <a:pt x="505" y="188"/>
                    </a:lnTo>
                    <a:lnTo>
                      <a:pt x="511" y="209"/>
                    </a:lnTo>
                    <a:lnTo>
                      <a:pt x="512" y="225"/>
                    </a:lnTo>
                    <a:lnTo>
                      <a:pt x="520" y="236"/>
                    </a:lnTo>
                    <a:lnTo>
                      <a:pt x="528" y="207"/>
                    </a:lnTo>
                    <a:lnTo>
                      <a:pt x="534" y="200"/>
                    </a:lnTo>
                    <a:lnTo>
                      <a:pt x="545" y="198"/>
                    </a:lnTo>
                    <a:lnTo>
                      <a:pt x="551" y="205"/>
                    </a:lnTo>
                    <a:lnTo>
                      <a:pt x="539" y="209"/>
                    </a:lnTo>
                    <a:lnTo>
                      <a:pt x="530" y="223"/>
                    </a:lnTo>
                    <a:lnTo>
                      <a:pt x="530" y="311"/>
                    </a:lnTo>
                    <a:lnTo>
                      <a:pt x="330" y="311"/>
                    </a:lnTo>
                    <a:lnTo>
                      <a:pt x="311" y="286"/>
                    </a:lnTo>
                    <a:lnTo>
                      <a:pt x="25" y="286"/>
                    </a:lnTo>
                    <a:lnTo>
                      <a:pt x="15" y="274"/>
                    </a:lnTo>
                    <a:lnTo>
                      <a:pt x="6" y="207"/>
                    </a:lnTo>
                    <a:lnTo>
                      <a:pt x="0" y="175"/>
                    </a:lnTo>
                    <a:lnTo>
                      <a:pt x="0" y="132"/>
                    </a:lnTo>
                    <a:lnTo>
                      <a:pt x="0" y="111"/>
                    </a:lnTo>
                    <a:lnTo>
                      <a:pt x="4" y="98"/>
                    </a:lnTo>
                    <a:lnTo>
                      <a:pt x="11" y="54"/>
                    </a:lnTo>
                    <a:lnTo>
                      <a:pt x="17" y="42"/>
                    </a:lnTo>
                    <a:lnTo>
                      <a:pt x="17" y="29"/>
                    </a:lnTo>
                    <a:lnTo>
                      <a:pt x="7" y="17"/>
                    </a:lnTo>
                    <a:lnTo>
                      <a:pt x="4" y="4"/>
                    </a:lnTo>
                    <a:lnTo>
                      <a:pt x="4" y="0"/>
                    </a:lnTo>
                    <a:lnTo>
                      <a:pt x="6" y="0"/>
                    </a:lnTo>
                    <a:lnTo>
                      <a:pt x="21" y="2"/>
                    </a:lnTo>
                    <a:lnTo>
                      <a:pt x="46" y="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00" name="Freeform 24"/>
              <p:cNvSpPr>
                <a:spLocks/>
              </p:cNvSpPr>
              <p:nvPr/>
            </p:nvSpPr>
            <p:spPr bwMode="auto">
              <a:xfrm>
                <a:off x="970" y="2241"/>
                <a:ext cx="551" cy="311"/>
              </a:xfrm>
              <a:custGeom>
                <a:avLst/>
                <a:gdLst>
                  <a:gd name="T0" fmla="*/ 46 w 551"/>
                  <a:gd name="T1" fmla="*/ 23 h 311"/>
                  <a:gd name="T2" fmla="*/ 78 w 551"/>
                  <a:gd name="T3" fmla="*/ 30 h 311"/>
                  <a:gd name="T4" fmla="*/ 119 w 551"/>
                  <a:gd name="T5" fmla="*/ 77 h 311"/>
                  <a:gd name="T6" fmla="*/ 147 w 551"/>
                  <a:gd name="T7" fmla="*/ 82 h 311"/>
                  <a:gd name="T8" fmla="*/ 169 w 551"/>
                  <a:gd name="T9" fmla="*/ 98 h 311"/>
                  <a:gd name="T10" fmla="*/ 188 w 551"/>
                  <a:gd name="T11" fmla="*/ 115 h 311"/>
                  <a:gd name="T12" fmla="*/ 199 w 551"/>
                  <a:gd name="T13" fmla="*/ 130 h 311"/>
                  <a:gd name="T14" fmla="*/ 213 w 551"/>
                  <a:gd name="T15" fmla="*/ 140 h 311"/>
                  <a:gd name="T16" fmla="*/ 242 w 551"/>
                  <a:gd name="T17" fmla="*/ 142 h 311"/>
                  <a:gd name="T18" fmla="*/ 253 w 551"/>
                  <a:gd name="T19" fmla="*/ 146 h 311"/>
                  <a:gd name="T20" fmla="*/ 278 w 551"/>
                  <a:gd name="T21" fmla="*/ 149 h 311"/>
                  <a:gd name="T22" fmla="*/ 290 w 551"/>
                  <a:gd name="T23" fmla="*/ 151 h 311"/>
                  <a:gd name="T24" fmla="*/ 324 w 551"/>
                  <a:gd name="T25" fmla="*/ 157 h 311"/>
                  <a:gd name="T26" fmla="*/ 341 w 551"/>
                  <a:gd name="T27" fmla="*/ 167 h 311"/>
                  <a:gd name="T28" fmla="*/ 366 w 551"/>
                  <a:gd name="T29" fmla="*/ 167 h 311"/>
                  <a:gd name="T30" fmla="*/ 388 w 551"/>
                  <a:gd name="T31" fmla="*/ 165 h 311"/>
                  <a:gd name="T32" fmla="*/ 391 w 551"/>
                  <a:gd name="T33" fmla="*/ 165 h 311"/>
                  <a:gd name="T34" fmla="*/ 395 w 551"/>
                  <a:gd name="T35" fmla="*/ 174 h 311"/>
                  <a:gd name="T36" fmla="*/ 405 w 551"/>
                  <a:gd name="T37" fmla="*/ 180 h 311"/>
                  <a:gd name="T38" fmla="*/ 424 w 551"/>
                  <a:gd name="T39" fmla="*/ 180 h 311"/>
                  <a:gd name="T40" fmla="*/ 443 w 551"/>
                  <a:gd name="T41" fmla="*/ 171 h 311"/>
                  <a:gd name="T42" fmla="*/ 455 w 551"/>
                  <a:gd name="T43" fmla="*/ 174 h 311"/>
                  <a:gd name="T44" fmla="*/ 466 w 551"/>
                  <a:gd name="T45" fmla="*/ 169 h 311"/>
                  <a:gd name="T46" fmla="*/ 482 w 551"/>
                  <a:gd name="T47" fmla="*/ 153 h 311"/>
                  <a:gd name="T48" fmla="*/ 484 w 551"/>
                  <a:gd name="T49" fmla="*/ 153 h 311"/>
                  <a:gd name="T50" fmla="*/ 478 w 551"/>
                  <a:gd name="T51" fmla="*/ 163 h 311"/>
                  <a:gd name="T52" fmla="*/ 489 w 551"/>
                  <a:gd name="T53" fmla="*/ 174 h 311"/>
                  <a:gd name="T54" fmla="*/ 505 w 551"/>
                  <a:gd name="T55" fmla="*/ 188 h 311"/>
                  <a:gd name="T56" fmla="*/ 510 w 551"/>
                  <a:gd name="T57" fmla="*/ 209 h 311"/>
                  <a:gd name="T58" fmla="*/ 512 w 551"/>
                  <a:gd name="T59" fmla="*/ 224 h 311"/>
                  <a:gd name="T60" fmla="*/ 520 w 551"/>
                  <a:gd name="T61" fmla="*/ 236 h 311"/>
                  <a:gd name="T62" fmla="*/ 528 w 551"/>
                  <a:gd name="T63" fmla="*/ 207 h 311"/>
                  <a:gd name="T64" fmla="*/ 533 w 551"/>
                  <a:gd name="T65" fmla="*/ 199 h 311"/>
                  <a:gd name="T66" fmla="*/ 545 w 551"/>
                  <a:gd name="T67" fmla="*/ 197 h 311"/>
                  <a:gd name="T68" fmla="*/ 551 w 551"/>
                  <a:gd name="T69" fmla="*/ 205 h 311"/>
                  <a:gd name="T70" fmla="*/ 539 w 551"/>
                  <a:gd name="T71" fmla="*/ 209 h 311"/>
                  <a:gd name="T72" fmla="*/ 530 w 551"/>
                  <a:gd name="T73" fmla="*/ 222 h 311"/>
                  <a:gd name="T74" fmla="*/ 530 w 551"/>
                  <a:gd name="T75" fmla="*/ 311 h 311"/>
                  <a:gd name="T76" fmla="*/ 330 w 551"/>
                  <a:gd name="T77" fmla="*/ 311 h 311"/>
                  <a:gd name="T78" fmla="*/ 311 w 551"/>
                  <a:gd name="T79" fmla="*/ 286 h 311"/>
                  <a:gd name="T80" fmla="*/ 25 w 551"/>
                  <a:gd name="T81" fmla="*/ 286 h 311"/>
                  <a:gd name="T82" fmla="*/ 15 w 551"/>
                  <a:gd name="T83" fmla="*/ 274 h 311"/>
                  <a:gd name="T84" fmla="*/ 5 w 551"/>
                  <a:gd name="T85" fmla="*/ 207 h 311"/>
                  <a:gd name="T86" fmla="*/ 0 w 551"/>
                  <a:gd name="T87" fmla="*/ 174 h 311"/>
                  <a:gd name="T88" fmla="*/ 0 w 551"/>
                  <a:gd name="T89" fmla="*/ 132 h 311"/>
                  <a:gd name="T90" fmla="*/ 0 w 551"/>
                  <a:gd name="T91" fmla="*/ 111 h 311"/>
                  <a:gd name="T92" fmla="*/ 3 w 551"/>
                  <a:gd name="T93" fmla="*/ 98 h 311"/>
                  <a:gd name="T94" fmla="*/ 11 w 551"/>
                  <a:gd name="T95" fmla="*/ 53 h 311"/>
                  <a:gd name="T96" fmla="*/ 17 w 551"/>
                  <a:gd name="T97" fmla="*/ 42 h 311"/>
                  <a:gd name="T98" fmla="*/ 17 w 551"/>
                  <a:gd name="T99" fmla="*/ 29 h 311"/>
                  <a:gd name="T100" fmla="*/ 7 w 551"/>
                  <a:gd name="T101" fmla="*/ 17 h 311"/>
                  <a:gd name="T102" fmla="*/ 3 w 551"/>
                  <a:gd name="T103" fmla="*/ 4 h 311"/>
                  <a:gd name="T104" fmla="*/ 3 w 551"/>
                  <a:gd name="T105" fmla="*/ 0 h 311"/>
                  <a:gd name="T106" fmla="*/ 5 w 551"/>
                  <a:gd name="T107" fmla="*/ 0 h 311"/>
                  <a:gd name="T108" fmla="*/ 21 w 551"/>
                  <a:gd name="T109" fmla="*/ 2 h 311"/>
                  <a:gd name="T110" fmla="*/ 46 w 551"/>
                  <a:gd name="T111" fmla="*/ 23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51" h="311">
                    <a:moveTo>
                      <a:pt x="46" y="23"/>
                    </a:moveTo>
                    <a:lnTo>
                      <a:pt x="78" y="30"/>
                    </a:lnTo>
                    <a:lnTo>
                      <a:pt x="119" y="77"/>
                    </a:lnTo>
                    <a:lnTo>
                      <a:pt x="147" y="82"/>
                    </a:lnTo>
                    <a:lnTo>
                      <a:pt x="169" y="98"/>
                    </a:lnTo>
                    <a:lnTo>
                      <a:pt x="188" y="115"/>
                    </a:lnTo>
                    <a:lnTo>
                      <a:pt x="199" y="130"/>
                    </a:lnTo>
                    <a:lnTo>
                      <a:pt x="213" y="140"/>
                    </a:lnTo>
                    <a:lnTo>
                      <a:pt x="242" y="142"/>
                    </a:lnTo>
                    <a:lnTo>
                      <a:pt x="253" y="146"/>
                    </a:lnTo>
                    <a:lnTo>
                      <a:pt x="278" y="149"/>
                    </a:lnTo>
                    <a:lnTo>
                      <a:pt x="290" y="151"/>
                    </a:lnTo>
                    <a:lnTo>
                      <a:pt x="324" y="157"/>
                    </a:lnTo>
                    <a:lnTo>
                      <a:pt x="341" y="167"/>
                    </a:lnTo>
                    <a:lnTo>
                      <a:pt x="366" y="167"/>
                    </a:lnTo>
                    <a:lnTo>
                      <a:pt x="388" y="165"/>
                    </a:lnTo>
                    <a:lnTo>
                      <a:pt x="391" y="165"/>
                    </a:lnTo>
                    <a:lnTo>
                      <a:pt x="395" y="174"/>
                    </a:lnTo>
                    <a:lnTo>
                      <a:pt x="405" y="180"/>
                    </a:lnTo>
                    <a:lnTo>
                      <a:pt x="424" y="180"/>
                    </a:lnTo>
                    <a:lnTo>
                      <a:pt x="443" y="171"/>
                    </a:lnTo>
                    <a:lnTo>
                      <a:pt x="455" y="174"/>
                    </a:lnTo>
                    <a:lnTo>
                      <a:pt x="466" y="169"/>
                    </a:lnTo>
                    <a:lnTo>
                      <a:pt x="482" y="153"/>
                    </a:lnTo>
                    <a:lnTo>
                      <a:pt x="484" y="153"/>
                    </a:lnTo>
                    <a:lnTo>
                      <a:pt x="478" y="163"/>
                    </a:lnTo>
                    <a:lnTo>
                      <a:pt x="489" y="174"/>
                    </a:lnTo>
                    <a:lnTo>
                      <a:pt x="505" y="188"/>
                    </a:lnTo>
                    <a:lnTo>
                      <a:pt x="510" y="209"/>
                    </a:lnTo>
                    <a:lnTo>
                      <a:pt x="512" y="224"/>
                    </a:lnTo>
                    <a:lnTo>
                      <a:pt x="520" y="236"/>
                    </a:lnTo>
                    <a:lnTo>
                      <a:pt x="528" y="207"/>
                    </a:lnTo>
                    <a:lnTo>
                      <a:pt x="533" y="199"/>
                    </a:lnTo>
                    <a:lnTo>
                      <a:pt x="545" y="197"/>
                    </a:lnTo>
                    <a:lnTo>
                      <a:pt x="551" y="205"/>
                    </a:lnTo>
                    <a:lnTo>
                      <a:pt x="539" y="209"/>
                    </a:lnTo>
                    <a:lnTo>
                      <a:pt x="530" y="222"/>
                    </a:lnTo>
                    <a:lnTo>
                      <a:pt x="530" y="311"/>
                    </a:lnTo>
                    <a:lnTo>
                      <a:pt x="330" y="311"/>
                    </a:lnTo>
                    <a:lnTo>
                      <a:pt x="311" y="286"/>
                    </a:lnTo>
                    <a:lnTo>
                      <a:pt x="25" y="286"/>
                    </a:lnTo>
                    <a:lnTo>
                      <a:pt x="15" y="274"/>
                    </a:lnTo>
                    <a:lnTo>
                      <a:pt x="5" y="207"/>
                    </a:lnTo>
                    <a:lnTo>
                      <a:pt x="0" y="174"/>
                    </a:lnTo>
                    <a:lnTo>
                      <a:pt x="0" y="132"/>
                    </a:lnTo>
                    <a:lnTo>
                      <a:pt x="0" y="111"/>
                    </a:lnTo>
                    <a:lnTo>
                      <a:pt x="3" y="98"/>
                    </a:lnTo>
                    <a:lnTo>
                      <a:pt x="11" y="53"/>
                    </a:lnTo>
                    <a:lnTo>
                      <a:pt x="17" y="42"/>
                    </a:lnTo>
                    <a:lnTo>
                      <a:pt x="17" y="29"/>
                    </a:lnTo>
                    <a:lnTo>
                      <a:pt x="7" y="17"/>
                    </a:lnTo>
                    <a:lnTo>
                      <a:pt x="3" y="4"/>
                    </a:lnTo>
                    <a:lnTo>
                      <a:pt x="3" y="0"/>
                    </a:lnTo>
                    <a:lnTo>
                      <a:pt x="5" y="0"/>
                    </a:lnTo>
                    <a:lnTo>
                      <a:pt x="21" y="2"/>
                    </a:lnTo>
                    <a:lnTo>
                      <a:pt x="46" y="23"/>
                    </a:lnTo>
                    <a:close/>
                  </a:path>
                </a:pathLst>
              </a:custGeom>
              <a:solidFill>
                <a:srgbClr val="FFFFFF"/>
              </a:solidFill>
              <a:ln w="12700">
                <a:solidFill>
                  <a:srgbClr val="000000"/>
                </a:solidFill>
                <a:prstDash val="solid"/>
                <a:round/>
                <a:headEnd/>
                <a:tailEnd/>
              </a:ln>
            </p:spPr>
            <p:txBody>
              <a:bodyPr/>
              <a:lstStyle/>
              <a:p>
                <a:endParaRPr lang="en-US"/>
              </a:p>
            </p:txBody>
          </p:sp>
          <p:sp>
            <p:nvSpPr>
              <p:cNvPr id="127001" name="Freeform 25"/>
              <p:cNvSpPr>
                <a:spLocks/>
              </p:cNvSpPr>
              <p:nvPr/>
            </p:nvSpPr>
            <p:spPr bwMode="auto">
              <a:xfrm>
                <a:off x="1473" y="2316"/>
                <a:ext cx="188" cy="505"/>
              </a:xfrm>
              <a:custGeom>
                <a:avLst/>
                <a:gdLst>
                  <a:gd name="T0" fmla="*/ 73 w 188"/>
                  <a:gd name="T1" fmla="*/ 71 h 505"/>
                  <a:gd name="T2" fmla="*/ 84 w 188"/>
                  <a:gd name="T3" fmla="*/ 80 h 505"/>
                  <a:gd name="T4" fmla="*/ 115 w 188"/>
                  <a:gd name="T5" fmla="*/ 98 h 505"/>
                  <a:gd name="T6" fmla="*/ 117 w 188"/>
                  <a:gd name="T7" fmla="*/ 109 h 505"/>
                  <a:gd name="T8" fmla="*/ 121 w 188"/>
                  <a:gd name="T9" fmla="*/ 165 h 505"/>
                  <a:gd name="T10" fmla="*/ 126 w 188"/>
                  <a:gd name="T11" fmla="*/ 178 h 505"/>
                  <a:gd name="T12" fmla="*/ 136 w 188"/>
                  <a:gd name="T13" fmla="*/ 194 h 505"/>
                  <a:gd name="T14" fmla="*/ 142 w 188"/>
                  <a:gd name="T15" fmla="*/ 203 h 505"/>
                  <a:gd name="T16" fmla="*/ 180 w 188"/>
                  <a:gd name="T17" fmla="*/ 240 h 505"/>
                  <a:gd name="T18" fmla="*/ 188 w 188"/>
                  <a:gd name="T19" fmla="*/ 263 h 505"/>
                  <a:gd name="T20" fmla="*/ 184 w 188"/>
                  <a:gd name="T21" fmla="*/ 276 h 505"/>
                  <a:gd name="T22" fmla="*/ 184 w 188"/>
                  <a:gd name="T23" fmla="*/ 318 h 505"/>
                  <a:gd name="T24" fmla="*/ 173 w 188"/>
                  <a:gd name="T25" fmla="*/ 363 h 505"/>
                  <a:gd name="T26" fmla="*/ 173 w 188"/>
                  <a:gd name="T27" fmla="*/ 436 h 505"/>
                  <a:gd name="T28" fmla="*/ 155 w 188"/>
                  <a:gd name="T29" fmla="*/ 464 h 505"/>
                  <a:gd name="T30" fmla="*/ 148 w 188"/>
                  <a:gd name="T31" fmla="*/ 487 h 505"/>
                  <a:gd name="T32" fmla="*/ 148 w 188"/>
                  <a:gd name="T33" fmla="*/ 505 h 505"/>
                  <a:gd name="T34" fmla="*/ 100 w 188"/>
                  <a:gd name="T35" fmla="*/ 503 h 505"/>
                  <a:gd name="T36" fmla="*/ 65 w 188"/>
                  <a:gd name="T37" fmla="*/ 501 h 505"/>
                  <a:gd name="T38" fmla="*/ 65 w 188"/>
                  <a:gd name="T39" fmla="*/ 441 h 505"/>
                  <a:gd name="T40" fmla="*/ 0 w 188"/>
                  <a:gd name="T41" fmla="*/ 434 h 505"/>
                  <a:gd name="T42" fmla="*/ 23 w 188"/>
                  <a:gd name="T43" fmla="*/ 397 h 505"/>
                  <a:gd name="T44" fmla="*/ 80 w 188"/>
                  <a:gd name="T45" fmla="*/ 338 h 505"/>
                  <a:gd name="T46" fmla="*/ 100 w 188"/>
                  <a:gd name="T47" fmla="*/ 309 h 505"/>
                  <a:gd name="T48" fmla="*/ 136 w 188"/>
                  <a:gd name="T49" fmla="*/ 251 h 505"/>
                  <a:gd name="T50" fmla="*/ 144 w 188"/>
                  <a:gd name="T51" fmla="*/ 240 h 505"/>
                  <a:gd name="T52" fmla="*/ 136 w 188"/>
                  <a:gd name="T53" fmla="*/ 226 h 505"/>
                  <a:gd name="T54" fmla="*/ 132 w 188"/>
                  <a:gd name="T55" fmla="*/ 222 h 505"/>
                  <a:gd name="T56" fmla="*/ 126 w 188"/>
                  <a:gd name="T57" fmla="*/ 224 h 505"/>
                  <a:gd name="T58" fmla="*/ 121 w 188"/>
                  <a:gd name="T59" fmla="*/ 219 h 505"/>
                  <a:gd name="T60" fmla="*/ 115 w 188"/>
                  <a:gd name="T61" fmla="*/ 190 h 505"/>
                  <a:gd name="T62" fmla="*/ 94 w 188"/>
                  <a:gd name="T63" fmla="*/ 153 h 505"/>
                  <a:gd name="T64" fmla="*/ 92 w 188"/>
                  <a:gd name="T65" fmla="*/ 144 h 505"/>
                  <a:gd name="T66" fmla="*/ 94 w 188"/>
                  <a:gd name="T67" fmla="*/ 126 h 505"/>
                  <a:gd name="T68" fmla="*/ 100 w 188"/>
                  <a:gd name="T69" fmla="*/ 113 h 505"/>
                  <a:gd name="T70" fmla="*/ 98 w 188"/>
                  <a:gd name="T71" fmla="*/ 101 h 505"/>
                  <a:gd name="T72" fmla="*/ 86 w 188"/>
                  <a:gd name="T73" fmla="*/ 92 h 505"/>
                  <a:gd name="T74" fmla="*/ 75 w 188"/>
                  <a:gd name="T75" fmla="*/ 92 h 505"/>
                  <a:gd name="T76" fmla="*/ 59 w 188"/>
                  <a:gd name="T77" fmla="*/ 107 h 505"/>
                  <a:gd name="T78" fmla="*/ 53 w 188"/>
                  <a:gd name="T79" fmla="*/ 119 h 505"/>
                  <a:gd name="T80" fmla="*/ 53 w 188"/>
                  <a:gd name="T81" fmla="*/ 128 h 505"/>
                  <a:gd name="T82" fmla="*/ 50 w 188"/>
                  <a:gd name="T83" fmla="*/ 117 h 505"/>
                  <a:gd name="T84" fmla="*/ 32 w 188"/>
                  <a:gd name="T85" fmla="*/ 96 h 505"/>
                  <a:gd name="T86" fmla="*/ 34 w 188"/>
                  <a:gd name="T87" fmla="*/ 0 h 505"/>
                  <a:gd name="T88" fmla="*/ 73 w 188"/>
                  <a:gd name="T89" fmla="*/ 71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88" h="505">
                    <a:moveTo>
                      <a:pt x="73" y="71"/>
                    </a:moveTo>
                    <a:lnTo>
                      <a:pt x="84" y="80"/>
                    </a:lnTo>
                    <a:lnTo>
                      <a:pt x="115" y="98"/>
                    </a:lnTo>
                    <a:lnTo>
                      <a:pt x="117" y="109"/>
                    </a:lnTo>
                    <a:lnTo>
                      <a:pt x="121" y="165"/>
                    </a:lnTo>
                    <a:lnTo>
                      <a:pt x="126" y="178"/>
                    </a:lnTo>
                    <a:lnTo>
                      <a:pt x="136" y="194"/>
                    </a:lnTo>
                    <a:lnTo>
                      <a:pt x="142" y="203"/>
                    </a:lnTo>
                    <a:lnTo>
                      <a:pt x="180" y="240"/>
                    </a:lnTo>
                    <a:lnTo>
                      <a:pt x="188" y="263"/>
                    </a:lnTo>
                    <a:lnTo>
                      <a:pt x="184" y="276"/>
                    </a:lnTo>
                    <a:lnTo>
                      <a:pt x="184" y="318"/>
                    </a:lnTo>
                    <a:lnTo>
                      <a:pt x="173" y="363"/>
                    </a:lnTo>
                    <a:lnTo>
                      <a:pt x="173" y="436"/>
                    </a:lnTo>
                    <a:lnTo>
                      <a:pt x="155" y="464"/>
                    </a:lnTo>
                    <a:lnTo>
                      <a:pt x="148" y="487"/>
                    </a:lnTo>
                    <a:lnTo>
                      <a:pt x="148" y="505"/>
                    </a:lnTo>
                    <a:lnTo>
                      <a:pt x="100" y="503"/>
                    </a:lnTo>
                    <a:lnTo>
                      <a:pt x="65" y="501"/>
                    </a:lnTo>
                    <a:lnTo>
                      <a:pt x="65" y="441"/>
                    </a:lnTo>
                    <a:lnTo>
                      <a:pt x="0" y="434"/>
                    </a:lnTo>
                    <a:lnTo>
                      <a:pt x="23" y="397"/>
                    </a:lnTo>
                    <a:lnTo>
                      <a:pt x="80" y="338"/>
                    </a:lnTo>
                    <a:lnTo>
                      <a:pt x="100" y="309"/>
                    </a:lnTo>
                    <a:lnTo>
                      <a:pt x="136" y="251"/>
                    </a:lnTo>
                    <a:lnTo>
                      <a:pt x="144" y="240"/>
                    </a:lnTo>
                    <a:lnTo>
                      <a:pt x="136" y="226"/>
                    </a:lnTo>
                    <a:lnTo>
                      <a:pt x="132" y="222"/>
                    </a:lnTo>
                    <a:lnTo>
                      <a:pt x="126" y="224"/>
                    </a:lnTo>
                    <a:lnTo>
                      <a:pt x="121" y="219"/>
                    </a:lnTo>
                    <a:lnTo>
                      <a:pt x="115" y="190"/>
                    </a:lnTo>
                    <a:lnTo>
                      <a:pt x="94" y="153"/>
                    </a:lnTo>
                    <a:lnTo>
                      <a:pt x="92" y="144"/>
                    </a:lnTo>
                    <a:lnTo>
                      <a:pt x="94" y="126"/>
                    </a:lnTo>
                    <a:lnTo>
                      <a:pt x="100" y="113"/>
                    </a:lnTo>
                    <a:lnTo>
                      <a:pt x="98" y="101"/>
                    </a:lnTo>
                    <a:lnTo>
                      <a:pt x="86" y="92"/>
                    </a:lnTo>
                    <a:lnTo>
                      <a:pt x="75" y="92"/>
                    </a:lnTo>
                    <a:lnTo>
                      <a:pt x="59" y="107"/>
                    </a:lnTo>
                    <a:lnTo>
                      <a:pt x="53" y="119"/>
                    </a:lnTo>
                    <a:lnTo>
                      <a:pt x="53" y="128"/>
                    </a:lnTo>
                    <a:lnTo>
                      <a:pt x="50" y="117"/>
                    </a:lnTo>
                    <a:lnTo>
                      <a:pt x="32" y="96"/>
                    </a:lnTo>
                    <a:lnTo>
                      <a:pt x="34" y="0"/>
                    </a:lnTo>
                    <a:lnTo>
                      <a:pt x="73"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02" name="Freeform 26"/>
              <p:cNvSpPr>
                <a:spLocks/>
              </p:cNvSpPr>
              <p:nvPr/>
            </p:nvSpPr>
            <p:spPr bwMode="auto">
              <a:xfrm>
                <a:off x="1477" y="2319"/>
                <a:ext cx="188" cy="505"/>
              </a:xfrm>
              <a:custGeom>
                <a:avLst/>
                <a:gdLst>
                  <a:gd name="T0" fmla="*/ 73 w 188"/>
                  <a:gd name="T1" fmla="*/ 71 h 505"/>
                  <a:gd name="T2" fmla="*/ 84 w 188"/>
                  <a:gd name="T3" fmla="*/ 81 h 505"/>
                  <a:gd name="T4" fmla="*/ 115 w 188"/>
                  <a:gd name="T5" fmla="*/ 98 h 505"/>
                  <a:gd name="T6" fmla="*/ 117 w 188"/>
                  <a:gd name="T7" fmla="*/ 110 h 505"/>
                  <a:gd name="T8" fmla="*/ 121 w 188"/>
                  <a:gd name="T9" fmla="*/ 166 h 505"/>
                  <a:gd name="T10" fmla="*/ 126 w 188"/>
                  <a:gd name="T11" fmla="*/ 179 h 505"/>
                  <a:gd name="T12" fmla="*/ 136 w 188"/>
                  <a:gd name="T13" fmla="*/ 194 h 505"/>
                  <a:gd name="T14" fmla="*/ 142 w 188"/>
                  <a:gd name="T15" fmla="*/ 204 h 505"/>
                  <a:gd name="T16" fmla="*/ 180 w 188"/>
                  <a:gd name="T17" fmla="*/ 240 h 505"/>
                  <a:gd name="T18" fmla="*/ 188 w 188"/>
                  <a:gd name="T19" fmla="*/ 264 h 505"/>
                  <a:gd name="T20" fmla="*/ 184 w 188"/>
                  <a:gd name="T21" fmla="*/ 277 h 505"/>
                  <a:gd name="T22" fmla="*/ 184 w 188"/>
                  <a:gd name="T23" fmla="*/ 319 h 505"/>
                  <a:gd name="T24" fmla="*/ 172 w 188"/>
                  <a:gd name="T25" fmla="*/ 363 h 505"/>
                  <a:gd name="T26" fmla="*/ 172 w 188"/>
                  <a:gd name="T27" fmla="*/ 436 h 505"/>
                  <a:gd name="T28" fmla="*/ 155 w 188"/>
                  <a:gd name="T29" fmla="*/ 465 h 505"/>
                  <a:gd name="T30" fmla="*/ 147 w 188"/>
                  <a:gd name="T31" fmla="*/ 488 h 505"/>
                  <a:gd name="T32" fmla="*/ 147 w 188"/>
                  <a:gd name="T33" fmla="*/ 505 h 505"/>
                  <a:gd name="T34" fmla="*/ 99 w 188"/>
                  <a:gd name="T35" fmla="*/ 504 h 505"/>
                  <a:gd name="T36" fmla="*/ 65 w 188"/>
                  <a:gd name="T37" fmla="*/ 502 h 505"/>
                  <a:gd name="T38" fmla="*/ 65 w 188"/>
                  <a:gd name="T39" fmla="*/ 442 h 505"/>
                  <a:gd name="T40" fmla="*/ 0 w 188"/>
                  <a:gd name="T41" fmla="*/ 434 h 505"/>
                  <a:gd name="T42" fmla="*/ 23 w 188"/>
                  <a:gd name="T43" fmla="*/ 398 h 505"/>
                  <a:gd name="T44" fmla="*/ 80 w 188"/>
                  <a:gd name="T45" fmla="*/ 338 h 505"/>
                  <a:gd name="T46" fmla="*/ 99 w 188"/>
                  <a:gd name="T47" fmla="*/ 310 h 505"/>
                  <a:gd name="T48" fmla="*/ 136 w 188"/>
                  <a:gd name="T49" fmla="*/ 252 h 505"/>
                  <a:gd name="T50" fmla="*/ 144 w 188"/>
                  <a:gd name="T51" fmla="*/ 240 h 505"/>
                  <a:gd name="T52" fmla="*/ 136 w 188"/>
                  <a:gd name="T53" fmla="*/ 227 h 505"/>
                  <a:gd name="T54" fmla="*/ 132 w 188"/>
                  <a:gd name="T55" fmla="*/ 223 h 505"/>
                  <a:gd name="T56" fmla="*/ 126 w 188"/>
                  <a:gd name="T57" fmla="*/ 225 h 505"/>
                  <a:gd name="T58" fmla="*/ 121 w 188"/>
                  <a:gd name="T59" fmla="*/ 219 h 505"/>
                  <a:gd name="T60" fmla="*/ 115 w 188"/>
                  <a:gd name="T61" fmla="*/ 191 h 505"/>
                  <a:gd name="T62" fmla="*/ 94 w 188"/>
                  <a:gd name="T63" fmla="*/ 154 h 505"/>
                  <a:gd name="T64" fmla="*/ 92 w 188"/>
                  <a:gd name="T65" fmla="*/ 144 h 505"/>
                  <a:gd name="T66" fmla="*/ 94 w 188"/>
                  <a:gd name="T67" fmla="*/ 127 h 505"/>
                  <a:gd name="T68" fmla="*/ 99 w 188"/>
                  <a:gd name="T69" fmla="*/ 114 h 505"/>
                  <a:gd name="T70" fmla="*/ 98 w 188"/>
                  <a:gd name="T71" fmla="*/ 102 h 505"/>
                  <a:gd name="T72" fmla="*/ 86 w 188"/>
                  <a:gd name="T73" fmla="*/ 93 h 505"/>
                  <a:gd name="T74" fmla="*/ 74 w 188"/>
                  <a:gd name="T75" fmla="*/ 93 h 505"/>
                  <a:gd name="T76" fmla="*/ 59 w 188"/>
                  <a:gd name="T77" fmla="*/ 108 h 505"/>
                  <a:gd name="T78" fmla="*/ 53 w 188"/>
                  <a:gd name="T79" fmla="*/ 119 h 505"/>
                  <a:gd name="T80" fmla="*/ 53 w 188"/>
                  <a:gd name="T81" fmla="*/ 129 h 505"/>
                  <a:gd name="T82" fmla="*/ 49 w 188"/>
                  <a:gd name="T83" fmla="*/ 118 h 505"/>
                  <a:gd name="T84" fmla="*/ 32 w 188"/>
                  <a:gd name="T85" fmla="*/ 96 h 505"/>
                  <a:gd name="T86" fmla="*/ 34 w 188"/>
                  <a:gd name="T87" fmla="*/ 0 h 505"/>
                  <a:gd name="T88" fmla="*/ 73 w 188"/>
                  <a:gd name="T89" fmla="*/ 71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88" h="505">
                    <a:moveTo>
                      <a:pt x="73" y="71"/>
                    </a:moveTo>
                    <a:lnTo>
                      <a:pt x="84" y="81"/>
                    </a:lnTo>
                    <a:lnTo>
                      <a:pt x="115" y="98"/>
                    </a:lnTo>
                    <a:lnTo>
                      <a:pt x="117" y="110"/>
                    </a:lnTo>
                    <a:lnTo>
                      <a:pt x="121" y="166"/>
                    </a:lnTo>
                    <a:lnTo>
                      <a:pt x="126" y="179"/>
                    </a:lnTo>
                    <a:lnTo>
                      <a:pt x="136" y="194"/>
                    </a:lnTo>
                    <a:lnTo>
                      <a:pt x="142" y="204"/>
                    </a:lnTo>
                    <a:lnTo>
                      <a:pt x="180" y="240"/>
                    </a:lnTo>
                    <a:lnTo>
                      <a:pt x="188" y="264"/>
                    </a:lnTo>
                    <a:lnTo>
                      <a:pt x="184" y="277"/>
                    </a:lnTo>
                    <a:lnTo>
                      <a:pt x="184" y="319"/>
                    </a:lnTo>
                    <a:lnTo>
                      <a:pt x="172" y="363"/>
                    </a:lnTo>
                    <a:lnTo>
                      <a:pt x="172" y="436"/>
                    </a:lnTo>
                    <a:lnTo>
                      <a:pt x="155" y="465"/>
                    </a:lnTo>
                    <a:lnTo>
                      <a:pt x="147" y="488"/>
                    </a:lnTo>
                    <a:lnTo>
                      <a:pt x="147" y="505"/>
                    </a:lnTo>
                    <a:lnTo>
                      <a:pt x="99" y="504"/>
                    </a:lnTo>
                    <a:lnTo>
                      <a:pt x="65" y="502"/>
                    </a:lnTo>
                    <a:lnTo>
                      <a:pt x="65" y="442"/>
                    </a:lnTo>
                    <a:lnTo>
                      <a:pt x="0" y="434"/>
                    </a:lnTo>
                    <a:lnTo>
                      <a:pt x="23" y="398"/>
                    </a:lnTo>
                    <a:lnTo>
                      <a:pt x="80" y="338"/>
                    </a:lnTo>
                    <a:lnTo>
                      <a:pt x="99" y="310"/>
                    </a:lnTo>
                    <a:lnTo>
                      <a:pt x="136" y="252"/>
                    </a:lnTo>
                    <a:lnTo>
                      <a:pt x="144" y="240"/>
                    </a:lnTo>
                    <a:lnTo>
                      <a:pt x="136" y="227"/>
                    </a:lnTo>
                    <a:lnTo>
                      <a:pt x="132" y="223"/>
                    </a:lnTo>
                    <a:lnTo>
                      <a:pt x="126" y="225"/>
                    </a:lnTo>
                    <a:lnTo>
                      <a:pt x="121" y="219"/>
                    </a:lnTo>
                    <a:lnTo>
                      <a:pt x="115" y="191"/>
                    </a:lnTo>
                    <a:lnTo>
                      <a:pt x="94" y="154"/>
                    </a:lnTo>
                    <a:lnTo>
                      <a:pt x="92" y="144"/>
                    </a:lnTo>
                    <a:lnTo>
                      <a:pt x="94" y="127"/>
                    </a:lnTo>
                    <a:lnTo>
                      <a:pt x="99" y="114"/>
                    </a:lnTo>
                    <a:lnTo>
                      <a:pt x="98" y="102"/>
                    </a:lnTo>
                    <a:lnTo>
                      <a:pt x="86" y="93"/>
                    </a:lnTo>
                    <a:lnTo>
                      <a:pt x="74" y="93"/>
                    </a:lnTo>
                    <a:lnTo>
                      <a:pt x="59" y="108"/>
                    </a:lnTo>
                    <a:lnTo>
                      <a:pt x="53" y="119"/>
                    </a:lnTo>
                    <a:lnTo>
                      <a:pt x="53" y="129"/>
                    </a:lnTo>
                    <a:lnTo>
                      <a:pt x="49" y="118"/>
                    </a:lnTo>
                    <a:lnTo>
                      <a:pt x="32" y="96"/>
                    </a:lnTo>
                    <a:lnTo>
                      <a:pt x="34" y="0"/>
                    </a:lnTo>
                    <a:lnTo>
                      <a:pt x="73" y="71"/>
                    </a:lnTo>
                    <a:close/>
                  </a:path>
                </a:pathLst>
              </a:custGeom>
              <a:solidFill>
                <a:srgbClr val="FFFFFF"/>
              </a:solidFill>
              <a:ln w="12700">
                <a:solidFill>
                  <a:srgbClr val="000000"/>
                </a:solidFill>
                <a:prstDash val="solid"/>
                <a:round/>
                <a:headEnd/>
                <a:tailEnd/>
              </a:ln>
            </p:spPr>
            <p:txBody>
              <a:bodyPr/>
              <a:lstStyle/>
              <a:p>
                <a:endParaRPr lang="en-US"/>
              </a:p>
            </p:txBody>
          </p:sp>
          <p:sp>
            <p:nvSpPr>
              <p:cNvPr id="127003" name="Freeform 27"/>
              <p:cNvSpPr>
                <a:spLocks/>
              </p:cNvSpPr>
              <p:nvPr/>
            </p:nvSpPr>
            <p:spPr bwMode="auto">
              <a:xfrm>
                <a:off x="1623" y="2623"/>
                <a:ext cx="466" cy="382"/>
              </a:xfrm>
              <a:custGeom>
                <a:avLst/>
                <a:gdLst>
                  <a:gd name="T0" fmla="*/ 9 w 466"/>
                  <a:gd name="T1" fmla="*/ 259 h 382"/>
                  <a:gd name="T2" fmla="*/ 3 w 466"/>
                  <a:gd name="T3" fmla="*/ 180 h 382"/>
                  <a:gd name="T4" fmla="*/ 30 w 466"/>
                  <a:gd name="T5" fmla="*/ 129 h 382"/>
                  <a:gd name="T6" fmla="*/ 44 w 466"/>
                  <a:gd name="T7" fmla="*/ 11 h 382"/>
                  <a:gd name="T8" fmla="*/ 211 w 466"/>
                  <a:gd name="T9" fmla="*/ 6 h 382"/>
                  <a:gd name="T10" fmla="*/ 466 w 466"/>
                  <a:gd name="T11" fmla="*/ 40 h 382"/>
                  <a:gd name="T12" fmla="*/ 443 w 466"/>
                  <a:gd name="T13" fmla="*/ 92 h 382"/>
                  <a:gd name="T14" fmla="*/ 447 w 466"/>
                  <a:gd name="T15" fmla="*/ 109 h 382"/>
                  <a:gd name="T16" fmla="*/ 426 w 466"/>
                  <a:gd name="T17" fmla="*/ 121 h 382"/>
                  <a:gd name="T18" fmla="*/ 414 w 466"/>
                  <a:gd name="T19" fmla="*/ 127 h 382"/>
                  <a:gd name="T20" fmla="*/ 405 w 466"/>
                  <a:gd name="T21" fmla="*/ 144 h 382"/>
                  <a:gd name="T22" fmla="*/ 366 w 466"/>
                  <a:gd name="T23" fmla="*/ 184 h 382"/>
                  <a:gd name="T24" fmla="*/ 355 w 466"/>
                  <a:gd name="T25" fmla="*/ 205 h 382"/>
                  <a:gd name="T26" fmla="*/ 339 w 466"/>
                  <a:gd name="T27" fmla="*/ 223 h 382"/>
                  <a:gd name="T28" fmla="*/ 334 w 466"/>
                  <a:gd name="T29" fmla="*/ 238 h 382"/>
                  <a:gd name="T30" fmla="*/ 339 w 466"/>
                  <a:gd name="T31" fmla="*/ 263 h 382"/>
                  <a:gd name="T32" fmla="*/ 349 w 466"/>
                  <a:gd name="T33" fmla="*/ 288 h 382"/>
                  <a:gd name="T34" fmla="*/ 370 w 466"/>
                  <a:gd name="T35" fmla="*/ 290 h 382"/>
                  <a:gd name="T36" fmla="*/ 362 w 466"/>
                  <a:gd name="T37" fmla="*/ 315 h 382"/>
                  <a:gd name="T38" fmla="*/ 376 w 466"/>
                  <a:gd name="T39" fmla="*/ 334 h 382"/>
                  <a:gd name="T40" fmla="*/ 380 w 466"/>
                  <a:gd name="T41" fmla="*/ 344 h 382"/>
                  <a:gd name="T42" fmla="*/ 361 w 466"/>
                  <a:gd name="T43" fmla="*/ 359 h 382"/>
                  <a:gd name="T44" fmla="*/ 349 w 466"/>
                  <a:gd name="T45" fmla="*/ 382 h 382"/>
                  <a:gd name="T46" fmla="*/ 336 w 466"/>
                  <a:gd name="T47" fmla="*/ 374 h 382"/>
                  <a:gd name="T48" fmla="*/ 320 w 466"/>
                  <a:gd name="T49" fmla="*/ 372 h 382"/>
                  <a:gd name="T50" fmla="*/ 318 w 466"/>
                  <a:gd name="T51" fmla="*/ 374 h 382"/>
                  <a:gd name="T52" fmla="*/ 280 w 466"/>
                  <a:gd name="T53" fmla="*/ 347 h 382"/>
                  <a:gd name="T54" fmla="*/ 241 w 466"/>
                  <a:gd name="T55" fmla="*/ 344 h 382"/>
                  <a:gd name="T56" fmla="*/ 226 w 466"/>
                  <a:gd name="T57" fmla="*/ 338 h 382"/>
                  <a:gd name="T58" fmla="*/ 209 w 466"/>
                  <a:gd name="T59" fmla="*/ 349 h 382"/>
                  <a:gd name="T60" fmla="*/ 188 w 466"/>
                  <a:gd name="T61" fmla="*/ 349 h 382"/>
                  <a:gd name="T62" fmla="*/ 147 w 466"/>
                  <a:gd name="T63" fmla="*/ 328 h 382"/>
                  <a:gd name="T64" fmla="*/ 128 w 466"/>
                  <a:gd name="T65" fmla="*/ 309 h 382"/>
                  <a:gd name="T66" fmla="*/ 115 w 466"/>
                  <a:gd name="T67" fmla="*/ 286 h 382"/>
                  <a:gd name="T68" fmla="*/ 55 w 466"/>
                  <a:gd name="T69" fmla="*/ 27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66" h="382">
                    <a:moveTo>
                      <a:pt x="30" y="236"/>
                    </a:moveTo>
                    <a:lnTo>
                      <a:pt x="9" y="259"/>
                    </a:lnTo>
                    <a:lnTo>
                      <a:pt x="0" y="248"/>
                    </a:lnTo>
                    <a:lnTo>
                      <a:pt x="3" y="180"/>
                    </a:lnTo>
                    <a:lnTo>
                      <a:pt x="17" y="150"/>
                    </a:lnTo>
                    <a:lnTo>
                      <a:pt x="30" y="129"/>
                    </a:lnTo>
                    <a:lnTo>
                      <a:pt x="30" y="54"/>
                    </a:lnTo>
                    <a:lnTo>
                      <a:pt x="44" y="11"/>
                    </a:lnTo>
                    <a:lnTo>
                      <a:pt x="44" y="0"/>
                    </a:lnTo>
                    <a:lnTo>
                      <a:pt x="211" y="6"/>
                    </a:lnTo>
                    <a:lnTo>
                      <a:pt x="451" y="19"/>
                    </a:lnTo>
                    <a:lnTo>
                      <a:pt x="466" y="40"/>
                    </a:lnTo>
                    <a:lnTo>
                      <a:pt x="445" y="75"/>
                    </a:lnTo>
                    <a:lnTo>
                      <a:pt x="443" y="92"/>
                    </a:lnTo>
                    <a:lnTo>
                      <a:pt x="445" y="105"/>
                    </a:lnTo>
                    <a:lnTo>
                      <a:pt x="447" y="109"/>
                    </a:lnTo>
                    <a:lnTo>
                      <a:pt x="428" y="119"/>
                    </a:lnTo>
                    <a:lnTo>
                      <a:pt x="426" y="121"/>
                    </a:lnTo>
                    <a:lnTo>
                      <a:pt x="426" y="123"/>
                    </a:lnTo>
                    <a:lnTo>
                      <a:pt x="414" y="127"/>
                    </a:lnTo>
                    <a:lnTo>
                      <a:pt x="409" y="132"/>
                    </a:lnTo>
                    <a:lnTo>
                      <a:pt x="405" y="144"/>
                    </a:lnTo>
                    <a:lnTo>
                      <a:pt x="378" y="180"/>
                    </a:lnTo>
                    <a:lnTo>
                      <a:pt x="366" y="184"/>
                    </a:lnTo>
                    <a:lnTo>
                      <a:pt x="359" y="196"/>
                    </a:lnTo>
                    <a:lnTo>
                      <a:pt x="355" y="205"/>
                    </a:lnTo>
                    <a:lnTo>
                      <a:pt x="349" y="211"/>
                    </a:lnTo>
                    <a:lnTo>
                      <a:pt x="339" y="223"/>
                    </a:lnTo>
                    <a:lnTo>
                      <a:pt x="339" y="232"/>
                    </a:lnTo>
                    <a:lnTo>
                      <a:pt x="334" y="238"/>
                    </a:lnTo>
                    <a:lnTo>
                      <a:pt x="332" y="246"/>
                    </a:lnTo>
                    <a:lnTo>
                      <a:pt x="339" y="263"/>
                    </a:lnTo>
                    <a:lnTo>
                      <a:pt x="339" y="278"/>
                    </a:lnTo>
                    <a:lnTo>
                      <a:pt x="349" y="288"/>
                    </a:lnTo>
                    <a:lnTo>
                      <a:pt x="366" y="284"/>
                    </a:lnTo>
                    <a:lnTo>
                      <a:pt x="370" y="290"/>
                    </a:lnTo>
                    <a:lnTo>
                      <a:pt x="370" y="299"/>
                    </a:lnTo>
                    <a:lnTo>
                      <a:pt x="362" y="315"/>
                    </a:lnTo>
                    <a:lnTo>
                      <a:pt x="364" y="324"/>
                    </a:lnTo>
                    <a:lnTo>
                      <a:pt x="376" y="334"/>
                    </a:lnTo>
                    <a:lnTo>
                      <a:pt x="378" y="334"/>
                    </a:lnTo>
                    <a:lnTo>
                      <a:pt x="380" y="344"/>
                    </a:lnTo>
                    <a:lnTo>
                      <a:pt x="382" y="359"/>
                    </a:lnTo>
                    <a:lnTo>
                      <a:pt x="361" y="359"/>
                    </a:lnTo>
                    <a:lnTo>
                      <a:pt x="351" y="376"/>
                    </a:lnTo>
                    <a:lnTo>
                      <a:pt x="349" y="382"/>
                    </a:lnTo>
                    <a:lnTo>
                      <a:pt x="343" y="382"/>
                    </a:lnTo>
                    <a:lnTo>
                      <a:pt x="336" y="374"/>
                    </a:lnTo>
                    <a:lnTo>
                      <a:pt x="322" y="372"/>
                    </a:lnTo>
                    <a:lnTo>
                      <a:pt x="320" y="372"/>
                    </a:lnTo>
                    <a:lnTo>
                      <a:pt x="318" y="376"/>
                    </a:lnTo>
                    <a:lnTo>
                      <a:pt x="318" y="374"/>
                    </a:lnTo>
                    <a:lnTo>
                      <a:pt x="291" y="359"/>
                    </a:lnTo>
                    <a:lnTo>
                      <a:pt x="280" y="347"/>
                    </a:lnTo>
                    <a:lnTo>
                      <a:pt x="263" y="347"/>
                    </a:lnTo>
                    <a:lnTo>
                      <a:pt x="241" y="344"/>
                    </a:lnTo>
                    <a:lnTo>
                      <a:pt x="234" y="338"/>
                    </a:lnTo>
                    <a:lnTo>
                      <a:pt x="226" y="338"/>
                    </a:lnTo>
                    <a:lnTo>
                      <a:pt x="217" y="349"/>
                    </a:lnTo>
                    <a:lnTo>
                      <a:pt x="209" y="349"/>
                    </a:lnTo>
                    <a:lnTo>
                      <a:pt x="201" y="344"/>
                    </a:lnTo>
                    <a:lnTo>
                      <a:pt x="188" y="349"/>
                    </a:lnTo>
                    <a:lnTo>
                      <a:pt x="172" y="346"/>
                    </a:lnTo>
                    <a:lnTo>
                      <a:pt x="147" y="328"/>
                    </a:lnTo>
                    <a:lnTo>
                      <a:pt x="134" y="322"/>
                    </a:lnTo>
                    <a:lnTo>
                      <a:pt x="128" y="309"/>
                    </a:lnTo>
                    <a:lnTo>
                      <a:pt x="124" y="298"/>
                    </a:lnTo>
                    <a:lnTo>
                      <a:pt x="115" y="286"/>
                    </a:lnTo>
                    <a:lnTo>
                      <a:pt x="69" y="284"/>
                    </a:lnTo>
                    <a:lnTo>
                      <a:pt x="55" y="276"/>
                    </a:lnTo>
                    <a:lnTo>
                      <a:pt x="30" y="2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04" name="Freeform 28"/>
              <p:cNvSpPr>
                <a:spLocks/>
              </p:cNvSpPr>
              <p:nvPr/>
            </p:nvSpPr>
            <p:spPr bwMode="auto">
              <a:xfrm>
                <a:off x="1626" y="2627"/>
                <a:ext cx="467" cy="382"/>
              </a:xfrm>
              <a:custGeom>
                <a:avLst/>
                <a:gdLst>
                  <a:gd name="T0" fmla="*/ 10 w 467"/>
                  <a:gd name="T1" fmla="*/ 259 h 382"/>
                  <a:gd name="T2" fmla="*/ 4 w 467"/>
                  <a:gd name="T3" fmla="*/ 180 h 382"/>
                  <a:gd name="T4" fmla="*/ 31 w 467"/>
                  <a:gd name="T5" fmla="*/ 128 h 382"/>
                  <a:gd name="T6" fmla="*/ 45 w 467"/>
                  <a:gd name="T7" fmla="*/ 11 h 382"/>
                  <a:gd name="T8" fmla="*/ 212 w 467"/>
                  <a:gd name="T9" fmla="*/ 5 h 382"/>
                  <a:gd name="T10" fmla="*/ 467 w 467"/>
                  <a:gd name="T11" fmla="*/ 40 h 382"/>
                  <a:gd name="T12" fmla="*/ 444 w 467"/>
                  <a:gd name="T13" fmla="*/ 92 h 382"/>
                  <a:gd name="T14" fmla="*/ 448 w 467"/>
                  <a:gd name="T15" fmla="*/ 109 h 382"/>
                  <a:gd name="T16" fmla="*/ 427 w 467"/>
                  <a:gd name="T17" fmla="*/ 121 h 382"/>
                  <a:gd name="T18" fmla="*/ 415 w 467"/>
                  <a:gd name="T19" fmla="*/ 126 h 382"/>
                  <a:gd name="T20" fmla="*/ 406 w 467"/>
                  <a:gd name="T21" fmla="*/ 144 h 382"/>
                  <a:gd name="T22" fmla="*/ 367 w 467"/>
                  <a:gd name="T23" fmla="*/ 184 h 382"/>
                  <a:gd name="T24" fmla="*/ 356 w 467"/>
                  <a:gd name="T25" fmla="*/ 205 h 382"/>
                  <a:gd name="T26" fmla="*/ 340 w 467"/>
                  <a:gd name="T27" fmla="*/ 222 h 382"/>
                  <a:gd name="T28" fmla="*/ 334 w 467"/>
                  <a:gd name="T29" fmla="*/ 238 h 382"/>
                  <a:gd name="T30" fmla="*/ 340 w 467"/>
                  <a:gd name="T31" fmla="*/ 263 h 382"/>
                  <a:gd name="T32" fmla="*/ 350 w 467"/>
                  <a:gd name="T33" fmla="*/ 288 h 382"/>
                  <a:gd name="T34" fmla="*/ 371 w 467"/>
                  <a:gd name="T35" fmla="*/ 290 h 382"/>
                  <a:gd name="T36" fmla="*/ 363 w 467"/>
                  <a:gd name="T37" fmla="*/ 315 h 382"/>
                  <a:gd name="T38" fmla="*/ 377 w 467"/>
                  <a:gd name="T39" fmla="*/ 334 h 382"/>
                  <a:gd name="T40" fmla="*/ 381 w 467"/>
                  <a:gd name="T41" fmla="*/ 343 h 382"/>
                  <a:gd name="T42" fmla="*/ 361 w 467"/>
                  <a:gd name="T43" fmla="*/ 359 h 382"/>
                  <a:gd name="T44" fmla="*/ 350 w 467"/>
                  <a:gd name="T45" fmla="*/ 382 h 382"/>
                  <a:gd name="T46" fmla="*/ 336 w 467"/>
                  <a:gd name="T47" fmla="*/ 374 h 382"/>
                  <a:gd name="T48" fmla="*/ 321 w 467"/>
                  <a:gd name="T49" fmla="*/ 372 h 382"/>
                  <a:gd name="T50" fmla="*/ 319 w 467"/>
                  <a:gd name="T51" fmla="*/ 374 h 382"/>
                  <a:gd name="T52" fmla="*/ 281 w 467"/>
                  <a:gd name="T53" fmla="*/ 347 h 382"/>
                  <a:gd name="T54" fmla="*/ 242 w 467"/>
                  <a:gd name="T55" fmla="*/ 343 h 382"/>
                  <a:gd name="T56" fmla="*/ 227 w 467"/>
                  <a:gd name="T57" fmla="*/ 338 h 382"/>
                  <a:gd name="T58" fmla="*/ 210 w 467"/>
                  <a:gd name="T59" fmla="*/ 349 h 382"/>
                  <a:gd name="T60" fmla="*/ 189 w 467"/>
                  <a:gd name="T61" fmla="*/ 349 h 382"/>
                  <a:gd name="T62" fmla="*/ 148 w 467"/>
                  <a:gd name="T63" fmla="*/ 328 h 382"/>
                  <a:gd name="T64" fmla="*/ 129 w 467"/>
                  <a:gd name="T65" fmla="*/ 309 h 382"/>
                  <a:gd name="T66" fmla="*/ 116 w 467"/>
                  <a:gd name="T67" fmla="*/ 286 h 382"/>
                  <a:gd name="T68" fmla="*/ 56 w 467"/>
                  <a:gd name="T69" fmla="*/ 276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67" h="382">
                    <a:moveTo>
                      <a:pt x="31" y="236"/>
                    </a:moveTo>
                    <a:lnTo>
                      <a:pt x="10" y="259"/>
                    </a:lnTo>
                    <a:lnTo>
                      <a:pt x="0" y="247"/>
                    </a:lnTo>
                    <a:lnTo>
                      <a:pt x="4" y="180"/>
                    </a:lnTo>
                    <a:lnTo>
                      <a:pt x="18" y="149"/>
                    </a:lnTo>
                    <a:lnTo>
                      <a:pt x="31" y="128"/>
                    </a:lnTo>
                    <a:lnTo>
                      <a:pt x="31" y="53"/>
                    </a:lnTo>
                    <a:lnTo>
                      <a:pt x="45" y="11"/>
                    </a:lnTo>
                    <a:lnTo>
                      <a:pt x="45" y="0"/>
                    </a:lnTo>
                    <a:lnTo>
                      <a:pt x="212" y="5"/>
                    </a:lnTo>
                    <a:lnTo>
                      <a:pt x="452" y="19"/>
                    </a:lnTo>
                    <a:lnTo>
                      <a:pt x="467" y="40"/>
                    </a:lnTo>
                    <a:lnTo>
                      <a:pt x="446" y="75"/>
                    </a:lnTo>
                    <a:lnTo>
                      <a:pt x="444" y="92"/>
                    </a:lnTo>
                    <a:lnTo>
                      <a:pt x="446" y="105"/>
                    </a:lnTo>
                    <a:lnTo>
                      <a:pt x="448" y="109"/>
                    </a:lnTo>
                    <a:lnTo>
                      <a:pt x="429" y="119"/>
                    </a:lnTo>
                    <a:lnTo>
                      <a:pt x="427" y="121"/>
                    </a:lnTo>
                    <a:lnTo>
                      <a:pt x="427" y="123"/>
                    </a:lnTo>
                    <a:lnTo>
                      <a:pt x="415" y="126"/>
                    </a:lnTo>
                    <a:lnTo>
                      <a:pt x="409" y="132"/>
                    </a:lnTo>
                    <a:lnTo>
                      <a:pt x="406" y="144"/>
                    </a:lnTo>
                    <a:lnTo>
                      <a:pt x="379" y="180"/>
                    </a:lnTo>
                    <a:lnTo>
                      <a:pt x="367" y="184"/>
                    </a:lnTo>
                    <a:lnTo>
                      <a:pt x="359" y="196"/>
                    </a:lnTo>
                    <a:lnTo>
                      <a:pt x="356" y="205"/>
                    </a:lnTo>
                    <a:lnTo>
                      <a:pt x="350" y="211"/>
                    </a:lnTo>
                    <a:lnTo>
                      <a:pt x="340" y="222"/>
                    </a:lnTo>
                    <a:lnTo>
                      <a:pt x="340" y="232"/>
                    </a:lnTo>
                    <a:lnTo>
                      <a:pt x="334" y="238"/>
                    </a:lnTo>
                    <a:lnTo>
                      <a:pt x="333" y="245"/>
                    </a:lnTo>
                    <a:lnTo>
                      <a:pt x="340" y="263"/>
                    </a:lnTo>
                    <a:lnTo>
                      <a:pt x="340" y="278"/>
                    </a:lnTo>
                    <a:lnTo>
                      <a:pt x="350" y="288"/>
                    </a:lnTo>
                    <a:lnTo>
                      <a:pt x="367" y="284"/>
                    </a:lnTo>
                    <a:lnTo>
                      <a:pt x="371" y="290"/>
                    </a:lnTo>
                    <a:lnTo>
                      <a:pt x="371" y="299"/>
                    </a:lnTo>
                    <a:lnTo>
                      <a:pt x="363" y="315"/>
                    </a:lnTo>
                    <a:lnTo>
                      <a:pt x="365" y="324"/>
                    </a:lnTo>
                    <a:lnTo>
                      <a:pt x="377" y="334"/>
                    </a:lnTo>
                    <a:lnTo>
                      <a:pt x="379" y="334"/>
                    </a:lnTo>
                    <a:lnTo>
                      <a:pt x="381" y="343"/>
                    </a:lnTo>
                    <a:lnTo>
                      <a:pt x="382" y="359"/>
                    </a:lnTo>
                    <a:lnTo>
                      <a:pt x="361" y="359"/>
                    </a:lnTo>
                    <a:lnTo>
                      <a:pt x="352" y="376"/>
                    </a:lnTo>
                    <a:lnTo>
                      <a:pt x="350" y="382"/>
                    </a:lnTo>
                    <a:lnTo>
                      <a:pt x="344" y="382"/>
                    </a:lnTo>
                    <a:lnTo>
                      <a:pt x="336" y="374"/>
                    </a:lnTo>
                    <a:lnTo>
                      <a:pt x="323" y="372"/>
                    </a:lnTo>
                    <a:lnTo>
                      <a:pt x="321" y="372"/>
                    </a:lnTo>
                    <a:lnTo>
                      <a:pt x="319" y="376"/>
                    </a:lnTo>
                    <a:lnTo>
                      <a:pt x="319" y="374"/>
                    </a:lnTo>
                    <a:lnTo>
                      <a:pt x="292" y="359"/>
                    </a:lnTo>
                    <a:lnTo>
                      <a:pt x="281" y="347"/>
                    </a:lnTo>
                    <a:lnTo>
                      <a:pt x="263" y="347"/>
                    </a:lnTo>
                    <a:lnTo>
                      <a:pt x="242" y="343"/>
                    </a:lnTo>
                    <a:lnTo>
                      <a:pt x="235" y="338"/>
                    </a:lnTo>
                    <a:lnTo>
                      <a:pt x="227" y="338"/>
                    </a:lnTo>
                    <a:lnTo>
                      <a:pt x="217" y="349"/>
                    </a:lnTo>
                    <a:lnTo>
                      <a:pt x="210" y="349"/>
                    </a:lnTo>
                    <a:lnTo>
                      <a:pt x="202" y="343"/>
                    </a:lnTo>
                    <a:lnTo>
                      <a:pt x="189" y="349"/>
                    </a:lnTo>
                    <a:lnTo>
                      <a:pt x="173" y="345"/>
                    </a:lnTo>
                    <a:lnTo>
                      <a:pt x="148" y="328"/>
                    </a:lnTo>
                    <a:lnTo>
                      <a:pt x="135" y="322"/>
                    </a:lnTo>
                    <a:lnTo>
                      <a:pt x="129" y="309"/>
                    </a:lnTo>
                    <a:lnTo>
                      <a:pt x="125" y="297"/>
                    </a:lnTo>
                    <a:lnTo>
                      <a:pt x="116" y="286"/>
                    </a:lnTo>
                    <a:lnTo>
                      <a:pt x="69" y="284"/>
                    </a:lnTo>
                    <a:lnTo>
                      <a:pt x="56" y="276"/>
                    </a:lnTo>
                    <a:lnTo>
                      <a:pt x="31" y="236"/>
                    </a:lnTo>
                    <a:close/>
                  </a:path>
                </a:pathLst>
              </a:custGeom>
              <a:solidFill>
                <a:srgbClr val="FFFFFF"/>
              </a:solidFill>
              <a:ln w="12700">
                <a:solidFill>
                  <a:srgbClr val="000000"/>
                </a:solidFill>
                <a:prstDash val="solid"/>
                <a:round/>
                <a:headEnd/>
                <a:tailEnd/>
              </a:ln>
            </p:spPr>
            <p:txBody>
              <a:bodyPr/>
              <a:lstStyle/>
              <a:p>
                <a:endParaRPr lang="en-US"/>
              </a:p>
            </p:txBody>
          </p:sp>
          <p:sp>
            <p:nvSpPr>
              <p:cNvPr id="127005" name="Freeform 29"/>
              <p:cNvSpPr>
                <a:spLocks/>
              </p:cNvSpPr>
              <p:nvPr/>
            </p:nvSpPr>
            <p:spPr bwMode="auto">
              <a:xfrm>
                <a:off x="1525" y="2828"/>
                <a:ext cx="451" cy="375"/>
              </a:xfrm>
              <a:custGeom>
                <a:avLst/>
                <a:gdLst>
                  <a:gd name="T0" fmla="*/ 165 w 451"/>
                  <a:gd name="T1" fmla="*/ 87 h 375"/>
                  <a:gd name="T2" fmla="*/ 211 w 451"/>
                  <a:gd name="T3" fmla="*/ 91 h 375"/>
                  <a:gd name="T4" fmla="*/ 222 w 451"/>
                  <a:gd name="T5" fmla="*/ 119 h 375"/>
                  <a:gd name="T6" fmla="*/ 270 w 451"/>
                  <a:gd name="T7" fmla="*/ 148 h 375"/>
                  <a:gd name="T8" fmla="*/ 288 w 451"/>
                  <a:gd name="T9" fmla="*/ 152 h 375"/>
                  <a:gd name="T10" fmla="*/ 313 w 451"/>
                  <a:gd name="T11" fmla="*/ 152 h 375"/>
                  <a:gd name="T12" fmla="*/ 328 w 451"/>
                  <a:gd name="T13" fmla="*/ 141 h 375"/>
                  <a:gd name="T14" fmla="*/ 366 w 451"/>
                  <a:gd name="T15" fmla="*/ 152 h 375"/>
                  <a:gd name="T16" fmla="*/ 391 w 451"/>
                  <a:gd name="T17" fmla="*/ 167 h 375"/>
                  <a:gd name="T18" fmla="*/ 434 w 451"/>
                  <a:gd name="T19" fmla="*/ 179 h 375"/>
                  <a:gd name="T20" fmla="*/ 451 w 451"/>
                  <a:gd name="T21" fmla="*/ 210 h 375"/>
                  <a:gd name="T22" fmla="*/ 437 w 451"/>
                  <a:gd name="T23" fmla="*/ 240 h 375"/>
                  <a:gd name="T24" fmla="*/ 432 w 451"/>
                  <a:gd name="T25" fmla="*/ 248 h 375"/>
                  <a:gd name="T26" fmla="*/ 422 w 451"/>
                  <a:gd name="T27" fmla="*/ 275 h 375"/>
                  <a:gd name="T28" fmla="*/ 403 w 451"/>
                  <a:gd name="T29" fmla="*/ 313 h 375"/>
                  <a:gd name="T30" fmla="*/ 420 w 451"/>
                  <a:gd name="T31" fmla="*/ 344 h 375"/>
                  <a:gd name="T32" fmla="*/ 332 w 451"/>
                  <a:gd name="T33" fmla="*/ 346 h 375"/>
                  <a:gd name="T34" fmla="*/ 309 w 451"/>
                  <a:gd name="T35" fmla="*/ 375 h 375"/>
                  <a:gd name="T36" fmla="*/ 282 w 451"/>
                  <a:gd name="T37" fmla="*/ 367 h 375"/>
                  <a:gd name="T38" fmla="*/ 242 w 451"/>
                  <a:gd name="T39" fmla="*/ 361 h 375"/>
                  <a:gd name="T40" fmla="*/ 220 w 451"/>
                  <a:gd name="T41" fmla="*/ 363 h 375"/>
                  <a:gd name="T42" fmla="*/ 169 w 451"/>
                  <a:gd name="T43" fmla="*/ 348 h 375"/>
                  <a:gd name="T44" fmla="*/ 130 w 451"/>
                  <a:gd name="T45" fmla="*/ 310 h 375"/>
                  <a:gd name="T46" fmla="*/ 96 w 451"/>
                  <a:gd name="T47" fmla="*/ 269 h 375"/>
                  <a:gd name="T48" fmla="*/ 84 w 451"/>
                  <a:gd name="T49" fmla="*/ 261 h 375"/>
                  <a:gd name="T50" fmla="*/ 78 w 451"/>
                  <a:gd name="T51" fmla="*/ 237 h 375"/>
                  <a:gd name="T52" fmla="*/ 67 w 451"/>
                  <a:gd name="T53" fmla="*/ 233 h 375"/>
                  <a:gd name="T54" fmla="*/ 53 w 451"/>
                  <a:gd name="T55" fmla="*/ 215 h 375"/>
                  <a:gd name="T56" fmla="*/ 44 w 451"/>
                  <a:gd name="T57" fmla="*/ 204 h 375"/>
                  <a:gd name="T58" fmla="*/ 28 w 451"/>
                  <a:gd name="T59" fmla="*/ 142 h 375"/>
                  <a:gd name="T60" fmla="*/ 7 w 451"/>
                  <a:gd name="T61" fmla="*/ 106 h 375"/>
                  <a:gd name="T62" fmla="*/ 0 w 451"/>
                  <a:gd name="T63" fmla="*/ 58 h 375"/>
                  <a:gd name="T64" fmla="*/ 11 w 451"/>
                  <a:gd name="T65" fmla="*/ 33 h 375"/>
                  <a:gd name="T66" fmla="*/ 94 w 451"/>
                  <a:gd name="T67" fmla="*/ 2 h 375"/>
                  <a:gd name="T68" fmla="*/ 107 w 451"/>
                  <a:gd name="T69" fmla="*/ 64 h 375"/>
                  <a:gd name="T70" fmla="*/ 149 w 451"/>
                  <a:gd name="T71" fmla="*/ 77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51" h="375">
                    <a:moveTo>
                      <a:pt x="149" y="77"/>
                    </a:moveTo>
                    <a:lnTo>
                      <a:pt x="165" y="87"/>
                    </a:lnTo>
                    <a:lnTo>
                      <a:pt x="207" y="87"/>
                    </a:lnTo>
                    <a:lnTo>
                      <a:pt x="211" y="91"/>
                    </a:lnTo>
                    <a:lnTo>
                      <a:pt x="218" y="100"/>
                    </a:lnTo>
                    <a:lnTo>
                      <a:pt x="222" y="119"/>
                    </a:lnTo>
                    <a:lnTo>
                      <a:pt x="238" y="129"/>
                    </a:lnTo>
                    <a:lnTo>
                      <a:pt x="270" y="148"/>
                    </a:lnTo>
                    <a:lnTo>
                      <a:pt x="282" y="152"/>
                    </a:lnTo>
                    <a:lnTo>
                      <a:pt x="288" y="152"/>
                    </a:lnTo>
                    <a:lnTo>
                      <a:pt x="297" y="148"/>
                    </a:lnTo>
                    <a:lnTo>
                      <a:pt x="313" y="152"/>
                    </a:lnTo>
                    <a:lnTo>
                      <a:pt x="322" y="148"/>
                    </a:lnTo>
                    <a:lnTo>
                      <a:pt x="328" y="141"/>
                    </a:lnTo>
                    <a:lnTo>
                      <a:pt x="345" y="148"/>
                    </a:lnTo>
                    <a:lnTo>
                      <a:pt x="366" y="152"/>
                    </a:lnTo>
                    <a:lnTo>
                      <a:pt x="376" y="152"/>
                    </a:lnTo>
                    <a:lnTo>
                      <a:pt x="391" y="167"/>
                    </a:lnTo>
                    <a:lnTo>
                      <a:pt x="414" y="175"/>
                    </a:lnTo>
                    <a:lnTo>
                      <a:pt x="434" y="179"/>
                    </a:lnTo>
                    <a:lnTo>
                      <a:pt x="451" y="194"/>
                    </a:lnTo>
                    <a:lnTo>
                      <a:pt x="451" y="210"/>
                    </a:lnTo>
                    <a:lnTo>
                      <a:pt x="443" y="235"/>
                    </a:lnTo>
                    <a:lnTo>
                      <a:pt x="437" y="240"/>
                    </a:lnTo>
                    <a:lnTo>
                      <a:pt x="435" y="240"/>
                    </a:lnTo>
                    <a:lnTo>
                      <a:pt x="432" y="248"/>
                    </a:lnTo>
                    <a:lnTo>
                      <a:pt x="428" y="263"/>
                    </a:lnTo>
                    <a:lnTo>
                      <a:pt x="422" y="275"/>
                    </a:lnTo>
                    <a:lnTo>
                      <a:pt x="401" y="302"/>
                    </a:lnTo>
                    <a:lnTo>
                      <a:pt x="403" y="313"/>
                    </a:lnTo>
                    <a:lnTo>
                      <a:pt x="414" y="327"/>
                    </a:lnTo>
                    <a:lnTo>
                      <a:pt x="420" y="344"/>
                    </a:lnTo>
                    <a:lnTo>
                      <a:pt x="395" y="346"/>
                    </a:lnTo>
                    <a:lnTo>
                      <a:pt x="332" y="346"/>
                    </a:lnTo>
                    <a:lnTo>
                      <a:pt x="322" y="352"/>
                    </a:lnTo>
                    <a:lnTo>
                      <a:pt x="309" y="375"/>
                    </a:lnTo>
                    <a:lnTo>
                      <a:pt x="295" y="373"/>
                    </a:lnTo>
                    <a:lnTo>
                      <a:pt x="282" y="367"/>
                    </a:lnTo>
                    <a:lnTo>
                      <a:pt x="255" y="361"/>
                    </a:lnTo>
                    <a:lnTo>
                      <a:pt x="242" y="361"/>
                    </a:lnTo>
                    <a:lnTo>
                      <a:pt x="238" y="359"/>
                    </a:lnTo>
                    <a:lnTo>
                      <a:pt x="220" y="363"/>
                    </a:lnTo>
                    <a:lnTo>
                      <a:pt x="197" y="358"/>
                    </a:lnTo>
                    <a:lnTo>
                      <a:pt x="169" y="348"/>
                    </a:lnTo>
                    <a:lnTo>
                      <a:pt x="149" y="310"/>
                    </a:lnTo>
                    <a:lnTo>
                      <a:pt x="130" y="310"/>
                    </a:lnTo>
                    <a:lnTo>
                      <a:pt x="103" y="292"/>
                    </a:lnTo>
                    <a:lnTo>
                      <a:pt x="96" y="269"/>
                    </a:lnTo>
                    <a:lnTo>
                      <a:pt x="90" y="263"/>
                    </a:lnTo>
                    <a:lnTo>
                      <a:pt x="84" y="261"/>
                    </a:lnTo>
                    <a:lnTo>
                      <a:pt x="78" y="246"/>
                    </a:lnTo>
                    <a:lnTo>
                      <a:pt x="78" y="237"/>
                    </a:lnTo>
                    <a:lnTo>
                      <a:pt x="71" y="231"/>
                    </a:lnTo>
                    <a:lnTo>
                      <a:pt x="67" y="233"/>
                    </a:lnTo>
                    <a:lnTo>
                      <a:pt x="61" y="231"/>
                    </a:lnTo>
                    <a:lnTo>
                      <a:pt x="53" y="215"/>
                    </a:lnTo>
                    <a:lnTo>
                      <a:pt x="48" y="210"/>
                    </a:lnTo>
                    <a:lnTo>
                      <a:pt x="44" y="204"/>
                    </a:lnTo>
                    <a:lnTo>
                      <a:pt x="36" y="177"/>
                    </a:lnTo>
                    <a:lnTo>
                      <a:pt x="28" y="142"/>
                    </a:lnTo>
                    <a:lnTo>
                      <a:pt x="23" y="131"/>
                    </a:lnTo>
                    <a:lnTo>
                      <a:pt x="7" y="106"/>
                    </a:lnTo>
                    <a:lnTo>
                      <a:pt x="0" y="83"/>
                    </a:lnTo>
                    <a:lnTo>
                      <a:pt x="0" y="58"/>
                    </a:lnTo>
                    <a:lnTo>
                      <a:pt x="5" y="41"/>
                    </a:lnTo>
                    <a:lnTo>
                      <a:pt x="11" y="33"/>
                    </a:lnTo>
                    <a:lnTo>
                      <a:pt x="15" y="0"/>
                    </a:lnTo>
                    <a:lnTo>
                      <a:pt x="94" y="2"/>
                    </a:lnTo>
                    <a:lnTo>
                      <a:pt x="90" y="44"/>
                    </a:lnTo>
                    <a:lnTo>
                      <a:pt x="107" y="64"/>
                    </a:lnTo>
                    <a:lnTo>
                      <a:pt x="128" y="43"/>
                    </a:lnTo>
                    <a:lnTo>
                      <a:pt x="149" y="7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06" name="Freeform 30"/>
              <p:cNvSpPr>
                <a:spLocks/>
              </p:cNvSpPr>
              <p:nvPr/>
            </p:nvSpPr>
            <p:spPr bwMode="auto">
              <a:xfrm>
                <a:off x="1528" y="2832"/>
                <a:ext cx="452" cy="375"/>
              </a:xfrm>
              <a:custGeom>
                <a:avLst/>
                <a:gdLst>
                  <a:gd name="T0" fmla="*/ 166 w 452"/>
                  <a:gd name="T1" fmla="*/ 87 h 375"/>
                  <a:gd name="T2" fmla="*/ 212 w 452"/>
                  <a:gd name="T3" fmla="*/ 90 h 375"/>
                  <a:gd name="T4" fmla="*/ 223 w 452"/>
                  <a:gd name="T5" fmla="*/ 119 h 375"/>
                  <a:gd name="T6" fmla="*/ 271 w 452"/>
                  <a:gd name="T7" fmla="*/ 148 h 375"/>
                  <a:gd name="T8" fmla="*/ 288 w 452"/>
                  <a:gd name="T9" fmla="*/ 152 h 375"/>
                  <a:gd name="T10" fmla="*/ 313 w 452"/>
                  <a:gd name="T11" fmla="*/ 152 h 375"/>
                  <a:gd name="T12" fmla="*/ 329 w 452"/>
                  <a:gd name="T13" fmla="*/ 140 h 375"/>
                  <a:gd name="T14" fmla="*/ 367 w 452"/>
                  <a:gd name="T15" fmla="*/ 152 h 375"/>
                  <a:gd name="T16" fmla="*/ 392 w 452"/>
                  <a:gd name="T17" fmla="*/ 167 h 375"/>
                  <a:gd name="T18" fmla="*/ 434 w 452"/>
                  <a:gd name="T19" fmla="*/ 179 h 375"/>
                  <a:gd name="T20" fmla="*/ 452 w 452"/>
                  <a:gd name="T21" fmla="*/ 209 h 375"/>
                  <a:gd name="T22" fmla="*/ 438 w 452"/>
                  <a:gd name="T23" fmla="*/ 240 h 375"/>
                  <a:gd name="T24" fmla="*/ 432 w 452"/>
                  <a:gd name="T25" fmla="*/ 248 h 375"/>
                  <a:gd name="T26" fmla="*/ 423 w 452"/>
                  <a:gd name="T27" fmla="*/ 275 h 375"/>
                  <a:gd name="T28" fmla="*/ 404 w 452"/>
                  <a:gd name="T29" fmla="*/ 313 h 375"/>
                  <a:gd name="T30" fmla="*/ 421 w 452"/>
                  <a:gd name="T31" fmla="*/ 344 h 375"/>
                  <a:gd name="T32" fmla="*/ 333 w 452"/>
                  <a:gd name="T33" fmla="*/ 346 h 375"/>
                  <a:gd name="T34" fmla="*/ 310 w 452"/>
                  <a:gd name="T35" fmla="*/ 375 h 375"/>
                  <a:gd name="T36" fmla="*/ 283 w 452"/>
                  <a:gd name="T37" fmla="*/ 367 h 375"/>
                  <a:gd name="T38" fmla="*/ 242 w 452"/>
                  <a:gd name="T39" fmla="*/ 361 h 375"/>
                  <a:gd name="T40" fmla="*/ 221 w 452"/>
                  <a:gd name="T41" fmla="*/ 363 h 375"/>
                  <a:gd name="T42" fmla="*/ 169 w 452"/>
                  <a:gd name="T43" fmla="*/ 348 h 375"/>
                  <a:gd name="T44" fmla="*/ 131 w 452"/>
                  <a:gd name="T45" fmla="*/ 309 h 375"/>
                  <a:gd name="T46" fmla="*/ 96 w 452"/>
                  <a:gd name="T47" fmla="*/ 269 h 375"/>
                  <a:gd name="T48" fmla="*/ 85 w 452"/>
                  <a:gd name="T49" fmla="*/ 261 h 375"/>
                  <a:gd name="T50" fmla="*/ 79 w 452"/>
                  <a:gd name="T51" fmla="*/ 236 h 375"/>
                  <a:gd name="T52" fmla="*/ 68 w 452"/>
                  <a:gd name="T53" fmla="*/ 233 h 375"/>
                  <a:gd name="T54" fmla="*/ 54 w 452"/>
                  <a:gd name="T55" fmla="*/ 215 h 375"/>
                  <a:gd name="T56" fmla="*/ 45 w 452"/>
                  <a:gd name="T57" fmla="*/ 204 h 375"/>
                  <a:gd name="T58" fmla="*/ 29 w 452"/>
                  <a:gd name="T59" fmla="*/ 142 h 375"/>
                  <a:gd name="T60" fmla="*/ 8 w 452"/>
                  <a:gd name="T61" fmla="*/ 106 h 375"/>
                  <a:gd name="T62" fmla="*/ 0 w 452"/>
                  <a:gd name="T63" fmla="*/ 58 h 375"/>
                  <a:gd name="T64" fmla="*/ 12 w 452"/>
                  <a:gd name="T65" fmla="*/ 33 h 375"/>
                  <a:gd name="T66" fmla="*/ 95 w 452"/>
                  <a:gd name="T67" fmla="*/ 2 h 375"/>
                  <a:gd name="T68" fmla="*/ 108 w 452"/>
                  <a:gd name="T69" fmla="*/ 64 h 375"/>
                  <a:gd name="T70" fmla="*/ 150 w 452"/>
                  <a:gd name="T71" fmla="*/ 77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52" h="375">
                    <a:moveTo>
                      <a:pt x="150" y="77"/>
                    </a:moveTo>
                    <a:lnTo>
                      <a:pt x="166" y="87"/>
                    </a:lnTo>
                    <a:lnTo>
                      <a:pt x="208" y="87"/>
                    </a:lnTo>
                    <a:lnTo>
                      <a:pt x="212" y="90"/>
                    </a:lnTo>
                    <a:lnTo>
                      <a:pt x="219" y="100"/>
                    </a:lnTo>
                    <a:lnTo>
                      <a:pt x="223" y="119"/>
                    </a:lnTo>
                    <a:lnTo>
                      <a:pt x="239" y="129"/>
                    </a:lnTo>
                    <a:lnTo>
                      <a:pt x="271" y="148"/>
                    </a:lnTo>
                    <a:lnTo>
                      <a:pt x="283" y="152"/>
                    </a:lnTo>
                    <a:lnTo>
                      <a:pt x="288" y="152"/>
                    </a:lnTo>
                    <a:lnTo>
                      <a:pt x="298" y="148"/>
                    </a:lnTo>
                    <a:lnTo>
                      <a:pt x="313" y="152"/>
                    </a:lnTo>
                    <a:lnTo>
                      <a:pt x="323" y="148"/>
                    </a:lnTo>
                    <a:lnTo>
                      <a:pt x="329" y="140"/>
                    </a:lnTo>
                    <a:lnTo>
                      <a:pt x="346" y="148"/>
                    </a:lnTo>
                    <a:lnTo>
                      <a:pt x="367" y="152"/>
                    </a:lnTo>
                    <a:lnTo>
                      <a:pt x="377" y="152"/>
                    </a:lnTo>
                    <a:lnTo>
                      <a:pt x="392" y="167"/>
                    </a:lnTo>
                    <a:lnTo>
                      <a:pt x="415" y="175"/>
                    </a:lnTo>
                    <a:lnTo>
                      <a:pt x="434" y="179"/>
                    </a:lnTo>
                    <a:lnTo>
                      <a:pt x="452" y="194"/>
                    </a:lnTo>
                    <a:lnTo>
                      <a:pt x="452" y="209"/>
                    </a:lnTo>
                    <a:lnTo>
                      <a:pt x="444" y="234"/>
                    </a:lnTo>
                    <a:lnTo>
                      <a:pt x="438" y="240"/>
                    </a:lnTo>
                    <a:lnTo>
                      <a:pt x="436" y="240"/>
                    </a:lnTo>
                    <a:lnTo>
                      <a:pt x="432" y="248"/>
                    </a:lnTo>
                    <a:lnTo>
                      <a:pt x="429" y="263"/>
                    </a:lnTo>
                    <a:lnTo>
                      <a:pt x="423" y="275"/>
                    </a:lnTo>
                    <a:lnTo>
                      <a:pt x="402" y="302"/>
                    </a:lnTo>
                    <a:lnTo>
                      <a:pt x="404" y="313"/>
                    </a:lnTo>
                    <a:lnTo>
                      <a:pt x="415" y="327"/>
                    </a:lnTo>
                    <a:lnTo>
                      <a:pt x="421" y="344"/>
                    </a:lnTo>
                    <a:lnTo>
                      <a:pt x="396" y="346"/>
                    </a:lnTo>
                    <a:lnTo>
                      <a:pt x="333" y="346"/>
                    </a:lnTo>
                    <a:lnTo>
                      <a:pt x="323" y="352"/>
                    </a:lnTo>
                    <a:lnTo>
                      <a:pt x="310" y="375"/>
                    </a:lnTo>
                    <a:lnTo>
                      <a:pt x="296" y="373"/>
                    </a:lnTo>
                    <a:lnTo>
                      <a:pt x="283" y="367"/>
                    </a:lnTo>
                    <a:lnTo>
                      <a:pt x="256" y="361"/>
                    </a:lnTo>
                    <a:lnTo>
                      <a:pt x="242" y="361"/>
                    </a:lnTo>
                    <a:lnTo>
                      <a:pt x="239" y="359"/>
                    </a:lnTo>
                    <a:lnTo>
                      <a:pt x="221" y="363"/>
                    </a:lnTo>
                    <a:lnTo>
                      <a:pt x="198" y="357"/>
                    </a:lnTo>
                    <a:lnTo>
                      <a:pt x="169" y="348"/>
                    </a:lnTo>
                    <a:lnTo>
                      <a:pt x="150" y="309"/>
                    </a:lnTo>
                    <a:lnTo>
                      <a:pt x="131" y="309"/>
                    </a:lnTo>
                    <a:lnTo>
                      <a:pt x="104" y="292"/>
                    </a:lnTo>
                    <a:lnTo>
                      <a:pt x="96" y="269"/>
                    </a:lnTo>
                    <a:lnTo>
                      <a:pt x="91" y="263"/>
                    </a:lnTo>
                    <a:lnTo>
                      <a:pt x="85" y="261"/>
                    </a:lnTo>
                    <a:lnTo>
                      <a:pt x="79" y="246"/>
                    </a:lnTo>
                    <a:lnTo>
                      <a:pt x="79" y="236"/>
                    </a:lnTo>
                    <a:lnTo>
                      <a:pt x="71" y="231"/>
                    </a:lnTo>
                    <a:lnTo>
                      <a:pt x="68" y="233"/>
                    </a:lnTo>
                    <a:lnTo>
                      <a:pt x="62" y="231"/>
                    </a:lnTo>
                    <a:lnTo>
                      <a:pt x="54" y="215"/>
                    </a:lnTo>
                    <a:lnTo>
                      <a:pt x="48" y="209"/>
                    </a:lnTo>
                    <a:lnTo>
                      <a:pt x="45" y="204"/>
                    </a:lnTo>
                    <a:lnTo>
                      <a:pt x="37" y="177"/>
                    </a:lnTo>
                    <a:lnTo>
                      <a:pt x="29" y="142"/>
                    </a:lnTo>
                    <a:lnTo>
                      <a:pt x="23" y="131"/>
                    </a:lnTo>
                    <a:lnTo>
                      <a:pt x="8" y="106"/>
                    </a:lnTo>
                    <a:lnTo>
                      <a:pt x="0" y="83"/>
                    </a:lnTo>
                    <a:lnTo>
                      <a:pt x="0" y="58"/>
                    </a:lnTo>
                    <a:lnTo>
                      <a:pt x="6" y="40"/>
                    </a:lnTo>
                    <a:lnTo>
                      <a:pt x="12" y="33"/>
                    </a:lnTo>
                    <a:lnTo>
                      <a:pt x="16" y="0"/>
                    </a:lnTo>
                    <a:lnTo>
                      <a:pt x="95" y="2"/>
                    </a:lnTo>
                    <a:lnTo>
                      <a:pt x="91" y="44"/>
                    </a:lnTo>
                    <a:lnTo>
                      <a:pt x="108" y="64"/>
                    </a:lnTo>
                    <a:lnTo>
                      <a:pt x="129" y="42"/>
                    </a:lnTo>
                    <a:lnTo>
                      <a:pt x="150" y="77"/>
                    </a:lnTo>
                    <a:close/>
                  </a:path>
                </a:pathLst>
              </a:custGeom>
              <a:solidFill>
                <a:srgbClr val="FFFFFF"/>
              </a:solidFill>
              <a:ln w="12700">
                <a:solidFill>
                  <a:srgbClr val="000000"/>
                </a:solidFill>
                <a:prstDash val="solid"/>
                <a:round/>
                <a:headEnd/>
                <a:tailEnd/>
              </a:ln>
            </p:spPr>
            <p:txBody>
              <a:bodyPr/>
              <a:lstStyle/>
              <a:p>
                <a:endParaRPr lang="en-US"/>
              </a:p>
            </p:txBody>
          </p:sp>
          <p:sp>
            <p:nvSpPr>
              <p:cNvPr id="127007" name="Freeform 31"/>
              <p:cNvSpPr>
                <a:spLocks/>
              </p:cNvSpPr>
              <p:nvPr/>
            </p:nvSpPr>
            <p:spPr bwMode="auto">
              <a:xfrm>
                <a:off x="1665" y="2341"/>
                <a:ext cx="482" cy="290"/>
              </a:xfrm>
              <a:custGeom>
                <a:avLst/>
                <a:gdLst>
                  <a:gd name="T0" fmla="*/ 0 w 482"/>
                  <a:gd name="T1" fmla="*/ 274 h 290"/>
                  <a:gd name="T2" fmla="*/ 0 w 482"/>
                  <a:gd name="T3" fmla="*/ 249 h 290"/>
                  <a:gd name="T4" fmla="*/ 6 w 482"/>
                  <a:gd name="T5" fmla="*/ 240 h 290"/>
                  <a:gd name="T6" fmla="*/ 13 w 482"/>
                  <a:gd name="T7" fmla="*/ 234 h 290"/>
                  <a:gd name="T8" fmla="*/ 21 w 482"/>
                  <a:gd name="T9" fmla="*/ 230 h 290"/>
                  <a:gd name="T10" fmla="*/ 29 w 482"/>
                  <a:gd name="T11" fmla="*/ 211 h 290"/>
                  <a:gd name="T12" fmla="*/ 38 w 482"/>
                  <a:gd name="T13" fmla="*/ 190 h 290"/>
                  <a:gd name="T14" fmla="*/ 48 w 482"/>
                  <a:gd name="T15" fmla="*/ 155 h 290"/>
                  <a:gd name="T16" fmla="*/ 46 w 482"/>
                  <a:gd name="T17" fmla="*/ 136 h 290"/>
                  <a:gd name="T18" fmla="*/ 34 w 482"/>
                  <a:gd name="T19" fmla="*/ 109 h 290"/>
                  <a:gd name="T20" fmla="*/ 13 w 482"/>
                  <a:gd name="T21" fmla="*/ 80 h 290"/>
                  <a:gd name="T22" fmla="*/ 15 w 482"/>
                  <a:gd name="T23" fmla="*/ 49 h 290"/>
                  <a:gd name="T24" fmla="*/ 23 w 482"/>
                  <a:gd name="T25" fmla="*/ 17 h 290"/>
                  <a:gd name="T26" fmla="*/ 19 w 482"/>
                  <a:gd name="T27" fmla="*/ 0 h 290"/>
                  <a:gd name="T28" fmla="*/ 445 w 482"/>
                  <a:gd name="T29" fmla="*/ 19 h 290"/>
                  <a:gd name="T30" fmla="*/ 449 w 482"/>
                  <a:gd name="T31" fmla="*/ 19 h 290"/>
                  <a:gd name="T32" fmla="*/ 451 w 482"/>
                  <a:gd name="T33" fmla="*/ 28 h 290"/>
                  <a:gd name="T34" fmla="*/ 464 w 482"/>
                  <a:gd name="T35" fmla="*/ 48 h 290"/>
                  <a:gd name="T36" fmla="*/ 466 w 482"/>
                  <a:gd name="T37" fmla="*/ 65 h 290"/>
                  <a:gd name="T38" fmla="*/ 478 w 482"/>
                  <a:gd name="T39" fmla="*/ 74 h 290"/>
                  <a:gd name="T40" fmla="*/ 480 w 482"/>
                  <a:gd name="T41" fmla="*/ 74 h 290"/>
                  <a:gd name="T42" fmla="*/ 482 w 482"/>
                  <a:gd name="T43" fmla="*/ 76 h 290"/>
                  <a:gd name="T44" fmla="*/ 468 w 482"/>
                  <a:gd name="T45" fmla="*/ 88 h 290"/>
                  <a:gd name="T46" fmla="*/ 466 w 482"/>
                  <a:gd name="T47" fmla="*/ 99 h 290"/>
                  <a:gd name="T48" fmla="*/ 464 w 482"/>
                  <a:gd name="T49" fmla="*/ 107 h 290"/>
                  <a:gd name="T50" fmla="*/ 438 w 482"/>
                  <a:gd name="T51" fmla="*/ 130 h 290"/>
                  <a:gd name="T52" fmla="*/ 411 w 482"/>
                  <a:gd name="T53" fmla="*/ 136 h 290"/>
                  <a:gd name="T54" fmla="*/ 403 w 482"/>
                  <a:gd name="T55" fmla="*/ 144 h 290"/>
                  <a:gd name="T56" fmla="*/ 403 w 482"/>
                  <a:gd name="T57" fmla="*/ 151 h 290"/>
                  <a:gd name="T58" fmla="*/ 405 w 482"/>
                  <a:gd name="T59" fmla="*/ 155 h 290"/>
                  <a:gd name="T60" fmla="*/ 401 w 482"/>
                  <a:gd name="T61" fmla="*/ 170 h 290"/>
                  <a:gd name="T62" fmla="*/ 392 w 482"/>
                  <a:gd name="T63" fmla="*/ 201 h 290"/>
                  <a:gd name="T64" fmla="*/ 388 w 482"/>
                  <a:gd name="T65" fmla="*/ 215 h 290"/>
                  <a:gd name="T66" fmla="*/ 392 w 482"/>
                  <a:gd name="T67" fmla="*/ 232 h 290"/>
                  <a:gd name="T68" fmla="*/ 395 w 482"/>
                  <a:gd name="T69" fmla="*/ 243 h 290"/>
                  <a:gd name="T70" fmla="*/ 393 w 482"/>
                  <a:gd name="T71" fmla="*/ 251 h 290"/>
                  <a:gd name="T72" fmla="*/ 409 w 482"/>
                  <a:gd name="T73" fmla="*/ 266 h 290"/>
                  <a:gd name="T74" fmla="*/ 420 w 482"/>
                  <a:gd name="T75" fmla="*/ 272 h 290"/>
                  <a:gd name="T76" fmla="*/ 411 w 482"/>
                  <a:gd name="T77" fmla="*/ 290 h 290"/>
                  <a:gd name="T78" fmla="*/ 0 w 482"/>
                  <a:gd name="T79" fmla="*/ 274 h 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82" h="290">
                    <a:moveTo>
                      <a:pt x="0" y="274"/>
                    </a:moveTo>
                    <a:lnTo>
                      <a:pt x="0" y="249"/>
                    </a:lnTo>
                    <a:lnTo>
                      <a:pt x="6" y="240"/>
                    </a:lnTo>
                    <a:lnTo>
                      <a:pt x="13" y="234"/>
                    </a:lnTo>
                    <a:lnTo>
                      <a:pt x="21" y="230"/>
                    </a:lnTo>
                    <a:lnTo>
                      <a:pt x="29" y="211"/>
                    </a:lnTo>
                    <a:lnTo>
                      <a:pt x="38" y="190"/>
                    </a:lnTo>
                    <a:lnTo>
                      <a:pt x="48" y="155"/>
                    </a:lnTo>
                    <a:lnTo>
                      <a:pt x="46" y="136"/>
                    </a:lnTo>
                    <a:lnTo>
                      <a:pt x="34" y="109"/>
                    </a:lnTo>
                    <a:lnTo>
                      <a:pt x="13" y="80"/>
                    </a:lnTo>
                    <a:lnTo>
                      <a:pt x="15" y="49"/>
                    </a:lnTo>
                    <a:lnTo>
                      <a:pt x="23" y="17"/>
                    </a:lnTo>
                    <a:lnTo>
                      <a:pt x="19" y="0"/>
                    </a:lnTo>
                    <a:lnTo>
                      <a:pt x="445" y="19"/>
                    </a:lnTo>
                    <a:lnTo>
                      <a:pt x="449" y="19"/>
                    </a:lnTo>
                    <a:lnTo>
                      <a:pt x="451" y="28"/>
                    </a:lnTo>
                    <a:lnTo>
                      <a:pt x="464" y="48"/>
                    </a:lnTo>
                    <a:lnTo>
                      <a:pt x="466" y="65"/>
                    </a:lnTo>
                    <a:lnTo>
                      <a:pt x="478" y="74"/>
                    </a:lnTo>
                    <a:lnTo>
                      <a:pt x="480" y="74"/>
                    </a:lnTo>
                    <a:lnTo>
                      <a:pt x="482" y="76"/>
                    </a:lnTo>
                    <a:lnTo>
                      <a:pt x="468" y="88"/>
                    </a:lnTo>
                    <a:lnTo>
                      <a:pt x="466" y="99"/>
                    </a:lnTo>
                    <a:lnTo>
                      <a:pt x="464" y="107"/>
                    </a:lnTo>
                    <a:lnTo>
                      <a:pt x="438" y="130"/>
                    </a:lnTo>
                    <a:lnTo>
                      <a:pt x="411" y="136"/>
                    </a:lnTo>
                    <a:lnTo>
                      <a:pt x="403" y="144"/>
                    </a:lnTo>
                    <a:lnTo>
                      <a:pt x="403" y="151"/>
                    </a:lnTo>
                    <a:lnTo>
                      <a:pt x="405" y="155"/>
                    </a:lnTo>
                    <a:lnTo>
                      <a:pt x="401" y="170"/>
                    </a:lnTo>
                    <a:lnTo>
                      <a:pt x="392" y="201"/>
                    </a:lnTo>
                    <a:lnTo>
                      <a:pt x="388" y="215"/>
                    </a:lnTo>
                    <a:lnTo>
                      <a:pt x="392" y="232"/>
                    </a:lnTo>
                    <a:lnTo>
                      <a:pt x="395" y="243"/>
                    </a:lnTo>
                    <a:lnTo>
                      <a:pt x="393" y="251"/>
                    </a:lnTo>
                    <a:lnTo>
                      <a:pt x="409" y="266"/>
                    </a:lnTo>
                    <a:lnTo>
                      <a:pt x="420" y="272"/>
                    </a:lnTo>
                    <a:lnTo>
                      <a:pt x="411" y="290"/>
                    </a:lnTo>
                    <a:lnTo>
                      <a:pt x="0" y="27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08" name="Freeform 32"/>
              <p:cNvSpPr>
                <a:spLocks/>
              </p:cNvSpPr>
              <p:nvPr/>
            </p:nvSpPr>
            <p:spPr bwMode="auto">
              <a:xfrm>
                <a:off x="1669" y="2344"/>
                <a:ext cx="482" cy="290"/>
              </a:xfrm>
              <a:custGeom>
                <a:avLst/>
                <a:gdLst>
                  <a:gd name="T0" fmla="*/ 0 w 482"/>
                  <a:gd name="T1" fmla="*/ 275 h 290"/>
                  <a:gd name="T2" fmla="*/ 0 w 482"/>
                  <a:gd name="T3" fmla="*/ 250 h 290"/>
                  <a:gd name="T4" fmla="*/ 5 w 482"/>
                  <a:gd name="T5" fmla="*/ 240 h 290"/>
                  <a:gd name="T6" fmla="*/ 13 w 482"/>
                  <a:gd name="T7" fmla="*/ 235 h 290"/>
                  <a:gd name="T8" fmla="*/ 21 w 482"/>
                  <a:gd name="T9" fmla="*/ 231 h 290"/>
                  <a:gd name="T10" fmla="*/ 28 w 482"/>
                  <a:gd name="T11" fmla="*/ 212 h 290"/>
                  <a:gd name="T12" fmla="*/ 38 w 482"/>
                  <a:gd name="T13" fmla="*/ 191 h 290"/>
                  <a:gd name="T14" fmla="*/ 48 w 482"/>
                  <a:gd name="T15" fmla="*/ 156 h 290"/>
                  <a:gd name="T16" fmla="*/ 46 w 482"/>
                  <a:gd name="T17" fmla="*/ 137 h 290"/>
                  <a:gd name="T18" fmla="*/ 34 w 482"/>
                  <a:gd name="T19" fmla="*/ 110 h 290"/>
                  <a:gd name="T20" fmla="*/ 13 w 482"/>
                  <a:gd name="T21" fmla="*/ 81 h 290"/>
                  <a:gd name="T22" fmla="*/ 15 w 482"/>
                  <a:gd name="T23" fmla="*/ 50 h 290"/>
                  <a:gd name="T24" fmla="*/ 23 w 482"/>
                  <a:gd name="T25" fmla="*/ 18 h 290"/>
                  <a:gd name="T26" fmla="*/ 19 w 482"/>
                  <a:gd name="T27" fmla="*/ 0 h 290"/>
                  <a:gd name="T28" fmla="*/ 445 w 482"/>
                  <a:gd name="T29" fmla="*/ 20 h 290"/>
                  <a:gd name="T30" fmla="*/ 449 w 482"/>
                  <a:gd name="T31" fmla="*/ 20 h 290"/>
                  <a:gd name="T32" fmla="*/ 451 w 482"/>
                  <a:gd name="T33" fmla="*/ 29 h 290"/>
                  <a:gd name="T34" fmla="*/ 464 w 482"/>
                  <a:gd name="T35" fmla="*/ 48 h 290"/>
                  <a:gd name="T36" fmla="*/ 466 w 482"/>
                  <a:gd name="T37" fmla="*/ 66 h 290"/>
                  <a:gd name="T38" fmla="*/ 478 w 482"/>
                  <a:gd name="T39" fmla="*/ 75 h 290"/>
                  <a:gd name="T40" fmla="*/ 480 w 482"/>
                  <a:gd name="T41" fmla="*/ 75 h 290"/>
                  <a:gd name="T42" fmla="*/ 482 w 482"/>
                  <a:gd name="T43" fmla="*/ 77 h 290"/>
                  <a:gd name="T44" fmla="*/ 468 w 482"/>
                  <a:gd name="T45" fmla="*/ 89 h 290"/>
                  <a:gd name="T46" fmla="*/ 466 w 482"/>
                  <a:gd name="T47" fmla="*/ 100 h 290"/>
                  <a:gd name="T48" fmla="*/ 464 w 482"/>
                  <a:gd name="T49" fmla="*/ 108 h 290"/>
                  <a:gd name="T50" fmla="*/ 437 w 482"/>
                  <a:gd name="T51" fmla="*/ 131 h 290"/>
                  <a:gd name="T52" fmla="*/ 411 w 482"/>
                  <a:gd name="T53" fmla="*/ 137 h 290"/>
                  <a:gd name="T54" fmla="*/ 403 w 482"/>
                  <a:gd name="T55" fmla="*/ 144 h 290"/>
                  <a:gd name="T56" fmla="*/ 403 w 482"/>
                  <a:gd name="T57" fmla="*/ 152 h 290"/>
                  <a:gd name="T58" fmla="*/ 405 w 482"/>
                  <a:gd name="T59" fmla="*/ 156 h 290"/>
                  <a:gd name="T60" fmla="*/ 401 w 482"/>
                  <a:gd name="T61" fmla="*/ 171 h 290"/>
                  <a:gd name="T62" fmla="*/ 391 w 482"/>
                  <a:gd name="T63" fmla="*/ 202 h 290"/>
                  <a:gd name="T64" fmla="*/ 388 w 482"/>
                  <a:gd name="T65" fmla="*/ 215 h 290"/>
                  <a:gd name="T66" fmla="*/ 391 w 482"/>
                  <a:gd name="T67" fmla="*/ 233 h 290"/>
                  <a:gd name="T68" fmla="*/ 395 w 482"/>
                  <a:gd name="T69" fmla="*/ 244 h 290"/>
                  <a:gd name="T70" fmla="*/ 393 w 482"/>
                  <a:gd name="T71" fmla="*/ 252 h 290"/>
                  <a:gd name="T72" fmla="*/ 409 w 482"/>
                  <a:gd name="T73" fmla="*/ 267 h 290"/>
                  <a:gd name="T74" fmla="*/ 420 w 482"/>
                  <a:gd name="T75" fmla="*/ 273 h 290"/>
                  <a:gd name="T76" fmla="*/ 411 w 482"/>
                  <a:gd name="T77" fmla="*/ 290 h 290"/>
                  <a:gd name="T78" fmla="*/ 0 w 482"/>
                  <a:gd name="T79" fmla="*/ 275 h 2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82" h="290">
                    <a:moveTo>
                      <a:pt x="0" y="275"/>
                    </a:moveTo>
                    <a:lnTo>
                      <a:pt x="0" y="250"/>
                    </a:lnTo>
                    <a:lnTo>
                      <a:pt x="5" y="240"/>
                    </a:lnTo>
                    <a:lnTo>
                      <a:pt x="13" y="235"/>
                    </a:lnTo>
                    <a:lnTo>
                      <a:pt x="21" y="231"/>
                    </a:lnTo>
                    <a:lnTo>
                      <a:pt x="28" y="212"/>
                    </a:lnTo>
                    <a:lnTo>
                      <a:pt x="38" y="191"/>
                    </a:lnTo>
                    <a:lnTo>
                      <a:pt x="48" y="156"/>
                    </a:lnTo>
                    <a:lnTo>
                      <a:pt x="46" y="137"/>
                    </a:lnTo>
                    <a:lnTo>
                      <a:pt x="34" y="110"/>
                    </a:lnTo>
                    <a:lnTo>
                      <a:pt x="13" y="81"/>
                    </a:lnTo>
                    <a:lnTo>
                      <a:pt x="15" y="50"/>
                    </a:lnTo>
                    <a:lnTo>
                      <a:pt x="23" y="18"/>
                    </a:lnTo>
                    <a:lnTo>
                      <a:pt x="19" y="0"/>
                    </a:lnTo>
                    <a:lnTo>
                      <a:pt x="445" y="20"/>
                    </a:lnTo>
                    <a:lnTo>
                      <a:pt x="449" y="20"/>
                    </a:lnTo>
                    <a:lnTo>
                      <a:pt x="451" y="29"/>
                    </a:lnTo>
                    <a:lnTo>
                      <a:pt x="464" y="48"/>
                    </a:lnTo>
                    <a:lnTo>
                      <a:pt x="466" y="66"/>
                    </a:lnTo>
                    <a:lnTo>
                      <a:pt x="478" y="75"/>
                    </a:lnTo>
                    <a:lnTo>
                      <a:pt x="480" y="75"/>
                    </a:lnTo>
                    <a:lnTo>
                      <a:pt x="482" y="77"/>
                    </a:lnTo>
                    <a:lnTo>
                      <a:pt x="468" y="89"/>
                    </a:lnTo>
                    <a:lnTo>
                      <a:pt x="466" y="100"/>
                    </a:lnTo>
                    <a:lnTo>
                      <a:pt x="464" y="108"/>
                    </a:lnTo>
                    <a:lnTo>
                      <a:pt x="437" y="131"/>
                    </a:lnTo>
                    <a:lnTo>
                      <a:pt x="411" y="137"/>
                    </a:lnTo>
                    <a:lnTo>
                      <a:pt x="403" y="144"/>
                    </a:lnTo>
                    <a:lnTo>
                      <a:pt x="403" y="152"/>
                    </a:lnTo>
                    <a:lnTo>
                      <a:pt x="405" y="156"/>
                    </a:lnTo>
                    <a:lnTo>
                      <a:pt x="401" y="171"/>
                    </a:lnTo>
                    <a:lnTo>
                      <a:pt x="391" y="202"/>
                    </a:lnTo>
                    <a:lnTo>
                      <a:pt x="388" y="215"/>
                    </a:lnTo>
                    <a:lnTo>
                      <a:pt x="391" y="233"/>
                    </a:lnTo>
                    <a:lnTo>
                      <a:pt x="395" y="244"/>
                    </a:lnTo>
                    <a:lnTo>
                      <a:pt x="393" y="252"/>
                    </a:lnTo>
                    <a:lnTo>
                      <a:pt x="409" y="267"/>
                    </a:lnTo>
                    <a:lnTo>
                      <a:pt x="420" y="273"/>
                    </a:lnTo>
                    <a:lnTo>
                      <a:pt x="411" y="290"/>
                    </a:lnTo>
                    <a:lnTo>
                      <a:pt x="0" y="275"/>
                    </a:lnTo>
                    <a:close/>
                  </a:path>
                </a:pathLst>
              </a:custGeom>
              <a:solidFill>
                <a:srgbClr val="FFFFFF"/>
              </a:solidFill>
              <a:ln w="12700">
                <a:solidFill>
                  <a:srgbClr val="000000"/>
                </a:solidFill>
                <a:prstDash val="solid"/>
                <a:round/>
                <a:headEnd/>
                <a:tailEnd/>
              </a:ln>
            </p:spPr>
            <p:txBody>
              <a:bodyPr/>
              <a:lstStyle/>
              <a:p>
                <a:endParaRPr lang="en-US"/>
              </a:p>
            </p:txBody>
          </p:sp>
          <p:sp>
            <p:nvSpPr>
              <p:cNvPr id="127009" name="Freeform 33"/>
              <p:cNvSpPr>
                <a:spLocks/>
              </p:cNvSpPr>
              <p:nvPr/>
            </p:nvSpPr>
            <p:spPr bwMode="auto">
              <a:xfrm>
                <a:off x="1004" y="2415"/>
                <a:ext cx="599" cy="315"/>
              </a:xfrm>
              <a:custGeom>
                <a:avLst/>
                <a:gdLst>
                  <a:gd name="T0" fmla="*/ 561 w 599"/>
                  <a:gd name="T1" fmla="*/ 8 h 315"/>
                  <a:gd name="T2" fmla="*/ 551 w 599"/>
                  <a:gd name="T3" fmla="*/ 43 h 315"/>
                  <a:gd name="T4" fmla="*/ 551 w 599"/>
                  <a:gd name="T5" fmla="*/ 50 h 315"/>
                  <a:gd name="T6" fmla="*/ 580 w 599"/>
                  <a:gd name="T7" fmla="*/ 96 h 315"/>
                  <a:gd name="T8" fmla="*/ 582 w 599"/>
                  <a:gd name="T9" fmla="*/ 118 h 315"/>
                  <a:gd name="T10" fmla="*/ 599 w 599"/>
                  <a:gd name="T11" fmla="*/ 143 h 315"/>
                  <a:gd name="T12" fmla="*/ 592 w 599"/>
                  <a:gd name="T13" fmla="*/ 158 h 315"/>
                  <a:gd name="T14" fmla="*/ 571 w 599"/>
                  <a:gd name="T15" fmla="*/ 181 h 315"/>
                  <a:gd name="T16" fmla="*/ 569 w 599"/>
                  <a:gd name="T17" fmla="*/ 189 h 315"/>
                  <a:gd name="T18" fmla="*/ 557 w 599"/>
                  <a:gd name="T19" fmla="*/ 204 h 315"/>
                  <a:gd name="T20" fmla="*/ 546 w 599"/>
                  <a:gd name="T21" fmla="*/ 223 h 315"/>
                  <a:gd name="T22" fmla="*/ 542 w 599"/>
                  <a:gd name="T23" fmla="*/ 233 h 315"/>
                  <a:gd name="T24" fmla="*/ 482 w 599"/>
                  <a:gd name="T25" fmla="*/ 289 h 315"/>
                  <a:gd name="T26" fmla="*/ 311 w 599"/>
                  <a:gd name="T27" fmla="*/ 277 h 315"/>
                  <a:gd name="T28" fmla="*/ 307 w 599"/>
                  <a:gd name="T29" fmla="*/ 315 h 315"/>
                  <a:gd name="T30" fmla="*/ 152 w 599"/>
                  <a:gd name="T31" fmla="*/ 315 h 315"/>
                  <a:gd name="T32" fmla="*/ 144 w 599"/>
                  <a:gd name="T33" fmla="*/ 306 h 315"/>
                  <a:gd name="T34" fmla="*/ 48 w 599"/>
                  <a:gd name="T35" fmla="*/ 306 h 315"/>
                  <a:gd name="T36" fmla="*/ 46 w 599"/>
                  <a:gd name="T37" fmla="*/ 285 h 315"/>
                  <a:gd name="T38" fmla="*/ 42 w 599"/>
                  <a:gd name="T39" fmla="*/ 208 h 315"/>
                  <a:gd name="T40" fmla="*/ 31 w 599"/>
                  <a:gd name="T41" fmla="*/ 183 h 315"/>
                  <a:gd name="T42" fmla="*/ 25 w 599"/>
                  <a:gd name="T43" fmla="*/ 158 h 315"/>
                  <a:gd name="T44" fmla="*/ 19 w 599"/>
                  <a:gd name="T45" fmla="*/ 146 h 315"/>
                  <a:gd name="T46" fmla="*/ 12 w 599"/>
                  <a:gd name="T47" fmla="*/ 127 h 315"/>
                  <a:gd name="T48" fmla="*/ 0 w 599"/>
                  <a:gd name="T49" fmla="*/ 114 h 315"/>
                  <a:gd name="T50" fmla="*/ 271 w 599"/>
                  <a:gd name="T51" fmla="*/ 114 h 315"/>
                  <a:gd name="T52" fmla="*/ 292 w 599"/>
                  <a:gd name="T53" fmla="*/ 141 h 315"/>
                  <a:gd name="T54" fmla="*/ 499 w 599"/>
                  <a:gd name="T55" fmla="*/ 141 h 315"/>
                  <a:gd name="T56" fmla="*/ 498 w 599"/>
                  <a:gd name="T57" fmla="*/ 56 h 315"/>
                  <a:gd name="T58" fmla="*/ 505 w 599"/>
                  <a:gd name="T59" fmla="*/ 35 h 315"/>
                  <a:gd name="T60" fmla="*/ 515 w 599"/>
                  <a:gd name="T61" fmla="*/ 31 h 315"/>
                  <a:gd name="T62" fmla="*/ 524 w 599"/>
                  <a:gd name="T63" fmla="*/ 41 h 315"/>
                  <a:gd name="T64" fmla="*/ 530 w 599"/>
                  <a:gd name="T65" fmla="*/ 29 h 315"/>
                  <a:gd name="T66" fmla="*/ 532 w 599"/>
                  <a:gd name="T67" fmla="*/ 18 h 315"/>
                  <a:gd name="T68" fmla="*/ 546 w 599"/>
                  <a:gd name="T69" fmla="*/ 0 h 315"/>
                  <a:gd name="T70" fmla="*/ 553 w 599"/>
                  <a:gd name="T71" fmla="*/ 0 h 315"/>
                  <a:gd name="T72" fmla="*/ 561 w 599"/>
                  <a:gd name="T73" fmla="*/ 8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99" h="315">
                    <a:moveTo>
                      <a:pt x="561" y="8"/>
                    </a:moveTo>
                    <a:lnTo>
                      <a:pt x="551" y="43"/>
                    </a:lnTo>
                    <a:lnTo>
                      <a:pt x="551" y="50"/>
                    </a:lnTo>
                    <a:lnTo>
                      <a:pt x="580" y="96"/>
                    </a:lnTo>
                    <a:lnTo>
                      <a:pt x="582" y="118"/>
                    </a:lnTo>
                    <a:lnTo>
                      <a:pt x="599" y="143"/>
                    </a:lnTo>
                    <a:lnTo>
                      <a:pt x="592" y="158"/>
                    </a:lnTo>
                    <a:lnTo>
                      <a:pt x="571" y="181"/>
                    </a:lnTo>
                    <a:lnTo>
                      <a:pt x="569" y="189"/>
                    </a:lnTo>
                    <a:lnTo>
                      <a:pt x="557" y="204"/>
                    </a:lnTo>
                    <a:lnTo>
                      <a:pt x="546" y="223"/>
                    </a:lnTo>
                    <a:lnTo>
                      <a:pt x="542" y="233"/>
                    </a:lnTo>
                    <a:lnTo>
                      <a:pt x="482" y="289"/>
                    </a:lnTo>
                    <a:lnTo>
                      <a:pt x="311" y="277"/>
                    </a:lnTo>
                    <a:lnTo>
                      <a:pt x="307" y="315"/>
                    </a:lnTo>
                    <a:lnTo>
                      <a:pt x="152" y="315"/>
                    </a:lnTo>
                    <a:lnTo>
                      <a:pt x="144" y="306"/>
                    </a:lnTo>
                    <a:lnTo>
                      <a:pt x="48" y="306"/>
                    </a:lnTo>
                    <a:lnTo>
                      <a:pt x="46" y="285"/>
                    </a:lnTo>
                    <a:lnTo>
                      <a:pt x="42" y="208"/>
                    </a:lnTo>
                    <a:lnTo>
                      <a:pt x="31" y="183"/>
                    </a:lnTo>
                    <a:lnTo>
                      <a:pt x="25" y="158"/>
                    </a:lnTo>
                    <a:lnTo>
                      <a:pt x="19" y="146"/>
                    </a:lnTo>
                    <a:lnTo>
                      <a:pt x="12" y="127"/>
                    </a:lnTo>
                    <a:lnTo>
                      <a:pt x="0" y="114"/>
                    </a:lnTo>
                    <a:lnTo>
                      <a:pt x="271" y="114"/>
                    </a:lnTo>
                    <a:lnTo>
                      <a:pt x="292" y="141"/>
                    </a:lnTo>
                    <a:lnTo>
                      <a:pt x="499" y="141"/>
                    </a:lnTo>
                    <a:lnTo>
                      <a:pt x="498" y="56"/>
                    </a:lnTo>
                    <a:lnTo>
                      <a:pt x="505" y="35"/>
                    </a:lnTo>
                    <a:lnTo>
                      <a:pt x="515" y="31"/>
                    </a:lnTo>
                    <a:lnTo>
                      <a:pt x="524" y="41"/>
                    </a:lnTo>
                    <a:lnTo>
                      <a:pt x="530" y="29"/>
                    </a:lnTo>
                    <a:lnTo>
                      <a:pt x="532" y="18"/>
                    </a:lnTo>
                    <a:lnTo>
                      <a:pt x="546" y="0"/>
                    </a:lnTo>
                    <a:lnTo>
                      <a:pt x="553" y="0"/>
                    </a:lnTo>
                    <a:lnTo>
                      <a:pt x="561" y="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10" name="Freeform 34"/>
              <p:cNvSpPr>
                <a:spLocks/>
              </p:cNvSpPr>
              <p:nvPr/>
            </p:nvSpPr>
            <p:spPr bwMode="auto">
              <a:xfrm>
                <a:off x="1008" y="2419"/>
                <a:ext cx="599" cy="315"/>
              </a:xfrm>
              <a:custGeom>
                <a:avLst/>
                <a:gdLst>
                  <a:gd name="T0" fmla="*/ 561 w 599"/>
                  <a:gd name="T1" fmla="*/ 8 h 315"/>
                  <a:gd name="T2" fmla="*/ 551 w 599"/>
                  <a:gd name="T3" fmla="*/ 43 h 315"/>
                  <a:gd name="T4" fmla="*/ 551 w 599"/>
                  <a:gd name="T5" fmla="*/ 50 h 315"/>
                  <a:gd name="T6" fmla="*/ 580 w 599"/>
                  <a:gd name="T7" fmla="*/ 96 h 315"/>
                  <a:gd name="T8" fmla="*/ 582 w 599"/>
                  <a:gd name="T9" fmla="*/ 117 h 315"/>
                  <a:gd name="T10" fmla="*/ 599 w 599"/>
                  <a:gd name="T11" fmla="*/ 142 h 315"/>
                  <a:gd name="T12" fmla="*/ 591 w 599"/>
                  <a:gd name="T13" fmla="*/ 158 h 315"/>
                  <a:gd name="T14" fmla="*/ 570 w 599"/>
                  <a:gd name="T15" fmla="*/ 181 h 315"/>
                  <a:gd name="T16" fmla="*/ 568 w 599"/>
                  <a:gd name="T17" fmla="*/ 188 h 315"/>
                  <a:gd name="T18" fmla="*/ 557 w 599"/>
                  <a:gd name="T19" fmla="*/ 204 h 315"/>
                  <a:gd name="T20" fmla="*/ 545 w 599"/>
                  <a:gd name="T21" fmla="*/ 223 h 315"/>
                  <a:gd name="T22" fmla="*/ 542 w 599"/>
                  <a:gd name="T23" fmla="*/ 233 h 315"/>
                  <a:gd name="T24" fmla="*/ 482 w 599"/>
                  <a:gd name="T25" fmla="*/ 288 h 315"/>
                  <a:gd name="T26" fmla="*/ 311 w 599"/>
                  <a:gd name="T27" fmla="*/ 277 h 315"/>
                  <a:gd name="T28" fmla="*/ 307 w 599"/>
                  <a:gd name="T29" fmla="*/ 315 h 315"/>
                  <a:gd name="T30" fmla="*/ 152 w 599"/>
                  <a:gd name="T31" fmla="*/ 315 h 315"/>
                  <a:gd name="T32" fmla="*/ 144 w 599"/>
                  <a:gd name="T33" fmla="*/ 306 h 315"/>
                  <a:gd name="T34" fmla="*/ 48 w 599"/>
                  <a:gd name="T35" fmla="*/ 306 h 315"/>
                  <a:gd name="T36" fmla="*/ 46 w 599"/>
                  <a:gd name="T37" fmla="*/ 285 h 315"/>
                  <a:gd name="T38" fmla="*/ 42 w 599"/>
                  <a:gd name="T39" fmla="*/ 208 h 315"/>
                  <a:gd name="T40" fmla="*/ 31 w 599"/>
                  <a:gd name="T41" fmla="*/ 183 h 315"/>
                  <a:gd name="T42" fmla="*/ 25 w 599"/>
                  <a:gd name="T43" fmla="*/ 158 h 315"/>
                  <a:gd name="T44" fmla="*/ 19 w 599"/>
                  <a:gd name="T45" fmla="*/ 146 h 315"/>
                  <a:gd name="T46" fmla="*/ 12 w 599"/>
                  <a:gd name="T47" fmla="*/ 127 h 315"/>
                  <a:gd name="T48" fmla="*/ 0 w 599"/>
                  <a:gd name="T49" fmla="*/ 114 h 315"/>
                  <a:gd name="T50" fmla="*/ 271 w 599"/>
                  <a:gd name="T51" fmla="*/ 114 h 315"/>
                  <a:gd name="T52" fmla="*/ 292 w 599"/>
                  <a:gd name="T53" fmla="*/ 140 h 315"/>
                  <a:gd name="T54" fmla="*/ 499 w 599"/>
                  <a:gd name="T55" fmla="*/ 140 h 315"/>
                  <a:gd name="T56" fmla="*/ 497 w 599"/>
                  <a:gd name="T57" fmla="*/ 56 h 315"/>
                  <a:gd name="T58" fmla="*/ 505 w 599"/>
                  <a:gd name="T59" fmla="*/ 35 h 315"/>
                  <a:gd name="T60" fmla="*/ 515 w 599"/>
                  <a:gd name="T61" fmla="*/ 31 h 315"/>
                  <a:gd name="T62" fmla="*/ 524 w 599"/>
                  <a:gd name="T63" fmla="*/ 41 h 315"/>
                  <a:gd name="T64" fmla="*/ 530 w 599"/>
                  <a:gd name="T65" fmla="*/ 29 h 315"/>
                  <a:gd name="T66" fmla="*/ 532 w 599"/>
                  <a:gd name="T67" fmla="*/ 18 h 315"/>
                  <a:gd name="T68" fmla="*/ 545 w 599"/>
                  <a:gd name="T69" fmla="*/ 0 h 315"/>
                  <a:gd name="T70" fmla="*/ 553 w 599"/>
                  <a:gd name="T71" fmla="*/ 0 h 315"/>
                  <a:gd name="T72" fmla="*/ 561 w 599"/>
                  <a:gd name="T73" fmla="*/ 8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99" h="315">
                    <a:moveTo>
                      <a:pt x="561" y="8"/>
                    </a:moveTo>
                    <a:lnTo>
                      <a:pt x="551" y="43"/>
                    </a:lnTo>
                    <a:lnTo>
                      <a:pt x="551" y="50"/>
                    </a:lnTo>
                    <a:lnTo>
                      <a:pt x="580" y="96"/>
                    </a:lnTo>
                    <a:lnTo>
                      <a:pt x="582" y="117"/>
                    </a:lnTo>
                    <a:lnTo>
                      <a:pt x="599" y="142"/>
                    </a:lnTo>
                    <a:lnTo>
                      <a:pt x="591" y="158"/>
                    </a:lnTo>
                    <a:lnTo>
                      <a:pt x="570" y="181"/>
                    </a:lnTo>
                    <a:lnTo>
                      <a:pt x="568" y="188"/>
                    </a:lnTo>
                    <a:lnTo>
                      <a:pt x="557" y="204"/>
                    </a:lnTo>
                    <a:lnTo>
                      <a:pt x="545" y="223"/>
                    </a:lnTo>
                    <a:lnTo>
                      <a:pt x="542" y="233"/>
                    </a:lnTo>
                    <a:lnTo>
                      <a:pt x="482" y="288"/>
                    </a:lnTo>
                    <a:lnTo>
                      <a:pt x="311" y="277"/>
                    </a:lnTo>
                    <a:lnTo>
                      <a:pt x="307" y="315"/>
                    </a:lnTo>
                    <a:lnTo>
                      <a:pt x="152" y="315"/>
                    </a:lnTo>
                    <a:lnTo>
                      <a:pt x="144" y="306"/>
                    </a:lnTo>
                    <a:lnTo>
                      <a:pt x="48" y="306"/>
                    </a:lnTo>
                    <a:lnTo>
                      <a:pt x="46" y="285"/>
                    </a:lnTo>
                    <a:lnTo>
                      <a:pt x="42" y="208"/>
                    </a:lnTo>
                    <a:lnTo>
                      <a:pt x="31" y="183"/>
                    </a:lnTo>
                    <a:lnTo>
                      <a:pt x="25" y="158"/>
                    </a:lnTo>
                    <a:lnTo>
                      <a:pt x="19" y="146"/>
                    </a:lnTo>
                    <a:lnTo>
                      <a:pt x="12" y="127"/>
                    </a:lnTo>
                    <a:lnTo>
                      <a:pt x="0" y="114"/>
                    </a:lnTo>
                    <a:lnTo>
                      <a:pt x="271" y="114"/>
                    </a:lnTo>
                    <a:lnTo>
                      <a:pt x="292" y="140"/>
                    </a:lnTo>
                    <a:lnTo>
                      <a:pt x="499" y="140"/>
                    </a:lnTo>
                    <a:lnTo>
                      <a:pt x="497" y="56"/>
                    </a:lnTo>
                    <a:lnTo>
                      <a:pt x="505" y="35"/>
                    </a:lnTo>
                    <a:lnTo>
                      <a:pt x="515" y="31"/>
                    </a:lnTo>
                    <a:lnTo>
                      <a:pt x="524" y="41"/>
                    </a:lnTo>
                    <a:lnTo>
                      <a:pt x="530" y="29"/>
                    </a:lnTo>
                    <a:lnTo>
                      <a:pt x="532" y="18"/>
                    </a:lnTo>
                    <a:lnTo>
                      <a:pt x="545" y="0"/>
                    </a:lnTo>
                    <a:lnTo>
                      <a:pt x="553" y="0"/>
                    </a:lnTo>
                    <a:lnTo>
                      <a:pt x="561" y="8"/>
                    </a:lnTo>
                    <a:close/>
                  </a:path>
                </a:pathLst>
              </a:custGeom>
              <a:solidFill>
                <a:srgbClr val="FFFFFF"/>
              </a:solidFill>
              <a:ln w="12700">
                <a:solidFill>
                  <a:srgbClr val="000000"/>
                </a:solidFill>
                <a:prstDash val="solid"/>
                <a:round/>
                <a:headEnd/>
                <a:tailEnd/>
              </a:ln>
            </p:spPr>
            <p:txBody>
              <a:bodyPr/>
              <a:lstStyle/>
              <a:p>
                <a:endParaRPr lang="en-US"/>
              </a:p>
            </p:txBody>
          </p:sp>
          <p:sp>
            <p:nvSpPr>
              <p:cNvPr id="127011" name="Freeform 35"/>
              <p:cNvSpPr>
                <a:spLocks/>
              </p:cNvSpPr>
              <p:nvPr/>
            </p:nvSpPr>
            <p:spPr bwMode="auto">
              <a:xfrm>
                <a:off x="2325" y="2448"/>
                <a:ext cx="427" cy="501"/>
              </a:xfrm>
              <a:custGeom>
                <a:avLst/>
                <a:gdLst>
                  <a:gd name="T0" fmla="*/ 413 w 427"/>
                  <a:gd name="T1" fmla="*/ 54 h 501"/>
                  <a:gd name="T2" fmla="*/ 427 w 427"/>
                  <a:gd name="T3" fmla="*/ 87 h 501"/>
                  <a:gd name="T4" fmla="*/ 386 w 427"/>
                  <a:gd name="T5" fmla="*/ 96 h 501"/>
                  <a:gd name="T6" fmla="*/ 382 w 427"/>
                  <a:gd name="T7" fmla="*/ 102 h 501"/>
                  <a:gd name="T8" fmla="*/ 377 w 427"/>
                  <a:gd name="T9" fmla="*/ 111 h 501"/>
                  <a:gd name="T10" fmla="*/ 369 w 427"/>
                  <a:gd name="T11" fmla="*/ 119 h 501"/>
                  <a:gd name="T12" fmla="*/ 359 w 427"/>
                  <a:gd name="T13" fmla="*/ 129 h 501"/>
                  <a:gd name="T14" fmla="*/ 354 w 427"/>
                  <a:gd name="T15" fmla="*/ 135 h 501"/>
                  <a:gd name="T16" fmla="*/ 348 w 427"/>
                  <a:gd name="T17" fmla="*/ 181 h 501"/>
                  <a:gd name="T18" fmla="*/ 338 w 427"/>
                  <a:gd name="T19" fmla="*/ 202 h 501"/>
                  <a:gd name="T20" fmla="*/ 333 w 427"/>
                  <a:gd name="T21" fmla="*/ 206 h 501"/>
                  <a:gd name="T22" fmla="*/ 327 w 427"/>
                  <a:gd name="T23" fmla="*/ 221 h 501"/>
                  <a:gd name="T24" fmla="*/ 321 w 427"/>
                  <a:gd name="T25" fmla="*/ 250 h 501"/>
                  <a:gd name="T26" fmla="*/ 313 w 427"/>
                  <a:gd name="T27" fmla="*/ 256 h 501"/>
                  <a:gd name="T28" fmla="*/ 304 w 427"/>
                  <a:gd name="T29" fmla="*/ 280 h 501"/>
                  <a:gd name="T30" fmla="*/ 304 w 427"/>
                  <a:gd name="T31" fmla="*/ 284 h 501"/>
                  <a:gd name="T32" fmla="*/ 288 w 427"/>
                  <a:gd name="T33" fmla="*/ 292 h 501"/>
                  <a:gd name="T34" fmla="*/ 242 w 427"/>
                  <a:gd name="T35" fmla="*/ 342 h 501"/>
                  <a:gd name="T36" fmla="*/ 179 w 427"/>
                  <a:gd name="T37" fmla="*/ 380 h 501"/>
                  <a:gd name="T38" fmla="*/ 137 w 427"/>
                  <a:gd name="T39" fmla="*/ 386 h 501"/>
                  <a:gd name="T40" fmla="*/ 133 w 427"/>
                  <a:gd name="T41" fmla="*/ 396 h 501"/>
                  <a:gd name="T42" fmla="*/ 129 w 427"/>
                  <a:gd name="T43" fmla="*/ 405 h 501"/>
                  <a:gd name="T44" fmla="*/ 123 w 427"/>
                  <a:gd name="T45" fmla="*/ 413 h 501"/>
                  <a:gd name="T46" fmla="*/ 116 w 427"/>
                  <a:gd name="T47" fmla="*/ 423 h 501"/>
                  <a:gd name="T48" fmla="*/ 112 w 427"/>
                  <a:gd name="T49" fmla="*/ 426 h 501"/>
                  <a:gd name="T50" fmla="*/ 104 w 427"/>
                  <a:gd name="T51" fmla="*/ 436 h 501"/>
                  <a:gd name="T52" fmla="*/ 96 w 427"/>
                  <a:gd name="T53" fmla="*/ 444 h 501"/>
                  <a:gd name="T54" fmla="*/ 94 w 427"/>
                  <a:gd name="T55" fmla="*/ 476 h 501"/>
                  <a:gd name="T56" fmla="*/ 77 w 427"/>
                  <a:gd name="T57" fmla="*/ 501 h 501"/>
                  <a:gd name="T58" fmla="*/ 69 w 427"/>
                  <a:gd name="T59" fmla="*/ 476 h 501"/>
                  <a:gd name="T60" fmla="*/ 73 w 427"/>
                  <a:gd name="T61" fmla="*/ 444 h 501"/>
                  <a:gd name="T62" fmla="*/ 50 w 427"/>
                  <a:gd name="T63" fmla="*/ 423 h 501"/>
                  <a:gd name="T64" fmla="*/ 27 w 427"/>
                  <a:gd name="T65" fmla="*/ 413 h 501"/>
                  <a:gd name="T66" fmla="*/ 6 w 427"/>
                  <a:gd name="T67" fmla="*/ 394 h 501"/>
                  <a:gd name="T68" fmla="*/ 10 w 427"/>
                  <a:gd name="T69" fmla="*/ 336 h 501"/>
                  <a:gd name="T70" fmla="*/ 23 w 427"/>
                  <a:gd name="T71" fmla="*/ 313 h 501"/>
                  <a:gd name="T72" fmla="*/ 31 w 427"/>
                  <a:gd name="T73" fmla="*/ 277 h 501"/>
                  <a:gd name="T74" fmla="*/ 39 w 427"/>
                  <a:gd name="T75" fmla="*/ 225 h 501"/>
                  <a:gd name="T76" fmla="*/ 52 w 427"/>
                  <a:gd name="T77" fmla="*/ 206 h 501"/>
                  <a:gd name="T78" fmla="*/ 100 w 427"/>
                  <a:gd name="T79" fmla="*/ 202 h 501"/>
                  <a:gd name="T80" fmla="*/ 121 w 427"/>
                  <a:gd name="T81" fmla="*/ 167 h 501"/>
                  <a:gd name="T82" fmla="*/ 137 w 427"/>
                  <a:gd name="T83" fmla="*/ 148 h 501"/>
                  <a:gd name="T84" fmla="*/ 142 w 427"/>
                  <a:gd name="T85" fmla="*/ 125 h 501"/>
                  <a:gd name="T86" fmla="*/ 148 w 427"/>
                  <a:gd name="T87" fmla="*/ 96 h 501"/>
                  <a:gd name="T88" fmla="*/ 144 w 427"/>
                  <a:gd name="T89" fmla="*/ 54 h 501"/>
                  <a:gd name="T90" fmla="*/ 156 w 427"/>
                  <a:gd name="T91" fmla="*/ 42 h 501"/>
                  <a:gd name="T92" fmla="*/ 189 w 427"/>
                  <a:gd name="T93" fmla="*/ 27 h 501"/>
                  <a:gd name="T94" fmla="*/ 206 w 427"/>
                  <a:gd name="T95" fmla="*/ 35 h 501"/>
                  <a:gd name="T96" fmla="*/ 214 w 427"/>
                  <a:gd name="T97" fmla="*/ 75 h 501"/>
                  <a:gd name="T98" fmla="*/ 246 w 427"/>
                  <a:gd name="T99" fmla="*/ 52 h 501"/>
                  <a:gd name="T100" fmla="*/ 263 w 427"/>
                  <a:gd name="T101" fmla="*/ 35 h 501"/>
                  <a:gd name="T102" fmla="*/ 296 w 427"/>
                  <a:gd name="T103" fmla="*/ 54 h 501"/>
                  <a:gd name="T104" fmla="*/ 313 w 427"/>
                  <a:gd name="T105" fmla="*/ 50 h 501"/>
                  <a:gd name="T106" fmla="*/ 321 w 427"/>
                  <a:gd name="T107" fmla="*/ 25 h 501"/>
                  <a:gd name="T108" fmla="*/ 338 w 427"/>
                  <a:gd name="T109" fmla="*/ 25 h 501"/>
                  <a:gd name="T110" fmla="*/ 356 w 427"/>
                  <a:gd name="T111" fmla="*/ 14 h 501"/>
                  <a:gd name="T112" fmla="*/ 375 w 427"/>
                  <a:gd name="T113" fmla="*/ 2 h 501"/>
                  <a:gd name="T114" fmla="*/ 404 w 427"/>
                  <a:gd name="T115" fmla="*/ 10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 h="501">
                    <a:moveTo>
                      <a:pt x="411" y="23"/>
                    </a:moveTo>
                    <a:lnTo>
                      <a:pt x="413" y="54"/>
                    </a:lnTo>
                    <a:lnTo>
                      <a:pt x="427" y="73"/>
                    </a:lnTo>
                    <a:lnTo>
                      <a:pt x="427" y="87"/>
                    </a:lnTo>
                    <a:lnTo>
                      <a:pt x="423" y="96"/>
                    </a:lnTo>
                    <a:lnTo>
                      <a:pt x="386" y="96"/>
                    </a:lnTo>
                    <a:lnTo>
                      <a:pt x="382" y="96"/>
                    </a:lnTo>
                    <a:lnTo>
                      <a:pt x="382" y="102"/>
                    </a:lnTo>
                    <a:lnTo>
                      <a:pt x="377" y="104"/>
                    </a:lnTo>
                    <a:lnTo>
                      <a:pt x="377" y="111"/>
                    </a:lnTo>
                    <a:lnTo>
                      <a:pt x="377" y="117"/>
                    </a:lnTo>
                    <a:lnTo>
                      <a:pt x="369" y="119"/>
                    </a:lnTo>
                    <a:lnTo>
                      <a:pt x="367" y="127"/>
                    </a:lnTo>
                    <a:lnTo>
                      <a:pt x="359" y="129"/>
                    </a:lnTo>
                    <a:lnTo>
                      <a:pt x="356" y="135"/>
                    </a:lnTo>
                    <a:lnTo>
                      <a:pt x="354" y="135"/>
                    </a:lnTo>
                    <a:lnTo>
                      <a:pt x="350" y="144"/>
                    </a:lnTo>
                    <a:lnTo>
                      <a:pt x="348" y="181"/>
                    </a:lnTo>
                    <a:lnTo>
                      <a:pt x="338" y="196"/>
                    </a:lnTo>
                    <a:lnTo>
                      <a:pt x="338" y="202"/>
                    </a:lnTo>
                    <a:lnTo>
                      <a:pt x="334" y="202"/>
                    </a:lnTo>
                    <a:lnTo>
                      <a:pt x="333" y="206"/>
                    </a:lnTo>
                    <a:lnTo>
                      <a:pt x="333" y="219"/>
                    </a:lnTo>
                    <a:lnTo>
                      <a:pt x="327" y="221"/>
                    </a:lnTo>
                    <a:lnTo>
                      <a:pt x="319" y="231"/>
                    </a:lnTo>
                    <a:lnTo>
                      <a:pt x="321" y="250"/>
                    </a:lnTo>
                    <a:lnTo>
                      <a:pt x="313" y="254"/>
                    </a:lnTo>
                    <a:lnTo>
                      <a:pt x="313" y="256"/>
                    </a:lnTo>
                    <a:lnTo>
                      <a:pt x="311" y="279"/>
                    </a:lnTo>
                    <a:lnTo>
                      <a:pt x="304" y="280"/>
                    </a:lnTo>
                    <a:lnTo>
                      <a:pt x="302" y="282"/>
                    </a:lnTo>
                    <a:lnTo>
                      <a:pt x="304" y="284"/>
                    </a:lnTo>
                    <a:lnTo>
                      <a:pt x="304" y="288"/>
                    </a:lnTo>
                    <a:lnTo>
                      <a:pt x="288" y="292"/>
                    </a:lnTo>
                    <a:lnTo>
                      <a:pt x="275" y="304"/>
                    </a:lnTo>
                    <a:lnTo>
                      <a:pt x="242" y="342"/>
                    </a:lnTo>
                    <a:lnTo>
                      <a:pt x="240" y="378"/>
                    </a:lnTo>
                    <a:lnTo>
                      <a:pt x="179" y="380"/>
                    </a:lnTo>
                    <a:lnTo>
                      <a:pt x="175" y="384"/>
                    </a:lnTo>
                    <a:lnTo>
                      <a:pt x="137" y="386"/>
                    </a:lnTo>
                    <a:lnTo>
                      <a:pt x="135" y="388"/>
                    </a:lnTo>
                    <a:lnTo>
                      <a:pt x="133" y="396"/>
                    </a:lnTo>
                    <a:lnTo>
                      <a:pt x="133" y="398"/>
                    </a:lnTo>
                    <a:lnTo>
                      <a:pt x="129" y="405"/>
                    </a:lnTo>
                    <a:lnTo>
                      <a:pt x="129" y="407"/>
                    </a:lnTo>
                    <a:lnTo>
                      <a:pt x="123" y="413"/>
                    </a:lnTo>
                    <a:lnTo>
                      <a:pt x="119" y="423"/>
                    </a:lnTo>
                    <a:lnTo>
                      <a:pt x="116" y="423"/>
                    </a:lnTo>
                    <a:lnTo>
                      <a:pt x="114" y="424"/>
                    </a:lnTo>
                    <a:lnTo>
                      <a:pt x="112" y="426"/>
                    </a:lnTo>
                    <a:lnTo>
                      <a:pt x="112" y="432"/>
                    </a:lnTo>
                    <a:lnTo>
                      <a:pt x="104" y="436"/>
                    </a:lnTo>
                    <a:lnTo>
                      <a:pt x="102" y="440"/>
                    </a:lnTo>
                    <a:lnTo>
                      <a:pt x="96" y="444"/>
                    </a:lnTo>
                    <a:lnTo>
                      <a:pt x="91" y="455"/>
                    </a:lnTo>
                    <a:lnTo>
                      <a:pt x="94" y="476"/>
                    </a:lnTo>
                    <a:lnTo>
                      <a:pt x="93" y="501"/>
                    </a:lnTo>
                    <a:lnTo>
                      <a:pt x="77" y="501"/>
                    </a:lnTo>
                    <a:lnTo>
                      <a:pt x="71" y="492"/>
                    </a:lnTo>
                    <a:lnTo>
                      <a:pt x="69" y="476"/>
                    </a:lnTo>
                    <a:lnTo>
                      <a:pt x="73" y="455"/>
                    </a:lnTo>
                    <a:lnTo>
                      <a:pt x="73" y="444"/>
                    </a:lnTo>
                    <a:lnTo>
                      <a:pt x="66" y="428"/>
                    </a:lnTo>
                    <a:lnTo>
                      <a:pt x="50" y="423"/>
                    </a:lnTo>
                    <a:lnTo>
                      <a:pt x="43" y="421"/>
                    </a:lnTo>
                    <a:lnTo>
                      <a:pt x="27" y="413"/>
                    </a:lnTo>
                    <a:lnTo>
                      <a:pt x="14" y="405"/>
                    </a:lnTo>
                    <a:lnTo>
                      <a:pt x="6" y="394"/>
                    </a:lnTo>
                    <a:lnTo>
                      <a:pt x="0" y="371"/>
                    </a:lnTo>
                    <a:lnTo>
                      <a:pt x="10" y="336"/>
                    </a:lnTo>
                    <a:lnTo>
                      <a:pt x="16" y="323"/>
                    </a:lnTo>
                    <a:lnTo>
                      <a:pt x="23" y="313"/>
                    </a:lnTo>
                    <a:lnTo>
                      <a:pt x="29" y="296"/>
                    </a:lnTo>
                    <a:lnTo>
                      <a:pt x="31" y="277"/>
                    </a:lnTo>
                    <a:lnTo>
                      <a:pt x="39" y="256"/>
                    </a:lnTo>
                    <a:lnTo>
                      <a:pt x="39" y="225"/>
                    </a:lnTo>
                    <a:lnTo>
                      <a:pt x="43" y="215"/>
                    </a:lnTo>
                    <a:lnTo>
                      <a:pt x="52" y="206"/>
                    </a:lnTo>
                    <a:lnTo>
                      <a:pt x="85" y="204"/>
                    </a:lnTo>
                    <a:lnTo>
                      <a:pt x="100" y="202"/>
                    </a:lnTo>
                    <a:lnTo>
                      <a:pt x="114" y="186"/>
                    </a:lnTo>
                    <a:lnTo>
                      <a:pt x="121" y="167"/>
                    </a:lnTo>
                    <a:lnTo>
                      <a:pt x="133" y="154"/>
                    </a:lnTo>
                    <a:lnTo>
                      <a:pt x="137" y="148"/>
                    </a:lnTo>
                    <a:lnTo>
                      <a:pt x="135" y="135"/>
                    </a:lnTo>
                    <a:lnTo>
                      <a:pt x="142" y="125"/>
                    </a:lnTo>
                    <a:lnTo>
                      <a:pt x="150" y="113"/>
                    </a:lnTo>
                    <a:lnTo>
                      <a:pt x="148" y="96"/>
                    </a:lnTo>
                    <a:lnTo>
                      <a:pt x="146" y="58"/>
                    </a:lnTo>
                    <a:lnTo>
                      <a:pt x="144" y="54"/>
                    </a:lnTo>
                    <a:lnTo>
                      <a:pt x="144" y="50"/>
                    </a:lnTo>
                    <a:lnTo>
                      <a:pt x="156" y="42"/>
                    </a:lnTo>
                    <a:lnTo>
                      <a:pt x="183" y="27"/>
                    </a:lnTo>
                    <a:lnTo>
                      <a:pt x="189" y="27"/>
                    </a:lnTo>
                    <a:lnTo>
                      <a:pt x="204" y="35"/>
                    </a:lnTo>
                    <a:lnTo>
                      <a:pt x="206" y="35"/>
                    </a:lnTo>
                    <a:lnTo>
                      <a:pt x="206" y="65"/>
                    </a:lnTo>
                    <a:lnTo>
                      <a:pt x="214" y="75"/>
                    </a:lnTo>
                    <a:lnTo>
                      <a:pt x="227" y="75"/>
                    </a:lnTo>
                    <a:lnTo>
                      <a:pt x="246" y="52"/>
                    </a:lnTo>
                    <a:lnTo>
                      <a:pt x="256" y="48"/>
                    </a:lnTo>
                    <a:lnTo>
                      <a:pt x="263" y="35"/>
                    </a:lnTo>
                    <a:lnTo>
                      <a:pt x="285" y="40"/>
                    </a:lnTo>
                    <a:lnTo>
                      <a:pt x="296" y="54"/>
                    </a:lnTo>
                    <a:lnTo>
                      <a:pt x="308" y="54"/>
                    </a:lnTo>
                    <a:lnTo>
                      <a:pt x="313" y="50"/>
                    </a:lnTo>
                    <a:lnTo>
                      <a:pt x="317" y="46"/>
                    </a:lnTo>
                    <a:lnTo>
                      <a:pt x="321" y="25"/>
                    </a:lnTo>
                    <a:lnTo>
                      <a:pt x="325" y="23"/>
                    </a:lnTo>
                    <a:lnTo>
                      <a:pt x="338" y="25"/>
                    </a:lnTo>
                    <a:lnTo>
                      <a:pt x="344" y="23"/>
                    </a:lnTo>
                    <a:lnTo>
                      <a:pt x="356" y="14"/>
                    </a:lnTo>
                    <a:lnTo>
                      <a:pt x="367" y="10"/>
                    </a:lnTo>
                    <a:lnTo>
                      <a:pt x="375" y="2"/>
                    </a:lnTo>
                    <a:lnTo>
                      <a:pt x="379" y="0"/>
                    </a:lnTo>
                    <a:lnTo>
                      <a:pt x="404" y="10"/>
                    </a:lnTo>
                    <a:lnTo>
                      <a:pt x="411" y="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12" name="Freeform 36"/>
              <p:cNvSpPr>
                <a:spLocks/>
              </p:cNvSpPr>
              <p:nvPr/>
            </p:nvSpPr>
            <p:spPr bwMode="auto">
              <a:xfrm>
                <a:off x="2329" y="2452"/>
                <a:ext cx="427" cy="501"/>
              </a:xfrm>
              <a:custGeom>
                <a:avLst/>
                <a:gdLst>
                  <a:gd name="T0" fmla="*/ 413 w 427"/>
                  <a:gd name="T1" fmla="*/ 54 h 501"/>
                  <a:gd name="T2" fmla="*/ 427 w 427"/>
                  <a:gd name="T3" fmla="*/ 86 h 501"/>
                  <a:gd name="T4" fmla="*/ 386 w 427"/>
                  <a:gd name="T5" fmla="*/ 96 h 501"/>
                  <a:gd name="T6" fmla="*/ 382 w 427"/>
                  <a:gd name="T7" fmla="*/ 102 h 501"/>
                  <a:gd name="T8" fmla="*/ 377 w 427"/>
                  <a:gd name="T9" fmla="*/ 111 h 501"/>
                  <a:gd name="T10" fmla="*/ 369 w 427"/>
                  <a:gd name="T11" fmla="*/ 119 h 501"/>
                  <a:gd name="T12" fmla="*/ 359 w 427"/>
                  <a:gd name="T13" fmla="*/ 129 h 501"/>
                  <a:gd name="T14" fmla="*/ 354 w 427"/>
                  <a:gd name="T15" fmla="*/ 134 h 501"/>
                  <a:gd name="T16" fmla="*/ 348 w 427"/>
                  <a:gd name="T17" fmla="*/ 180 h 501"/>
                  <a:gd name="T18" fmla="*/ 338 w 427"/>
                  <a:gd name="T19" fmla="*/ 202 h 501"/>
                  <a:gd name="T20" fmla="*/ 332 w 427"/>
                  <a:gd name="T21" fmla="*/ 205 h 501"/>
                  <a:gd name="T22" fmla="*/ 327 w 427"/>
                  <a:gd name="T23" fmla="*/ 221 h 501"/>
                  <a:gd name="T24" fmla="*/ 321 w 427"/>
                  <a:gd name="T25" fmla="*/ 250 h 501"/>
                  <a:gd name="T26" fmla="*/ 313 w 427"/>
                  <a:gd name="T27" fmla="*/ 255 h 501"/>
                  <a:gd name="T28" fmla="*/ 304 w 427"/>
                  <a:gd name="T29" fmla="*/ 280 h 501"/>
                  <a:gd name="T30" fmla="*/ 304 w 427"/>
                  <a:gd name="T31" fmla="*/ 284 h 501"/>
                  <a:gd name="T32" fmla="*/ 288 w 427"/>
                  <a:gd name="T33" fmla="*/ 292 h 501"/>
                  <a:gd name="T34" fmla="*/ 242 w 427"/>
                  <a:gd name="T35" fmla="*/ 342 h 501"/>
                  <a:gd name="T36" fmla="*/ 179 w 427"/>
                  <a:gd name="T37" fmla="*/ 380 h 501"/>
                  <a:gd name="T38" fmla="*/ 137 w 427"/>
                  <a:gd name="T39" fmla="*/ 386 h 501"/>
                  <a:gd name="T40" fmla="*/ 133 w 427"/>
                  <a:gd name="T41" fmla="*/ 396 h 501"/>
                  <a:gd name="T42" fmla="*/ 129 w 427"/>
                  <a:gd name="T43" fmla="*/ 405 h 501"/>
                  <a:gd name="T44" fmla="*/ 123 w 427"/>
                  <a:gd name="T45" fmla="*/ 413 h 501"/>
                  <a:gd name="T46" fmla="*/ 115 w 427"/>
                  <a:gd name="T47" fmla="*/ 422 h 501"/>
                  <a:gd name="T48" fmla="*/ 112 w 427"/>
                  <a:gd name="T49" fmla="*/ 426 h 501"/>
                  <a:gd name="T50" fmla="*/ 104 w 427"/>
                  <a:gd name="T51" fmla="*/ 436 h 501"/>
                  <a:gd name="T52" fmla="*/ 96 w 427"/>
                  <a:gd name="T53" fmla="*/ 444 h 501"/>
                  <a:gd name="T54" fmla="*/ 94 w 427"/>
                  <a:gd name="T55" fmla="*/ 476 h 501"/>
                  <a:gd name="T56" fmla="*/ 77 w 427"/>
                  <a:gd name="T57" fmla="*/ 501 h 501"/>
                  <a:gd name="T58" fmla="*/ 69 w 427"/>
                  <a:gd name="T59" fmla="*/ 476 h 501"/>
                  <a:gd name="T60" fmla="*/ 73 w 427"/>
                  <a:gd name="T61" fmla="*/ 444 h 501"/>
                  <a:gd name="T62" fmla="*/ 50 w 427"/>
                  <a:gd name="T63" fmla="*/ 422 h 501"/>
                  <a:gd name="T64" fmla="*/ 27 w 427"/>
                  <a:gd name="T65" fmla="*/ 413 h 501"/>
                  <a:gd name="T66" fmla="*/ 6 w 427"/>
                  <a:gd name="T67" fmla="*/ 394 h 501"/>
                  <a:gd name="T68" fmla="*/ 10 w 427"/>
                  <a:gd name="T69" fmla="*/ 336 h 501"/>
                  <a:gd name="T70" fmla="*/ 23 w 427"/>
                  <a:gd name="T71" fmla="*/ 313 h 501"/>
                  <a:gd name="T72" fmla="*/ 31 w 427"/>
                  <a:gd name="T73" fmla="*/ 276 h 501"/>
                  <a:gd name="T74" fmla="*/ 39 w 427"/>
                  <a:gd name="T75" fmla="*/ 225 h 501"/>
                  <a:gd name="T76" fmla="*/ 52 w 427"/>
                  <a:gd name="T77" fmla="*/ 205 h 501"/>
                  <a:gd name="T78" fmla="*/ 100 w 427"/>
                  <a:gd name="T79" fmla="*/ 202 h 501"/>
                  <a:gd name="T80" fmla="*/ 121 w 427"/>
                  <a:gd name="T81" fmla="*/ 167 h 501"/>
                  <a:gd name="T82" fmla="*/ 137 w 427"/>
                  <a:gd name="T83" fmla="*/ 148 h 501"/>
                  <a:gd name="T84" fmla="*/ 142 w 427"/>
                  <a:gd name="T85" fmla="*/ 125 h 501"/>
                  <a:gd name="T86" fmla="*/ 148 w 427"/>
                  <a:gd name="T87" fmla="*/ 96 h 501"/>
                  <a:gd name="T88" fmla="*/ 144 w 427"/>
                  <a:gd name="T89" fmla="*/ 54 h 501"/>
                  <a:gd name="T90" fmla="*/ 156 w 427"/>
                  <a:gd name="T91" fmla="*/ 42 h 501"/>
                  <a:gd name="T92" fmla="*/ 188 w 427"/>
                  <a:gd name="T93" fmla="*/ 27 h 501"/>
                  <a:gd name="T94" fmla="*/ 206 w 427"/>
                  <a:gd name="T95" fmla="*/ 35 h 501"/>
                  <a:gd name="T96" fmla="*/ 213 w 427"/>
                  <a:gd name="T97" fmla="*/ 75 h 501"/>
                  <a:gd name="T98" fmla="*/ 246 w 427"/>
                  <a:gd name="T99" fmla="*/ 52 h 501"/>
                  <a:gd name="T100" fmla="*/ 263 w 427"/>
                  <a:gd name="T101" fmla="*/ 35 h 501"/>
                  <a:gd name="T102" fmla="*/ 296 w 427"/>
                  <a:gd name="T103" fmla="*/ 54 h 501"/>
                  <a:gd name="T104" fmla="*/ 313 w 427"/>
                  <a:gd name="T105" fmla="*/ 50 h 501"/>
                  <a:gd name="T106" fmla="*/ 321 w 427"/>
                  <a:gd name="T107" fmla="*/ 25 h 501"/>
                  <a:gd name="T108" fmla="*/ 338 w 427"/>
                  <a:gd name="T109" fmla="*/ 25 h 501"/>
                  <a:gd name="T110" fmla="*/ 355 w 427"/>
                  <a:gd name="T111" fmla="*/ 13 h 501"/>
                  <a:gd name="T112" fmla="*/ 375 w 427"/>
                  <a:gd name="T113" fmla="*/ 2 h 501"/>
                  <a:gd name="T114" fmla="*/ 403 w 427"/>
                  <a:gd name="T115" fmla="*/ 10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 h="501">
                    <a:moveTo>
                      <a:pt x="411" y="23"/>
                    </a:moveTo>
                    <a:lnTo>
                      <a:pt x="413" y="54"/>
                    </a:lnTo>
                    <a:lnTo>
                      <a:pt x="427" y="73"/>
                    </a:lnTo>
                    <a:lnTo>
                      <a:pt x="427" y="86"/>
                    </a:lnTo>
                    <a:lnTo>
                      <a:pt x="423" y="96"/>
                    </a:lnTo>
                    <a:lnTo>
                      <a:pt x="386" y="96"/>
                    </a:lnTo>
                    <a:lnTo>
                      <a:pt x="382" y="96"/>
                    </a:lnTo>
                    <a:lnTo>
                      <a:pt x="382" y="102"/>
                    </a:lnTo>
                    <a:lnTo>
                      <a:pt x="377" y="104"/>
                    </a:lnTo>
                    <a:lnTo>
                      <a:pt x="377" y="111"/>
                    </a:lnTo>
                    <a:lnTo>
                      <a:pt x="377" y="117"/>
                    </a:lnTo>
                    <a:lnTo>
                      <a:pt x="369" y="119"/>
                    </a:lnTo>
                    <a:lnTo>
                      <a:pt x="367" y="127"/>
                    </a:lnTo>
                    <a:lnTo>
                      <a:pt x="359" y="129"/>
                    </a:lnTo>
                    <a:lnTo>
                      <a:pt x="355" y="134"/>
                    </a:lnTo>
                    <a:lnTo>
                      <a:pt x="354" y="134"/>
                    </a:lnTo>
                    <a:lnTo>
                      <a:pt x="350" y="144"/>
                    </a:lnTo>
                    <a:lnTo>
                      <a:pt x="348" y="180"/>
                    </a:lnTo>
                    <a:lnTo>
                      <a:pt x="338" y="196"/>
                    </a:lnTo>
                    <a:lnTo>
                      <a:pt x="338" y="202"/>
                    </a:lnTo>
                    <a:lnTo>
                      <a:pt x="334" y="202"/>
                    </a:lnTo>
                    <a:lnTo>
                      <a:pt x="332" y="205"/>
                    </a:lnTo>
                    <a:lnTo>
                      <a:pt x="332" y="219"/>
                    </a:lnTo>
                    <a:lnTo>
                      <a:pt x="327" y="221"/>
                    </a:lnTo>
                    <a:lnTo>
                      <a:pt x="319" y="230"/>
                    </a:lnTo>
                    <a:lnTo>
                      <a:pt x="321" y="250"/>
                    </a:lnTo>
                    <a:lnTo>
                      <a:pt x="313" y="253"/>
                    </a:lnTo>
                    <a:lnTo>
                      <a:pt x="313" y="255"/>
                    </a:lnTo>
                    <a:lnTo>
                      <a:pt x="311" y="278"/>
                    </a:lnTo>
                    <a:lnTo>
                      <a:pt x="304" y="280"/>
                    </a:lnTo>
                    <a:lnTo>
                      <a:pt x="302" y="282"/>
                    </a:lnTo>
                    <a:lnTo>
                      <a:pt x="304" y="284"/>
                    </a:lnTo>
                    <a:lnTo>
                      <a:pt x="304" y="288"/>
                    </a:lnTo>
                    <a:lnTo>
                      <a:pt x="288" y="292"/>
                    </a:lnTo>
                    <a:lnTo>
                      <a:pt x="275" y="303"/>
                    </a:lnTo>
                    <a:lnTo>
                      <a:pt x="242" y="342"/>
                    </a:lnTo>
                    <a:lnTo>
                      <a:pt x="240" y="378"/>
                    </a:lnTo>
                    <a:lnTo>
                      <a:pt x="179" y="380"/>
                    </a:lnTo>
                    <a:lnTo>
                      <a:pt x="175" y="384"/>
                    </a:lnTo>
                    <a:lnTo>
                      <a:pt x="137" y="386"/>
                    </a:lnTo>
                    <a:lnTo>
                      <a:pt x="135" y="388"/>
                    </a:lnTo>
                    <a:lnTo>
                      <a:pt x="133" y="396"/>
                    </a:lnTo>
                    <a:lnTo>
                      <a:pt x="133" y="397"/>
                    </a:lnTo>
                    <a:lnTo>
                      <a:pt x="129" y="405"/>
                    </a:lnTo>
                    <a:lnTo>
                      <a:pt x="129" y="407"/>
                    </a:lnTo>
                    <a:lnTo>
                      <a:pt x="123" y="413"/>
                    </a:lnTo>
                    <a:lnTo>
                      <a:pt x="119" y="422"/>
                    </a:lnTo>
                    <a:lnTo>
                      <a:pt x="115" y="422"/>
                    </a:lnTo>
                    <a:lnTo>
                      <a:pt x="113" y="424"/>
                    </a:lnTo>
                    <a:lnTo>
                      <a:pt x="112" y="426"/>
                    </a:lnTo>
                    <a:lnTo>
                      <a:pt x="112" y="432"/>
                    </a:lnTo>
                    <a:lnTo>
                      <a:pt x="104" y="436"/>
                    </a:lnTo>
                    <a:lnTo>
                      <a:pt x="102" y="440"/>
                    </a:lnTo>
                    <a:lnTo>
                      <a:pt x="96" y="444"/>
                    </a:lnTo>
                    <a:lnTo>
                      <a:pt x="90" y="455"/>
                    </a:lnTo>
                    <a:lnTo>
                      <a:pt x="94" y="476"/>
                    </a:lnTo>
                    <a:lnTo>
                      <a:pt x="92" y="501"/>
                    </a:lnTo>
                    <a:lnTo>
                      <a:pt x="77" y="501"/>
                    </a:lnTo>
                    <a:lnTo>
                      <a:pt x="71" y="492"/>
                    </a:lnTo>
                    <a:lnTo>
                      <a:pt x="69" y="476"/>
                    </a:lnTo>
                    <a:lnTo>
                      <a:pt x="73" y="455"/>
                    </a:lnTo>
                    <a:lnTo>
                      <a:pt x="73" y="444"/>
                    </a:lnTo>
                    <a:lnTo>
                      <a:pt x="65" y="428"/>
                    </a:lnTo>
                    <a:lnTo>
                      <a:pt x="50" y="422"/>
                    </a:lnTo>
                    <a:lnTo>
                      <a:pt x="42" y="420"/>
                    </a:lnTo>
                    <a:lnTo>
                      <a:pt x="27" y="413"/>
                    </a:lnTo>
                    <a:lnTo>
                      <a:pt x="14" y="405"/>
                    </a:lnTo>
                    <a:lnTo>
                      <a:pt x="6" y="394"/>
                    </a:lnTo>
                    <a:lnTo>
                      <a:pt x="0" y="371"/>
                    </a:lnTo>
                    <a:lnTo>
                      <a:pt x="10" y="336"/>
                    </a:lnTo>
                    <a:lnTo>
                      <a:pt x="16" y="323"/>
                    </a:lnTo>
                    <a:lnTo>
                      <a:pt x="23" y="313"/>
                    </a:lnTo>
                    <a:lnTo>
                      <a:pt x="29" y="296"/>
                    </a:lnTo>
                    <a:lnTo>
                      <a:pt x="31" y="276"/>
                    </a:lnTo>
                    <a:lnTo>
                      <a:pt x="39" y="255"/>
                    </a:lnTo>
                    <a:lnTo>
                      <a:pt x="39" y="225"/>
                    </a:lnTo>
                    <a:lnTo>
                      <a:pt x="42" y="215"/>
                    </a:lnTo>
                    <a:lnTo>
                      <a:pt x="52" y="205"/>
                    </a:lnTo>
                    <a:lnTo>
                      <a:pt x="85" y="203"/>
                    </a:lnTo>
                    <a:lnTo>
                      <a:pt x="100" y="202"/>
                    </a:lnTo>
                    <a:lnTo>
                      <a:pt x="113" y="186"/>
                    </a:lnTo>
                    <a:lnTo>
                      <a:pt x="121" y="167"/>
                    </a:lnTo>
                    <a:lnTo>
                      <a:pt x="133" y="154"/>
                    </a:lnTo>
                    <a:lnTo>
                      <a:pt x="137" y="148"/>
                    </a:lnTo>
                    <a:lnTo>
                      <a:pt x="135" y="134"/>
                    </a:lnTo>
                    <a:lnTo>
                      <a:pt x="142" y="125"/>
                    </a:lnTo>
                    <a:lnTo>
                      <a:pt x="150" y="113"/>
                    </a:lnTo>
                    <a:lnTo>
                      <a:pt x="148" y="96"/>
                    </a:lnTo>
                    <a:lnTo>
                      <a:pt x="146" y="58"/>
                    </a:lnTo>
                    <a:lnTo>
                      <a:pt x="144" y="54"/>
                    </a:lnTo>
                    <a:lnTo>
                      <a:pt x="144" y="50"/>
                    </a:lnTo>
                    <a:lnTo>
                      <a:pt x="156" y="42"/>
                    </a:lnTo>
                    <a:lnTo>
                      <a:pt x="183" y="27"/>
                    </a:lnTo>
                    <a:lnTo>
                      <a:pt x="188" y="27"/>
                    </a:lnTo>
                    <a:lnTo>
                      <a:pt x="204" y="35"/>
                    </a:lnTo>
                    <a:lnTo>
                      <a:pt x="206" y="35"/>
                    </a:lnTo>
                    <a:lnTo>
                      <a:pt x="206" y="65"/>
                    </a:lnTo>
                    <a:lnTo>
                      <a:pt x="213" y="75"/>
                    </a:lnTo>
                    <a:lnTo>
                      <a:pt x="227" y="75"/>
                    </a:lnTo>
                    <a:lnTo>
                      <a:pt x="246" y="52"/>
                    </a:lnTo>
                    <a:lnTo>
                      <a:pt x="256" y="48"/>
                    </a:lnTo>
                    <a:lnTo>
                      <a:pt x="263" y="35"/>
                    </a:lnTo>
                    <a:lnTo>
                      <a:pt x="284" y="40"/>
                    </a:lnTo>
                    <a:lnTo>
                      <a:pt x="296" y="54"/>
                    </a:lnTo>
                    <a:lnTo>
                      <a:pt x="307" y="54"/>
                    </a:lnTo>
                    <a:lnTo>
                      <a:pt x="313" y="50"/>
                    </a:lnTo>
                    <a:lnTo>
                      <a:pt x="317" y="46"/>
                    </a:lnTo>
                    <a:lnTo>
                      <a:pt x="321" y="25"/>
                    </a:lnTo>
                    <a:lnTo>
                      <a:pt x="325" y="23"/>
                    </a:lnTo>
                    <a:lnTo>
                      <a:pt x="338" y="25"/>
                    </a:lnTo>
                    <a:lnTo>
                      <a:pt x="344" y="23"/>
                    </a:lnTo>
                    <a:lnTo>
                      <a:pt x="355" y="13"/>
                    </a:lnTo>
                    <a:lnTo>
                      <a:pt x="367" y="10"/>
                    </a:lnTo>
                    <a:lnTo>
                      <a:pt x="375" y="2"/>
                    </a:lnTo>
                    <a:lnTo>
                      <a:pt x="378" y="0"/>
                    </a:lnTo>
                    <a:lnTo>
                      <a:pt x="403" y="10"/>
                    </a:lnTo>
                    <a:lnTo>
                      <a:pt x="411" y="23"/>
                    </a:lnTo>
                    <a:close/>
                  </a:path>
                </a:pathLst>
              </a:custGeom>
              <a:solidFill>
                <a:srgbClr val="FFFFFF"/>
              </a:solidFill>
              <a:ln w="12700">
                <a:solidFill>
                  <a:srgbClr val="000000"/>
                </a:solidFill>
                <a:prstDash val="solid"/>
                <a:round/>
                <a:headEnd/>
                <a:tailEnd/>
              </a:ln>
            </p:spPr>
            <p:txBody>
              <a:bodyPr/>
              <a:lstStyle/>
              <a:p>
                <a:endParaRPr lang="en-US"/>
              </a:p>
            </p:txBody>
          </p:sp>
          <p:sp>
            <p:nvSpPr>
              <p:cNvPr id="127013" name="Freeform 37"/>
              <p:cNvSpPr>
                <a:spLocks/>
              </p:cNvSpPr>
              <p:nvPr/>
            </p:nvSpPr>
            <p:spPr bwMode="auto">
              <a:xfrm>
                <a:off x="3118" y="2500"/>
                <a:ext cx="237" cy="432"/>
              </a:xfrm>
              <a:custGeom>
                <a:avLst/>
                <a:gdLst>
                  <a:gd name="T0" fmla="*/ 235 w 237"/>
                  <a:gd name="T1" fmla="*/ 0 h 432"/>
                  <a:gd name="T2" fmla="*/ 237 w 237"/>
                  <a:gd name="T3" fmla="*/ 432 h 432"/>
                  <a:gd name="T4" fmla="*/ 0 w 237"/>
                  <a:gd name="T5" fmla="*/ 432 h 432"/>
                  <a:gd name="T6" fmla="*/ 4 w 237"/>
                  <a:gd name="T7" fmla="*/ 127 h 432"/>
                  <a:gd name="T8" fmla="*/ 20 w 237"/>
                  <a:gd name="T9" fmla="*/ 125 h 432"/>
                  <a:gd name="T10" fmla="*/ 37 w 237"/>
                  <a:gd name="T11" fmla="*/ 113 h 432"/>
                  <a:gd name="T12" fmla="*/ 48 w 237"/>
                  <a:gd name="T13" fmla="*/ 92 h 432"/>
                  <a:gd name="T14" fmla="*/ 48 w 237"/>
                  <a:gd name="T15" fmla="*/ 92 h 432"/>
                  <a:gd name="T16" fmla="*/ 54 w 237"/>
                  <a:gd name="T17" fmla="*/ 100 h 432"/>
                  <a:gd name="T18" fmla="*/ 54 w 237"/>
                  <a:gd name="T19" fmla="*/ 113 h 432"/>
                  <a:gd name="T20" fmla="*/ 60 w 237"/>
                  <a:gd name="T21" fmla="*/ 123 h 432"/>
                  <a:gd name="T22" fmla="*/ 79 w 237"/>
                  <a:gd name="T23" fmla="*/ 138 h 432"/>
                  <a:gd name="T24" fmla="*/ 102 w 237"/>
                  <a:gd name="T25" fmla="*/ 138 h 432"/>
                  <a:gd name="T26" fmla="*/ 102 w 237"/>
                  <a:gd name="T27" fmla="*/ 0 h 432"/>
                  <a:gd name="T28" fmla="*/ 235 w 237"/>
                  <a:gd name="T29" fmla="*/ 0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7" h="432">
                    <a:moveTo>
                      <a:pt x="235" y="0"/>
                    </a:moveTo>
                    <a:lnTo>
                      <a:pt x="237" y="432"/>
                    </a:lnTo>
                    <a:lnTo>
                      <a:pt x="0" y="432"/>
                    </a:lnTo>
                    <a:lnTo>
                      <a:pt x="4" y="127"/>
                    </a:lnTo>
                    <a:lnTo>
                      <a:pt x="20" y="125"/>
                    </a:lnTo>
                    <a:lnTo>
                      <a:pt x="37" y="113"/>
                    </a:lnTo>
                    <a:lnTo>
                      <a:pt x="48" y="92"/>
                    </a:lnTo>
                    <a:lnTo>
                      <a:pt x="48" y="92"/>
                    </a:lnTo>
                    <a:lnTo>
                      <a:pt x="54" y="100"/>
                    </a:lnTo>
                    <a:lnTo>
                      <a:pt x="54" y="113"/>
                    </a:lnTo>
                    <a:lnTo>
                      <a:pt x="60" y="123"/>
                    </a:lnTo>
                    <a:lnTo>
                      <a:pt x="79" y="138"/>
                    </a:lnTo>
                    <a:lnTo>
                      <a:pt x="102" y="138"/>
                    </a:lnTo>
                    <a:lnTo>
                      <a:pt x="102" y="0"/>
                    </a:lnTo>
                    <a:lnTo>
                      <a:pt x="23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14" name="Freeform 38"/>
              <p:cNvSpPr>
                <a:spLocks/>
              </p:cNvSpPr>
              <p:nvPr/>
            </p:nvSpPr>
            <p:spPr bwMode="auto">
              <a:xfrm>
                <a:off x="3122" y="2504"/>
                <a:ext cx="236" cy="432"/>
              </a:xfrm>
              <a:custGeom>
                <a:avLst/>
                <a:gdLst>
                  <a:gd name="T0" fmla="*/ 235 w 236"/>
                  <a:gd name="T1" fmla="*/ 0 h 432"/>
                  <a:gd name="T2" fmla="*/ 236 w 236"/>
                  <a:gd name="T3" fmla="*/ 432 h 432"/>
                  <a:gd name="T4" fmla="*/ 0 w 236"/>
                  <a:gd name="T5" fmla="*/ 432 h 432"/>
                  <a:gd name="T6" fmla="*/ 4 w 236"/>
                  <a:gd name="T7" fmla="*/ 127 h 432"/>
                  <a:gd name="T8" fmla="*/ 19 w 236"/>
                  <a:gd name="T9" fmla="*/ 125 h 432"/>
                  <a:gd name="T10" fmla="*/ 37 w 236"/>
                  <a:gd name="T11" fmla="*/ 113 h 432"/>
                  <a:gd name="T12" fmla="*/ 48 w 236"/>
                  <a:gd name="T13" fmla="*/ 92 h 432"/>
                  <a:gd name="T14" fmla="*/ 54 w 236"/>
                  <a:gd name="T15" fmla="*/ 100 h 432"/>
                  <a:gd name="T16" fmla="*/ 54 w 236"/>
                  <a:gd name="T17" fmla="*/ 113 h 432"/>
                  <a:gd name="T18" fmla="*/ 60 w 236"/>
                  <a:gd name="T19" fmla="*/ 123 h 432"/>
                  <a:gd name="T20" fmla="*/ 79 w 236"/>
                  <a:gd name="T21" fmla="*/ 138 h 432"/>
                  <a:gd name="T22" fmla="*/ 102 w 236"/>
                  <a:gd name="T23" fmla="*/ 138 h 432"/>
                  <a:gd name="T24" fmla="*/ 102 w 236"/>
                  <a:gd name="T25" fmla="*/ 0 h 432"/>
                  <a:gd name="T26" fmla="*/ 235 w 236"/>
                  <a:gd name="T27" fmla="*/ 0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6" h="432">
                    <a:moveTo>
                      <a:pt x="235" y="0"/>
                    </a:moveTo>
                    <a:lnTo>
                      <a:pt x="236" y="432"/>
                    </a:lnTo>
                    <a:lnTo>
                      <a:pt x="0" y="432"/>
                    </a:lnTo>
                    <a:lnTo>
                      <a:pt x="4" y="127"/>
                    </a:lnTo>
                    <a:lnTo>
                      <a:pt x="19" y="125"/>
                    </a:lnTo>
                    <a:lnTo>
                      <a:pt x="37" y="113"/>
                    </a:lnTo>
                    <a:lnTo>
                      <a:pt x="48" y="92"/>
                    </a:lnTo>
                    <a:lnTo>
                      <a:pt x="54" y="100"/>
                    </a:lnTo>
                    <a:lnTo>
                      <a:pt x="54" y="113"/>
                    </a:lnTo>
                    <a:lnTo>
                      <a:pt x="60" y="123"/>
                    </a:lnTo>
                    <a:lnTo>
                      <a:pt x="79" y="138"/>
                    </a:lnTo>
                    <a:lnTo>
                      <a:pt x="102" y="138"/>
                    </a:lnTo>
                    <a:lnTo>
                      <a:pt x="102" y="0"/>
                    </a:lnTo>
                    <a:lnTo>
                      <a:pt x="235" y="0"/>
                    </a:lnTo>
                    <a:close/>
                  </a:path>
                </a:pathLst>
              </a:custGeom>
              <a:solidFill>
                <a:srgbClr val="FFFFFF"/>
              </a:solidFill>
              <a:ln w="12700">
                <a:solidFill>
                  <a:srgbClr val="000000"/>
                </a:solidFill>
                <a:prstDash val="solid"/>
                <a:round/>
                <a:headEnd/>
                <a:tailEnd/>
              </a:ln>
            </p:spPr>
            <p:txBody>
              <a:bodyPr/>
              <a:lstStyle/>
              <a:p>
                <a:endParaRPr lang="en-US"/>
              </a:p>
            </p:txBody>
          </p:sp>
          <p:sp>
            <p:nvSpPr>
              <p:cNvPr id="127015" name="Freeform 39"/>
              <p:cNvSpPr>
                <a:spLocks/>
              </p:cNvSpPr>
              <p:nvPr/>
            </p:nvSpPr>
            <p:spPr bwMode="auto">
              <a:xfrm>
                <a:off x="2750" y="2554"/>
                <a:ext cx="367" cy="378"/>
              </a:xfrm>
              <a:custGeom>
                <a:avLst/>
                <a:gdLst>
                  <a:gd name="T0" fmla="*/ 0 w 367"/>
                  <a:gd name="T1" fmla="*/ 7 h 378"/>
                  <a:gd name="T2" fmla="*/ 25 w 367"/>
                  <a:gd name="T3" fmla="*/ 5 h 378"/>
                  <a:gd name="T4" fmla="*/ 34 w 367"/>
                  <a:gd name="T5" fmla="*/ 0 h 378"/>
                  <a:gd name="T6" fmla="*/ 36 w 367"/>
                  <a:gd name="T7" fmla="*/ 2 h 378"/>
                  <a:gd name="T8" fmla="*/ 44 w 367"/>
                  <a:gd name="T9" fmla="*/ 4 h 378"/>
                  <a:gd name="T10" fmla="*/ 50 w 367"/>
                  <a:gd name="T11" fmla="*/ 19 h 378"/>
                  <a:gd name="T12" fmla="*/ 77 w 367"/>
                  <a:gd name="T13" fmla="*/ 30 h 378"/>
                  <a:gd name="T14" fmla="*/ 78 w 367"/>
                  <a:gd name="T15" fmla="*/ 30 h 378"/>
                  <a:gd name="T16" fmla="*/ 90 w 367"/>
                  <a:gd name="T17" fmla="*/ 15 h 378"/>
                  <a:gd name="T18" fmla="*/ 125 w 367"/>
                  <a:gd name="T19" fmla="*/ 17 h 378"/>
                  <a:gd name="T20" fmla="*/ 130 w 367"/>
                  <a:gd name="T21" fmla="*/ 17 h 378"/>
                  <a:gd name="T22" fmla="*/ 132 w 367"/>
                  <a:gd name="T23" fmla="*/ 17 h 378"/>
                  <a:gd name="T24" fmla="*/ 136 w 367"/>
                  <a:gd name="T25" fmla="*/ 21 h 378"/>
                  <a:gd name="T26" fmla="*/ 136 w 367"/>
                  <a:gd name="T27" fmla="*/ 38 h 378"/>
                  <a:gd name="T28" fmla="*/ 142 w 367"/>
                  <a:gd name="T29" fmla="*/ 44 h 378"/>
                  <a:gd name="T30" fmla="*/ 157 w 367"/>
                  <a:gd name="T31" fmla="*/ 44 h 378"/>
                  <a:gd name="T32" fmla="*/ 184 w 367"/>
                  <a:gd name="T33" fmla="*/ 69 h 378"/>
                  <a:gd name="T34" fmla="*/ 192 w 367"/>
                  <a:gd name="T35" fmla="*/ 69 h 378"/>
                  <a:gd name="T36" fmla="*/ 194 w 367"/>
                  <a:gd name="T37" fmla="*/ 69 h 378"/>
                  <a:gd name="T38" fmla="*/ 199 w 367"/>
                  <a:gd name="T39" fmla="*/ 63 h 378"/>
                  <a:gd name="T40" fmla="*/ 201 w 367"/>
                  <a:gd name="T41" fmla="*/ 38 h 378"/>
                  <a:gd name="T42" fmla="*/ 209 w 367"/>
                  <a:gd name="T43" fmla="*/ 32 h 378"/>
                  <a:gd name="T44" fmla="*/ 242 w 367"/>
                  <a:gd name="T45" fmla="*/ 11 h 378"/>
                  <a:gd name="T46" fmla="*/ 246 w 367"/>
                  <a:gd name="T47" fmla="*/ 11 h 378"/>
                  <a:gd name="T48" fmla="*/ 253 w 367"/>
                  <a:gd name="T49" fmla="*/ 29 h 378"/>
                  <a:gd name="T50" fmla="*/ 257 w 367"/>
                  <a:gd name="T51" fmla="*/ 40 h 378"/>
                  <a:gd name="T52" fmla="*/ 267 w 367"/>
                  <a:gd name="T53" fmla="*/ 50 h 378"/>
                  <a:gd name="T54" fmla="*/ 286 w 367"/>
                  <a:gd name="T55" fmla="*/ 80 h 378"/>
                  <a:gd name="T56" fmla="*/ 294 w 367"/>
                  <a:gd name="T57" fmla="*/ 88 h 378"/>
                  <a:gd name="T58" fmla="*/ 301 w 367"/>
                  <a:gd name="T59" fmla="*/ 88 h 378"/>
                  <a:gd name="T60" fmla="*/ 309 w 367"/>
                  <a:gd name="T61" fmla="*/ 82 h 378"/>
                  <a:gd name="T62" fmla="*/ 315 w 367"/>
                  <a:gd name="T63" fmla="*/ 75 h 378"/>
                  <a:gd name="T64" fmla="*/ 317 w 367"/>
                  <a:gd name="T65" fmla="*/ 71 h 378"/>
                  <a:gd name="T66" fmla="*/ 328 w 367"/>
                  <a:gd name="T67" fmla="*/ 71 h 378"/>
                  <a:gd name="T68" fmla="*/ 340 w 367"/>
                  <a:gd name="T69" fmla="*/ 69 h 378"/>
                  <a:gd name="T70" fmla="*/ 349 w 367"/>
                  <a:gd name="T71" fmla="*/ 63 h 378"/>
                  <a:gd name="T72" fmla="*/ 365 w 367"/>
                  <a:gd name="T73" fmla="*/ 65 h 378"/>
                  <a:gd name="T74" fmla="*/ 367 w 367"/>
                  <a:gd name="T75" fmla="*/ 67 h 378"/>
                  <a:gd name="T76" fmla="*/ 361 w 367"/>
                  <a:gd name="T77" fmla="*/ 378 h 378"/>
                  <a:gd name="T78" fmla="*/ 2 w 367"/>
                  <a:gd name="T79" fmla="*/ 378 h 378"/>
                  <a:gd name="T80" fmla="*/ 0 w 367"/>
                  <a:gd name="T81" fmla="*/ 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67" h="378">
                    <a:moveTo>
                      <a:pt x="0" y="7"/>
                    </a:moveTo>
                    <a:lnTo>
                      <a:pt x="25" y="5"/>
                    </a:lnTo>
                    <a:lnTo>
                      <a:pt x="34" y="0"/>
                    </a:lnTo>
                    <a:lnTo>
                      <a:pt x="36" y="2"/>
                    </a:lnTo>
                    <a:lnTo>
                      <a:pt x="44" y="4"/>
                    </a:lnTo>
                    <a:lnTo>
                      <a:pt x="50" y="19"/>
                    </a:lnTo>
                    <a:lnTo>
                      <a:pt x="77" y="30"/>
                    </a:lnTo>
                    <a:lnTo>
                      <a:pt x="78" y="30"/>
                    </a:lnTo>
                    <a:lnTo>
                      <a:pt x="90" y="15"/>
                    </a:lnTo>
                    <a:lnTo>
                      <a:pt x="125" y="17"/>
                    </a:lnTo>
                    <a:lnTo>
                      <a:pt x="130" y="17"/>
                    </a:lnTo>
                    <a:lnTo>
                      <a:pt x="132" y="17"/>
                    </a:lnTo>
                    <a:lnTo>
                      <a:pt x="136" y="21"/>
                    </a:lnTo>
                    <a:lnTo>
                      <a:pt x="136" y="38"/>
                    </a:lnTo>
                    <a:lnTo>
                      <a:pt x="142" y="44"/>
                    </a:lnTo>
                    <a:lnTo>
                      <a:pt x="157" y="44"/>
                    </a:lnTo>
                    <a:lnTo>
                      <a:pt x="184" y="69"/>
                    </a:lnTo>
                    <a:lnTo>
                      <a:pt x="192" y="69"/>
                    </a:lnTo>
                    <a:lnTo>
                      <a:pt x="194" y="69"/>
                    </a:lnTo>
                    <a:lnTo>
                      <a:pt x="199" y="63"/>
                    </a:lnTo>
                    <a:lnTo>
                      <a:pt x="201" y="38"/>
                    </a:lnTo>
                    <a:lnTo>
                      <a:pt x="209" y="32"/>
                    </a:lnTo>
                    <a:lnTo>
                      <a:pt x="242" y="11"/>
                    </a:lnTo>
                    <a:lnTo>
                      <a:pt x="246" y="11"/>
                    </a:lnTo>
                    <a:lnTo>
                      <a:pt x="253" y="29"/>
                    </a:lnTo>
                    <a:lnTo>
                      <a:pt x="257" y="40"/>
                    </a:lnTo>
                    <a:lnTo>
                      <a:pt x="267" y="50"/>
                    </a:lnTo>
                    <a:lnTo>
                      <a:pt x="286" y="80"/>
                    </a:lnTo>
                    <a:lnTo>
                      <a:pt x="294" y="88"/>
                    </a:lnTo>
                    <a:lnTo>
                      <a:pt x="301" y="88"/>
                    </a:lnTo>
                    <a:lnTo>
                      <a:pt x="309" y="82"/>
                    </a:lnTo>
                    <a:lnTo>
                      <a:pt x="315" y="75"/>
                    </a:lnTo>
                    <a:lnTo>
                      <a:pt x="317" y="71"/>
                    </a:lnTo>
                    <a:lnTo>
                      <a:pt x="328" y="71"/>
                    </a:lnTo>
                    <a:lnTo>
                      <a:pt x="340" y="69"/>
                    </a:lnTo>
                    <a:lnTo>
                      <a:pt x="349" y="63"/>
                    </a:lnTo>
                    <a:lnTo>
                      <a:pt x="365" y="65"/>
                    </a:lnTo>
                    <a:lnTo>
                      <a:pt x="367" y="67"/>
                    </a:lnTo>
                    <a:lnTo>
                      <a:pt x="361" y="378"/>
                    </a:lnTo>
                    <a:lnTo>
                      <a:pt x="2" y="378"/>
                    </a:lnTo>
                    <a:lnTo>
                      <a:pt x="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16" name="Freeform 40"/>
              <p:cNvSpPr>
                <a:spLocks/>
              </p:cNvSpPr>
              <p:nvPr/>
            </p:nvSpPr>
            <p:spPr bwMode="auto">
              <a:xfrm>
                <a:off x="2754" y="2558"/>
                <a:ext cx="366" cy="378"/>
              </a:xfrm>
              <a:custGeom>
                <a:avLst/>
                <a:gdLst>
                  <a:gd name="T0" fmla="*/ 0 w 366"/>
                  <a:gd name="T1" fmla="*/ 7 h 378"/>
                  <a:gd name="T2" fmla="*/ 25 w 366"/>
                  <a:gd name="T3" fmla="*/ 5 h 378"/>
                  <a:gd name="T4" fmla="*/ 34 w 366"/>
                  <a:gd name="T5" fmla="*/ 0 h 378"/>
                  <a:gd name="T6" fmla="*/ 36 w 366"/>
                  <a:gd name="T7" fmla="*/ 1 h 378"/>
                  <a:gd name="T8" fmla="*/ 44 w 366"/>
                  <a:gd name="T9" fmla="*/ 3 h 378"/>
                  <a:gd name="T10" fmla="*/ 50 w 366"/>
                  <a:gd name="T11" fmla="*/ 19 h 378"/>
                  <a:gd name="T12" fmla="*/ 76 w 366"/>
                  <a:gd name="T13" fmla="*/ 30 h 378"/>
                  <a:gd name="T14" fmla="*/ 78 w 366"/>
                  <a:gd name="T15" fmla="*/ 30 h 378"/>
                  <a:gd name="T16" fmla="*/ 90 w 366"/>
                  <a:gd name="T17" fmla="*/ 15 h 378"/>
                  <a:gd name="T18" fmla="*/ 124 w 366"/>
                  <a:gd name="T19" fmla="*/ 17 h 378"/>
                  <a:gd name="T20" fmla="*/ 130 w 366"/>
                  <a:gd name="T21" fmla="*/ 17 h 378"/>
                  <a:gd name="T22" fmla="*/ 132 w 366"/>
                  <a:gd name="T23" fmla="*/ 17 h 378"/>
                  <a:gd name="T24" fmla="*/ 136 w 366"/>
                  <a:gd name="T25" fmla="*/ 21 h 378"/>
                  <a:gd name="T26" fmla="*/ 136 w 366"/>
                  <a:gd name="T27" fmla="*/ 38 h 378"/>
                  <a:gd name="T28" fmla="*/ 142 w 366"/>
                  <a:gd name="T29" fmla="*/ 44 h 378"/>
                  <a:gd name="T30" fmla="*/ 157 w 366"/>
                  <a:gd name="T31" fmla="*/ 44 h 378"/>
                  <a:gd name="T32" fmla="*/ 184 w 366"/>
                  <a:gd name="T33" fmla="*/ 69 h 378"/>
                  <a:gd name="T34" fmla="*/ 192 w 366"/>
                  <a:gd name="T35" fmla="*/ 69 h 378"/>
                  <a:gd name="T36" fmla="*/ 194 w 366"/>
                  <a:gd name="T37" fmla="*/ 69 h 378"/>
                  <a:gd name="T38" fmla="*/ 199 w 366"/>
                  <a:gd name="T39" fmla="*/ 63 h 378"/>
                  <a:gd name="T40" fmla="*/ 201 w 366"/>
                  <a:gd name="T41" fmla="*/ 38 h 378"/>
                  <a:gd name="T42" fmla="*/ 209 w 366"/>
                  <a:gd name="T43" fmla="*/ 32 h 378"/>
                  <a:gd name="T44" fmla="*/ 242 w 366"/>
                  <a:gd name="T45" fmla="*/ 11 h 378"/>
                  <a:gd name="T46" fmla="*/ 245 w 366"/>
                  <a:gd name="T47" fmla="*/ 11 h 378"/>
                  <a:gd name="T48" fmla="*/ 253 w 366"/>
                  <a:gd name="T49" fmla="*/ 28 h 378"/>
                  <a:gd name="T50" fmla="*/ 257 w 366"/>
                  <a:gd name="T51" fmla="*/ 40 h 378"/>
                  <a:gd name="T52" fmla="*/ 267 w 366"/>
                  <a:gd name="T53" fmla="*/ 49 h 378"/>
                  <a:gd name="T54" fmla="*/ 286 w 366"/>
                  <a:gd name="T55" fmla="*/ 80 h 378"/>
                  <a:gd name="T56" fmla="*/ 293 w 366"/>
                  <a:gd name="T57" fmla="*/ 88 h 378"/>
                  <a:gd name="T58" fmla="*/ 301 w 366"/>
                  <a:gd name="T59" fmla="*/ 88 h 378"/>
                  <a:gd name="T60" fmla="*/ 309 w 366"/>
                  <a:gd name="T61" fmla="*/ 82 h 378"/>
                  <a:gd name="T62" fmla="*/ 315 w 366"/>
                  <a:gd name="T63" fmla="*/ 74 h 378"/>
                  <a:gd name="T64" fmla="*/ 316 w 366"/>
                  <a:gd name="T65" fmla="*/ 71 h 378"/>
                  <a:gd name="T66" fmla="*/ 328 w 366"/>
                  <a:gd name="T67" fmla="*/ 71 h 378"/>
                  <a:gd name="T68" fmla="*/ 339 w 366"/>
                  <a:gd name="T69" fmla="*/ 69 h 378"/>
                  <a:gd name="T70" fmla="*/ 349 w 366"/>
                  <a:gd name="T71" fmla="*/ 63 h 378"/>
                  <a:gd name="T72" fmla="*/ 364 w 366"/>
                  <a:gd name="T73" fmla="*/ 65 h 378"/>
                  <a:gd name="T74" fmla="*/ 366 w 366"/>
                  <a:gd name="T75" fmla="*/ 67 h 378"/>
                  <a:gd name="T76" fmla="*/ 361 w 366"/>
                  <a:gd name="T77" fmla="*/ 378 h 378"/>
                  <a:gd name="T78" fmla="*/ 2 w 366"/>
                  <a:gd name="T79" fmla="*/ 378 h 378"/>
                  <a:gd name="T80" fmla="*/ 0 w 366"/>
                  <a:gd name="T81" fmla="*/ 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66" h="378">
                    <a:moveTo>
                      <a:pt x="0" y="7"/>
                    </a:moveTo>
                    <a:lnTo>
                      <a:pt x="25" y="5"/>
                    </a:lnTo>
                    <a:lnTo>
                      <a:pt x="34" y="0"/>
                    </a:lnTo>
                    <a:lnTo>
                      <a:pt x="36" y="1"/>
                    </a:lnTo>
                    <a:lnTo>
                      <a:pt x="44" y="3"/>
                    </a:lnTo>
                    <a:lnTo>
                      <a:pt x="50" y="19"/>
                    </a:lnTo>
                    <a:lnTo>
                      <a:pt x="76" y="30"/>
                    </a:lnTo>
                    <a:lnTo>
                      <a:pt x="78" y="30"/>
                    </a:lnTo>
                    <a:lnTo>
                      <a:pt x="90" y="15"/>
                    </a:lnTo>
                    <a:lnTo>
                      <a:pt x="124" y="17"/>
                    </a:lnTo>
                    <a:lnTo>
                      <a:pt x="130" y="17"/>
                    </a:lnTo>
                    <a:lnTo>
                      <a:pt x="132" y="17"/>
                    </a:lnTo>
                    <a:lnTo>
                      <a:pt x="136" y="21"/>
                    </a:lnTo>
                    <a:lnTo>
                      <a:pt x="136" y="38"/>
                    </a:lnTo>
                    <a:lnTo>
                      <a:pt x="142" y="44"/>
                    </a:lnTo>
                    <a:lnTo>
                      <a:pt x="157" y="44"/>
                    </a:lnTo>
                    <a:lnTo>
                      <a:pt x="184" y="69"/>
                    </a:lnTo>
                    <a:lnTo>
                      <a:pt x="192" y="69"/>
                    </a:lnTo>
                    <a:lnTo>
                      <a:pt x="194" y="69"/>
                    </a:lnTo>
                    <a:lnTo>
                      <a:pt x="199" y="63"/>
                    </a:lnTo>
                    <a:lnTo>
                      <a:pt x="201" y="38"/>
                    </a:lnTo>
                    <a:lnTo>
                      <a:pt x="209" y="32"/>
                    </a:lnTo>
                    <a:lnTo>
                      <a:pt x="242" y="11"/>
                    </a:lnTo>
                    <a:lnTo>
                      <a:pt x="245" y="11"/>
                    </a:lnTo>
                    <a:lnTo>
                      <a:pt x="253" y="28"/>
                    </a:lnTo>
                    <a:lnTo>
                      <a:pt x="257" y="40"/>
                    </a:lnTo>
                    <a:lnTo>
                      <a:pt x="267" y="49"/>
                    </a:lnTo>
                    <a:lnTo>
                      <a:pt x="286" y="80"/>
                    </a:lnTo>
                    <a:lnTo>
                      <a:pt x="293" y="88"/>
                    </a:lnTo>
                    <a:lnTo>
                      <a:pt x="301" y="88"/>
                    </a:lnTo>
                    <a:lnTo>
                      <a:pt x="309" y="82"/>
                    </a:lnTo>
                    <a:lnTo>
                      <a:pt x="315" y="74"/>
                    </a:lnTo>
                    <a:lnTo>
                      <a:pt x="316" y="71"/>
                    </a:lnTo>
                    <a:lnTo>
                      <a:pt x="328" y="71"/>
                    </a:lnTo>
                    <a:lnTo>
                      <a:pt x="339" y="69"/>
                    </a:lnTo>
                    <a:lnTo>
                      <a:pt x="349" y="63"/>
                    </a:lnTo>
                    <a:lnTo>
                      <a:pt x="364" y="65"/>
                    </a:lnTo>
                    <a:lnTo>
                      <a:pt x="366" y="67"/>
                    </a:lnTo>
                    <a:lnTo>
                      <a:pt x="361" y="378"/>
                    </a:lnTo>
                    <a:lnTo>
                      <a:pt x="2" y="378"/>
                    </a:lnTo>
                    <a:lnTo>
                      <a:pt x="0" y="7"/>
                    </a:lnTo>
                    <a:close/>
                  </a:path>
                </a:pathLst>
              </a:custGeom>
              <a:solidFill>
                <a:srgbClr val="FFFFFF"/>
              </a:solidFill>
              <a:ln w="12700">
                <a:solidFill>
                  <a:srgbClr val="000000"/>
                </a:solidFill>
                <a:prstDash val="solid"/>
                <a:round/>
                <a:headEnd/>
                <a:tailEnd/>
              </a:ln>
            </p:spPr>
            <p:txBody>
              <a:bodyPr/>
              <a:lstStyle/>
              <a:p>
                <a:endParaRPr lang="en-US"/>
              </a:p>
            </p:txBody>
          </p:sp>
          <p:sp>
            <p:nvSpPr>
              <p:cNvPr id="127017" name="Freeform 41"/>
              <p:cNvSpPr>
                <a:spLocks/>
              </p:cNvSpPr>
              <p:nvPr/>
            </p:nvSpPr>
            <p:spPr bwMode="auto">
              <a:xfrm>
                <a:off x="2416" y="2550"/>
                <a:ext cx="328" cy="730"/>
              </a:xfrm>
              <a:custGeom>
                <a:avLst/>
                <a:gdLst>
                  <a:gd name="T0" fmla="*/ 197 w 328"/>
                  <a:gd name="T1" fmla="*/ 574 h 730"/>
                  <a:gd name="T2" fmla="*/ 180 w 328"/>
                  <a:gd name="T3" fmla="*/ 703 h 730"/>
                  <a:gd name="T4" fmla="*/ 167 w 328"/>
                  <a:gd name="T5" fmla="*/ 678 h 730"/>
                  <a:gd name="T6" fmla="*/ 126 w 328"/>
                  <a:gd name="T7" fmla="*/ 716 h 730"/>
                  <a:gd name="T8" fmla="*/ 94 w 328"/>
                  <a:gd name="T9" fmla="*/ 718 h 730"/>
                  <a:gd name="T10" fmla="*/ 67 w 328"/>
                  <a:gd name="T11" fmla="*/ 730 h 730"/>
                  <a:gd name="T12" fmla="*/ 34 w 328"/>
                  <a:gd name="T13" fmla="*/ 714 h 730"/>
                  <a:gd name="T14" fmla="*/ 19 w 328"/>
                  <a:gd name="T15" fmla="*/ 664 h 730"/>
                  <a:gd name="T16" fmla="*/ 26 w 328"/>
                  <a:gd name="T17" fmla="*/ 618 h 730"/>
                  <a:gd name="T18" fmla="*/ 21 w 328"/>
                  <a:gd name="T19" fmla="*/ 574 h 730"/>
                  <a:gd name="T20" fmla="*/ 9 w 328"/>
                  <a:gd name="T21" fmla="*/ 518 h 730"/>
                  <a:gd name="T22" fmla="*/ 0 w 328"/>
                  <a:gd name="T23" fmla="*/ 478 h 730"/>
                  <a:gd name="T24" fmla="*/ 5 w 328"/>
                  <a:gd name="T25" fmla="*/ 428 h 730"/>
                  <a:gd name="T26" fmla="*/ 9 w 328"/>
                  <a:gd name="T27" fmla="*/ 397 h 730"/>
                  <a:gd name="T28" fmla="*/ 13 w 328"/>
                  <a:gd name="T29" fmla="*/ 349 h 730"/>
                  <a:gd name="T30" fmla="*/ 21 w 328"/>
                  <a:gd name="T31" fmla="*/ 340 h 730"/>
                  <a:gd name="T32" fmla="*/ 28 w 328"/>
                  <a:gd name="T33" fmla="*/ 330 h 730"/>
                  <a:gd name="T34" fmla="*/ 38 w 328"/>
                  <a:gd name="T35" fmla="*/ 315 h 730"/>
                  <a:gd name="T36" fmla="*/ 48 w 328"/>
                  <a:gd name="T37" fmla="*/ 305 h 730"/>
                  <a:gd name="T38" fmla="*/ 90 w 328"/>
                  <a:gd name="T39" fmla="*/ 288 h 730"/>
                  <a:gd name="T40" fmla="*/ 101 w 328"/>
                  <a:gd name="T41" fmla="*/ 284 h 730"/>
                  <a:gd name="T42" fmla="*/ 151 w 328"/>
                  <a:gd name="T43" fmla="*/ 288 h 730"/>
                  <a:gd name="T44" fmla="*/ 161 w 328"/>
                  <a:gd name="T45" fmla="*/ 284 h 730"/>
                  <a:gd name="T46" fmla="*/ 165 w 328"/>
                  <a:gd name="T47" fmla="*/ 238 h 730"/>
                  <a:gd name="T48" fmla="*/ 195 w 328"/>
                  <a:gd name="T49" fmla="*/ 202 h 730"/>
                  <a:gd name="T50" fmla="*/ 213 w 328"/>
                  <a:gd name="T51" fmla="*/ 194 h 730"/>
                  <a:gd name="T52" fmla="*/ 219 w 328"/>
                  <a:gd name="T53" fmla="*/ 192 h 730"/>
                  <a:gd name="T54" fmla="*/ 226 w 328"/>
                  <a:gd name="T55" fmla="*/ 182 h 730"/>
                  <a:gd name="T56" fmla="*/ 228 w 328"/>
                  <a:gd name="T57" fmla="*/ 159 h 730"/>
                  <a:gd name="T58" fmla="*/ 236 w 328"/>
                  <a:gd name="T59" fmla="*/ 148 h 730"/>
                  <a:gd name="T60" fmla="*/ 240 w 328"/>
                  <a:gd name="T61" fmla="*/ 127 h 730"/>
                  <a:gd name="T62" fmla="*/ 245 w 328"/>
                  <a:gd name="T63" fmla="*/ 125 h 730"/>
                  <a:gd name="T64" fmla="*/ 249 w 328"/>
                  <a:gd name="T65" fmla="*/ 109 h 730"/>
                  <a:gd name="T66" fmla="*/ 257 w 328"/>
                  <a:gd name="T67" fmla="*/ 104 h 730"/>
                  <a:gd name="T68" fmla="*/ 263 w 328"/>
                  <a:gd name="T69" fmla="*/ 84 h 730"/>
                  <a:gd name="T70" fmla="*/ 274 w 328"/>
                  <a:gd name="T71" fmla="*/ 34 h 730"/>
                  <a:gd name="T72" fmla="*/ 284 w 328"/>
                  <a:gd name="T73" fmla="*/ 23 h 730"/>
                  <a:gd name="T74" fmla="*/ 291 w 328"/>
                  <a:gd name="T75" fmla="*/ 19 h 730"/>
                  <a:gd name="T76" fmla="*/ 297 w 328"/>
                  <a:gd name="T77" fmla="*/ 8 h 730"/>
                  <a:gd name="T78" fmla="*/ 324 w 328"/>
                  <a:gd name="T79" fmla="*/ 2 h 730"/>
                  <a:gd name="T80" fmla="*/ 328 w 328"/>
                  <a:gd name="T81" fmla="*/ 369 h 730"/>
                  <a:gd name="T82" fmla="*/ 322 w 328"/>
                  <a:gd name="T83" fmla="*/ 574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28" h="730">
                    <a:moveTo>
                      <a:pt x="322" y="574"/>
                    </a:moveTo>
                    <a:lnTo>
                      <a:pt x="197" y="574"/>
                    </a:lnTo>
                    <a:lnTo>
                      <a:pt x="197" y="703"/>
                    </a:lnTo>
                    <a:lnTo>
                      <a:pt x="180" y="703"/>
                    </a:lnTo>
                    <a:lnTo>
                      <a:pt x="172" y="684"/>
                    </a:lnTo>
                    <a:lnTo>
                      <a:pt x="167" y="678"/>
                    </a:lnTo>
                    <a:lnTo>
                      <a:pt x="155" y="678"/>
                    </a:lnTo>
                    <a:lnTo>
                      <a:pt x="126" y="716"/>
                    </a:lnTo>
                    <a:lnTo>
                      <a:pt x="117" y="722"/>
                    </a:lnTo>
                    <a:lnTo>
                      <a:pt x="94" y="718"/>
                    </a:lnTo>
                    <a:lnTo>
                      <a:pt x="84" y="720"/>
                    </a:lnTo>
                    <a:lnTo>
                      <a:pt x="67" y="730"/>
                    </a:lnTo>
                    <a:lnTo>
                      <a:pt x="53" y="730"/>
                    </a:lnTo>
                    <a:lnTo>
                      <a:pt x="34" y="714"/>
                    </a:lnTo>
                    <a:lnTo>
                      <a:pt x="19" y="676"/>
                    </a:lnTo>
                    <a:lnTo>
                      <a:pt x="19" y="664"/>
                    </a:lnTo>
                    <a:lnTo>
                      <a:pt x="26" y="626"/>
                    </a:lnTo>
                    <a:lnTo>
                      <a:pt x="26" y="618"/>
                    </a:lnTo>
                    <a:lnTo>
                      <a:pt x="21" y="612"/>
                    </a:lnTo>
                    <a:lnTo>
                      <a:pt x="21" y="574"/>
                    </a:lnTo>
                    <a:lnTo>
                      <a:pt x="13" y="547"/>
                    </a:lnTo>
                    <a:lnTo>
                      <a:pt x="9" y="518"/>
                    </a:lnTo>
                    <a:lnTo>
                      <a:pt x="3" y="501"/>
                    </a:lnTo>
                    <a:lnTo>
                      <a:pt x="0" y="478"/>
                    </a:lnTo>
                    <a:lnTo>
                      <a:pt x="9" y="443"/>
                    </a:lnTo>
                    <a:lnTo>
                      <a:pt x="5" y="428"/>
                    </a:lnTo>
                    <a:lnTo>
                      <a:pt x="9" y="415"/>
                    </a:lnTo>
                    <a:lnTo>
                      <a:pt x="9" y="397"/>
                    </a:lnTo>
                    <a:lnTo>
                      <a:pt x="7" y="357"/>
                    </a:lnTo>
                    <a:lnTo>
                      <a:pt x="13" y="349"/>
                    </a:lnTo>
                    <a:lnTo>
                      <a:pt x="19" y="347"/>
                    </a:lnTo>
                    <a:lnTo>
                      <a:pt x="21" y="340"/>
                    </a:lnTo>
                    <a:lnTo>
                      <a:pt x="28" y="336"/>
                    </a:lnTo>
                    <a:lnTo>
                      <a:pt x="28" y="330"/>
                    </a:lnTo>
                    <a:lnTo>
                      <a:pt x="34" y="326"/>
                    </a:lnTo>
                    <a:lnTo>
                      <a:pt x="38" y="315"/>
                    </a:lnTo>
                    <a:lnTo>
                      <a:pt x="42" y="313"/>
                    </a:lnTo>
                    <a:lnTo>
                      <a:pt x="48" y="305"/>
                    </a:lnTo>
                    <a:lnTo>
                      <a:pt x="50" y="292"/>
                    </a:lnTo>
                    <a:lnTo>
                      <a:pt x="90" y="288"/>
                    </a:lnTo>
                    <a:lnTo>
                      <a:pt x="92" y="288"/>
                    </a:lnTo>
                    <a:lnTo>
                      <a:pt x="101" y="284"/>
                    </a:lnTo>
                    <a:lnTo>
                      <a:pt x="149" y="286"/>
                    </a:lnTo>
                    <a:lnTo>
                      <a:pt x="151" y="288"/>
                    </a:lnTo>
                    <a:lnTo>
                      <a:pt x="155" y="288"/>
                    </a:lnTo>
                    <a:lnTo>
                      <a:pt x="161" y="284"/>
                    </a:lnTo>
                    <a:lnTo>
                      <a:pt x="163" y="255"/>
                    </a:lnTo>
                    <a:lnTo>
                      <a:pt x="165" y="238"/>
                    </a:lnTo>
                    <a:lnTo>
                      <a:pt x="182" y="217"/>
                    </a:lnTo>
                    <a:lnTo>
                      <a:pt x="195" y="202"/>
                    </a:lnTo>
                    <a:lnTo>
                      <a:pt x="205" y="196"/>
                    </a:lnTo>
                    <a:lnTo>
                      <a:pt x="213" y="194"/>
                    </a:lnTo>
                    <a:lnTo>
                      <a:pt x="217" y="194"/>
                    </a:lnTo>
                    <a:lnTo>
                      <a:pt x="219" y="192"/>
                    </a:lnTo>
                    <a:lnTo>
                      <a:pt x="220" y="186"/>
                    </a:lnTo>
                    <a:lnTo>
                      <a:pt x="226" y="182"/>
                    </a:lnTo>
                    <a:lnTo>
                      <a:pt x="228" y="177"/>
                    </a:lnTo>
                    <a:lnTo>
                      <a:pt x="228" y="159"/>
                    </a:lnTo>
                    <a:lnTo>
                      <a:pt x="234" y="157"/>
                    </a:lnTo>
                    <a:lnTo>
                      <a:pt x="236" y="148"/>
                    </a:lnTo>
                    <a:lnTo>
                      <a:pt x="236" y="134"/>
                    </a:lnTo>
                    <a:lnTo>
                      <a:pt x="240" y="127"/>
                    </a:lnTo>
                    <a:lnTo>
                      <a:pt x="243" y="125"/>
                    </a:lnTo>
                    <a:lnTo>
                      <a:pt x="245" y="125"/>
                    </a:lnTo>
                    <a:lnTo>
                      <a:pt x="249" y="123"/>
                    </a:lnTo>
                    <a:lnTo>
                      <a:pt x="249" y="109"/>
                    </a:lnTo>
                    <a:lnTo>
                      <a:pt x="253" y="109"/>
                    </a:lnTo>
                    <a:lnTo>
                      <a:pt x="257" y="104"/>
                    </a:lnTo>
                    <a:lnTo>
                      <a:pt x="257" y="94"/>
                    </a:lnTo>
                    <a:lnTo>
                      <a:pt x="263" y="84"/>
                    </a:lnTo>
                    <a:lnTo>
                      <a:pt x="267" y="40"/>
                    </a:lnTo>
                    <a:lnTo>
                      <a:pt x="274" y="34"/>
                    </a:lnTo>
                    <a:lnTo>
                      <a:pt x="282" y="33"/>
                    </a:lnTo>
                    <a:lnTo>
                      <a:pt x="284" y="23"/>
                    </a:lnTo>
                    <a:lnTo>
                      <a:pt x="290" y="23"/>
                    </a:lnTo>
                    <a:lnTo>
                      <a:pt x="291" y="19"/>
                    </a:lnTo>
                    <a:lnTo>
                      <a:pt x="291" y="8"/>
                    </a:lnTo>
                    <a:lnTo>
                      <a:pt x="297" y="8"/>
                    </a:lnTo>
                    <a:lnTo>
                      <a:pt x="301" y="0"/>
                    </a:lnTo>
                    <a:lnTo>
                      <a:pt x="324" y="2"/>
                    </a:lnTo>
                    <a:lnTo>
                      <a:pt x="328" y="9"/>
                    </a:lnTo>
                    <a:lnTo>
                      <a:pt x="328" y="369"/>
                    </a:lnTo>
                    <a:lnTo>
                      <a:pt x="322" y="390"/>
                    </a:lnTo>
                    <a:lnTo>
                      <a:pt x="322" y="57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18" name="Freeform 42"/>
              <p:cNvSpPr>
                <a:spLocks/>
              </p:cNvSpPr>
              <p:nvPr/>
            </p:nvSpPr>
            <p:spPr bwMode="auto">
              <a:xfrm>
                <a:off x="2419" y="2554"/>
                <a:ext cx="329" cy="729"/>
              </a:xfrm>
              <a:custGeom>
                <a:avLst/>
                <a:gdLst>
                  <a:gd name="T0" fmla="*/ 198 w 329"/>
                  <a:gd name="T1" fmla="*/ 574 h 729"/>
                  <a:gd name="T2" fmla="*/ 181 w 329"/>
                  <a:gd name="T3" fmla="*/ 703 h 729"/>
                  <a:gd name="T4" fmla="*/ 168 w 329"/>
                  <a:gd name="T5" fmla="*/ 678 h 729"/>
                  <a:gd name="T6" fmla="*/ 127 w 329"/>
                  <a:gd name="T7" fmla="*/ 716 h 729"/>
                  <a:gd name="T8" fmla="*/ 95 w 329"/>
                  <a:gd name="T9" fmla="*/ 718 h 729"/>
                  <a:gd name="T10" fmla="*/ 68 w 329"/>
                  <a:gd name="T11" fmla="*/ 729 h 729"/>
                  <a:gd name="T12" fmla="*/ 35 w 329"/>
                  <a:gd name="T13" fmla="*/ 714 h 729"/>
                  <a:gd name="T14" fmla="*/ 20 w 329"/>
                  <a:gd name="T15" fmla="*/ 664 h 729"/>
                  <a:gd name="T16" fmla="*/ 27 w 329"/>
                  <a:gd name="T17" fmla="*/ 618 h 729"/>
                  <a:gd name="T18" fmla="*/ 22 w 329"/>
                  <a:gd name="T19" fmla="*/ 574 h 729"/>
                  <a:gd name="T20" fmla="*/ 10 w 329"/>
                  <a:gd name="T21" fmla="*/ 518 h 729"/>
                  <a:gd name="T22" fmla="*/ 0 w 329"/>
                  <a:gd name="T23" fmla="*/ 478 h 729"/>
                  <a:gd name="T24" fmla="*/ 6 w 329"/>
                  <a:gd name="T25" fmla="*/ 428 h 729"/>
                  <a:gd name="T26" fmla="*/ 10 w 329"/>
                  <a:gd name="T27" fmla="*/ 397 h 729"/>
                  <a:gd name="T28" fmla="*/ 14 w 329"/>
                  <a:gd name="T29" fmla="*/ 349 h 729"/>
                  <a:gd name="T30" fmla="*/ 22 w 329"/>
                  <a:gd name="T31" fmla="*/ 340 h 729"/>
                  <a:gd name="T32" fmla="*/ 29 w 329"/>
                  <a:gd name="T33" fmla="*/ 330 h 729"/>
                  <a:gd name="T34" fmla="*/ 39 w 329"/>
                  <a:gd name="T35" fmla="*/ 315 h 729"/>
                  <a:gd name="T36" fmla="*/ 48 w 329"/>
                  <a:gd name="T37" fmla="*/ 305 h 729"/>
                  <a:gd name="T38" fmla="*/ 91 w 329"/>
                  <a:gd name="T39" fmla="*/ 288 h 729"/>
                  <a:gd name="T40" fmla="*/ 102 w 329"/>
                  <a:gd name="T41" fmla="*/ 284 h 729"/>
                  <a:gd name="T42" fmla="*/ 152 w 329"/>
                  <a:gd name="T43" fmla="*/ 288 h 729"/>
                  <a:gd name="T44" fmla="*/ 162 w 329"/>
                  <a:gd name="T45" fmla="*/ 284 h 729"/>
                  <a:gd name="T46" fmla="*/ 166 w 329"/>
                  <a:gd name="T47" fmla="*/ 238 h 729"/>
                  <a:gd name="T48" fmla="*/ 196 w 329"/>
                  <a:gd name="T49" fmla="*/ 201 h 729"/>
                  <a:gd name="T50" fmla="*/ 214 w 329"/>
                  <a:gd name="T51" fmla="*/ 194 h 729"/>
                  <a:gd name="T52" fmla="*/ 219 w 329"/>
                  <a:gd name="T53" fmla="*/ 192 h 729"/>
                  <a:gd name="T54" fmla="*/ 227 w 329"/>
                  <a:gd name="T55" fmla="*/ 182 h 729"/>
                  <a:gd name="T56" fmla="*/ 229 w 329"/>
                  <a:gd name="T57" fmla="*/ 159 h 729"/>
                  <a:gd name="T58" fmla="*/ 237 w 329"/>
                  <a:gd name="T59" fmla="*/ 148 h 729"/>
                  <a:gd name="T60" fmla="*/ 240 w 329"/>
                  <a:gd name="T61" fmla="*/ 126 h 729"/>
                  <a:gd name="T62" fmla="*/ 246 w 329"/>
                  <a:gd name="T63" fmla="*/ 125 h 729"/>
                  <a:gd name="T64" fmla="*/ 250 w 329"/>
                  <a:gd name="T65" fmla="*/ 109 h 729"/>
                  <a:gd name="T66" fmla="*/ 258 w 329"/>
                  <a:gd name="T67" fmla="*/ 103 h 729"/>
                  <a:gd name="T68" fmla="*/ 264 w 329"/>
                  <a:gd name="T69" fmla="*/ 84 h 729"/>
                  <a:gd name="T70" fmla="*/ 275 w 329"/>
                  <a:gd name="T71" fmla="*/ 34 h 729"/>
                  <a:gd name="T72" fmla="*/ 285 w 329"/>
                  <a:gd name="T73" fmla="*/ 23 h 729"/>
                  <a:gd name="T74" fmla="*/ 292 w 329"/>
                  <a:gd name="T75" fmla="*/ 19 h 729"/>
                  <a:gd name="T76" fmla="*/ 298 w 329"/>
                  <a:gd name="T77" fmla="*/ 7 h 729"/>
                  <a:gd name="T78" fmla="*/ 325 w 329"/>
                  <a:gd name="T79" fmla="*/ 2 h 729"/>
                  <a:gd name="T80" fmla="*/ 329 w 329"/>
                  <a:gd name="T81" fmla="*/ 368 h 729"/>
                  <a:gd name="T82" fmla="*/ 323 w 329"/>
                  <a:gd name="T83" fmla="*/ 574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29" h="729">
                    <a:moveTo>
                      <a:pt x="323" y="574"/>
                    </a:moveTo>
                    <a:lnTo>
                      <a:pt x="198" y="574"/>
                    </a:lnTo>
                    <a:lnTo>
                      <a:pt x="198" y="703"/>
                    </a:lnTo>
                    <a:lnTo>
                      <a:pt x="181" y="703"/>
                    </a:lnTo>
                    <a:lnTo>
                      <a:pt x="173" y="683"/>
                    </a:lnTo>
                    <a:lnTo>
                      <a:pt x="168" y="678"/>
                    </a:lnTo>
                    <a:lnTo>
                      <a:pt x="156" y="678"/>
                    </a:lnTo>
                    <a:lnTo>
                      <a:pt x="127" y="716"/>
                    </a:lnTo>
                    <a:lnTo>
                      <a:pt x="118" y="722"/>
                    </a:lnTo>
                    <a:lnTo>
                      <a:pt x="95" y="718"/>
                    </a:lnTo>
                    <a:lnTo>
                      <a:pt x="85" y="720"/>
                    </a:lnTo>
                    <a:lnTo>
                      <a:pt x="68" y="729"/>
                    </a:lnTo>
                    <a:lnTo>
                      <a:pt x="54" y="729"/>
                    </a:lnTo>
                    <a:lnTo>
                      <a:pt x="35" y="714"/>
                    </a:lnTo>
                    <a:lnTo>
                      <a:pt x="20" y="676"/>
                    </a:lnTo>
                    <a:lnTo>
                      <a:pt x="20" y="664"/>
                    </a:lnTo>
                    <a:lnTo>
                      <a:pt x="27" y="626"/>
                    </a:lnTo>
                    <a:lnTo>
                      <a:pt x="27" y="618"/>
                    </a:lnTo>
                    <a:lnTo>
                      <a:pt x="22" y="612"/>
                    </a:lnTo>
                    <a:lnTo>
                      <a:pt x="22" y="574"/>
                    </a:lnTo>
                    <a:lnTo>
                      <a:pt x="14" y="547"/>
                    </a:lnTo>
                    <a:lnTo>
                      <a:pt x="10" y="518"/>
                    </a:lnTo>
                    <a:lnTo>
                      <a:pt x="4" y="501"/>
                    </a:lnTo>
                    <a:lnTo>
                      <a:pt x="0" y="478"/>
                    </a:lnTo>
                    <a:lnTo>
                      <a:pt x="10" y="443"/>
                    </a:lnTo>
                    <a:lnTo>
                      <a:pt x="6" y="428"/>
                    </a:lnTo>
                    <a:lnTo>
                      <a:pt x="10" y="415"/>
                    </a:lnTo>
                    <a:lnTo>
                      <a:pt x="10" y="397"/>
                    </a:lnTo>
                    <a:lnTo>
                      <a:pt x="8" y="357"/>
                    </a:lnTo>
                    <a:lnTo>
                      <a:pt x="14" y="349"/>
                    </a:lnTo>
                    <a:lnTo>
                      <a:pt x="20" y="347"/>
                    </a:lnTo>
                    <a:lnTo>
                      <a:pt x="22" y="340"/>
                    </a:lnTo>
                    <a:lnTo>
                      <a:pt x="29" y="336"/>
                    </a:lnTo>
                    <a:lnTo>
                      <a:pt x="29" y="330"/>
                    </a:lnTo>
                    <a:lnTo>
                      <a:pt x="35" y="326"/>
                    </a:lnTo>
                    <a:lnTo>
                      <a:pt x="39" y="315"/>
                    </a:lnTo>
                    <a:lnTo>
                      <a:pt x="43" y="313"/>
                    </a:lnTo>
                    <a:lnTo>
                      <a:pt x="48" y="305"/>
                    </a:lnTo>
                    <a:lnTo>
                      <a:pt x="50" y="292"/>
                    </a:lnTo>
                    <a:lnTo>
                      <a:pt x="91" y="288"/>
                    </a:lnTo>
                    <a:lnTo>
                      <a:pt x="93" y="288"/>
                    </a:lnTo>
                    <a:lnTo>
                      <a:pt x="102" y="284"/>
                    </a:lnTo>
                    <a:lnTo>
                      <a:pt x="150" y="286"/>
                    </a:lnTo>
                    <a:lnTo>
                      <a:pt x="152" y="288"/>
                    </a:lnTo>
                    <a:lnTo>
                      <a:pt x="156" y="288"/>
                    </a:lnTo>
                    <a:lnTo>
                      <a:pt x="162" y="284"/>
                    </a:lnTo>
                    <a:lnTo>
                      <a:pt x="164" y="255"/>
                    </a:lnTo>
                    <a:lnTo>
                      <a:pt x="166" y="238"/>
                    </a:lnTo>
                    <a:lnTo>
                      <a:pt x="183" y="217"/>
                    </a:lnTo>
                    <a:lnTo>
                      <a:pt x="196" y="201"/>
                    </a:lnTo>
                    <a:lnTo>
                      <a:pt x="206" y="196"/>
                    </a:lnTo>
                    <a:lnTo>
                      <a:pt x="214" y="194"/>
                    </a:lnTo>
                    <a:lnTo>
                      <a:pt x="217" y="194"/>
                    </a:lnTo>
                    <a:lnTo>
                      <a:pt x="219" y="192"/>
                    </a:lnTo>
                    <a:lnTo>
                      <a:pt x="221" y="186"/>
                    </a:lnTo>
                    <a:lnTo>
                      <a:pt x="227" y="182"/>
                    </a:lnTo>
                    <a:lnTo>
                      <a:pt x="229" y="176"/>
                    </a:lnTo>
                    <a:lnTo>
                      <a:pt x="229" y="159"/>
                    </a:lnTo>
                    <a:lnTo>
                      <a:pt x="235" y="157"/>
                    </a:lnTo>
                    <a:lnTo>
                      <a:pt x="237" y="148"/>
                    </a:lnTo>
                    <a:lnTo>
                      <a:pt x="237" y="134"/>
                    </a:lnTo>
                    <a:lnTo>
                      <a:pt x="240" y="126"/>
                    </a:lnTo>
                    <a:lnTo>
                      <a:pt x="244" y="125"/>
                    </a:lnTo>
                    <a:lnTo>
                      <a:pt x="246" y="125"/>
                    </a:lnTo>
                    <a:lnTo>
                      <a:pt x="250" y="123"/>
                    </a:lnTo>
                    <a:lnTo>
                      <a:pt x="250" y="109"/>
                    </a:lnTo>
                    <a:lnTo>
                      <a:pt x="254" y="109"/>
                    </a:lnTo>
                    <a:lnTo>
                      <a:pt x="258" y="103"/>
                    </a:lnTo>
                    <a:lnTo>
                      <a:pt x="258" y="94"/>
                    </a:lnTo>
                    <a:lnTo>
                      <a:pt x="264" y="84"/>
                    </a:lnTo>
                    <a:lnTo>
                      <a:pt x="267" y="40"/>
                    </a:lnTo>
                    <a:lnTo>
                      <a:pt x="275" y="34"/>
                    </a:lnTo>
                    <a:lnTo>
                      <a:pt x="283" y="32"/>
                    </a:lnTo>
                    <a:lnTo>
                      <a:pt x="285" y="23"/>
                    </a:lnTo>
                    <a:lnTo>
                      <a:pt x="290" y="23"/>
                    </a:lnTo>
                    <a:lnTo>
                      <a:pt x="292" y="19"/>
                    </a:lnTo>
                    <a:lnTo>
                      <a:pt x="292" y="7"/>
                    </a:lnTo>
                    <a:lnTo>
                      <a:pt x="298" y="7"/>
                    </a:lnTo>
                    <a:lnTo>
                      <a:pt x="302" y="0"/>
                    </a:lnTo>
                    <a:lnTo>
                      <a:pt x="325" y="2"/>
                    </a:lnTo>
                    <a:lnTo>
                      <a:pt x="329" y="9"/>
                    </a:lnTo>
                    <a:lnTo>
                      <a:pt x="329" y="368"/>
                    </a:lnTo>
                    <a:lnTo>
                      <a:pt x="323" y="390"/>
                    </a:lnTo>
                    <a:lnTo>
                      <a:pt x="323" y="574"/>
                    </a:lnTo>
                    <a:close/>
                  </a:path>
                </a:pathLst>
              </a:custGeom>
              <a:solidFill>
                <a:srgbClr val="FFFFFF"/>
              </a:solidFill>
              <a:ln w="12700">
                <a:solidFill>
                  <a:srgbClr val="000000"/>
                </a:solidFill>
                <a:prstDash val="solid"/>
                <a:round/>
                <a:headEnd/>
                <a:tailEnd/>
              </a:ln>
            </p:spPr>
            <p:txBody>
              <a:bodyPr/>
              <a:lstStyle/>
              <a:p>
                <a:endParaRPr lang="en-US"/>
              </a:p>
            </p:txBody>
          </p:sp>
          <p:sp>
            <p:nvSpPr>
              <p:cNvPr id="127019" name="Freeform 43"/>
              <p:cNvSpPr>
                <a:spLocks/>
              </p:cNvSpPr>
              <p:nvPr/>
            </p:nvSpPr>
            <p:spPr bwMode="auto">
              <a:xfrm>
                <a:off x="1315" y="2704"/>
                <a:ext cx="215" cy="286"/>
              </a:xfrm>
              <a:custGeom>
                <a:avLst/>
                <a:gdLst>
                  <a:gd name="T0" fmla="*/ 165 w 215"/>
                  <a:gd name="T1" fmla="*/ 11 h 286"/>
                  <a:gd name="T2" fmla="*/ 142 w 215"/>
                  <a:gd name="T3" fmla="*/ 53 h 286"/>
                  <a:gd name="T4" fmla="*/ 215 w 215"/>
                  <a:gd name="T5" fmla="*/ 61 h 286"/>
                  <a:gd name="T6" fmla="*/ 213 w 215"/>
                  <a:gd name="T7" fmla="*/ 113 h 286"/>
                  <a:gd name="T8" fmla="*/ 215 w 215"/>
                  <a:gd name="T9" fmla="*/ 142 h 286"/>
                  <a:gd name="T10" fmla="*/ 211 w 215"/>
                  <a:gd name="T11" fmla="*/ 155 h 286"/>
                  <a:gd name="T12" fmla="*/ 206 w 215"/>
                  <a:gd name="T13" fmla="*/ 168 h 286"/>
                  <a:gd name="T14" fmla="*/ 202 w 215"/>
                  <a:gd name="T15" fmla="*/ 195 h 286"/>
                  <a:gd name="T16" fmla="*/ 206 w 215"/>
                  <a:gd name="T17" fmla="*/ 220 h 286"/>
                  <a:gd name="T18" fmla="*/ 192 w 215"/>
                  <a:gd name="T19" fmla="*/ 243 h 286"/>
                  <a:gd name="T20" fmla="*/ 192 w 215"/>
                  <a:gd name="T21" fmla="*/ 245 h 286"/>
                  <a:gd name="T22" fmla="*/ 190 w 215"/>
                  <a:gd name="T23" fmla="*/ 245 h 286"/>
                  <a:gd name="T24" fmla="*/ 177 w 215"/>
                  <a:gd name="T25" fmla="*/ 226 h 286"/>
                  <a:gd name="T26" fmla="*/ 173 w 215"/>
                  <a:gd name="T27" fmla="*/ 224 h 286"/>
                  <a:gd name="T28" fmla="*/ 169 w 215"/>
                  <a:gd name="T29" fmla="*/ 228 h 286"/>
                  <a:gd name="T30" fmla="*/ 162 w 215"/>
                  <a:gd name="T31" fmla="*/ 241 h 286"/>
                  <a:gd name="T32" fmla="*/ 146 w 215"/>
                  <a:gd name="T33" fmla="*/ 253 h 286"/>
                  <a:gd name="T34" fmla="*/ 142 w 215"/>
                  <a:gd name="T35" fmla="*/ 265 h 286"/>
                  <a:gd name="T36" fmla="*/ 135 w 215"/>
                  <a:gd name="T37" fmla="*/ 270 h 286"/>
                  <a:gd name="T38" fmla="*/ 127 w 215"/>
                  <a:gd name="T39" fmla="*/ 272 h 286"/>
                  <a:gd name="T40" fmla="*/ 121 w 215"/>
                  <a:gd name="T41" fmla="*/ 280 h 286"/>
                  <a:gd name="T42" fmla="*/ 121 w 215"/>
                  <a:gd name="T43" fmla="*/ 284 h 286"/>
                  <a:gd name="T44" fmla="*/ 117 w 215"/>
                  <a:gd name="T45" fmla="*/ 286 h 286"/>
                  <a:gd name="T46" fmla="*/ 85 w 215"/>
                  <a:gd name="T47" fmla="*/ 282 h 286"/>
                  <a:gd name="T48" fmla="*/ 4 w 215"/>
                  <a:gd name="T49" fmla="*/ 276 h 286"/>
                  <a:gd name="T50" fmla="*/ 0 w 215"/>
                  <a:gd name="T51" fmla="*/ 184 h 286"/>
                  <a:gd name="T52" fmla="*/ 4 w 215"/>
                  <a:gd name="T53" fmla="*/ 28 h 286"/>
                  <a:gd name="T54" fmla="*/ 12 w 215"/>
                  <a:gd name="T55" fmla="*/ 0 h 286"/>
                  <a:gd name="T56" fmla="*/ 165 w 215"/>
                  <a:gd name="T57" fmla="*/ 11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5" h="286">
                    <a:moveTo>
                      <a:pt x="165" y="11"/>
                    </a:moveTo>
                    <a:lnTo>
                      <a:pt x="142" y="53"/>
                    </a:lnTo>
                    <a:lnTo>
                      <a:pt x="215" y="61"/>
                    </a:lnTo>
                    <a:lnTo>
                      <a:pt x="213" y="113"/>
                    </a:lnTo>
                    <a:lnTo>
                      <a:pt x="215" y="142"/>
                    </a:lnTo>
                    <a:lnTo>
                      <a:pt x="211" y="155"/>
                    </a:lnTo>
                    <a:lnTo>
                      <a:pt x="206" y="168"/>
                    </a:lnTo>
                    <a:lnTo>
                      <a:pt x="202" y="195"/>
                    </a:lnTo>
                    <a:lnTo>
                      <a:pt x="206" y="220"/>
                    </a:lnTo>
                    <a:lnTo>
                      <a:pt x="192" y="243"/>
                    </a:lnTo>
                    <a:lnTo>
                      <a:pt x="192" y="245"/>
                    </a:lnTo>
                    <a:lnTo>
                      <a:pt x="190" y="245"/>
                    </a:lnTo>
                    <a:lnTo>
                      <a:pt x="177" y="226"/>
                    </a:lnTo>
                    <a:lnTo>
                      <a:pt x="173" y="224"/>
                    </a:lnTo>
                    <a:lnTo>
                      <a:pt x="169" y="228"/>
                    </a:lnTo>
                    <a:lnTo>
                      <a:pt x="162" y="241"/>
                    </a:lnTo>
                    <a:lnTo>
                      <a:pt x="146" y="253"/>
                    </a:lnTo>
                    <a:lnTo>
                      <a:pt x="142" y="265"/>
                    </a:lnTo>
                    <a:lnTo>
                      <a:pt x="135" y="270"/>
                    </a:lnTo>
                    <a:lnTo>
                      <a:pt x="127" y="272"/>
                    </a:lnTo>
                    <a:lnTo>
                      <a:pt x="121" y="280"/>
                    </a:lnTo>
                    <a:lnTo>
                      <a:pt x="121" y="284"/>
                    </a:lnTo>
                    <a:lnTo>
                      <a:pt x="117" y="286"/>
                    </a:lnTo>
                    <a:lnTo>
                      <a:pt x="85" y="282"/>
                    </a:lnTo>
                    <a:lnTo>
                      <a:pt x="4" y="276"/>
                    </a:lnTo>
                    <a:lnTo>
                      <a:pt x="0" y="184"/>
                    </a:lnTo>
                    <a:lnTo>
                      <a:pt x="4" y="28"/>
                    </a:lnTo>
                    <a:lnTo>
                      <a:pt x="12" y="0"/>
                    </a:lnTo>
                    <a:lnTo>
                      <a:pt x="165" y="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20" name="Freeform 44"/>
              <p:cNvSpPr>
                <a:spLocks/>
              </p:cNvSpPr>
              <p:nvPr/>
            </p:nvSpPr>
            <p:spPr bwMode="auto">
              <a:xfrm>
                <a:off x="1319" y="2707"/>
                <a:ext cx="215" cy="286"/>
              </a:xfrm>
              <a:custGeom>
                <a:avLst/>
                <a:gdLst>
                  <a:gd name="T0" fmla="*/ 165 w 215"/>
                  <a:gd name="T1" fmla="*/ 12 h 286"/>
                  <a:gd name="T2" fmla="*/ 142 w 215"/>
                  <a:gd name="T3" fmla="*/ 54 h 286"/>
                  <a:gd name="T4" fmla="*/ 215 w 215"/>
                  <a:gd name="T5" fmla="*/ 62 h 286"/>
                  <a:gd name="T6" fmla="*/ 213 w 215"/>
                  <a:gd name="T7" fmla="*/ 114 h 286"/>
                  <a:gd name="T8" fmla="*/ 215 w 215"/>
                  <a:gd name="T9" fmla="*/ 142 h 286"/>
                  <a:gd name="T10" fmla="*/ 211 w 215"/>
                  <a:gd name="T11" fmla="*/ 156 h 286"/>
                  <a:gd name="T12" fmla="*/ 206 w 215"/>
                  <a:gd name="T13" fmla="*/ 169 h 286"/>
                  <a:gd name="T14" fmla="*/ 202 w 215"/>
                  <a:gd name="T15" fmla="*/ 196 h 286"/>
                  <a:gd name="T16" fmla="*/ 206 w 215"/>
                  <a:gd name="T17" fmla="*/ 221 h 286"/>
                  <a:gd name="T18" fmla="*/ 192 w 215"/>
                  <a:gd name="T19" fmla="*/ 244 h 286"/>
                  <a:gd name="T20" fmla="*/ 192 w 215"/>
                  <a:gd name="T21" fmla="*/ 246 h 286"/>
                  <a:gd name="T22" fmla="*/ 190 w 215"/>
                  <a:gd name="T23" fmla="*/ 246 h 286"/>
                  <a:gd name="T24" fmla="*/ 177 w 215"/>
                  <a:gd name="T25" fmla="*/ 227 h 286"/>
                  <a:gd name="T26" fmla="*/ 173 w 215"/>
                  <a:gd name="T27" fmla="*/ 225 h 286"/>
                  <a:gd name="T28" fmla="*/ 169 w 215"/>
                  <a:gd name="T29" fmla="*/ 229 h 286"/>
                  <a:gd name="T30" fmla="*/ 161 w 215"/>
                  <a:gd name="T31" fmla="*/ 242 h 286"/>
                  <a:gd name="T32" fmla="*/ 146 w 215"/>
                  <a:gd name="T33" fmla="*/ 254 h 286"/>
                  <a:gd name="T34" fmla="*/ 142 w 215"/>
                  <a:gd name="T35" fmla="*/ 265 h 286"/>
                  <a:gd name="T36" fmla="*/ 135 w 215"/>
                  <a:gd name="T37" fmla="*/ 271 h 286"/>
                  <a:gd name="T38" fmla="*/ 127 w 215"/>
                  <a:gd name="T39" fmla="*/ 273 h 286"/>
                  <a:gd name="T40" fmla="*/ 121 w 215"/>
                  <a:gd name="T41" fmla="*/ 281 h 286"/>
                  <a:gd name="T42" fmla="*/ 121 w 215"/>
                  <a:gd name="T43" fmla="*/ 285 h 286"/>
                  <a:gd name="T44" fmla="*/ 117 w 215"/>
                  <a:gd name="T45" fmla="*/ 286 h 286"/>
                  <a:gd name="T46" fmla="*/ 85 w 215"/>
                  <a:gd name="T47" fmla="*/ 283 h 286"/>
                  <a:gd name="T48" fmla="*/ 4 w 215"/>
                  <a:gd name="T49" fmla="*/ 277 h 286"/>
                  <a:gd name="T50" fmla="*/ 0 w 215"/>
                  <a:gd name="T51" fmla="*/ 185 h 286"/>
                  <a:gd name="T52" fmla="*/ 4 w 215"/>
                  <a:gd name="T53" fmla="*/ 29 h 286"/>
                  <a:gd name="T54" fmla="*/ 12 w 215"/>
                  <a:gd name="T55" fmla="*/ 0 h 286"/>
                  <a:gd name="T56" fmla="*/ 165 w 215"/>
                  <a:gd name="T57" fmla="*/ 12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15" h="286">
                    <a:moveTo>
                      <a:pt x="165" y="12"/>
                    </a:moveTo>
                    <a:lnTo>
                      <a:pt x="142" y="54"/>
                    </a:lnTo>
                    <a:lnTo>
                      <a:pt x="215" y="62"/>
                    </a:lnTo>
                    <a:lnTo>
                      <a:pt x="213" y="114"/>
                    </a:lnTo>
                    <a:lnTo>
                      <a:pt x="215" y="142"/>
                    </a:lnTo>
                    <a:lnTo>
                      <a:pt x="211" y="156"/>
                    </a:lnTo>
                    <a:lnTo>
                      <a:pt x="206" y="169"/>
                    </a:lnTo>
                    <a:lnTo>
                      <a:pt x="202" y="196"/>
                    </a:lnTo>
                    <a:lnTo>
                      <a:pt x="206" y="221"/>
                    </a:lnTo>
                    <a:lnTo>
                      <a:pt x="192" y="244"/>
                    </a:lnTo>
                    <a:lnTo>
                      <a:pt x="192" y="246"/>
                    </a:lnTo>
                    <a:lnTo>
                      <a:pt x="190" y="246"/>
                    </a:lnTo>
                    <a:lnTo>
                      <a:pt x="177" y="227"/>
                    </a:lnTo>
                    <a:lnTo>
                      <a:pt x="173" y="225"/>
                    </a:lnTo>
                    <a:lnTo>
                      <a:pt x="169" y="229"/>
                    </a:lnTo>
                    <a:lnTo>
                      <a:pt x="161" y="242"/>
                    </a:lnTo>
                    <a:lnTo>
                      <a:pt x="146" y="254"/>
                    </a:lnTo>
                    <a:lnTo>
                      <a:pt x="142" y="265"/>
                    </a:lnTo>
                    <a:lnTo>
                      <a:pt x="135" y="271"/>
                    </a:lnTo>
                    <a:lnTo>
                      <a:pt x="127" y="273"/>
                    </a:lnTo>
                    <a:lnTo>
                      <a:pt x="121" y="281"/>
                    </a:lnTo>
                    <a:lnTo>
                      <a:pt x="121" y="285"/>
                    </a:lnTo>
                    <a:lnTo>
                      <a:pt x="117" y="286"/>
                    </a:lnTo>
                    <a:lnTo>
                      <a:pt x="85" y="283"/>
                    </a:lnTo>
                    <a:lnTo>
                      <a:pt x="4" y="277"/>
                    </a:lnTo>
                    <a:lnTo>
                      <a:pt x="0" y="185"/>
                    </a:lnTo>
                    <a:lnTo>
                      <a:pt x="4" y="29"/>
                    </a:lnTo>
                    <a:lnTo>
                      <a:pt x="12" y="0"/>
                    </a:lnTo>
                    <a:lnTo>
                      <a:pt x="165" y="12"/>
                    </a:lnTo>
                    <a:close/>
                  </a:path>
                </a:pathLst>
              </a:custGeom>
              <a:solidFill>
                <a:srgbClr val="FFFFFF"/>
              </a:solidFill>
              <a:ln w="12700">
                <a:solidFill>
                  <a:srgbClr val="000000"/>
                </a:solidFill>
                <a:prstDash val="solid"/>
                <a:round/>
                <a:headEnd/>
                <a:tailEnd/>
              </a:ln>
            </p:spPr>
            <p:txBody>
              <a:bodyPr/>
              <a:lstStyle/>
              <a:p>
                <a:endParaRPr lang="en-US"/>
              </a:p>
            </p:txBody>
          </p:sp>
          <p:sp>
            <p:nvSpPr>
              <p:cNvPr id="127021" name="Freeform 45"/>
              <p:cNvSpPr>
                <a:spLocks/>
              </p:cNvSpPr>
              <p:nvPr/>
            </p:nvSpPr>
            <p:spPr bwMode="auto">
              <a:xfrm>
                <a:off x="1050" y="2728"/>
                <a:ext cx="356" cy="421"/>
              </a:xfrm>
              <a:custGeom>
                <a:avLst/>
                <a:gdLst>
                  <a:gd name="T0" fmla="*/ 96 w 356"/>
                  <a:gd name="T1" fmla="*/ 0 h 421"/>
                  <a:gd name="T2" fmla="*/ 108 w 356"/>
                  <a:gd name="T3" fmla="*/ 10 h 421"/>
                  <a:gd name="T4" fmla="*/ 261 w 356"/>
                  <a:gd name="T5" fmla="*/ 12 h 421"/>
                  <a:gd name="T6" fmla="*/ 256 w 356"/>
                  <a:gd name="T7" fmla="*/ 156 h 421"/>
                  <a:gd name="T8" fmla="*/ 261 w 356"/>
                  <a:gd name="T9" fmla="*/ 260 h 421"/>
                  <a:gd name="T10" fmla="*/ 342 w 356"/>
                  <a:gd name="T11" fmla="*/ 267 h 421"/>
                  <a:gd name="T12" fmla="*/ 342 w 356"/>
                  <a:gd name="T13" fmla="*/ 267 h 421"/>
                  <a:gd name="T14" fmla="*/ 344 w 356"/>
                  <a:gd name="T15" fmla="*/ 267 h 421"/>
                  <a:gd name="T16" fmla="*/ 344 w 356"/>
                  <a:gd name="T17" fmla="*/ 304 h 421"/>
                  <a:gd name="T18" fmla="*/ 356 w 356"/>
                  <a:gd name="T19" fmla="*/ 310 h 421"/>
                  <a:gd name="T20" fmla="*/ 356 w 356"/>
                  <a:gd name="T21" fmla="*/ 331 h 421"/>
                  <a:gd name="T22" fmla="*/ 356 w 356"/>
                  <a:gd name="T23" fmla="*/ 383 h 421"/>
                  <a:gd name="T24" fmla="*/ 354 w 356"/>
                  <a:gd name="T25" fmla="*/ 421 h 421"/>
                  <a:gd name="T26" fmla="*/ 302 w 356"/>
                  <a:gd name="T27" fmla="*/ 419 h 421"/>
                  <a:gd name="T28" fmla="*/ 202 w 356"/>
                  <a:gd name="T29" fmla="*/ 413 h 421"/>
                  <a:gd name="T30" fmla="*/ 64 w 356"/>
                  <a:gd name="T31" fmla="*/ 392 h 421"/>
                  <a:gd name="T32" fmla="*/ 60 w 356"/>
                  <a:gd name="T33" fmla="*/ 371 h 421"/>
                  <a:gd name="T34" fmla="*/ 52 w 356"/>
                  <a:gd name="T35" fmla="*/ 348 h 421"/>
                  <a:gd name="T36" fmla="*/ 52 w 356"/>
                  <a:gd name="T37" fmla="*/ 342 h 421"/>
                  <a:gd name="T38" fmla="*/ 54 w 356"/>
                  <a:gd name="T39" fmla="*/ 342 h 421"/>
                  <a:gd name="T40" fmla="*/ 62 w 356"/>
                  <a:gd name="T41" fmla="*/ 352 h 421"/>
                  <a:gd name="T42" fmla="*/ 66 w 356"/>
                  <a:gd name="T43" fmla="*/ 371 h 421"/>
                  <a:gd name="T44" fmla="*/ 83 w 356"/>
                  <a:gd name="T45" fmla="*/ 385 h 421"/>
                  <a:gd name="T46" fmla="*/ 87 w 356"/>
                  <a:gd name="T47" fmla="*/ 385 h 421"/>
                  <a:gd name="T48" fmla="*/ 91 w 356"/>
                  <a:gd name="T49" fmla="*/ 381 h 421"/>
                  <a:gd name="T50" fmla="*/ 89 w 356"/>
                  <a:gd name="T51" fmla="*/ 369 h 421"/>
                  <a:gd name="T52" fmla="*/ 83 w 356"/>
                  <a:gd name="T53" fmla="*/ 361 h 421"/>
                  <a:gd name="T54" fmla="*/ 85 w 356"/>
                  <a:gd name="T55" fmla="*/ 352 h 421"/>
                  <a:gd name="T56" fmla="*/ 91 w 356"/>
                  <a:gd name="T57" fmla="*/ 344 h 421"/>
                  <a:gd name="T58" fmla="*/ 96 w 356"/>
                  <a:gd name="T59" fmla="*/ 344 h 421"/>
                  <a:gd name="T60" fmla="*/ 110 w 356"/>
                  <a:gd name="T61" fmla="*/ 331 h 421"/>
                  <a:gd name="T62" fmla="*/ 125 w 356"/>
                  <a:gd name="T63" fmla="*/ 325 h 421"/>
                  <a:gd name="T64" fmla="*/ 137 w 356"/>
                  <a:gd name="T65" fmla="*/ 325 h 421"/>
                  <a:gd name="T66" fmla="*/ 146 w 356"/>
                  <a:gd name="T67" fmla="*/ 321 h 421"/>
                  <a:gd name="T68" fmla="*/ 148 w 356"/>
                  <a:gd name="T69" fmla="*/ 319 h 421"/>
                  <a:gd name="T70" fmla="*/ 148 w 356"/>
                  <a:gd name="T71" fmla="*/ 315 h 421"/>
                  <a:gd name="T72" fmla="*/ 133 w 356"/>
                  <a:gd name="T73" fmla="*/ 306 h 421"/>
                  <a:gd name="T74" fmla="*/ 106 w 356"/>
                  <a:gd name="T75" fmla="*/ 304 h 421"/>
                  <a:gd name="T76" fmla="*/ 98 w 356"/>
                  <a:gd name="T77" fmla="*/ 298 h 421"/>
                  <a:gd name="T78" fmla="*/ 89 w 356"/>
                  <a:gd name="T79" fmla="*/ 279 h 421"/>
                  <a:gd name="T80" fmla="*/ 73 w 356"/>
                  <a:gd name="T81" fmla="*/ 269 h 421"/>
                  <a:gd name="T82" fmla="*/ 60 w 356"/>
                  <a:gd name="T83" fmla="*/ 262 h 421"/>
                  <a:gd name="T84" fmla="*/ 54 w 356"/>
                  <a:gd name="T85" fmla="*/ 267 h 421"/>
                  <a:gd name="T86" fmla="*/ 50 w 356"/>
                  <a:gd name="T87" fmla="*/ 277 h 421"/>
                  <a:gd name="T88" fmla="*/ 50 w 356"/>
                  <a:gd name="T89" fmla="*/ 308 h 421"/>
                  <a:gd name="T90" fmla="*/ 46 w 356"/>
                  <a:gd name="T91" fmla="*/ 315 h 421"/>
                  <a:gd name="T92" fmla="*/ 44 w 356"/>
                  <a:gd name="T93" fmla="*/ 317 h 421"/>
                  <a:gd name="T94" fmla="*/ 44 w 356"/>
                  <a:gd name="T95" fmla="*/ 317 h 421"/>
                  <a:gd name="T96" fmla="*/ 44 w 356"/>
                  <a:gd name="T97" fmla="*/ 285 h 421"/>
                  <a:gd name="T98" fmla="*/ 46 w 356"/>
                  <a:gd name="T99" fmla="*/ 235 h 421"/>
                  <a:gd name="T100" fmla="*/ 43 w 356"/>
                  <a:gd name="T101" fmla="*/ 171 h 421"/>
                  <a:gd name="T102" fmla="*/ 33 w 356"/>
                  <a:gd name="T103" fmla="*/ 125 h 421"/>
                  <a:gd name="T104" fmla="*/ 25 w 356"/>
                  <a:gd name="T105" fmla="*/ 118 h 421"/>
                  <a:gd name="T106" fmla="*/ 19 w 356"/>
                  <a:gd name="T107" fmla="*/ 114 h 421"/>
                  <a:gd name="T108" fmla="*/ 2 w 356"/>
                  <a:gd name="T109" fmla="*/ 41 h 421"/>
                  <a:gd name="T110" fmla="*/ 0 w 356"/>
                  <a:gd name="T111" fmla="*/ 0 h 421"/>
                  <a:gd name="T112" fmla="*/ 96 w 356"/>
                  <a:gd name="T113" fmla="*/ 0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56" h="421">
                    <a:moveTo>
                      <a:pt x="96" y="0"/>
                    </a:moveTo>
                    <a:lnTo>
                      <a:pt x="108" y="10"/>
                    </a:lnTo>
                    <a:lnTo>
                      <a:pt x="261" y="12"/>
                    </a:lnTo>
                    <a:lnTo>
                      <a:pt x="256" y="156"/>
                    </a:lnTo>
                    <a:lnTo>
                      <a:pt x="261" y="260"/>
                    </a:lnTo>
                    <a:lnTo>
                      <a:pt x="342" y="267"/>
                    </a:lnTo>
                    <a:lnTo>
                      <a:pt x="342" y="267"/>
                    </a:lnTo>
                    <a:lnTo>
                      <a:pt x="344" y="267"/>
                    </a:lnTo>
                    <a:lnTo>
                      <a:pt x="344" y="304"/>
                    </a:lnTo>
                    <a:lnTo>
                      <a:pt x="356" y="310"/>
                    </a:lnTo>
                    <a:lnTo>
                      <a:pt x="356" y="331"/>
                    </a:lnTo>
                    <a:lnTo>
                      <a:pt x="356" y="383"/>
                    </a:lnTo>
                    <a:lnTo>
                      <a:pt x="354" y="421"/>
                    </a:lnTo>
                    <a:lnTo>
                      <a:pt x="302" y="419"/>
                    </a:lnTo>
                    <a:lnTo>
                      <a:pt x="202" y="413"/>
                    </a:lnTo>
                    <a:lnTo>
                      <a:pt x="64" y="392"/>
                    </a:lnTo>
                    <a:lnTo>
                      <a:pt x="60" y="371"/>
                    </a:lnTo>
                    <a:lnTo>
                      <a:pt x="52" y="348"/>
                    </a:lnTo>
                    <a:lnTo>
                      <a:pt x="52" y="342"/>
                    </a:lnTo>
                    <a:lnTo>
                      <a:pt x="54" y="342"/>
                    </a:lnTo>
                    <a:lnTo>
                      <a:pt x="62" y="352"/>
                    </a:lnTo>
                    <a:lnTo>
                      <a:pt x="66" y="371"/>
                    </a:lnTo>
                    <a:lnTo>
                      <a:pt x="83" y="385"/>
                    </a:lnTo>
                    <a:lnTo>
                      <a:pt x="87" y="385"/>
                    </a:lnTo>
                    <a:lnTo>
                      <a:pt x="91" y="381"/>
                    </a:lnTo>
                    <a:lnTo>
                      <a:pt x="89" y="369"/>
                    </a:lnTo>
                    <a:lnTo>
                      <a:pt x="83" y="361"/>
                    </a:lnTo>
                    <a:lnTo>
                      <a:pt x="85" y="352"/>
                    </a:lnTo>
                    <a:lnTo>
                      <a:pt x="91" y="344"/>
                    </a:lnTo>
                    <a:lnTo>
                      <a:pt x="96" y="344"/>
                    </a:lnTo>
                    <a:lnTo>
                      <a:pt x="110" y="331"/>
                    </a:lnTo>
                    <a:lnTo>
                      <a:pt x="125" y="325"/>
                    </a:lnTo>
                    <a:lnTo>
                      <a:pt x="137" y="325"/>
                    </a:lnTo>
                    <a:lnTo>
                      <a:pt x="146" y="321"/>
                    </a:lnTo>
                    <a:lnTo>
                      <a:pt x="148" y="319"/>
                    </a:lnTo>
                    <a:lnTo>
                      <a:pt x="148" y="315"/>
                    </a:lnTo>
                    <a:lnTo>
                      <a:pt x="133" y="306"/>
                    </a:lnTo>
                    <a:lnTo>
                      <a:pt x="106" y="304"/>
                    </a:lnTo>
                    <a:lnTo>
                      <a:pt x="98" y="298"/>
                    </a:lnTo>
                    <a:lnTo>
                      <a:pt x="89" y="279"/>
                    </a:lnTo>
                    <a:lnTo>
                      <a:pt x="73" y="269"/>
                    </a:lnTo>
                    <a:lnTo>
                      <a:pt x="60" y="262"/>
                    </a:lnTo>
                    <a:lnTo>
                      <a:pt x="54" y="267"/>
                    </a:lnTo>
                    <a:lnTo>
                      <a:pt x="50" y="277"/>
                    </a:lnTo>
                    <a:lnTo>
                      <a:pt x="50" y="308"/>
                    </a:lnTo>
                    <a:lnTo>
                      <a:pt x="46" y="315"/>
                    </a:lnTo>
                    <a:lnTo>
                      <a:pt x="44" y="317"/>
                    </a:lnTo>
                    <a:lnTo>
                      <a:pt x="44" y="317"/>
                    </a:lnTo>
                    <a:lnTo>
                      <a:pt x="44" y="285"/>
                    </a:lnTo>
                    <a:lnTo>
                      <a:pt x="46" y="235"/>
                    </a:lnTo>
                    <a:lnTo>
                      <a:pt x="43" y="171"/>
                    </a:lnTo>
                    <a:lnTo>
                      <a:pt x="33" y="125"/>
                    </a:lnTo>
                    <a:lnTo>
                      <a:pt x="25" y="118"/>
                    </a:lnTo>
                    <a:lnTo>
                      <a:pt x="19" y="114"/>
                    </a:lnTo>
                    <a:lnTo>
                      <a:pt x="2" y="41"/>
                    </a:lnTo>
                    <a:lnTo>
                      <a:pt x="0" y="0"/>
                    </a:lnTo>
                    <a:lnTo>
                      <a:pt x="9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22" name="Freeform 46"/>
              <p:cNvSpPr>
                <a:spLocks/>
              </p:cNvSpPr>
              <p:nvPr/>
            </p:nvSpPr>
            <p:spPr bwMode="auto">
              <a:xfrm>
                <a:off x="1054" y="2732"/>
                <a:ext cx="355" cy="421"/>
              </a:xfrm>
              <a:custGeom>
                <a:avLst/>
                <a:gdLst>
                  <a:gd name="T0" fmla="*/ 96 w 355"/>
                  <a:gd name="T1" fmla="*/ 0 h 421"/>
                  <a:gd name="T2" fmla="*/ 108 w 355"/>
                  <a:gd name="T3" fmla="*/ 10 h 421"/>
                  <a:gd name="T4" fmla="*/ 261 w 355"/>
                  <a:gd name="T5" fmla="*/ 12 h 421"/>
                  <a:gd name="T6" fmla="*/ 255 w 355"/>
                  <a:gd name="T7" fmla="*/ 156 h 421"/>
                  <a:gd name="T8" fmla="*/ 261 w 355"/>
                  <a:gd name="T9" fmla="*/ 260 h 421"/>
                  <a:gd name="T10" fmla="*/ 342 w 355"/>
                  <a:gd name="T11" fmla="*/ 267 h 421"/>
                  <a:gd name="T12" fmla="*/ 344 w 355"/>
                  <a:gd name="T13" fmla="*/ 267 h 421"/>
                  <a:gd name="T14" fmla="*/ 344 w 355"/>
                  <a:gd name="T15" fmla="*/ 304 h 421"/>
                  <a:gd name="T16" fmla="*/ 355 w 355"/>
                  <a:gd name="T17" fmla="*/ 309 h 421"/>
                  <a:gd name="T18" fmla="*/ 355 w 355"/>
                  <a:gd name="T19" fmla="*/ 331 h 421"/>
                  <a:gd name="T20" fmla="*/ 355 w 355"/>
                  <a:gd name="T21" fmla="*/ 382 h 421"/>
                  <a:gd name="T22" fmla="*/ 353 w 355"/>
                  <a:gd name="T23" fmla="*/ 421 h 421"/>
                  <a:gd name="T24" fmla="*/ 302 w 355"/>
                  <a:gd name="T25" fmla="*/ 419 h 421"/>
                  <a:gd name="T26" fmla="*/ 202 w 355"/>
                  <a:gd name="T27" fmla="*/ 413 h 421"/>
                  <a:gd name="T28" fmla="*/ 63 w 355"/>
                  <a:gd name="T29" fmla="*/ 392 h 421"/>
                  <a:gd name="T30" fmla="*/ 60 w 355"/>
                  <a:gd name="T31" fmla="*/ 371 h 421"/>
                  <a:gd name="T32" fmla="*/ 52 w 355"/>
                  <a:gd name="T33" fmla="*/ 348 h 421"/>
                  <a:gd name="T34" fmla="*/ 52 w 355"/>
                  <a:gd name="T35" fmla="*/ 342 h 421"/>
                  <a:gd name="T36" fmla="*/ 54 w 355"/>
                  <a:gd name="T37" fmla="*/ 342 h 421"/>
                  <a:gd name="T38" fmla="*/ 62 w 355"/>
                  <a:gd name="T39" fmla="*/ 352 h 421"/>
                  <a:gd name="T40" fmla="*/ 65 w 355"/>
                  <a:gd name="T41" fmla="*/ 371 h 421"/>
                  <a:gd name="T42" fmla="*/ 83 w 355"/>
                  <a:gd name="T43" fmla="*/ 384 h 421"/>
                  <a:gd name="T44" fmla="*/ 87 w 355"/>
                  <a:gd name="T45" fmla="*/ 384 h 421"/>
                  <a:gd name="T46" fmla="*/ 90 w 355"/>
                  <a:gd name="T47" fmla="*/ 381 h 421"/>
                  <a:gd name="T48" fmla="*/ 88 w 355"/>
                  <a:gd name="T49" fmla="*/ 369 h 421"/>
                  <a:gd name="T50" fmla="*/ 83 w 355"/>
                  <a:gd name="T51" fmla="*/ 361 h 421"/>
                  <a:gd name="T52" fmla="*/ 85 w 355"/>
                  <a:gd name="T53" fmla="*/ 352 h 421"/>
                  <a:gd name="T54" fmla="*/ 90 w 355"/>
                  <a:gd name="T55" fmla="*/ 344 h 421"/>
                  <a:gd name="T56" fmla="*/ 96 w 355"/>
                  <a:gd name="T57" fmla="*/ 344 h 421"/>
                  <a:gd name="T58" fmla="*/ 110 w 355"/>
                  <a:gd name="T59" fmla="*/ 331 h 421"/>
                  <a:gd name="T60" fmla="*/ 125 w 355"/>
                  <a:gd name="T61" fmla="*/ 325 h 421"/>
                  <a:gd name="T62" fmla="*/ 136 w 355"/>
                  <a:gd name="T63" fmla="*/ 325 h 421"/>
                  <a:gd name="T64" fmla="*/ 146 w 355"/>
                  <a:gd name="T65" fmla="*/ 321 h 421"/>
                  <a:gd name="T66" fmla="*/ 148 w 355"/>
                  <a:gd name="T67" fmla="*/ 319 h 421"/>
                  <a:gd name="T68" fmla="*/ 148 w 355"/>
                  <a:gd name="T69" fmla="*/ 315 h 421"/>
                  <a:gd name="T70" fmla="*/ 133 w 355"/>
                  <a:gd name="T71" fmla="*/ 306 h 421"/>
                  <a:gd name="T72" fmla="*/ 106 w 355"/>
                  <a:gd name="T73" fmla="*/ 304 h 421"/>
                  <a:gd name="T74" fmla="*/ 98 w 355"/>
                  <a:gd name="T75" fmla="*/ 298 h 421"/>
                  <a:gd name="T76" fmla="*/ 88 w 355"/>
                  <a:gd name="T77" fmla="*/ 279 h 421"/>
                  <a:gd name="T78" fmla="*/ 73 w 355"/>
                  <a:gd name="T79" fmla="*/ 269 h 421"/>
                  <a:gd name="T80" fmla="*/ 60 w 355"/>
                  <a:gd name="T81" fmla="*/ 261 h 421"/>
                  <a:gd name="T82" fmla="*/ 54 w 355"/>
                  <a:gd name="T83" fmla="*/ 267 h 421"/>
                  <a:gd name="T84" fmla="*/ 50 w 355"/>
                  <a:gd name="T85" fmla="*/ 277 h 421"/>
                  <a:gd name="T86" fmla="*/ 50 w 355"/>
                  <a:gd name="T87" fmla="*/ 308 h 421"/>
                  <a:gd name="T88" fmla="*/ 46 w 355"/>
                  <a:gd name="T89" fmla="*/ 315 h 421"/>
                  <a:gd name="T90" fmla="*/ 44 w 355"/>
                  <a:gd name="T91" fmla="*/ 317 h 421"/>
                  <a:gd name="T92" fmla="*/ 44 w 355"/>
                  <a:gd name="T93" fmla="*/ 285 h 421"/>
                  <a:gd name="T94" fmla="*/ 46 w 355"/>
                  <a:gd name="T95" fmla="*/ 235 h 421"/>
                  <a:gd name="T96" fmla="*/ 42 w 355"/>
                  <a:gd name="T97" fmla="*/ 171 h 421"/>
                  <a:gd name="T98" fmla="*/ 33 w 355"/>
                  <a:gd name="T99" fmla="*/ 125 h 421"/>
                  <a:gd name="T100" fmla="*/ 25 w 355"/>
                  <a:gd name="T101" fmla="*/ 117 h 421"/>
                  <a:gd name="T102" fmla="*/ 19 w 355"/>
                  <a:gd name="T103" fmla="*/ 114 h 421"/>
                  <a:gd name="T104" fmla="*/ 2 w 355"/>
                  <a:gd name="T105" fmla="*/ 41 h 421"/>
                  <a:gd name="T106" fmla="*/ 0 w 355"/>
                  <a:gd name="T107" fmla="*/ 0 h 421"/>
                  <a:gd name="T108" fmla="*/ 96 w 355"/>
                  <a:gd name="T109" fmla="*/ 0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55" h="421">
                    <a:moveTo>
                      <a:pt x="96" y="0"/>
                    </a:moveTo>
                    <a:lnTo>
                      <a:pt x="108" y="10"/>
                    </a:lnTo>
                    <a:lnTo>
                      <a:pt x="261" y="12"/>
                    </a:lnTo>
                    <a:lnTo>
                      <a:pt x="255" y="156"/>
                    </a:lnTo>
                    <a:lnTo>
                      <a:pt x="261" y="260"/>
                    </a:lnTo>
                    <a:lnTo>
                      <a:pt x="342" y="267"/>
                    </a:lnTo>
                    <a:lnTo>
                      <a:pt x="344" y="267"/>
                    </a:lnTo>
                    <a:lnTo>
                      <a:pt x="344" y="304"/>
                    </a:lnTo>
                    <a:lnTo>
                      <a:pt x="355" y="309"/>
                    </a:lnTo>
                    <a:lnTo>
                      <a:pt x="355" y="331"/>
                    </a:lnTo>
                    <a:lnTo>
                      <a:pt x="355" y="382"/>
                    </a:lnTo>
                    <a:lnTo>
                      <a:pt x="353" y="421"/>
                    </a:lnTo>
                    <a:lnTo>
                      <a:pt x="302" y="419"/>
                    </a:lnTo>
                    <a:lnTo>
                      <a:pt x="202" y="413"/>
                    </a:lnTo>
                    <a:lnTo>
                      <a:pt x="63" y="392"/>
                    </a:lnTo>
                    <a:lnTo>
                      <a:pt x="60" y="371"/>
                    </a:lnTo>
                    <a:lnTo>
                      <a:pt x="52" y="348"/>
                    </a:lnTo>
                    <a:lnTo>
                      <a:pt x="52" y="342"/>
                    </a:lnTo>
                    <a:lnTo>
                      <a:pt x="54" y="342"/>
                    </a:lnTo>
                    <a:lnTo>
                      <a:pt x="62" y="352"/>
                    </a:lnTo>
                    <a:lnTo>
                      <a:pt x="65" y="371"/>
                    </a:lnTo>
                    <a:lnTo>
                      <a:pt x="83" y="384"/>
                    </a:lnTo>
                    <a:lnTo>
                      <a:pt x="87" y="384"/>
                    </a:lnTo>
                    <a:lnTo>
                      <a:pt x="90" y="381"/>
                    </a:lnTo>
                    <a:lnTo>
                      <a:pt x="88" y="369"/>
                    </a:lnTo>
                    <a:lnTo>
                      <a:pt x="83" y="361"/>
                    </a:lnTo>
                    <a:lnTo>
                      <a:pt x="85" y="352"/>
                    </a:lnTo>
                    <a:lnTo>
                      <a:pt x="90" y="344"/>
                    </a:lnTo>
                    <a:lnTo>
                      <a:pt x="96" y="344"/>
                    </a:lnTo>
                    <a:lnTo>
                      <a:pt x="110" y="331"/>
                    </a:lnTo>
                    <a:lnTo>
                      <a:pt x="125" y="325"/>
                    </a:lnTo>
                    <a:lnTo>
                      <a:pt x="136" y="325"/>
                    </a:lnTo>
                    <a:lnTo>
                      <a:pt x="146" y="321"/>
                    </a:lnTo>
                    <a:lnTo>
                      <a:pt x="148" y="319"/>
                    </a:lnTo>
                    <a:lnTo>
                      <a:pt x="148" y="315"/>
                    </a:lnTo>
                    <a:lnTo>
                      <a:pt x="133" y="306"/>
                    </a:lnTo>
                    <a:lnTo>
                      <a:pt x="106" y="304"/>
                    </a:lnTo>
                    <a:lnTo>
                      <a:pt x="98" y="298"/>
                    </a:lnTo>
                    <a:lnTo>
                      <a:pt x="88" y="279"/>
                    </a:lnTo>
                    <a:lnTo>
                      <a:pt x="73" y="269"/>
                    </a:lnTo>
                    <a:lnTo>
                      <a:pt x="60" y="261"/>
                    </a:lnTo>
                    <a:lnTo>
                      <a:pt x="54" y="267"/>
                    </a:lnTo>
                    <a:lnTo>
                      <a:pt x="50" y="277"/>
                    </a:lnTo>
                    <a:lnTo>
                      <a:pt x="50" y="308"/>
                    </a:lnTo>
                    <a:lnTo>
                      <a:pt x="46" y="315"/>
                    </a:lnTo>
                    <a:lnTo>
                      <a:pt x="44" y="317"/>
                    </a:lnTo>
                    <a:lnTo>
                      <a:pt x="44" y="285"/>
                    </a:lnTo>
                    <a:lnTo>
                      <a:pt x="46" y="235"/>
                    </a:lnTo>
                    <a:lnTo>
                      <a:pt x="42" y="171"/>
                    </a:lnTo>
                    <a:lnTo>
                      <a:pt x="33" y="125"/>
                    </a:lnTo>
                    <a:lnTo>
                      <a:pt x="25" y="117"/>
                    </a:lnTo>
                    <a:lnTo>
                      <a:pt x="19" y="114"/>
                    </a:lnTo>
                    <a:lnTo>
                      <a:pt x="2" y="41"/>
                    </a:lnTo>
                    <a:lnTo>
                      <a:pt x="0" y="0"/>
                    </a:lnTo>
                    <a:lnTo>
                      <a:pt x="96" y="0"/>
                    </a:lnTo>
                    <a:close/>
                  </a:path>
                </a:pathLst>
              </a:custGeom>
              <a:solidFill>
                <a:srgbClr val="FFFFFF"/>
              </a:solidFill>
              <a:ln w="12700">
                <a:solidFill>
                  <a:srgbClr val="000000"/>
                </a:solidFill>
                <a:prstDash val="solid"/>
                <a:round/>
                <a:headEnd/>
                <a:tailEnd/>
              </a:ln>
            </p:spPr>
            <p:txBody>
              <a:bodyPr/>
              <a:lstStyle/>
              <a:p>
                <a:endParaRPr lang="en-US"/>
              </a:p>
            </p:txBody>
          </p:sp>
          <p:sp>
            <p:nvSpPr>
              <p:cNvPr id="127023" name="Freeform 47"/>
              <p:cNvSpPr>
                <a:spLocks/>
              </p:cNvSpPr>
              <p:nvPr/>
            </p:nvSpPr>
            <p:spPr bwMode="auto">
              <a:xfrm>
                <a:off x="1962" y="2742"/>
                <a:ext cx="477" cy="482"/>
              </a:xfrm>
              <a:custGeom>
                <a:avLst/>
                <a:gdLst>
                  <a:gd name="T0" fmla="*/ 160 w 477"/>
                  <a:gd name="T1" fmla="*/ 67 h 482"/>
                  <a:gd name="T2" fmla="*/ 202 w 477"/>
                  <a:gd name="T3" fmla="*/ 115 h 482"/>
                  <a:gd name="T4" fmla="*/ 231 w 477"/>
                  <a:gd name="T5" fmla="*/ 127 h 482"/>
                  <a:gd name="T6" fmla="*/ 265 w 477"/>
                  <a:gd name="T7" fmla="*/ 142 h 482"/>
                  <a:gd name="T8" fmla="*/ 277 w 477"/>
                  <a:gd name="T9" fmla="*/ 157 h 482"/>
                  <a:gd name="T10" fmla="*/ 294 w 477"/>
                  <a:gd name="T11" fmla="*/ 155 h 482"/>
                  <a:gd name="T12" fmla="*/ 319 w 477"/>
                  <a:gd name="T13" fmla="*/ 173 h 482"/>
                  <a:gd name="T14" fmla="*/ 402 w 477"/>
                  <a:gd name="T15" fmla="*/ 190 h 482"/>
                  <a:gd name="T16" fmla="*/ 429 w 477"/>
                  <a:gd name="T17" fmla="*/ 196 h 482"/>
                  <a:gd name="T18" fmla="*/ 440 w 477"/>
                  <a:gd name="T19" fmla="*/ 215 h 482"/>
                  <a:gd name="T20" fmla="*/ 456 w 477"/>
                  <a:gd name="T21" fmla="*/ 225 h 482"/>
                  <a:gd name="T22" fmla="*/ 457 w 477"/>
                  <a:gd name="T23" fmla="*/ 251 h 482"/>
                  <a:gd name="T24" fmla="*/ 448 w 477"/>
                  <a:gd name="T25" fmla="*/ 284 h 482"/>
                  <a:gd name="T26" fmla="*/ 459 w 477"/>
                  <a:gd name="T27" fmla="*/ 340 h 482"/>
                  <a:gd name="T28" fmla="*/ 471 w 477"/>
                  <a:gd name="T29" fmla="*/ 390 h 482"/>
                  <a:gd name="T30" fmla="*/ 471 w 477"/>
                  <a:gd name="T31" fmla="*/ 424 h 482"/>
                  <a:gd name="T32" fmla="*/ 465 w 477"/>
                  <a:gd name="T33" fmla="*/ 474 h 482"/>
                  <a:gd name="T34" fmla="*/ 300 w 477"/>
                  <a:gd name="T35" fmla="*/ 482 h 482"/>
                  <a:gd name="T36" fmla="*/ 260 w 477"/>
                  <a:gd name="T37" fmla="*/ 420 h 482"/>
                  <a:gd name="T38" fmla="*/ 127 w 477"/>
                  <a:gd name="T39" fmla="*/ 372 h 482"/>
                  <a:gd name="T40" fmla="*/ 56 w 477"/>
                  <a:gd name="T41" fmla="*/ 275 h 482"/>
                  <a:gd name="T42" fmla="*/ 39 w 477"/>
                  <a:gd name="T43" fmla="*/ 278 h 482"/>
                  <a:gd name="T44" fmla="*/ 20 w 477"/>
                  <a:gd name="T45" fmla="*/ 271 h 482"/>
                  <a:gd name="T46" fmla="*/ 22 w 477"/>
                  <a:gd name="T47" fmla="*/ 253 h 482"/>
                  <a:gd name="T48" fmla="*/ 46 w 477"/>
                  <a:gd name="T49" fmla="*/ 251 h 482"/>
                  <a:gd name="T50" fmla="*/ 46 w 477"/>
                  <a:gd name="T51" fmla="*/ 213 h 482"/>
                  <a:gd name="T52" fmla="*/ 37 w 477"/>
                  <a:gd name="T53" fmla="*/ 207 h 482"/>
                  <a:gd name="T54" fmla="*/ 33 w 477"/>
                  <a:gd name="T55" fmla="*/ 190 h 482"/>
                  <a:gd name="T56" fmla="*/ 41 w 477"/>
                  <a:gd name="T57" fmla="*/ 171 h 482"/>
                  <a:gd name="T58" fmla="*/ 29 w 477"/>
                  <a:gd name="T59" fmla="*/ 157 h 482"/>
                  <a:gd name="T60" fmla="*/ 10 w 477"/>
                  <a:gd name="T61" fmla="*/ 161 h 482"/>
                  <a:gd name="T62" fmla="*/ 6 w 477"/>
                  <a:gd name="T63" fmla="*/ 138 h 482"/>
                  <a:gd name="T64" fmla="*/ 0 w 477"/>
                  <a:gd name="T65" fmla="*/ 123 h 482"/>
                  <a:gd name="T66" fmla="*/ 8 w 477"/>
                  <a:gd name="T67" fmla="*/ 106 h 482"/>
                  <a:gd name="T68" fmla="*/ 27 w 477"/>
                  <a:gd name="T69" fmla="*/ 79 h 482"/>
                  <a:gd name="T70" fmla="*/ 46 w 477"/>
                  <a:gd name="T71" fmla="*/ 65 h 482"/>
                  <a:gd name="T72" fmla="*/ 75 w 477"/>
                  <a:gd name="T73" fmla="*/ 19 h 482"/>
                  <a:gd name="T74" fmla="*/ 91 w 477"/>
                  <a:gd name="T75" fmla="*/ 15 h 482"/>
                  <a:gd name="T76" fmla="*/ 108 w 477"/>
                  <a:gd name="T77" fmla="*/ 0 h 482"/>
                  <a:gd name="T78" fmla="*/ 148 w 477"/>
                  <a:gd name="T79" fmla="*/ 48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77" h="482">
                    <a:moveTo>
                      <a:pt x="148" y="48"/>
                    </a:moveTo>
                    <a:lnTo>
                      <a:pt x="160" y="67"/>
                    </a:lnTo>
                    <a:lnTo>
                      <a:pt x="177" y="98"/>
                    </a:lnTo>
                    <a:lnTo>
                      <a:pt x="202" y="115"/>
                    </a:lnTo>
                    <a:lnTo>
                      <a:pt x="214" y="117"/>
                    </a:lnTo>
                    <a:lnTo>
                      <a:pt x="231" y="127"/>
                    </a:lnTo>
                    <a:lnTo>
                      <a:pt x="250" y="140"/>
                    </a:lnTo>
                    <a:lnTo>
                      <a:pt x="265" y="142"/>
                    </a:lnTo>
                    <a:lnTo>
                      <a:pt x="269" y="144"/>
                    </a:lnTo>
                    <a:lnTo>
                      <a:pt x="277" y="157"/>
                    </a:lnTo>
                    <a:lnTo>
                      <a:pt x="283" y="163"/>
                    </a:lnTo>
                    <a:lnTo>
                      <a:pt x="294" y="155"/>
                    </a:lnTo>
                    <a:lnTo>
                      <a:pt x="310" y="167"/>
                    </a:lnTo>
                    <a:lnTo>
                      <a:pt x="319" y="173"/>
                    </a:lnTo>
                    <a:lnTo>
                      <a:pt x="338" y="188"/>
                    </a:lnTo>
                    <a:lnTo>
                      <a:pt x="402" y="190"/>
                    </a:lnTo>
                    <a:lnTo>
                      <a:pt x="425" y="192"/>
                    </a:lnTo>
                    <a:lnTo>
                      <a:pt x="429" y="196"/>
                    </a:lnTo>
                    <a:lnTo>
                      <a:pt x="431" y="205"/>
                    </a:lnTo>
                    <a:lnTo>
                      <a:pt x="440" y="215"/>
                    </a:lnTo>
                    <a:lnTo>
                      <a:pt x="454" y="217"/>
                    </a:lnTo>
                    <a:lnTo>
                      <a:pt x="456" y="225"/>
                    </a:lnTo>
                    <a:lnTo>
                      <a:pt x="454" y="238"/>
                    </a:lnTo>
                    <a:lnTo>
                      <a:pt x="457" y="251"/>
                    </a:lnTo>
                    <a:lnTo>
                      <a:pt x="452" y="271"/>
                    </a:lnTo>
                    <a:lnTo>
                      <a:pt x="448" y="284"/>
                    </a:lnTo>
                    <a:lnTo>
                      <a:pt x="450" y="305"/>
                    </a:lnTo>
                    <a:lnTo>
                      <a:pt x="459" y="340"/>
                    </a:lnTo>
                    <a:lnTo>
                      <a:pt x="463" y="371"/>
                    </a:lnTo>
                    <a:lnTo>
                      <a:pt x="471" y="390"/>
                    </a:lnTo>
                    <a:lnTo>
                      <a:pt x="467" y="413"/>
                    </a:lnTo>
                    <a:lnTo>
                      <a:pt x="471" y="424"/>
                    </a:lnTo>
                    <a:lnTo>
                      <a:pt x="477" y="434"/>
                    </a:lnTo>
                    <a:lnTo>
                      <a:pt x="465" y="474"/>
                    </a:lnTo>
                    <a:lnTo>
                      <a:pt x="459" y="482"/>
                    </a:lnTo>
                    <a:lnTo>
                      <a:pt x="300" y="482"/>
                    </a:lnTo>
                    <a:lnTo>
                      <a:pt x="300" y="420"/>
                    </a:lnTo>
                    <a:lnTo>
                      <a:pt x="260" y="420"/>
                    </a:lnTo>
                    <a:lnTo>
                      <a:pt x="260" y="372"/>
                    </a:lnTo>
                    <a:lnTo>
                      <a:pt x="127" y="372"/>
                    </a:lnTo>
                    <a:lnTo>
                      <a:pt x="98" y="315"/>
                    </a:lnTo>
                    <a:lnTo>
                      <a:pt x="56" y="275"/>
                    </a:lnTo>
                    <a:lnTo>
                      <a:pt x="43" y="275"/>
                    </a:lnTo>
                    <a:lnTo>
                      <a:pt x="39" y="278"/>
                    </a:lnTo>
                    <a:lnTo>
                      <a:pt x="23" y="275"/>
                    </a:lnTo>
                    <a:lnTo>
                      <a:pt x="20" y="271"/>
                    </a:lnTo>
                    <a:lnTo>
                      <a:pt x="16" y="265"/>
                    </a:lnTo>
                    <a:lnTo>
                      <a:pt x="22" y="253"/>
                    </a:lnTo>
                    <a:lnTo>
                      <a:pt x="27" y="248"/>
                    </a:lnTo>
                    <a:lnTo>
                      <a:pt x="46" y="251"/>
                    </a:lnTo>
                    <a:lnTo>
                      <a:pt x="52" y="242"/>
                    </a:lnTo>
                    <a:lnTo>
                      <a:pt x="46" y="213"/>
                    </a:lnTo>
                    <a:lnTo>
                      <a:pt x="43" y="209"/>
                    </a:lnTo>
                    <a:lnTo>
                      <a:pt x="37" y="207"/>
                    </a:lnTo>
                    <a:lnTo>
                      <a:pt x="31" y="200"/>
                    </a:lnTo>
                    <a:lnTo>
                      <a:pt x="33" y="190"/>
                    </a:lnTo>
                    <a:lnTo>
                      <a:pt x="41" y="179"/>
                    </a:lnTo>
                    <a:lnTo>
                      <a:pt x="41" y="171"/>
                    </a:lnTo>
                    <a:lnTo>
                      <a:pt x="37" y="163"/>
                    </a:lnTo>
                    <a:lnTo>
                      <a:pt x="29" y="157"/>
                    </a:lnTo>
                    <a:lnTo>
                      <a:pt x="12" y="161"/>
                    </a:lnTo>
                    <a:lnTo>
                      <a:pt x="10" y="161"/>
                    </a:lnTo>
                    <a:lnTo>
                      <a:pt x="6" y="155"/>
                    </a:lnTo>
                    <a:lnTo>
                      <a:pt x="6" y="138"/>
                    </a:lnTo>
                    <a:lnTo>
                      <a:pt x="0" y="129"/>
                    </a:lnTo>
                    <a:lnTo>
                      <a:pt x="0" y="123"/>
                    </a:lnTo>
                    <a:lnTo>
                      <a:pt x="8" y="115"/>
                    </a:lnTo>
                    <a:lnTo>
                      <a:pt x="8" y="106"/>
                    </a:lnTo>
                    <a:lnTo>
                      <a:pt x="25" y="86"/>
                    </a:lnTo>
                    <a:lnTo>
                      <a:pt x="27" y="79"/>
                    </a:lnTo>
                    <a:lnTo>
                      <a:pt x="41" y="67"/>
                    </a:lnTo>
                    <a:lnTo>
                      <a:pt x="46" y="65"/>
                    </a:lnTo>
                    <a:lnTo>
                      <a:pt x="73" y="27"/>
                    </a:lnTo>
                    <a:lnTo>
                      <a:pt x="75" y="19"/>
                    </a:lnTo>
                    <a:lnTo>
                      <a:pt x="85" y="15"/>
                    </a:lnTo>
                    <a:lnTo>
                      <a:pt x="91" y="15"/>
                    </a:lnTo>
                    <a:lnTo>
                      <a:pt x="95" y="4"/>
                    </a:lnTo>
                    <a:lnTo>
                      <a:pt x="108" y="0"/>
                    </a:lnTo>
                    <a:lnTo>
                      <a:pt x="121" y="23"/>
                    </a:lnTo>
                    <a:lnTo>
                      <a:pt x="148" y="4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24" name="Freeform 48"/>
              <p:cNvSpPr>
                <a:spLocks/>
              </p:cNvSpPr>
              <p:nvPr/>
            </p:nvSpPr>
            <p:spPr bwMode="auto">
              <a:xfrm>
                <a:off x="1966" y="2746"/>
                <a:ext cx="476" cy="482"/>
              </a:xfrm>
              <a:custGeom>
                <a:avLst/>
                <a:gdLst>
                  <a:gd name="T0" fmla="*/ 160 w 476"/>
                  <a:gd name="T1" fmla="*/ 67 h 482"/>
                  <a:gd name="T2" fmla="*/ 202 w 476"/>
                  <a:gd name="T3" fmla="*/ 115 h 482"/>
                  <a:gd name="T4" fmla="*/ 231 w 476"/>
                  <a:gd name="T5" fmla="*/ 126 h 482"/>
                  <a:gd name="T6" fmla="*/ 265 w 476"/>
                  <a:gd name="T7" fmla="*/ 142 h 482"/>
                  <a:gd name="T8" fmla="*/ 277 w 476"/>
                  <a:gd name="T9" fmla="*/ 157 h 482"/>
                  <a:gd name="T10" fmla="*/ 294 w 476"/>
                  <a:gd name="T11" fmla="*/ 155 h 482"/>
                  <a:gd name="T12" fmla="*/ 319 w 476"/>
                  <a:gd name="T13" fmla="*/ 173 h 482"/>
                  <a:gd name="T14" fmla="*/ 402 w 476"/>
                  <a:gd name="T15" fmla="*/ 190 h 482"/>
                  <a:gd name="T16" fmla="*/ 428 w 476"/>
                  <a:gd name="T17" fmla="*/ 196 h 482"/>
                  <a:gd name="T18" fmla="*/ 440 w 476"/>
                  <a:gd name="T19" fmla="*/ 215 h 482"/>
                  <a:gd name="T20" fmla="*/ 455 w 476"/>
                  <a:gd name="T21" fmla="*/ 224 h 482"/>
                  <a:gd name="T22" fmla="*/ 457 w 476"/>
                  <a:gd name="T23" fmla="*/ 251 h 482"/>
                  <a:gd name="T24" fmla="*/ 448 w 476"/>
                  <a:gd name="T25" fmla="*/ 284 h 482"/>
                  <a:gd name="T26" fmla="*/ 459 w 476"/>
                  <a:gd name="T27" fmla="*/ 340 h 482"/>
                  <a:gd name="T28" fmla="*/ 471 w 476"/>
                  <a:gd name="T29" fmla="*/ 390 h 482"/>
                  <a:gd name="T30" fmla="*/ 471 w 476"/>
                  <a:gd name="T31" fmla="*/ 424 h 482"/>
                  <a:gd name="T32" fmla="*/ 465 w 476"/>
                  <a:gd name="T33" fmla="*/ 474 h 482"/>
                  <a:gd name="T34" fmla="*/ 300 w 476"/>
                  <a:gd name="T35" fmla="*/ 482 h 482"/>
                  <a:gd name="T36" fmla="*/ 259 w 476"/>
                  <a:gd name="T37" fmla="*/ 420 h 482"/>
                  <a:gd name="T38" fmla="*/ 127 w 476"/>
                  <a:gd name="T39" fmla="*/ 372 h 482"/>
                  <a:gd name="T40" fmla="*/ 56 w 476"/>
                  <a:gd name="T41" fmla="*/ 274 h 482"/>
                  <a:gd name="T42" fmla="*/ 39 w 476"/>
                  <a:gd name="T43" fmla="*/ 278 h 482"/>
                  <a:gd name="T44" fmla="*/ 19 w 476"/>
                  <a:gd name="T45" fmla="*/ 271 h 482"/>
                  <a:gd name="T46" fmla="*/ 21 w 476"/>
                  <a:gd name="T47" fmla="*/ 253 h 482"/>
                  <a:gd name="T48" fmla="*/ 46 w 476"/>
                  <a:gd name="T49" fmla="*/ 251 h 482"/>
                  <a:gd name="T50" fmla="*/ 46 w 476"/>
                  <a:gd name="T51" fmla="*/ 213 h 482"/>
                  <a:gd name="T52" fmla="*/ 37 w 476"/>
                  <a:gd name="T53" fmla="*/ 207 h 482"/>
                  <a:gd name="T54" fmla="*/ 33 w 476"/>
                  <a:gd name="T55" fmla="*/ 190 h 482"/>
                  <a:gd name="T56" fmla="*/ 41 w 476"/>
                  <a:gd name="T57" fmla="*/ 171 h 482"/>
                  <a:gd name="T58" fmla="*/ 29 w 476"/>
                  <a:gd name="T59" fmla="*/ 157 h 482"/>
                  <a:gd name="T60" fmla="*/ 10 w 476"/>
                  <a:gd name="T61" fmla="*/ 161 h 482"/>
                  <a:gd name="T62" fmla="*/ 6 w 476"/>
                  <a:gd name="T63" fmla="*/ 138 h 482"/>
                  <a:gd name="T64" fmla="*/ 0 w 476"/>
                  <a:gd name="T65" fmla="*/ 123 h 482"/>
                  <a:gd name="T66" fmla="*/ 8 w 476"/>
                  <a:gd name="T67" fmla="*/ 105 h 482"/>
                  <a:gd name="T68" fmla="*/ 27 w 476"/>
                  <a:gd name="T69" fmla="*/ 78 h 482"/>
                  <a:gd name="T70" fmla="*/ 46 w 476"/>
                  <a:gd name="T71" fmla="*/ 65 h 482"/>
                  <a:gd name="T72" fmla="*/ 75 w 476"/>
                  <a:gd name="T73" fmla="*/ 19 h 482"/>
                  <a:gd name="T74" fmla="*/ 91 w 476"/>
                  <a:gd name="T75" fmla="*/ 15 h 482"/>
                  <a:gd name="T76" fmla="*/ 108 w 476"/>
                  <a:gd name="T77" fmla="*/ 0 h 482"/>
                  <a:gd name="T78" fmla="*/ 148 w 476"/>
                  <a:gd name="T79" fmla="*/ 48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76" h="482">
                    <a:moveTo>
                      <a:pt x="148" y="48"/>
                    </a:moveTo>
                    <a:lnTo>
                      <a:pt x="160" y="67"/>
                    </a:lnTo>
                    <a:lnTo>
                      <a:pt x="177" y="98"/>
                    </a:lnTo>
                    <a:lnTo>
                      <a:pt x="202" y="115"/>
                    </a:lnTo>
                    <a:lnTo>
                      <a:pt x="213" y="117"/>
                    </a:lnTo>
                    <a:lnTo>
                      <a:pt x="231" y="126"/>
                    </a:lnTo>
                    <a:lnTo>
                      <a:pt x="250" y="140"/>
                    </a:lnTo>
                    <a:lnTo>
                      <a:pt x="265" y="142"/>
                    </a:lnTo>
                    <a:lnTo>
                      <a:pt x="269" y="144"/>
                    </a:lnTo>
                    <a:lnTo>
                      <a:pt x="277" y="157"/>
                    </a:lnTo>
                    <a:lnTo>
                      <a:pt x="283" y="163"/>
                    </a:lnTo>
                    <a:lnTo>
                      <a:pt x="294" y="155"/>
                    </a:lnTo>
                    <a:lnTo>
                      <a:pt x="309" y="167"/>
                    </a:lnTo>
                    <a:lnTo>
                      <a:pt x="319" y="173"/>
                    </a:lnTo>
                    <a:lnTo>
                      <a:pt x="338" y="188"/>
                    </a:lnTo>
                    <a:lnTo>
                      <a:pt x="402" y="190"/>
                    </a:lnTo>
                    <a:lnTo>
                      <a:pt x="425" y="192"/>
                    </a:lnTo>
                    <a:lnTo>
                      <a:pt x="428" y="196"/>
                    </a:lnTo>
                    <a:lnTo>
                      <a:pt x="430" y="205"/>
                    </a:lnTo>
                    <a:lnTo>
                      <a:pt x="440" y="215"/>
                    </a:lnTo>
                    <a:lnTo>
                      <a:pt x="453" y="217"/>
                    </a:lnTo>
                    <a:lnTo>
                      <a:pt x="455" y="224"/>
                    </a:lnTo>
                    <a:lnTo>
                      <a:pt x="453" y="238"/>
                    </a:lnTo>
                    <a:lnTo>
                      <a:pt x="457" y="251"/>
                    </a:lnTo>
                    <a:lnTo>
                      <a:pt x="452" y="271"/>
                    </a:lnTo>
                    <a:lnTo>
                      <a:pt x="448" y="284"/>
                    </a:lnTo>
                    <a:lnTo>
                      <a:pt x="450" y="305"/>
                    </a:lnTo>
                    <a:lnTo>
                      <a:pt x="459" y="340"/>
                    </a:lnTo>
                    <a:lnTo>
                      <a:pt x="463" y="370"/>
                    </a:lnTo>
                    <a:lnTo>
                      <a:pt x="471" y="390"/>
                    </a:lnTo>
                    <a:lnTo>
                      <a:pt x="467" y="413"/>
                    </a:lnTo>
                    <a:lnTo>
                      <a:pt x="471" y="424"/>
                    </a:lnTo>
                    <a:lnTo>
                      <a:pt x="476" y="434"/>
                    </a:lnTo>
                    <a:lnTo>
                      <a:pt x="465" y="474"/>
                    </a:lnTo>
                    <a:lnTo>
                      <a:pt x="459" y="482"/>
                    </a:lnTo>
                    <a:lnTo>
                      <a:pt x="300" y="482"/>
                    </a:lnTo>
                    <a:lnTo>
                      <a:pt x="300" y="420"/>
                    </a:lnTo>
                    <a:lnTo>
                      <a:pt x="259" y="420"/>
                    </a:lnTo>
                    <a:lnTo>
                      <a:pt x="259" y="372"/>
                    </a:lnTo>
                    <a:lnTo>
                      <a:pt x="127" y="372"/>
                    </a:lnTo>
                    <a:lnTo>
                      <a:pt x="98" y="315"/>
                    </a:lnTo>
                    <a:lnTo>
                      <a:pt x="56" y="274"/>
                    </a:lnTo>
                    <a:lnTo>
                      <a:pt x="42" y="274"/>
                    </a:lnTo>
                    <a:lnTo>
                      <a:pt x="39" y="278"/>
                    </a:lnTo>
                    <a:lnTo>
                      <a:pt x="23" y="274"/>
                    </a:lnTo>
                    <a:lnTo>
                      <a:pt x="19" y="271"/>
                    </a:lnTo>
                    <a:lnTo>
                      <a:pt x="16" y="265"/>
                    </a:lnTo>
                    <a:lnTo>
                      <a:pt x="21" y="253"/>
                    </a:lnTo>
                    <a:lnTo>
                      <a:pt x="27" y="247"/>
                    </a:lnTo>
                    <a:lnTo>
                      <a:pt x="46" y="251"/>
                    </a:lnTo>
                    <a:lnTo>
                      <a:pt x="52" y="242"/>
                    </a:lnTo>
                    <a:lnTo>
                      <a:pt x="46" y="213"/>
                    </a:lnTo>
                    <a:lnTo>
                      <a:pt x="42" y="209"/>
                    </a:lnTo>
                    <a:lnTo>
                      <a:pt x="37" y="207"/>
                    </a:lnTo>
                    <a:lnTo>
                      <a:pt x="31" y="199"/>
                    </a:lnTo>
                    <a:lnTo>
                      <a:pt x="33" y="190"/>
                    </a:lnTo>
                    <a:lnTo>
                      <a:pt x="41" y="178"/>
                    </a:lnTo>
                    <a:lnTo>
                      <a:pt x="41" y="171"/>
                    </a:lnTo>
                    <a:lnTo>
                      <a:pt x="37" y="163"/>
                    </a:lnTo>
                    <a:lnTo>
                      <a:pt x="29" y="157"/>
                    </a:lnTo>
                    <a:lnTo>
                      <a:pt x="12" y="161"/>
                    </a:lnTo>
                    <a:lnTo>
                      <a:pt x="10" y="161"/>
                    </a:lnTo>
                    <a:lnTo>
                      <a:pt x="6" y="155"/>
                    </a:lnTo>
                    <a:lnTo>
                      <a:pt x="6" y="138"/>
                    </a:lnTo>
                    <a:lnTo>
                      <a:pt x="0" y="128"/>
                    </a:lnTo>
                    <a:lnTo>
                      <a:pt x="0" y="123"/>
                    </a:lnTo>
                    <a:lnTo>
                      <a:pt x="8" y="115"/>
                    </a:lnTo>
                    <a:lnTo>
                      <a:pt x="8" y="105"/>
                    </a:lnTo>
                    <a:lnTo>
                      <a:pt x="25" y="86"/>
                    </a:lnTo>
                    <a:lnTo>
                      <a:pt x="27" y="78"/>
                    </a:lnTo>
                    <a:lnTo>
                      <a:pt x="41" y="67"/>
                    </a:lnTo>
                    <a:lnTo>
                      <a:pt x="46" y="65"/>
                    </a:lnTo>
                    <a:lnTo>
                      <a:pt x="73" y="27"/>
                    </a:lnTo>
                    <a:lnTo>
                      <a:pt x="75" y="19"/>
                    </a:lnTo>
                    <a:lnTo>
                      <a:pt x="85" y="15"/>
                    </a:lnTo>
                    <a:lnTo>
                      <a:pt x="91" y="15"/>
                    </a:lnTo>
                    <a:lnTo>
                      <a:pt x="94" y="4"/>
                    </a:lnTo>
                    <a:lnTo>
                      <a:pt x="108" y="0"/>
                    </a:lnTo>
                    <a:lnTo>
                      <a:pt x="121" y="23"/>
                    </a:lnTo>
                    <a:lnTo>
                      <a:pt x="148" y="48"/>
                    </a:lnTo>
                    <a:close/>
                  </a:path>
                </a:pathLst>
              </a:custGeom>
              <a:solidFill>
                <a:srgbClr val="FFFFFF"/>
              </a:solidFill>
              <a:ln w="12700">
                <a:solidFill>
                  <a:srgbClr val="000000"/>
                </a:solidFill>
                <a:prstDash val="solid"/>
                <a:round/>
                <a:headEnd/>
                <a:tailEnd/>
              </a:ln>
            </p:spPr>
            <p:txBody>
              <a:bodyPr/>
              <a:lstStyle/>
              <a:p>
                <a:endParaRPr lang="en-US"/>
              </a:p>
            </p:txBody>
          </p:sp>
          <p:sp>
            <p:nvSpPr>
              <p:cNvPr id="127025" name="Freeform 49"/>
              <p:cNvSpPr>
                <a:spLocks/>
              </p:cNvSpPr>
              <p:nvPr/>
            </p:nvSpPr>
            <p:spPr bwMode="auto">
              <a:xfrm>
                <a:off x="1402" y="2938"/>
                <a:ext cx="286" cy="238"/>
              </a:xfrm>
              <a:custGeom>
                <a:avLst/>
                <a:gdLst>
                  <a:gd name="T0" fmla="*/ 151 w 286"/>
                  <a:gd name="T1" fmla="*/ 55 h 238"/>
                  <a:gd name="T2" fmla="*/ 151 w 286"/>
                  <a:gd name="T3" fmla="*/ 61 h 238"/>
                  <a:gd name="T4" fmla="*/ 157 w 286"/>
                  <a:gd name="T5" fmla="*/ 73 h 238"/>
                  <a:gd name="T6" fmla="*/ 159 w 286"/>
                  <a:gd name="T7" fmla="*/ 94 h 238"/>
                  <a:gd name="T8" fmla="*/ 165 w 286"/>
                  <a:gd name="T9" fmla="*/ 105 h 238"/>
                  <a:gd name="T10" fmla="*/ 173 w 286"/>
                  <a:gd name="T11" fmla="*/ 111 h 238"/>
                  <a:gd name="T12" fmla="*/ 180 w 286"/>
                  <a:gd name="T13" fmla="*/ 127 h 238"/>
                  <a:gd name="T14" fmla="*/ 188 w 286"/>
                  <a:gd name="T15" fmla="*/ 128 h 238"/>
                  <a:gd name="T16" fmla="*/ 194 w 286"/>
                  <a:gd name="T17" fmla="*/ 130 h 238"/>
                  <a:gd name="T18" fmla="*/ 196 w 286"/>
                  <a:gd name="T19" fmla="*/ 144 h 238"/>
                  <a:gd name="T20" fmla="*/ 203 w 286"/>
                  <a:gd name="T21" fmla="*/ 157 h 238"/>
                  <a:gd name="T22" fmla="*/ 213 w 286"/>
                  <a:gd name="T23" fmla="*/ 161 h 238"/>
                  <a:gd name="T24" fmla="*/ 219 w 286"/>
                  <a:gd name="T25" fmla="*/ 180 h 238"/>
                  <a:gd name="T26" fmla="*/ 219 w 286"/>
                  <a:gd name="T27" fmla="*/ 184 h 238"/>
                  <a:gd name="T28" fmla="*/ 230 w 286"/>
                  <a:gd name="T29" fmla="*/ 194 h 238"/>
                  <a:gd name="T30" fmla="*/ 253 w 286"/>
                  <a:gd name="T31" fmla="*/ 207 h 238"/>
                  <a:gd name="T32" fmla="*/ 269 w 286"/>
                  <a:gd name="T33" fmla="*/ 209 h 238"/>
                  <a:gd name="T34" fmla="*/ 286 w 286"/>
                  <a:gd name="T35" fmla="*/ 238 h 238"/>
                  <a:gd name="T36" fmla="*/ 196 w 286"/>
                  <a:gd name="T37" fmla="*/ 234 h 238"/>
                  <a:gd name="T38" fmla="*/ 80 w 286"/>
                  <a:gd name="T39" fmla="*/ 215 h 238"/>
                  <a:gd name="T40" fmla="*/ 7 w 286"/>
                  <a:gd name="T41" fmla="*/ 211 h 238"/>
                  <a:gd name="T42" fmla="*/ 9 w 286"/>
                  <a:gd name="T43" fmla="*/ 169 h 238"/>
                  <a:gd name="T44" fmla="*/ 11 w 286"/>
                  <a:gd name="T45" fmla="*/ 138 h 238"/>
                  <a:gd name="T46" fmla="*/ 9 w 286"/>
                  <a:gd name="T47" fmla="*/ 96 h 238"/>
                  <a:gd name="T48" fmla="*/ 5 w 286"/>
                  <a:gd name="T49" fmla="*/ 92 h 238"/>
                  <a:gd name="T50" fmla="*/ 0 w 286"/>
                  <a:gd name="T51" fmla="*/ 88 h 238"/>
                  <a:gd name="T52" fmla="*/ 0 w 286"/>
                  <a:gd name="T53" fmla="*/ 59 h 238"/>
                  <a:gd name="T54" fmla="*/ 9 w 286"/>
                  <a:gd name="T55" fmla="*/ 59 h 238"/>
                  <a:gd name="T56" fmla="*/ 30 w 286"/>
                  <a:gd name="T57" fmla="*/ 61 h 238"/>
                  <a:gd name="T58" fmla="*/ 38 w 286"/>
                  <a:gd name="T59" fmla="*/ 59 h 238"/>
                  <a:gd name="T60" fmla="*/ 44 w 286"/>
                  <a:gd name="T61" fmla="*/ 50 h 238"/>
                  <a:gd name="T62" fmla="*/ 44 w 286"/>
                  <a:gd name="T63" fmla="*/ 44 h 238"/>
                  <a:gd name="T64" fmla="*/ 53 w 286"/>
                  <a:gd name="T65" fmla="*/ 42 h 238"/>
                  <a:gd name="T66" fmla="*/ 61 w 286"/>
                  <a:gd name="T67" fmla="*/ 34 h 238"/>
                  <a:gd name="T68" fmla="*/ 67 w 286"/>
                  <a:gd name="T69" fmla="*/ 25 h 238"/>
                  <a:gd name="T70" fmla="*/ 78 w 286"/>
                  <a:gd name="T71" fmla="*/ 15 h 238"/>
                  <a:gd name="T72" fmla="*/ 86 w 286"/>
                  <a:gd name="T73" fmla="*/ 0 h 238"/>
                  <a:gd name="T74" fmla="*/ 90 w 286"/>
                  <a:gd name="T75" fmla="*/ 4 h 238"/>
                  <a:gd name="T76" fmla="*/ 98 w 286"/>
                  <a:gd name="T77" fmla="*/ 17 h 238"/>
                  <a:gd name="T78" fmla="*/ 101 w 286"/>
                  <a:gd name="T79" fmla="*/ 19 h 238"/>
                  <a:gd name="T80" fmla="*/ 109 w 286"/>
                  <a:gd name="T81" fmla="*/ 17 h 238"/>
                  <a:gd name="T82" fmla="*/ 123 w 286"/>
                  <a:gd name="T83" fmla="*/ 0 h 238"/>
                  <a:gd name="T84" fmla="*/ 146 w 286"/>
                  <a:gd name="T85" fmla="*/ 34 h 238"/>
                  <a:gd name="T86" fmla="*/ 151 w 286"/>
                  <a:gd name="T87" fmla="*/ 55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86" h="238">
                    <a:moveTo>
                      <a:pt x="151" y="55"/>
                    </a:moveTo>
                    <a:lnTo>
                      <a:pt x="151" y="61"/>
                    </a:lnTo>
                    <a:lnTo>
                      <a:pt x="157" y="73"/>
                    </a:lnTo>
                    <a:lnTo>
                      <a:pt x="159" y="94"/>
                    </a:lnTo>
                    <a:lnTo>
                      <a:pt x="165" y="105"/>
                    </a:lnTo>
                    <a:lnTo>
                      <a:pt x="173" y="111"/>
                    </a:lnTo>
                    <a:lnTo>
                      <a:pt x="180" y="127"/>
                    </a:lnTo>
                    <a:lnTo>
                      <a:pt x="188" y="128"/>
                    </a:lnTo>
                    <a:lnTo>
                      <a:pt x="194" y="130"/>
                    </a:lnTo>
                    <a:lnTo>
                      <a:pt x="196" y="144"/>
                    </a:lnTo>
                    <a:lnTo>
                      <a:pt x="203" y="157"/>
                    </a:lnTo>
                    <a:lnTo>
                      <a:pt x="213" y="161"/>
                    </a:lnTo>
                    <a:lnTo>
                      <a:pt x="219" y="180"/>
                    </a:lnTo>
                    <a:lnTo>
                      <a:pt x="219" y="184"/>
                    </a:lnTo>
                    <a:lnTo>
                      <a:pt x="230" y="194"/>
                    </a:lnTo>
                    <a:lnTo>
                      <a:pt x="253" y="207"/>
                    </a:lnTo>
                    <a:lnTo>
                      <a:pt x="269" y="209"/>
                    </a:lnTo>
                    <a:lnTo>
                      <a:pt x="286" y="238"/>
                    </a:lnTo>
                    <a:lnTo>
                      <a:pt x="196" y="234"/>
                    </a:lnTo>
                    <a:lnTo>
                      <a:pt x="80" y="215"/>
                    </a:lnTo>
                    <a:lnTo>
                      <a:pt x="7" y="211"/>
                    </a:lnTo>
                    <a:lnTo>
                      <a:pt x="9" y="169"/>
                    </a:lnTo>
                    <a:lnTo>
                      <a:pt x="11" y="138"/>
                    </a:lnTo>
                    <a:lnTo>
                      <a:pt x="9" y="96"/>
                    </a:lnTo>
                    <a:lnTo>
                      <a:pt x="5" y="92"/>
                    </a:lnTo>
                    <a:lnTo>
                      <a:pt x="0" y="88"/>
                    </a:lnTo>
                    <a:lnTo>
                      <a:pt x="0" y="59"/>
                    </a:lnTo>
                    <a:lnTo>
                      <a:pt x="9" y="59"/>
                    </a:lnTo>
                    <a:lnTo>
                      <a:pt x="30" y="61"/>
                    </a:lnTo>
                    <a:lnTo>
                      <a:pt x="38" y="59"/>
                    </a:lnTo>
                    <a:lnTo>
                      <a:pt x="44" y="50"/>
                    </a:lnTo>
                    <a:lnTo>
                      <a:pt x="44" y="44"/>
                    </a:lnTo>
                    <a:lnTo>
                      <a:pt x="53" y="42"/>
                    </a:lnTo>
                    <a:lnTo>
                      <a:pt x="61" y="34"/>
                    </a:lnTo>
                    <a:lnTo>
                      <a:pt x="67" y="25"/>
                    </a:lnTo>
                    <a:lnTo>
                      <a:pt x="78" y="15"/>
                    </a:lnTo>
                    <a:lnTo>
                      <a:pt x="86" y="0"/>
                    </a:lnTo>
                    <a:lnTo>
                      <a:pt x="90" y="4"/>
                    </a:lnTo>
                    <a:lnTo>
                      <a:pt x="98" y="17"/>
                    </a:lnTo>
                    <a:lnTo>
                      <a:pt x="101" y="19"/>
                    </a:lnTo>
                    <a:lnTo>
                      <a:pt x="109" y="17"/>
                    </a:lnTo>
                    <a:lnTo>
                      <a:pt x="123" y="0"/>
                    </a:lnTo>
                    <a:lnTo>
                      <a:pt x="146" y="34"/>
                    </a:lnTo>
                    <a:lnTo>
                      <a:pt x="151" y="5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26" name="Freeform 50"/>
              <p:cNvSpPr>
                <a:spLocks/>
              </p:cNvSpPr>
              <p:nvPr/>
            </p:nvSpPr>
            <p:spPr bwMode="auto">
              <a:xfrm>
                <a:off x="1406" y="2942"/>
                <a:ext cx="286" cy="238"/>
              </a:xfrm>
              <a:custGeom>
                <a:avLst/>
                <a:gdLst>
                  <a:gd name="T0" fmla="*/ 151 w 286"/>
                  <a:gd name="T1" fmla="*/ 55 h 238"/>
                  <a:gd name="T2" fmla="*/ 151 w 286"/>
                  <a:gd name="T3" fmla="*/ 61 h 238"/>
                  <a:gd name="T4" fmla="*/ 157 w 286"/>
                  <a:gd name="T5" fmla="*/ 73 h 238"/>
                  <a:gd name="T6" fmla="*/ 159 w 286"/>
                  <a:gd name="T7" fmla="*/ 94 h 238"/>
                  <a:gd name="T8" fmla="*/ 165 w 286"/>
                  <a:gd name="T9" fmla="*/ 105 h 238"/>
                  <a:gd name="T10" fmla="*/ 172 w 286"/>
                  <a:gd name="T11" fmla="*/ 111 h 238"/>
                  <a:gd name="T12" fmla="*/ 180 w 286"/>
                  <a:gd name="T13" fmla="*/ 126 h 238"/>
                  <a:gd name="T14" fmla="*/ 188 w 286"/>
                  <a:gd name="T15" fmla="*/ 128 h 238"/>
                  <a:gd name="T16" fmla="*/ 193 w 286"/>
                  <a:gd name="T17" fmla="*/ 130 h 238"/>
                  <a:gd name="T18" fmla="*/ 195 w 286"/>
                  <a:gd name="T19" fmla="*/ 144 h 238"/>
                  <a:gd name="T20" fmla="*/ 203 w 286"/>
                  <a:gd name="T21" fmla="*/ 157 h 238"/>
                  <a:gd name="T22" fmla="*/ 213 w 286"/>
                  <a:gd name="T23" fmla="*/ 161 h 238"/>
                  <a:gd name="T24" fmla="*/ 218 w 286"/>
                  <a:gd name="T25" fmla="*/ 180 h 238"/>
                  <a:gd name="T26" fmla="*/ 218 w 286"/>
                  <a:gd name="T27" fmla="*/ 184 h 238"/>
                  <a:gd name="T28" fmla="*/ 230 w 286"/>
                  <a:gd name="T29" fmla="*/ 194 h 238"/>
                  <a:gd name="T30" fmla="*/ 253 w 286"/>
                  <a:gd name="T31" fmla="*/ 207 h 238"/>
                  <a:gd name="T32" fmla="*/ 268 w 286"/>
                  <a:gd name="T33" fmla="*/ 209 h 238"/>
                  <a:gd name="T34" fmla="*/ 286 w 286"/>
                  <a:gd name="T35" fmla="*/ 238 h 238"/>
                  <a:gd name="T36" fmla="*/ 195 w 286"/>
                  <a:gd name="T37" fmla="*/ 234 h 238"/>
                  <a:gd name="T38" fmla="*/ 80 w 286"/>
                  <a:gd name="T39" fmla="*/ 215 h 238"/>
                  <a:gd name="T40" fmla="*/ 7 w 286"/>
                  <a:gd name="T41" fmla="*/ 211 h 238"/>
                  <a:gd name="T42" fmla="*/ 9 w 286"/>
                  <a:gd name="T43" fmla="*/ 169 h 238"/>
                  <a:gd name="T44" fmla="*/ 11 w 286"/>
                  <a:gd name="T45" fmla="*/ 138 h 238"/>
                  <a:gd name="T46" fmla="*/ 9 w 286"/>
                  <a:gd name="T47" fmla="*/ 96 h 238"/>
                  <a:gd name="T48" fmla="*/ 5 w 286"/>
                  <a:gd name="T49" fmla="*/ 92 h 238"/>
                  <a:gd name="T50" fmla="*/ 0 w 286"/>
                  <a:gd name="T51" fmla="*/ 88 h 238"/>
                  <a:gd name="T52" fmla="*/ 0 w 286"/>
                  <a:gd name="T53" fmla="*/ 59 h 238"/>
                  <a:gd name="T54" fmla="*/ 9 w 286"/>
                  <a:gd name="T55" fmla="*/ 59 h 238"/>
                  <a:gd name="T56" fmla="*/ 30 w 286"/>
                  <a:gd name="T57" fmla="*/ 61 h 238"/>
                  <a:gd name="T58" fmla="*/ 38 w 286"/>
                  <a:gd name="T59" fmla="*/ 59 h 238"/>
                  <a:gd name="T60" fmla="*/ 44 w 286"/>
                  <a:gd name="T61" fmla="*/ 50 h 238"/>
                  <a:gd name="T62" fmla="*/ 44 w 286"/>
                  <a:gd name="T63" fmla="*/ 44 h 238"/>
                  <a:gd name="T64" fmla="*/ 53 w 286"/>
                  <a:gd name="T65" fmla="*/ 42 h 238"/>
                  <a:gd name="T66" fmla="*/ 61 w 286"/>
                  <a:gd name="T67" fmla="*/ 34 h 238"/>
                  <a:gd name="T68" fmla="*/ 67 w 286"/>
                  <a:gd name="T69" fmla="*/ 25 h 238"/>
                  <a:gd name="T70" fmla="*/ 78 w 286"/>
                  <a:gd name="T71" fmla="*/ 15 h 238"/>
                  <a:gd name="T72" fmla="*/ 86 w 286"/>
                  <a:gd name="T73" fmla="*/ 0 h 238"/>
                  <a:gd name="T74" fmla="*/ 90 w 286"/>
                  <a:gd name="T75" fmla="*/ 3 h 238"/>
                  <a:gd name="T76" fmla="*/ 97 w 286"/>
                  <a:gd name="T77" fmla="*/ 17 h 238"/>
                  <a:gd name="T78" fmla="*/ 101 w 286"/>
                  <a:gd name="T79" fmla="*/ 19 h 238"/>
                  <a:gd name="T80" fmla="*/ 109 w 286"/>
                  <a:gd name="T81" fmla="*/ 17 h 238"/>
                  <a:gd name="T82" fmla="*/ 122 w 286"/>
                  <a:gd name="T83" fmla="*/ 0 h 238"/>
                  <a:gd name="T84" fmla="*/ 145 w 286"/>
                  <a:gd name="T85" fmla="*/ 34 h 238"/>
                  <a:gd name="T86" fmla="*/ 151 w 286"/>
                  <a:gd name="T87" fmla="*/ 55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86" h="238">
                    <a:moveTo>
                      <a:pt x="151" y="55"/>
                    </a:moveTo>
                    <a:lnTo>
                      <a:pt x="151" y="61"/>
                    </a:lnTo>
                    <a:lnTo>
                      <a:pt x="157" y="73"/>
                    </a:lnTo>
                    <a:lnTo>
                      <a:pt x="159" y="94"/>
                    </a:lnTo>
                    <a:lnTo>
                      <a:pt x="165" y="105"/>
                    </a:lnTo>
                    <a:lnTo>
                      <a:pt x="172" y="111"/>
                    </a:lnTo>
                    <a:lnTo>
                      <a:pt x="180" y="126"/>
                    </a:lnTo>
                    <a:lnTo>
                      <a:pt x="188" y="128"/>
                    </a:lnTo>
                    <a:lnTo>
                      <a:pt x="193" y="130"/>
                    </a:lnTo>
                    <a:lnTo>
                      <a:pt x="195" y="144"/>
                    </a:lnTo>
                    <a:lnTo>
                      <a:pt x="203" y="157"/>
                    </a:lnTo>
                    <a:lnTo>
                      <a:pt x="213" y="161"/>
                    </a:lnTo>
                    <a:lnTo>
                      <a:pt x="218" y="180"/>
                    </a:lnTo>
                    <a:lnTo>
                      <a:pt x="218" y="184"/>
                    </a:lnTo>
                    <a:lnTo>
                      <a:pt x="230" y="194"/>
                    </a:lnTo>
                    <a:lnTo>
                      <a:pt x="253" y="207"/>
                    </a:lnTo>
                    <a:lnTo>
                      <a:pt x="268" y="209"/>
                    </a:lnTo>
                    <a:lnTo>
                      <a:pt x="286" y="238"/>
                    </a:lnTo>
                    <a:lnTo>
                      <a:pt x="195" y="234"/>
                    </a:lnTo>
                    <a:lnTo>
                      <a:pt x="80" y="215"/>
                    </a:lnTo>
                    <a:lnTo>
                      <a:pt x="7" y="211"/>
                    </a:lnTo>
                    <a:lnTo>
                      <a:pt x="9" y="169"/>
                    </a:lnTo>
                    <a:lnTo>
                      <a:pt x="11" y="138"/>
                    </a:lnTo>
                    <a:lnTo>
                      <a:pt x="9" y="96"/>
                    </a:lnTo>
                    <a:lnTo>
                      <a:pt x="5" y="92"/>
                    </a:lnTo>
                    <a:lnTo>
                      <a:pt x="0" y="88"/>
                    </a:lnTo>
                    <a:lnTo>
                      <a:pt x="0" y="59"/>
                    </a:lnTo>
                    <a:lnTo>
                      <a:pt x="9" y="59"/>
                    </a:lnTo>
                    <a:lnTo>
                      <a:pt x="30" y="61"/>
                    </a:lnTo>
                    <a:lnTo>
                      <a:pt x="38" y="59"/>
                    </a:lnTo>
                    <a:lnTo>
                      <a:pt x="44" y="50"/>
                    </a:lnTo>
                    <a:lnTo>
                      <a:pt x="44" y="44"/>
                    </a:lnTo>
                    <a:lnTo>
                      <a:pt x="53" y="42"/>
                    </a:lnTo>
                    <a:lnTo>
                      <a:pt x="61" y="34"/>
                    </a:lnTo>
                    <a:lnTo>
                      <a:pt x="67" y="25"/>
                    </a:lnTo>
                    <a:lnTo>
                      <a:pt x="78" y="15"/>
                    </a:lnTo>
                    <a:lnTo>
                      <a:pt x="86" y="0"/>
                    </a:lnTo>
                    <a:lnTo>
                      <a:pt x="90" y="3"/>
                    </a:lnTo>
                    <a:lnTo>
                      <a:pt x="97" y="17"/>
                    </a:lnTo>
                    <a:lnTo>
                      <a:pt x="101" y="19"/>
                    </a:lnTo>
                    <a:lnTo>
                      <a:pt x="109" y="17"/>
                    </a:lnTo>
                    <a:lnTo>
                      <a:pt x="122" y="0"/>
                    </a:lnTo>
                    <a:lnTo>
                      <a:pt x="145" y="34"/>
                    </a:lnTo>
                    <a:lnTo>
                      <a:pt x="151" y="55"/>
                    </a:lnTo>
                    <a:close/>
                  </a:path>
                </a:pathLst>
              </a:custGeom>
              <a:solidFill>
                <a:srgbClr val="FFFFFF"/>
              </a:solidFill>
              <a:ln w="12700">
                <a:solidFill>
                  <a:srgbClr val="000000"/>
                </a:solidFill>
                <a:prstDash val="solid"/>
                <a:round/>
                <a:headEnd/>
                <a:tailEnd/>
              </a:ln>
            </p:spPr>
            <p:txBody>
              <a:bodyPr/>
              <a:lstStyle/>
              <a:p>
                <a:endParaRPr lang="en-US"/>
              </a:p>
            </p:txBody>
          </p:sp>
          <p:sp>
            <p:nvSpPr>
              <p:cNvPr id="127027" name="Freeform 51"/>
              <p:cNvSpPr>
                <a:spLocks/>
              </p:cNvSpPr>
              <p:nvPr/>
            </p:nvSpPr>
            <p:spPr bwMode="auto">
              <a:xfrm>
                <a:off x="2986" y="2940"/>
                <a:ext cx="374" cy="447"/>
              </a:xfrm>
              <a:custGeom>
                <a:avLst/>
                <a:gdLst>
                  <a:gd name="T0" fmla="*/ 369 w 374"/>
                  <a:gd name="T1" fmla="*/ 0 h 447"/>
                  <a:gd name="T2" fmla="*/ 371 w 374"/>
                  <a:gd name="T3" fmla="*/ 222 h 447"/>
                  <a:gd name="T4" fmla="*/ 374 w 374"/>
                  <a:gd name="T5" fmla="*/ 445 h 447"/>
                  <a:gd name="T6" fmla="*/ 353 w 374"/>
                  <a:gd name="T7" fmla="*/ 443 h 447"/>
                  <a:gd name="T8" fmla="*/ 338 w 374"/>
                  <a:gd name="T9" fmla="*/ 447 h 447"/>
                  <a:gd name="T10" fmla="*/ 328 w 374"/>
                  <a:gd name="T11" fmla="*/ 424 h 447"/>
                  <a:gd name="T12" fmla="*/ 326 w 374"/>
                  <a:gd name="T13" fmla="*/ 391 h 447"/>
                  <a:gd name="T14" fmla="*/ 323 w 374"/>
                  <a:gd name="T15" fmla="*/ 382 h 447"/>
                  <a:gd name="T16" fmla="*/ 292 w 374"/>
                  <a:gd name="T17" fmla="*/ 363 h 447"/>
                  <a:gd name="T18" fmla="*/ 280 w 374"/>
                  <a:gd name="T19" fmla="*/ 336 h 447"/>
                  <a:gd name="T20" fmla="*/ 278 w 374"/>
                  <a:gd name="T21" fmla="*/ 328 h 447"/>
                  <a:gd name="T22" fmla="*/ 253 w 374"/>
                  <a:gd name="T23" fmla="*/ 303 h 447"/>
                  <a:gd name="T24" fmla="*/ 244 w 374"/>
                  <a:gd name="T25" fmla="*/ 303 h 447"/>
                  <a:gd name="T26" fmla="*/ 236 w 374"/>
                  <a:gd name="T27" fmla="*/ 309 h 447"/>
                  <a:gd name="T28" fmla="*/ 205 w 374"/>
                  <a:gd name="T29" fmla="*/ 313 h 447"/>
                  <a:gd name="T30" fmla="*/ 186 w 374"/>
                  <a:gd name="T31" fmla="*/ 297 h 447"/>
                  <a:gd name="T32" fmla="*/ 169 w 374"/>
                  <a:gd name="T33" fmla="*/ 299 h 447"/>
                  <a:gd name="T34" fmla="*/ 155 w 374"/>
                  <a:gd name="T35" fmla="*/ 309 h 447"/>
                  <a:gd name="T36" fmla="*/ 140 w 374"/>
                  <a:gd name="T37" fmla="*/ 332 h 447"/>
                  <a:gd name="T38" fmla="*/ 132 w 374"/>
                  <a:gd name="T39" fmla="*/ 332 h 447"/>
                  <a:gd name="T40" fmla="*/ 125 w 374"/>
                  <a:gd name="T41" fmla="*/ 340 h 447"/>
                  <a:gd name="T42" fmla="*/ 117 w 374"/>
                  <a:gd name="T43" fmla="*/ 349 h 447"/>
                  <a:gd name="T44" fmla="*/ 107 w 374"/>
                  <a:gd name="T45" fmla="*/ 355 h 447"/>
                  <a:gd name="T46" fmla="*/ 92 w 374"/>
                  <a:gd name="T47" fmla="*/ 357 h 447"/>
                  <a:gd name="T48" fmla="*/ 86 w 374"/>
                  <a:gd name="T49" fmla="*/ 359 h 447"/>
                  <a:gd name="T50" fmla="*/ 63 w 374"/>
                  <a:gd name="T51" fmla="*/ 359 h 447"/>
                  <a:gd name="T52" fmla="*/ 50 w 374"/>
                  <a:gd name="T53" fmla="*/ 365 h 447"/>
                  <a:gd name="T54" fmla="*/ 40 w 374"/>
                  <a:gd name="T55" fmla="*/ 378 h 447"/>
                  <a:gd name="T56" fmla="*/ 29 w 374"/>
                  <a:gd name="T57" fmla="*/ 378 h 447"/>
                  <a:gd name="T58" fmla="*/ 25 w 374"/>
                  <a:gd name="T59" fmla="*/ 376 h 447"/>
                  <a:gd name="T60" fmla="*/ 15 w 374"/>
                  <a:gd name="T61" fmla="*/ 366 h 447"/>
                  <a:gd name="T62" fmla="*/ 13 w 374"/>
                  <a:gd name="T63" fmla="*/ 366 h 447"/>
                  <a:gd name="T64" fmla="*/ 11 w 374"/>
                  <a:gd name="T65" fmla="*/ 365 h 447"/>
                  <a:gd name="T66" fmla="*/ 10 w 374"/>
                  <a:gd name="T67" fmla="*/ 345 h 447"/>
                  <a:gd name="T68" fmla="*/ 11 w 374"/>
                  <a:gd name="T69" fmla="*/ 340 h 447"/>
                  <a:gd name="T70" fmla="*/ 6 w 374"/>
                  <a:gd name="T71" fmla="*/ 317 h 447"/>
                  <a:gd name="T72" fmla="*/ 0 w 374"/>
                  <a:gd name="T73" fmla="*/ 305 h 447"/>
                  <a:gd name="T74" fmla="*/ 0 w 374"/>
                  <a:gd name="T75" fmla="*/ 294 h 447"/>
                  <a:gd name="T76" fmla="*/ 10 w 374"/>
                  <a:gd name="T77" fmla="*/ 292 h 447"/>
                  <a:gd name="T78" fmla="*/ 11 w 374"/>
                  <a:gd name="T79" fmla="*/ 292 h 447"/>
                  <a:gd name="T80" fmla="*/ 19 w 374"/>
                  <a:gd name="T81" fmla="*/ 280 h 447"/>
                  <a:gd name="T82" fmla="*/ 35 w 374"/>
                  <a:gd name="T83" fmla="*/ 278 h 447"/>
                  <a:gd name="T84" fmla="*/ 46 w 374"/>
                  <a:gd name="T85" fmla="*/ 269 h 447"/>
                  <a:gd name="T86" fmla="*/ 54 w 374"/>
                  <a:gd name="T87" fmla="*/ 272 h 447"/>
                  <a:gd name="T88" fmla="*/ 56 w 374"/>
                  <a:gd name="T89" fmla="*/ 272 h 447"/>
                  <a:gd name="T90" fmla="*/ 65 w 374"/>
                  <a:gd name="T91" fmla="*/ 265 h 447"/>
                  <a:gd name="T92" fmla="*/ 73 w 374"/>
                  <a:gd name="T93" fmla="*/ 263 h 447"/>
                  <a:gd name="T94" fmla="*/ 77 w 374"/>
                  <a:gd name="T95" fmla="*/ 255 h 447"/>
                  <a:gd name="T96" fmla="*/ 75 w 374"/>
                  <a:gd name="T97" fmla="*/ 247 h 447"/>
                  <a:gd name="T98" fmla="*/ 79 w 374"/>
                  <a:gd name="T99" fmla="*/ 226 h 447"/>
                  <a:gd name="T100" fmla="*/ 79 w 374"/>
                  <a:gd name="T101" fmla="*/ 221 h 447"/>
                  <a:gd name="T102" fmla="*/ 90 w 374"/>
                  <a:gd name="T103" fmla="*/ 213 h 447"/>
                  <a:gd name="T104" fmla="*/ 90 w 374"/>
                  <a:gd name="T105" fmla="*/ 2 h 447"/>
                  <a:gd name="T106" fmla="*/ 369 w 374"/>
                  <a:gd name="T107" fmla="*/ 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4" h="447">
                    <a:moveTo>
                      <a:pt x="369" y="0"/>
                    </a:moveTo>
                    <a:lnTo>
                      <a:pt x="371" y="222"/>
                    </a:lnTo>
                    <a:lnTo>
                      <a:pt x="374" y="445"/>
                    </a:lnTo>
                    <a:lnTo>
                      <a:pt x="353" y="443"/>
                    </a:lnTo>
                    <a:lnTo>
                      <a:pt x="338" y="447"/>
                    </a:lnTo>
                    <a:lnTo>
                      <a:pt x="328" y="424"/>
                    </a:lnTo>
                    <a:lnTo>
                      <a:pt x="326" y="391"/>
                    </a:lnTo>
                    <a:lnTo>
                      <a:pt x="323" y="382"/>
                    </a:lnTo>
                    <a:lnTo>
                      <a:pt x="292" y="363"/>
                    </a:lnTo>
                    <a:lnTo>
                      <a:pt x="280" y="336"/>
                    </a:lnTo>
                    <a:lnTo>
                      <a:pt x="278" y="328"/>
                    </a:lnTo>
                    <a:lnTo>
                      <a:pt x="253" y="303"/>
                    </a:lnTo>
                    <a:lnTo>
                      <a:pt x="244" y="303"/>
                    </a:lnTo>
                    <a:lnTo>
                      <a:pt x="236" y="309"/>
                    </a:lnTo>
                    <a:lnTo>
                      <a:pt x="205" y="313"/>
                    </a:lnTo>
                    <a:lnTo>
                      <a:pt x="186" y="297"/>
                    </a:lnTo>
                    <a:lnTo>
                      <a:pt x="169" y="299"/>
                    </a:lnTo>
                    <a:lnTo>
                      <a:pt x="155" y="309"/>
                    </a:lnTo>
                    <a:lnTo>
                      <a:pt x="140" y="332"/>
                    </a:lnTo>
                    <a:lnTo>
                      <a:pt x="132" y="332"/>
                    </a:lnTo>
                    <a:lnTo>
                      <a:pt x="125" y="340"/>
                    </a:lnTo>
                    <a:lnTo>
                      <a:pt x="117" y="349"/>
                    </a:lnTo>
                    <a:lnTo>
                      <a:pt x="107" y="355"/>
                    </a:lnTo>
                    <a:lnTo>
                      <a:pt x="92" y="357"/>
                    </a:lnTo>
                    <a:lnTo>
                      <a:pt x="86" y="359"/>
                    </a:lnTo>
                    <a:lnTo>
                      <a:pt x="63" y="359"/>
                    </a:lnTo>
                    <a:lnTo>
                      <a:pt x="50" y="365"/>
                    </a:lnTo>
                    <a:lnTo>
                      <a:pt x="40" y="378"/>
                    </a:lnTo>
                    <a:lnTo>
                      <a:pt x="29" y="378"/>
                    </a:lnTo>
                    <a:lnTo>
                      <a:pt x="25" y="376"/>
                    </a:lnTo>
                    <a:lnTo>
                      <a:pt x="15" y="366"/>
                    </a:lnTo>
                    <a:lnTo>
                      <a:pt x="13" y="366"/>
                    </a:lnTo>
                    <a:lnTo>
                      <a:pt x="11" y="365"/>
                    </a:lnTo>
                    <a:lnTo>
                      <a:pt x="10" y="345"/>
                    </a:lnTo>
                    <a:lnTo>
                      <a:pt x="11" y="340"/>
                    </a:lnTo>
                    <a:lnTo>
                      <a:pt x="6" y="317"/>
                    </a:lnTo>
                    <a:lnTo>
                      <a:pt x="0" y="305"/>
                    </a:lnTo>
                    <a:lnTo>
                      <a:pt x="0" y="294"/>
                    </a:lnTo>
                    <a:lnTo>
                      <a:pt x="10" y="292"/>
                    </a:lnTo>
                    <a:lnTo>
                      <a:pt x="11" y="292"/>
                    </a:lnTo>
                    <a:lnTo>
                      <a:pt x="19" y="280"/>
                    </a:lnTo>
                    <a:lnTo>
                      <a:pt x="35" y="278"/>
                    </a:lnTo>
                    <a:lnTo>
                      <a:pt x="46" y="269"/>
                    </a:lnTo>
                    <a:lnTo>
                      <a:pt x="54" y="272"/>
                    </a:lnTo>
                    <a:lnTo>
                      <a:pt x="56" y="272"/>
                    </a:lnTo>
                    <a:lnTo>
                      <a:pt x="65" y="265"/>
                    </a:lnTo>
                    <a:lnTo>
                      <a:pt x="73" y="263"/>
                    </a:lnTo>
                    <a:lnTo>
                      <a:pt x="77" y="255"/>
                    </a:lnTo>
                    <a:lnTo>
                      <a:pt x="75" y="247"/>
                    </a:lnTo>
                    <a:lnTo>
                      <a:pt x="79" y="226"/>
                    </a:lnTo>
                    <a:lnTo>
                      <a:pt x="79" y="221"/>
                    </a:lnTo>
                    <a:lnTo>
                      <a:pt x="90" y="213"/>
                    </a:lnTo>
                    <a:lnTo>
                      <a:pt x="90" y="2"/>
                    </a:lnTo>
                    <a:lnTo>
                      <a:pt x="36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28" name="Freeform 52"/>
              <p:cNvSpPr>
                <a:spLocks/>
              </p:cNvSpPr>
              <p:nvPr/>
            </p:nvSpPr>
            <p:spPr bwMode="auto">
              <a:xfrm>
                <a:off x="2990" y="2944"/>
                <a:ext cx="374" cy="447"/>
              </a:xfrm>
              <a:custGeom>
                <a:avLst/>
                <a:gdLst>
                  <a:gd name="T0" fmla="*/ 368 w 374"/>
                  <a:gd name="T1" fmla="*/ 0 h 447"/>
                  <a:gd name="T2" fmla="*/ 370 w 374"/>
                  <a:gd name="T3" fmla="*/ 222 h 447"/>
                  <a:gd name="T4" fmla="*/ 374 w 374"/>
                  <a:gd name="T5" fmla="*/ 445 h 447"/>
                  <a:gd name="T6" fmla="*/ 353 w 374"/>
                  <a:gd name="T7" fmla="*/ 443 h 447"/>
                  <a:gd name="T8" fmla="*/ 338 w 374"/>
                  <a:gd name="T9" fmla="*/ 447 h 447"/>
                  <a:gd name="T10" fmla="*/ 328 w 374"/>
                  <a:gd name="T11" fmla="*/ 424 h 447"/>
                  <a:gd name="T12" fmla="*/ 326 w 374"/>
                  <a:gd name="T13" fmla="*/ 391 h 447"/>
                  <a:gd name="T14" fmla="*/ 322 w 374"/>
                  <a:gd name="T15" fmla="*/ 382 h 447"/>
                  <a:gd name="T16" fmla="*/ 292 w 374"/>
                  <a:gd name="T17" fmla="*/ 362 h 447"/>
                  <a:gd name="T18" fmla="*/ 280 w 374"/>
                  <a:gd name="T19" fmla="*/ 336 h 447"/>
                  <a:gd name="T20" fmla="*/ 278 w 374"/>
                  <a:gd name="T21" fmla="*/ 328 h 447"/>
                  <a:gd name="T22" fmla="*/ 253 w 374"/>
                  <a:gd name="T23" fmla="*/ 303 h 447"/>
                  <a:gd name="T24" fmla="*/ 244 w 374"/>
                  <a:gd name="T25" fmla="*/ 303 h 447"/>
                  <a:gd name="T26" fmla="*/ 236 w 374"/>
                  <a:gd name="T27" fmla="*/ 309 h 447"/>
                  <a:gd name="T28" fmla="*/ 205 w 374"/>
                  <a:gd name="T29" fmla="*/ 313 h 447"/>
                  <a:gd name="T30" fmla="*/ 186 w 374"/>
                  <a:gd name="T31" fmla="*/ 297 h 447"/>
                  <a:gd name="T32" fmla="*/ 169 w 374"/>
                  <a:gd name="T33" fmla="*/ 299 h 447"/>
                  <a:gd name="T34" fmla="*/ 155 w 374"/>
                  <a:gd name="T35" fmla="*/ 309 h 447"/>
                  <a:gd name="T36" fmla="*/ 140 w 374"/>
                  <a:gd name="T37" fmla="*/ 332 h 447"/>
                  <a:gd name="T38" fmla="*/ 132 w 374"/>
                  <a:gd name="T39" fmla="*/ 332 h 447"/>
                  <a:gd name="T40" fmla="*/ 125 w 374"/>
                  <a:gd name="T41" fmla="*/ 339 h 447"/>
                  <a:gd name="T42" fmla="*/ 117 w 374"/>
                  <a:gd name="T43" fmla="*/ 349 h 447"/>
                  <a:gd name="T44" fmla="*/ 107 w 374"/>
                  <a:gd name="T45" fmla="*/ 355 h 447"/>
                  <a:gd name="T46" fmla="*/ 92 w 374"/>
                  <a:gd name="T47" fmla="*/ 357 h 447"/>
                  <a:gd name="T48" fmla="*/ 86 w 374"/>
                  <a:gd name="T49" fmla="*/ 359 h 447"/>
                  <a:gd name="T50" fmla="*/ 63 w 374"/>
                  <a:gd name="T51" fmla="*/ 359 h 447"/>
                  <a:gd name="T52" fmla="*/ 50 w 374"/>
                  <a:gd name="T53" fmla="*/ 364 h 447"/>
                  <a:gd name="T54" fmla="*/ 40 w 374"/>
                  <a:gd name="T55" fmla="*/ 378 h 447"/>
                  <a:gd name="T56" fmla="*/ 29 w 374"/>
                  <a:gd name="T57" fmla="*/ 378 h 447"/>
                  <a:gd name="T58" fmla="*/ 25 w 374"/>
                  <a:gd name="T59" fmla="*/ 376 h 447"/>
                  <a:gd name="T60" fmla="*/ 15 w 374"/>
                  <a:gd name="T61" fmla="*/ 366 h 447"/>
                  <a:gd name="T62" fmla="*/ 13 w 374"/>
                  <a:gd name="T63" fmla="*/ 366 h 447"/>
                  <a:gd name="T64" fmla="*/ 11 w 374"/>
                  <a:gd name="T65" fmla="*/ 364 h 447"/>
                  <a:gd name="T66" fmla="*/ 9 w 374"/>
                  <a:gd name="T67" fmla="*/ 345 h 447"/>
                  <a:gd name="T68" fmla="*/ 11 w 374"/>
                  <a:gd name="T69" fmla="*/ 339 h 447"/>
                  <a:gd name="T70" fmla="*/ 6 w 374"/>
                  <a:gd name="T71" fmla="*/ 316 h 447"/>
                  <a:gd name="T72" fmla="*/ 0 w 374"/>
                  <a:gd name="T73" fmla="*/ 305 h 447"/>
                  <a:gd name="T74" fmla="*/ 0 w 374"/>
                  <a:gd name="T75" fmla="*/ 293 h 447"/>
                  <a:gd name="T76" fmla="*/ 9 w 374"/>
                  <a:gd name="T77" fmla="*/ 291 h 447"/>
                  <a:gd name="T78" fmla="*/ 11 w 374"/>
                  <a:gd name="T79" fmla="*/ 291 h 447"/>
                  <a:gd name="T80" fmla="*/ 19 w 374"/>
                  <a:gd name="T81" fmla="*/ 280 h 447"/>
                  <a:gd name="T82" fmla="*/ 34 w 374"/>
                  <a:gd name="T83" fmla="*/ 278 h 447"/>
                  <a:gd name="T84" fmla="*/ 46 w 374"/>
                  <a:gd name="T85" fmla="*/ 268 h 447"/>
                  <a:gd name="T86" fmla="*/ 54 w 374"/>
                  <a:gd name="T87" fmla="*/ 272 h 447"/>
                  <a:gd name="T88" fmla="*/ 55 w 374"/>
                  <a:gd name="T89" fmla="*/ 272 h 447"/>
                  <a:gd name="T90" fmla="*/ 65 w 374"/>
                  <a:gd name="T91" fmla="*/ 265 h 447"/>
                  <a:gd name="T92" fmla="*/ 73 w 374"/>
                  <a:gd name="T93" fmla="*/ 263 h 447"/>
                  <a:gd name="T94" fmla="*/ 77 w 374"/>
                  <a:gd name="T95" fmla="*/ 255 h 447"/>
                  <a:gd name="T96" fmla="*/ 75 w 374"/>
                  <a:gd name="T97" fmla="*/ 247 h 447"/>
                  <a:gd name="T98" fmla="*/ 79 w 374"/>
                  <a:gd name="T99" fmla="*/ 226 h 447"/>
                  <a:gd name="T100" fmla="*/ 79 w 374"/>
                  <a:gd name="T101" fmla="*/ 220 h 447"/>
                  <a:gd name="T102" fmla="*/ 90 w 374"/>
                  <a:gd name="T103" fmla="*/ 213 h 447"/>
                  <a:gd name="T104" fmla="*/ 90 w 374"/>
                  <a:gd name="T105" fmla="*/ 1 h 447"/>
                  <a:gd name="T106" fmla="*/ 368 w 374"/>
                  <a:gd name="T107" fmla="*/ 0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74" h="447">
                    <a:moveTo>
                      <a:pt x="368" y="0"/>
                    </a:moveTo>
                    <a:lnTo>
                      <a:pt x="370" y="222"/>
                    </a:lnTo>
                    <a:lnTo>
                      <a:pt x="374" y="445"/>
                    </a:lnTo>
                    <a:lnTo>
                      <a:pt x="353" y="443"/>
                    </a:lnTo>
                    <a:lnTo>
                      <a:pt x="338" y="447"/>
                    </a:lnTo>
                    <a:lnTo>
                      <a:pt x="328" y="424"/>
                    </a:lnTo>
                    <a:lnTo>
                      <a:pt x="326" y="391"/>
                    </a:lnTo>
                    <a:lnTo>
                      <a:pt x="322" y="382"/>
                    </a:lnTo>
                    <a:lnTo>
                      <a:pt x="292" y="362"/>
                    </a:lnTo>
                    <a:lnTo>
                      <a:pt x="280" y="336"/>
                    </a:lnTo>
                    <a:lnTo>
                      <a:pt x="278" y="328"/>
                    </a:lnTo>
                    <a:lnTo>
                      <a:pt x="253" y="303"/>
                    </a:lnTo>
                    <a:lnTo>
                      <a:pt x="244" y="303"/>
                    </a:lnTo>
                    <a:lnTo>
                      <a:pt x="236" y="309"/>
                    </a:lnTo>
                    <a:lnTo>
                      <a:pt x="205" y="313"/>
                    </a:lnTo>
                    <a:lnTo>
                      <a:pt x="186" y="297"/>
                    </a:lnTo>
                    <a:lnTo>
                      <a:pt x="169" y="299"/>
                    </a:lnTo>
                    <a:lnTo>
                      <a:pt x="155" y="309"/>
                    </a:lnTo>
                    <a:lnTo>
                      <a:pt x="140" y="332"/>
                    </a:lnTo>
                    <a:lnTo>
                      <a:pt x="132" y="332"/>
                    </a:lnTo>
                    <a:lnTo>
                      <a:pt x="125" y="339"/>
                    </a:lnTo>
                    <a:lnTo>
                      <a:pt x="117" y="349"/>
                    </a:lnTo>
                    <a:lnTo>
                      <a:pt x="107" y="355"/>
                    </a:lnTo>
                    <a:lnTo>
                      <a:pt x="92" y="357"/>
                    </a:lnTo>
                    <a:lnTo>
                      <a:pt x="86" y="359"/>
                    </a:lnTo>
                    <a:lnTo>
                      <a:pt x="63" y="359"/>
                    </a:lnTo>
                    <a:lnTo>
                      <a:pt x="50" y="364"/>
                    </a:lnTo>
                    <a:lnTo>
                      <a:pt x="40" y="378"/>
                    </a:lnTo>
                    <a:lnTo>
                      <a:pt x="29" y="378"/>
                    </a:lnTo>
                    <a:lnTo>
                      <a:pt x="25" y="376"/>
                    </a:lnTo>
                    <a:lnTo>
                      <a:pt x="15" y="366"/>
                    </a:lnTo>
                    <a:lnTo>
                      <a:pt x="13" y="366"/>
                    </a:lnTo>
                    <a:lnTo>
                      <a:pt x="11" y="364"/>
                    </a:lnTo>
                    <a:lnTo>
                      <a:pt x="9" y="345"/>
                    </a:lnTo>
                    <a:lnTo>
                      <a:pt x="11" y="339"/>
                    </a:lnTo>
                    <a:lnTo>
                      <a:pt x="6" y="316"/>
                    </a:lnTo>
                    <a:lnTo>
                      <a:pt x="0" y="305"/>
                    </a:lnTo>
                    <a:lnTo>
                      <a:pt x="0" y="293"/>
                    </a:lnTo>
                    <a:lnTo>
                      <a:pt x="9" y="291"/>
                    </a:lnTo>
                    <a:lnTo>
                      <a:pt x="11" y="291"/>
                    </a:lnTo>
                    <a:lnTo>
                      <a:pt x="19" y="280"/>
                    </a:lnTo>
                    <a:lnTo>
                      <a:pt x="34" y="278"/>
                    </a:lnTo>
                    <a:lnTo>
                      <a:pt x="46" y="268"/>
                    </a:lnTo>
                    <a:lnTo>
                      <a:pt x="54" y="272"/>
                    </a:lnTo>
                    <a:lnTo>
                      <a:pt x="55" y="272"/>
                    </a:lnTo>
                    <a:lnTo>
                      <a:pt x="65" y="265"/>
                    </a:lnTo>
                    <a:lnTo>
                      <a:pt x="73" y="263"/>
                    </a:lnTo>
                    <a:lnTo>
                      <a:pt x="77" y="255"/>
                    </a:lnTo>
                    <a:lnTo>
                      <a:pt x="75" y="247"/>
                    </a:lnTo>
                    <a:lnTo>
                      <a:pt x="79" y="226"/>
                    </a:lnTo>
                    <a:lnTo>
                      <a:pt x="79" y="220"/>
                    </a:lnTo>
                    <a:lnTo>
                      <a:pt x="90" y="213"/>
                    </a:lnTo>
                    <a:lnTo>
                      <a:pt x="90" y="1"/>
                    </a:lnTo>
                    <a:lnTo>
                      <a:pt x="368" y="0"/>
                    </a:lnTo>
                    <a:close/>
                  </a:path>
                </a:pathLst>
              </a:custGeom>
              <a:solidFill>
                <a:srgbClr val="FFFFFF"/>
              </a:solidFill>
              <a:ln w="12700">
                <a:solidFill>
                  <a:srgbClr val="000000"/>
                </a:solidFill>
                <a:prstDash val="solid"/>
                <a:round/>
                <a:headEnd/>
                <a:tailEnd/>
              </a:ln>
            </p:spPr>
            <p:txBody>
              <a:bodyPr/>
              <a:lstStyle/>
              <a:p>
                <a:endParaRPr lang="en-US"/>
              </a:p>
            </p:txBody>
          </p:sp>
          <p:sp>
            <p:nvSpPr>
              <p:cNvPr id="127029" name="Freeform 53"/>
              <p:cNvSpPr>
                <a:spLocks/>
              </p:cNvSpPr>
              <p:nvPr/>
            </p:nvSpPr>
            <p:spPr bwMode="auto">
              <a:xfrm>
                <a:off x="2621" y="2940"/>
                <a:ext cx="449" cy="284"/>
              </a:xfrm>
              <a:custGeom>
                <a:avLst/>
                <a:gdLst>
                  <a:gd name="T0" fmla="*/ 449 w 449"/>
                  <a:gd name="T1" fmla="*/ 2 h 284"/>
                  <a:gd name="T2" fmla="*/ 448 w 449"/>
                  <a:gd name="T3" fmla="*/ 178 h 284"/>
                  <a:gd name="T4" fmla="*/ 448 w 449"/>
                  <a:gd name="T5" fmla="*/ 209 h 284"/>
                  <a:gd name="T6" fmla="*/ 442 w 449"/>
                  <a:gd name="T7" fmla="*/ 211 h 284"/>
                  <a:gd name="T8" fmla="*/ 438 w 449"/>
                  <a:gd name="T9" fmla="*/ 219 h 284"/>
                  <a:gd name="T10" fmla="*/ 430 w 449"/>
                  <a:gd name="T11" fmla="*/ 247 h 284"/>
                  <a:gd name="T12" fmla="*/ 430 w 449"/>
                  <a:gd name="T13" fmla="*/ 251 h 284"/>
                  <a:gd name="T14" fmla="*/ 430 w 449"/>
                  <a:gd name="T15" fmla="*/ 255 h 284"/>
                  <a:gd name="T16" fmla="*/ 424 w 449"/>
                  <a:gd name="T17" fmla="*/ 257 h 284"/>
                  <a:gd name="T18" fmla="*/ 419 w 449"/>
                  <a:gd name="T19" fmla="*/ 263 h 284"/>
                  <a:gd name="T20" fmla="*/ 411 w 449"/>
                  <a:gd name="T21" fmla="*/ 259 h 284"/>
                  <a:gd name="T22" fmla="*/ 394 w 449"/>
                  <a:gd name="T23" fmla="*/ 272 h 284"/>
                  <a:gd name="T24" fmla="*/ 380 w 449"/>
                  <a:gd name="T25" fmla="*/ 274 h 284"/>
                  <a:gd name="T26" fmla="*/ 371 w 449"/>
                  <a:gd name="T27" fmla="*/ 282 h 284"/>
                  <a:gd name="T28" fmla="*/ 363 w 449"/>
                  <a:gd name="T29" fmla="*/ 280 h 284"/>
                  <a:gd name="T30" fmla="*/ 346 w 449"/>
                  <a:gd name="T31" fmla="*/ 284 h 284"/>
                  <a:gd name="T32" fmla="*/ 0 w 449"/>
                  <a:gd name="T33" fmla="*/ 284 h 284"/>
                  <a:gd name="T34" fmla="*/ 0 w 449"/>
                  <a:gd name="T35" fmla="*/ 192 h 284"/>
                  <a:gd name="T36" fmla="*/ 125 w 449"/>
                  <a:gd name="T37" fmla="*/ 192 h 284"/>
                  <a:gd name="T38" fmla="*/ 125 w 449"/>
                  <a:gd name="T39" fmla="*/ 0 h 284"/>
                  <a:gd name="T40" fmla="*/ 449 w 449"/>
                  <a:gd name="T41" fmla="*/ 2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9" h="284">
                    <a:moveTo>
                      <a:pt x="449" y="2"/>
                    </a:moveTo>
                    <a:lnTo>
                      <a:pt x="448" y="178"/>
                    </a:lnTo>
                    <a:lnTo>
                      <a:pt x="448" y="209"/>
                    </a:lnTo>
                    <a:lnTo>
                      <a:pt x="442" y="211"/>
                    </a:lnTo>
                    <a:lnTo>
                      <a:pt x="438" y="219"/>
                    </a:lnTo>
                    <a:lnTo>
                      <a:pt x="430" y="247"/>
                    </a:lnTo>
                    <a:lnTo>
                      <a:pt x="430" y="251"/>
                    </a:lnTo>
                    <a:lnTo>
                      <a:pt x="430" y="255"/>
                    </a:lnTo>
                    <a:lnTo>
                      <a:pt x="424" y="257"/>
                    </a:lnTo>
                    <a:lnTo>
                      <a:pt x="419" y="263"/>
                    </a:lnTo>
                    <a:lnTo>
                      <a:pt x="411" y="259"/>
                    </a:lnTo>
                    <a:lnTo>
                      <a:pt x="394" y="272"/>
                    </a:lnTo>
                    <a:lnTo>
                      <a:pt x="380" y="274"/>
                    </a:lnTo>
                    <a:lnTo>
                      <a:pt x="371" y="282"/>
                    </a:lnTo>
                    <a:lnTo>
                      <a:pt x="363" y="280"/>
                    </a:lnTo>
                    <a:lnTo>
                      <a:pt x="346" y="284"/>
                    </a:lnTo>
                    <a:lnTo>
                      <a:pt x="0" y="284"/>
                    </a:lnTo>
                    <a:lnTo>
                      <a:pt x="0" y="192"/>
                    </a:lnTo>
                    <a:lnTo>
                      <a:pt x="125" y="192"/>
                    </a:lnTo>
                    <a:lnTo>
                      <a:pt x="125" y="0"/>
                    </a:lnTo>
                    <a:lnTo>
                      <a:pt x="449"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30" name="Freeform 54"/>
              <p:cNvSpPr>
                <a:spLocks/>
              </p:cNvSpPr>
              <p:nvPr/>
            </p:nvSpPr>
            <p:spPr bwMode="auto">
              <a:xfrm>
                <a:off x="2625" y="2944"/>
                <a:ext cx="449" cy="284"/>
              </a:xfrm>
              <a:custGeom>
                <a:avLst/>
                <a:gdLst>
                  <a:gd name="T0" fmla="*/ 449 w 449"/>
                  <a:gd name="T1" fmla="*/ 1 h 284"/>
                  <a:gd name="T2" fmla="*/ 447 w 449"/>
                  <a:gd name="T3" fmla="*/ 178 h 284"/>
                  <a:gd name="T4" fmla="*/ 447 w 449"/>
                  <a:gd name="T5" fmla="*/ 209 h 284"/>
                  <a:gd name="T6" fmla="*/ 442 w 449"/>
                  <a:gd name="T7" fmla="*/ 211 h 284"/>
                  <a:gd name="T8" fmla="*/ 438 w 449"/>
                  <a:gd name="T9" fmla="*/ 218 h 284"/>
                  <a:gd name="T10" fmla="*/ 430 w 449"/>
                  <a:gd name="T11" fmla="*/ 247 h 284"/>
                  <a:gd name="T12" fmla="*/ 430 w 449"/>
                  <a:gd name="T13" fmla="*/ 251 h 284"/>
                  <a:gd name="T14" fmla="*/ 430 w 449"/>
                  <a:gd name="T15" fmla="*/ 255 h 284"/>
                  <a:gd name="T16" fmla="*/ 424 w 449"/>
                  <a:gd name="T17" fmla="*/ 257 h 284"/>
                  <a:gd name="T18" fmla="*/ 419 w 449"/>
                  <a:gd name="T19" fmla="*/ 263 h 284"/>
                  <a:gd name="T20" fmla="*/ 411 w 449"/>
                  <a:gd name="T21" fmla="*/ 259 h 284"/>
                  <a:gd name="T22" fmla="*/ 394 w 449"/>
                  <a:gd name="T23" fmla="*/ 272 h 284"/>
                  <a:gd name="T24" fmla="*/ 380 w 449"/>
                  <a:gd name="T25" fmla="*/ 274 h 284"/>
                  <a:gd name="T26" fmla="*/ 371 w 449"/>
                  <a:gd name="T27" fmla="*/ 282 h 284"/>
                  <a:gd name="T28" fmla="*/ 363 w 449"/>
                  <a:gd name="T29" fmla="*/ 280 h 284"/>
                  <a:gd name="T30" fmla="*/ 346 w 449"/>
                  <a:gd name="T31" fmla="*/ 284 h 284"/>
                  <a:gd name="T32" fmla="*/ 0 w 449"/>
                  <a:gd name="T33" fmla="*/ 284 h 284"/>
                  <a:gd name="T34" fmla="*/ 0 w 449"/>
                  <a:gd name="T35" fmla="*/ 192 h 284"/>
                  <a:gd name="T36" fmla="*/ 125 w 449"/>
                  <a:gd name="T37" fmla="*/ 192 h 284"/>
                  <a:gd name="T38" fmla="*/ 125 w 449"/>
                  <a:gd name="T39" fmla="*/ 0 h 284"/>
                  <a:gd name="T40" fmla="*/ 449 w 449"/>
                  <a:gd name="T41" fmla="*/ 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49" h="284">
                    <a:moveTo>
                      <a:pt x="449" y="1"/>
                    </a:moveTo>
                    <a:lnTo>
                      <a:pt x="447" y="178"/>
                    </a:lnTo>
                    <a:lnTo>
                      <a:pt x="447" y="209"/>
                    </a:lnTo>
                    <a:lnTo>
                      <a:pt x="442" y="211"/>
                    </a:lnTo>
                    <a:lnTo>
                      <a:pt x="438" y="218"/>
                    </a:lnTo>
                    <a:lnTo>
                      <a:pt x="430" y="247"/>
                    </a:lnTo>
                    <a:lnTo>
                      <a:pt x="430" y="251"/>
                    </a:lnTo>
                    <a:lnTo>
                      <a:pt x="430" y="255"/>
                    </a:lnTo>
                    <a:lnTo>
                      <a:pt x="424" y="257"/>
                    </a:lnTo>
                    <a:lnTo>
                      <a:pt x="419" y="263"/>
                    </a:lnTo>
                    <a:lnTo>
                      <a:pt x="411" y="259"/>
                    </a:lnTo>
                    <a:lnTo>
                      <a:pt x="394" y="272"/>
                    </a:lnTo>
                    <a:lnTo>
                      <a:pt x="380" y="274"/>
                    </a:lnTo>
                    <a:lnTo>
                      <a:pt x="371" y="282"/>
                    </a:lnTo>
                    <a:lnTo>
                      <a:pt x="363" y="280"/>
                    </a:lnTo>
                    <a:lnTo>
                      <a:pt x="346" y="284"/>
                    </a:lnTo>
                    <a:lnTo>
                      <a:pt x="0" y="284"/>
                    </a:lnTo>
                    <a:lnTo>
                      <a:pt x="0" y="192"/>
                    </a:lnTo>
                    <a:lnTo>
                      <a:pt x="125" y="192"/>
                    </a:lnTo>
                    <a:lnTo>
                      <a:pt x="125" y="0"/>
                    </a:lnTo>
                    <a:lnTo>
                      <a:pt x="449" y="1"/>
                    </a:lnTo>
                    <a:close/>
                  </a:path>
                </a:pathLst>
              </a:custGeom>
              <a:solidFill>
                <a:srgbClr val="FFFFFF"/>
              </a:solidFill>
              <a:ln w="12700">
                <a:solidFill>
                  <a:srgbClr val="000000"/>
                </a:solidFill>
                <a:prstDash val="solid"/>
                <a:round/>
                <a:headEnd/>
                <a:tailEnd/>
              </a:ln>
            </p:spPr>
            <p:txBody>
              <a:bodyPr/>
              <a:lstStyle/>
              <a:p>
                <a:endParaRPr lang="en-US"/>
              </a:p>
            </p:txBody>
          </p:sp>
          <p:sp>
            <p:nvSpPr>
              <p:cNvPr id="127031" name="Freeform 55"/>
              <p:cNvSpPr>
                <a:spLocks/>
              </p:cNvSpPr>
              <p:nvPr/>
            </p:nvSpPr>
            <p:spPr bwMode="auto">
              <a:xfrm>
                <a:off x="1922" y="3022"/>
                <a:ext cx="530" cy="586"/>
              </a:xfrm>
              <a:custGeom>
                <a:avLst/>
                <a:gdLst>
                  <a:gd name="T0" fmla="*/ 115 w 530"/>
                  <a:gd name="T1" fmla="*/ 25 h 586"/>
                  <a:gd name="T2" fmla="*/ 121 w 530"/>
                  <a:gd name="T3" fmla="*/ 27 h 586"/>
                  <a:gd name="T4" fmla="*/ 136 w 530"/>
                  <a:gd name="T5" fmla="*/ 44 h 586"/>
                  <a:gd name="T6" fmla="*/ 142 w 530"/>
                  <a:gd name="T7" fmla="*/ 62 h 586"/>
                  <a:gd name="T8" fmla="*/ 161 w 530"/>
                  <a:gd name="T9" fmla="*/ 104 h 586"/>
                  <a:gd name="T10" fmla="*/ 292 w 530"/>
                  <a:gd name="T11" fmla="*/ 104 h 586"/>
                  <a:gd name="T12" fmla="*/ 292 w 530"/>
                  <a:gd name="T13" fmla="*/ 150 h 586"/>
                  <a:gd name="T14" fmla="*/ 334 w 530"/>
                  <a:gd name="T15" fmla="*/ 150 h 586"/>
                  <a:gd name="T16" fmla="*/ 334 w 530"/>
                  <a:gd name="T17" fmla="*/ 213 h 586"/>
                  <a:gd name="T18" fmla="*/ 505 w 530"/>
                  <a:gd name="T19" fmla="*/ 213 h 586"/>
                  <a:gd name="T20" fmla="*/ 519 w 530"/>
                  <a:gd name="T21" fmla="*/ 238 h 586"/>
                  <a:gd name="T22" fmla="*/ 520 w 530"/>
                  <a:gd name="T23" fmla="*/ 244 h 586"/>
                  <a:gd name="T24" fmla="*/ 530 w 530"/>
                  <a:gd name="T25" fmla="*/ 254 h 586"/>
                  <a:gd name="T26" fmla="*/ 526 w 530"/>
                  <a:gd name="T27" fmla="*/ 586 h 586"/>
                  <a:gd name="T28" fmla="*/ 0 w 530"/>
                  <a:gd name="T29" fmla="*/ 567 h 586"/>
                  <a:gd name="T30" fmla="*/ 8 w 530"/>
                  <a:gd name="T31" fmla="*/ 381 h 586"/>
                  <a:gd name="T32" fmla="*/ 40 w 530"/>
                  <a:gd name="T33" fmla="*/ 382 h 586"/>
                  <a:gd name="T34" fmla="*/ 48 w 530"/>
                  <a:gd name="T35" fmla="*/ 375 h 586"/>
                  <a:gd name="T36" fmla="*/ 50 w 530"/>
                  <a:gd name="T37" fmla="*/ 363 h 586"/>
                  <a:gd name="T38" fmla="*/ 50 w 530"/>
                  <a:gd name="T39" fmla="*/ 359 h 586"/>
                  <a:gd name="T40" fmla="*/ 42 w 530"/>
                  <a:gd name="T41" fmla="*/ 350 h 586"/>
                  <a:gd name="T42" fmla="*/ 40 w 530"/>
                  <a:gd name="T43" fmla="*/ 331 h 586"/>
                  <a:gd name="T44" fmla="*/ 35 w 530"/>
                  <a:gd name="T45" fmla="*/ 319 h 586"/>
                  <a:gd name="T46" fmla="*/ 31 w 530"/>
                  <a:gd name="T47" fmla="*/ 311 h 586"/>
                  <a:gd name="T48" fmla="*/ 31 w 530"/>
                  <a:gd name="T49" fmla="*/ 308 h 586"/>
                  <a:gd name="T50" fmla="*/ 33 w 530"/>
                  <a:gd name="T51" fmla="*/ 308 h 586"/>
                  <a:gd name="T52" fmla="*/ 37 w 530"/>
                  <a:gd name="T53" fmla="*/ 300 h 586"/>
                  <a:gd name="T54" fmla="*/ 38 w 530"/>
                  <a:gd name="T55" fmla="*/ 284 h 586"/>
                  <a:gd name="T56" fmla="*/ 44 w 530"/>
                  <a:gd name="T57" fmla="*/ 273 h 586"/>
                  <a:gd name="T58" fmla="*/ 48 w 530"/>
                  <a:gd name="T59" fmla="*/ 261 h 586"/>
                  <a:gd name="T60" fmla="*/ 54 w 530"/>
                  <a:gd name="T61" fmla="*/ 242 h 586"/>
                  <a:gd name="T62" fmla="*/ 52 w 530"/>
                  <a:gd name="T63" fmla="*/ 235 h 586"/>
                  <a:gd name="T64" fmla="*/ 46 w 530"/>
                  <a:gd name="T65" fmla="*/ 227 h 586"/>
                  <a:gd name="T66" fmla="*/ 60 w 530"/>
                  <a:gd name="T67" fmla="*/ 202 h 586"/>
                  <a:gd name="T68" fmla="*/ 60 w 530"/>
                  <a:gd name="T69" fmla="*/ 192 h 586"/>
                  <a:gd name="T70" fmla="*/ 44 w 530"/>
                  <a:gd name="T71" fmla="*/ 181 h 586"/>
                  <a:gd name="T72" fmla="*/ 37 w 530"/>
                  <a:gd name="T73" fmla="*/ 169 h 586"/>
                  <a:gd name="T74" fmla="*/ 35 w 530"/>
                  <a:gd name="T75" fmla="*/ 156 h 586"/>
                  <a:gd name="T76" fmla="*/ 29 w 530"/>
                  <a:gd name="T77" fmla="*/ 140 h 586"/>
                  <a:gd name="T78" fmla="*/ 19 w 530"/>
                  <a:gd name="T79" fmla="*/ 125 h 586"/>
                  <a:gd name="T80" fmla="*/ 12 w 530"/>
                  <a:gd name="T81" fmla="*/ 116 h 586"/>
                  <a:gd name="T82" fmla="*/ 15 w 530"/>
                  <a:gd name="T83" fmla="*/ 104 h 586"/>
                  <a:gd name="T84" fmla="*/ 35 w 530"/>
                  <a:gd name="T85" fmla="*/ 81 h 586"/>
                  <a:gd name="T86" fmla="*/ 40 w 530"/>
                  <a:gd name="T87" fmla="*/ 64 h 586"/>
                  <a:gd name="T88" fmla="*/ 40 w 530"/>
                  <a:gd name="T89" fmla="*/ 54 h 586"/>
                  <a:gd name="T90" fmla="*/ 50 w 530"/>
                  <a:gd name="T91" fmla="*/ 50 h 586"/>
                  <a:gd name="T92" fmla="*/ 62 w 530"/>
                  <a:gd name="T93" fmla="*/ 21 h 586"/>
                  <a:gd name="T94" fmla="*/ 63 w 530"/>
                  <a:gd name="T95" fmla="*/ 0 h 586"/>
                  <a:gd name="T96" fmla="*/ 73 w 530"/>
                  <a:gd name="T97" fmla="*/ 4 h 586"/>
                  <a:gd name="T98" fmla="*/ 83 w 530"/>
                  <a:gd name="T99" fmla="*/ 4 h 586"/>
                  <a:gd name="T100" fmla="*/ 86 w 530"/>
                  <a:gd name="T101" fmla="*/ 0 h 586"/>
                  <a:gd name="T102" fmla="*/ 94 w 530"/>
                  <a:gd name="T103" fmla="*/ 0 h 586"/>
                  <a:gd name="T104" fmla="*/ 115 w 530"/>
                  <a:gd name="T105" fmla="*/ 25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30" h="586">
                    <a:moveTo>
                      <a:pt x="115" y="25"/>
                    </a:moveTo>
                    <a:lnTo>
                      <a:pt x="121" y="27"/>
                    </a:lnTo>
                    <a:lnTo>
                      <a:pt x="136" y="44"/>
                    </a:lnTo>
                    <a:lnTo>
                      <a:pt x="142" y="62"/>
                    </a:lnTo>
                    <a:lnTo>
                      <a:pt x="161" y="104"/>
                    </a:lnTo>
                    <a:lnTo>
                      <a:pt x="292" y="104"/>
                    </a:lnTo>
                    <a:lnTo>
                      <a:pt x="292" y="150"/>
                    </a:lnTo>
                    <a:lnTo>
                      <a:pt x="334" y="150"/>
                    </a:lnTo>
                    <a:lnTo>
                      <a:pt x="334" y="213"/>
                    </a:lnTo>
                    <a:lnTo>
                      <a:pt x="505" y="213"/>
                    </a:lnTo>
                    <a:lnTo>
                      <a:pt x="519" y="238"/>
                    </a:lnTo>
                    <a:lnTo>
                      <a:pt x="520" y="244"/>
                    </a:lnTo>
                    <a:lnTo>
                      <a:pt x="530" y="254"/>
                    </a:lnTo>
                    <a:lnTo>
                      <a:pt x="526" y="586"/>
                    </a:lnTo>
                    <a:lnTo>
                      <a:pt x="0" y="567"/>
                    </a:lnTo>
                    <a:lnTo>
                      <a:pt x="8" y="381"/>
                    </a:lnTo>
                    <a:lnTo>
                      <a:pt x="40" y="382"/>
                    </a:lnTo>
                    <a:lnTo>
                      <a:pt x="48" y="375"/>
                    </a:lnTo>
                    <a:lnTo>
                      <a:pt x="50" y="363"/>
                    </a:lnTo>
                    <a:lnTo>
                      <a:pt x="50" y="359"/>
                    </a:lnTo>
                    <a:lnTo>
                      <a:pt x="42" y="350"/>
                    </a:lnTo>
                    <a:lnTo>
                      <a:pt x="40" y="331"/>
                    </a:lnTo>
                    <a:lnTo>
                      <a:pt x="35" y="319"/>
                    </a:lnTo>
                    <a:lnTo>
                      <a:pt x="31" y="311"/>
                    </a:lnTo>
                    <a:lnTo>
                      <a:pt x="31" y="308"/>
                    </a:lnTo>
                    <a:lnTo>
                      <a:pt x="33" y="308"/>
                    </a:lnTo>
                    <a:lnTo>
                      <a:pt x="37" y="300"/>
                    </a:lnTo>
                    <a:lnTo>
                      <a:pt x="38" y="284"/>
                    </a:lnTo>
                    <a:lnTo>
                      <a:pt x="44" y="273"/>
                    </a:lnTo>
                    <a:lnTo>
                      <a:pt x="48" y="261"/>
                    </a:lnTo>
                    <a:lnTo>
                      <a:pt x="54" y="242"/>
                    </a:lnTo>
                    <a:lnTo>
                      <a:pt x="52" y="235"/>
                    </a:lnTo>
                    <a:lnTo>
                      <a:pt x="46" y="227"/>
                    </a:lnTo>
                    <a:lnTo>
                      <a:pt x="60" y="202"/>
                    </a:lnTo>
                    <a:lnTo>
                      <a:pt x="60" y="192"/>
                    </a:lnTo>
                    <a:lnTo>
                      <a:pt x="44" y="181"/>
                    </a:lnTo>
                    <a:lnTo>
                      <a:pt x="37" y="169"/>
                    </a:lnTo>
                    <a:lnTo>
                      <a:pt x="35" y="156"/>
                    </a:lnTo>
                    <a:lnTo>
                      <a:pt x="29" y="140"/>
                    </a:lnTo>
                    <a:lnTo>
                      <a:pt x="19" y="125"/>
                    </a:lnTo>
                    <a:lnTo>
                      <a:pt x="12" y="116"/>
                    </a:lnTo>
                    <a:lnTo>
                      <a:pt x="15" y="104"/>
                    </a:lnTo>
                    <a:lnTo>
                      <a:pt x="35" y="81"/>
                    </a:lnTo>
                    <a:lnTo>
                      <a:pt x="40" y="64"/>
                    </a:lnTo>
                    <a:lnTo>
                      <a:pt x="40" y="54"/>
                    </a:lnTo>
                    <a:lnTo>
                      <a:pt x="50" y="50"/>
                    </a:lnTo>
                    <a:lnTo>
                      <a:pt x="62" y="21"/>
                    </a:lnTo>
                    <a:lnTo>
                      <a:pt x="63" y="0"/>
                    </a:lnTo>
                    <a:lnTo>
                      <a:pt x="73" y="4"/>
                    </a:lnTo>
                    <a:lnTo>
                      <a:pt x="83" y="4"/>
                    </a:lnTo>
                    <a:lnTo>
                      <a:pt x="86" y="0"/>
                    </a:lnTo>
                    <a:lnTo>
                      <a:pt x="94" y="0"/>
                    </a:lnTo>
                    <a:lnTo>
                      <a:pt x="115"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32" name="Freeform 56"/>
              <p:cNvSpPr>
                <a:spLocks/>
              </p:cNvSpPr>
              <p:nvPr/>
            </p:nvSpPr>
            <p:spPr bwMode="auto">
              <a:xfrm>
                <a:off x="1926" y="3026"/>
                <a:ext cx="530" cy="586"/>
              </a:xfrm>
              <a:custGeom>
                <a:avLst/>
                <a:gdLst>
                  <a:gd name="T0" fmla="*/ 115 w 530"/>
                  <a:gd name="T1" fmla="*/ 25 h 586"/>
                  <a:gd name="T2" fmla="*/ 121 w 530"/>
                  <a:gd name="T3" fmla="*/ 27 h 586"/>
                  <a:gd name="T4" fmla="*/ 136 w 530"/>
                  <a:gd name="T5" fmla="*/ 44 h 586"/>
                  <a:gd name="T6" fmla="*/ 142 w 530"/>
                  <a:gd name="T7" fmla="*/ 62 h 586"/>
                  <a:gd name="T8" fmla="*/ 161 w 530"/>
                  <a:gd name="T9" fmla="*/ 104 h 586"/>
                  <a:gd name="T10" fmla="*/ 292 w 530"/>
                  <a:gd name="T11" fmla="*/ 104 h 586"/>
                  <a:gd name="T12" fmla="*/ 292 w 530"/>
                  <a:gd name="T13" fmla="*/ 150 h 586"/>
                  <a:gd name="T14" fmla="*/ 334 w 530"/>
                  <a:gd name="T15" fmla="*/ 150 h 586"/>
                  <a:gd name="T16" fmla="*/ 334 w 530"/>
                  <a:gd name="T17" fmla="*/ 213 h 586"/>
                  <a:gd name="T18" fmla="*/ 505 w 530"/>
                  <a:gd name="T19" fmla="*/ 213 h 586"/>
                  <a:gd name="T20" fmla="*/ 518 w 530"/>
                  <a:gd name="T21" fmla="*/ 238 h 586"/>
                  <a:gd name="T22" fmla="*/ 520 w 530"/>
                  <a:gd name="T23" fmla="*/ 244 h 586"/>
                  <a:gd name="T24" fmla="*/ 530 w 530"/>
                  <a:gd name="T25" fmla="*/ 254 h 586"/>
                  <a:gd name="T26" fmla="*/ 526 w 530"/>
                  <a:gd name="T27" fmla="*/ 586 h 586"/>
                  <a:gd name="T28" fmla="*/ 0 w 530"/>
                  <a:gd name="T29" fmla="*/ 567 h 586"/>
                  <a:gd name="T30" fmla="*/ 8 w 530"/>
                  <a:gd name="T31" fmla="*/ 380 h 586"/>
                  <a:gd name="T32" fmla="*/ 40 w 530"/>
                  <a:gd name="T33" fmla="*/ 382 h 586"/>
                  <a:gd name="T34" fmla="*/ 48 w 530"/>
                  <a:gd name="T35" fmla="*/ 375 h 586"/>
                  <a:gd name="T36" fmla="*/ 50 w 530"/>
                  <a:gd name="T37" fmla="*/ 363 h 586"/>
                  <a:gd name="T38" fmla="*/ 50 w 530"/>
                  <a:gd name="T39" fmla="*/ 359 h 586"/>
                  <a:gd name="T40" fmla="*/ 42 w 530"/>
                  <a:gd name="T41" fmla="*/ 350 h 586"/>
                  <a:gd name="T42" fmla="*/ 40 w 530"/>
                  <a:gd name="T43" fmla="*/ 330 h 586"/>
                  <a:gd name="T44" fmla="*/ 34 w 530"/>
                  <a:gd name="T45" fmla="*/ 319 h 586"/>
                  <a:gd name="T46" fmla="*/ 31 w 530"/>
                  <a:gd name="T47" fmla="*/ 311 h 586"/>
                  <a:gd name="T48" fmla="*/ 31 w 530"/>
                  <a:gd name="T49" fmla="*/ 307 h 586"/>
                  <a:gd name="T50" fmla="*/ 33 w 530"/>
                  <a:gd name="T51" fmla="*/ 307 h 586"/>
                  <a:gd name="T52" fmla="*/ 36 w 530"/>
                  <a:gd name="T53" fmla="*/ 300 h 586"/>
                  <a:gd name="T54" fmla="*/ 38 w 530"/>
                  <a:gd name="T55" fmla="*/ 284 h 586"/>
                  <a:gd name="T56" fmla="*/ 44 w 530"/>
                  <a:gd name="T57" fmla="*/ 273 h 586"/>
                  <a:gd name="T58" fmla="*/ 48 w 530"/>
                  <a:gd name="T59" fmla="*/ 261 h 586"/>
                  <a:gd name="T60" fmla="*/ 54 w 530"/>
                  <a:gd name="T61" fmla="*/ 242 h 586"/>
                  <a:gd name="T62" fmla="*/ 52 w 530"/>
                  <a:gd name="T63" fmla="*/ 234 h 586"/>
                  <a:gd name="T64" fmla="*/ 46 w 530"/>
                  <a:gd name="T65" fmla="*/ 227 h 586"/>
                  <a:gd name="T66" fmla="*/ 59 w 530"/>
                  <a:gd name="T67" fmla="*/ 202 h 586"/>
                  <a:gd name="T68" fmla="*/ 59 w 530"/>
                  <a:gd name="T69" fmla="*/ 192 h 586"/>
                  <a:gd name="T70" fmla="*/ 44 w 530"/>
                  <a:gd name="T71" fmla="*/ 181 h 586"/>
                  <a:gd name="T72" fmla="*/ 36 w 530"/>
                  <a:gd name="T73" fmla="*/ 169 h 586"/>
                  <a:gd name="T74" fmla="*/ 34 w 530"/>
                  <a:gd name="T75" fmla="*/ 156 h 586"/>
                  <a:gd name="T76" fmla="*/ 29 w 530"/>
                  <a:gd name="T77" fmla="*/ 140 h 586"/>
                  <a:gd name="T78" fmla="*/ 19 w 530"/>
                  <a:gd name="T79" fmla="*/ 125 h 586"/>
                  <a:gd name="T80" fmla="*/ 11 w 530"/>
                  <a:gd name="T81" fmla="*/ 115 h 586"/>
                  <a:gd name="T82" fmla="*/ 15 w 530"/>
                  <a:gd name="T83" fmla="*/ 104 h 586"/>
                  <a:gd name="T84" fmla="*/ 34 w 530"/>
                  <a:gd name="T85" fmla="*/ 81 h 586"/>
                  <a:gd name="T86" fmla="*/ 40 w 530"/>
                  <a:gd name="T87" fmla="*/ 63 h 586"/>
                  <a:gd name="T88" fmla="*/ 40 w 530"/>
                  <a:gd name="T89" fmla="*/ 54 h 586"/>
                  <a:gd name="T90" fmla="*/ 50 w 530"/>
                  <a:gd name="T91" fmla="*/ 50 h 586"/>
                  <a:gd name="T92" fmla="*/ 61 w 530"/>
                  <a:gd name="T93" fmla="*/ 21 h 586"/>
                  <a:gd name="T94" fmla="*/ 63 w 530"/>
                  <a:gd name="T95" fmla="*/ 0 h 586"/>
                  <a:gd name="T96" fmla="*/ 73 w 530"/>
                  <a:gd name="T97" fmla="*/ 4 h 586"/>
                  <a:gd name="T98" fmla="*/ 82 w 530"/>
                  <a:gd name="T99" fmla="*/ 4 h 586"/>
                  <a:gd name="T100" fmla="*/ 86 w 530"/>
                  <a:gd name="T101" fmla="*/ 0 h 586"/>
                  <a:gd name="T102" fmla="*/ 94 w 530"/>
                  <a:gd name="T103" fmla="*/ 0 h 586"/>
                  <a:gd name="T104" fmla="*/ 115 w 530"/>
                  <a:gd name="T105" fmla="*/ 25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30" h="586">
                    <a:moveTo>
                      <a:pt x="115" y="25"/>
                    </a:moveTo>
                    <a:lnTo>
                      <a:pt x="121" y="27"/>
                    </a:lnTo>
                    <a:lnTo>
                      <a:pt x="136" y="44"/>
                    </a:lnTo>
                    <a:lnTo>
                      <a:pt x="142" y="62"/>
                    </a:lnTo>
                    <a:lnTo>
                      <a:pt x="161" y="104"/>
                    </a:lnTo>
                    <a:lnTo>
                      <a:pt x="292" y="104"/>
                    </a:lnTo>
                    <a:lnTo>
                      <a:pt x="292" y="150"/>
                    </a:lnTo>
                    <a:lnTo>
                      <a:pt x="334" y="150"/>
                    </a:lnTo>
                    <a:lnTo>
                      <a:pt x="334" y="213"/>
                    </a:lnTo>
                    <a:lnTo>
                      <a:pt x="505" y="213"/>
                    </a:lnTo>
                    <a:lnTo>
                      <a:pt x="518" y="238"/>
                    </a:lnTo>
                    <a:lnTo>
                      <a:pt x="520" y="244"/>
                    </a:lnTo>
                    <a:lnTo>
                      <a:pt x="530" y="254"/>
                    </a:lnTo>
                    <a:lnTo>
                      <a:pt x="526" y="586"/>
                    </a:lnTo>
                    <a:lnTo>
                      <a:pt x="0" y="567"/>
                    </a:lnTo>
                    <a:lnTo>
                      <a:pt x="8" y="380"/>
                    </a:lnTo>
                    <a:lnTo>
                      <a:pt x="40" y="382"/>
                    </a:lnTo>
                    <a:lnTo>
                      <a:pt x="48" y="375"/>
                    </a:lnTo>
                    <a:lnTo>
                      <a:pt x="50" y="363"/>
                    </a:lnTo>
                    <a:lnTo>
                      <a:pt x="50" y="359"/>
                    </a:lnTo>
                    <a:lnTo>
                      <a:pt x="42" y="350"/>
                    </a:lnTo>
                    <a:lnTo>
                      <a:pt x="40" y="330"/>
                    </a:lnTo>
                    <a:lnTo>
                      <a:pt x="34" y="319"/>
                    </a:lnTo>
                    <a:lnTo>
                      <a:pt x="31" y="311"/>
                    </a:lnTo>
                    <a:lnTo>
                      <a:pt x="31" y="307"/>
                    </a:lnTo>
                    <a:lnTo>
                      <a:pt x="33" y="307"/>
                    </a:lnTo>
                    <a:lnTo>
                      <a:pt x="36" y="300"/>
                    </a:lnTo>
                    <a:lnTo>
                      <a:pt x="38" y="284"/>
                    </a:lnTo>
                    <a:lnTo>
                      <a:pt x="44" y="273"/>
                    </a:lnTo>
                    <a:lnTo>
                      <a:pt x="48" y="261"/>
                    </a:lnTo>
                    <a:lnTo>
                      <a:pt x="54" y="242"/>
                    </a:lnTo>
                    <a:lnTo>
                      <a:pt x="52" y="234"/>
                    </a:lnTo>
                    <a:lnTo>
                      <a:pt x="46" y="227"/>
                    </a:lnTo>
                    <a:lnTo>
                      <a:pt x="59" y="202"/>
                    </a:lnTo>
                    <a:lnTo>
                      <a:pt x="59" y="192"/>
                    </a:lnTo>
                    <a:lnTo>
                      <a:pt x="44" y="181"/>
                    </a:lnTo>
                    <a:lnTo>
                      <a:pt x="36" y="169"/>
                    </a:lnTo>
                    <a:lnTo>
                      <a:pt x="34" y="156"/>
                    </a:lnTo>
                    <a:lnTo>
                      <a:pt x="29" y="140"/>
                    </a:lnTo>
                    <a:lnTo>
                      <a:pt x="19" y="125"/>
                    </a:lnTo>
                    <a:lnTo>
                      <a:pt x="11" y="115"/>
                    </a:lnTo>
                    <a:lnTo>
                      <a:pt x="15" y="104"/>
                    </a:lnTo>
                    <a:lnTo>
                      <a:pt x="34" y="81"/>
                    </a:lnTo>
                    <a:lnTo>
                      <a:pt x="40" y="63"/>
                    </a:lnTo>
                    <a:lnTo>
                      <a:pt x="40" y="54"/>
                    </a:lnTo>
                    <a:lnTo>
                      <a:pt x="50" y="50"/>
                    </a:lnTo>
                    <a:lnTo>
                      <a:pt x="61" y="21"/>
                    </a:lnTo>
                    <a:lnTo>
                      <a:pt x="63" y="0"/>
                    </a:lnTo>
                    <a:lnTo>
                      <a:pt x="73" y="4"/>
                    </a:lnTo>
                    <a:lnTo>
                      <a:pt x="82" y="4"/>
                    </a:lnTo>
                    <a:lnTo>
                      <a:pt x="86" y="0"/>
                    </a:lnTo>
                    <a:lnTo>
                      <a:pt x="94" y="0"/>
                    </a:lnTo>
                    <a:lnTo>
                      <a:pt x="115" y="25"/>
                    </a:lnTo>
                    <a:close/>
                  </a:path>
                </a:pathLst>
              </a:custGeom>
              <a:solidFill>
                <a:srgbClr val="FFFFFF"/>
              </a:solidFill>
              <a:ln w="12700">
                <a:solidFill>
                  <a:srgbClr val="000000"/>
                </a:solidFill>
                <a:prstDash val="solid"/>
                <a:round/>
                <a:headEnd/>
                <a:tailEnd/>
              </a:ln>
            </p:spPr>
            <p:txBody>
              <a:bodyPr/>
              <a:lstStyle/>
              <a:p>
                <a:endParaRPr lang="en-US"/>
              </a:p>
            </p:txBody>
          </p:sp>
          <p:sp>
            <p:nvSpPr>
              <p:cNvPr id="127033" name="Freeform 57"/>
              <p:cNvSpPr>
                <a:spLocks/>
              </p:cNvSpPr>
              <p:nvPr/>
            </p:nvSpPr>
            <p:spPr bwMode="auto">
              <a:xfrm>
                <a:off x="1100" y="3128"/>
                <a:ext cx="240" cy="305"/>
              </a:xfrm>
              <a:custGeom>
                <a:avLst/>
                <a:gdLst>
                  <a:gd name="T0" fmla="*/ 236 w 240"/>
                  <a:gd name="T1" fmla="*/ 27 h 305"/>
                  <a:gd name="T2" fmla="*/ 240 w 240"/>
                  <a:gd name="T3" fmla="*/ 159 h 305"/>
                  <a:gd name="T4" fmla="*/ 117 w 240"/>
                  <a:gd name="T5" fmla="*/ 230 h 305"/>
                  <a:gd name="T6" fmla="*/ 108 w 240"/>
                  <a:gd name="T7" fmla="*/ 288 h 305"/>
                  <a:gd name="T8" fmla="*/ 89 w 240"/>
                  <a:gd name="T9" fmla="*/ 290 h 305"/>
                  <a:gd name="T10" fmla="*/ 58 w 240"/>
                  <a:gd name="T11" fmla="*/ 305 h 305"/>
                  <a:gd name="T12" fmla="*/ 41 w 240"/>
                  <a:gd name="T13" fmla="*/ 288 h 305"/>
                  <a:gd name="T14" fmla="*/ 35 w 240"/>
                  <a:gd name="T15" fmla="*/ 267 h 305"/>
                  <a:gd name="T16" fmla="*/ 14 w 240"/>
                  <a:gd name="T17" fmla="*/ 275 h 305"/>
                  <a:gd name="T18" fmla="*/ 2 w 240"/>
                  <a:gd name="T19" fmla="*/ 288 h 305"/>
                  <a:gd name="T20" fmla="*/ 6 w 240"/>
                  <a:gd name="T21" fmla="*/ 267 h 305"/>
                  <a:gd name="T22" fmla="*/ 16 w 240"/>
                  <a:gd name="T23" fmla="*/ 188 h 305"/>
                  <a:gd name="T24" fmla="*/ 17 w 240"/>
                  <a:gd name="T25" fmla="*/ 113 h 305"/>
                  <a:gd name="T26" fmla="*/ 21 w 240"/>
                  <a:gd name="T27" fmla="*/ 230 h 305"/>
                  <a:gd name="T28" fmla="*/ 31 w 240"/>
                  <a:gd name="T29" fmla="*/ 238 h 305"/>
                  <a:gd name="T30" fmla="*/ 46 w 240"/>
                  <a:gd name="T31" fmla="*/ 221 h 305"/>
                  <a:gd name="T32" fmla="*/ 52 w 240"/>
                  <a:gd name="T33" fmla="*/ 207 h 305"/>
                  <a:gd name="T34" fmla="*/ 67 w 240"/>
                  <a:gd name="T35" fmla="*/ 217 h 305"/>
                  <a:gd name="T36" fmla="*/ 52 w 240"/>
                  <a:gd name="T37" fmla="*/ 186 h 305"/>
                  <a:gd name="T38" fmla="*/ 67 w 240"/>
                  <a:gd name="T39" fmla="*/ 161 h 305"/>
                  <a:gd name="T40" fmla="*/ 54 w 240"/>
                  <a:gd name="T41" fmla="*/ 117 h 305"/>
                  <a:gd name="T42" fmla="*/ 52 w 240"/>
                  <a:gd name="T43" fmla="*/ 106 h 305"/>
                  <a:gd name="T44" fmla="*/ 60 w 240"/>
                  <a:gd name="T45" fmla="*/ 82 h 305"/>
                  <a:gd name="T46" fmla="*/ 85 w 240"/>
                  <a:gd name="T47" fmla="*/ 71 h 305"/>
                  <a:gd name="T48" fmla="*/ 96 w 240"/>
                  <a:gd name="T49" fmla="*/ 75 h 305"/>
                  <a:gd name="T50" fmla="*/ 96 w 240"/>
                  <a:gd name="T51" fmla="*/ 56 h 305"/>
                  <a:gd name="T52" fmla="*/ 75 w 240"/>
                  <a:gd name="T53" fmla="*/ 33 h 305"/>
                  <a:gd name="T54" fmla="*/ 56 w 240"/>
                  <a:gd name="T55" fmla="*/ 46 h 305"/>
                  <a:gd name="T56" fmla="*/ 41 w 240"/>
                  <a:gd name="T57" fmla="*/ 50 h 305"/>
                  <a:gd name="T58" fmla="*/ 10 w 240"/>
                  <a:gd name="T59" fmla="*/ 34 h 305"/>
                  <a:gd name="T60" fmla="*/ 14 w 240"/>
                  <a:gd name="T61" fmla="*/ 2 h 305"/>
                  <a:gd name="T62" fmla="*/ 152 w 240"/>
                  <a:gd name="T63" fmla="*/ 21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0" h="305">
                    <a:moveTo>
                      <a:pt x="152" y="21"/>
                    </a:moveTo>
                    <a:lnTo>
                      <a:pt x="236" y="27"/>
                    </a:lnTo>
                    <a:lnTo>
                      <a:pt x="233" y="146"/>
                    </a:lnTo>
                    <a:lnTo>
                      <a:pt x="240" y="159"/>
                    </a:lnTo>
                    <a:lnTo>
                      <a:pt x="233" y="232"/>
                    </a:lnTo>
                    <a:lnTo>
                      <a:pt x="117" y="230"/>
                    </a:lnTo>
                    <a:lnTo>
                      <a:pt x="113" y="276"/>
                    </a:lnTo>
                    <a:lnTo>
                      <a:pt x="108" y="288"/>
                    </a:lnTo>
                    <a:lnTo>
                      <a:pt x="102" y="290"/>
                    </a:lnTo>
                    <a:lnTo>
                      <a:pt x="89" y="290"/>
                    </a:lnTo>
                    <a:lnTo>
                      <a:pt x="64" y="305"/>
                    </a:lnTo>
                    <a:lnTo>
                      <a:pt x="58" y="305"/>
                    </a:lnTo>
                    <a:lnTo>
                      <a:pt x="42" y="296"/>
                    </a:lnTo>
                    <a:lnTo>
                      <a:pt x="41" y="288"/>
                    </a:lnTo>
                    <a:lnTo>
                      <a:pt x="41" y="273"/>
                    </a:lnTo>
                    <a:lnTo>
                      <a:pt x="35" y="267"/>
                    </a:lnTo>
                    <a:lnTo>
                      <a:pt x="17" y="273"/>
                    </a:lnTo>
                    <a:lnTo>
                      <a:pt x="14" y="275"/>
                    </a:lnTo>
                    <a:lnTo>
                      <a:pt x="6" y="290"/>
                    </a:lnTo>
                    <a:lnTo>
                      <a:pt x="2" y="288"/>
                    </a:lnTo>
                    <a:lnTo>
                      <a:pt x="0" y="286"/>
                    </a:lnTo>
                    <a:lnTo>
                      <a:pt x="6" y="267"/>
                    </a:lnTo>
                    <a:lnTo>
                      <a:pt x="12" y="242"/>
                    </a:lnTo>
                    <a:lnTo>
                      <a:pt x="16" y="188"/>
                    </a:lnTo>
                    <a:lnTo>
                      <a:pt x="16" y="106"/>
                    </a:lnTo>
                    <a:lnTo>
                      <a:pt x="17" y="113"/>
                    </a:lnTo>
                    <a:lnTo>
                      <a:pt x="19" y="188"/>
                    </a:lnTo>
                    <a:lnTo>
                      <a:pt x="21" y="230"/>
                    </a:lnTo>
                    <a:lnTo>
                      <a:pt x="25" y="236"/>
                    </a:lnTo>
                    <a:lnTo>
                      <a:pt x="31" y="238"/>
                    </a:lnTo>
                    <a:lnTo>
                      <a:pt x="39" y="234"/>
                    </a:lnTo>
                    <a:lnTo>
                      <a:pt x="46" y="221"/>
                    </a:lnTo>
                    <a:lnTo>
                      <a:pt x="52" y="217"/>
                    </a:lnTo>
                    <a:lnTo>
                      <a:pt x="52" y="207"/>
                    </a:lnTo>
                    <a:lnTo>
                      <a:pt x="65" y="217"/>
                    </a:lnTo>
                    <a:lnTo>
                      <a:pt x="67" y="217"/>
                    </a:lnTo>
                    <a:lnTo>
                      <a:pt x="67" y="211"/>
                    </a:lnTo>
                    <a:lnTo>
                      <a:pt x="52" y="186"/>
                    </a:lnTo>
                    <a:lnTo>
                      <a:pt x="52" y="173"/>
                    </a:lnTo>
                    <a:lnTo>
                      <a:pt x="67" y="161"/>
                    </a:lnTo>
                    <a:lnTo>
                      <a:pt x="60" y="132"/>
                    </a:lnTo>
                    <a:lnTo>
                      <a:pt x="54" y="117"/>
                    </a:lnTo>
                    <a:lnTo>
                      <a:pt x="52" y="109"/>
                    </a:lnTo>
                    <a:lnTo>
                      <a:pt x="52" y="106"/>
                    </a:lnTo>
                    <a:lnTo>
                      <a:pt x="60" y="98"/>
                    </a:lnTo>
                    <a:lnTo>
                      <a:pt x="60" y="82"/>
                    </a:lnTo>
                    <a:lnTo>
                      <a:pt x="73" y="67"/>
                    </a:lnTo>
                    <a:lnTo>
                      <a:pt x="85" y="71"/>
                    </a:lnTo>
                    <a:lnTo>
                      <a:pt x="94" y="77"/>
                    </a:lnTo>
                    <a:lnTo>
                      <a:pt x="96" y="75"/>
                    </a:lnTo>
                    <a:lnTo>
                      <a:pt x="100" y="67"/>
                    </a:lnTo>
                    <a:lnTo>
                      <a:pt x="96" y="56"/>
                    </a:lnTo>
                    <a:lnTo>
                      <a:pt x="85" y="36"/>
                    </a:lnTo>
                    <a:lnTo>
                      <a:pt x="75" y="33"/>
                    </a:lnTo>
                    <a:lnTo>
                      <a:pt x="69" y="33"/>
                    </a:lnTo>
                    <a:lnTo>
                      <a:pt x="56" y="46"/>
                    </a:lnTo>
                    <a:lnTo>
                      <a:pt x="44" y="46"/>
                    </a:lnTo>
                    <a:lnTo>
                      <a:pt x="41" y="50"/>
                    </a:lnTo>
                    <a:lnTo>
                      <a:pt x="33" y="48"/>
                    </a:lnTo>
                    <a:lnTo>
                      <a:pt x="10" y="34"/>
                    </a:lnTo>
                    <a:lnTo>
                      <a:pt x="10" y="19"/>
                    </a:lnTo>
                    <a:lnTo>
                      <a:pt x="14" y="2"/>
                    </a:lnTo>
                    <a:lnTo>
                      <a:pt x="16" y="0"/>
                    </a:lnTo>
                    <a:lnTo>
                      <a:pt x="152" y="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34" name="Freeform 58"/>
              <p:cNvSpPr>
                <a:spLocks/>
              </p:cNvSpPr>
              <p:nvPr/>
            </p:nvSpPr>
            <p:spPr bwMode="auto">
              <a:xfrm>
                <a:off x="1104" y="3132"/>
                <a:ext cx="240" cy="305"/>
              </a:xfrm>
              <a:custGeom>
                <a:avLst/>
                <a:gdLst>
                  <a:gd name="T0" fmla="*/ 236 w 240"/>
                  <a:gd name="T1" fmla="*/ 27 h 305"/>
                  <a:gd name="T2" fmla="*/ 240 w 240"/>
                  <a:gd name="T3" fmla="*/ 159 h 305"/>
                  <a:gd name="T4" fmla="*/ 117 w 240"/>
                  <a:gd name="T5" fmla="*/ 230 h 305"/>
                  <a:gd name="T6" fmla="*/ 108 w 240"/>
                  <a:gd name="T7" fmla="*/ 288 h 305"/>
                  <a:gd name="T8" fmla="*/ 88 w 240"/>
                  <a:gd name="T9" fmla="*/ 290 h 305"/>
                  <a:gd name="T10" fmla="*/ 58 w 240"/>
                  <a:gd name="T11" fmla="*/ 305 h 305"/>
                  <a:gd name="T12" fmla="*/ 40 w 240"/>
                  <a:gd name="T13" fmla="*/ 288 h 305"/>
                  <a:gd name="T14" fmla="*/ 35 w 240"/>
                  <a:gd name="T15" fmla="*/ 267 h 305"/>
                  <a:gd name="T16" fmla="*/ 13 w 240"/>
                  <a:gd name="T17" fmla="*/ 274 h 305"/>
                  <a:gd name="T18" fmla="*/ 2 w 240"/>
                  <a:gd name="T19" fmla="*/ 288 h 305"/>
                  <a:gd name="T20" fmla="*/ 6 w 240"/>
                  <a:gd name="T21" fmla="*/ 267 h 305"/>
                  <a:gd name="T22" fmla="*/ 15 w 240"/>
                  <a:gd name="T23" fmla="*/ 188 h 305"/>
                  <a:gd name="T24" fmla="*/ 17 w 240"/>
                  <a:gd name="T25" fmla="*/ 113 h 305"/>
                  <a:gd name="T26" fmla="*/ 21 w 240"/>
                  <a:gd name="T27" fmla="*/ 230 h 305"/>
                  <a:gd name="T28" fmla="*/ 31 w 240"/>
                  <a:gd name="T29" fmla="*/ 238 h 305"/>
                  <a:gd name="T30" fmla="*/ 46 w 240"/>
                  <a:gd name="T31" fmla="*/ 221 h 305"/>
                  <a:gd name="T32" fmla="*/ 52 w 240"/>
                  <a:gd name="T33" fmla="*/ 207 h 305"/>
                  <a:gd name="T34" fmla="*/ 67 w 240"/>
                  <a:gd name="T35" fmla="*/ 217 h 305"/>
                  <a:gd name="T36" fmla="*/ 52 w 240"/>
                  <a:gd name="T37" fmla="*/ 186 h 305"/>
                  <a:gd name="T38" fmla="*/ 67 w 240"/>
                  <a:gd name="T39" fmla="*/ 161 h 305"/>
                  <a:gd name="T40" fmla="*/ 54 w 240"/>
                  <a:gd name="T41" fmla="*/ 117 h 305"/>
                  <a:gd name="T42" fmla="*/ 52 w 240"/>
                  <a:gd name="T43" fmla="*/ 105 h 305"/>
                  <a:gd name="T44" fmla="*/ 60 w 240"/>
                  <a:gd name="T45" fmla="*/ 82 h 305"/>
                  <a:gd name="T46" fmla="*/ 85 w 240"/>
                  <a:gd name="T47" fmla="*/ 71 h 305"/>
                  <a:gd name="T48" fmla="*/ 96 w 240"/>
                  <a:gd name="T49" fmla="*/ 75 h 305"/>
                  <a:gd name="T50" fmla="*/ 96 w 240"/>
                  <a:gd name="T51" fmla="*/ 55 h 305"/>
                  <a:gd name="T52" fmla="*/ 75 w 240"/>
                  <a:gd name="T53" fmla="*/ 32 h 305"/>
                  <a:gd name="T54" fmla="*/ 56 w 240"/>
                  <a:gd name="T55" fmla="*/ 46 h 305"/>
                  <a:gd name="T56" fmla="*/ 40 w 240"/>
                  <a:gd name="T57" fmla="*/ 50 h 305"/>
                  <a:gd name="T58" fmla="*/ 10 w 240"/>
                  <a:gd name="T59" fmla="*/ 34 h 305"/>
                  <a:gd name="T60" fmla="*/ 13 w 240"/>
                  <a:gd name="T61" fmla="*/ 2 h 305"/>
                  <a:gd name="T62" fmla="*/ 152 w 240"/>
                  <a:gd name="T63" fmla="*/ 21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0" h="305">
                    <a:moveTo>
                      <a:pt x="152" y="21"/>
                    </a:moveTo>
                    <a:lnTo>
                      <a:pt x="236" y="27"/>
                    </a:lnTo>
                    <a:lnTo>
                      <a:pt x="232" y="146"/>
                    </a:lnTo>
                    <a:lnTo>
                      <a:pt x="240" y="159"/>
                    </a:lnTo>
                    <a:lnTo>
                      <a:pt x="232" y="232"/>
                    </a:lnTo>
                    <a:lnTo>
                      <a:pt x="117" y="230"/>
                    </a:lnTo>
                    <a:lnTo>
                      <a:pt x="113" y="276"/>
                    </a:lnTo>
                    <a:lnTo>
                      <a:pt x="108" y="288"/>
                    </a:lnTo>
                    <a:lnTo>
                      <a:pt x="102" y="290"/>
                    </a:lnTo>
                    <a:lnTo>
                      <a:pt x="88" y="290"/>
                    </a:lnTo>
                    <a:lnTo>
                      <a:pt x="63" y="305"/>
                    </a:lnTo>
                    <a:lnTo>
                      <a:pt x="58" y="305"/>
                    </a:lnTo>
                    <a:lnTo>
                      <a:pt x="42" y="295"/>
                    </a:lnTo>
                    <a:lnTo>
                      <a:pt x="40" y="288"/>
                    </a:lnTo>
                    <a:lnTo>
                      <a:pt x="40" y="272"/>
                    </a:lnTo>
                    <a:lnTo>
                      <a:pt x="35" y="267"/>
                    </a:lnTo>
                    <a:lnTo>
                      <a:pt x="17" y="272"/>
                    </a:lnTo>
                    <a:lnTo>
                      <a:pt x="13" y="274"/>
                    </a:lnTo>
                    <a:lnTo>
                      <a:pt x="6" y="290"/>
                    </a:lnTo>
                    <a:lnTo>
                      <a:pt x="2" y="288"/>
                    </a:lnTo>
                    <a:lnTo>
                      <a:pt x="0" y="286"/>
                    </a:lnTo>
                    <a:lnTo>
                      <a:pt x="6" y="267"/>
                    </a:lnTo>
                    <a:lnTo>
                      <a:pt x="12" y="242"/>
                    </a:lnTo>
                    <a:lnTo>
                      <a:pt x="15" y="188"/>
                    </a:lnTo>
                    <a:lnTo>
                      <a:pt x="15" y="105"/>
                    </a:lnTo>
                    <a:lnTo>
                      <a:pt x="17" y="113"/>
                    </a:lnTo>
                    <a:lnTo>
                      <a:pt x="19" y="188"/>
                    </a:lnTo>
                    <a:lnTo>
                      <a:pt x="21" y="230"/>
                    </a:lnTo>
                    <a:lnTo>
                      <a:pt x="25" y="236"/>
                    </a:lnTo>
                    <a:lnTo>
                      <a:pt x="31" y="238"/>
                    </a:lnTo>
                    <a:lnTo>
                      <a:pt x="38" y="234"/>
                    </a:lnTo>
                    <a:lnTo>
                      <a:pt x="46" y="221"/>
                    </a:lnTo>
                    <a:lnTo>
                      <a:pt x="52" y="217"/>
                    </a:lnTo>
                    <a:lnTo>
                      <a:pt x="52" y="207"/>
                    </a:lnTo>
                    <a:lnTo>
                      <a:pt x="65" y="217"/>
                    </a:lnTo>
                    <a:lnTo>
                      <a:pt x="67" y="217"/>
                    </a:lnTo>
                    <a:lnTo>
                      <a:pt x="67" y="211"/>
                    </a:lnTo>
                    <a:lnTo>
                      <a:pt x="52" y="186"/>
                    </a:lnTo>
                    <a:lnTo>
                      <a:pt x="52" y="173"/>
                    </a:lnTo>
                    <a:lnTo>
                      <a:pt x="67" y="161"/>
                    </a:lnTo>
                    <a:lnTo>
                      <a:pt x="60" y="132"/>
                    </a:lnTo>
                    <a:lnTo>
                      <a:pt x="54" y="117"/>
                    </a:lnTo>
                    <a:lnTo>
                      <a:pt x="52" y="109"/>
                    </a:lnTo>
                    <a:lnTo>
                      <a:pt x="52" y="105"/>
                    </a:lnTo>
                    <a:lnTo>
                      <a:pt x="60" y="98"/>
                    </a:lnTo>
                    <a:lnTo>
                      <a:pt x="60" y="82"/>
                    </a:lnTo>
                    <a:lnTo>
                      <a:pt x="73" y="67"/>
                    </a:lnTo>
                    <a:lnTo>
                      <a:pt x="85" y="71"/>
                    </a:lnTo>
                    <a:lnTo>
                      <a:pt x="94" y="77"/>
                    </a:lnTo>
                    <a:lnTo>
                      <a:pt x="96" y="75"/>
                    </a:lnTo>
                    <a:lnTo>
                      <a:pt x="100" y="67"/>
                    </a:lnTo>
                    <a:lnTo>
                      <a:pt x="96" y="55"/>
                    </a:lnTo>
                    <a:lnTo>
                      <a:pt x="85" y="36"/>
                    </a:lnTo>
                    <a:lnTo>
                      <a:pt x="75" y="32"/>
                    </a:lnTo>
                    <a:lnTo>
                      <a:pt x="69" y="32"/>
                    </a:lnTo>
                    <a:lnTo>
                      <a:pt x="56" y="46"/>
                    </a:lnTo>
                    <a:lnTo>
                      <a:pt x="44" y="46"/>
                    </a:lnTo>
                    <a:lnTo>
                      <a:pt x="40" y="50"/>
                    </a:lnTo>
                    <a:lnTo>
                      <a:pt x="33" y="48"/>
                    </a:lnTo>
                    <a:lnTo>
                      <a:pt x="10" y="34"/>
                    </a:lnTo>
                    <a:lnTo>
                      <a:pt x="10" y="19"/>
                    </a:lnTo>
                    <a:lnTo>
                      <a:pt x="13" y="2"/>
                    </a:lnTo>
                    <a:lnTo>
                      <a:pt x="15" y="0"/>
                    </a:lnTo>
                    <a:lnTo>
                      <a:pt x="152" y="21"/>
                    </a:lnTo>
                    <a:close/>
                  </a:path>
                </a:pathLst>
              </a:custGeom>
              <a:solidFill>
                <a:srgbClr val="FFFFFF"/>
              </a:solidFill>
              <a:ln w="12700">
                <a:solidFill>
                  <a:srgbClr val="000000"/>
                </a:solidFill>
                <a:prstDash val="solid"/>
                <a:round/>
                <a:headEnd/>
                <a:tailEnd/>
              </a:ln>
            </p:spPr>
            <p:txBody>
              <a:bodyPr/>
              <a:lstStyle/>
              <a:p>
                <a:endParaRPr lang="en-US"/>
              </a:p>
            </p:txBody>
          </p:sp>
          <p:sp>
            <p:nvSpPr>
              <p:cNvPr id="127035" name="Freeform 59"/>
              <p:cNvSpPr>
                <a:spLocks/>
              </p:cNvSpPr>
              <p:nvPr/>
            </p:nvSpPr>
            <p:spPr bwMode="auto">
              <a:xfrm>
                <a:off x="1338" y="3157"/>
                <a:ext cx="636" cy="238"/>
              </a:xfrm>
              <a:custGeom>
                <a:avLst/>
                <a:gdLst>
                  <a:gd name="T0" fmla="*/ 137 w 636"/>
                  <a:gd name="T1" fmla="*/ 4 h 238"/>
                  <a:gd name="T2" fmla="*/ 254 w 636"/>
                  <a:gd name="T3" fmla="*/ 27 h 238"/>
                  <a:gd name="T4" fmla="*/ 375 w 636"/>
                  <a:gd name="T5" fmla="*/ 32 h 238"/>
                  <a:gd name="T6" fmla="*/ 398 w 636"/>
                  <a:gd name="T7" fmla="*/ 42 h 238"/>
                  <a:gd name="T8" fmla="*/ 419 w 636"/>
                  <a:gd name="T9" fmla="*/ 42 h 238"/>
                  <a:gd name="T10" fmla="*/ 423 w 636"/>
                  <a:gd name="T11" fmla="*/ 38 h 238"/>
                  <a:gd name="T12" fmla="*/ 436 w 636"/>
                  <a:gd name="T13" fmla="*/ 42 h 238"/>
                  <a:gd name="T14" fmla="*/ 444 w 636"/>
                  <a:gd name="T15" fmla="*/ 38 h 238"/>
                  <a:gd name="T16" fmla="*/ 496 w 636"/>
                  <a:gd name="T17" fmla="*/ 55 h 238"/>
                  <a:gd name="T18" fmla="*/ 515 w 636"/>
                  <a:gd name="T19" fmla="*/ 30 h 238"/>
                  <a:gd name="T20" fmla="*/ 525 w 636"/>
                  <a:gd name="T21" fmla="*/ 23 h 238"/>
                  <a:gd name="T22" fmla="*/ 609 w 636"/>
                  <a:gd name="T23" fmla="*/ 29 h 238"/>
                  <a:gd name="T24" fmla="*/ 615 w 636"/>
                  <a:gd name="T25" fmla="*/ 38 h 238"/>
                  <a:gd name="T26" fmla="*/ 630 w 636"/>
                  <a:gd name="T27" fmla="*/ 57 h 238"/>
                  <a:gd name="T28" fmla="*/ 636 w 636"/>
                  <a:gd name="T29" fmla="*/ 59 h 238"/>
                  <a:gd name="T30" fmla="*/ 636 w 636"/>
                  <a:gd name="T31" fmla="*/ 67 h 238"/>
                  <a:gd name="T32" fmla="*/ 622 w 636"/>
                  <a:gd name="T33" fmla="*/ 88 h 238"/>
                  <a:gd name="T34" fmla="*/ 622 w 636"/>
                  <a:gd name="T35" fmla="*/ 96 h 238"/>
                  <a:gd name="T36" fmla="*/ 628 w 636"/>
                  <a:gd name="T37" fmla="*/ 103 h 238"/>
                  <a:gd name="T38" fmla="*/ 630 w 636"/>
                  <a:gd name="T39" fmla="*/ 105 h 238"/>
                  <a:gd name="T40" fmla="*/ 622 w 636"/>
                  <a:gd name="T41" fmla="*/ 132 h 238"/>
                  <a:gd name="T42" fmla="*/ 619 w 636"/>
                  <a:gd name="T43" fmla="*/ 144 h 238"/>
                  <a:gd name="T44" fmla="*/ 613 w 636"/>
                  <a:gd name="T45" fmla="*/ 157 h 238"/>
                  <a:gd name="T46" fmla="*/ 613 w 636"/>
                  <a:gd name="T47" fmla="*/ 161 h 238"/>
                  <a:gd name="T48" fmla="*/ 607 w 636"/>
                  <a:gd name="T49" fmla="*/ 165 h 238"/>
                  <a:gd name="T50" fmla="*/ 603 w 636"/>
                  <a:gd name="T51" fmla="*/ 171 h 238"/>
                  <a:gd name="T52" fmla="*/ 607 w 636"/>
                  <a:gd name="T53" fmla="*/ 184 h 238"/>
                  <a:gd name="T54" fmla="*/ 617 w 636"/>
                  <a:gd name="T55" fmla="*/ 194 h 238"/>
                  <a:gd name="T56" fmla="*/ 622 w 636"/>
                  <a:gd name="T57" fmla="*/ 224 h 238"/>
                  <a:gd name="T58" fmla="*/ 624 w 636"/>
                  <a:gd name="T59" fmla="*/ 230 h 238"/>
                  <a:gd name="T60" fmla="*/ 624 w 636"/>
                  <a:gd name="T61" fmla="*/ 236 h 238"/>
                  <a:gd name="T62" fmla="*/ 621 w 636"/>
                  <a:gd name="T63" fmla="*/ 238 h 238"/>
                  <a:gd name="T64" fmla="*/ 0 w 636"/>
                  <a:gd name="T65" fmla="*/ 207 h 238"/>
                  <a:gd name="T66" fmla="*/ 12 w 636"/>
                  <a:gd name="T67" fmla="*/ 128 h 238"/>
                  <a:gd name="T68" fmla="*/ 0 w 636"/>
                  <a:gd name="T69" fmla="*/ 111 h 238"/>
                  <a:gd name="T70" fmla="*/ 6 w 636"/>
                  <a:gd name="T71" fmla="*/ 0 h 238"/>
                  <a:gd name="T72" fmla="*/ 137 w 636"/>
                  <a:gd name="T73" fmla="*/ 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36" h="238">
                    <a:moveTo>
                      <a:pt x="137" y="4"/>
                    </a:moveTo>
                    <a:lnTo>
                      <a:pt x="254" y="27"/>
                    </a:lnTo>
                    <a:lnTo>
                      <a:pt x="375" y="32"/>
                    </a:lnTo>
                    <a:lnTo>
                      <a:pt x="398" y="42"/>
                    </a:lnTo>
                    <a:lnTo>
                      <a:pt x="419" y="42"/>
                    </a:lnTo>
                    <a:lnTo>
                      <a:pt x="423" y="38"/>
                    </a:lnTo>
                    <a:lnTo>
                      <a:pt x="436" y="42"/>
                    </a:lnTo>
                    <a:lnTo>
                      <a:pt x="444" y="38"/>
                    </a:lnTo>
                    <a:lnTo>
                      <a:pt x="496" y="55"/>
                    </a:lnTo>
                    <a:lnTo>
                      <a:pt x="515" y="30"/>
                    </a:lnTo>
                    <a:lnTo>
                      <a:pt x="525" y="23"/>
                    </a:lnTo>
                    <a:lnTo>
                      <a:pt x="609" y="29"/>
                    </a:lnTo>
                    <a:lnTo>
                      <a:pt x="615" y="38"/>
                    </a:lnTo>
                    <a:lnTo>
                      <a:pt x="630" y="57"/>
                    </a:lnTo>
                    <a:lnTo>
                      <a:pt x="636" y="59"/>
                    </a:lnTo>
                    <a:lnTo>
                      <a:pt x="636" y="67"/>
                    </a:lnTo>
                    <a:lnTo>
                      <a:pt x="622" y="88"/>
                    </a:lnTo>
                    <a:lnTo>
                      <a:pt x="622" y="96"/>
                    </a:lnTo>
                    <a:lnTo>
                      <a:pt x="628" y="103"/>
                    </a:lnTo>
                    <a:lnTo>
                      <a:pt x="630" y="105"/>
                    </a:lnTo>
                    <a:lnTo>
                      <a:pt x="622" y="132"/>
                    </a:lnTo>
                    <a:lnTo>
                      <a:pt x="619" y="144"/>
                    </a:lnTo>
                    <a:lnTo>
                      <a:pt x="613" y="157"/>
                    </a:lnTo>
                    <a:lnTo>
                      <a:pt x="613" y="161"/>
                    </a:lnTo>
                    <a:lnTo>
                      <a:pt x="607" y="165"/>
                    </a:lnTo>
                    <a:lnTo>
                      <a:pt x="603" y="171"/>
                    </a:lnTo>
                    <a:lnTo>
                      <a:pt x="607" y="184"/>
                    </a:lnTo>
                    <a:lnTo>
                      <a:pt x="617" y="194"/>
                    </a:lnTo>
                    <a:lnTo>
                      <a:pt x="622" y="224"/>
                    </a:lnTo>
                    <a:lnTo>
                      <a:pt x="624" y="230"/>
                    </a:lnTo>
                    <a:lnTo>
                      <a:pt x="624" y="236"/>
                    </a:lnTo>
                    <a:lnTo>
                      <a:pt x="621" y="238"/>
                    </a:lnTo>
                    <a:lnTo>
                      <a:pt x="0" y="207"/>
                    </a:lnTo>
                    <a:lnTo>
                      <a:pt x="12" y="128"/>
                    </a:lnTo>
                    <a:lnTo>
                      <a:pt x="0" y="111"/>
                    </a:lnTo>
                    <a:lnTo>
                      <a:pt x="6" y="0"/>
                    </a:lnTo>
                    <a:lnTo>
                      <a:pt x="137"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36" name="Freeform 60"/>
              <p:cNvSpPr>
                <a:spLocks/>
              </p:cNvSpPr>
              <p:nvPr/>
            </p:nvSpPr>
            <p:spPr bwMode="auto">
              <a:xfrm>
                <a:off x="1342" y="3161"/>
                <a:ext cx="636" cy="238"/>
              </a:xfrm>
              <a:custGeom>
                <a:avLst/>
                <a:gdLst>
                  <a:gd name="T0" fmla="*/ 136 w 636"/>
                  <a:gd name="T1" fmla="*/ 3 h 238"/>
                  <a:gd name="T2" fmla="*/ 254 w 636"/>
                  <a:gd name="T3" fmla="*/ 26 h 238"/>
                  <a:gd name="T4" fmla="*/ 375 w 636"/>
                  <a:gd name="T5" fmla="*/ 32 h 238"/>
                  <a:gd name="T6" fmla="*/ 398 w 636"/>
                  <a:gd name="T7" fmla="*/ 42 h 238"/>
                  <a:gd name="T8" fmla="*/ 419 w 636"/>
                  <a:gd name="T9" fmla="*/ 42 h 238"/>
                  <a:gd name="T10" fmla="*/ 423 w 636"/>
                  <a:gd name="T11" fmla="*/ 38 h 238"/>
                  <a:gd name="T12" fmla="*/ 436 w 636"/>
                  <a:gd name="T13" fmla="*/ 42 h 238"/>
                  <a:gd name="T14" fmla="*/ 444 w 636"/>
                  <a:gd name="T15" fmla="*/ 38 h 238"/>
                  <a:gd name="T16" fmla="*/ 496 w 636"/>
                  <a:gd name="T17" fmla="*/ 55 h 238"/>
                  <a:gd name="T18" fmla="*/ 515 w 636"/>
                  <a:gd name="T19" fmla="*/ 30 h 238"/>
                  <a:gd name="T20" fmla="*/ 524 w 636"/>
                  <a:gd name="T21" fmla="*/ 23 h 238"/>
                  <a:gd name="T22" fmla="*/ 609 w 636"/>
                  <a:gd name="T23" fmla="*/ 28 h 238"/>
                  <a:gd name="T24" fmla="*/ 615 w 636"/>
                  <a:gd name="T25" fmla="*/ 38 h 238"/>
                  <a:gd name="T26" fmla="*/ 630 w 636"/>
                  <a:gd name="T27" fmla="*/ 57 h 238"/>
                  <a:gd name="T28" fmla="*/ 636 w 636"/>
                  <a:gd name="T29" fmla="*/ 59 h 238"/>
                  <a:gd name="T30" fmla="*/ 636 w 636"/>
                  <a:gd name="T31" fmla="*/ 67 h 238"/>
                  <a:gd name="T32" fmla="*/ 622 w 636"/>
                  <a:gd name="T33" fmla="*/ 88 h 238"/>
                  <a:gd name="T34" fmla="*/ 622 w 636"/>
                  <a:gd name="T35" fmla="*/ 96 h 238"/>
                  <a:gd name="T36" fmla="*/ 628 w 636"/>
                  <a:gd name="T37" fmla="*/ 103 h 238"/>
                  <a:gd name="T38" fmla="*/ 630 w 636"/>
                  <a:gd name="T39" fmla="*/ 105 h 238"/>
                  <a:gd name="T40" fmla="*/ 622 w 636"/>
                  <a:gd name="T41" fmla="*/ 132 h 238"/>
                  <a:gd name="T42" fmla="*/ 618 w 636"/>
                  <a:gd name="T43" fmla="*/ 144 h 238"/>
                  <a:gd name="T44" fmla="*/ 613 w 636"/>
                  <a:gd name="T45" fmla="*/ 157 h 238"/>
                  <a:gd name="T46" fmla="*/ 613 w 636"/>
                  <a:gd name="T47" fmla="*/ 161 h 238"/>
                  <a:gd name="T48" fmla="*/ 607 w 636"/>
                  <a:gd name="T49" fmla="*/ 165 h 238"/>
                  <a:gd name="T50" fmla="*/ 603 w 636"/>
                  <a:gd name="T51" fmla="*/ 170 h 238"/>
                  <a:gd name="T52" fmla="*/ 607 w 636"/>
                  <a:gd name="T53" fmla="*/ 184 h 238"/>
                  <a:gd name="T54" fmla="*/ 617 w 636"/>
                  <a:gd name="T55" fmla="*/ 194 h 238"/>
                  <a:gd name="T56" fmla="*/ 622 w 636"/>
                  <a:gd name="T57" fmla="*/ 224 h 238"/>
                  <a:gd name="T58" fmla="*/ 624 w 636"/>
                  <a:gd name="T59" fmla="*/ 230 h 238"/>
                  <a:gd name="T60" fmla="*/ 624 w 636"/>
                  <a:gd name="T61" fmla="*/ 236 h 238"/>
                  <a:gd name="T62" fmla="*/ 620 w 636"/>
                  <a:gd name="T63" fmla="*/ 238 h 238"/>
                  <a:gd name="T64" fmla="*/ 0 w 636"/>
                  <a:gd name="T65" fmla="*/ 207 h 238"/>
                  <a:gd name="T66" fmla="*/ 12 w 636"/>
                  <a:gd name="T67" fmla="*/ 128 h 238"/>
                  <a:gd name="T68" fmla="*/ 0 w 636"/>
                  <a:gd name="T69" fmla="*/ 111 h 238"/>
                  <a:gd name="T70" fmla="*/ 6 w 636"/>
                  <a:gd name="T71" fmla="*/ 0 h 238"/>
                  <a:gd name="T72" fmla="*/ 136 w 636"/>
                  <a:gd name="T73" fmla="*/ 3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36" h="238">
                    <a:moveTo>
                      <a:pt x="136" y="3"/>
                    </a:moveTo>
                    <a:lnTo>
                      <a:pt x="254" y="26"/>
                    </a:lnTo>
                    <a:lnTo>
                      <a:pt x="375" y="32"/>
                    </a:lnTo>
                    <a:lnTo>
                      <a:pt x="398" y="42"/>
                    </a:lnTo>
                    <a:lnTo>
                      <a:pt x="419" y="42"/>
                    </a:lnTo>
                    <a:lnTo>
                      <a:pt x="423" y="38"/>
                    </a:lnTo>
                    <a:lnTo>
                      <a:pt x="436" y="42"/>
                    </a:lnTo>
                    <a:lnTo>
                      <a:pt x="444" y="38"/>
                    </a:lnTo>
                    <a:lnTo>
                      <a:pt x="496" y="55"/>
                    </a:lnTo>
                    <a:lnTo>
                      <a:pt x="515" y="30"/>
                    </a:lnTo>
                    <a:lnTo>
                      <a:pt x="524" y="23"/>
                    </a:lnTo>
                    <a:lnTo>
                      <a:pt x="609" y="28"/>
                    </a:lnTo>
                    <a:lnTo>
                      <a:pt x="615" y="38"/>
                    </a:lnTo>
                    <a:lnTo>
                      <a:pt x="630" y="57"/>
                    </a:lnTo>
                    <a:lnTo>
                      <a:pt x="636" y="59"/>
                    </a:lnTo>
                    <a:lnTo>
                      <a:pt x="636" y="67"/>
                    </a:lnTo>
                    <a:lnTo>
                      <a:pt x="622" y="88"/>
                    </a:lnTo>
                    <a:lnTo>
                      <a:pt x="622" y="96"/>
                    </a:lnTo>
                    <a:lnTo>
                      <a:pt x="628" y="103"/>
                    </a:lnTo>
                    <a:lnTo>
                      <a:pt x="630" y="105"/>
                    </a:lnTo>
                    <a:lnTo>
                      <a:pt x="622" y="132"/>
                    </a:lnTo>
                    <a:lnTo>
                      <a:pt x="618" y="144"/>
                    </a:lnTo>
                    <a:lnTo>
                      <a:pt x="613" y="157"/>
                    </a:lnTo>
                    <a:lnTo>
                      <a:pt x="613" y="161"/>
                    </a:lnTo>
                    <a:lnTo>
                      <a:pt x="607" y="165"/>
                    </a:lnTo>
                    <a:lnTo>
                      <a:pt x="603" y="170"/>
                    </a:lnTo>
                    <a:lnTo>
                      <a:pt x="607" y="184"/>
                    </a:lnTo>
                    <a:lnTo>
                      <a:pt x="617" y="194"/>
                    </a:lnTo>
                    <a:lnTo>
                      <a:pt x="622" y="224"/>
                    </a:lnTo>
                    <a:lnTo>
                      <a:pt x="624" y="230"/>
                    </a:lnTo>
                    <a:lnTo>
                      <a:pt x="624" y="236"/>
                    </a:lnTo>
                    <a:lnTo>
                      <a:pt x="620" y="238"/>
                    </a:lnTo>
                    <a:lnTo>
                      <a:pt x="0" y="207"/>
                    </a:lnTo>
                    <a:lnTo>
                      <a:pt x="12" y="128"/>
                    </a:lnTo>
                    <a:lnTo>
                      <a:pt x="0" y="111"/>
                    </a:lnTo>
                    <a:lnTo>
                      <a:pt x="6" y="0"/>
                    </a:lnTo>
                    <a:lnTo>
                      <a:pt x="136" y="3"/>
                    </a:lnTo>
                    <a:close/>
                  </a:path>
                </a:pathLst>
              </a:custGeom>
              <a:solidFill>
                <a:srgbClr val="FFFFFF"/>
              </a:solidFill>
              <a:ln w="12700">
                <a:solidFill>
                  <a:srgbClr val="000000"/>
                </a:solidFill>
                <a:prstDash val="solid"/>
                <a:round/>
                <a:headEnd/>
                <a:tailEnd/>
              </a:ln>
            </p:spPr>
            <p:txBody>
              <a:bodyPr/>
              <a:lstStyle/>
              <a:p>
                <a:endParaRPr lang="en-US"/>
              </a:p>
            </p:txBody>
          </p:sp>
          <p:sp>
            <p:nvSpPr>
              <p:cNvPr id="127037" name="Freeform 61"/>
              <p:cNvSpPr>
                <a:spLocks/>
              </p:cNvSpPr>
              <p:nvPr/>
            </p:nvSpPr>
            <p:spPr bwMode="auto">
              <a:xfrm>
                <a:off x="2600" y="3234"/>
                <a:ext cx="390" cy="284"/>
              </a:xfrm>
              <a:custGeom>
                <a:avLst/>
                <a:gdLst>
                  <a:gd name="T0" fmla="*/ 376 w 390"/>
                  <a:gd name="T1" fmla="*/ 0 h 284"/>
                  <a:gd name="T2" fmla="*/ 378 w 390"/>
                  <a:gd name="T3" fmla="*/ 0 h 284"/>
                  <a:gd name="T4" fmla="*/ 380 w 390"/>
                  <a:gd name="T5" fmla="*/ 9 h 284"/>
                  <a:gd name="T6" fmla="*/ 382 w 390"/>
                  <a:gd name="T7" fmla="*/ 19 h 284"/>
                  <a:gd name="T8" fmla="*/ 390 w 390"/>
                  <a:gd name="T9" fmla="*/ 38 h 284"/>
                  <a:gd name="T10" fmla="*/ 388 w 390"/>
                  <a:gd name="T11" fmla="*/ 51 h 284"/>
                  <a:gd name="T12" fmla="*/ 388 w 390"/>
                  <a:gd name="T13" fmla="*/ 59 h 284"/>
                  <a:gd name="T14" fmla="*/ 390 w 390"/>
                  <a:gd name="T15" fmla="*/ 61 h 284"/>
                  <a:gd name="T16" fmla="*/ 390 w 390"/>
                  <a:gd name="T17" fmla="*/ 65 h 284"/>
                  <a:gd name="T18" fmla="*/ 369 w 390"/>
                  <a:gd name="T19" fmla="*/ 65 h 284"/>
                  <a:gd name="T20" fmla="*/ 357 w 390"/>
                  <a:gd name="T21" fmla="*/ 59 h 284"/>
                  <a:gd name="T22" fmla="*/ 346 w 390"/>
                  <a:gd name="T23" fmla="*/ 63 h 284"/>
                  <a:gd name="T24" fmla="*/ 338 w 390"/>
                  <a:gd name="T25" fmla="*/ 67 h 284"/>
                  <a:gd name="T26" fmla="*/ 328 w 390"/>
                  <a:gd name="T27" fmla="*/ 69 h 284"/>
                  <a:gd name="T28" fmla="*/ 307 w 390"/>
                  <a:gd name="T29" fmla="*/ 65 h 284"/>
                  <a:gd name="T30" fmla="*/ 296 w 390"/>
                  <a:gd name="T31" fmla="*/ 71 h 284"/>
                  <a:gd name="T32" fmla="*/ 273 w 390"/>
                  <a:gd name="T33" fmla="*/ 99 h 284"/>
                  <a:gd name="T34" fmla="*/ 263 w 390"/>
                  <a:gd name="T35" fmla="*/ 117 h 284"/>
                  <a:gd name="T36" fmla="*/ 257 w 390"/>
                  <a:gd name="T37" fmla="*/ 134 h 284"/>
                  <a:gd name="T38" fmla="*/ 252 w 390"/>
                  <a:gd name="T39" fmla="*/ 147 h 284"/>
                  <a:gd name="T40" fmla="*/ 250 w 390"/>
                  <a:gd name="T41" fmla="*/ 161 h 284"/>
                  <a:gd name="T42" fmla="*/ 238 w 390"/>
                  <a:gd name="T43" fmla="*/ 176 h 284"/>
                  <a:gd name="T44" fmla="*/ 234 w 390"/>
                  <a:gd name="T45" fmla="*/ 188 h 284"/>
                  <a:gd name="T46" fmla="*/ 211 w 390"/>
                  <a:gd name="T47" fmla="*/ 197 h 284"/>
                  <a:gd name="T48" fmla="*/ 205 w 390"/>
                  <a:gd name="T49" fmla="*/ 207 h 284"/>
                  <a:gd name="T50" fmla="*/ 204 w 390"/>
                  <a:gd name="T51" fmla="*/ 230 h 284"/>
                  <a:gd name="T52" fmla="*/ 190 w 390"/>
                  <a:gd name="T53" fmla="*/ 240 h 284"/>
                  <a:gd name="T54" fmla="*/ 171 w 390"/>
                  <a:gd name="T55" fmla="*/ 255 h 284"/>
                  <a:gd name="T56" fmla="*/ 150 w 390"/>
                  <a:gd name="T57" fmla="*/ 259 h 284"/>
                  <a:gd name="T58" fmla="*/ 140 w 390"/>
                  <a:gd name="T59" fmla="*/ 261 h 284"/>
                  <a:gd name="T60" fmla="*/ 134 w 390"/>
                  <a:gd name="T61" fmla="*/ 266 h 284"/>
                  <a:gd name="T62" fmla="*/ 127 w 390"/>
                  <a:gd name="T63" fmla="*/ 278 h 284"/>
                  <a:gd name="T64" fmla="*/ 117 w 390"/>
                  <a:gd name="T65" fmla="*/ 284 h 284"/>
                  <a:gd name="T66" fmla="*/ 107 w 390"/>
                  <a:gd name="T67" fmla="*/ 276 h 284"/>
                  <a:gd name="T68" fmla="*/ 73 w 390"/>
                  <a:gd name="T69" fmla="*/ 259 h 284"/>
                  <a:gd name="T70" fmla="*/ 56 w 390"/>
                  <a:gd name="T71" fmla="*/ 243 h 284"/>
                  <a:gd name="T72" fmla="*/ 52 w 390"/>
                  <a:gd name="T73" fmla="*/ 238 h 284"/>
                  <a:gd name="T74" fmla="*/ 54 w 390"/>
                  <a:gd name="T75" fmla="*/ 226 h 284"/>
                  <a:gd name="T76" fmla="*/ 58 w 390"/>
                  <a:gd name="T77" fmla="*/ 220 h 284"/>
                  <a:gd name="T78" fmla="*/ 56 w 390"/>
                  <a:gd name="T79" fmla="*/ 199 h 284"/>
                  <a:gd name="T80" fmla="*/ 50 w 390"/>
                  <a:gd name="T81" fmla="*/ 178 h 284"/>
                  <a:gd name="T82" fmla="*/ 50 w 390"/>
                  <a:gd name="T83" fmla="*/ 151 h 284"/>
                  <a:gd name="T84" fmla="*/ 54 w 390"/>
                  <a:gd name="T85" fmla="*/ 128 h 284"/>
                  <a:gd name="T86" fmla="*/ 52 w 390"/>
                  <a:gd name="T87" fmla="*/ 105 h 284"/>
                  <a:gd name="T88" fmla="*/ 36 w 390"/>
                  <a:gd name="T89" fmla="*/ 94 h 284"/>
                  <a:gd name="T90" fmla="*/ 31 w 390"/>
                  <a:gd name="T91" fmla="*/ 78 h 284"/>
                  <a:gd name="T92" fmla="*/ 21 w 390"/>
                  <a:gd name="T93" fmla="*/ 69 h 284"/>
                  <a:gd name="T94" fmla="*/ 17 w 390"/>
                  <a:gd name="T95" fmla="*/ 55 h 284"/>
                  <a:gd name="T96" fmla="*/ 4 w 390"/>
                  <a:gd name="T97" fmla="*/ 36 h 284"/>
                  <a:gd name="T98" fmla="*/ 0 w 390"/>
                  <a:gd name="T99" fmla="*/ 28 h 284"/>
                  <a:gd name="T100" fmla="*/ 0 w 390"/>
                  <a:gd name="T101" fmla="*/ 26 h 284"/>
                  <a:gd name="T102" fmla="*/ 15 w 390"/>
                  <a:gd name="T103" fmla="*/ 26 h 284"/>
                  <a:gd name="T104" fmla="*/ 15 w 390"/>
                  <a:gd name="T105" fmla="*/ 28 h 284"/>
                  <a:gd name="T106" fmla="*/ 17 w 390"/>
                  <a:gd name="T107" fmla="*/ 28 h 284"/>
                  <a:gd name="T108" fmla="*/ 21 w 390"/>
                  <a:gd name="T109" fmla="*/ 21 h 284"/>
                  <a:gd name="T110" fmla="*/ 21 w 390"/>
                  <a:gd name="T111" fmla="*/ 0 h 284"/>
                  <a:gd name="T112" fmla="*/ 376 w 390"/>
                  <a:gd name="T113" fmla="*/ 0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90" h="284">
                    <a:moveTo>
                      <a:pt x="376" y="0"/>
                    </a:moveTo>
                    <a:lnTo>
                      <a:pt x="378" y="0"/>
                    </a:lnTo>
                    <a:lnTo>
                      <a:pt x="380" y="9"/>
                    </a:lnTo>
                    <a:lnTo>
                      <a:pt x="382" y="19"/>
                    </a:lnTo>
                    <a:lnTo>
                      <a:pt x="390" y="38"/>
                    </a:lnTo>
                    <a:lnTo>
                      <a:pt x="388" y="51"/>
                    </a:lnTo>
                    <a:lnTo>
                      <a:pt x="388" y="59"/>
                    </a:lnTo>
                    <a:lnTo>
                      <a:pt x="390" y="61"/>
                    </a:lnTo>
                    <a:lnTo>
                      <a:pt x="390" y="65"/>
                    </a:lnTo>
                    <a:lnTo>
                      <a:pt x="369" y="65"/>
                    </a:lnTo>
                    <a:lnTo>
                      <a:pt x="357" y="59"/>
                    </a:lnTo>
                    <a:lnTo>
                      <a:pt x="346" y="63"/>
                    </a:lnTo>
                    <a:lnTo>
                      <a:pt x="338" y="67"/>
                    </a:lnTo>
                    <a:lnTo>
                      <a:pt x="328" y="69"/>
                    </a:lnTo>
                    <a:lnTo>
                      <a:pt x="307" y="65"/>
                    </a:lnTo>
                    <a:lnTo>
                      <a:pt x="296" y="71"/>
                    </a:lnTo>
                    <a:lnTo>
                      <a:pt x="273" y="99"/>
                    </a:lnTo>
                    <a:lnTo>
                      <a:pt x="263" y="117"/>
                    </a:lnTo>
                    <a:lnTo>
                      <a:pt x="257" y="134"/>
                    </a:lnTo>
                    <a:lnTo>
                      <a:pt x="252" y="147"/>
                    </a:lnTo>
                    <a:lnTo>
                      <a:pt x="250" y="161"/>
                    </a:lnTo>
                    <a:lnTo>
                      <a:pt x="238" y="176"/>
                    </a:lnTo>
                    <a:lnTo>
                      <a:pt x="234" y="188"/>
                    </a:lnTo>
                    <a:lnTo>
                      <a:pt x="211" y="197"/>
                    </a:lnTo>
                    <a:lnTo>
                      <a:pt x="205" y="207"/>
                    </a:lnTo>
                    <a:lnTo>
                      <a:pt x="204" y="230"/>
                    </a:lnTo>
                    <a:lnTo>
                      <a:pt x="190" y="240"/>
                    </a:lnTo>
                    <a:lnTo>
                      <a:pt x="171" y="255"/>
                    </a:lnTo>
                    <a:lnTo>
                      <a:pt x="150" y="259"/>
                    </a:lnTo>
                    <a:lnTo>
                      <a:pt x="140" y="261"/>
                    </a:lnTo>
                    <a:lnTo>
                      <a:pt x="134" y="266"/>
                    </a:lnTo>
                    <a:lnTo>
                      <a:pt x="127" y="278"/>
                    </a:lnTo>
                    <a:lnTo>
                      <a:pt x="117" y="284"/>
                    </a:lnTo>
                    <a:lnTo>
                      <a:pt x="107" y="276"/>
                    </a:lnTo>
                    <a:lnTo>
                      <a:pt x="73" y="259"/>
                    </a:lnTo>
                    <a:lnTo>
                      <a:pt x="56" y="243"/>
                    </a:lnTo>
                    <a:lnTo>
                      <a:pt x="52" y="238"/>
                    </a:lnTo>
                    <a:lnTo>
                      <a:pt x="54" y="226"/>
                    </a:lnTo>
                    <a:lnTo>
                      <a:pt x="58" y="220"/>
                    </a:lnTo>
                    <a:lnTo>
                      <a:pt x="56" y="199"/>
                    </a:lnTo>
                    <a:lnTo>
                      <a:pt x="50" y="178"/>
                    </a:lnTo>
                    <a:lnTo>
                      <a:pt x="50" y="151"/>
                    </a:lnTo>
                    <a:lnTo>
                      <a:pt x="54" y="128"/>
                    </a:lnTo>
                    <a:lnTo>
                      <a:pt x="52" y="105"/>
                    </a:lnTo>
                    <a:lnTo>
                      <a:pt x="36" y="94"/>
                    </a:lnTo>
                    <a:lnTo>
                      <a:pt x="31" y="78"/>
                    </a:lnTo>
                    <a:lnTo>
                      <a:pt x="21" y="69"/>
                    </a:lnTo>
                    <a:lnTo>
                      <a:pt x="17" y="55"/>
                    </a:lnTo>
                    <a:lnTo>
                      <a:pt x="4" y="36"/>
                    </a:lnTo>
                    <a:lnTo>
                      <a:pt x="0" y="28"/>
                    </a:lnTo>
                    <a:lnTo>
                      <a:pt x="0" y="26"/>
                    </a:lnTo>
                    <a:lnTo>
                      <a:pt x="15" y="26"/>
                    </a:lnTo>
                    <a:lnTo>
                      <a:pt x="15" y="28"/>
                    </a:lnTo>
                    <a:lnTo>
                      <a:pt x="17" y="28"/>
                    </a:lnTo>
                    <a:lnTo>
                      <a:pt x="21" y="21"/>
                    </a:lnTo>
                    <a:lnTo>
                      <a:pt x="21" y="0"/>
                    </a:lnTo>
                    <a:lnTo>
                      <a:pt x="37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38" name="Freeform 62"/>
              <p:cNvSpPr>
                <a:spLocks/>
              </p:cNvSpPr>
              <p:nvPr/>
            </p:nvSpPr>
            <p:spPr bwMode="auto">
              <a:xfrm>
                <a:off x="2604" y="3237"/>
                <a:ext cx="390" cy="285"/>
              </a:xfrm>
              <a:custGeom>
                <a:avLst/>
                <a:gdLst>
                  <a:gd name="T0" fmla="*/ 376 w 390"/>
                  <a:gd name="T1" fmla="*/ 0 h 285"/>
                  <a:gd name="T2" fmla="*/ 378 w 390"/>
                  <a:gd name="T3" fmla="*/ 0 h 285"/>
                  <a:gd name="T4" fmla="*/ 380 w 390"/>
                  <a:gd name="T5" fmla="*/ 10 h 285"/>
                  <a:gd name="T6" fmla="*/ 382 w 390"/>
                  <a:gd name="T7" fmla="*/ 20 h 285"/>
                  <a:gd name="T8" fmla="*/ 390 w 390"/>
                  <a:gd name="T9" fmla="*/ 39 h 285"/>
                  <a:gd name="T10" fmla="*/ 388 w 390"/>
                  <a:gd name="T11" fmla="*/ 52 h 285"/>
                  <a:gd name="T12" fmla="*/ 388 w 390"/>
                  <a:gd name="T13" fmla="*/ 60 h 285"/>
                  <a:gd name="T14" fmla="*/ 390 w 390"/>
                  <a:gd name="T15" fmla="*/ 62 h 285"/>
                  <a:gd name="T16" fmla="*/ 390 w 390"/>
                  <a:gd name="T17" fmla="*/ 66 h 285"/>
                  <a:gd name="T18" fmla="*/ 369 w 390"/>
                  <a:gd name="T19" fmla="*/ 66 h 285"/>
                  <a:gd name="T20" fmla="*/ 357 w 390"/>
                  <a:gd name="T21" fmla="*/ 60 h 285"/>
                  <a:gd name="T22" fmla="*/ 345 w 390"/>
                  <a:gd name="T23" fmla="*/ 64 h 285"/>
                  <a:gd name="T24" fmla="*/ 338 w 390"/>
                  <a:gd name="T25" fmla="*/ 68 h 285"/>
                  <a:gd name="T26" fmla="*/ 328 w 390"/>
                  <a:gd name="T27" fmla="*/ 69 h 285"/>
                  <a:gd name="T28" fmla="*/ 307 w 390"/>
                  <a:gd name="T29" fmla="*/ 66 h 285"/>
                  <a:gd name="T30" fmla="*/ 296 w 390"/>
                  <a:gd name="T31" fmla="*/ 71 h 285"/>
                  <a:gd name="T32" fmla="*/ 272 w 390"/>
                  <a:gd name="T33" fmla="*/ 100 h 285"/>
                  <a:gd name="T34" fmla="*/ 263 w 390"/>
                  <a:gd name="T35" fmla="*/ 118 h 285"/>
                  <a:gd name="T36" fmla="*/ 257 w 390"/>
                  <a:gd name="T37" fmla="*/ 135 h 285"/>
                  <a:gd name="T38" fmla="*/ 251 w 390"/>
                  <a:gd name="T39" fmla="*/ 148 h 285"/>
                  <a:gd name="T40" fmla="*/ 249 w 390"/>
                  <a:gd name="T41" fmla="*/ 162 h 285"/>
                  <a:gd name="T42" fmla="*/ 238 w 390"/>
                  <a:gd name="T43" fmla="*/ 177 h 285"/>
                  <a:gd name="T44" fmla="*/ 234 w 390"/>
                  <a:gd name="T45" fmla="*/ 189 h 285"/>
                  <a:gd name="T46" fmla="*/ 211 w 390"/>
                  <a:gd name="T47" fmla="*/ 198 h 285"/>
                  <a:gd name="T48" fmla="*/ 205 w 390"/>
                  <a:gd name="T49" fmla="*/ 208 h 285"/>
                  <a:gd name="T50" fmla="*/ 203 w 390"/>
                  <a:gd name="T51" fmla="*/ 231 h 285"/>
                  <a:gd name="T52" fmla="*/ 190 w 390"/>
                  <a:gd name="T53" fmla="*/ 240 h 285"/>
                  <a:gd name="T54" fmla="*/ 171 w 390"/>
                  <a:gd name="T55" fmla="*/ 256 h 285"/>
                  <a:gd name="T56" fmla="*/ 150 w 390"/>
                  <a:gd name="T57" fmla="*/ 260 h 285"/>
                  <a:gd name="T58" fmla="*/ 140 w 390"/>
                  <a:gd name="T59" fmla="*/ 262 h 285"/>
                  <a:gd name="T60" fmla="*/ 134 w 390"/>
                  <a:gd name="T61" fmla="*/ 267 h 285"/>
                  <a:gd name="T62" fmla="*/ 127 w 390"/>
                  <a:gd name="T63" fmla="*/ 279 h 285"/>
                  <a:gd name="T64" fmla="*/ 117 w 390"/>
                  <a:gd name="T65" fmla="*/ 285 h 285"/>
                  <a:gd name="T66" fmla="*/ 107 w 390"/>
                  <a:gd name="T67" fmla="*/ 277 h 285"/>
                  <a:gd name="T68" fmla="*/ 73 w 390"/>
                  <a:gd name="T69" fmla="*/ 260 h 285"/>
                  <a:gd name="T70" fmla="*/ 55 w 390"/>
                  <a:gd name="T71" fmla="*/ 244 h 285"/>
                  <a:gd name="T72" fmla="*/ 52 w 390"/>
                  <a:gd name="T73" fmla="*/ 238 h 285"/>
                  <a:gd name="T74" fmla="*/ 54 w 390"/>
                  <a:gd name="T75" fmla="*/ 227 h 285"/>
                  <a:gd name="T76" fmla="*/ 57 w 390"/>
                  <a:gd name="T77" fmla="*/ 221 h 285"/>
                  <a:gd name="T78" fmla="*/ 55 w 390"/>
                  <a:gd name="T79" fmla="*/ 200 h 285"/>
                  <a:gd name="T80" fmla="*/ 50 w 390"/>
                  <a:gd name="T81" fmla="*/ 179 h 285"/>
                  <a:gd name="T82" fmla="*/ 50 w 390"/>
                  <a:gd name="T83" fmla="*/ 152 h 285"/>
                  <a:gd name="T84" fmla="*/ 54 w 390"/>
                  <a:gd name="T85" fmla="*/ 129 h 285"/>
                  <a:gd name="T86" fmla="*/ 52 w 390"/>
                  <a:gd name="T87" fmla="*/ 106 h 285"/>
                  <a:gd name="T88" fmla="*/ 36 w 390"/>
                  <a:gd name="T89" fmla="*/ 94 h 285"/>
                  <a:gd name="T90" fmla="*/ 31 w 390"/>
                  <a:gd name="T91" fmla="*/ 79 h 285"/>
                  <a:gd name="T92" fmla="*/ 21 w 390"/>
                  <a:gd name="T93" fmla="*/ 69 h 285"/>
                  <a:gd name="T94" fmla="*/ 17 w 390"/>
                  <a:gd name="T95" fmla="*/ 56 h 285"/>
                  <a:gd name="T96" fmla="*/ 4 w 390"/>
                  <a:gd name="T97" fmla="*/ 37 h 285"/>
                  <a:gd name="T98" fmla="*/ 0 w 390"/>
                  <a:gd name="T99" fmla="*/ 29 h 285"/>
                  <a:gd name="T100" fmla="*/ 0 w 390"/>
                  <a:gd name="T101" fmla="*/ 27 h 285"/>
                  <a:gd name="T102" fmla="*/ 15 w 390"/>
                  <a:gd name="T103" fmla="*/ 27 h 285"/>
                  <a:gd name="T104" fmla="*/ 15 w 390"/>
                  <a:gd name="T105" fmla="*/ 29 h 285"/>
                  <a:gd name="T106" fmla="*/ 17 w 390"/>
                  <a:gd name="T107" fmla="*/ 29 h 285"/>
                  <a:gd name="T108" fmla="*/ 21 w 390"/>
                  <a:gd name="T109" fmla="*/ 21 h 285"/>
                  <a:gd name="T110" fmla="*/ 21 w 390"/>
                  <a:gd name="T111" fmla="*/ 0 h 285"/>
                  <a:gd name="T112" fmla="*/ 376 w 390"/>
                  <a:gd name="T113" fmla="*/ 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90" h="285">
                    <a:moveTo>
                      <a:pt x="376" y="0"/>
                    </a:moveTo>
                    <a:lnTo>
                      <a:pt x="378" y="0"/>
                    </a:lnTo>
                    <a:lnTo>
                      <a:pt x="380" y="10"/>
                    </a:lnTo>
                    <a:lnTo>
                      <a:pt x="382" y="20"/>
                    </a:lnTo>
                    <a:lnTo>
                      <a:pt x="390" y="39"/>
                    </a:lnTo>
                    <a:lnTo>
                      <a:pt x="388" y="52"/>
                    </a:lnTo>
                    <a:lnTo>
                      <a:pt x="388" y="60"/>
                    </a:lnTo>
                    <a:lnTo>
                      <a:pt x="390" y="62"/>
                    </a:lnTo>
                    <a:lnTo>
                      <a:pt x="390" y="66"/>
                    </a:lnTo>
                    <a:lnTo>
                      <a:pt x="369" y="66"/>
                    </a:lnTo>
                    <a:lnTo>
                      <a:pt x="357" y="60"/>
                    </a:lnTo>
                    <a:lnTo>
                      <a:pt x="345" y="64"/>
                    </a:lnTo>
                    <a:lnTo>
                      <a:pt x="338" y="68"/>
                    </a:lnTo>
                    <a:lnTo>
                      <a:pt x="328" y="69"/>
                    </a:lnTo>
                    <a:lnTo>
                      <a:pt x="307" y="66"/>
                    </a:lnTo>
                    <a:lnTo>
                      <a:pt x="296" y="71"/>
                    </a:lnTo>
                    <a:lnTo>
                      <a:pt x="272" y="100"/>
                    </a:lnTo>
                    <a:lnTo>
                      <a:pt x="263" y="118"/>
                    </a:lnTo>
                    <a:lnTo>
                      <a:pt x="257" y="135"/>
                    </a:lnTo>
                    <a:lnTo>
                      <a:pt x="251" y="148"/>
                    </a:lnTo>
                    <a:lnTo>
                      <a:pt x="249" y="162"/>
                    </a:lnTo>
                    <a:lnTo>
                      <a:pt x="238" y="177"/>
                    </a:lnTo>
                    <a:lnTo>
                      <a:pt x="234" y="189"/>
                    </a:lnTo>
                    <a:lnTo>
                      <a:pt x="211" y="198"/>
                    </a:lnTo>
                    <a:lnTo>
                      <a:pt x="205" y="208"/>
                    </a:lnTo>
                    <a:lnTo>
                      <a:pt x="203" y="231"/>
                    </a:lnTo>
                    <a:lnTo>
                      <a:pt x="190" y="240"/>
                    </a:lnTo>
                    <a:lnTo>
                      <a:pt x="171" y="256"/>
                    </a:lnTo>
                    <a:lnTo>
                      <a:pt x="150" y="260"/>
                    </a:lnTo>
                    <a:lnTo>
                      <a:pt x="140" y="262"/>
                    </a:lnTo>
                    <a:lnTo>
                      <a:pt x="134" y="267"/>
                    </a:lnTo>
                    <a:lnTo>
                      <a:pt x="127" y="279"/>
                    </a:lnTo>
                    <a:lnTo>
                      <a:pt x="117" y="285"/>
                    </a:lnTo>
                    <a:lnTo>
                      <a:pt x="107" y="277"/>
                    </a:lnTo>
                    <a:lnTo>
                      <a:pt x="73" y="260"/>
                    </a:lnTo>
                    <a:lnTo>
                      <a:pt x="55" y="244"/>
                    </a:lnTo>
                    <a:lnTo>
                      <a:pt x="52" y="238"/>
                    </a:lnTo>
                    <a:lnTo>
                      <a:pt x="54" y="227"/>
                    </a:lnTo>
                    <a:lnTo>
                      <a:pt x="57" y="221"/>
                    </a:lnTo>
                    <a:lnTo>
                      <a:pt x="55" y="200"/>
                    </a:lnTo>
                    <a:lnTo>
                      <a:pt x="50" y="179"/>
                    </a:lnTo>
                    <a:lnTo>
                      <a:pt x="50" y="152"/>
                    </a:lnTo>
                    <a:lnTo>
                      <a:pt x="54" y="129"/>
                    </a:lnTo>
                    <a:lnTo>
                      <a:pt x="52" y="106"/>
                    </a:lnTo>
                    <a:lnTo>
                      <a:pt x="36" y="94"/>
                    </a:lnTo>
                    <a:lnTo>
                      <a:pt x="31" y="79"/>
                    </a:lnTo>
                    <a:lnTo>
                      <a:pt x="21" y="69"/>
                    </a:lnTo>
                    <a:lnTo>
                      <a:pt x="17" y="56"/>
                    </a:lnTo>
                    <a:lnTo>
                      <a:pt x="4" y="37"/>
                    </a:lnTo>
                    <a:lnTo>
                      <a:pt x="0" y="29"/>
                    </a:lnTo>
                    <a:lnTo>
                      <a:pt x="0" y="27"/>
                    </a:lnTo>
                    <a:lnTo>
                      <a:pt x="15" y="27"/>
                    </a:lnTo>
                    <a:lnTo>
                      <a:pt x="15" y="29"/>
                    </a:lnTo>
                    <a:lnTo>
                      <a:pt x="17" y="29"/>
                    </a:lnTo>
                    <a:lnTo>
                      <a:pt x="21" y="21"/>
                    </a:lnTo>
                    <a:lnTo>
                      <a:pt x="21" y="0"/>
                    </a:lnTo>
                    <a:lnTo>
                      <a:pt x="376" y="0"/>
                    </a:lnTo>
                    <a:close/>
                  </a:path>
                </a:pathLst>
              </a:custGeom>
              <a:solidFill>
                <a:srgbClr val="FFFFFF"/>
              </a:solidFill>
              <a:ln w="12700">
                <a:solidFill>
                  <a:srgbClr val="000000"/>
                </a:solidFill>
                <a:prstDash val="solid"/>
                <a:round/>
                <a:headEnd/>
                <a:tailEnd/>
              </a:ln>
            </p:spPr>
            <p:txBody>
              <a:bodyPr/>
              <a:lstStyle/>
              <a:p>
                <a:endParaRPr lang="en-US"/>
              </a:p>
            </p:txBody>
          </p:sp>
          <p:sp>
            <p:nvSpPr>
              <p:cNvPr id="127039" name="Freeform 63"/>
              <p:cNvSpPr>
                <a:spLocks/>
              </p:cNvSpPr>
              <p:nvPr/>
            </p:nvSpPr>
            <p:spPr bwMode="auto">
              <a:xfrm>
                <a:off x="2456" y="3237"/>
                <a:ext cx="292" cy="477"/>
              </a:xfrm>
              <a:custGeom>
                <a:avLst/>
                <a:gdLst>
                  <a:gd name="T0" fmla="*/ 132 w 292"/>
                  <a:gd name="T1" fmla="*/ 16 h 477"/>
                  <a:gd name="T2" fmla="*/ 134 w 292"/>
                  <a:gd name="T3" fmla="*/ 25 h 477"/>
                  <a:gd name="T4" fmla="*/ 146 w 292"/>
                  <a:gd name="T5" fmla="*/ 46 h 477"/>
                  <a:gd name="T6" fmla="*/ 157 w 292"/>
                  <a:gd name="T7" fmla="*/ 60 h 477"/>
                  <a:gd name="T8" fmla="*/ 161 w 292"/>
                  <a:gd name="T9" fmla="*/ 75 h 477"/>
                  <a:gd name="T10" fmla="*/ 173 w 292"/>
                  <a:gd name="T11" fmla="*/ 87 h 477"/>
                  <a:gd name="T12" fmla="*/ 180 w 292"/>
                  <a:gd name="T13" fmla="*/ 102 h 477"/>
                  <a:gd name="T14" fmla="*/ 188 w 292"/>
                  <a:gd name="T15" fmla="*/ 106 h 477"/>
                  <a:gd name="T16" fmla="*/ 192 w 292"/>
                  <a:gd name="T17" fmla="*/ 118 h 477"/>
                  <a:gd name="T18" fmla="*/ 190 w 292"/>
                  <a:gd name="T19" fmla="*/ 141 h 477"/>
                  <a:gd name="T20" fmla="*/ 186 w 292"/>
                  <a:gd name="T21" fmla="*/ 169 h 477"/>
                  <a:gd name="T22" fmla="*/ 194 w 292"/>
                  <a:gd name="T23" fmla="*/ 202 h 477"/>
                  <a:gd name="T24" fmla="*/ 194 w 292"/>
                  <a:gd name="T25" fmla="*/ 212 h 477"/>
                  <a:gd name="T26" fmla="*/ 194 w 292"/>
                  <a:gd name="T27" fmla="*/ 217 h 477"/>
                  <a:gd name="T28" fmla="*/ 188 w 292"/>
                  <a:gd name="T29" fmla="*/ 227 h 477"/>
                  <a:gd name="T30" fmla="*/ 190 w 292"/>
                  <a:gd name="T31" fmla="*/ 240 h 477"/>
                  <a:gd name="T32" fmla="*/ 200 w 292"/>
                  <a:gd name="T33" fmla="*/ 252 h 477"/>
                  <a:gd name="T34" fmla="*/ 230 w 292"/>
                  <a:gd name="T35" fmla="*/ 273 h 477"/>
                  <a:gd name="T36" fmla="*/ 257 w 292"/>
                  <a:gd name="T37" fmla="*/ 288 h 477"/>
                  <a:gd name="T38" fmla="*/ 273 w 292"/>
                  <a:gd name="T39" fmla="*/ 300 h 477"/>
                  <a:gd name="T40" fmla="*/ 288 w 292"/>
                  <a:gd name="T41" fmla="*/ 329 h 477"/>
                  <a:gd name="T42" fmla="*/ 292 w 292"/>
                  <a:gd name="T43" fmla="*/ 352 h 477"/>
                  <a:gd name="T44" fmla="*/ 286 w 292"/>
                  <a:gd name="T45" fmla="*/ 386 h 477"/>
                  <a:gd name="T46" fmla="*/ 284 w 292"/>
                  <a:gd name="T47" fmla="*/ 392 h 477"/>
                  <a:gd name="T48" fmla="*/ 276 w 292"/>
                  <a:gd name="T49" fmla="*/ 396 h 477"/>
                  <a:gd name="T50" fmla="*/ 273 w 292"/>
                  <a:gd name="T51" fmla="*/ 406 h 477"/>
                  <a:gd name="T52" fmla="*/ 259 w 292"/>
                  <a:gd name="T53" fmla="*/ 415 h 477"/>
                  <a:gd name="T54" fmla="*/ 253 w 292"/>
                  <a:gd name="T55" fmla="*/ 417 h 477"/>
                  <a:gd name="T56" fmla="*/ 248 w 292"/>
                  <a:gd name="T57" fmla="*/ 429 h 477"/>
                  <a:gd name="T58" fmla="*/ 236 w 292"/>
                  <a:gd name="T59" fmla="*/ 434 h 477"/>
                  <a:gd name="T60" fmla="*/ 213 w 292"/>
                  <a:gd name="T61" fmla="*/ 436 h 477"/>
                  <a:gd name="T62" fmla="*/ 190 w 292"/>
                  <a:gd name="T63" fmla="*/ 431 h 477"/>
                  <a:gd name="T64" fmla="*/ 142 w 292"/>
                  <a:gd name="T65" fmla="*/ 440 h 477"/>
                  <a:gd name="T66" fmla="*/ 111 w 292"/>
                  <a:gd name="T67" fmla="*/ 448 h 477"/>
                  <a:gd name="T68" fmla="*/ 88 w 292"/>
                  <a:gd name="T69" fmla="*/ 436 h 477"/>
                  <a:gd name="T70" fmla="*/ 83 w 292"/>
                  <a:gd name="T71" fmla="*/ 436 h 477"/>
                  <a:gd name="T72" fmla="*/ 73 w 292"/>
                  <a:gd name="T73" fmla="*/ 450 h 477"/>
                  <a:gd name="T74" fmla="*/ 65 w 292"/>
                  <a:gd name="T75" fmla="*/ 461 h 477"/>
                  <a:gd name="T76" fmla="*/ 50 w 292"/>
                  <a:gd name="T77" fmla="*/ 475 h 477"/>
                  <a:gd name="T78" fmla="*/ 38 w 292"/>
                  <a:gd name="T79" fmla="*/ 477 h 477"/>
                  <a:gd name="T80" fmla="*/ 0 w 292"/>
                  <a:gd name="T81" fmla="*/ 477 h 477"/>
                  <a:gd name="T82" fmla="*/ 2 w 292"/>
                  <a:gd name="T83" fmla="*/ 73 h 477"/>
                  <a:gd name="T84" fmla="*/ 2 w 292"/>
                  <a:gd name="T85" fmla="*/ 48 h 477"/>
                  <a:gd name="T86" fmla="*/ 8 w 292"/>
                  <a:gd name="T87" fmla="*/ 48 h 477"/>
                  <a:gd name="T88" fmla="*/ 17 w 292"/>
                  <a:gd name="T89" fmla="*/ 52 h 477"/>
                  <a:gd name="T90" fmla="*/ 33 w 292"/>
                  <a:gd name="T91" fmla="*/ 50 h 477"/>
                  <a:gd name="T92" fmla="*/ 52 w 292"/>
                  <a:gd name="T93" fmla="*/ 39 h 477"/>
                  <a:gd name="T94" fmla="*/ 67 w 292"/>
                  <a:gd name="T95" fmla="*/ 43 h 477"/>
                  <a:gd name="T96" fmla="*/ 77 w 292"/>
                  <a:gd name="T97" fmla="*/ 46 h 477"/>
                  <a:gd name="T98" fmla="*/ 86 w 292"/>
                  <a:gd name="T99" fmla="*/ 43 h 477"/>
                  <a:gd name="T100" fmla="*/ 107 w 292"/>
                  <a:gd name="T101" fmla="*/ 16 h 477"/>
                  <a:gd name="T102" fmla="*/ 121 w 292"/>
                  <a:gd name="T103" fmla="*/ 0 h 477"/>
                  <a:gd name="T104" fmla="*/ 125 w 292"/>
                  <a:gd name="T105" fmla="*/ 0 h 477"/>
                  <a:gd name="T106" fmla="*/ 132 w 292"/>
                  <a:gd name="T107" fmla="*/ 16 h 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92" h="477">
                    <a:moveTo>
                      <a:pt x="132" y="16"/>
                    </a:moveTo>
                    <a:lnTo>
                      <a:pt x="134" y="25"/>
                    </a:lnTo>
                    <a:lnTo>
                      <a:pt x="146" y="46"/>
                    </a:lnTo>
                    <a:lnTo>
                      <a:pt x="157" y="60"/>
                    </a:lnTo>
                    <a:lnTo>
                      <a:pt x="161" y="75"/>
                    </a:lnTo>
                    <a:lnTo>
                      <a:pt x="173" y="87"/>
                    </a:lnTo>
                    <a:lnTo>
                      <a:pt x="180" y="102"/>
                    </a:lnTo>
                    <a:lnTo>
                      <a:pt x="188" y="106"/>
                    </a:lnTo>
                    <a:lnTo>
                      <a:pt x="192" y="118"/>
                    </a:lnTo>
                    <a:lnTo>
                      <a:pt x="190" y="141"/>
                    </a:lnTo>
                    <a:lnTo>
                      <a:pt x="186" y="169"/>
                    </a:lnTo>
                    <a:lnTo>
                      <a:pt x="194" y="202"/>
                    </a:lnTo>
                    <a:lnTo>
                      <a:pt x="194" y="212"/>
                    </a:lnTo>
                    <a:lnTo>
                      <a:pt x="194" y="217"/>
                    </a:lnTo>
                    <a:lnTo>
                      <a:pt x="188" y="227"/>
                    </a:lnTo>
                    <a:lnTo>
                      <a:pt x="190" y="240"/>
                    </a:lnTo>
                    <a:lnTo>
                      <a:pt x="200" y="252"/>
                    </a:lnTo>
                    <a:lnTo>
                      <a:pt x="230" y="273"/>
                    </a:lnTo>
                    <a:lnTo>
                      <a:pt x="257" y="288"/>
                    </a:lnTo>
                    <a:lnTo>
                      <a:pt x="273" y="300"/>
                    </a:lnTo>
                    <a:lnTo>
                      <a:pt x="288" y="329"/>
                    </a:lnTo>
                    <a:lnTo>
                      <a:pt x="292" y="352"/>
                    </a:lnTo>
                    <a:lnTo>
                      <a:pt x="286" y="386"/>
                    </a:lnTo>
                    <a:lnTo>
                      <a:pt x="284" y="392"/>
                    </a:lnTo>
                    <a:lnTo>
                      <a:pt x="276" y="396"/>
                    </a:lnTo>
                    <a:lnTo>
                      <a:pt x="273" y="406"/>
                    </a:lnTo>
                    <a:lnTo>
                      <a:pt x="259" y="415"/>
                    </a:lnTo>
                    <a:lnTo>
                      <a:pt x="253" y="417"/>
                    </a:lnTo>
                    <a:lnTo>
                      <a:pt x="248" y="429"/>
                    </a:lnTo>
                    <a:lnTo>
                      <a:pt x="236" y="434"/>
                    </a:lnTo>
                    <a:lnTo>
                      <a:pt x="213" y="436"/>
                    </a:lnTo>
                    <a:lnTo>
                      <a:pt x="190" y="431"/>
                    </a:lnTo>
                    <a:lnTo>
                      <a:pt x="142" y="440"/>
                    </a:lnTo>
                    <a:lnTo>
                      <a:pt x="111" y="448"/>
                    </a:lnTo>
                    <a:lnTo>
                      <a:pt x="88" y="436"/>
                    </a:lnTo>
                    <a:lnTo>
                      <a:pt x="83" y="436"/>
                    </a:lnTo>
                    <a:lnTo>
                      <a:pt x="73" y="450"/>
                    </a:lnTo>
                    <a:lnTo>
                      <a:pt x="65" y="461"/>
                    </a:lnTo>
                    <a:lnTo>
                      <a:pt x="50" y="475"/>
                    </a:lnTo>
                    <a:lnTo>
                      <a:pt x="38" y="477"/>
                    </a:lnTo>
                    <a:lnTo>
                      <a:pt x="0" y="477"/>
                    </a:lnTo>
                    <a:lnTo>
                      <a:pt x="2" y="73"/>
                    </a:lnTo>
                    <a:lnTo>
                      <a:pt x="2" y="48"/>
                    </a:lnTo>
                    <a:lnTo>
                      <a:pt x="8" y="48"/>
                    </a:lnTo>
                    <a:lnTo>
                      <a:pt x="17" y="52"/>
                    </a:lnTo>
                    <a:lnTo>
                      <a:pt x="33" y="50"/>
                    </a:lnTo>
                    <a:lnTo>
                      <a:pt x="52" y="39"/>
                    </a:lnTo>
                    <a:lnTo>
                      <a:pt x="67" y="43"/>
                    </a:lnTo>
                    <a:lnTo>
                      <a:pt x="77" y="46"/>
                    </a:lnTo>
                    <a:lnTo>
                      <a:pt x="86" y="43"/>
                    </a:lnTo>
                    <a:lnTo>
                      <a:pt x="107" y="16"/>
                    </a:lnTo>
                    <a:lnTo>
                      <a:pt x="121" y="0"/>
                    </a:lnTo>
                    <a:lnTo>
                      <a:pt x="125" y="0"/>
                    </a:lnTo>
                    <a:lnTo>
                      <a:pt x="132"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40" name="Freeform 64"/>
              <p:cNvSpPr>
                <a:spLocks/>
              </p:cNvSpPr>
              <p:nvPr/>
            </p:nvSpPr>
            <p:spPr bwMode="auto">
              <a:xfrm>
                <a:off x="2460" y="3241"/>
                <a:ext cx="292" cy="476"/>
              </a:xfrm>
              <a:custGeom>
                <a:avLst/>
                <a:gdLst>
                  <a:gd name="T0" fmla="*/ 132 w 292"/>
                  <a:gd name="T1" fmla="*/ 16 h 476"/>
                  <a:gd name="T2" fmla="*/ 134 w 292"/>
                  <a:gd name="T3" fmla="*/ 25 h 476"/>
                  <a:gd name="T4" fmla="*/ 146 w 292"/>
                  <a:gd name="T5" fmla="*/ 46 h 476"/>
                  <a:gd name="T6" fmla="*/ 157 w 292"/>
                  <a:gd name="T7" fmla="*/ 60 h 476"/>
                  <a:gd name="T8" fmla="*/ 161 w 292"/>
                  <a:gd name="T9" fmla="*/ 75 h 476"/>
                  <a:gd name="T10" fmla="*/ 173 w 292"/>
                  <a:gd name="T11" fmla="*/ 87 h 476"/>
                  <a:gd name="T12" fmla="*/ 180 w 292"/>
                  <a:gd name="T13" fmla="*/ 102 h 476"/>
                  <a:gd name="T14" fmla="*/ 188 w 292"/>
                  <a:gd name="T15" fmla="*/ 106 h 476"/>
                  <a:gd name="T16" fmla="*/ 192 w 292"/>
                  <a:gd name="T17" fmla="*/ 117 h 476"/>
                  <a:gd name="T18" fmla="*/ 190 w 292"/>
                  <a:gd name="T19" fmla="*/ 140 h 476"/>
                  <a:gd name="T20" fmla="*/ 186 w 292"/>
                  <a:gd name="T21" fmla="*/ 169 h 476"/>
                  <a:gd name="T22" fmla="*/ 194 w 292"/>
                  <a:gd name="T23" fmla="*/ 202 h 476"/>
                  <a:gd name="T24" fmla="*/ 194 w 292"/>
                  <a:gd name="T25" fmla="*/ 211 h 476"/>
                  <a:gd name="T26" fmla="*/ 194 w 292"/>
                  <a:gd name="T27" fmla="*/ 217 h 476"/>
                  <a:gd name="T28" fmla="*/ 188 w 292"/>
                  <a:gd name="T29" fmla="*/ 227 h 476"/>
                  <a:gd name="T30" fmla="*/ 190 w 292"/>
                  <a:gd name="T31" fmla="*/ 240 h 476"/>
                  <a:gd name="T32" fmla="*/ 199 w 292"/>
                  <a:gd name="T33" fmla="*/ 252 h 476"/>
                  <a:gd name="T34" fmla="*/ 230 w 292"/>
                  <a:gd name="T35" fmla="*/ 273 h 476"/>
                  <a:gd name="T36" fmla="*/ 257 w 292"/>
                  <a:gd name="T37" fmla="*/ 288 h 476"/>
                  <a:gd name="T38" fmla="*/ 272 w 292"/>
                  <a:gd name="T39" fmla="*/ 300 h 476"/>
                  <a:gd name="T40" fmla="*/ 288 w 292"/>
                  <a:gd name="T41" fmla="*/ 329 h 476"/>
                  <a:gd name="T42" fmla="*/ 292 w 292"/>
                  <a:gd name="T43" fmla="*/ 352 h 476"/>
                  <a:gd name="T44" fmla="*/ 286 w 292"/>
                  <a:gd name="T45" fmla="*/ 386 h 476"/>
                  <a:gd name="T46" fmla="*/ 284 w 292"/>
                  <a:gd name="T47" fmla="*/ 392 h 476"/>
                  <a:gd name="T48" fmla="*/ 276 w 292"/>
                  <a:gd name="T49" fmla="*/ 396 h 476"/>
                  <a:gd name="T50" fmla="*/ 272 w 292"/>
                  <a:gd name="T51" fmla="*/ 405 h 476"/>
                  <a:gd name="T52" fmla="*/ 259 w 292"/>
                  <a:gd name="T53" fmla="*/ 415 h 476"/>
                  <a:gd name="T54" fmla="*/ 253 w 292"/>
                  <a:gd name="T55" fmla="*/ 417 h 476"/>
                  <a:gd name="T56" fmla="*/ 247 w 292"/>
                  <a:gd name="T57" fmla="*/ 428 h 476"/>
                  <a:gd name="T58" fmla="*/ 236 w 292"/>
                  <a:gd name="T59" fmla="*/ 434 h 476"/>
                  <a:gd name="T60" fmla="*/ 213 w 292"/>
                  <a:gd name="T61" fmla="*/ 436 h 476"/>
                  <a:gd name="T62" fmla="*/ 190 w 292"/>
                  <a:gd name="T63" fmla="*/ 430 h 476"/>
                  <a:gd name="T64" fmla="*/ 142 w 292"/>
                  <a:gd name="T65" fmla="*/ 440 h 476"/>
                  <a:gd name="T66" fmla="*/ 111 w 292"/>
                  <a:gd name="T67" fmla="*/ 448 h 476"/>
                  <a:gd name="T68" fmla="*/ 88 w 292"/>
                  <a:gd name="T69" fmla="*/ 436 h 476"/>
                  <a:gd name="T70" fmla="*/ 82 w 292"/>
                  <a:gd name="T71" fmla="*/ 436 h 476"/>
                  <a:gd name="T72" fmla="*/ 73 w 292"/>
                  <a:gd name="T73" fmla="*/ 450 h 476"/>
                  <a:gd name="T74" fmla="*/ 65 w 292"/>
                  <a:gd name="T75" fmla="*/ 461 h 476"/>
                  <a:gd name="T76" fmla="*/ 50 w 292"/>
                  <a:gd name="T77" fmla="*/ 475 h 476"/>
                  <a:gd name="T78" fmla="*/ 38 w 292"/>
                  <a:gd name="T79" fmla="*/ 476 h 476"/>
                  <a:gd name="T80" fmla="*/ 0 w 292"/>
                  <a:gd name="T81" fmla="*/ 476 h 476"/>
                  <a:gd name="T82" fmla="*/ 2 w 292"/>
                  <a:gd name="T83" fmla="*/ 73 h 476"/>
                  <a:gd name="T84" fmla="*/ 2 w 292"/>
                  <a:gd name="T85" fmla="*/ 48 h 476"/>
                  <a:gd name="T86" fmla="*/ 7 w 292"/>
                  <a:gd name="T87" fmla="*/ 48 h 476"/>
                  <a:gd name="T88" fmla="*/ 17 w 292"/>
                  <a:gd name="T89" fmla="*/ 52 h 476"/>
                  <a:gd name="T90" fmla="*/ 32 w 292"/>
                  <a:gd name="T91" fmla="*/ 50 h 476"/>
                  <a:gd name="T92" fmla="*/ 52 w 292"/>
                  <a:gd name="T93" fmla="*/ 39 h 476"/>
                  <a:gd name="T94" fmla="*/ 67 w 292"/>
                  <a:gd name="T95" fmla="*/ 42 h 476"/>
                  <a:gd name="T96" fmla="*/ 77 w 292"/>
                  <a:gd name="T97" fmla="*/ 46 h 476"/>
                  <a:gd name="T98" fmla="*/ 86 w 292"/>
                  <a:gd name="T99" fmla="*/ 42 h 476"/>
                  <a:gd name="T100" fmla="*/ 107 w 292"/>
                  <a:gd name="T101" fmla="*/ 16 h 476"/>
                  <a:gd name="T102" fmla="*/ 121 w 292"/>
                  <a:gd name="T103" fmla="*/ 0 h 476"/>
                  <a:gd name="T104" fmla="*/ 125 w 292"/>
                  <a:gd name="T105" fmla="*/ 0 h 476"/>
                  <a:gd name="T106" fmla="*/ 132 w 292"/>
                  <a:gd name="T107" fmla="*/ 16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92" h="476">
                    <a:moveTo>
                      <a:pt x="132" y="16"/>
                    </a:moveTo>
                    <a:lnTo>
                      <a:pt x="134" y="25"/>
                    </a:lnTo>
                    <a:lnTo>
                      <a:pt x="146" y="46"/>
                    </a:lnTo>
                    <a:lnTo>
                      <a:pt x="157" y="60"/>
                    </a:lnTo>
                    <a:lnTo>
                      <a:pt x="161" y="75"/>
                    </a:lnTo>
                    <a:lnTo>
                      <a:pt x="173" y="87"/>
                    </a:lnTo>
                    <a:lnTo>
                      <a:pt x="180" y="102"/>
                    </a:lnTo>
                    <a:lnTo>
                      <a:pt x="188" y="106"/>
                    </a:lnTo>
                    <a:lnTo>
                      <a:pt x="192" y="117"/>
                    </a:lnTo>
                    <a:lnTo>
                      <a:pt x="190" y="140"/>
                    </a:lnTo>
                    <a:lnTo>
                      <a:pt x="186" y="169"/>
                    </a:lnTo>
                    <a:lnTo>
                      <a:pt x="194" y="202"/>
                    </a:lnTo>
                    <a:lnTo>
                      <a:pt x="194" y="211"/>
                    </a:lnTo>
                    <a:lnTo>
                      <a:pt x="194" y="217"/>
                    </a:lnTo>
                    <a:lnTo>
                      <a:pt x="188" y="227"/>
                    </a:lnTo>
                    <a:lnTo>
                      <a:pt x="190" y="240"/>
                    </a:lnTo>
                    <a:lnTo>
                      <a:pt x="199" y="252"/>
                    </a:lnTo>
                    <a:lnTo>
                      <a:pt x="230" y="273"/>
                    </a:lnTo>
                    <a:lnTo>
                      <a:pt x="257" y="288"/>
                    </a:lnTo>
                    <a:lnTo>
                      <a:pt x="272" y="300"/>
                    </a:lnTo>
                    <a:lnTo>
                      <a:pt x="288" y="329"/>
                    </a:lnTo>
                    <a:lnTo>
                      <a:pt x="292" y="352"/>
                    </a:lnTo>
                    <a:lnTo>
                      <a:pt x="286" y="386"/>
                    </a:lnTo>
                    <a:lnTo>
                      <a:pt x="284" y="392"/>
                    </a:lnTo>
                    <a:lnTo>
                      <a:pt x="276" y="396"/>
                    </a:lnTo>
                    <a:lnTo>
                      <a:pt x="272" y="405"/>
                    </a:lnTo>
                    <a:lnTo>
                      <a:pt x="259" y="415"/>
                    </a:lnTo>
                    <a:lnTo>
                      <a:pt x="253" y="417"/>
                    </a:lnTo>
                    <a:lnTo>
                      <a:pt x="247" y="428"/>
                    </a:lnTo>
                    <a:lnTo>
                      <a:pt x="236" y="434"/>
                    </a:lnTo>
                    <a:lnTo>
                      <a:pt x="213" y="436"/>
                    </a:lnTo>
                    <a:lnTo>
                      <a:pt x="190" y="430"/>
                    </a:lnTo>
                    <a:lnTo>
                      <a:pt x="142" y="440"/>
                    </a:lnTo>
                    <a:lnTo>
                      <a:pt x="111" y="448"/>
                    </a:lnTo>
                    <a:lnTo>
                      <a:pt x="88" y="436"/>
                    </a:lnTo>
                    <a:lnTo>
                      <a:pt x="82" y="436"/>
                    </a:lnTo>
                    <a:lnTo>
                      <a:pt x="73" y="450"/>
                    </a:lnTo>
                    <a:lnTo>
                      <a:pt x="65" y="461"/>
                    </a:lnTo>
                    <a:lnTo>
                      <a:pt x="50" y="475"/>
                    </a:lnTo>
                    <a:lnTo>
                      <a:pt x="38" y="476"/>
                    </a:lnTo>
                    <a:lnTo>
                      <a:pt x="0" y="476"/>
                    </a:lnTo>
                    <a:lnTo>
                      <a:pt x="2" y="73"/>
                    </a:lnTo>
                    <a:lnTo>
                      <a:pt x="2" y="48"/>
                    </a:lnTo>
                    <a:lnTo>
                      <a:pt x="7" y="48"/>
                    </a:lnTo>
                    <a:lnTo>
                      <a:pt x="17" y="52"/>
                    </a:lnTo>
                    <a:lnTo>
                      <a:pt x="32" y="50"/>
                    </a:lnTo>
                    <a:lnTo>
                      <a:pt x="52" y="39"/>
                    </a:lnTo>
                    <a:lnTo>
                      <a:pt x="67" y="42"/>
                    </a:lnTo>
                    <a:lnTo>
                      <a:pt x="77" y="46"/>
                    </a:lnTo>
                    <a:lnTo>
                      <a:pt x="86" y="42"/>
                    </a:lnTo>
                    <a:lnTo>
                      <a:pt x="107" y="16"/>
                    </a:lnTo>
                    <a:lnTo>
                      <a:pt x="121" y="0"/>
                    </a:lnTo>
                    <a:lnTo>
                      <a:pt x="125" y="0"/>
                    </a:lnTo>
                    <a:lnTo>
                      <a:pt x="132" y="16"/>
                    </a:lnTo>
                    <a:close/>
                  </a:path>
                </a:pathLst>
              </a:custGeom>
              <a:solidFill>
                <a:srgbClr val="FFFFFF"/>
              </a:solidFill>
              <a:ln w="12700">
                <a:solidFill>
                  <a:srgbClr val="000000"/>
                </a:solidFill>
                <a:prstDash val="solid"/>
                <a:round/>
                <a:headEnd/>
                <a:tailEnd/>
              </a:ln>
            </p:spPr>
            <p:txBody>
              <a:bodyPr/>
              <a:lstStyle/>
              <a:p>
                <a:endParaRPr lang="en-US"/>
              </a:p>
            </p:txBody>
          </p:sp>
          <p:sp>
            <p:nvSpPr>
              <p:cNvPr id="127041" name="Freeform 65"/>
              <p:cNvSpPr>
                <a:spLocks/>
              </p:cNvSpPr>
              <p:nvPr/>
            </p:nvSpPr>
            <p:spPr bwMode="auto">
              <a:xfrm>
                <a:off x="3111" y="3245"/>
                <a:ext cx="198" cy="380"/>
              </a:xfrm>
              <a:custGeom>
                <a:avLst/>
                <a:gdLst>
                  <a:gd name="T0" fmla="*/ 82 w 198"/>
                  <a:gd name="T1" fmla="*/ 15 h 380"/>
                  <a:gd name="T2" fmla="*/ 117 w 198"/>
                  <a:gd name="T3" fmla="*/ 10 h 380"/>
                  <a:gd name="T4" fmla="*/ 121 w 198"/>
                  <a:gd name="T5" fmla="*/ 6 h 380"/>
                  <a:gd name="T6" fmla="*/ 128 w 198"/>
                  <a:gd name="T7" fmla="*/ 8 h 380"/>
                  <a:gd name="T8" fmla="*/ 148 w 198"/>
                  <a:gd name="T9" fmla="*/ 27 h 380"/>
                  <a:gd name="T10" fmla="*/ 153 w 198"/>
                  <a:gd name="T11" fmla="*/ 44 h 380"/>
                  <a:gd name="T12" fmla="*/ 165 w 198"/>
                  <a:gd name="T13" fmla="*/ 65 h 380"/>
                  <a:gd name="T14" fmla="*/ 190 w 198"/>
                  <a:gd name="T15" fmla="*/ 85 h 380"/>
                  <a:gd name="T16" fmla="*/ 198 w 198"/>
                  <a:gd name="T17" fmla="*/ 123 h 380"/>
                  <a:gd name="T18" fmla="*/ 196 w 198"/>
                  <a:gd name="T19" fmla="*/ 146 h 380"/>
                  <a:gd name="T20" fmla="*/ 171 w 198"/>
                  <a:gd name="T21" fmla="*/ 150 h 380"/>
                  <a:gd name="T22" fmla="*/ 163 w 198"/>
                  <a:gd name="T23" fmla="*/ 150 h 380"/>
                  <a:gd name="T24" fmla="*/ 157 w 198"/>
                  <a:gd name="T25" fmla="*/ 158 h 380"/>
                  <a:gd name="T26" fmla="*/ 148 w 198"/>
                  <a:gd name="T27" fmla="*/ 156 h 380"/>
                  <a:gd name="T28" fmla="*/ 146 w 198"/>
                  <a:gd name="T29" fmla="*/ 156 h 380"/>
                  <a:gd name="T30" fmla="*/ 136 w 198"/>
                  <a:gd name="T31" fmla="*/ 167 h 380"/>
                  <a:gd name="T32" fmla="*/ 140 w 198"/>
                  <a:gd name="T33" fmla="*/ 244 h 380"/>
                  <a:gd name="T34" fmla="*/ 140 w 198"/>
                  <a:gd name="T35" fmla="*/ 303 h 380"/>
                  <a:gd name="T36" fmla="*/ 136 w 198"/>
                  <a:gd name="T37" fmla="*/ 307 h 380"/>
                  <a:gd name="T38" fmla="*/ 123 w 198"/>
                  <a:gd name="T39" fmla="*/ 311 h 380"/>
                  <a:gd name="T40" fmla="*/ 119 w 198"/>
                  <a:gd name="T41" fmla="*/ 315 h 380"/>
                  <a:gd name="T42" fmla="*/ 119 w 198"/>
                  <a:gd name="T43" fmla="*/ 378 h 380"/>
                  <a:gd name="T44" fmla="*/ 88 w 198"/>
                  <a:gd name="T45" fmla="*/ 380 h 380"/>
                  <a:gd name="T46" fmla="*/ 86 w 198"/>
                  <a:gd name="T47" fmla="*/ 376 h 380"/>
                  <a:gd name="T48" fmla="*/ 86 w 198"/>
                  <a:gd name="T49" fmla="*/ 317 h 380"/>
                  <a:gd name="T50" fmla="*/ 82 w 198"/>
                  <a:gd name="T51" fmla="*/ 309 h 380"/>
                  <a:gd name="T52" fmla="*/ 78 w 198"/>
                  <a:gd name="T53" fmla="*/ 229 h 380"/>
                  <a:gd name="T54" fmla="*/ 78 w 198"/>
                  <a:gd name="T55" fmla="*/ 194 h 380"/>
                  <a:gd name="T56" fmla="*/ 77 w 198"/>
                  <a:gd name="T57" fmla="*/ 192 h 380"/>
                  <a:gd name="T58" fmla="*/ 63 w 198"/>
                  <a:gd name="T59" fmla="*/ 192 h 380"/>
                  <a:gd name="T60" fmla="*/ 59 w 198"/>
                  <a:gd name="T61" fmla="*/ 171 h 380"/>
                  <a:gd name="T62" fmla="*/ 55 w 198"/>
                  <a:gd name="T63" fmla="*/ 167 h 380"/>
                  <a:gd name="T64" fmla="*/ 54 w 198"/>
                  <a:gd name="T65" fmla="*/ 159 h 380"/>
                  <a:gd name="T66" fmla="*/ 48 w 198"/>
                  <a:gd name="T67" fmla="*/ 156 h 380"/>
                  <a:gd name="T68" fmla="*/ 48 w 198"/>
                  <a:gd name="T69" fmla="*/ 142 h 380"/>
                  <a:gd name="T70" fmla="*/ 48 w 198"/>
                  <a:gd name="T71" fmla="*/ 140 h 380"/>
                  <a:gd name="T72" fmla="*/ 40 w 198"/>
                  <a:gd name="T73" fmla="*/ 136 h 380"/>
                  <a:gd name="T74" fmla="*/ 40 w 198"/>
                  <a:gd name="T75" fmla="*/ 117 h 380"/>
                  <a:gd name="T76" fmla="*/ 36 w 198"/>
                  <a:gd name="T77" fmla="*/ 113 h 380"/>
                  <a:gd name="T78" fmla="*/ 2 w 198"/>
                  <a:gd name="T79" fmla="*/ 115 h 380"/>
                  <a:gd name="T80" fmla="*/ 2 w 198"/>
                  <a:gd name="T81" fmla="*/ 115 h 380"/>
                  <a:gd name="T82" fmla="*/ 0 w 198"/>
                  <a:gd name="T83" fmla="*/ 110 h 380"/>
                  <a:gd name="T84" fmla="*/ 0 w 198"/>
                  <a:gd name="T85" fmla="*/ 75 h 380"/>
                  <a:gd name="T86" fmla="*/ 4 w 198"/>
                  <a:gd name="T87" fmla="*/ 67 h 380"/>
                  <a:gd name="T88" fmla="*/ 6 w 198"/>
                  <a:gd name="T89" fmla="*/ 42 h 380"/>
                  <a:gd name="T90" fmla="*/ 9 w 198"/>
                  <a:gd name="T91" fmla="*/ 38 h 380"/>
                  <a:gd name="T92" fmla="*/ 19 w 198"/>
                  <a:gd name="T93" fmla="*/ 37 h 380"/>
                  <a:gd name="T94" fmla="*/ 40 w 198"/>
                  <a:gd name="T95" fmla="*/ 4 h 380"/>
                  <a:gd name="T96" fmla="*/ 48 w 198"/>
                  <a:gd name="T97" fmla="*/ 0 h 380"/>
                  <a:gd name="T98" fmla="*/ 55 w 198"/>
                  <a:gd name="T99" fmla="*/ 0 h 380"/>
                  <a:gd name="T100" fmla="*/ 63 w 198"/>
                  <a:gd name="T101" fmla="*/ 0 h 380"/>
                  <a:gd name="T102" fmla="*/ 82 w 198"/>
                  <a:gd name="T103" fmla="*/ 15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98" h="380">
                    <a:moveTo>
                      <a:pt x="82" y="15"/>
                    </a:moveTo>
                    <a:lnTo>
                      <a:pt x="117" y="10"/>
                    </a:lnTo>
                    <a:lnTo>
                      <a:pt x="121" y="6"/>
                    </a:lnTo>
                    <a:lnTo>
                      <a:pt x="128" y="8"/>
                    </a:lnTo>
                    <a:lnTo>
                      <a:pt x="148" y="27"/>
                    </a:lnTo>
                    <a:lnTo>
                      <a:pt x="153" y="44"/>
                    </a:lnTo>
                    <a:lnTo>
                      <a:pt x="165" y="65"/>
                    </a:lnTo>
                    <a:lnTo>
                      <a:pt x="190" y="85"/>
                    </a:lnTo>
                    <a:lnTo>
                      <a:pt x="198" y="123"/>
                    </a:lnTo>
                    <a:lnTo>
                      <a:pt x="196" y="146"/>
                    </a:lnTo>
                    <a:lnTo>
                      <a:pt x="171" y="150"/>
                    </a:lnTo>
                    <a:lnTo>
                      <a:pt x="163" y="150"/>
                    </a:lnTo>
                    <a:lnTo>
                      <a:pt x="157" y="158"/>
                    </a:lnTo>
                    <a:lnTo>
                      <a:pt x="148" y="156"/>
                    </a:lnTo>
                    <a:lnTo>
                      <a:pt x="146" y="156"/>
                    </a:lnTo>
                    <a:lnTo>
                      <a:pt x="136" y="167"/>
                    </a:lnTo>
                    <a:lnTo>
                      <a:pt x="140" y="244"/>
                    </a:lnTo>
                    <a:lnTo>
                      <a:pt x="140" y="303"/>
                    </a:lnTo>
                    <a:lnTo>
                      <a:pt x="136" y="307"/>
                    </a:lnTo>
                    <a:lnTo>
                      <a:pt x="123" y="311"/>
                    </a:lnTo>
                    <a:lnTo>
                      <a:pt x="119" y="315"/>
                    </a:lnTo>
                    <a:lnTo>
                      <a:pt x="119" y="378"/>
                    </a:lnTo>
                    <a:lnTo>
                      <a:pt x="88" y="380"/>
                    </a:lnTo>
                    <a:lnTo>
                      <a:pt x="86" y="376"/>
                    </a:lnTo>
                    <a:lnTo>
                      <a:pt x="86" y="317"/>
                    </a:lnTo>
                    <a:lnTo>
                      <a:pt x="82" y="309"/>
                    </a:lnTo>
                    <a:lnTo>
                      <a:pt x="78" y="229"/>
                    </a:lnTo>
                    <a:lnTo>
                      <a:pt x="78" y="194"/>
                    </a:lnTo>
                    <a:lnTo>
                      <a:pt x="77" y="192"/>
                    </a:lnTo>
                    <a:lnTo>
                      <a:pt x="63" y="192"/>
                    </a:lnTo>
                    <a:lnTo>
                      <a:pt x="59" y="171"/>
                    </a:lnTo>
                    <a:lnTo>
                      <a:pt x="55" y="167"/>
                    </a:lnTo>
                    <a:lnTo>
                      <a:pt x="54" y="159"/>
                    </a:lnTo>
                    <a:lnTo>
                      <a:pt x="48" y="156"/>
                    </a:lnTo>
                    <a:lnTo>
                      <a:pt x="48" y="142"/>
                    </a:lnTo>
                    <a:lnTo>
                      <a:pt x="48" y="140"/>
                    </a:lnTo>
                    <a:lnTo>
                      <a:pt x="40" y="136"/>
                    </a:lnTo>
                    <a:lnTo>
                      <a:pt x="40" y="117"/>
                    </a:lnTo>
                    <a:lnTo>
                      <a:pt x="36" y="113"/>
                    </a:lnTo>
                    <a:lnTo>
                      <a:pt x="2" y="115"/>
                    </a:lnTo>
                    <a:lnTo>
                      <a:pt x="2" y="115"/>
                    </a:lnTo>
                    <a:lnTo>
                      <a:pt x="0" y="110"/>
                    </a:lnTo>
                    <a:lnTo>
                      <a:pt x="0" y="75"/>
                    </a:lnTo>
                    <a:lnTo>
                      <a:pt x="4" y="67"/>
                    </a:lnTo>
                    <a:lnTo>
                      <a:pt x="6" y="42"/>
                    </a:lnTo>
                    <a:lnTo>
                      <a:pt x="9" y="38"/>
                    </a:lnTo>
                    <a:lnTo>
                      <a:pt x="19" y="37"/>
                    </a:lnTo>
                    <a:lnTo>
                      <a:pt x="40" y="4"/>
                    </a:lnTo>
                    <a:lnTo>
                      <a:pt x="48" y="0"/>
                    </a:lnTo>
                    <a:lnTo>
                      <a:pt x="55" y="0"/>
                    </a:lnTo>
                    <a:lnTo>
                      <a:pt x="63" y="0"/>
                    </a:lnTo>
                    <a:lnTo>
                      <a:pt x="82"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42" name="Freeform 66"/>
              <p:cNvSpPr>
                <a:spLocks/>
              </p:cNvSpPr>
              <p:nvPr/>
            </p:nvSpPr>
            <p:spPr bwMode="auto">
              <a:xfrm>
                <a:off x="3115" y="3249"/>
                <a:ext cx="197" cy="380"/>
              </a:xfrm>
              <a:custGeom>
                <a:avLst/>
                <a:gdLst>
                  <a:gd name="T0" fmla="*/ 82 w 197"/>
                  <a:gd name="T1" fmla="*/ 15 h 380"/>
                  <a:gd name="T2" fmla="*/ 117 w 197"/>
                  <a:gd name="T3" fmla="*/ 9 h 380"/>
                  <a:gd name="T4" fmla="*/ 121 w 197"/>
                  <a:gd name="T5" fmla="*/ 6 h 380"/>
                  <a:gd name="T6" fmla="*/ 128 w 197"/>
                  <a:gd name="T7" fmla="*/ 8 h 380"/>
                  <a:gd name="T8" fmla="*/ 147 w 197"/>
                  <a:gd name="T9" fmla="*/ 27 h 380"/>
                  <a:gd name="T10" fmla="*/ 153 w 197"/>
                  <a:gd name="T11" fmla="*/ 44 h 380"/>
                  <a:gd name="T12" fmla="*/ 165 w 197"/>
                  <a:gd name="T13" fmla="*/ 65 h 380"/>
                  <a:gd name="T14" fmla="*/ 190 w 197"/>
                  <a:gd name="T15" fmla="*/ 84 h 380"/>
                  <a:gd name="T16" fmla="*/ 197 w 197"/>
                  <a:gd name="T17" fmla="*/ 123 h 380"/>
                  <a:gd name="T18" fmla="*/ 195 w 197"/>
                  <a:gd name="T19" fmla="*/ 146 h 380"/>
                  <a:gd name="T20" fmla="*/ 171 w 197"/>
                  <a:gd name="T21" fmla="*/ 150 h 380"/>
                  <a:gd name="T22" fmla="*/ 163 w 197"/>
                  <a:gd name="T23" fmla="*/ 150 h 380"/>
                  <a:gd name="T24" fmla="*/ 157 w 197"/>
                  <a:gd name="T25" fmla="*/ 157 h 380"/>
                  <a:gd name="T26" fmla="*/ 147 w 197"/>
                  <a:gd name="T27" fmla="*/ 155 h 380"/>
                  <a:gd name="T28" fmla="*/ 146 w 197"/>
                  <a:gd name="T29" fmla="*/ 155 h 380"/>
                  <a:gd name="T30" fmla="*/ 136 w 197"/>
                  <a:gd name="T31" fmla="*/ 167 h 380"/>
                  <a:gd name="T32" fmla="*/ 140 w 197"/>
                  <a:gd name="T33" fmla="*/ 244 h 380"/>
                  <a:gd name="T34" fmla="*/ 140 w 197"/>
                  <a:gd name="T35" fmla="*/ 303 h 380"/>
                  <a:gd name="T36" fmla="*/ 136 w 197"/>
                  <a:gd name="T37" fmla="*/ 307 h 380"/>
                  <a:gd name="T38" fmla="*/ 123 w 197"/>
                  <a:gd name="T39" fmla="*/ 311 h 380"/>
                  <a:gd name="T40" fmla="*/ 119 w 197"/>
                  <a:gd name="T41" fmla="*/ 315 h 380"/>
                  <a:gd name="T42" fmla="*/ 119 w 197"/>
                  <a:gd name="T43" fmla="*/ 378 h 380"/>
                  <a:gd name="T44" fmla="*/ 88 w 197"/>
                  <a:gd name="T45" fmla="*/ 380 h 380"/>
                  <a:gd name="T46" fmla="*/ 86 w 197"/>
                  <a:gd name="T47" fmla="*/ 376 h 380"/>
                  <a:gd name="T48" fmla="*/ 86 w 197"/>
                  <a:gd name="T49" fmla="*/ 317 h 380"/>
                  <a:gd name="T50" fmla="*/ 82 w 197"/>
                  <a:gd name="T51" fmla="*/ 309 h 380"/>
                  <a:gd name="T52" fmla="*/ 78 w 197"/>
                  <a:gd name="T53" fmla="*/ 228 h 380"/>
                  <a:gd name="T54" fmla="*/ 78 w 197"/>
                  <a:gd name="T55" fmla="*/ 194 h 380"/>
                  <a:gd name="T56" fmla="*/ 76 w 197"/>
                  <a:gd name="T57" fmla="*/ 192 h 380"/>
                  <a:gd name="T58" fmla="*/ 63 w 197"/>
                  <a:gd name="T59" fmla="*/ 192 h 380"/>
                  <a:gd name="T60" fmla="*/ 59 w 197"/>
                  <a:gd name="T61" fmla="*/ 171 h 380"/>
                  <a:gd name="T62" fmla="*/ 55 w 197"/>
                  <a:gd name="T63" fmla="*/ 167 h 380"/>
                  <a:gd name="T64" fmla="*/ 53 w 197"/>
                  <a:gd name="T65" fmla="*/ 159 h 380"/>
                  <a:gd name="T66" fmla="*/ 48 w 197"/>
                  <a:gd name="T67" fmla="*/ 155 h 380"/>
                  <a:gd name="T68" fmla="*/ 48 w 197"/>
                  <a:gd name="T69" fmla="*/ 142 h 380"/>
                  <a:gd name="T70" fmla="*/ 48 w 197"/>
                  <a:gd name="T71" fmla="*/ 140 h 380"/>
                  <a:gd name="T72" fmla="*/ 40 w 197"/>
                  <a:gd name="T73" fmla="*/ 136 h 380"/>
                  <a:gd name="T74" fmla="*/ 40 w 197"/>
                  <a:gd name="T75" fmla="*/ 117 h 380"/>
                  <a:gd name="T76" fmla="*/ 36 w 197"/>
                  <a:gd name="T77" fmla="*/ 113 h 380"/>
                  <a:gd name="T78" fmla="*/ 2 w 197"/>
                  <a:gd name="T79" fmla="*/ 115 h 380"/>
                  <a:gd name="T80" fmla="*/ 0 w 197"/>
                  <a:gd name="T81" fmla="*/ 109 h 380"/>
                  <a:gd name="T82" fmla="*/ 0 w 197"/>
                  <a:gd name="T83" fmla="*/ 75 h 380"/>
                  <a:gd name="T84" fmla="*/ 3 w 197"/>
                  <a:gd name="T85" fmla="*/ 67 h 380"/>
                  <a:gd name="T86" fmla="*/ 5 w 197"/>
                  <a:gd name="T87" fmla="*/ 42 h 380"/>
                  <a:gd name="T88" fmla="*/ 9 w 197"/>
                  <a:gd name="T89" fmla="*/ 38 h 380"/>
                  <a:gd name="T90" fmla="*/ 19 w 197"/>
                  <a:gd name="T91" fmla="*/ 36 h 380"/>
                  <a:gd name="T92" fmla="*/ 40 w 197"/>
                  <a:gd name="T93" fmla="*/ 4 h 380"/>
                  <a:gd name="T94" fmla="*/ 48 w 197"/>
                  <a:gd name="T95" fmla="*/ 0 h 380"/>
                  <a:gd name="T96" fmla="*/ 55 w 197"/>
                  <a:gd name="T97" fmla="*/ 0 h 380"/>
                  <a:gd name="T98" fmla="*/ 63 w 197"/>
                  <a:gd name="T99" fmla="*/ 0 h 380"/>
                  <a:gd name="T100" fmla="*/ 82 w 197"/>
                  <a:gd name="T101" fmla="*/ 15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97" h="380">
                    <a:moveTo>
                      <a:pt x="82" y="15"/>
                    </a:moveTo>
                    <a:lnTo>
                      <a:pt x="117" y="9"/>
                    </a:lnTo>
                    <a:lnTo>
                      <a:pt x="121" y="6"/>
                    </a:lnTo>
                    <a:lnTo>
                      <a:pt x="128" y="8"/>
                    </a:lnTo>
                    <a:lnTo>
                      <a:pt x="147" y="27"/>
                    </a:lnTo>
                    <a:lnTo>
                      <a:pt x="153" y="44"/>
                    </a:lnTo>
                    <a:lnTo>
                      <a:pt x="165" y="65"/>
                    </a:lnTo>
                    <a:lnTo>
                      <a:pt x="190" y="84"/>
                    </a:lnTo>
                    <a:lnTo>
                      <a:pt x="197" y="123"/>
                    </a:lnTo>
                    <a:lnTo>
                      <a:pt x="195" y="146"/>
                    </a:lnTo>
                    <a:lnTo>
                      <a:pt x="171" y="150"/>
                    </a:lnTo>
                    <a:lnTo>
                      <a:pt x="163" y="150"/>
                    </a:lnTo>
                    <a:lnTo>
                      <a:pt x="157" y="157"/>
                    </a:lnTo>
                    <a:lnTo>
                      <a:pt x="147" y="155"/>
                    </a:lnTo>
                    <a:lnTo>
                      <a:pt x="146" y="155"/>
                    </a:lnTo>
                    <a:lnTo>
                      <a:pt x="136" y="167"/>
                    </a:lnTo>
                    <a:lnTo>
                      <a:pt x="140" y="244"/>
                    </a:lnTo>
                    <a:lnTo>
                      <a:pt x="140" y="303"/>
                    </a:lnTo>
                    <a:lnTo>
                      <a:pt x="136" y="307"/>
                    </a:lnTo>
                    <a:lnTo>
                      <a:pt x="123" y="311"/>
                    </a:lnTo>
                    <a:lnTo>
                      <a:pt x="119" y="315"/>
                    </a:lnTo>
                    <a:lnTo>
                      <a:pt x="119" y="378"/>
                    </a:lnTo>
                    <a:lnTo>
                      <a:pt x="88" y="380"/>
                    </a:lnTo>
                    <a:lnTo>
                      <a:pt x="86" y="376"/>
                    </a:lnTo>
                    <a:lnTo>
                      <a:pt x="86" y="317"/>
                    </a:lnTo>
                    <a:lnTo>
                      <a:pt x="82" y="309"/>
                    </a:lnTo>
                    <a:lnTo>
                      <a:pt x="78" y="228"/>
                    </a:lnTo>
                    <a:lnTo>
                      <a:pt x="78" y="194"/>
                    </a:lnTo>
                    <a:lnTo>
                      <a:pt x="76" y="192"/>
                    </a:lnTo>
                    <a:lnTo>
                      <a:pt x="63" y="192"/>
                    </a:lnTo>
                    <a:lnTo>
                      <a:pt x="59" y="171"/>
                    </a:lnTo>
                    <a:lnTo>
                      <a:pt x="55" y="167"/>
                    </a:lnTo>
                    <a:lnTo>
                      <a:pt x="53" y="159"/>
                    </a:lnTo>
                    <a:lnTo>
                      <a:pt x="48" y="155"/>
                    </a:lnTo>
                    <a:lnTo>
                      <a:pt x="48" y="142"/>
                    </a:lnTo>
                    <a:lnTo>
                      <a:pt x="48" y="140"/>
                    </a:lnTo>
                    <a:lnTo>
                      <a:pt x="40" y="136"/>
                    </a:lnTo>
                    <a:lnTo>
                      <a:pt x="40" y="117"/>
                    </a:lnTo>
                    <a:lnTo>
                      <a:pt x="36" y="113"/>
                    </a:lnTo>
                    <a:lnTo>
                      <a:pt x="2" y="115"/>
                    </a:lnTo>
                    <a:lnTo>
                      <a:pt x="0" y="109"/>
                    </a:lnTo>
                    <a:lnTo>
                      <a:pt x="0" y="75"/>
                    </a:lnTo>
                    <a:lnTo>
                      <a:pt x="3" y="67"/>
                    </a:lnTo>
                    <a:lnTo>
                      <a:pt x="5" y="42"/>
                    </a:lnTo>
                    <a:lnTo>
                      <a:pt x="9" y="38"/>
                    </a:lnTo>
                    <a:lnTo>
                      <a:pt x="19" y="36"/>
                    </a:lnTo>
                    <a:lnTo>
                      <a:pt x="40" y="4"/>
                    </a:lnTo>
                    <a:lnTo>
                      <a:pt x="48" y="0"/>
                    </a:lnTo>
                    <a:lnTo>
                      <a:pt x="55" y="0"/>
                    </a:lnTo>
                    <a:lnTo>
                      <a:pt x="63" y="0"/>
                    </a:lnTo>
                    <a:lnTo>
                      <a:pt x="82" y="15"/>
                    </a:lnTo>
                    <a:close/>
                  </a:path>
                </a:pathLst>
              </a:custGeom>
              <a:solidFill>
                <a:srgbClr val="FFFFFF"/>
              </a:solidFill>
              <a:ln w="12700">
                <a:solidFill>
                  <a:srgbClr val="000000"/>
                </a:solidFill>
                <a:prstDash val="solid"/>
                <a:round/>
                <a:headEnd/>
                <a:tailEnd/>
              </a:ln>
            </p:spPr>
            <p:txBody>
              <a:bodyPr/>
              <a:lstStyle/>
              <a:p>
                <a:endParaRPr lang="en-US"/>
              </a:p>
            </p:txBody>
          </p:sp>
          <p:sp>
            <p:nvSpPr>
              <p:cNvPr id="127043" name="Freeform 67"/>
              <p:cNvSpPr>
                <a:spLocks/>
              </p:cNvSpPr>
              <p:nvPr/>
            </p:nvSpPr>
            <p:spPr bwMode="auto">
              <a:xfrm>
                <a:off x="2984" y="3297"/>
                <a:ext cx="205" cy="332"/>
              </a:xfrm>
              <a:custGeom>
                <a:avLst/>
                <a:gdLst>
                  <a:gd name="T0" fmla="*/ 125 w 205"/>
                  <a:gd name="T1" fmla="*/ 13 h 332"/>
                  <a:gd name="T2" fmla="*/ 119 w 205"/>
                  <a:gd name="T3" fmla="*/ 19 h 332"/>
                  <a:gd name="T4" fmla="*/ 119 w 205"/>
                  <a:gd name="T5" fmla="*/ 73 h 332"/>
                  <a:gd name="T6" fmla="*/ 123 w 205"/>
                  <a:gd name="T7" fmla="*/ 75 h 332"/>
                  <a:gd name="T8" fmla="*/ 134 w 205"/>
                  <a:gd name="T9" fmla="*/ 69 h 332"/>
                  <a:gd name="T10" fmla="*/ 159 w 205"/>
                  <a:gd name="T11" fmla="*/ 71 h 332"/>
                  <a:gd name="T12" fmla="*/ 161 w 205"/>
                  <a:gd name="T13" fmla="*/ 79 h 332"/>
                  <a:gd name="T14" fmla="*/ 163 w 205"/>
                  <a:gd name="T15" fmla="*/ 90 h 332"/>
                  <a:gd name="T16" fmla="*/ 167 w 205"/>
                  <a:gd name="T17" fmla="*/ 94 h 332"/>
                  <a:gd name="T18" fmla="*/ 167 w 205"/>
                  <a:gd name="T19" fmla="*/ 111 h 332"/>
                  <a:gd name="T20" fmla="*/ 175 w 205"/>
                  <a:gd name="T21" fmla="*/ 115 h 332"/>
                  <a:gd name="T22" fmla="*/ 175 w 205"/>
                  <a:gd name="T23" fmla="*/ 121 h 332"/>
                  <a:gd name="T24" fmla="*/ 181 w 205"/>
                  <a:gd name="T25" fmla="*/ 127 h 332"/>
                  <a:gd name="T26" fmla="*/ 184 w 205"/>
                  <a:gd name="T27" fmla="*/ 146 h 332"/>
                  <a:gd name="T28" fmla="*/ 188 w 205"/>
                  <a:gd name="T29" fmla="*/ 150 h 332"/>
                  <a:gd name="T30" fmla="*/ 198 w 205"/>
                  <a:gd name="T31" fmla="*/ 148 h 332"/>
                  <a:gd name="T32" fmla="*/ 200 w 205"/>
                  <a:gd name="T33" fmla="*/ 148 h 332"/>
                  <a:gd name="T34" fmla="*/ 200 w 205"/>
                  <a:gd name="T35" fmla="*/ 177 h 332"/>
                  <a:gd name="T36" fmla="*/ 204 w 205"/>
                  <a:gd name="T37" fmla="*/ 265 h 332"/>
                  <a:gd name="T38" fmla="*/ 205 w 205"/>
                  <a:gd name="T39" fmla="*/ 273 h 332"/>
                  <a:gd name="T40" fmla="*/ 205 w 205"/>
                  <a:gd name="T41" fmla="*/ 326 h 332"/>
                  <a:gd name="T42" fmla="*/ 165 w 205"/>
                  <a:gd name="T43" fmla="*/ 330 h 332"/>
                  <a:gd name="T44" fmla="*/ 106 w 205"/>
                  <a:gd name="T45" fmla="*/ 332 h 332"/>
                  <a:gd name="T46" fmla="*/ 88 w 205"/>
                  <a:gd name="T47" fmla="*/ 332 h 332"/>
                  <a:gd name="T48" fmla="*/ 86 w 205"/>
                  <a:gd name="T49" fmla="*/ 332 h 332"/>
                  <a:gd name="T50" fmla="*/ 85 w 205"/>
                  <a:gd name="T51" fmla="*/ 317 h 332"/>
                  <a:gd name="T52" fmla="*/ 85 w 205"/>
                  <a:gd name="T53" fmla="*/ 213 h 332"/>
                  <a:gd name="T54" fmla="*/ 83 w 205"/>
                  <a:gd name="T55" fmla="*/ 213 h 332"/>
                  <a:gd name="T56" fmla="*/ 58 w 205"/>
                  <a:gd name="T57" fmla="*/ 211 h 332"/>
                  <a:gd name="T58" fmla="*/ 46 w 205"/>
                  <a:gd name="T59" fmla="*/ 207 h 332"/>
                  <a:gd name="T60" fmla="*/ 42 w 205"/>
                  <a:gd name="T61" fmla="*/ 182 h 332"/>
                  <a:gd name="T62" fmla="*/ 42 w 205"/>
                  <a:gd name="T63" fmla="*/ 167 h 332"/>
                  <a:gd name="T64" fmla="*/ 37 w 205"/>
                  <a:gd name="T65" fmla="*/ 165 h 332"/>
                  <a:gd name="T66" fmla="*/ 2 w 205"/>
                  <a:gd name="T67" fmla="*/ 163 h 332"/>
                  <a:gd name="T68" fmla="*/ 0 w 205"/>
                  <a:gd name="T69" fmla="*/ 67 h 332"/>
                  <a:gd name="T70" fmla="*/ 6 w 205"/>
                  <a:gd name="T71" fmla="*/ 15 h 332"/>
                  <a:gd name="T72" fmla="*/ 12 w 205"/>
                  <a:gd name="T73" fmla="*/ 15 h 332"/>
                  <a:gd name="T74" fmla="*/ 15 w 205"/>
                  <a:gd name="T75" fmla="*/ 17 h 332"/>
                  <a:gd name="T76" fmla="*/ 27 w 205"/>
                  <a:gd name="T77" fmla="*/ 31 h 332"/>
                  <a:gd name="T78" fmla="*/ 37 w 205"/>
                  <a:gd name="T79" fmla="*/ 31 h 332"/>
                  <a:gd name="T80" fmla="*/ 42 w 205"/>
                  <a:gd name="T81" fmla="*/ 33 h 332"/>
                  <a:gd name="T82" fmla="*/ 46 w 205"/>
                  <a:gd name="T83" fmla="*/ 31 h 332"/>
                  <a:gd name="T84" fmla="*/ 54 w 205"/>
                  <a:gd name="T85" fmla="*/ 15 h 332"/>
                  <a:gd name="T86" fmla="*/ 65 w 205"/>
                  <a:gd name="T87" fmla="*/ 9 h 332"/>
                  <a:gd name="T88" fmla="*/ 98 w 205"/>
                  <a:gd name="T89" fmla="*/ 8 h 332"/>
                  <a:gd name="T90" fmla="*/ 115 w 205"/>
                  <a:gd name="T91" fmla="*/ 6 h 332"/>
                  <a:gd name="T92" fmla="*/ 123 w 205"/>
                  <a:gd name="T93" fmla="*/ 0 h 332"/>
                  <a:gd name="T94" fmla="*/ 125 w 205"/>
                  <a:gd name="T95" fmla="*/ 0 h 332"/>
                  <a:gd name="T96" fmla="*/ 125 w 205"/>
                  <a:gd name="T97" fmla="*/ 13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05" h="332">
                    <a:moveTo>
                      <a:pt x="125" y="13"/>
                    </a:moveTo>
                    <a:lnTo>
                      <a:pt x="119" y="19"/>
                    </a:lnTo>
                    <a:lnTo>
                      <a:pt x="119" y="73"/>
                    </a:lnTo>
                    <a:lnTo>
                      <a:pt x="123" y="75"/>
                    </a:lnTo>
                    <a:lnTo>
                      <a:pt x="134" y="69"/>
                    </a:lnTo>
                    <a:lnTo>
                      <a:pt x="159" y="71"/>
                    </a:lnTo>
                    <a:lnTo>
                      <a:pt x="161" y="79"/>
                    </a:lnTo>
                    <a:lnTo>
                      <a:pt x="163" y="90"/>
                    </a:lnTo>
                    <a:lnTo>
                      <a:pt x="167" y="94"/>
                    </a:lnTo>
                    <a:lnTo>
                      <a:pt x="167" y="111"/>
                    </a:lnTo>
                    <a:lnTo>
                      <a:pt x="175" y="115"/>
                    </a:lnTo>
                    <a:lnTo>
                      <a:pt x="175" y="121"/>
                    </a:lnTo>
                    <a:lnTo>
                      <a:pt x="181" y="127"/>
                    </a:lnTo>
                    <a:lnTo>
                      <a:pt x="184" y="146"/>
                    </a:lnTo>
                    <a:lnTo>
                      <a:pt x="188" y="150"/>
                    </a:lnTo>
                    <a:lnTo>
                      <a:pt x="198" y="148"/>
                    </a:lnTo>
                    <a:lnTo>
                      <a:pt x="200" y="148"/>
                    </a:lnTo>
                    <a:lnTo>
                      <a:pt x="200" y="177"/>
                    </a:lnTo>
                    <a:lnTo>
                      <a:pt x="204" y="265"/>
                    </a:lnTo>
                    <a:lnTo>
                      <a:pt x="205" y="273"/>
                    </a:lnTo>
                    <a:lnTo>
                      <a:pt x="205" y="326"/>
                    </a:lnTo>
                    <a:lnTo>
                      <a:pt x="165" y="330"/>
                    </a:lnTo>
                    <a:lnTo>
                      <a:pt x="106" y="332"/>
                    </a:lnTo>
                    <a:lnTo>
                      <a:pt x="88" y="332"/>
                    </a:lnTo>
                    <a:lnTo>
                      <a:pt x="86" y="332"/>
                    </a:lnTo>
                    <a:lnTo>
                      <a:pt x="85" y="317"/>
                    </a:lnTo>
                    <a:lnTo>
                      <a:pt x="85" y="213"/>
                    </a:lnTo>
                    <a:lnTo>
                      <a:pt x="83" y="213"/>
                    </a:lnTo>
                    <a:lnTo>
                      <a:pt x="58" y="211"/>
                    </a:lnTo>
                    <a:lnTo>
                      <a:pt x="46" y="207"/>
                    </a:lnTo>
                    <a:lnTo>
                      <a:pt x="42" y="182"/>
                    </a:lnTo>
                    <a:lnTo>
                      <a:pt x="42" y="167"/>
                    </a:lnTo>
                    <a:lnTo>
                      <a:pt x="37" y="165"/>
                    </a:lnTo>
                    <a:lnTo>
                      <a:pt x="2" y="163"/>
                    </a:lnTo>
                    <a:lnTo>
                      <a:pt x="0" y="67"/>
                    </a:lnTo>
                    <a:lnTo>
                      <a:pt x="6" y="15"/>
                    </a:lnTo>
                    <a:lnTo>
                      <a:pt x="12" y="15"/>
                    </a:lnTo>
                    <a:lnTo>
                      <a:pt x="15" y="17"/>
                    </a:lnTo>
                    <a:lnTo>
                      <a:pt x="27" y="31"/>
                    </a:lnTo>
                    <a:lnTo>
                      <a:pt x="37" y="31"/>
                    </a:lnTo>
                    <a:lnTo>
                      <a:pt x="42" y="33"/>
                    </a:lnTo>
                    <a:lnTo>
                      <a:pt x="46" y="31"/>
                    </a:lnTo>
                    <a:lnTo>
                      <a:pt x="54" y="15"/>
                    </a:lnTo>
                    <a:lnTo>
                      <a:pt x="65" y="9"/>
                    </a:lnTo>
                    <a:lnTo>
                      <a:pt x="98" y="8"/>
                    </a:lnTo>
                    <a:lnTo>
                      <a:pt x="115" y="6"/>
                    </a:lnTo>
                    <a:lnTo>
                      <a:pt x="123" y="0"/>
                    </a:lnTo>
                    <a:lnTo>
                      <a:pt x="125" y="0"/>
                    </a:lnTo>
                    <a:lnTo>
                      <a:pt x="125"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44" name="Freeform 68"/>
              <p:cNvSpPr>
                <a:spLocks/>
              </p:cNvSpPr>
              <p:nvPr/>
            </p:nvSpPr>
            <p:spPr bwMode="auto">
              <a:xfrm>
                <a:off x="2988" y="3301"/>
                <a:ext cx="205" cy="332"/>
              </a:xfrm>
              <a:custGeom>
                <a:avLst/>
                <a:gdLst>
                  <a:gd name="T0" fmla="*/ 125 w 205"/>
                  <a:gd name="T1" fmla="*/ 13 h 332"/>
                  <a:gd name="T2" fmla="*/ 119 w 205"/>
                  <a:gd name="T3" fmla="*/ 19 h 332"/>
                  <a:gd name="T4" fmla="*/ 119 w 205"/>
                  <a:gd name="T5" fmla="*/ 73 h 332"/>
                  <a:gd name="T6" fmla="*/ 123 w 205"/>
                  <a:gd name="T7" fmla="*/ 75 h 332"/>
                  <a:gd name="T8" fmla="*/ 134 w 205"/>
                  <a:gd name="T9" fmla="*/ 69 h 332"/>
                  <a:gd name="T10" fmla="*/ 159 w 205"/>
                  <a:gd name="T11" fmla="*/ 71 h 332"/>
                  <a:gd name="T12" fmla="*/ 161 w 205"/>
                  <a:gd name="T13" fmla="*/ 78 h 332"/>
                  <a:gd name="T14" fmla="*/ 163 w 205"/>
                  <a:gd name="T15" fmla="*/ 90 h 332"/>
                  <a:gd name="T16" fmla="*/ 167 w 205"/>
                  <a:gd name="T17" fmla="*/ 94 h 332"/>
                  <a:gd name="T18" fmla="*/ 167 w 205"/>
                  <a:gd name="T19" fmla="*/ 111 h 332"/>
                  <a:gd name="T20" fmla="*/ 175 w 205"/>
                  <a:gd name="T21" fmla="*/ 115 h 332"/>
                  <a:gd name="T22" fmla="*/ 175 w 205"/>
                  <a:gd name="T23" fmla="*/ 121 h 332"/>
                  <a:gd name="T24" fmla="*/ 180 w 205"/>
                  <a:gd name="T25" fmla="*/ 126 h 332"/>
                  <a:gd name="T26" fmla="*/ 184 w 205"/>
                  <a:gd name="T27" fmla="*/ 146 h 332"/>
                  <a:gd name="T28" fmla="*/ 188 w 205"/>
                  <a:gd name="T29" fmla="*/ 150 h 332"/>
                  <a:gd name="T30" fmla="*/ 198 w 205"/>
                  <a:gd name="T31" fmla="*/ 148 h 332"/>
                  <a:gd name="T32" fmla="*/ 200 w 205"/>
                  <a:gd name="T33" fmla="*/ 148 h 332"/>
                  <a:gd name="T34" fmla="*/ 200 w 205"/>
                  <a:gd name="T35" fmla="*/ 176 h 332"/>
                  <a:gd name="T36" fmla="*/ 203 w 205"/>
                  <a:gd name="T37" fmla="*/ 265 h 332"/>
                  <a:gd name="T38" fmla="*/ 205 w 205"/>
                  <a:gd name="T39" fmla="*/ 272 h 332"/>
                  <a:gd name="T40" fmla="*/ 205 w 205"/>
                  <a:gd name="T41" fmla="*/ 326 h 332"/>
                  <a:gd name="T42" fmla="*/ 165 w 205"/>
                  <a:gd name="T43" fmla="*/ 330 h 332"/>
                  <a:gd name="T44" fmla="*/ 105 w 205"/>
                  <a:gd name="T45" fmla="*/ 332 h 332"/>
                  <a:gd name="T46" fmla="*/ 88 w 205"/>
                  <a:gd name="T47" fmla="*/ 332 h 332"/>
                  <a:gd name="T48" fmla="*/ 86 w 205"/>
                  <a:gd name="T49" fmla="*/ 332 h 332"/>
                  <a:gd name="T50" fmla="*/ 84 w 205"/>
                  <a:gd name="T51" fmla="*/ 317 h 332"/>
                  <a:gd name="T52" fmla="*/ 84 w 205"/>
                  <a:gd name="T53" fmla="*/ 213 h 332"/>
                  <a:gd name="T54" fmla="*/ 82 w 205"/>
                  <a:gd name="T55" fmla="*/ 213 h 332"/>
                  <a:gd name="T56" fmla="*/ 57 w 205"/>
                  <a:gd name="T57" fmla="*/ 211 h 332"/>
                  <a:gd name="T58" fmla="*/ 46 w 205"/>
                  <a:gd name="T59" fmla="*/ 207 h 332"/>
                  <a:gd name="T60" fmla="*/ 42 w 205"/>
                  <a:gd name="T61" fmla="*/ 182 h 332"/>
                  <a:gd name="T62" fmla="*/ 42 w 205"/>
                  <a:gd name="T63" fmla="*/ 167 h 332"/>
                  <a:gd name="T64" fmla="*/ 36 w 205"/>
                  <a:gd name="T65" fmla="*/ 165 h 332"/>
                  <a:gd name="T66" fmla="*/ 2 w 205"/>
                  <a:gd name="T67" fmla="*/ 163 h 332"/>
                  <a:gd name="T68" fmla="*/ 0 w 205"/>
                  <a:gd name="T69" fmla="*/ 67 h 332"/>
                  <a:gd name="T70" fmla="*/ 6 w 205"/>
                  <a:gd name="T71" fmla="*/ 15 h 332"/>
                  <a:gd name="T72" fmla="*/ 11 w 205"/>
                  <a:gd name="T73" fmla="*/ 15 h 332"/>
                  <a:gd name="T74" fmla="*/ 15 w 205"/>
                  <a:gd name="T75" fmla="*/ 17 h 332"/>
                  <a:gd name="T76" fmla="*/ 27 w 205"/>
                  <a:gd name="T77" fmla="*/ 30 h 332"/>
                  <a:gd name="T78" fmla="*/ 36 w 205"/>
                  <a:gd name="T79" fmla="*/ 30 h 332"/>
                  <a:gd name="T80" fmla="*/ 42 w 205"/>
                  <a:gd name="T81" fmla="*/ 32 h 332"/>
                  <a:gd name="T82" fmla="*/ 46 w 205"/>
                  <a:gd name="T83" fmla="*/ 30 h 332"/>
                  <a:gd name="T84" fmla="*/ 54 w 205"/>
                  <a:gd name="T85" fmla="*/ 15 h 332"/>
                  <a:gd name="T86" fmla="*/ 65 w 205"/>
                  <a:gd name="T87" fmla="*/ 9 h 332"/>
                  <a:gd name="T88" fmla="*/ 98 w 205"/>
                  <a:gd name="T89" fmla="*/ 7 h 332"/>
                  <a:gd name="T90" fmla="*/ 115 w 205"/>
                  <a:gd name="T91" fmla="*/ 5 h 332"/>
                  <a:gd name="T92" fmla="*/ 123 w 205"/>
                  <a:gd name="T93" fmla="*/ 0 h 332"/>
                  <a:gd name="T94" fmla="*/ 125 w 205"/>
                  <a:gd name="T95" fmla="*/ 0 h 332"/>
                  <a:gd name="T96" fmla="*/ 125 w 205"/>
                  <a:gd name="T97" fmla="*/ 13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05" h="332">
                    <a:moveTo>
                      <a:pt x="125" y="13"/>
                    </a:moveTo>
                    <a:lnTo>
                      <a:pt x="119" y="19"/>
                    </a:lnTo>
                    <a:lnTo>
                      <a:pt x="119" y="73"/>
                    </a:lnTo>
                    <a:lnTo>
                      <a:pt x="123" y="75"/>
                    </a:lnTo>
                    <a:lnTo>
                      <a:pt x="134" y="69"/>
                    </a:lnTo>
                    <a:lnTo>
                      <a:pt x="159" y="71"/>
                    </a:lnTo>
                    <a:lnTo>
                      <a:pt x="161" y="78"/>
                    </a:lnTo>
                    <a:lnTo>
                      <a:pt x="163" y="90"/>
                    </a:lnTo>
                    <a:lnTo>
                      <a:pt x="167" y="94"/>
                    </a:lnTo>
                    <a:lnTo>
                      <a:pt x="167" y="111"/>
                    </a:lnTo>
                    <a:lnTo>
                      <a:pt x="175" y="115"/>
                    </a:lnTo>
                    <a:lnTo>
                      <a:pt x="175" y="121"/>
                    </a:lnTo>
                    <a:lnTo>
                      <a:pt x="180" y="126"/>
                    </a:lnTo>
                    <a:lnTo>
                      <a:pt x="184" y="146"/>
                    </a:lnTo>
                    <a:lnTo>
                      <a:pt x="188" y="150"/>
                    </a:lnTo>
                    <a:lnTo>
                      <a:pt x="198" y="148"/>
                    </a:lnTo>
                    <a:lnTo>
                      <a:pt x="200" y="148"/>
                    </a:lnTo>
                    <a:lnTo>
                      <a:pt x="200" y="176"/>
                    </a:lnTo>
                    <a:lnTo>
                      <a:pt x="203" y="265"/>
                    </a:lnTo>
                    <a:lnTo>
                      <a:pt x="205" y="272"/>
                    </a:lnTo>
                    <a:lnTo>
                      <a:pt x="205" y="326"/>
                    </a:lnTo>
                    <a:lnTo>
                      <a:pt x="165" y="330"/>
                    </a:lnTo>
                    <a:lnTo>
                      <a:pt x="105" y="332"/>
                    </a:lnTo>
                    <a:lnTo>
                      <a:pt x="88" y="332"/>
                    </a:lnTo>
                    <a:lnTo>
                      <a:pt x="86" y="332"/>
                    </a:lnTo>
                    <a:lnTo>
                      <a:pt x="84" y="317"/>
                    </a:lnTo>
                    <a:lnTo>
                      <a:pt x="84" y="213"/>
                    </a:lnTo>
                    <a:lnTo>
                      <a:pt x="82" y="213"/>
                    </a:lnTo>
                    <a:lnTo>
                      <a:pt x="57" y="211"/>
                    </a:lnTo>
                    <a:lnTo>
                      <a:pt x="46" y="207"/>
                    </a:lnTo>
                    <a:lnTo>
                      <a:pt x="42" y="182"/>
                    </a:lnTo>
                    <a:lnTo>
                      <a:pt x="42" y="167"/>
                    </a:lnTo>
                    <a:lnTo>
                      <a:pt x="36" y="165"/>
                    </a:lnTo>
                    <a:lnTo>
                      <a:pt x="2" y="163"/>
                    </a:lnTo>
                    <a:lnTo>
                      <a:pt x="0" y="67"/>
                    </a:lnTo>
                    <a:lnTo>
                      <a:pt x="6" y="15"/>
                    </a:lnTo>
                    <a:lnTo>
                      <a:pt x="11" y="15"/>
                    </a:lnTo>
                    <a:lnTo>
                      <a:pt x="15" y="17"/>
                    </a:lnTo>
                    <a:lnTo>
                      <a:pt x="27" y="30"/>
                    </a:lnTo>
                    <a:lnTo>
                      <a:pt x="36" y="30"/>
                    </a:lnTo>
                    <a:lnTo>
                      <a:pt x="42" y="32"/>
                    </a:lnTo>
                    <a:lnTo>
                      <a:pt x="46" y="30"/>
                    </a:lnTo>
                    <a:lnTo>
                      <a:pt x="54" y="15"/>
                    </a:lnTo>
                    <a:lnTo>
                      <a:pt x="65" y="9"/>
                    </a:lnTo>
                    <a:lnTo>
                      <a:pt x="98" y="7"/>
                    </a:lnTo>
                    <a:lnTo>
                      <a:pt x="115" y="5"/>
                    </a:lnTo>
                    <a:lnTo>
                      <a:pt x="123" y="0"/>
                    </a:lnTo>
                    <a:lnTo>
                      <a:pt x="125" y="0"/>
                    </a:lnTo>
                    <a:lnTo>
                      <a:pt x="125" y="13"/>
                    </a:lnTo>
                    <a:close/>
                  </a:path>
                </a:pathLst>
              </a:custGeom>
              <a:solidFill>
                <a:srgbClr val="FFFFFF"/>
              </a:solidFill>
              <a:ln w="12700">
                <a:solidFill>
                  <a:srgbClr val="000000"/>
                </a:solidFill>
                <a:prstDash val="solid"/>
                <a:round/>
                <a:headEnd/>
                <a:tailEnd/>
              </a:ln>
            </p:spPr>
            <p:txBody>
              <a:bodyPr/>
              <a:lstStyle/>
              <a:p>
                <a:endParaRPr lang="en-US"/>
              </a:p>
            </p:txBody>
          </p:sp>
          <p:sp>
            <p:nvSpPr>
              <p:cNvPr id="127045" name="Freeform 69"/>
              <p:cNvSpPr>
                <a:spLocks/>
              </p:cNvSpPr>
              <p:nvPr/>
            </p:nvSpPr>
            <p:spPr bwMode="auto">
              <a:xfrm>
                <a:off x="2727" y="3303"/>
                <a:ext cx="336" cy="328"/>
              </a:xfrm>
              <a:custGeom>
                <a:avLst/>
                <a:gdLst>
                  <a:gd name="T0" fmla="*/ 242 w 336"/>
                  <a:gd name="T1" fmla="*/ 3 h 328"/>
                  <a:gd name="T2" fmla="*/ 255 w 336"/>
                  <a:gd name="T3" fmla="*/ 3 h 328"/>
                  <a:gd name="T4" fmla="*/ 251 w 336"/>
                  <a:gd name="T5" fmla="*/ 69 h 328"/>
                  <a:gd name="T6" fmla="*/ 253 w 336"/>
                  <a:gd name="T7" fmla="*/ 148 h 328"/>
                  <a:gd name="T8" fmla="*/ 251 w 336"/>
                  <a:gd name="T9" fmla="*/ 159 h 328"/>
                  <a:gd name="T10" fmla="*/ 251 w 336"/>
                  <a:gd name="T11" fmla="*/ 161 h 328"/>
                  <a:gd name="T12" fmla="*/ 257 w 336"/>
                  <a:gd name="T13" fmla="*/ 169 h 328"/>
                  <a:gd name="T14" fmla="*/ 288 w 336"/>
                  <a:gd name="T15" fmla="*/ 169 h 328"/>
                  <a:gd name="T16" fmla="*/ 290 w 336"/>
                  <a:gd name="T17" fmla="*/ 171 h 328"/>
                  <a:gd name="T18" fmla="*/ 294 w 336"/>
                  <a:gd name="T19" fmla="*/ 171 h 328"/>
                  <a:gd name="T20" fmla="*/ 295 w 336"/>
                  <a:gd name="T21" fmla="*/ 209 h 328"/>
                  <a:gd name="T22" fmla="*/ 297 w 336"/>
                  <a:gd name="T23" fmla="*/ 211 h 328"/>
                  <a:gd name="T24" fmla="*/ 311 w 336"/>
                  <a:gd name="T25" fmla="*/ 215 h 328"/>
                  <a:gd name="T26" fmla="*/ 326 w 336"/>
                  <a:gd name="T27" fmla="*/ 219 h 328"/>
                  <a:gd name="T28" fmla="*/ 336 w 336"/>
                  <a:gd name="T29" fmla="*/ 219 h 328"/>
                  <a:gd name="T30" fmla="*/ 334 w 336"/>
                  <a:gd name="T31" fmla="*/ 317 h 328"/>
                  <a:gd name="T32" fmla="*/ 334 w 336"/>
                  <a:gd name="T33" fmla="*/ 326 h 328"/>
                  <a:gd name="T34" fmla="*/ 226 w 336"/>
                  <a:gd name="T35" fmla="*/ 326 h 328"/>
                  <a:gd name="T36" fmla="*/ 196 w 336"/>
                  <a:gd name="T37" fmla="*/ 324 h 328"/>
                  <a:gd name="T38" fmla="*/ 115 w 336"/>
                  <a:gd name="T39" fmla="*/ 328 h 328"/>
                  <a:gd name="T40" fmla="*/ 36 w 336"/>
                  <a:gd name="T41" fmla="*/ 328 h 328"/>
                  <a:gd name="T42" fmla="*/ 19 w 336"/>
                  <a:gd name="T43" fmla="*/ 328 h 328"/>
                  <a:gd name="T44" fmla="*/ 23 w 336"/>
                  <a:gd name="T45" fmla="*/ 320 h 328"/>
                  <a:gd name="T46" fmla="*/ 27 w 336"/>
                  <a:gd name="T47" fmla="*/ 288 h 328"/>
                  <a:gd name="T48" fmla="*/ 25 w 336"/>
                  <a:gd name="T49" fmla="*/ 267 h 328"/>
                  <a:gd name="T50" fmla="*/ 15 w 336"/>
                  <a:gd name="T51" fmla="*/ 240 h 328"/>
                  <a:gd name="T52" fmla="*/ 2 w 336"/>
                  <a:gd name="T53" fmla="*/ 222 h 328"/>
                  <a:gd name="T54" fmla="*/ 2 w 336"/>
                  <a:gd name="T55" fmla="*/ 222 h 328"/>
                  <a:gd name="T56" fmla="*/ 0 w 336"/>
                  <a:gd name="T57" fmla="*/ 220 h 328"/>
                  <a:gd name="T58" fmla="*/ 13 w 336"/>
                  <a:gd name="T59" fmla="*/ 199 h 328"/>
                  <a:gd name="T60" fmla="*/ 44 w 336"/>
                  <a:gd name="T61" fmla="*/ 196 h 328"/>
                  <a:gd name="T62" fmla="*/ 57 w 336"/>
                  <a:gd name="T63" fmla="*/ 188 h 328"/>
                  <a:gd name="T64" fmla="*/ 69 w 336"/>
                  <a:gd name="T65" fmla="*/ 176 h 328"/>
                  <a:gd name="T66" fmla="*/ 82 w 336"/>
                  <a:gd name="T67" fmla="*/ 169 h 328"/>
                  <a:gd name="T68" fmla="*/ 84 w 336"/>
                  <a:gd name="T69" fmla="*/ 161 h 328"/>
                  <a:gd name="T70" fmla="*/ 86 w 336"/>
                  <a:gd name="T71" fmla="*/ 138 h 328"/>
                  <a:gd name="T72" fmla="*/ 109 w 336"/>
                  <a:gd name="T73" fmla="*/ 126 h 328"/>
                  <a:gd name="T74" fmla="*/ 121 w 336"/>
                  <a:gd name="T75" fmla="*/ 105 h 328"/>
                  <a:gd name="T76" fmla="*/ 130 w 336"/>
                  <a:gd name="T77" fmla="*/ 92 h 328"/>
                  <a:gd name="T78" fmla="*/ 130 w 336"/>
                  <a:gd name="T79" fmla="*/ 78 h 328"/>
                  <a:gd name="T80" fmla="*/ 142 w 336"/>
                  <a:gd name="T81" fmla="*/ 63 h 328"/>
                  <a:gd name="T82" fmla="*/ 148 w 336"/>
                  <a:gd name="T83" fmla="*/ 40 h 328"/>
                  <a:gd name="T84" fmla="*/ 159 w 336"/>
                  <a:gd name="T85" fmla="*/ 27 h 328"/>
                  <a:gd name="T86" fmla="*/ 176 w 336"/>
                  <a:gd name="T87" fmla="*/ 5 h 328"/>
                  <a:gd name="T88" fmla="*/ 190 w 336"/>
                  <a:gd name="T89" fmla="*/ 5 h 328"/>
                  <a:gd name="T90" fmla="*/ 197 w 336"/>
                  <a:gd name="T91" fmla="*/ 7 h 328"/>
                  <a:gd name="T92" fmla="*/ 211 w 336"/>
                  <a:gd name="T93" fmla="*/ 5 h 328"/>
                  <a:gd name="T94" fmla="*/ 226 w 336"/>
                  <a:gd name="T95" fmla="*/ 0 h 328"/>
                  <a:gd name="T96" fmla="*/ 236 w 336"/>
                  <a:gd name="T97" fmla="*/ 0 h 328"/>
                  <a:gd name="T98" fmla="*/ 242 w 336"/>
                  <a:gd name="T99" fmla="*/ 3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36" h="328">
                    <a:moveTo>
                      <a:pt x="242" y="3"/>
                    </a:moveTo>
                    <a:lnTo>
                      <a:pt x="255" y="3"/>
                    </a:lnTo>
                    <a:lnTo>
                      <a:pt x="251" y="69"/>
                    </a:lnTo>
                    <a:lnTo>
                      <a:pt x="253" y="148"/>
                    </a:lnTo>
                    <a:lnTo>
                      <a:pt x="251" y="159"/>
                    </a:lnTo>
                    <a:lnTo>
                      <a:pt x="251" y="161"/>
                    </a:lnTo>
                    <a:lnTo>
                      <a:pt x="257" y="169"/>
                    </a:lnTo>
                    <a:lnTo>
                      <a:pt x="288" y="169"/>
                    </a:lnTo>
                    <a:lnTo>
                      <a:pt x="290" y="171"/>
                    </a:lnTo>
                    <a:lnTo>
                      <a:pt x="294" y="171"/>
                    </a:lnTo>
                    <a:lnTo>
                      <a:pt x="295" y="209"/>
                    </a:lnTo>
                    <a:lnTo>
                      <a:pt x="297" y="211"/>
                    </a:lnTo>
                    <a:lnTo>
                      <a:pt x="311" y="215"/>
                    </a:lnTo>
                    <a:lnTo>
                      <a:pt x="326" y="219"/>
                    </a:lnTo>
                    <a:lnTo>
                      <a:pt x="336" y="219"/>
                    </a:lnTo>
                    <a:lnTo>
                      <a:pt x="334" y="317"/>
                    </a:lnTo>
                    <a:lnTo>
                      <a:pt x="334" y="326"/>
                    </a:lnTo>
                    <a:lnTo>
                      <a:pt x="226" y="326"/>
                    </a:lnTo>
                    <a:lnTo>
                      <a:pt x="196" y="324"/>
                    </a:lnTo>
                    <a:lnTo>
                      <a:pt x="115" y="328"/>
                    </a:lnTo>
                    <a:lnTo>
                      <a:pt x="36" y="328"/>
                    </a:lnTo>
                    <a:lnTo>
                      <a:pt x="19" y="328"/>
                    </a:lnTo>
                    <a:lnTo>
                      <a:pt x="23" y="320"/>
                    </a:lnTo>
                    <a:lnTo>
                      <a:pt x="27" y="288"/>
                    </a:lnTo>
                    <a:lnTo>
                      <a:pt x="25" y="267"/>
                    </a:lnTo>
                    <a:lnTo>
                      <a:pt x="15" y="240"/>
                    </a:lnTo>
                    <a:lnTo>
                      <a:pt x="2" y="222"/>
                    </a:lnTo>
                    <a:lnTo>
                      <a:pt x="2" y="222"/>
                    </a:lnTo>
                    <a:lnTo>
                      <a:pt x="0" y="220"/>
                    </a:lnTo>
                    <a:lnTo>
                      <a:pt x="13" y="199"/>
                    </a:lnTo>
                    <a:lnTo>
                      <a:pt x="44" y="196"/>
                    </a:lnTo>
                    <a:lnTo>
                      <a:pt x="57" y="188"/>
                    </a:lnTo>
                    <a:lnTo>
                      <a:pt x="69" y="176"/>
                    </a:lnTo>
                    <a:lnTo>
                      <a:pt x="82" y="169"/>
                    </a:lnTo>
                    <a:lnTo>
                      <a:pt x="84" y="161"/>
                    </a:lnTo>
                    <a:lnTo>
                      <a:pt x="86" y="138"/>
                    </a:lnTo>
                    <a:lnTo>
                      <a:pt x="109" y="126"/>
                    </a:lnTo>
                    <a:lnTo>
                      <a:pt x="121" y="105"/>
                    </a:lnTo>
                    <a:lnTo>
                      <a:pt x="130" y="92"/>
                    </a:lnTo>
                    <a:lnTo>
                      <a:pt x="130" y="78"/>
                    </a:lnTo>
                    <a:lnTo>
                      <a:pt x="142" y="63"/>
                    </a:lnTo>
                    <a:lnTo>
                      <a:pt x="148" y="40"/>
                    </a:lnTo>
                    <a:lnTo>
                      <a:pt x="159" y="27"/>
                    </a:lnTo>
                    <a:lnTo>
                      <a:pt x="176" y="5"/>
                    </a:lnTo>
                    <a:lnTo>
                      <a:pt x="190" y="5"/>
                    </a:lnTo>
                    <a:lnTo>
                      <a:pt x="197" y="7"/>
                    </a:lnTo>
                    <a:lnTo>
                      <a:pt x="211" y="5"/>
                    </a:lnTo>
                    <a:lnTo>
                      <a:pt x="226" y="0"/>
                    </a:lnTo>
                    <a:lnTo>
                      <a:pt x="236" y="0"/>
                    </a:lnTo>
                    <a:lnTo>
                      <a:pt x="242"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46" name="Freeform 70"/>
              <p:cNvSpPr>
                <a:spLocks/>
              </p:cNvSpPr>
              <p:nvPr/>
            </p:nvSpPr>
            <p:spPr bwMode="auto">
              <a:xfrm>
                <a:off x="2731" y="3306"/>
                <a:ext cx="336" cy="329"/>
              </a:xfrm>
              <a:custGeom>
                <a:avLst/>
                <a:gdLst>
                  <a:gd name="T0" fmla="*/ 242 w 336"/>
                  <a:gd name="T1" fmla="*/ 4 h 329"/>
                  <a:gd name="T2" fmla="*/ 255 w 336"/>
                  <a:gd name="T3" fmla="*/ 4 h 329"/>
                  <a:gd name="T4" fmla="*/ 251 w 336"/>
                  <a:gd name="T5" fmla="*/ 70 h 329"/>
                  <a:gd name="T6" fmla="*/ 253 w 336"/>
                  <a:gd name="T7" fmla="*/ 148 h 329"/>
                  <a:gd name="T8" fmla="*/ 251 w 336"/>
                  <a:gd name="T9" fmla="*/ 160 h 329"/>
                  <a:gd name="T10" fmla="*/ 251 w 336"/>
                  <a:gd name="T11" fmla="*/ 162 h 329"/>
                  <a:gd name="T12" fmla="*/ 257 w 336"/>
                  <a:gd name="T13" fmla="*/ 169 h 329"/>
                  <a:gd name="T14" fmla="*/ 288 w 336"/>
                  <a:gd name="T15" fmla="*/ 169 h 329"/>
                  <a:gd name="T16" fmla="*/ 290 w 336"/>
                  <a:gd name="T17" fmla="*/ 171 h 329"/>
                  <a:gd name="T18" fmla="*/ 293 w 336"/>
                  <a:gd name="T19" fmla="*/ 171 h 329"/>
                  <a:gd name="T20" fmla="*/ 295 w 336"/>
                  <a:gd name="T21" fmla="*/ 210 h 329"/>
                  <a:gd name="T22" fmla="*/ 297 w 336"/>
                  <a:gd name="T23" fmla="*/ 212 h 329"/>
                  <a:gd name="T24" fmla="*/ 311 w 336"/>
                  <a:gd name="T25" fmla="*/ 216 h 329"/>
                  <a:gd name="T26" fmla="*/ 326 w 336"/>
                  <a:gd name="T27" fmla="*/ 219 h 329"/>
                  <a:gd name="T28" fmla="*/ 336 w 336"/>
                  <a:gd name="T29" fmla="*/ 219 h 329"/>
                  <a:gd name="T30" fmla="*/ 334 w 336"/>
                  <a:gd name="T31" fmla="*/ 317 h 329"/>
                  <a:gd name="T32" fmla="*/ 334 w 336"/>
                  <a:gd name="T33" fmla="*/ 327 h 329"/>
                  <a:gd name="T34" fmla="*/ 226 w 336"/>
                  <a:gd name="T35" fmla="*/ 327 h 329"/>
                  <a:gd name="T36" fmla="*/ 195 w 336"/>
                  <a:gd name="T37" fmla="*/ 325 h 329"/>
                  <a:gd name="T38" fmla="*/ 115 w 336"/>
                  <a:gd name="T39" fmla="*/ 329 h 329"/>
                  <a:gd name="T40" fmla="*/ 36 w 336"/>
                  <a:gd name="T41" fmla="*/ 329 h 329"/>
                  <a:gd name="T42" fmla="*/ 19 w 336"/>
                  <a:gd name="T43" fmla="*/ 329 h 329"/>
                  <a:gd name="T44" fmla="*/ 23 w 336"/>
                  <a:gd name="T45" fmla="*/ 321 h 329"/>
                  <a:gd name="T46" fmla="*/ 26 w 336"/>
                  <a:gd name="T47" fmla="*/ 289 h 329"/>
                  <a:gd name="T48" fmla="*/ 25 w 336"/>
                  <a:gd name="T49" fmla="*/ 267 h 329"/>
                  <a:gd name="T50" fmla="*/ 15 w 336"/>
                  <a:gd name="T51" fmla="*/ 241 h 329"/>
                  <a:gd name="T52" fmla="*/ 1 w 336"/>
                  <a:gd name="T53" fmla="*/ 223 h 329"/>
                  <a:gd name="T54" fmla="*/ 0 w 336"/>
                  <a:gd name="T55" fmla="*/ 221 h 329"/>
                  <a:gd name="T56" fmla="*/ 13 w 336"/>
                  <a:gd name="T57" fmla="*/ 200 h 329"/>
                  <a:gd name="T58" fmla="*/ 44 w 336"/>
                  <a:gd name="T59" fmla="*/ 196 h 329"/>
                  <a:gd name="T60" fmla="*/ 57 w 336"/>
                  <a:gd name="T61" fmla="*/ 189 h 329"/>
                  <a:gd name="T62" fmla="*/ 69 w 336"/>
                  <a:gd name="T63" fmla="*/ 177 h 329"/>
                  <a:gd name="T64" fmla="*/ 82 w 336"/>
                  <a:gd name="T65" fmla="*/ 169 h 329"/>
                  <a:gd name="T66" fmla="*/ 84 w 336"/>
                  <a:gd name="T67" fmla="*/ 162 h 329"/>
                  <a:gd name="T68" fmla="*/ 86 w 336"/>
                  <a:gd name="T69" fmla="*/ 139 h 329"/>
                  <a:gd name="T70" fmla="*/ 109 w 336"/>
                  <a:gd name="T71" fmla="*/ 127 h 329"/>
                  <a:gd name="T72" fmla="*/ 121 w 336"/>
                  <a:gd name="T73" fmla="*/ 106 h 329"/>
                  <a:gd name="T74" fmla="*/ 130 w 336"/>
                  <a:gd name="T75" fmla="*/ 93 h 329"/>
                  <a:gd name="T76" fmla="*/ 130 w 336"/>
                  <a:gd name="T77" fmla="*/ 79 h 329"/>
                  <a:gd name="T78" fmla="*/ 142 w 336"/>
                  <a:gd name="T79" fmla="*/ 64 h 329"/>
                  <a:gd name="T80" fmla="*/ 147 w 336"/>
                  <a:gd name="T81" fmla="*/ 41 h 329"/>
                  <a:gd name="T82" fmla="*/ 159 w 336"/>
                  <a:gd name="T83" fmla="*/ 27 h 329"/>
                  <a:gd name="T84" fmla="*/ 176 w 336"/>
                  <a:gd name="T85" fmla="*/ 6 h 329"/>
                  <a:gd name="T86" fmla="*/ 190 w 336"/>
                  <a:gd name="T87" fmla="*/ 6 h 329"/>
                  <a:gd name="T88" fmla="*/ 197 w 336"/>
                  <a:gd name="T89" fmla="*/ 8 h 329"/>
                  <a:gd name="T90" fmla="*/ 211 w 336"/>
                  <a:gd name="T91" fmla="*/ 6 h 329"/>
                  <a:gd name="T92" fmla="*/ 226 w 336"/>
                  <a:gd name="T93" fmla="*/ 0 h 329"/>
                  <a:gd name="T94" fmla="*/ 236 w 336"/>
                  <a:gd name="T95" fmla="*/ 0 h 329"/>
                  <a:gd name="T96" fmla="*/ 242 w 336"/>
                  <a:gd name="T97" fmla="*/ 4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36" h="329">
                    <a:moveTo>
                      <a:pt x="242" y="4"/>
                    </a:moveTo>
                    <a:lnTo>
                      <a:pt x="255" y="4"/>
                    </a:lnTo>
                    <a:lnTo>
                      <a:pt x="251" y="70"/>
                    </a:lnTo>
                    <a:lnTo>
                      <a:pt x="253" y="148"/>
                    </a:lnTo>
                    <a:lnTo>
                      <a:pt x="251" y="160"/>
                    </a:lnTo>
                    <a:lnTo>
                      <a:pt x="251" y="162"/>
                    </a:lnTo>
                    <a:lnTo>
                      <a:pt x="257" y="169"/>
                    </a:lnTo>
                    <a:lnTo>
                      <a:pt x="288" y="169"/>
                    </a:lnTo>
                    <a:lnTo>
                      <a:pt x="290" y="171"/>
                    </a:lnTo>
                    <a:lnTo>
                      <a:pt x="293" y="171"/>
                    </a:lnTo>
                    <a:lnTo>
                      <a:pt x="295" y="210"/>
                    </a:lnTo>
                    <a:lnTo>
                      <a:pt x="297" y="212"/>
                    </a:lnTo>
                    <a:lnTo>
                      <a:pt x="311" y="216"/>
                    </a:lnTo>
                    <a:lnTo>
                      <a:pt x="326" y="219"/>
                    </a:lnTo>
                    <a:lnTo>
                      <a:pt x="336" y="219"/>
                    </a:lnTo>
                    <a:lnTo>
                      <a:pt x="334" y="317"/>
                    </a:lnTo>
                    <a:lnTo>
                      <a:pt x="334" y="327"/>
                    </a:lnTo>
                    <a:lnTo>
                      <a:pt x="226" y="327"/>
                    </a:lnTo>
                    <a:lnTo>
                      <a:pt x="195" y="325"/>
                    </a:lnTo>
                    <a:lnTo>
                      <a:pt x="115" y="329"/>
                    </a:lnTo>
                    <a:lnTo>
                      <a:pt x="36" y="329"/>
                    </a:lnTo>
                    <a:lnTo>
                      <a:pt x="19" y="329"/>
                    </a:lnTo>
                    <a:lnTo>
                      <a:pt x="23" y="321"/>
                    </a:lnTo>
                    <a:lnTo>
                      <a:pt x="26" y="289"/>
                    </a:lnTo>
                    <a:lnTo>
                      <a:pt x="25" y="267"/>
                    </a:lnTo>
                    <a:lnTo>
                      <a:pt x="15" y="241"/>
                    </a:lnTo>
                    <a:lnTo>
                      <a:pt x="1" y="223"/>
                    </a:lnTo>
                    <a:lnTo>
                      <a:pt x="0" y="221"/>
                    </a:lnTo>
                    <a:lnTo>
                      <a:pt x="13" y="200"/>
                    </a:lnTo>
                    <a:lnTo>
                      <a:pt x="44" y="196"/>
                    </a:lnTo>
                    <a:lnTo>
                      <a:pt x="57" y="189"/>
                    </a:lnTo>
                    <a:lnTo>
                      <a:pt x="69" y="177"/>
                    </a:lnTo>
                    <a:lnTo>
                      <a:pt x="82" y="169"/>
                    </a:lnTo>
                    <a:lnTo>
                      <a:pt x="84" y="162"/>
                    </a:lnTo>
                    <a:lnTo>
                      <a:pt x="86" y="139"/>
                    </a:lnTo>
                    <a:lnTo>
                      <a:pt x="109" y="127"/>
                    </a:lnTo>
                    <a:lnTo>
                      <a:pt x="121" y="106"/>
                    </a:lnTo>
                    <a:lnTo>
                      <a:pt x="130" y="93"/>
                    </a:lnTo>
                    <a:lnTo>
                      <a:pt x="130" y="79"/>
                    </a:lnTo>
                    <a:lnTo>
                      <a:pt x="142" y="64"/>
                    </a:lnTo>
                    <a:lnTo>
                      <a:pt x="147" y="41"/>
                    </a:lnTo>
                    <a:lnTo>
                      <a:pt x="159" y="27"/>
                    </a:lnTo>
                    <a:lnTo>
                      <a:pt x="176" y="6"/>
                    </a:lnTo>
                    <a:lnTo>
                      <a:pt x="190" y="6"/>
                    </a:lnTo>
                    <a:lnTo>
                      <a:pt x="197" y="8"/>
                    </a:lnTo>
                    <a:lnTo>
                      <a:pt x="211" y="6"/>
                    </a:lnTo>
                    <a:lnTo>
                      <a:pt x="226" y="0"/>
                    </a:lnTo>
                    <a:lnTo>
                      <a:pt x="236" y="0"/>
                    </a:lnTo>
                    <a:lnTo>
                      <a:pt x="242" y="4"/>
                    </a:lnTo>
                    <a:close/>
                  </a:path>
                </a:pathLst>
              </a:custGeom>
              <a:solidFill>
                <a:srgbClr val="FFFFFF"/>
              </a:solidFill>
              <a:ln w="12700">
                <a:solidFill>
                  <a:srgbClr val="000000"/>
                </a:solidFill>
                <a:prstDash val="solid"/>
                <a:round/>
                <a:headEnd/>
                <a:tailEnd/>
              </a:ln>
            </p:spPr>
            <p:txBody>
              <a:bodyPr/>
              <a:lstStyle/>
              <a:p>
                <a:endParaRPr lang="en-US"/>
              </a:p>
            </p:txBody>
          </p:sp>
          <p:sp>
            <p:nvSpPr>
              <p:cNvPr id="127047" name="Freeform 71"/>
              <p:cNvSpPr>
                <a:spLocks/>
              </p:cNvSpPr>
              <p:nvPr/>
            </p:nvSpPr>
            <p:spPr bwMode="auto">
              <a:xfrm>
                <a:off x="1221" y="3366"/>
                <a:ext cx="150" cy="138"/>
              </a:xfrm>
              <a:custGeom>
                <a:avLst/>
                <a:gdLst>
                  <a:gd name="T0" fmla="*/ 150 w 150"/>
                  <a:gd name="T1" fmla="*/ 6 h 138"/>
                  <a:gd name="T2" fmla="*/ 150 w 150"/>
                  <a:gd name="T3" fmla="*/ 129 h 138"/>
                  <a:gd name="T4" fmla="*/ 140 w 150"/>
                  <a:gd name="T5" fmla="*/ 136 h 138"/>
                  <a:gd name="T6" fmla="*/ 121 w 150"/>
                  <a:gd name="T7" fmla="*/ 138 h 138"/>
                  <a:gd name="T8" fmla="*/ 112 w 150"/>
                  <a:gd name="T9" fmla="*/ 133 h 138"/>
                  <a:gd name="T10" fmla="*/ 98 w 150"/>
                  <a:gd name="T11" fmla="*/ 129 h 138"/>
                  <a:gd name="T12" fmla="*/ 92 w 150"/>
                  <a:gd name="T13" fmla="*/ 125 h 138"/>
                  <a:gd name="T14" fmla="*/ 92 w 150"/>
                  <a:gd name="T15" fmla="*/ 115 h 138"/>
                  <a:gd name="T16" fmla="*/ 98 w 150"/>
                  <a:gd name="T17" fmla="*/ 100 h 138"/>
                  <a:gd name="T18" fmla="*/ 98 w 150"/>
                  <a:gd name="T19" fmla="*/ 88 h 138"/>
                  <a:gd name="T20" fmla="*/ 83 w 150"/>
                  <a:gd name="T21" fmla="*/ 67 h 138"/>
                  <a:gd name="T22" fmla="*/ 69 w 150"/>
                  <a:gd name="T23" fmla="*/ 63 h 138"/>
                  <a:gd name="T24" fmla="*/ 39 w 150"/>
                  <a:gd name="T25" fmla="*/ 65 h 138"/>
                  <a:gd name="T26" fmla="*/ 25 w 150"/>
                  <a:gd name="T27" fmla="*/ 67 h 138"/>
                  <a:gd name="T28" fmla="*/ 14 w 150"/>
                  <a:gd name="T29" fmla="*/ 63 h 138"/>
                  <a:gd name="T30" fmla="*/ 8 w 150"/>
                  <a:gd name="T31" fmla="*/ 52 h 138"/>
                  <a:gd name="T32" fmla="*/ 0 w 150"/>
                  <a:gd name="T33" fmla="*/ 33 h 138"/>
                  <a:gd name="T34" fmla="*/ 0 w 150"/>
                  <a:gd name="T35" fmla="*/ 0 h 138"/>
                  <a:gd name="T36" fmla="*/ 150 w 150"/>
                  <a:gd name="T37" fmla="*/ 6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0" h="138">
                    <a:moveTo>
                      <a:pt x="150" y="6"/>
                    </a:moveTo>
                    <a:lnTo>
                      <a:pt x="150" y="129"/>
                    </a:lnTo>
                    <a:lnTo>
                      <a:pt x="140" y="136"/>
                    </a:lnTo>
                    <a:lnTo>
                      <a:pt x="121" y="138"/>
                    </a:lnTo>
                    <a:lnTo>
                      <a:pt x="112" y="133"/>
                    </a:lnTo>
                    <a:lnTo>
                      <a:pt x="98" y="129"/>
                    </a:lnTo>
                    <a:lnTo>
                      <a:pt x="92" y="125"/>
                    </a:lnTo>
                    <a:lnTo>
                      <a:pt x="92" y="115"/>
                    </a:lnTo>
                    <a:lnTo>
                      <a:pt x="98" y="100"/>
                    </a:lnTo>
                    <a:lnTo>
                      <a:pt x="98" y="88"/>
                    </a:lnTo>
                    <a:lnTo>
                      <a:pt x="83" y="67"/>
                    </a:lnTo>
                    <a:lnTo>
                      <a:pt x="69" y="63"/>
                    </a:lnTo>
                    <a:lnTo>
                      <a:pt x="39" y="65"/>
                    </a:lnTo>
                    <a:lnTo>
                      <a:pt x="25" y="67"/>
                    </a:lnTo>
                    <a:lnTo>
                      <a:pt x="14" y="63"/>
                    </a:lnTo>
                    <a:lnTo>
                      <a:pt x="8" y="52"/>
                    </a:lnTo>
                    <a:lnTo>
                      <a:pt x="0" y="33"/>
                    </a:lnTo>
                    <a:lnTo>
                      <a:pt x="0" y="0"/>
                    </a:lnTo>
                    <a:lnTo>
                      <a:pt x="15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48" name="Freeform 72"/>
              <p:cNvSpPr>
                <a:spLocks/>
              </p:cNvSpPr>
              <p:nvPr/>
            </p:nvSpPr>
            <p:spPr bwMode="auto">
              <a:xfrm>
                <a:off x="1225" y="3370"/>
                <a:ext cx="150" cy="138"/>
              </a:xfrm>
              <a:custGeom>
                <a:avLst/>
                <a:gdLst>
                  <a:gd name="T0" fmla="*/ 150 w 150"/>
                  <a:gd name="T1" fmla="*/ 6 h 138"/>
                  <a:gd name="T2" fmla="*/ 150 w 150"/>
                  <a:gd name="T3" fmla="*/ 129 h 138"/>
                  <a:gd name="T4" fmla="*/ 140 w 150"/>
                  <a:gd name="T5" fmla="*/ 136 h 138"/>
                  <a:gd name="T6" fmla="*/ 121 w 150"/>
                  <a:gd name="T7" fmla="*/ 138 h 138"/>
                  <a:gd name="T8" fmla="*/ 111 w 150"/>
                  <a:gd name="T9" fmla="*/ 132 h 138"/>
                  <a:gd name="T10" fmla="*/ 98 w 150"/>
                  <a:gd name="T11" fmla="*/ 129 h 138"/>
                  <a:gd name="T12" fmla="*/ 92 w 150"/>
                  <a:gd name="T13" fmla="*/ 125 h 138"/>
                  <a:gd name="T14" fmla="*/ 92 w 150"/>
                  <a:gd name="T15" fmla="*/ 115 h 138"/>
                  <a:gd name="T16" fmla="*/ 98 w 150"/>
                  <a:gd name="T17" fmla="*/ 100 h 138"/>
                  <a:gd name="T18" fmla="*/ 98 w 150"/>
                  <a:gd name="T19" fmla="*/ 88 h 138"/>
                  <a:gd name="T20" fmla="*/ 83 w 150"/>
                  <a:gd name="T21" fmla="*/ 67 h 138"/>
                  <a:gd name="T22" fmla="*/ 69 w 150"/>
                  <a:gd name="T23" fmla="*/ 63 h 138"/>
                  <a:gd name="T24" fmla="*/ 38 w 150"/>
                  <a:gd name="T25" fmla="*/ 65 h 138"/>
                  <a:gd name="T26" fmla="*/ 25 w 150"/>
                  <a:gd name="T27" fmla="*/ 67 h 138"/>
                  <a:gd name="T28" fmla="*/ 13 w 150"/>
                  <a:gd name="T29" fmla="*/ 63 h 138"/>
                  <a:gd name="T30" fmla="*/ 8 w 150"/>
                  <a:gd name="T31" fmla="*/ 52 h 138"/>
                  <a:gd name="T32" fmla="*/ 0 w 150"/>
                  <a:gd name="T33" fmla="*/ 33 h 138"/>
                  <a:gd name="T34" fmla="*/ 0 w 150"/>
                  <a:gd name="T35" fmla="*/ 0 h 138"/>
                  <a:gd name="T36" fmla="*/ 150 w 150"/>
                  <a:gd name="T37" fmla="*/ 6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0" h="138">
                    <a:moveTo>
                      <a:pt x="150" y="6"/>
                    </a:moveTo>
                    <a:lnTo>
                      <a:pt x="150" y="129"/>
                    </a:lnTo>
                    <a:lnTo>
                      <a:pt x="140" y="136"/>
                    </a:lnTo>
                    <a:lnTo>
                      <a:pt x="121" y="138"/>
                    </a:lnTo>
                    <a:lnTo>
                      <a:pt x="111" y="132"/>
                    </a:lnTo>
                    <a:lnTo>
                      <a:pt x="98" y="129"/>
                    </a:lnTo>
                    <a:lnTo>
                      <a:pt x="92" y="125"/>
                    </a:lnTo>
                    <a:lnTo>
                      <a:pt x="92" y="115"/>
                    </a:lnTo>
                    <a:lnTo>
                      <a:pt x="98" y="100"/>
                    </a:lnTo>
                    <a:lnTo>
                      <a:pt x="98" y="88"/>
                    </a:lnTo>
                    <a:lnTo>
                      <a:pt x="83" y="67"/>
                    </a:lnTo>
                    <a:lnTo>
                      <a:pt x="69" y="63"/>
                    </a:lnTo>
                    <a:lnTo>
                      <a:pt x="38" y="65"/>
                    </a:lnTo>
                    <a:lnTo>
                      <a:pt x="25" y="67"/>
                    </a:lnTo>
                    <a:lnTo>
                      <a:pt x="13" y="63"/>
                    </a:lnTo>
                    <a:lnTo>
                      <a:pt x="8" y="52"/>
                    </a:lnTo>
                    <a:lnTo>
                      <a:pt x="0" y="33"/>
                    </a:lnTo>
                    <a:lnTo>
                      <a:pt x="0" y="0"/>
                    </a:lnTo>
                    <a:lnTo>
                      <a:pt x="150" y="6"/>
                    </a:lnTo>
                    <a:close/>
                  </a:path>
                </a:pathLst>
              </a:custGeom>
              <a:solidFill>
                <a:srgbClr val="FFFFFF"/>
              </a:solidFill>
              <a:ln w="12700">
                <a:solidFill>
                  <a:srgbClr val="000000"/>
                </a:solidFill>
                <a:prstDash val="solid"/>
                <a:round/>
                <a:headEnd/>
                <a:tailEnd/>
              </a:ln>
            </p:spPr>
            <p:txBody>
              <a:bodyPr/>
              <a:lstStyle/>
              <a:p>
                <a:endParaRPr lang="en-US"/>
              </a:p>
            </p:txBody>
          </p:sp>
          <p:sp>
            <p:nvSpPr>
              <p:cNvPr id="127049" name="Freeform 73"/>
              <p:cNvSpPr>
                <a:spLocks/>
              </p:cNvSpPr>
              <p:nvPr/>
            </p:nvSpPr>
            <p:spPr bwMode="auto">
              <a:xfrm>
                <a:off x="1381" y="3378"/>
                <a:ext cx="307" cy="295"/>
              </a:xfrm>
              <a:custGeom>
                <a:avLst/>
                <a:gdLst>
                  <a:gd name="T0" fmla="*/ 307 w 307"/>
                  <a:gd name="T1" fmla="*/ 15 h 295"/>
                  <a:gd name="T2" fmla="*/ 299 w 307"/>
                  <a:gd name="T3" fmla="*/ 188 h 295"/>
                  <a:gd name="T4" fmla="*/ 290 w 307"/>
                  <a:gd name="T5" fmla="*/ 195 h 295"/>
                  <a:gd name="T6" fmla="*/ 286 w 307"/>
                  <a:gd name="T7" fmla="*/ 199 h 295"/>
                  <a:gd name="T8" fmla="*/ 286 w 307"/>
                  <a:gd name="T9" fmla="*/ 209 h 295"/>
                  <a:gd name="T10" fmla="*/ 276 w 307"/>
                  <a:gd name="T11" fmla="*/ 217 h 295"/>
                  <a:gd name="T12" fmla="*/ 274 w 307"/>
                  <a:gd name="T13" fmla="*/ 226 h 295"/>
                  <a:gd name="T14" fmla="*/ 272 w 307"/>
                  <a:gd name="T15" fmla="*/ 240 h 295"/>
                  <a:gd name="T16" fmla="*/ 266 w 307"/>
                  <a:gd name="T17" fmla="*/ 247 h 295"/>
                  <a:gd name="T18" fmla="*/ 251 w 307"/>
                  <a:gd name="T19" fmla="*/ 242 h 295"/>
                  <a:gd name="T20" fmla="*/ 242 w 307"/>
                  <a:gd name="T21" fmla="*/ 240 h 295"/>
                  <a:gd name="T22" fmla="*/ 232 w 307"/>
                  <a:gd name="T23" fmla="*/ 228 h 295"/>
                  <a:gd name="T24" fmla="*/ 209 w 307"/>
                  <a:gd name="T25" fmla="*/ 228 h 295"/>
                  <a:gd name="T26" fmla="*/ 203 w 307"/>
                  <a:gd name="T27" fmla="*/ 232 h 295"/>
                  <a:gd name="T28" fmla="*/ 197 w 307"/>
                  <a:gd name="T29" fmla="*/ 245 h 295"/>
                  <a:gd name="T30" fmla="*/ 190 w 307"/>
                  <a:gd name="T31" fmla="*/ 249 h 295"/>
                  <a:gd name="T32" fmla="*/ 174 w 307"/>
                  <a:gd name="T33" fmla="*/ 251 h 295"/>
                  <a:gd name="T34" fmla="*/ 167 w 307"/>
                  <a:gd name="T35" fmla="*/ 255 h 295"/>
                  <a:gd name="T36" fmla="*/ 151 w 307"/>
                  <a:gd name="T37" fmla="*/ 253 h 295"/>
                  <a:gd name="T38" fmla="*/ 142 w 307"/>
                  <a:gd name="T39" fmla="*/ 257 h 295"/>
                  <a:gd name="T40" fmla="*/ 136 w 307"/>
                  <a:gd name="T41" fmla="*/ 268 h 295"/>
                  <a:gd name="T42" fmla="*/ 136 w 307"/>
                  <a:gd name="T43" fmla="*/ 278 h 295"/>
                  <a:gd name="T44" fmla="*/ 140 w 307"/>
                  <a:gd name="T45" fmla="*/ 290 h 295"/>
                  <a:gd name="T46" fmla="*/ 140 w 307"/>
                  <a:gd name="T47" fmla="*/ 293 h 295"/>
                  <a:gd name="T48" fmla="*/ 130 w 307"/>
                  <a:gd name="T49" fmla="*/ 295 h 295"/>
                  <a:gd name="T50" fmla="*/ 126 w 307"/>
                  <a:gd name="T51" fmla="*/ 295 h 295"/>
                  <a:gd name="T52" fmla="*/ 122 w 307"/>
                  <a:gd name="T53" fmla="*/ 276 h 295"/>
                  <a:gd name="T54" fmla="*/ 115 w 307"/>
                  <a:gd name="T55" fmla="*/ 230 h 295"/>
                  <a:gd name="T56" fmla="*/ 103 w 307"/>
                  <a:gd name="T57" fmla="*/ 211 h 295"/>
                  <a:gd name="T58" fmla="*/ 99 w 307"/>
                  <a:gd name="T59" fmla="*/ 180 h 295"/>
                  <a:gd name="T60" fmla="*/ 73 w 307"/>
                  <a:gd name="T61" fmla="*/ 151 h 295"/>
                  <a:gd name="T62" fmla="*/ 26 w 307"/>
                  <a:gd name="T63" fmla="*/ 109 h 295"/>
                  <a:gd name="T64" fmla="*/ 15 w 307"/>
                  <a:gd name="T65" fmla="*/ 101 h 295"/>
                  <a:gd name="T66" fmla="*/ 0 w 307"/>
                  <a:gd name="T67" fmla="*/ 113 h 295"/>
                  <a:gd name="T68" fmla="*/ 0 w 307"/>
                  <a:gd name="T69" fmla="*/ 0 h 295"/>
                  <a:gd name="T70" fmla="*/ 307 w 307"/>
                  <a:gd name="T71" fmla="*/ 15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07" h="295">
                    <a:moveTo>
                      <a:pt x="307" y="15"/>
                    </a:moveTo>
                    <a:lnTo>
                      <a:pt x="299" y="188"/>
                    </a:lnTo>
                    <a:lnTo>
                      <a:pt x="290" y="195"/>
                    </a:lnTo>
                    <a:lnTo>
                      <a:pt x="286" y="199"/>
                    </a:lnTo>
                    <a:lnTo>
                      <a:pt x="286" y="209"/>
                    </a:lnTo>
                    <a:lnTo>
                      <a:pt x="276" y="217"/>
                    </a:lnTo>
                    <a:lnTo>
                      <a:pt x="274" y="226"/>
                    </a:lnTo>
                    <a:lnTo>
                      <a:pt x="272" y="240"/>
                    </a:lnTo>
                    <a:lnTo>
                      <a:pt x="266" y="247"/>
                    </a:lnTo>
                    <a:lnTo>
                      <a:pt x="251" y="242"/>
                    </a:lnTo>
                    <a:lnTo>
                      <a:pt x="242" y="240"/>
                    </a:lnTo>
                    <a:lnTo>
                      <a:pt x="232" y="228"/>
                    </a:lnTo>
                    <a:lnTo>
                      <a:pt x="209" y="228"/>
                    </a:lnTo>
                    <a:lnTo>
                      <a:pt x="203" y="232"/>
                    </a:lnTo>
                    <a:lnTo>
                      <a:pt x="197" y="245"/>
                    </a:lnTo>
                    <a:lnTo>
                      <a:pt x="190" y="249"/>
                    </a:lnTo>
                    <a:lnTo>
                      <a:pt x="174" y="251"/>
                    </a:lnTo>
                    <a:lnTo>
                      <a:pt x="167" y="255"/>
                    </a:lnTo>
                    <a:lnTo>
                      <a:pt x="151" y="253"/>
                    </a:lnTo>
                    <a:lnTo>
                      <a:pt x="142" y="257"/>
                    </a:lnTo>
                    <a:lnTo>
                      <a:pt x="136" y="268"/>
                    </a:lnTo>
                    <a:lnTo>
                      <a:pt x="136" y="278"/>
                    </a:lnTo>
                    <a:lnTo>
                      <a:pt x="140" y="290"/>
                    </a:lnTo>
                    <a:lnTo>
                      <a:pt x="140" y="293"/>
                    </a:lnTo>
                    <a:lnTo>
                      <a:pt x="130" y="295"/>
                    </a:lnTo>
                    <a:lnTo>
                      <a:pt x="126" y="295"/>
                    </a:lnTo>
                    <a:lnTo>
                      <a:pt x="122" y="276"/>
                    </a:lnTo>
                    <a:lnTo>
                      <a:pt x="115" y="230"/>
                    </a:lnTo>
                    <a:lnTo>
                      <a:pt x="103" y="211"/>
                    </a:lnTo>
                    <a:lnTo>
                      <a:pt x="99" y="180"/>
                    </a:lnTo>
                    <a:lnTo>
                      <a:pt x="73" y="151"/>
                    </a:lnTo>
                    <a:lnTo>
                      <a:pt x="26" y="109"/>
                    </a:lnTo>
                    <a:lnTo>
                      <a:pt x="15" y="101"/>
                    </a:lnTo>
                    <a:lnTo>
                      <a:pt x="0" y="113"/>
                    </a:lnTo>
                    <a:lnTo>
                      <a:pt x="0" y="0"/>
                    </a:lnTo>
                    <a:lnTo>
                      <a:pt x="307"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50" name="Freeform 74"/>
              <p:cNvSpPr>
                <a:spLocks/>
              </p:cNvSpPr>
              <p:nvPr/>
            </p:nvSpPr>
            <p:spPr bwMode="auto">
              <a:xfrm>
                <a:off x="1384" y="3381"/>
                <a:ext cx="308" cy="296"/>
              </a:xfrm>
              <a:custGeom>
                <a:avLst/>
                <a:gdLst>
                  <a:gd name="T0" fmla="*/ 308 w 308"/>
                  <a:gd name="T1" fmla="*/ 16 h 296"/>
                  <a:gd name="T2" fmla="*/ 300 w 308"/>
                  <a:gd name="T3" fmla="*/ 189 h 296"/>
                  <a:gd name="T4" fmla="*/ 290 w 308"/>
                  <a:gd name="T5" fmla="*/ 196 h 296"/>
                  <a:gd name="T6" fmla="*/ 287 w 308"/>
                  <a:gd name="T7" fmla="*/ 200 h 296"/>
                  <a:gd name="T8" fmla="*/ 287 w 308"/>
                  <a:gd name="T9" fmla="*/ 210 h 296"/>
                  <a:gd name="T10" fmla="*/ 277 w 308"/>
                  <a:gd name="T11" fmla="*/ 217 h 296"/>
                  <a:gd name="T12" fmla="*/ 275 w 308"/>
                  <a:gd name="T13" fmla="*/ 227 h 296"/>
                  <a:gd name="T14" fmla="*/ 273 w 308"/>
                  <a:gd name="T15" fmla="*/ 240 h 296"/>
                  <a:gd name="T16" fmla="*/ 267 w 308"/>
                  <a:gd name="T17" fmla="*/ 248 h 296"/>
                  <a:gd name="T18" fmla="*/ 252 w 308"/>
                  <a:gd name="T19" fmla="*/ 242 h 296"/>
                  <a:gd name="T20" fmla="*/ 242 w 308"/>
                  <a:gd name="T21" fmla="*/ 240 h 296"/>
                  <a:gd name="T22" fmla="*/ 233 w 308"/>
                  <a:gd name="T23" fmla="*/ 229 h 296"/>
                  <a:gd name="T24" fmla="*/ 210 w 308"/>
                  <a:gd name="T25" fmla="*/ 229 h 296"/>
                  <a:gd name="T26" fmla="*/ 204 w 308"/>
                  <a:gd name="T27" fmla="*/ 233 h 296"/>
                  <a:gd name="T28" fmla="*/ 198 w 308"/>
                  <a:gd name="T29" fmla="*/ 246 h 296"/>
                  <a:gd name="T30" fmla="*/ 191 w 308"/>
                  <a:gd name="T31" fmla="*/ 250 h 296"/>
                  <a:gd name="T32" fmla="*/ 175 w 308"/>
                  <a:gd name="T33" fmla="*/ 252 h 296"/>
                  <a:gd name="T34" fmla="*/ 167 w 308"/>
                  <a:gd name="T35" fmla="*/ 256 h 296"/>
                  <a:gd name="T36" fmla="*/ 152 w 308"/>
                  <a:gd name="T37" fmla="*/ 254 h 296"/>
                  <a:gd name="T38" fmla="*/ 142 w 308"/>
                  <a:gd name="T39" fmla="*/ 258 h 296"/>
                  <a:gd name="T40" fmla="*/ 137 w 308"/>
                  <a:gd name="T41" fmla="*/ 269 h 296"/>
                  <a:gd name="T42" fmla="*/ 137 w 308"/>
                  <a:gd name="T43" fmla="*/ 279 h 296"/>
                  <a:gd name="T44" fmla="*/ 141 w 308"/>
                  <a:gd name="T45" fmla="*/ 290 h 296"/>
                  <a:gd name="T46" fmla="*/ 141 w 308"/>
                  <a:gd name="T47" fmla="*/ 294 h 296"/>
                  <a:gd name="T48" fmla="*/ 131 w 308"/>
                  <a:gd name="T49" fmla="*/ 296 h 296"/>
                  <a:gd name="T50" fmla="*/ 127 w 308"/>
                  <a:gd name="T51" fmla="*/ 296 h 296"/>
                  <a:gd name="T52" fmla="*/ 123 w 308"/>
                  <a:gd name="T53" fmla="*/ 277 h 296"/>
                  <a:gd name="T54" fmla="*/ 116 w 308"/>
                  <a:gd name="T55" fmla="*/ 231 h 296"/>
                  <a:gd name="T56" fmla="*/ 104 w 308"/>
                  <a:gd name="T57" fmla="*/ 212 h 296"/>
                  <a:gd name="T58" fmla="*/ 100 w 308"/>
                  <a:gd name="T59" fmla="*/ 181 h 296"/>
                  <a:gd name="T60" fmla="*/ 73 w 308"/>
                  <a:gd name="T61" fmla="*/ 152 h 296"/>
                  <a:gd name="T62" fmla="*/ 27 w 308"/>
                  <a:gd name="T63" fmla="*/ 110 h 296"/>
                  <a:gd name="T64" fmla="*/ 16 w 308"/>
                  <a:gd name="T65" fmla="*/ 102 h 296"/>
                  <a:gd name="T66" fmla="*/ 0 w 308"/>
                  <a:gd name="T67" fmla="*/ 114 h 296"/>
                  <a:gd name="T68" fmla="*/ 0 w 308"/>
                  <a:gd name="T69" fmla="*/ 0 h 296"/>
                  <a:gd name="T70" fmla="*/ 308 w 308"/>
                  <a:gd name="T71" fmla="*/ 16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08" h="296">
                    <a:moveTo>
                      <a:pt x="308" y="16"/>
                    </a:moveTo>
                    <a:lnTo>
                      <a:pt x="300" y="189"/>
                    </a:lnTo>
                    <a:lnTo>
                      <a:pt x="290" y="196"/>
                    </a:lnTo>
                    <a:lnTo>
                      <a:pt x="287" y="200"/>
                    </a:lnTo>
                    <a:lnTo>
                      <a:pt x="287" y="210"/>
                    </a:lnTo>
                    <a:lnTo>
                      <a:pt x="277" y="217"/>
                    </a:lnTo>
                    <a:lnTo>
                      <a:pt x="275" y="227"/>
                    </a:lnTo>
                    <a:lnTo>
                      <a:pt x="273" y="240"/>
                    </a:lnTo>
                    <a:lnTo>
                      <a:pt x="267" y="248"/>
                    </a:lnTo>
                    <a:lnTo>
                      <a:pt x="252" y="242"/>
                    </a:lnTo>
                    <a:lnTo>
                      <a:pt x="242" y="240"/>
                    </a:lnTo>
                    <a:lnTo>
                      <a:pt x="233" y="229"/>
                    </a:lnTo>
                    <a:lnTo>
                      <a:pt x="210" y="229"/>
                    </a:lnTo>
                    <a:lnTo>
                      <a:pt x="204" y="233"/>
                    </a:lnTo>
                    <a:lnTo>
                      <a:pt x="198" y="246"/>
                    </a:lnTo>
                    <a:lnTo>
                      <a:pt x="191" y="250"/>
                    </a:lnTo>
                    <a:lnTo>
                      <a:pt x="175" y="252"/>
                    </a:lnTo>
                    <a:lnTo>
                      <a:pt x="167" y="256"/>
                    </a:lnTo>
                    <a:lnTo>
                      <a:pt x="152" y="254"/>
                    </a:lnTo>
                    <a:lnTo>
                      <a:pt x="142" y="258"/>
                    </a:lnTo>
                    <a:lnTo>
                      <a:pt x="137" y="269"/>
                    </a:lnTo>
                    <a:lnTo>
                      <a:pt x="137" y="279"/>
                    </a:lnTo>
                    <a:lnTo>
                      <a:pt x="141" y="290"/>
                    </a:lnTo>
                    <a:lnTo>
                      <a:pt x="141" y="294"/>
                    </a:lnTo>
                    <a:lnTo>
                      <a:pt x="131" y="296"/>
                    </a:lnTo>
                    <a:lnTo>
                      <a:pt x="127" y="296"/>
                    </a:lnTo>
                    <a:lnTo>
                      <a:pt x="123" y="277"/>
                    </a:lnTo>
                    <a:lnTo>
                      <a:pt x="116" y="231"/>
                    </a:lnTo>
                    <a:lnTo>
                      <a:pt x="104" y="212"/>
                    </a:lnTo>
                    <a:lnTo>
                      <a:pt x="100" y="181"/>
                    </a:lnTo>
                    <a:lnTo>
                      <a:pt x="73" y="152"/>
                    </a:lnTo>
                    <a:lnTo>
                      <a:pt x="27" y="110"/>
                    </a:lnTo>
                    <a:lnTo>
                      <a:pt x="16" y="102"/>
                    </a:lnTo>
                    <a:lnTo>
                      <a:pt x="0" y="114"/>
                    </a:lnTo>
                    <a:lnTo>
                      <a:pt x="0" y="0"/>
                    </a:lnTo>
                    <a:lnTo>
                      <a:pt x="308" y="16"/>
                    </a:lnTo>
                    <a:close/>
                  </a:path>
                </a:pathLst>
              </a:custGeom>
              <a:solidFill>
                <a:srgbClr val="FFFFFF"/>
              </a:solidFill>
              <a:ln w="12700">
                <a:solidFill>
                  <a:srgbClr val="000000"/>
                </a:solidFill>
                <a:prstDash val="solid"/>
                <a:round/>
                <a:headEnd/>
                <a:tailEnd/>
              </a:ln>
            </p:spPr>
            <p:txBody>
              <a:bodyPr/>
              <a:lstStyle/>
              <a:p>
                <a:endParaRPr lang="en-US"/>
              </a:p>
            </p:txBody>
          </p:sp>
          <p:sp>
            <p:nvSpPr>
              <p:cNvPr id="127051" name="Freeform 75"/>
              <p:cNvSpPr>
                <a:spLocks/>
              </p:cNvSpPr>
              <p:nvPr/>
            </p:nvSpPr>
            <p:spPr bwMode="auto">
              <a:xfrm>
                <a:off x="3238" y="3391"/>
                <a:ext cx="165" cy="236"/>
              </a:xfrm>
              <a:custGeom>
                <a:avLst/>
                <a:gdLst>
                  <a:gd name="T0" fmla="*/ 124 w 165"/>
                  <a:gd name="T1" fmla="*/ 23 h 236"/>
                  <a:gd name="T2" fmla="*/ 120 w 165"/>
                  <a:gd name="T3" fmla="*/ 35 h 236"/>
                  <a:gd name="T4" fmla="*/ 120 w 165"/>
                  <a:gd name="T5" fmla="*/ 48 h 236"/>
                  <a:gd name="T6" fmla="*/ 132 w 165"/>
                  <a:gd name="T7" fmla="*/ 54 h 236"/>
                  <a:gd name="T8" fmla="*/ 134 w 165"/>
                  <a:gd name="T9" fmla="*/ 67 h 236"/>
                  <a:gd name="T10" fmla="*/ 142 w 165"/>
                  <a:gd name="T11" fmla="*/ 73 h 236"/>
                  <a:gd name="T12" fmla="*/ 142 w 165"/>
                  <a:gd name="T13" fmla="*/ 90 h 236"/>
                  <a:gd name="T14" fmla="*/ 149 w 165"/>
                  <a:gd name="T15" fmla="*/ 102 h 236"/>
                  <a:gd name="T16" fmla="*/ 151 w 165"/>
                  <a:gd name="T17" fmla="*/ 129 h 236"/>
                  <a:gd name="T18" fmla="*/ 155 w 165"/>
                  <a:gd name="T19" fmla="*/ 138 h 236"/>
                  <a:gd name="T20" fmla="*/ 161 w 165"/>
                  <a:gd name="T21" fmla="*/ 144 h 236"/>
                  <a:gd name="T22" fmla="*/ 155 w 165"/>
                  <a:gd name="T23" fmla="*/ 171 h 236"/>
                  <a:gd name="T24" fmla="*/ 145 w 165"/>
                  <a:gd name="T25" fmla="*/ 184 h 236"/>
                  <a:gd name="T26" fmla="*/ 145 w 165"/>
                  <a:gd name="T27" fmla="*/ 194 h 236"/>
                  <a:gd name="T28" fmla="*/ 161 w 165"/>
                  <a:gd name="T29" fmla="*/ 217 h 236"/>
                  <a:gd name="T30" fmla="*/ 165 w 165"/>
                  <a:gd name="T31" fmla="*/ 236 h 236"/>
                  <a:gd name="T32" fmla="*/ 132 w 165"/>
                  <a:gd name="T33" fmla="*/ 236 h 236"/>
                  <a:gd name="T34" fmla="*/ 1 w 165"/>
                  <a:gd name="T35" fmla="*/ 234 h 236"/>
                  <a:gd name="T36" fmla="*/ 1 w 165"/>
                  <a:gd name="T37" fmla="*/ 232 h 236"/>
                  <a:gd name="T38" fmla="*/ 0 w 165"/>
                  <a:gd name="T39" fmla="*/ 175 h 236"/>
                  <a:gd name="T40" fmla="*/ 13 w 165"/>
                  <a:gd name="T41" fmla="*/ 169 h 236"/>
                  <a:gd name="T42" fmla="*/ 19 w 165"/>
                  <a:gd name="T43" fmla="*/ 167 h 236"/>
                  <a:gd name="T44" fmla="*/ 21 w 165"/>
                  <a:gd name="T45" fmla="*/ 163 h 236"/>
                  <a:gd name="T46" fmla="*/ 19 w 165"/>
                  <a:gd name="T47" fmla="*/ 136 h 236"/>
                  <a:gd name="T48" fmla="*/ 17 w 165"/>
                  <a:gd name="T49" fmla="*/ 46 h 236"/>
                  <a:gd name="T50" fmla="*/ 17 w 165"/>
                  <a:gd name="T51" fmla="*/ 25 h 236"/>
                  <a:gd name="T52" fmla="*/ 21 w 165"/>
                  <a:gd name="T53" fmla="*/ 17 h 236"/>
                  <a:gd name="T54" fmla="*/ 32 w 165"/>
                  <a:gd name="T55" fmla="*/ 19 h 236"/>
                  <a:gd name="T56" fmla="*/ 38 w 165"/>
                  <a:gd name="T57" fmla="*/ 13 h 236"/>
                  <a:gd name="T58" fmla="*/ 40 w 165"/>
                  <a:gd name="T59" fmla="*/ 12 h 236"/>
                  <a:gd name="T60" fmla="*/ 78 w 165"/>
                  <a:gd name="T61" fmla="*/ 10 h 236"/>
                  <a:gd name="T62" fmla="*/ 96 w 165"/>
                  <a:gd name="T63" fmla="*/ 2 h 236"/>
                  <a:gd name="T64" fmla="*/ 103 w 165"/>
                  <a:gd name="T65" fmla="*/ 0 h 236"/>
                  <a:gd name="T66" fmla="*/ 128 w 165"/>
                  <a:gd name="T67" fmla="*/ 8 h 236"/>
                  <a:gd name="T68" fmla="*/ 124 w 165"/>
                  <a:gd name="T69" fmla="*/ 23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5" h="236">
                    <a:moveTo>
                      <a:pt x="124" y="23"/>
                    </a:moveTo>
                    <a:lnTo>
                      <a:pt x="120" y="35"/>
                    </a:lnTo>
                    <a:lnTo>
                      <a:pt x="120" y="48"/>
                    </a:lnTo>
                    <a:lnTo>
                      <a:pt x="132" y="54"/>
                    </a:lnTo>
                    <a:lnTo>
                      <a:pt x="134" y="67"/>
                    </a:lnTo>
                    <a:lnTo>
                      <a:pt x="142" y="73"/>
                    </a:lnTo>
                    <a:lnTo>
                      <a:pt x="142" y="90"/>
                    </a:lnTo>
                    <a:lnTo>
                      <a:pt x="149" y="102"/>
                    </a:lnTo>
                    <a:lnTo>
                      <a:pt x="151" y="129"/>
                    </a:lnTo>
                    <a:lnTo>
                      <a:pt x="155" y="138"/>
                    </a:lnTo>
                    <a:lnTo>
                      <a:pt x="161" y="144"/>
                    </a:lnTo>
                    <a:lnTo>
                      <a:pt x="155" y="171"/>
                    </a:lnTo>
                    <a:lnTo>
                      <a:pt x="145" y="184"/>
                    </a:lnTo>
                    <a:lnTo>
                      <a:pt x="145" y="194"/>
                    </a:lnTo>
                    <a:lnTo>
                      <a:pt x="161" y="217"/>
                    </a:lnTo>
                    <a:lnTo>
                      <a:pt x="165" y="236"/>
                    </a:lnTo>
                    <a:lnTo>
                      <a:pt x="132" y="236"/>
                    </a:lnTo>
                    <a:lnTo>
                      <a:pt x="1" y="234"/>
                    </a:lnTo>
                    <a:lnTo>
                      <a:pt x="1" y="232"/>
                    </a:lnTo>
                    <a:lnTo>
                      <a:pt x="0" y="175"/>
                    </a:lnTo>
                    <a:lnTo>
                      <a:pt x="13" y="169"/>
                    </a:lnTo>
                    <a:lnTo>
                      <a:pt x="19" y="167"/>
                    </a:lnTo>
                    <a:lnTo>
                      <a:pt x="21" y="163"/>
                    </a:lnTo>
                    <a:lnTo>
                      <a:pt x="19" y="136"/>
                    </a:lnTo>
                    <a:lnTo>
                      <a:pt x="17" y="46"/>
                    </a:lnTo>
                    <a:lnTo>
                      <a:pt x="17" y="25"/>
                    </a:lnTo>
                    <a:lnTo>
                      <a:pt x="21" y="17"/>
                    </a:lnTo>
                    <a:lnTo>
                      <a:pt x="32" y="19"/>
                    </a:lnTo>
                    <a:lnTo>
                      <a:pt x="38" y="13"/>
                    </a:lnTo>
                    <a:lnTo>
                      <a:pt x="40" y="12"/>
                    </a:lnTo>
                    <a:lnTo>
                      <a:pt x="78" y="10"/>
                    </a:lnTo>
                    <a:lnTo>
                      <a:pt x="96" y="2"/>
                    </a:lnTo>
                    <a:lnTo>
                      <a:pt x="103" y="0"/>
                    </a:lnTo>
                    <a:lnTo>
                      <a:pt x="128" y="8"/>
                    </a:lnTo>
                    <a:lnTo>
                      <a:pt x="124" y="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52" name="Freeform 76"/>
              <p:cNvSpPr>
                <a:spLocks/>
              </p:cNvSpPr>
              <p:nvPr/>
            </p:nvSpPr>
            <p:spPr bwMode="auto">
              <a:xfrm>
                <a:off x="3241" y="3395"/>
                <a:ext cx="165" cy="236"/>
              </a:xfrm>
              <a:custGeom>
                <a:avLst/>
                <a:gdLst>
                  <a:gd name="T0" fmla="*/ 125 w 165"/>
                  <a:gd name="T1" fmla="*/ 23 h 236"/>
                  <a:gd name="T2" fmla="*/ 121 w 165"/>
                  <a:gd name="T3" fmla="*/ 34 h 236"/>
                  <a:gd name="T4" fmla="*/ 121 w 165"/>
                  <a:gd name="T5" fmla="*/ 48 h 236"/>
                  <a:gd name="T6" fmla="*/ 133 w 165"/>
                  <a:gd name="T7" fmla="*/ 54 h 236"/>
                  <a:gd name="T8" fmla="*/ 135 w 165"/>
                  <a:gd name="T9" fmla="*/ 67 h 236"/>
                  <a:gd name="T10" fmla="*/ 142 w 165"/>
                  <a:gd name="T11" fmla="*/ 73 h 236"/>
                  <a:gd name="T12" fmla="*/ 142 w 165"/>
                  <a:gd name="T13" fmla="*/ 90 h 236"/>
                  <a:gd name="T14" fmla="*/ 150 w 165"/>
                  <a:gd name="T15" fmla="*/ 102 h 236"/>
                  <a:gd name="T16" fmla="*/ 152 w 165"/>
                  <a:gd name="T17" fmla="*/ 128 h 236"/>
                  <a:gd name="T18" fmla="*/ 156 w 165"/>
                  <a:gd name="T19" fmla="*/ 138 h 236"/>
                  <a:gd name="T20" fmla="*/ 162 w 165"/>
                  <a:gd name="T21" fmla="*/ 144 h 236"/>
                  <a:gd name="T22" fmla="*/ 156 w 165"/>
                  <a:gd name="T23" fmla="*/ 171 h 236"/>
                  <a:gd name="T24" fmla="*/ 146 w 165"/>
                  <a:gd name="T25" fmla="*/ 184 h 236"/>
                  <a:gd name="T26" fmla="*/ 146 w 165"/>
                  <a:gd name="T27" fmla="*/ 194 h 236"/>
                  <a:gd name="T28" fmla="*/ 162 w 165"/>
                  <a:gd name="T29" fmla="*/ 217 h 236"/>
                  <a:gd name="T30" fmla="*/ 165 w 165"/>
                  <a:gd name="T31" fmla="*/ 236 h 236"/>
                  <a:gd name="T32" fmla="*/ 133 w 165"/>
                  <a:gd name="T33" fmla="*/ 236 h 236"/>
                  <a:gd name="T34" fmla="*/ 2 w 165"/>
                  <a:gd name="T35" fmla="*/ 234 h 236"/>
                  <a:gd name="T36" fmla="*/ 2 w 165"/>
                  <a:gd name="T37" fmla="*/ 232 h 236"/>
                  <a:gd name="T38" fmla="*/ 0 w 165"/>
                  <a:gd name="T39" fmla="*/ 175 h 236"/>
                  <a:gd name="T40" fmla="*/ 14 w 165"/>
                  <a:gd name="T41" fmla="*/ 169 h 236"/>
                  <a:gd name="T42" fmla="*/ 20 w 165"/>
                  <a:gd name="T43" fmla="*/ 167 h 236"/>
                  <a:gd name="T44" fmla="*/ 21 w 165"/>
                  <a:gd name="T45" fmla="*/ 163 h 236"/>
                  <a:gd name="T46" fmla="*/ 20 w 165"/>
                  <a:gd name="T47" fmla="*/ 136 h 236"/>
                  <a:gd name="T48" fmla="*/ 18 w 165"/>
                  <a:gd name="T49" fmla="*/ 46 h 236"/>
                  <a:gd name="T50" fmla="*/ 18 w 165"/>
                  <a:gd name="T51" fmla="*/ 25 h 236"/>
                  <a:gd name="T52" fmla="*/ 21 w 165"/>
                  <a:gd name="T53" fmla="*/ 17 h 236"/>
                  <a:gd name="T54" fmla="*/ 33 w 165"/>
                  <a:gd name="T55" fmla="*/ 19 h 236"/>
                  <a:gd name="T56" fmla="*/ 39 w 165"/>
                  <a:gd name="T57" fmla="*/ 13 h 236"/>
                  <a:gd name="T58" fmla="*/ 41 w 165"/>
                  <a:gd name="T59" fmla="*/ 11 h 236"/>
                  <a:gd name="T60" fmla="*/ 79 w 165"/>
                  <a:gd name="T61" fmla="*/ 9 h 236"/>
                  <a:gd name="T62" fmla="*/ 96 w 165"/>
                  <a:gd name="T63" fmla="*/ 2 h 236"/>
                  <a:gd name="T64" fmla="*/ 104 w 165"/>
                  <a:gd name="T65" fmla="*/ 0 h 236"/>
                  <a:gd name="T66" fmla="*/ 129 w 165"/>
                  <a:gd name="T67" fmla="*/ 8 h 236"/>
                  <a:gd name="T68" fmla="*/ 125 w 165"/>
                  <a:gd name="T69" fmla="*/ 23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5" h="236">
                    <a:moveTo>
                      <a:pt x="125" y="23"/>
                    </a:moveTo>
                    <a:lnTo>
                      <a:pt x="121" y="34"/>
                    </a:lnTo>
                    <a:lnTo>
                      <a:pt x="121" y="48"/>
                    </a:lnTo>
                    <a:lnTo>
                      <a:pt x="133" y="54"/>
                    </a:lnTo>
                    <a:lnTo>
                      <a:pt x="135" y="67"/>
                    </a:lnTo>
                    <a:lnTo>
                      <a:pt x="142" y="73"/>
                    </a:lnTo>
                    <a:lnTo>
                      <a:pt x="142" y="90"/>
                    </a:lnTo>
                    <a:lnTo>
                      <a:pt x="150" y="102"/>
                    </a:lnTo>
                    <a:lnTo>
                      <a:pt x="152" y="128"/>
                    </a:lnTo>
                    <a:lnTo>
                      <a:pt x="156" y="138"/>
                    </a:lnTo>
                    <a:lnTo>
                      <a:pt x="162" y="144"/>
                    </a:lnTo>
                    <a:lnTo>
                      <a:pt x="156" y="171"/>
                    </a:lnTo>
                    <a:lnTo>
                      <a:pt x="146" y="184"/>
                    </a:lnTo>
                    <a:lnTo>
                      <a:pt x="146" y="194"/>
                    </a:lnTo>
                    <a:lnTo>
                      <a:pt x="162" y="217"/>
                    </a:lnTo>
                    <a:lnTo>
                      <a:pt x="165" y="236"/>
                    </a:lnTo>
                    <a:lnTo>
                      <a:pt x="133" y="236"/>
                    </a:lnTo>
                    <a:lnTo>
                      <a:pt x="2" y="234"/>
                    </a:lnTo>
                    <a:lnTo>
                      <a:pt x="2" y="232"/>
                    </a:lnTo>
                    <a:lnTo>
                      <a:pt x="0" y="175"/>
                    </a:lnTo>
                    <a:lnTo>
                      <a:pt x="14" y="169"/>
                    </a:lnTo>
                    <a:lnTo>
                      <a:pt x="20" y="167"/>
                    </a:lnTo>
                    <a:lnTo>
                      <a:pt x="21" y="163"/>
                    </a:lnTo>
                    <a:lnTo>
                      <a:pt x="20" y="136"/>
                    </a:lnTo>
                    <a:lnTo>
                      <a:pt x="18" y="46"/>
                    </a:lnTo>
                    <a:lnTo>
                      <a:pt x="18" y="25"/>
                    </a:lnTo>
                    <a:lnTo>
                      <a:pt x="21" y="17"/>
                    </a:lnTo>
                    <a:lnTo>
                      <a:pt x="33" y="19"/>
                    </a:lnTo>
                    <a:lnTo>
                      <a:pt x="39" y="13"/>
                    </a:lnTo>
                    <a:lnTo>
                      <a:pt x="41" y="11"/>
                    </a:lnTo>
                    <a:lnTo>
                      <a:pt x="79" y="9"/>
                    </a:lnTo>
                    <a:lnTo>
                      <a:pt x="96" y="2"/>
                    </a:lnTo>
                    <a:lnTo>
                      <a:pt x="104" y="0"/>
                    </a:lnTo>
                    <a:lnTo>
                      <a:pt x="129" y="8"/>
                    </a:lnTo>
                    <a:lnTo>
                      <a:pt x="125" y="23"/>
                    </a:lnTo>
                    <a:close/>
                  </a:path>
                </a:pathLst>
              </a:custGeom>
              <a:solidFill>
                <a:srgbClr val="FFFFFF"/>
              </a:solidFill>
              <a:ln w="12700">
                <a:solidFill>
                  <a:srgbClr val="000000"/>
                </a:solidFill>
                <a:prstDash val="solid"/>
                <a:round/>
                <a:headEnd/>
                <a:tailEnd/>
              </a:ln>
            </p:spPr>
            <p:txBody>
              <a:bodyPr/>
              <a:lstStyle/>
              <a:p>
                <a:endParaRPr lang="en-US"/>
              </a:p>
            </p:txBody>
          </p:sp>
          <p:sp>
            <p:nvSpPr>
              <p:cNvPr id="127053" name="Freeform 77"/>
              <p:cNvSpPr>
                <a:spLocks/>
              </p:cNvSpPr>
              <p:nvPr/>
            </p:nvSpPr>
            <p:spPr bwMode="auto">
              <a:xfrm>
                <a:off x="1672" y="3393"/>
                <a:ext cx="248" cy="459"/>
              </a:xfrm>
              <a:custGeom>
                <a:avLst/>
                <a:gdLst>
                  <a:gd name="T0" fmla="*/ 248 w 248"/>
                  <a:gd name="T1" fmla="*/ 11 h 459"/>
                  <a:gd name="T2" fmla="*/ 242 w 248"/>
                  <a:gd name="T3" fmla="*/ 194 h 459"/>
                  <a:gd name="T4" fmla="*/ 214 w 248"/>
                  <a:gd name="T5" fmla="*/ 194 h 459"/>
                  <a:gd name="T6" fmla="*/ 210 w 248"/>
                  <a:gd name="T7" fmla="*/ 346 h 459"/>
                  <a:gd name="T8" fmla="*/ 235 w 248"/>
                  <a:gd name="T9" fmla="*/ 357 h 459"/>
                  <a:gd name="T10" fmla="*/ 237 w 248"/>
                  <a:gd name="T11" fmla="*/ 365 h 459"/>
                  <a:gd name="T12" fmla="*/ 237 w 248"/>
                  <a:gd name="T13" fmla="*/ 369 h 459"/>
                  <a:gd name="T14" fmla="*/ 208 w 248"/>
                  <a:gd name="T15" fmla="*/ 382 h 459"/>
                  <a:gd name="T16" fmla="*/ 181 w 248"/>
                  <a:gd name="T17" fmla="*/ 386 h 459"/>
                  <a:gd name="T18" fmla="*/ 168 w 248"/>
                  <a:gd name="T19" fmla="*/ 386 h 459"/>
                  <a:gd name="T20" fmla="*/ 162 w 248"/>
                  <a:gd name="T21" fmla="*/ 388 h 459"/>
                  <a:gd name="T22" fmla="*/ 141 w 248"/>
                  <a:gd name="T23" fmla="*/ 382 h 459"/>
                  <a:gd name="T24" fmla="*/ 118 w 248"/>
                  <a:gd name="T25" fmla="*/ 392 h 459"/>
                  <a:gd name="T26" fmla="*/ 110 w 248"/>
                  <a:gd name="T27" fmla="*/ 401 h 459"/>
                  <a:gd name="T28" fmla="*/ 106 w 248"/>
                  <a:gd name="T29" fmla="*/ 413 h 459"/>
                  <a:gd name="T30" fmla="*/ 85 w 248"/>
                  <a:gd name="T31" fmla="*/ 426 h 459"/>
                  <a:gd name="T32" fmla="*/ 68 w 248"/>
                  <a:gd name="T33" fmla="*/ 436 h 459"/>
                  <a:gd name="T34" fmla="*/ 25 w 248"/>
                  <a:gd name="T35" fmla="*/ 449 h 459"/>
                  <a:gd name="T36" fmla="*/ 0 w 248"/>
                  <a:gd name="T37" fmla="*/ 459 h 459"/>
                  <a:gd name="T38" fmla="*/ 4 w 248"/>
                  <a:gd name="T39" fmla="*/ 309 h 459"/>
                  <a:gd name="T40" fmla="*/ 10 w 248"/>
                  <a:gd name="T41" fmla="*/ 298 h 459"/>
                  <a:gd name="T42" fmla="*/ 23 w 248"/>
                  <a:gd name="T43" fmla="*/ 0 h 459"/>
                  <a:gd name="T44" fmla="*/ 248 w 248"/>
                  <a:gd name="T45" fmla="*/ 11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459">
                    <a:moveTo>
                      <a:pt x="248" y="11"/>
                    </a:moveTo>
                    <a:lnTo>
                      <a:pt x="242" y="194"/>
                    </a:lnTo>
                    <a:lnTo>
                      <a:pt x="214" y="194"/>
                    </a:lnTo>
                    <a:lnTo>
                      <a:pt x="210" y="346"/>
                    </a:lnTo>
                    <a:lnTo>
                      <a:pt x="235" y="357"/>
                    </a:lnTo>
                    <a:lnTo>
                      <a:pt x="237" y="365"/>
                    </a:lnTo>
                    <a:lnTo>
                      <a:pt x="237" y="369"/>
                    </a:lnTo>
                    <a:lnTo>
                      <a:pt x="208" y="382"/>
                    </a:lnTo>
                    <a:lnTo>
                      <a:pt x="181" y="386"/>
                    </a:lnTo>
                    <a:lnTo>
                      <a:pt x="168" y="386"/>
                    </a:lnTo>
                    <a:lnTo>
                      <a:pt x="162" y="388"/>
                    </a:lnTo>
                    <a:lnTo>
                      <a:pt x="141" y="382"/>
                    </a:lnTo>
                    <a:lnTo>
                      <a:pt x="118" y="392"/>
                    </a:lnTo>
                    <a:lnTo>
                      <a:pt x="110" y="401"/>
                    </a:lnTo>
                    <a:lnTo>
                      <a:pt x="106" y="413"/>
                    </a:lnTo>
                    <a:lnTo>
                      <a:pt x="85" y="426"/>
                    </a:lnTo>
                    <a:lnTo>
                      <a:pt x="68" y="436"/>
                    </a:lnTo>
                    <a:lnTo>
                      <a:pt x="25" y="449"/>
                    </a:lnTo>
                    <a:lnTo>
                      <a:pt x="0" y="459"/>
                    </a:lnTo>
                    <a:lnTo>
                      <a:pt x="4" y="309"/>
                    </a:lnTo>
                    <a:lnTo>
                      <a:pt x="10" y="298"/>
                    </a:lnTo>
                    <a:lnTo>
                      <a:pt x="23" y="0"/>
                    </a:lnTo>
                    <a:lnTo>
                      <a:pt x="248" y="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54" name="Freeform 78"/>
              <p:cNvSpPr>
                <a:spLocks/>
              </p:cNvSpPr>
              <p:nvPr/>
            </p:nvSpPr>
            <p:spPr bwMode="auto">
              <a:xfrm>
                <a:off x="1676" y="3397"/>
                <a:ext cx="248" cy="459"/>
              </a:xfrm>
              <a:custGeom>
                <a:avLst/>
                <a:gdLst>
                  <a:gd name="T0" fmla="*/ 248 w 248"/>
                  <a:gd name="T1" fmla="*/ 11 h 459"/>
                  <a:gd name="T2" fmla="*/ 242 w 248"/>
                  <a:gd name="T3" fmla="*/ 194 h 459"/>
                  <a:gd name="T4" fmla="*/ 213 w 248"/>
                  <a:gd name="T5" fmla="*/ 194 h 459"/>
                  <a:gd name="T6" fmla="*/ 210 w 248"/>
                  <a:gd name="T7" fmla="*/ 345 h 459"/>
                  <a:gd name="T8" fmla="*/ 235 w 248"/>
                  <a:gd name="T9" fmla="*/ 357 h 459"/>
                  <a:gd name="T10" fmla="*/ 236 w 248"/>
                  <a:gd name="T11" fmla="*/ 365 h 459"/>
                  <a:gd name="T12" fmla="*/ 236 w 248"/>
                  <a:gd name="T13" fmla="*/ 368 h 459"/>
                  <a:gd name="T14" fmla="*/ 208 w 248"/>
                  <a:gd name="T15" fmla="*/ 382 h 459"/>
                  <a:gd name="T16" fmla="*/ 181 w 248"/>
                  <a:gd name="T17" fmla="*/ 386 h 459"/>
                  <a:gd name="T18" fmla="*/ 167 w 248"/>
                  <a:gd name="T19" fmla="*/ 386 h 459"/>
                  <a:gd name="T20" fmla="*/ 162 w 248"/>
                  <a:gd name="T21" fmla="*/ 388 h 459"/>
                  <a:gd name="T22" fmla="*/ 140 w 248"/>
                  <a:gd name="T23" fmla="*/ 382 h 459"/>
                  <a:gd name="T24" fmla="*/ 117 w 248"/>
                  <a:gd name="T25" fmla="*/ 392 h 459"/>
                  <a:gd name="T26" fmla="*/ 110 w 248"/>
                  <a:gd name="T27" fmla="*/ 401 h 459"/>
                  <a:gd name="T28" fmla="*/ 106 w 248"/>
                  <a:gd name="T29" fmla="*/ 413 h 459"/>
                  <a:gd name="T30" fmla="*/ 85 w 248"/>
                  <a:gd name="T31" fmla="*/ 426 h 459"/>
                  <a:gd name="T32" fmla="*/ 67 w 248"/>
                  <a:gd name="T33" fmla="*/ 436 h 459"/>
                  <a:gd name="T34" fmla="*/ 25 w 248"/>
                  <a:gd name="T35" fmla="*/ 449 h 459"/>
                  <a:gd name="T36" fmla="*/ 0 w 248"/>
                  <a:gd name="T37" fmla="*/ 459 h 459"/>
                  <a:gd name="T38" fmla="*/ 4 w 248"/>
                  <a:gd name="T39" fmla="*/ 309 h 459"/>
                  <a:gd name="T40" fmla="*/ 10 w 248"/>
                  <a:gd name="T41" fmla="*/ 297 h 459"/>
                  <a:gd name="T42" fmla="*/ 23 w 248"/>
                  <a:gd name="T43" fmla="*/ 0 h 459"/>
                  <a:gd name="T44" fmla="*/ 248 w 248"/>
                  <a:gd name="T45" fmla="*/ 11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48" h="459">
                    <a:moveTo>
                      <a:pt x="248" y="11"/>
                    </a:moveTo>
                    <a:lnTo>
                      <a:pt x="242" y="194"/>
                    </a:lnTo>
                    <a:lnTo>
                      <a:pt x="213" y="194"/>
                    </a:lnTo>
                    <a:lnTo>
                      <a:pt x="210" y="345"/>
                    </a:lnTo>
                    <a:lnTo>
                      <a:pt x="235" y="357"/>
                    </a:lnTo>
                    <a:lnTo>
                      <a:pt x="236" y="365"/>
                    </a:lnTo>
                    <a:lnTo>
                      <a:pt x="236" y="368"/>
                    </a:lnTo>
                    <a:lnTo>
                      <a:pt x="208" y="382"/>
                    </a:lnTo>
                    <a:lnTo>
                      <a:pt x="181" y="386"/>
                    </a:lnTo>
                    <a:lnTo>
                      <a:pt x="167" y="386"/>
                    </a:lnTo>
                    <a:lnTo>
                      <a:pt x="162" y="388"/>
                    </a:lnTo>
                    <a:lnTo>
                      <a:pt x="140" y="382"/>
                    </a:lnTo>
                    <a:lnTo>
                      <a:pt x="117" y="392"/>
                    </a:lnTo>
                    <a:lnTo>
                      <a:pt x="110" y="401"/>
                    </a:lnTo>
                    <a:lnTo>
                      <a:pt x="106" y="413"/>
                    </a:lnTo>
                    <a:lnTo>
                      <a:pt x="85" y="426"/>
                    </a:lnTo>
                    <a:lnTo>
                      <a:pt x="67" y="436"/>
                    </a:lnTo>
                    <a:lnTo>
                      <a:pt x="25" y="449"/>
                    </a:lnTo>
                    <a:lnTo>
                      <a:pt x="0" y="459"/>
                    </a:lnTo>
                    <a:lnTo>
                      <a:pt x="4" y="309"/>
                    </a:lnTo>
                    <a:lnTo>
                      <a:pt x="10" y="297"/>
                    </a:lnTo>
                    <a:lnTo>
                      <a:pt x="23" y="0"/>
                    </a:lnTo>
                    <a:lnTo>
                      <a:pt x="248" y="11"/>
                    </a:lnTo>
                    <a:close/>
                  </a:path>
                </a:pathLst>
              </a:custGeom>
              <a:solidFill>
                <a:srgbClr val="FFFFFF"/>
              </a:solidFill>
              <a:ln w="12700">
                <a:solidFill>
                  <a:srgbClr val="000000"/>
                </a:solidFill>
                <a:prstDash val="solid"/>
                <a:round/>
                <a:headEnd/>
                <a:tailEnd/>
              </a:ln>
            </p:spPr>
            <p:txBody>
              <a:bodyPr/>
              <a:lstStyle/>
              <a:p>
                <a:endParaRPr lang="en-US"/>
              </a:p>
            </p:txBody>
          </p:sp>
          <p:sp>
            <p:nvSpPr>
              <p:cNvPr id="127055" name="Freeform 79"/>
              <p:cNvSpPr>
                <a:spLocks/>
              </p:cNvSpPr>
              <p:nvPr/>
            </p:nvSpPr>
            <p:spPr bwMode="auto">
              <a:xfrm>
                <a:off x="1503" y="3579"/>
                <a:ext cx="175" cy="279"/>
              </a:xfrm>
              <a:custGeom>
                <a:avLst/>
                <a:gdLst>
                  <a:gd name="T0" fmla="*/ 173 w 175"/>
                  <a:gd name="T1" fmla="*/ 98 h 279"/>
                  <a:gd name="T2" fmla="*/ 168 w 175"/>
                  <a:gd name="T3" fmla="*/ 110 h 279"/>
                  <a:gd name="T4" fmla="*/ 162 w 175"/>
                  <a:gd name="T5" fmla="*/ 275 h 279"/>
                  <a:gd name="T6" fmla="*/ 160 w 175"/>
                  <a:gd name="T7" fmla="*/ 279 h 279"/>
                  <a:gd name="T8" fmla="*/ 144 w 175"/>
                  <a:gd name="T9" fmla="*/ 279 h 279"/>
                  <a:gd name="T10" fmla="*/ 133 w 175"/>
                  <a:gd name="T11" fmla="*/ 261 h 279"/>
                  <a:gd name="T12" fmla="*/ 125 w 175"/>
                  <a:gd name="T13" fmla="*/ 259 h 279"/>
                  <a:gd name="T14" fmla="*/ 102 w 175"/>
                  <a:gd name="T15" fmla="*/ 261 h 279"/>
                  <a:gd name="T16" fmla="*/ 85 w 175"/>
                  <a:gd name="T17" fmla="*/ 258 h 279"/>
                  <a:gd name="T18" fmla="*/ 64 w 175"/>
                  <a:gd name="T19" fmla="*/ 246 h 279"/>
                  <a:gd name="T20" fmla="*/ 35 w 175"/>
                  <a:gd name="T21" fmla="*/ 240 h 279"/>
                  <a:gd name="T22" fmla="*/ 23 w 175"/>
                  <a:gd name="T23" fmla="*/ 233 h 279"/>
                  <a:gd name="T24" fmla="*/ 10 w 175"/>
                  <a:gd name="T25" fmla="*/ 213 h 279"/>
                  <a:gd name="T26" fmla="*/ 4 w 175"/>
                  <a:gd name="T27" fmla="*/ 196 h 279"/>
                  <a:gd name="T28" fmla="*/ 8 w 175"/>
                  <a:gd name="T29" fmla="*/ 156 h 279"/>
                  <a:gd name="T30" fmla="*/ 2 w 175"/>
                  <a:gd name="T31" fmla="*/ 131 h 279"/>
                  <a:gd name="T32" fmla="*/ 0 w 175"/>
                  <a:gd name="T33" fmla="*/ 123 h 279"/>
                  <a:gd name="T34" fmla="*/ 2 w 175"/>
                  <a:gd name="T35" fmla="*/ 112 h 279"/>
                  <a:gd name="T36" fmla="*/ 6 w 175"/>
                  <a:gd name="T37" fmla="*/ 106 h 279"/>
                  <a:gd name="T38" fmla="*/ 6 w 175"/>
                  <a:gd name="T39" fmla="*/ 104 h 279"/>
                  <a:gd name="T40" fmla="*/ 18 w 175"/>
                  <a:gd name="T41" fmla="*/ 100 h 279"/>
                  <a:gd name="T42" fmla="*/ 23 w 175"/>
                  <a:gd name="T43" fmla="*/ 92 h 279"/>
                  <a:gd name="T44" fmla="*/ 23 w 175"/>
                  <a:gd name="T45" fmla="*/ 83 h 279"/>
                  <a:gd name="T46" fmla="*/ 20 w 175"/>
                  <a:gd name="T47" fmla="*/ 75 h 279"/>
                  <a:gd name="T48" fmla="*/ 22 w 175"/>
                  <a:gd name="T49" fmla="*/ 64 h 279"/>
                  <a:gd name="T50" fmla="*/ 27 w 175"/>
                  <a:gd name="T51" fmla="*/ 60 h 279"/>
                  <a:gd name="T52" fmla="*/ 47 w 175"/>
                  <a:gd name="T53" fmla="*/ 62 h 279"/>
                  <a:gd name="T54" fmla="*/ 62 w 175"/>
                  <a:gd name="T55" fmla="*/ 56 h 279"/>
                  <a:gd name="T56" fmla="*/ 73 w 175"/>
                  <a:gd name="T57" fmla="*/ 54 h 279"/>
                  <a:gd name="T58" fmla="*/ 77 w 175"/>
                  <a:gd name="T59" fmla="*/ 50 h 279"/>
                  <a:gd name="T60" fmla="*/ 87 w 175"/>
                  <a:gd name="T61" fmla="*/ 37 h 279"/>
                  <a:gd name="T62" fmla="*/ 112 w 175"/>
                  <a:gd name="T63" fmla="*/ 39 h 279"/>
                  <a:gd name="T64" fmla="*/ 118 w 175"/>
                  <a:gd name="T65" fmla="*/ 48 h 279"/>
                  <a:gd name="T66" fmla="*/ 129 w 175"/>
                  <a:gd name="T67" fmla="*/ 48 h 279"/>
                  <a:gd name="T68" fmla="*/ 139 w 175"/>
                  <a:gd name="T69" fmla="*/ 52 h 279"/>
                  <a:gd name="T70" fmla="*/ 148 w 175"/>
                  <a:gd name="T71" fmla="*/ 52 h 279"/>
                  <a:gd name="T72" fmla="*/ 160 w 175"/>
                  <a:gd name="T73" fmla="*/ 41 h 279"/>
                  <a:gd name="T74" fmla="*/ 160 w 175"/>
                  <a:gd name="T75" fmla="*/ 21 h 279"/>
                  <a:gd name="T76" fmla="*/ 175 w 175"/>
                  <a:gd name="T77" fmla="*/ 0 h 279"/>
                  <a:gd name="T78" fmla="*/ 173 w 175"/>
                  <a:gd name="T79" fmla="*/ 98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5" h="279">
                    <a:moveTo>
                      <a:pt x="173" y="98"/>
                    </a:moveTo>
                    <a:lnTo>
                      <a:pt x="168" y="110"/>
                    </a:lnTo>
                    <a:lnTo>
                      <a:pt x="162" y="275"/>
                    </a:lnTo>
                    <a:lnTo>
                      <a:pt x="160" y="279"/>
                    </a:lnTo>
                    <a:lnTo>
                      <a:pt x="144" y="279"/>
                    </a:lnTo>
                    <a:lnTo>
                      <a:pt x="133" y="261"/>
                    </a:lnTo>
                    <a:lnTo>
                      <a:pt x="125" y="259"/>
                    </a:lnTo>
                    <a:lnTo>
                      <a:pt x="102" y="261"/>
                    </a:lnTo>
                    <a:lnTo>
                      <a:pt x="85" y="258"/>
                    </a:lnTo>
                    <a:lnTo>
                      <a:pt x="64" y="246"/>
                    </a:lnTo>
                    <a:lnTo>
                      <a:pt x="35" y="240"/>
                    </a:lnTo>
                    <a:lnTo>
                      <a:pt x="23" y="233"/>
                    </a:lnTo>
                    <a:lnTo>
                      <a:pt x="10" y="213"/>
                    </a:lnTo>
                    <a:lnTo>
                      <a:pt x="4" y="196"/>
                    </a:lnTo>
                    <a:lnTo>
                      <a:pt x="8" y="156"/>
                    </a:lnTo>
                    <a:lnTo>
                      <a:pt x="2" y="131"/>
                    </a:lnTo>
                    <a:lnTo>
                      <a:pt x="0" y="123"/>
                    </a:lnTo>
                    <a:lnTo>
                      <a:pt x="2" y="112"/>
                    </a:lnTo>
                    <a:lnTo>
                      <a:pt x="6" y="106"/>
                    </a:lnTo>
                    <a:lnTo>
                      <a:pt x="6" y="104"/>
                    </a:lnTo>
                    <a:lnTo>
                      <a:pt x="18" y="100"/>
                    </a:lnTo>
                    <a:lnTo>
                      <a:pt x="23" y="92"/>
                    </a:lnTo>
                    <a:lnTo>
                      <a:pt x="23" y="83"/>
                    </a:lnTo>
                    <a:lnTo>
                      <a:pt x="20" y="75"/>
                    </a:lnTo>
                    <a:lnTo>
                      <a:pt x="22" y="64"/>
                    </a:lnTo>
                    <a:lnTo>
                      <a:pt x="27" y="60"/>
                    </a:lnTo>
                    <a:lnTo>
                      <a:pt x="47" y="62"/>
                    </a:lnTo>
                    <a:lnTo>
                      <a:pt x="62" y="56"/>
                    </a:lnTo>
                    <a:lnTo>
                      <a:pt x="73" y="54"/>
                    </a:lnTo>
                    <a:lnTo>
                      <a:pt x="77" y="50"/>
                    </a:lnTo>
                    <a:lnTo>
                      <a:pt x="87" y="37"/>
                    </a:lnTo>
                    <a:lnTo>
                      <a:pt x="112" y="39"/>
                    </a:lnTo>
                    <a:lnTo>
                      <a:pt x="118" y="48"/>
                    </a:lnTo>
                    <a:lnTo>
                      <a:pt x="129" y="48"/>
                    </a:lnTo>
                    <a:lnTo>
                      <a:pt x="139" y="52"/>
                    </a:lnTo>
                    <a:lnTo>
                      <a:pt x="148" y="52"/>
                    </a:lnTo>
                    <a:lnTo>
                      <a:pt x="160" y="41"/>
                    </a:lnTo>
                    <a:lnTo>
                      <a:pt x="160" y="21"/>
                    </a:lnTo>
                    <a:lnTo>
                      <a:pt x="175" y="0"/>
                    </a:lnTo>
                    <a:lnTo>
                      <a:pt x="173" y="9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56" name="Freeform 80"/>
              <p:cNvSpPr>
                <a:spLocks/>
              </p:cNvSpPr>
              <p:nvPr/>
            </p:nvSpPr>
            <p:spPr bwMode="auto">
              <a:xfrm>
                <a:off x="1507" y="3583"/>
                <a:ext cx="175" cy="278"/>
              </a:xfrm>
              <a:custGeom>
                <a:avLst/>
                <a:gdLst>
                  <a:gd name="T0" fmla="*/ 173 w 175"/>
                  <a:gd name="T1" fmla="*/ 98 h 278"/>
                  <a:gd name="T2" fmla="*/ 167 w 175"/>
                  <a:gd name="T3" fmla="*/ 109 h 278"/>
                  <a:gd name="T4" fmla="*/ 162 w 175"/>
                  <a:gd name="T5" fmla="*/ 275 h 278"/>
                  <a:gd name="T6" fmla="*/ 160 w 175"/>
                  <a:gd name="T7" fmla="*/ 278 h 278"/>
                  <a:gd name="T8" fmla="*/ 144 w 175"/>
                  <a:gd name="T9" fmla="*/ 278 h 278"/>
                  <a:gd name="T10" fmla="*/ 133 w 175"/>
                  <a:gd name="T11" fmla="*/ 261 h 278"/>
                  <a:gd name="T12" fmla="*/ 125 w 175"/>
                  <a:gd name="T13" fmla="*/ 259 h 278"/>
                  <a:gd name="T14" fmla="*/ 102 w 175"/>
                  <a:gd name="T15" fmla="*/ 261 h 278"/>
                  <a:gd name="T16" fmla="*/ 85 w 175"/>
                  <a:gd name="T17" fmla="*/ 257 h 278"/>
                  <a:gd name="T18" fmla="*/ 64 w 175"/>
                  <a:gd name="T19" fmla="*/ 246 h 278"/>
                  <a:gd name="T20" fmla="*/ 35 w 175"/>
                  <a:gd name="T21" fmla="*/ 240 h 278"/>
                  <a:gd name="T22" fmla="*/ 23 w 175"/>
                  <a:gd name="T23" fmla="*/ 232 h 278"/>
                  <a:gd name="T24" fmla="*/ 10 w 175"/>
                  <a:gd name="T25" fmla="*/ 213 h 278"/>
                  <a:gd name="T26" fmla="*/ 4 w 175"/>
                  <a:gd name="T27" fmla="*/ 196 h 278"/>
                  <a:gd name="T28" fmla="*/ 8 w 175"/>
                  <a:gd name="T29" fmla="*/ 156 h 278"/>
                  <a:gd name="T30" fmla="*/ 2 w 175"/>
                  <a:gd name="T31" fmla="*/ 131 h 278"/>
                  <a:gd name="T32" fmla="*/ 0 w 175"/>
                  <a:gd name="T33" fmla="*/ 123 h 278"/>
                  <a:gd name="T34" fmla="*/ 2 w 175"/>
                  <a:gd name="T35" fmla="*/ 111 h 278"/>
                  <a:gd name="T36" fmla="*/ 6 w 175"/>
                  <a:gd name="T37" fmla="*/ 106 h 278"/>
                  <a:gd name="T38" fmla="*/ 6 w 175"/>
                  <a:gd name="T39" fmla="*/ 104 h 278"/>
                  <a:gd name="T40" fmla="*/ 18 w 175"/>
                  <a:gd name="T41" fmla="*/ 100 h 278"/>
                  <a:gd name="T42" fmla="*/ 23 w 175"/>
                  <a:gd name="T43" fmla="*/ 92 h 278"/>
                  <a:gd name="T44" fmla="*/ 23 w 175"/>
                  <a:gd name="T45" fmla="*/ 83 h 278"/>
                  <a:gd name="T46" fmla="*/ 19 w 175"/>
                  <a:gd name="T47" fmla="*/ 75 h 278"/>
                  <a:gd name="T48" fmla="*/ 21 w 175"/>
                  <a:gd name="T49" fmla="*/ 63 h 278"/>
                  <a:gd name="T50" fmla="*/ 27 w 175"/>
                  <a:gd name="T51" fmla="*/ 60 h 278"/>
                  <a:gd name="T52" fmla="*/ 46 w 175"/>
                  <a:gd name="T53" fmla="*/ 61 h 278"/>
                  <a:gd name="T54" fmla="*/ 62 w 175"/>
                  <a:gd name="T55" fmla="*/ 56 h 278"/>
                  <a:gd name="T56" fmla="*/ 73 w 175"/>
                  <a:gd name="T57" fmla="*/ 54 h 278"/>
                  <a:gd name="T58" fmla="*/ 77 w 175"/>
                  <a:gd name="T59" fmla="*/ 50 h 278"/>
                  <a:gd name="T60" fmla="*/ 87 w 175"/>
                  <a:gd name="T61" fmla="*/ 37 h 278"/>
                  <a:gd name="T62" fmla="*/ 112 w 175"/>
                  <a:gd name="T63" fmla="*/ 38 h 278"/>
                  <a:gd name="T64" fmla="*/ 117 w 175"/>
                  <a:gd name="T65" fmla="*/ 48 h 278"/>
                  <a:gd name="T66" fmla="*/ 129 w 175"/>
                  <a:gd name="T67" fmla="*/ 48 h 278"/>
                  <a:gd name="T68" fmla="*/ 139 w 175"/>
                  <a:gd name="T69" fmla="*/ 52 h 278"/>
                  <a:gd name="T70" fmla="*/ 148 w 175"/>
                  <a:gd name="T71" fmla="*/ 52 h 278"/>
                  <a:gd name="T72" fmla="*/ 160 w 175"/>
                  <a:gd name="T73" fmla="*/ 40 h 278"/>
                  <a:gd name="T74" fmla="*/ 160 w 175"/>
                  <a:gd name="T75" fmla="*/ 21 h 278"/>
                  <a:gd name="T76" fmla="*/ 175 w 175"/>
                  <a:gd name="T77" fmla="*/ 0 h 278"/>
                  <a:gd name="T78" fmla="*/ 173 w 175"/>
                  <a:gd name="T79" fmla="*/ 98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5" h="278">
                    <a:moveTo>
                      <a:pt x="173" y="98"/>
                    </a:moveTo>
                    <a:lnTo>
                      <a:pt x="167" y="109"/>
                    </a:lnTo>
                    <a:lnTo>
                      <a:pt x="162" y="275"/>
                    </a:lnTo>
                    <a:lnTo>
                      <a:pt x="160" y="278"/>
                    </a:lnTo>
                    <a:lnTo>
                      <a:pt x="144" y="278"/>
                    </a:lnTo>
                    <a:lnTo>
                      <a:pt x="133" y="261"/>
                    </a:lnTo>
                    <a:lnTo>
                      <a:pt x="125" y="259"/>
                    </a:lnTo>
                    <a:lnTo>
                      <a:pt x="102" y="261"/>
                    </a:lnTo>
                    <a:lnTo>
                      <a:pt x="85" y="257"/>
                    </a:lnTo>
                    <a:lnTo>
                      <a:pt x="64" y="246"/>
                    </a:lnTo>
                    <a:lnTo>
                      <a:pt x="35" y="240"/>
                    </a:lnTo>
                    <a:lnTo>
                      <a:pt x="23" y="232"/>
                    </a:lnTo>
                    <a:lnTo>
                      <a:pt x="10" y="213"/>
                    </a:lnTo>
                    <a:lnTo>
                      <a:pt x="4" y="196"/>
                    </a:lnTo>
                    <a:lnTo>
                      <a:pt x="8" y="156"/>
                    </a:lnTo>
                    <a:lnTo>
                      <a:pt x="2" y="131"/>
                    </a:lnTo>
                    <a:lnTo>
                      <a:pt x="0" y="123"/>
                    </a:lnTo>
                    <a:lnTo>
                      <a:pt x="2" y="111"/>
                    </a:lnTo>
                    <a:lnTo>
                      <a:pt x="6" y="106"/>
                    </a:lnTo>
                    <a:lnTo>
                      <a:pt x="6" y="104"/>
                    </a:lnTo>
                    <a:lnTo>
                      <a:pt x="18" y="100"/>
                    </a:lnTo>
                    <a:lnTo>
                      <a:pt x="23" y="92"/>
                    </a:lnTo>
                    <a:lnTo>
                      <a:pt x="23" y="83"/>
                    </a:lnTo>
                    <a:lnTo>
                      <a:pt x="19" y="75"/>
                    </a:lnTo>
                    <a:lnTo>
                      <a:pt x="21" y="63"/>
                    </a:lnTo>
                    <a:lnTo>
                      <a:pt x="27" y="60"/>
                    </a:lnTo>
                    <a:lnTo>
                      <a:pt x="46" y="61"/>
                    </a:lnTo>
                    <a:lnTo>
                      <a:pt x="62" y="56"/>
                    </a:lnTo>
                    <a:lnTo>
                      <a:pt x="73" y="54"/>
                    </a:lnTo>
                    <a:lnTo>
                      <a:pt x="77" y="50"/>
                    </a:lnTo>
                    <a:lnTo>
                      <a:pt x="87" y="37"/>
                    </a:lnTo>
                    <a:lnTo>
                      <a:pt x="112" y="38"/>
                    </a:lnTo>
                    <a:lnTo>
                      <a:pt x="117" y="48"/>
                    </a:lnTo>
                    <a:lnTo>
                      <a:pt x="129" y="48"/>
                    </a:lnTo>
                    <a:lnTo>
                      <a:pt x="139" y="52"/>
                    </a:lnTo>
                    <a:lnTo>
                      <a:pt x="148" y="52"/>
                    </a:lnTo>
                    <a:lnTo>
                      <a:pt x="160" y="40"/>
                    </a:lnTo>
                    <a:lnTo>
                      <a:pt x="160" y="21"/>
                    </a:lnTo>
                    <a:lnTo>
                      <a:pt x="175" y="0"/>
                    </a:lnTo>
                    <a:lnTo>
                      <a:pt x="173" y="98"/>
                    </a:lnTo>
                    <a:close/>
                  </a:path>
                </a:pathLst>
              </a:custGeom>
              <a:solidFill>
                <a:srgbClr val="FFFFFF"/>
              </a:solidFill>
              <a:ln w="12700">
                <a:solidFill>
                  <a:srgbClr val="000000"/>
                </a:solidFill>
                <a:prstDash val="solid"/>
                <a:round/>
                <a:headEnd/>
                <a:tailEnd/>
              </a:ln>
            </p:spPr>
            <p:txBody>
              <a:bodyPr/>
              <a:lstStyle/>
              <a:p>
                <a:endParaRPr lang="en-US"/>
              </a:p>
            </p:txBody>
          </p:sp>
          <p:sp>
            <p:nvSpPr>
              <p:cNvPr id="127057" name="Freeform 81"/>
              <p:cNvSpPr>
                <a:spLocks/>
              </p:cNvSpPr>
              <p:nvPr/>
            </p:nvSpPr>
            <p:spPr bwMode="auto">
              <a:xfrm>
                <a:off x="1889" y="3596"/>
                <a:ext cx="559" cy="244"/>
              </a:xfrm>
              <a:custGeom>
                <a:avLst/>
                <a:gdLst>
                  <a:gd name="T0" fmla="*/ 559 w 559"/>
                  <a:gd name="T1" fmla="*/ 22 h 244"/>
                  <a:gd name="T2" fmla="*/ 559 w 559"/>
                  <a:gd name="T3" fmla="*/ 112 h 244"/>
                  <a:gd name="T4" fmla="*/ 559 w 559"/>
                  <a:gd name="T5" fmla="*/ 120 h 244"/>
                  <a:gd name="T6" fmla="*/ 559 w 559"/>
                  <a:gd name="T7" fmla="*/ 121 h 244"/>
                  <a:gd name="T8" fmla="*/ 550 w 559"/>
                  <a:gd name="T9" fmla="*/ 125 h 244"/>
                  <a:gd name="T10" fmla="*/ 527 w 559"/>
                  <a:gd name="T11" fmla="*/ 127 h 244"/>
                  <a:gd name="T12" fmla="*/ 504 w 559"/>
                  <a:gd name="T13" fmla="*/ 148 h 244"/>
                  <a:gd name="T14" fmla="*/ 486 w 559"/>
                  <a:gd name="T15" fmla="*/ 156 h 244"/>
                  <a:gd name="T16" fmla="*/ 467 w 559"/>
                  <a:gd name="T17" fmla="*/ 162 h 244"/>
                  <a:gd name="T18" fmla="*/ 456 w 559"/>
                  <a:gd name="T19" fmla="*/ 171 h 244"/>
                  <a:gd name="T20" fmla="*/ 448 w 559"/>
                  <a:gd name="T21" fmla="*/ 183 h 244"/>
                  <a:gd name="T22" fmla="*/ 438 w 559"/>
                  <a:gd name="T23" fmla="*/ 187 h 244"/>
                  <a:gd name="T24" fmla="*/ 409 w 559"/>
                  <a:gd name="T25" fmla="*/ 189 h 244"/>
                  <a:gd name="T26" fmla="*/ 369 w 559"/>
                  <a:gd name="T27" fmla="*/ 200 h 244"/>
                  <a:gd name="T28" fmla="*/ 354 w 559"/>
                  <a:gd name="T29" fmla="*/ 193 h 244"/>
                  <a:gd name="T30" fmla="*/ 327 w 559"/>
                  <a:gd name="T31" fmla="*/ 173 h 244"/>
                  <a:gd name="T32" fmla="*/ 319 w 559"/>
                  <a:gd name="T33" fmla="*/ 171 h 244"/>
                  <a:gd name="T34" fmla="*/ 304 w 559"/>
                  <a:gd name="T35" fmla="*/ 175 h 244"/>
                  <a:gd name="T36" fmla="*/ 265 w 559"/>
                  <a:gd name="T37" fmla="*/ 196 h 244"/>
                  <a:gd name="T38" fmla="*/ 250 w 559"/>
                  <a:gd name="T39" fmla="*/ 202 h 244"/>
                  <a:gd name="T40" fmla="*/ 235 w 559"/>
                  <a:gd name="T41" fmla="*/ 217 h 244"/>
                  <a:gd name="T42" fmla="*/ 221 w 559"/>
                  <a:gd name="T43" fmla="*/ 225 h 244"/>
                  <a:gd name="T44" fmla="*/ 216 w 559"/>
                  <a:gd name="T45" fmla="*/ 223 h 244"/>
                  <a:gd name="T46" fmla="*/ 208 w 559"/>
                  <a:gd name="T47" fmla="*/ 217 h 244"/>
                  <a:gd name="T48" fmla="*/ 196 w 559"/>
                  <a:gd name="T49" fmla="*/ 217 h 244"/>
                  <a:gd name="T50" fmla="*/ 171 w 559"/>
                  <a:gd name="T51" fmla="*/ 219 h 244"/>
                  <a:gd name="T52" fmla="*/ 160 w 559"/>
                  <a:gd name="T53" fmla="*/ 225 h 244"/>
                  <a:gd name="T54" fmla="*/ 139 w 559"/>
                  <a:gd name="T55" fmla="*/ 244 h 244"/>
                  <a:gd name="T56" fmla="*/ 135 w 559"/>
                  <a:gd name="T57" fmla="*/ 242 h 244"/>
                  <a:gd name="T58" fmla="*/ 133 w 559"/>
                  <a:gd name="T59" fmla="*/ 239 h 244"/>
                  <a:gd name="T60" fmla="*/ 131 w 559"/>
                  <a:gd name="T61" fmla="*/ 219 h 244"/>
                  <a:gd name="T62" fmla="*/ 116 w 559"/>
                  <a:gd name="T63" fmla="*/ 202 h 244"/>
                  <a:gd name="T64" fmla="*/ 100 w 559"/>
                  <a:gd name="T65" fmla="*/ 193 h 244"/>
                  <a:gd name="T66" fmla="*/ 71 w 559"/>
                  <a:gd name="T67" fmla="*/ 185 h 244"/>
                  <a:gd name="T68" fmla="*/ 52 w 559"/>
                  <a:gd name="T69" fmla="*/ 193 h 244"/>
                  <a:gd name="T70" fmla="*/ 47 w 559"/>
                  <a:gd name="T71" fmla="*/ 191 h 244"/>
                  <a:gd name="T72" fmla="*/ 27 w 559"/>
                  <a:gd name="T73" fmla="*/ 171 h 244"/>
                  <a:gd name="T74" fmla="*/ 25 w 559"/>
                  <a:gd name="T75" fmla="*/ 152 h 244"/>
                  <a:gd name="T76" fmla="*/ 18 w 559"/>
                  <a:gd name="T77" fmla="*/ 144 h 244"/>
                  <a:gd name="T78" fmla="*/ 0 w 559"/>
                  <a:gd name="T79" fmla="*/ 139 h 244"/>
                  <a:gd name="T80" fmla="*/ 2 w 559"/>
                  <a:gd name="T81" fmla="*/ 0 h 244"/>
                  <a:gd name="T82" fmla="*/ 559 w 559"/>
                  <a:gd name="T83" fmla="*/ 22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59" h="244">
                    <a:moveTo>
                      <a:pt x="559" y="22"/>
                    </a:moveTo>
                    <a:lnTo>
                      <a:pt x="559" y="112"/>
                    </a:lnTo>
                    <a:lnTo>
                      <a:pt x="559" y="120"/>
                    </a:lnTo>
                    <a:lnTo>
                      <a:pt x="559" y="121"/>
                    </a:lnTo>
                    <a:lnTo>
                      <a:pt x="550" y="125"/>
                    </a:lnTo>
                    <a:lnTo>
                      <a:pt x="527" y="127"/>
                    </a:lnTo>
                    <a:lnTo>
                      <a:pt x="504" y="148"/>
                    </a:lnTo>
                    <a:lnTo>
                      <a:pt x="486" y="156"/>
                    </a:lnTo>
                    <a:lnTo>
                      <a:pt x="467" y="162"/>
                    </a:lnTo>
                    <a:lnTo>
                      <a:pt x="456" y="171"/>
                    </a:lnTo>
                    <a:lnTo>
                      <a:pt x="448" y="183"/>
                    </a:lnTo>
                    <a:lnTo>
                      <a:pt x="438" y="187"/>
                    </a:lnTo>
                    <a:lnTo>
                      <a:pt x="409" y="189"/>
                    </a:lnTo>
                    <a:lnTo>
                      <a:pt x="369" y="200"/>
                    </a:lnTo>
                    <a:lnTo>
                      <a:pt x="354" y="193"/>
                    </a:lnTo>
                    <a:lnTo>
                      <a:pt x="327" y="173"/>
                    </a:lnTo>
                    <a:lnTo>
                      <a:pt x="319" y="171"/>
                    </a:lnTo>
                    <a:lnTo>
                      <a:pt x="304" y="175"/>
                    </a:lnTo>
                    <a:lnTo>
                      <a:pt x="265" y="196"/>
                    </a:lnTo>
                    <a:lnTo>
                      <a:pt x="250" y="202"/>
                    </a:lnTo>
                    <a:lnTo>
                      <a:pt x="235" y="217"/>
                    </a:lnTo>
                    <a:lnTo>
                      <a:pt x="221" y="225"/>
                    </a:lnTo>
                    <a:lnTo>
                      <a:pt x="216" y="223"/>
                    </a:lnTo>
                    <a:lnTo>
                      <a:pt x="208" y="217"/>
                    </a:lnTo>
                    <a:lnTo>
                      <a:pt x="196" y="217"/>
                    </a:lnTo>
                    <a:lnTo>
                      <a:pt x="171" y="219"/>
                    </a:lnTo>
                    <a:lnTo>
                      <a:pt x="160" y="225"/>
                    </a:lnTo>
                    <a:lnTo>
                      <a:pt x="139" y="244"/>
                    </a:lnTo>
                    <a:lnTo>
                      <a:pt x="135" y="242"/>
                    </a:lnTo>
                    <a:lnTo>
                      <a:pt x="133" y="239"/>
                    </a:lnTo>
                    <a:lnTo>
                      <a:pt x="131" y="219"/>
                    </a:lnTo>
                    <a:lnTo>
                      <a:pt x="116" y="202"/>
                    </a:lnTo>
                    <a:lnTo>
                      <a:pt x="100" y="193"/>
                    </a:lnTo>
                    <a:lnTo>
                      <a:pt x="71" y="185"/>
                    </a:lnTo>
                    <a:lnTo>
                      <a:pt x="52" y="193"/>
                    </a:lnTo>
                    <a:lnTo>
                      <a:pt x="47" y="191"/>
                    </a:lnTo>
                    <a:lnTo>
                      <a:pt x="27" y="171"/>
                    </a:lnTo>
                    <a:lnTo>
                      <a:pt x="25" y="152"/>
                    </a:lnTo>
                    <a:lnTo>
                      <a:pt x="18" y="144"/>
                    </a:lnTo>
                    <a:lnTo>
                      <a:pt x="0" y="139"/>
                    </a:lnTo>
                    <a:lnTo>
                      <a:pt x="2" y="0"/>
                    </a:lnTo>
                    <a:lnTo>
                      <a:pt x="559" y="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7058" name="Freeform 82"/>
              <p:cNvSpPr>
                <a:spLocks/>
              </p:cNvSpPr>
              <p:nvPr/>
            </p:nvSpPr>
            <p:spPr bwMode="auto">
              <a:xfrm>
                <a:off x="1893" y="3600"/>
                <a:ext cx="559" cy="244"/>
              </a:xfrm>
              <a:custGeom>
                <a:avLst/>
                <a:gdLst>
                  <a:gd name="T0" fmla="*/ 559 w 559"/>
                  <a:gd name="T1" fmla="*/ 21 h 244"/>
                  <a:gd name="T2" fmla="*/ 559 w 559"/>
                  <a:gd name="T3" fmla="*/ 112 h 244"/>
                  <a:gd name="T4" fmla="*/ 559 w 559"/>
                  <a:gd name="T5" fmla="*/ 119 h 244"/>
                  <a:gd name="T6" fmla="*/ 559 w 559"/>
                  <a:gd name="T7" fmla="*/ 121 h 244"/>
                  <a:gd name="T8" fmla="*/ 549 w 559"/>
                  <a:gd name="T9" fmla="*/ 125 h 244"/>
                  <a:gd name="T10" fmla="*/ 526 w 559"/>
                  <a:gd name="T11" fmla="*/ 127 h 244"/>
                  <a:gd name="T12" fmla="*/ 503 w 559"/>
                  <a:gd name="T13" fmla="*/ 148 h 244"/>
                  <a:gd name="T14" fmla="*/ 486 w 559"/>
                  <a:gd name="T15" fmla="*/ 156 h 244"/>
                  <a:gd name="T16" fmla="*/ 467 w 559"/>
                  <a:gd name="T17" fmla="*/ 162 h 244"/>
                  <a:gd name="T18" fmla="*/ 455 w 559"/>
                  <a:gd name="T19" fmla="*/ 171 h 244"/>
                  <a:gd name="T20" fmla="*/ 448 w 559"/>
                  <a:gd name="T21" fmla="*/ 183 h 244"/>
                  <a:gd name="T22" fmla="*/ 438 w 559"/>
                  <a:gd name="T23" fmla="*/ 187 h 244"/>
                  <a:gd name="T24" fmla="*/ 409 w 559"/>
                  <a:gd name="T25" fmla="*/ 189 h 244"/>
                  <a:gd name="T26" fmla="*/ 369 w 559"/>
                  <a:gd name="T27" fmla="*/ 200 h 244"/>
                  <a:gd name="T28" fmla="*/ 354 w 559"/>
                  <a:gd name="T29" fmla="*/ 192 h 244"/>
                  <a:gd name="T30" fmla="*/ 327 w 559"/>
                  <a:gd name="T31" fmla="*/ 173 h 244"/>
                  <a:gd name="T32" fmla="*/ 319 w 559"/>
                  <a:gd name="T33" fmla="*/ 171 h 244"/>
                  <a:gd name="T34" fmla="*/ 304 w 559"/>
                  <a:gd name="T35" fmla="*/ 175 h 244"/>
                  <a:gd name="T36" fmla="*/ 265 w 559"/>
                  <a:gd name="T37" fmla="*/ 196 h 244"/>
                  <a:gd name="T38" fmla="*/ 250 w 559"/>
                  <a:gd name="T39" fmla="*/ 202 h 244"/>
                  <a:gd name="T40" fmla="*/ 235 w 559"/>
                  <a:gd name="T41" fmla="*/ 217 h 244"/>
                  <a:gd name="T42" fmla="*/ 221 w 559"/>
                  <a:gd name="T43" fmla="*/ 225 h 244"/>
                  <a:gd name="T44" fmla="*/ 215 w 559"/>
                  <a:gd name="T45" fmla="*/ 223 h 244"/>
                  <a:gd name="T46" fmla="*/ 208 w 559"/>
                  <a:gd name="T47" fmla="*/ 217 h 244"/>
                  <a:gd name="T48" fmla="*/ 196 w 559"/>
                  <a:gd name="T49" fmla="*/ 217 h 244"/>
                  <a:gd name="T50" fmla="*/ 171 w 559"/>
                  <a:gd name="T51" fmla="*/ 219 h 244"/>
                  <a:gd name="T52" fmla="*/ 160 w 559"/>
                  <a:gd name="T53" fmla="*/ 225 h 244"/>
                  <a:gd name="T54" fmla="*/ 139 w 559"/>
                  <a:gd name="T55" fmla="*/ 244 h 244"/>
                  <a:gd name="T56" fmla="*/ 135 w 559"/>
                  <a:gd name="T57" fmla="*/ 242 h 244"/>
                  <a:gd name="T58" fmla="*/ 133 w 559"/>
                  <a:gd name="T59" fmla="*/ 238 h 244"/>
                  <a:gd name="T60" fmla="*/ 131 w 559"/>
                  <a:gd name="T61" fmla="*/ 219 h 244"/>
                  <a:gd name="T62" fmla="*/ 115 w 559"/>
                  <a:gd name="T63" fmla="*/ 202 h 244"/>
                  <a:gd name="T64" fmla="*/ 100 w 559"/>
                  <a:gd name="T65" fmla="*/ 192 h 244"/>
                  <a:gd name="T66" fmla="*/ 71 w 559"/>
                  <a:gd name="T67" fmla="*/ 185 h 244"/>
                  <a:gd name="T68" fmla="*/ 52 w 559"/>
                  <a:gd name="T69" fmla="*/ 192 h 244"/>
                  <a:gd name="T70" fmla="*/ 46 w 559"/>
                  <a:gd name="T71" fmla="*/ 190 h 244"/>
                  <a:gd name="T72" fmla="*/ 27 w 559"/>
                  <a:gd name="T73" fmla="*/ 171 h 244"/>
                  <a:gd name="T74" fmla="*/ 25 w 559"/>
                  <a:gd name="T75" fmla="*/ 152 h 244"/>
                  <a:gd name="T76" fmla="*/ 18 w 559"/>
                  <a:gd name="T77" fmla="*/ 144 h 244"/>
                  <a:gd name="T78" fmla="*/ 0 w 559"/>
                  <a:gd name="T79" fmla="*/ 139 h 244"/>
                  <a:gd name="T80" fmla="*/ 2 w 559"/>
                  <a:gd name="T81" fmla="*/ 0 h 244"/>
                  <a:gd name="T82" fmla="*/ 559 w 559"/>
                  <a:gd name="T83" fmla="*/ 2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59" h="244">
                    <a:moveTo>
                      <a:pt x="559" y="21"/>
                    </a:moveTo>
                    <a:lnTo>
                      <a:pt x="559" y="112"/>
                    </a:lnTo>
                    <a:lnTo>
                      <a:pt x="559" y="119"/>
                    </a:lnTo>
                    <a:lnTo>
                      <a:pt x="559" y="121"/>
                    </a:lnTo>
                    <a:lnTo>
                      <a:pt x="549" y="125"/>
                    </a:lnTo>
                    <a:lnTo>
                      <a:pt x="526" y="127"/>
                    </a:lnTo>
                    <a:lnTo>
                      <a:pt x="503" y="148"/>
                    </a:lnTo>
                    <a:lnTo>
                      <a:pt x="486" y="156"/>
                    </a:lnTo>
                    <a:lnTo>
                      <a:pt x="467" y="162"/>
                    </a:lnTo>
                    <a:lnTo>
                      <a:pt x="455" y="171"/>
                    </a:lnTo>
                    <a:lnTo>
                      <a:pt x="448" y="183"/>
                    </a:lnTo>
                    <a:lnTo>
                      <a:pt x="438" y="187"/>
                    </a:lnTo>
                    <a:lnTo>
                      <a:pt x="409" y="189"/>
                    </a:lnTo>
                    <a:lnTo>
                      <a:pt x="369" y="200"/>
                    </a:lnTo>
                    <a:lnTo>
                      <a:pt x="354" y="192"/>
                    </a:lnTo>
                    <a:lnTo>
                      <a:pt x="327" y="173"/>
                    </a:lnTo>
                    <a:lnTo>
                      <a:pt x="319" y="171"/>
                    </a:lnTo>
                    <a:lnTo>
                      <a:pt x="304" y="175"/>
                    </a:lnTo>
                    <a:lnTo>
                      <a:pt x="265" y="196"/>
                    </a:lnTo>
                    <a:lnTo>
                      <a:pt x="250" y="202"/>
                    </a:lnTo>
                    <a:lnTo>
                      <a:pt x="235" y="217"/>
                    </a:lnTo>
                    <a:lnTo>
                      <a:pt x="221" y="225"/>
                    </a:lnTo>
                    <a:lnTo>
                      <a:pt x="215" y="223"/>
                    </a:lnTo>
                    <a:lnTo>
                      <a:pt x="208" y="217"/>
                    </a:lnTo>
                    <a:lnTo>
                      <a:pt x="196" y="217"/>
                    </a:lnTo>
                    <a:lnTo>
                      <a:pt x="171" y="219"/>
                    </a:lnTo>
                    <a:lnTo>
                      <a:pt x="160" y="225"/>
                    </a:lnTo>
                    <a:lnTo>
                      <a:pt x="139" y="244"/>
                    </a:lnTo>
                    <a:lnTo>
                      <a:pt x="135" y="242"/>
                    </a:lnTo>
                    <a:lnTo>
                      <a:pt x="133" y="238"/>
                    </a:lnTo>
                    <a:lnTo>
                      <a:pt x="131" y="219"/>
                    </a:lnTo>
                    <a:lnTo>
                      <a:pt x="115" y="202"/>
                    </a:lnTo>
                    <a:lnTo>
                      <a:pt x="100" y="192"/>
                    </a:lnTo>
                    <a:lnTo>
                      <a:pt x="71" y="185"/>
                    </a:lnTo>
                    <a:lnTo>
                      <a:pt x="52" y="192"/>
                    </a:lnTo>
                    <a:lnTo>
                      <a:pt x="46" y="190"/>
                    </a:lnTo>
                    <a:lnTo>
                      <a:pt x="27" y="171"/>
                    </a:lnTo>
                    <a:lnTo>
                      <a:pt x="25" y="152"/>
                    </a:lnTo>
                    <a:lnTo>
                      <a:pt x="18" y="144"/>
                    </a:lnTo>
                    <a:lnTo>
                      <a:pt x="0" y="139"/>
                    </a:lnTo>
                    <a:lnTo>
                      <a:pt x="2" y="0"/>
                    </a:lnTo>
                    <a:lnTo>
                      <a:pt x="559" y="21"/>
                    </a:lnTo>
                    <a:close/>
                  </a:path>
                </a:pathLst>
              </a:custGeom>
              <a:solidFill>
                <a:srgbClr val="FFFFFF"/>
              </a:solidFill>
              <a:ln w="12700">
                <a:solidFill>
                  <a:srgbClr val="000000"/>
                </a:solidFill>
                <a:prstDash val="solid"/>
                <a:round/>
                <a:headEnd/>
                <a:tailEnd/>
              </a:ln>
            </p:spPr>
            <p:txBody>
              <a:bodyPr/>
              <a:lstStyle/>
              <a:p>
                <a:endParaRPr lang="en-US"/>
              </a:p>
            </p:txBody>
          </p:sp>
        </p:grpSp>
        <p:sp>
          <p:nvSpPr>
            <p:cNvPr id="127059" name="Rectangle 83"/>
            <p:cNvSpPr>
              <a:spLocks noChangeArrowheads="1"/>
            </p:cNvSpPr>
            <p:nvPr/>
          </p:nvSpPr>
          <p:spPr bwMode="auto">
            <a:xfrm>
              <a:off x="1183" y="2433"/>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060" name="Rectangle 84"/>
            <p:cNvSpPr>
              <a:spLocks noChangeArrowheads="1"/>
            </p:cNvSpPr>
            <p:nvPr/>
          </p:nvSpPr>
          <p:spPr bwMode="auto">
            <a:xfrm>
              <a:off x="1206" y="2610"/>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061" name="Rectangle 85"/>
            <p:cNvSpPr>
              <a:spLocks noChangeArrowheads="1"/>
            </p:cNvSpPr>
            <p:nvPr/>
          </p:nvSpPr>
          <p:spPr bwMode="auto">
            <a:xfrm>
              <a:off x="1221" y="2921"/>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3</a:t>
              </a:r>
              <a:endParaRPr lang="en-US">
                <a:latin typeface="Times New Roman" pitchFamily="18" charset="0"/>
              </a:endParaRPr>
            </a:p>
          </p:txBody>
        </p:sp>
        <p:sp>
          <p:nvSpPr>
            <p:cNvPr id="127062" name="Rectangle 86"/>
            <p:cNvSpPr>
              <a:spLocks noChangeArrowheads="1"/>
            </p:cNvSpPr>
            <p:nvPr/>
          </p:nvSpPr>
          <p:spPr bwMode="auto">
            <a:xfrm>
              <a:off x="1231" y="3234"/>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4</a:t>
              </a:r>
              <a:endParaRPr lang="en-US">
                <a:latin typeface="Times New Roman" pitchFamily="18" charset="0"/>
              </a:endParaRPr>
            </a:p>
          </p:txBody>
        </p:sp>
        <p:sp>
          <p:nvSpPr>
            <p:cNvPr id="127063" name="Rectangle 87"/>
            <p:cNvSpPr>
              <a:spLocks noChangeArrowheads="1"/>
            </p:cNvSpPr>
            <p:nvPr/>
          </p:nvSpPr>
          <p:spPr bwMode="auto">
            <a:xfrm>
              <a:off x="1375" y="2802"/>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7</a:t>
              </a:r>
              <a:endParaRPr lang="en-US">
                <a:latin typeface="Times New Roman" pitchFamily="18" charset="0"/>
              </a:endParaRPr>
            </a:p>
          </p:txBody>
        </p:sp>
        <p:sp>
          <p:nvSpPr>
            <p:cNvPr id="127064" name="Rectangle 88"/>
            <p:cNvSpPr>
              <a:spLocks noChangeArrowheads="1"/>
            </p:cNvSpPr>
            <p:nvPr/>
          </p:nvSpPr>
          <p:spPr bwMode="auto">
            <a:xfrm>
              <a:off x="1557" y="2665"/>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6</a:t>
              </a:r>
              <a:endParaRPr lang="en-US">
                <a:latin typeface="Times New Roman" pitchFamily="18" charset="0"/>
              </a:endParaRPr>
            </a:p>
          </p:txBody>
        </p:sp>
        <p:sp>
          <p:nvSpPr>
            <p:cNvPr id="127065" name="Rectangle 89"/>
            <p:cNvSpPr>
              <a:spLocks noChangeArrowheads="1"/>
            </p:cNvSpPr>
            <p:nvPr/>
          </p:nvSpPr>
          <p:spPr bwMode="auto">
            <a:xfrm>
              <a:off x="1782" y="2009"/>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9</a:t>
              </a:r>
              <a:endParaRPr lang="en-US">
                <a:latin typeface="Times New Roman" pitchFamily="18" charset="0"/>
              </a:endParaRPr>
            </a:p>
          </p:txBody>
        </p:sp>
        <p:sp>
          <p:nvSpPr>
            <p:cNvPr id="127066" name="Rectangle 90"/>
            <p:cNvSpPr>
              <a:spLocks noChangeArrowheads="1"/>
            </p:cNvSpPr>
            <p:nvPr/>
          </p:nvSpPr>
          <p:spPr bwMode="auto">
            <a:xfrm>
              <a:off x="1807" y="222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067" name="Rectangle 91"/>
            <p:cNvSpPr>
              <a:spLocks noChangeArrowheads="1"/>
            </p:cNvSpPr>
            <p:nvPr/>
          </p:nvSpPr>
          <p:spPr bwMode="auto">
            <a:xfrm>
              <a:off x="1859" y="222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0</a:t>
              </a:r>
              <a:endParaRPr lang="en-US">
                <a:latin typeface="Times New Roman" pitchFamily="18" charset="0"/>
              </a:endParaRPr>
            </a:p>
          </p:txBody>
        </p:sp>
        <p:sp>
          <p:nvSpPr>
            <p:cNvPr id="127068" name="Rectangle 92"/>
            <p:cNvSpPr>
              <a:spLocks noChangeArrowheads="1"/>
            </p:cNvSpPr>
            <p:nvPr/>
          </p:nvSpPr>
          <p:spPr bwMode="auto">
            <a:xfrm>
              <a:off x="1807" y="2473"/>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069" name="Rectangle 93"/>
            <p:cNvSpPr>
              <a:spLocks noChangeArrowheads="1"/>
            </p:cNvSpPr>
            <p:nvPr/>
          </p:nvSpPr>
          <p:spPr bwMode="auto">
            <a:xfrm>
              <a:off x="1859" y="2473"/>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070" name="Rectangle 94"/>
            <p:cNvSpPr>
              <a:spLocks noChangeArrowheads="1"/>
            </p:cNvSpPr>
            <p:nvPr/>
          </p:nvSpPr>
          <p:spPr bwMode="auto">
            <a:xfrm>
              <a:off x="1774" y="278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071" name="Rectangle 95"/>
            <p:cNvSpPr>
              <a:spLocks noChangeArrowheads="1"/>
            </p:cNvSpPr>
            <p:nvPr/>
          </p:nvSpPr>
          <p:spPr bwMode="auto">
            <a:xfrm>
              <a:off x="1826" y="278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072" name="Rectangle 96"/>
            <p:cNvSpPr>
              <a:spLocks noChangeArrowheads="1"/>
            </p:cNvSpPr>
            <p:nvPr/>
          </p:nvSpPr>
          <p:spPr bwMode="auto">
            <a:xfrm>
              <a:off x="1478" y="3050"/>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8</a:t>
              </a:r>
              <a:endParaRPr lang="en-US">
                <a:latin typeface="Times New Roman" pitchFamily="18" charset="0"/>
              </a:endParaRPr>
            </a:p>
          </p:txBody>
        </p:sp>
        <p:sp>
          <p:nvSpPr>
            <p:cNvPr id="127073" name="Rectangle 97"/>
            <p:cNvSpPr>
              <a:spLocks noChangeArrowheads="1"/>
            </p:cNvSpPr>
            <p:nvPr/>
          </p:nvSpPr>
          <p:spPr bwMode="auto">
            <a:xfrm>
              <a:off x="1302" y="338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5</a:t>
              </a:r>
              <a:endParaRPr lang="en-US">
                <a:latin typeface="Times New Roman" pitchFamily="18" charset="0"/>
              </a:endParaRPr>
            </a:p>
          </p:txBody>
        </p:sp>
        <p:sp>
          <p:nvSpPr>
            <p:cNvPr id="127074" name="Rectangle 98"/>
            <p:cNvSpPr>
              <a:spLocks noChangeArrowheads="1"/>
            </p:cNvSpPr>
            <p:nvPr/>
          </p:nvSpPr>
          <p:spPr bwMode="auto">
            <a:xfrm>
              <a:off x="1678" y="302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075" name="Rectangle 99"/>
            <p:cNvSpPr>
              <a:spLocks noChangeArrowheads="1"/>
            </p:cNvSpPr>
            <p:nvPr/>
          </p:nvSpPr>
          <p:spPr bwMode="auto">
            <a:xfrm>
              <a:off x="1730" y="302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3</a:t>
              </a:r>
              <a:endParaRPr lang="en-US">
                <a:latin typeface="Times New Roman" pitchFamily="18" charset="0"/>
              </a:endParaRPr>
            </a:p>
          </p:txBody>
        </p:sp>
        <p:sp>
          <p:nvSpPr>
            <p:cNvPr id="127076" name="Rectangle 100"/>
            <p:cNvSpPr>
              <a:spLocks noChangeArrowheads="1"/>
            </p:cNvSpPr>
            <p:nvPr/>
          </p:nvSpPr>
          <p:spPr bwMode="auto">
            <a:xfrm>
              <a:off x="1582" y="3242"/>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077" name="Rectangle 101"/>
            <p:cNvSpPr>
              <a:spLocks noChangeArrowheads="1"/>
            </p:cNvSpPr>
            <p:nvPr/>
          </p:nvSpPr>
          <p:spPr bwMode="auto">
            <a:xfrm>
              <a:off x="1634" y="3242"/>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4</a:t>
              </a:r>
              <a:endParaRPr lang="en-US">
                <a:latin typeface="Times New Roman" pitchFamily="18" charset="0"/>
              </a:endParaRPr>
            </a:p>
          </p:txBody>
        </p:sp>
        <p:sp>
          <p:nvSpPr>
            <p:cNvPr id="127078" name="Rectangle 102"/>
            <p:cNvSpPr>
              <a:spLocks noChangeArrowheads="1"/>
            </p:cNvSpPr>
            <p:nvPr/>
          </p:nvSpPr>
          <p:spPr bwMode="auto">
            <a:xfrm>
              <a:off x="1502" y="3459"/>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079" name="Rectangle 103"/>
            <p:cNvSpPr>
              <a:spLocks noChangeArrowheads="1"/>
            </p:cNvSpPr>
            <p:nvPr/>
          </p:nvSpPr>
          <p:spPr bwMode="auto">
            <a:xfrm>
              <a:off x="1553" y="3459"/>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5</a:t>
              </a:r>
              <a:endParaRPr lang="en-US">
                <a:latin typeface="Times New Roman" pitchFamily="18" charset="0"/>
              </a:endParaRPr>
            </a:p>
          </p:txBody>
        </p:sp>
        <p:sp>
          <p:nvSpPr>
            <p:cNvPr id="127080" name="Rectangle 104"/>
            <p:cNvSpPr>
              <a:spLocks noChangeArrowheads="1"/>
            </p:cNvSpPr>
            <p:nvPr/>
          </p:nvSpPr>
          <p:spPr bwMode="auto">
            <a:xfrm>
              <a:off x="1542" y="3674"/>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081" name="Rectangle 105"/>
            <p:cNvSpPr>
              <a:spLocks noChangeArrowheads="1"/>
            </p:cNvSpPr>
            <p:nvPr/>
          </p:nvSpPr>
          <p:spPr bwMode="auto">
            <a:xfrm>
              <a:off x="1594" y="3674"/>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6</a:t>
              </a:r>
              <a:endParaRPr lang="en-US">
                <a:latin typeface="Times New Roman" pitchFamily="18" charset="0"/>
              </a:endParaRPr>
            </a:p>
          </p:txBody>
        </p:sp>
        <p:sp>
          <p:nvSpPr>
            <p:cNvPr id="127082" name="Rectangle 106"/>
            <p:cNvSpPr>
              <a:spLocks noChangeArrowheads="1"/>
            </p:cNvSpPr>
            <p:nvPr/>
          </p:nvSpPr>
          <p:spPr bwMode="auto">
            <a:xfrm>
              <a:off x="1749" y="3555"/>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083" name="Rectangle 107"/>
            <p:cNvSpPr>
              <a:spLocks noChangeArrowheads="1"/>
            </p:cNvSpPr>
            <p:nvPr/>
          </p:nvSpPr>
          <p:spPr bwMode="auto">
            <a:xfrm>
              <a:off x="1801" y="3555"/>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7</a:t>
              </a:r>
              <a:endParaRPr lang="en-US">
                <a:latin typeface="Times New Roman" pitchFamily="18" charset="0"/>
              </a:endParaRPr>
            </a:p>
          </p:txBody>
        </p:sp>
        <p:sp>
          <p:nvSpPr>
            <p:cNvPr id="127084" name="Rectangle 108"/>
            <p:cNvSpPr>
              <a:spLocks noChangeArrowheads="1"/>
            </p:cNvSpPr>
            <p:nvPr/>
          </p:nvSpPr>
          <p:spPr bwMode="auto">
            <a:xfrm>
              <a:off x="2421" y="2160"/>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085" name="Rectangle 109"/>
            <p:cNvSpPr>
              <a:spLocks noChangeArrowheads="1"/>
            </p:cNvSpPr>
            <p:nvPr/>
          </p:nvSpPr>
          <p:spPr bwMode="auto">
            <a:xfrm>
              <a:off x="2473" y="2160"/>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8</a:t>
              </a:r>
              <a:endParaRPr lang="en-US">
                <a:latin typeface="Times New Roman" pitchFamily="18" charset="0"/>
              </a:endParaRPr>
            </a:p>
          </p:txBody>
        </p:sp>
        <p:sp>
          <p:nvSpPr>
            <p:cNvPr id="127086" name="Rectangle 110"/>
            <p:cNvSpPr>
              <a:spLocks noChangeArrowheads="1"/>
            </p:cNvSpPr>
            <p:nvPr/>
          </p:nvSpPr>
          <p:spPr bwMode="auto">
            <a:xfrm>
              <a:off x="2191" y="2585"/>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087" name="Rectangle 111"/>
            <p:cNvSpPr>
              <a:spLocks noChangeArrowheads="1"/>
            </p:cNvSpPr>
            <p:nvPr/>
          </p:nvSpPr>
          <p:spPr bwMode="auto">
            <a:xfrm>
              <a:off x="2243" y="2585"/>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9</a:t>
              </a:r>
              <a:endParaRPr lang="en-US">
                <a:latin typeface="Times New Roman" pitchFamily="18" charset="0"/>
              </a:endParaRPr>
            </a:p>
          </p:txBody>
        </p:sp>
        <p:sp>
          <p:nvSpPr>
            <p:cNvPr id="127088" name="Rectangle 112"/>
            <p:cNvSpPr>
              <a:spLocks noChangeArrowheads="1"/>
            </p:cNvSpPr>
            <p:nvPr/>
          </p:nvSpPr>
          <p:spPr bwMode="auto">
            <a:xfrm>
              <a:off x="2469" y="2689"/>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089" name="Rectangle 113"/>
            <p:cNvSpPr>
              <a:spLocks noChangeArrowheads="1"/>
            </p:cNvSpPr>
            <p:nvPr/>
          </p:nvSpPr>
          <p:spPr bwMode="auto">
            <a:xfrm>
              <a:off x="2521" y="2689"/>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0</a:t>
              </a:r>
              <a:endParaRPr lang="en-US">
                <a:latin typeface="Times New Roman" pitchFamily="18" charset="0"/>
              </a:endParaRPr>
            </a:p>
          </p:txBody>
        </p:sp>
        <p:sp>
          <p:nvSpPr>
            <p:cNvPr id="127090" name="Rectangle 114"/>
            <p:cNvSpPr>
              <a:spLocks noChangeArrowheads="1"/>
            </p:cNvSpPr>
            <p:nvPr/>
          </p:nvSpPr>
          <p:spPr bwMode="auto">
            <a:xfrm>
              <a:off x="2181" y="2969"/>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091" name="Rectangle 115"/>
            <p:cNvSpPr>
              <a:spLocks noChangeArrowheads="1"/>
            </p:cNvSpPr>
            <p:nvPr/>
          </p:nvSpPr>
          <p:spPr bwMode="auto">
            <a:xfrm>
              <a:off x="2233" y="2969"/>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092" name="Rectangle 116"/>
            <p:cNvSpPr>
              <a:spLocks noChangeArrowheads="1"/>
            </p:cNvSpPr>
            <p:nvPr/>
          </p:nvSpPr>
          <p:spPr bwMode="auto">
            <a:xfrm>
              <a:off x="2517" y="302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093" name="Rectangle 117"/>
            <p:cNvSpPr>
              <a:spLocks noChangeArrowheads="1"/>
            </p:cNvSpPr>
            <p:nvPr/>
          </p:nvSpPr>
          <p:spPr bwMode="auto">
            <a:xfrm>
              <a:off x="2569" y="302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094" name="Rectangle 118"/>
            <p:cNvSpPr>
              <a:spLocks noChangeArrowheads="1"/>
            </p:cNvSpPr>
            <p:nvPr/>
          </p:nvSpPr>
          <p:spPr bwMode="auto">
            <a:xfrm>
              <a:off x="2181" y="3401"/>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095" name="Rectangle 119"/>
            <p:cNvSpPr>
              <a:spLocks noChangeArrowheads="1"/>
            </p:cNvSpPr>
            <p:nvPr/>
          </p:nvSpPr>
          <p:spPr bwMode="auto">
            <a:xfrm>
              <a:off x="2233" y="3401"/>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3</a:t>
              </a:r>
              <a:endParaRPr lang="en-US">
                <a:latin typeface="Times New Roman" pitchFamily="18" charset="0"/>
              </a:endParaRPr>
            </a:p>
          </p:txBody>
        </p:sp>
        <p:sp>
          <p:nvSpPr>
            <p:cNvPr id="127096" name="Rectangle 120"/>
            <p:cNvSpPr>
              <a:spLocks noChangeArrowheads="1"/>
            </p:cNvSpPr>
            <p:nvPr/>
          </p:nvSpPr>
          <p:spPr bwMode="auto">
            <a:xfrm>
              <a:off x="2510" y="3474"/>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097" name="Rectangle 121"/>
            <p:cNvSpPr>
              <a:spLocks noChangeArrowheads="1"/>
            </p:cNvSpPr>
            <p:nvPr/>
          </p:nvSpPr>
          <p:spPr bwMode="auto">
            <a:xfrm>
              <a:off x="2562" y="3474"/>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5</a:t>
              </a:r>
              <a:endParaRPr lang="en-US">
                <a:latin typeface="Times New Roman" pitchFamily="18" charset="0"/>
              </a:endParaRPr>
            </a:p>
          </p:txBody>
        </p:sp>
        <p:sp>
          <p:nvSpPr>
            <p:cNvPr id="127098" name="Rectangle 122"/>
            <p:cNvSpPr>
              <a:spLocks noChangeArrowheads="1"/>
            </p:cNvSpPr>
            <p:nvPr/>
          </p:nvSpPr>
          <p:spPr bwMode="auto">
            <a:xfrm>
              <a:off x="2126" y="3674"/>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099" name="Rectangle 123"/>
            <p:cNvSpPr>
              <a:spLocks noChangeArrowheads="1"/>
            </p:cNvSpPr>
            <p:nvPr/>
          </p:nvSpPr>
          <p:spPr bwMode="auto">
            <a:xfrm>
              <a:off x="2177" y="3674"/>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4</a:t>
              </a:r>
              <a:endParaRPr lang="en-US">
                <a:latin typeface="Times New Roman" pitchFamily="18" charset="0"/>
              </a:endParaRPr>
            </a:p>
          </p:txBody>
        </p:sp>
        <p:sp>
          <p:nvSpPr>
            <p:cNvPr id="127100" name="Rectangle 124"/>
            <p:cNvSpPr>
              <a:spLocks noChangeArrowheads="1"/>
            </p:cNvSpPr>
            <p:nvPr/>
          </p:nvSpPr>
          <p:spPr bwMode="auto">
            <a:xfrm>
              <a:off x="2853" y="222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101" name="Rectangle 125"/>
            <p:cNvSpPr>
              <a:spLocks noChangeArrowheads="1"/>
            </p:cNvSpPr>
            <p:nvPr/>
          </p:nvSpPr>
          <p:spPr bwMode="auto">
            <a:xfrm>
              <a:off x="2905" y="222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6</a:t>
              </a:r>
              <a:endParaRPr lang="en-US">
                <a:latin typeface="Times New Roman" pitchFamily="18" charset="0"/>
              </a:endParaRPr>
            </a:p>
          </p:txBody>
        </p:sp>
        <p:sp>
          <p:nvSpPr>
            <p:cNvPr id="127102" name="Rectangle 126"/>
            <p:cNvSpPr>
              <a:spLocks noChangeArrowheads="1"/>
            </p:cNvSpPr>
            <p:nvPr/>
          </p:nvSpPr>
          <p:spPr bwMode="auto">
            <a:xfrm>
              <a:off x="3070" y="225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103" name="Rectangle 127"/>
            <p:cNvSpPr>
              <a:spLocks noChangeArrowheads="1"/>
            </p:cNvSpPr>
            <p:nvPr/>
          </p:nvSpPr>
          <p:spPr bwMode="auto">
            <a:xfrm>
              <a:off x="3122" y="225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7</a:t>
              </a:r>
              <a:endParaRPr lang="en-US">
                <a:latin typeface="Times New Roman" pitchFamily="18" charset="0"/>
              </a:endParaRPr>
            </a:p>
          </p:txBody>
        </p:sp>
        <p:sp>
          <p:nvSpPr>
            <p:cNvPr id="127104" name="Rectangle 128"/>
            <p:cNvSpPr>
              <a:spLocks noChangeArrowheads="1"/>
            </p:cNvSpPr>
            <p:nvPr/>
          </p:nvSpPr>
          <p:spPr bwMode="auto">
            <a:xfrm>
              <a:off x="3262" y="2233"/>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105" name="Rectangle 129"/>
            <p:cNvSpPr>
              <a:spLocks noChangeArrowheads="1"/>
            </p:cNvSpPr>
            <p:nvPr/>
          </p:nvSpPr>
          <p:spPr bwMode="auto">
            <a:xfrm>
              <a:off x="3314" y="2233"/>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8</a:t>
              </a:r>
              <a:endParaRPr lang="en-US">
                <a:latin typeface="Times New Roman" pitchFamily="18" charset="0"/>
              </a:endParaRPr>
            </a:p>
          </p:txBody>
        </p:sp>
        <p:sp>
          <p:nvSpPr>
            <p:cNvPr id="127106" name="Rectangle 130"/>
            <p:cNvSpPr>
              <a:spLocks noChangeArrowheads="1"/>
            </p:cNvSpPr>
            <p:nvPr/>
          </p:nvSpPr>
          <p:spPr bwMode="auto">
            <a:xfrm>
              <a:off x="2871" y="274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107" name="Rectangle 131"/>
            <p:cNvSpPr>
              <a:spLocks noChangeArrowheads="1"/>
            </p:cNvSpPr>
            <p:nvPr/>
          </p:nvSpPr>
          <p:spPr bwMode="auto">
            <a:xfrm>
              <a:off x="2923" y="274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9</a:t>
              </a:r>
              <a:endParaRPr lang="en-US">
                <a:latin typeface="Times New Roman" pitchFamily="18" charset="0"/>
              </a:endParaRPr>
            </a:p>
          </p:txBody>
        </p:sp>
        <p:sp>
          <p:nvSpPr>
            <p:cNvPr id="127108" name="Rectangle 132"/>
            <p:cNvSpPr>
              <a:spLocks noChangeArrowheads="1"/>
            </p:cNvSpPr>
            <p:nvPr/>
          </p:nvSpPr>
          <p:spPr bwMode="auto">
            <a:xfrm>
              <a:off x="3182" y="274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3</a:t>
              </a:r>
              <a:endParaRPr lang="en-US">
                <a:latin typeface="Times New Roman" pitchFamily="18" charset="0"/>
              </a:endParaRPr>
            </a:p>
          </p:txBody>
        </p:sp>
        <p:sp>
          <p:nvSpPr>
            <p:cNvPr id="127109" name="Rectangle 133"/>
            <p:cNvSpPr>
              <a:spLocks noChangeArrowheads="1"/>
            </p:cNvSpPr>
            <p:nvPr/>
          </p:nvSpPr>
          <p:spPr bwMode="auto">
            <a:xfrm>
              <a:off x="3234" y="2746"/>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0</a:t>
              </a:r>
              <a:endParaRPr lang="en-US">
                <a:latin typeface="Times New Roman" pitchFamily="18" charset="0"/>
              </a:endParaRPr>
            </a:p>
          </p:txBody>
        </p:sp>
        <p:sp>
          <p:nvSpPr>
            <p:cNvPr id="127110" name="Rectangle 134"/>
            <p:cNvSpPr>
              <a:spLocks noChangeArrowheads="1"/>
            </p:cNvSpPr>
            <p:nvPr/>
          </p:nvSpPr>
          <p:spPr bwMode="auto">
            <a:xfrm>
              <a:off x="2838" y="3065"/>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3</a:t>
              </a:r>
              <a:endParaRPr lang="en-US">
                <a:latin typeface="Times New Roman" pitchFamily="18" charset="0"/>
              </a:endParaRPr>
            </a:p>
          </p:txBody>
        </p:sp>
        <p:sp>
          <p:nvSpPr>
            <p:cNvPr id="127111" name="Rectangle 135"/>
            <p:cNvSpPr>
              <a:spLocks noChangeArrowheads="1"/>
            </p:cNvSpPr>
            <p:nvPr/>
          </p:nvSpPr>
          <p:spPr bwMode="auto">
            <a:xfrm>
              <a:off x="2890" y="3065"/>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1</a:t>
              </a:r>
              <a:endParaRPr lang="en-US">
                <a:latin typeface="Times New Roman" pitchFamily="18" charset="0"/>
              </a:endParaRPr>
            </a:p>
          </p:txBody>
        </p:sp>
        <p:sp>
          <p:nvSpPr>
            <p:cNvPr id="127112" name="Rectangle 136"/>
            <p:cNvSpPr>
              <a:spLocks noChangeArrowheads="1"/>
            </p:cNvSpPr>
            <p:nvPr/>
          </p:nvSpPr>
          <p:spPr bwMode="auto">
            <a:xfrm>
              <a:off x="3149" y="3098"/>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3</a:t>
              </a:r>
              <a:endParaRPr lang="en-US">
                <a:latin typeface="Times New Roman" pitchFamily="18" charset="0"/>
              </a:endParaRPr>
            </a:p>
          </p:txBody>
        </p:sp>
        <p:sp>
          <p:nvSpPr>
            <p:cNvPr id="127113" name="Rectangle 137"/>
            <p:cNvSpPr>
              <a:spLocks noChangeArrowheads="1"/>
            </p:cNvSpPr>
            <p:nvPr/>
          </p:nvSpPr>
          <p:spPr bwMode="auto">
            <a:xfrm>
              <a:off x="3203" y="3098"/>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2</a:t>
              </a:r>
              <a:endParaRPr lang="en-US">
                <a:latin typeface="Times New Roman" pitchFamily="18" charset="0"/>
              </a:endParaRPr>
            </a:p>
          </p:txBody>
        </p:sp>
        <p:sp>
          <p:nvSpPr>
            <p:cNvPr id="127114" name="Rectangle 138"/>
            <p:cNvSpPr>
              <a:spLocks noChangeArrowheads="1"/>
            </p:cNvSpPr>
            <p:nvPr/>
          </p:nvSpPr>
          <p:spPr bwMode="auto">
            <a:xfrm>
              <a:off x="2727" y="3338"/>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3</a:t>
              </a:r>
              <a:endParaRPr lang="en-US">
                <a:latin typeface="Times New Roman" pitchFamily="18" charset="0"/>
              </a:endParaRPr>
            </a:p>
          </p:txBody>
        </p:sp>
        <p:sp>
          <p:nvSpPr>
            <p:cNvPr id="127115" name="Rectangle 139"/>
            <p:cNvSpPr>
              <a:spLocks noChangeArrowheads="1"/>
            </p:cNvSpPr>
            <p:nvPr/>
          </p:nvSpPr>
          <p:spPr bwMode="auto">
            <a:xfrm>
              <a:off x="2779" y="3338"/>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3</a:t>
              </a:r>
              <a:endParaRPr lang="en-US">
                <a:latin typeface="Times New Roman" pitchFamily="18" charset="0"/>
              </a:endParaRPr>
            </a:p>
          </p:txBody>
        </p:sp>
        <p:sp>
          <p:nvSpPr>
            <p:cNvPr id="127116" name="Rectangle 140"/>
            <p:cNvSpPr>
              <a:spLocks noChangeArrowheads="1"/>
            </p:cNvSpPr>
            <p:nvPr/>
          </p:nvSpPr>
          <p:spPr bwMode="auto">
            <a:xfrm>
              <a:off x="2871" y="3507"/>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3</a:t>
              </a:r>
              <a:endParaRPr lang="en-US">
                <a:latin typeface="Times New Roman" pitchFamily="18" charset="0"/>
              </a:endParaRPr>
            </a:p>
          </p:txBody>
        </p:sp>
        <p:sp>
          <p:nvSpPr>
            <p:cNvPr id="127117" name="Rectangle 141"/>
            <p:cNvSpPr>
              <a:spLocks noChangeArrowheads="1"/>
            </p:cNvSpPr>
            <p:nvPr/>
          </p:nvSpPr>
          <p:spPr bwMode="auto">
            <a:xfrm>
              <a:off x="2923" y="3507"/>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4</a:t>
              </a:r>
              <a:endParaRPr lang="en-US">
                <a:latin typeface="Times New Roman" pitchFamily="18" charset="0"/>
              </a:endParaRPr>
            </a:p>
          </p:txBody>
        </p:sp>
        <p:sp>
          <p:nvSpPr>
            <p:cNvPr id="127118" name="Rectangle 142"/>
            <p:cNvSpPr>
              <a:spLocks noChangeArrowheads="1"/>
            </p:cNvSpPr>
            <p:nvPr/>
          </p:nvSpPr>
          <p:spPr bwMode="auto">
            <a:xfrm>
              <a:off x="3045" y="3441"/>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3</a:t>
              </a:r>
              <a:endParaRPr lang="en-US">
                <a:latin typeface="Times New Roman" pitchFamily="18" charset="0"/>
              </a:endParaRPr>
            </a:p>
          </p:txBody>
        </p:sp>
        <p:sp>
          <p:nvSpPr>
            <p:cNvPr id="127119" name="Rectangle 143"/>
            <p:cNvSpPr>
              <a:spLocks noChangeArrowheads="1"/>
            </p:cNvSpPr>
            <p:nvPr/>
          </p:nvSpPr>
          <p:spPr bwMode="auto">
            <a:xfrm>
              <a:off x="3097" y="3441"/>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5</a:t>
              </a:r>
              <a:endParaRPr lang="en-US">
                <a:latin typeface="Times New Roman" pitchFamily="18" charset="0"/>
              </a:endParaRPr>
            </a:p>
          </p:txBody>
        </p:sp>
        <p:sp>
          <p:nvSpPr>
            <p:cNvPr id="127120" name="Rectangle 144"/>
            <p:cNvSpPr>
              <a:spLocks noChangeArrowheads="1"/>
            </p:cNvSpPr>
            <p:nvPr/>
          </p:nvSpPr>
          <p:spPr bwMode="auto">
            <a:xfrm>
              <a:off x="3149" y="3305"/>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3</a:t>
              </a:r>
              <a:endParaRPr lang="en-US">
                <a:latin typeface="Times New Roman" pitchFamily="18" charset="0"/>
              </a:endParaRPr>
            </a:p>
          </p:txBody>
        </p:sp>
        <p:sp>
          <p:nvSpPr>
            <p:cNvPr id="127121" name="Rectangle 145"/>
            <p:cNvSpPr>
              <a:spLocks noChangeArrowheads="1"/>
            </p:cNvSpPr>
            <p:nvPr/>
          </p:nvSpPr>
          <p:spPr bwMode="auto">
            <a:xfrm>
              <a:off x="3203" y="3305"/>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6</a:t>
              </a:r>
              <a:endParaRPr lang="en-US">
                <a:latin typeface="Times New Roman" pitchFamily="18" charset="0"/>
              </a:endParaRPr>
            </a:p>
          </p:txBody>
        </p:sp>
        <p:sp>
          <p:nvSpPr>
            <p:cNvPr id="127122" name="Rectangle 146"/>
            <p:cNvSpPr>
              <a:spLocks noChangeArrowheads="1"/>
            </p:cNvSpPr>
            <p:nvPr/>
          </p:nvSpPr>
          <p:spPr bwMode="auto">
            <a:xfrm>
              <a:off x="3270" y="3507"/>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3</a:t>
              </a:r>
              <a:endParaRPr lang="en-US">
                <a:latin typeface="Times New Roman" pitchFamily="18" charset="0"/>
              </a:endParaRPr>
            </a:p>
          </p:txBody>
        </p:sp>
        <p:sp>
          <p:nvSpPr>
            <p:cNvPr id="127123" name="Rectangle 147"/>
            <p:cNvSpPr>
              <a:spLocks noChangeArrowheads="1"/>
            </p:cNvSpPr>
            <p:nvPr/>
          </p:nvSpPr>
          <p:spPr bwMode="auto">
            <a:xfrm>
              <a:off x="3322" y="3507"/>
              <a:ext cx="71"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900">
                  <a:solidFill>
                    <a:srgbClr val="000000"/>
                  </a:solidFill>
                  <a:latin typeface="Geneva"/>
                </a:rPr>
                <a:t>7</a:t>
              </a:r>
              <a:endParaRPr lang="en-US">
                <a:latin typeface="Times New Roman" pitchFamily="18" charset="0"/>
              </a:endParaRPr>
            </a:p>
          </p:txBody>
        </p:sp>
      </p:grpSp>
      <p:sp>
        <p:nvSpPr>
          <p:cNvPr id="127124" name="Rectangle 148"/>
          <p:cNvSpPr>
            <a:spLocks noChangeArrowheads="1"/>
          </p:cNvSpPr>
          <p:nvPr/>
        </p:nvSpPr>
        <p:spPr bwMode="auto">
          <a:xfrm>
            <a:off x="6383338" y="3038475"/>
            <a:ext cx="6270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u="sng">
                <a:solidFill>
                  <a:srgbClr val="000000"/>
                </a:solidFill>
                <a:latin typeface="Palatino" pitchFamily="18" charset="0"/>
              </a:rPr>
              <a:t>Counties</a:t>
            </a:r>
            <a:endParaRPr lang="en-US">
              <a:latin typeface="Times New Roman" pitchFamily="18" charset="0"/>
            </a:endParaRPr>
          </a:p>
        </p:txBody>
      </p:sp>
      <p:sp>
        <p:nvSpPr>
          <p:cNvPr id="127125" name="Text Box 149"/>
          <p:cNvSpPr txBox="1">
            <a:spLocks noChangeArrowheads="1"/>
          </p:cNvSpPr>
          <p:nvPr/>
        </p:nvSpPr>
        <p:spPr bwMode="auto">
          <a:xfrm>
            <a:off x="5715000" y="3286125"/>
            <a:ext cx="1104900" cy="298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a:latin typeface="Geneva"/>
              </a:rPr>
              <a:t>  1.  Clallum</a:t>
            </a:r>
          </a:p>
          <a:p>
            <a:r>
              <a:rPr lang="en-US" sz="1000">
                <a:latin typeface="Geneva"/>
              </a:rPr>
              <a:t>  2.  Jefferson</a:t>
            </a:r>
          </a:p>
          <a:p>
            <a:r>
              <a:rPr lang="en-US" sz="1000">
                <a:latin typeface="Geneva"/>
              </a:rPr>
              <a:t>  3.  Grays Harbor</a:t>
            </a:r>
          </a:p>
          <a:p>
            <a:r>
              <a:rPr lang="en-US" sz="1000">
                <a:latin typeface="Geneva"/>
              </a:rPr>
              <a:t>  4.  Pacific</a:t>
            </a:r>
          </a:p>
          <a:p>
            <a:r>
              <a:rPr lang="en-US" sz="1000">
                <a:latin typeface="Geneva"/>
              </a:rPr>
              <a:t>  5.  Wahkiakum</a:t>
            </a:r>
          </a:p>
          <a:p>
            <a:r>
              <a:rPr lang="en-US" sz="1000">
                <a:latin typeface="Geneva"/>
              </a:rPr>
              <a:t>  6.  Kitsap</a:t>
            </a:r>
          </a:p>
          <a:p>
            <a:r>
              <a:rPr lang="en-US" sz="1000">
                <a:latin typeface="Geneva"/>
              </a:rPr>
              <a:t>  7.  Mason</a:t>
            </a:r>
          </a:p>
          <a:p>
            <a:r>
              <a:rPr lang="en-US" sz="1000">
                <a:latin typeface="Geneva"/>
              </a:rPr>
              <a:t>  8.  Thurston</a:t>
            </a:r>
          </a:p>
          <a:p>
            <a:r>
              <a:rPr lang="en-US" sz="1000">
                <a:latin typeface="Geneva"/>
              </a:rPr>
              <a:t>  9.  Whatcom</a:t>
            </a:r>
          </a:p>
          <a:p>
            <a:r>
              <a:rPr lang="en-US" sz="1000">
                <a:latin typeface="Geneva"/>
              </a:rPr>
              <a:t>10.  Skagit</a:t>
            </a:r>
          </a:p>
          <a:p>
            <a:r>
              <a:rPr lang="en-US" sz="1000">
                <a:latin typeface="Geneva"/>
              </a:rPr>
              <a:t>11.  Snohomish</a:t>
            </a:r>
          </a:p>
          <a:p>
            <a:r>
              <a:rPr lang="en-US" sz="1000">
                <a:latin typeface="Geneva"/>
              </a:rPr>
              <a:t>12.  King</a:t>
            </a:r>
          </a:p>
          <a:p>
            <a:r>
              <a:rPr lang="en-US" sz="1000">
                <a:latin typeface="Geneva"/>
              </a:rPr>
              <a:t>13.  Pierce</a:t>
            </a:r>
          </a:p>
          <a:p>
            <a:r>
              <a:rPr lang="en-US" sz="1000">
                <a:latin typeface="Geneva"/>
              </a:rPr>
              <a:t>14.  Lewis</a:t>
            </a:r>
          </a:p>
          <a:p>
            <a:r>
              <a:rPr lang="en-US" sz="1000">
                <a:latin typeface="Geneva"/>
              </a:rPr>
              <a:t>15.  Cowlitz</a:t>
            </a:r>
          </a:p>
          <a:p>
            <a:r>
              <a:rPr lang="en-US" sz="1000">
                <a:latin typeface="Geneva"/>
              </a:rPr>
              <a:t>16.  Clark</a:t>
            </a:r>
          </a:p>
          <a:p>
            <a:r>
              <a:rPr lang="en-US" sz="1000">
                <a:latin typeface="Geneva"/>
              </a:rPr>
              <a:t>17.  Skamania</a:t>
            </a:r>
          </a:p>
          <a:p>
            <a:r>
              <a:rPr lang="en-US" sz="1000">
                <a:latin typeface="Geneva"/>
              </a:rPr>
              <a:t>18.  Okanogan</a:t>
            </a:r>
          </a:p>
          <a:p>
            <a:r>
              <a:rPr lang="en-US" sz="1000">
                <a:latin typeface="Geneva"/>
              </a:rPr>
              <a:t>19.  Chelan</a:t>
            </a:r>
          </a:p>
        </p:txBody>
      </p:sp>
      <p:sp>
        <p:nvSpPr>
          <p:cNvPr id="127126" name="Text Box 150"/>
          <p:cNvSpPr txBox="1">
            <a:spLocks noChangeArrowheads="1"/>
          </p:cNvSpPr>
          <p:nvPr/>
        </p:nvSpPr>
        <p:spPr bwMode="auto">
          <a:xfrm>
            <a:off x="6858000" y="3279775"/>
            <a:ext cx="12192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a:latin typeface="Geneva"/>
              </a:rPr>
              <a:t>20.  Douglas</a:t>
            </a:r>
          </a:p>
          <a:p>
            <a:r>
              <a:rPr lang="en-US" sz="1000">
                <a:latin typeface="Geneva"/>
              </a:rPr>
              <a:t>21.  Kittitas</a:t>
            </a:r>
          </a:p>
          <a:p>
            <a:r>
              <a:rPr lang="en-US" sz="1000">
                <a:latin typeface="Geneva"/>
              </a:rPr>
              <a:t>22.  Grant</a:t>
            </a:r>
          </a:p>
          <a:p>
            <a:r>
              <a:rPr lang="en-US" sz="1000">
                <a:latin typeface="Geneva"/>
              </a:rPr>
              <a:t>23.  Yakima</a:t>
            </a:r>
          </a:p>
          <a:p>
            <a:r>
              <a:rPr lang="en-US" sz="1000">
                <a:latin typeface="Geneva"/>
              </a:rPr>
              <a:t>24.  Klickitat</a:t>
            </a:r>
          </a:p>
          <a:p>
            <a:r>
              <a:rPr lang="en-US" sz="1000">
                <a:latin typeface="Geneva"/>
              </a:rPr>
              <a:t>25.  Benton</a:t>
            </a:r>
          </a:p>
          <a:p>
            <a:r>
              <a:rPr lang="en-US" sz="1000">
                <a:latin typeface="Geneva"/>
              </a:rPr>
              <a:t>26.  Ferry</a:t>
            </a:r>
          </a:p>
          <a:p>
            <a:r>
              <a:rPr lang="en-US" sz="1000">
                <a:latin typeface="Geneva"/>
              </a:rPr>
              <a:t>27.  Stevens</a:t>
            </a:r>
          </a:p>
          <a:p>
            <a:r>
              <a:rPr lang="en-US" sz="1000">
                <a:latin typeface="Geneva"/>
              </a:rPr>
              <a:t>28.  Pend Oreille</a:t>
            </a:r>
          </a:p>
          <a:p>
            <a:r>
              <a:rPr lang="en-US" sz="1000">
                <a:latin typeface="Geneva"/>
              </a:rPr>
              <a:t>29.  Lincoln</a:t>
            </a:r>
          </a:p>
          <a:p>
            <a:r>
              <a:rPr lang="en-US" sz="1000">
                <a:latin typeface="Geneva"/>
              </a:rPr>
              <a:t>30.  Spokane</a:t>
            </a:r>
          </a:p>
          <a:p>
            <a:r>
              <a:rPr lang="en-US" sz="1000">
                <a:latin typeface="Geneva"/>
              </a:rPr>
              <a:t>31.  Adams</a:t>
            </a:r>
          </a:p>
          <a:p>
            <a:r>
              <a:rPr lang="en-US" sz="1000">
                <a:latin typeface="Geneva"/>
              </a:rPr>
              <a:t>32.  Whitman</a:t>
            </a:r>
          </a:p>
          <a:p>
            <a:r>
              <a:rPr lang="en-US" sz="1000">
                <a:latin typeface="Geneva"/>
              </a:rPr>
              <a:t>33.  Franklin</a:t>
            </a:r>
          </a:p>
          <a:p>
            <a:r>
              <a:rPr lang="en-US" sz="1000">
                <a:latin typeface="Geneva"/>
              </a:rPr>
              <a:t>34.  Walla Walla</a:t>
            </a:r>
          </a:p>
          <a:p>
            <a:r>
              <a:rPr lang="en-US" sz="1000">
                <a:latin typeface="Geneva"/>
              </a:rPr>
              <a:t>35.  Columbia</a:t>
            </a:r>
          </a:p>
          <a:p>
            <a:r>
              <a:rPr lang="en-US" sz="1000">
                <a:latin typeface="Geneva"/>
              </a:rPr>
              <a:t>36.  Garfield</a:t>
            </a:r>
          </a:p>
          <a:p>
            <a:r>
              <a:rPr lang="en-US" sz="1000">
                <a:latin typeface="Geneva"/>
              </a:rPr>
              <a:t>37.  Asotin</a:t>
            </a:r>
          </a:p>
        </p:txBody>
      </p:sp>
      <p:sp>
        <p:nvSpPr>
          <p:cNvPr id="127127" name="Line 151"/>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7128" name="Text Box 152"/>
          <p:cNvSpPr txBox="1">
            <a:spLocks noChangeArrowheads="1"/>
          </p:cNvSpPr>
          <p:nvPr/>
        </p:nvSpPr>
        <p:spPr bwMode="auto">
          <a:xfrm>
            <a:off x="212725" y="65088"/>
            <a:ext cx="629443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Arial" pitchFamily="34" charset="0"/>
              </a:rPr>
              <a:t>Example #2 (Set Covering Problem)</a:t>
            </a:r>
            <a:r>
              <a:rPr lang="en-US" sz="2800" b="1">
                <a:latin typeface="Arial" pitchFamily="34" charset="0"/>
              </a:rPr>
              <a:t> </a:t>
            </a:r>
          </a:p>
        </p:txBody>
      </p:sp>
    </p:spTree>
    <p:extLst>
      <p:ext uri="{BB962C8B-B14F-4D97-AF65-F5344CB8AC3E}">
        <p14:creationId xmlns:p14="http://schemas.microsoft.com/office/powerpoint/2010/main" val="2314621423"/>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ChangeArrowheads="1"/>
          </p:cNvSpPr>
          <p:nvPr/>
        </p:nvSpPr>
        <p:spPr bwMode="auto">
          <a:xfrm>
            <a:off x="5897563" y="2416175"/>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03" name="Rectangle 3"/>
          <p:cNvSpPr>
            <a:spLocks noChangeArrowheads="1"/>
          </p:cNvSpPr>
          <p:nvPr/>
        </p:nvSpPr>
        <p:spPr bwMode="auto">
          <a:xfrm>
            <a:off x="6026150" y="2416175"/>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04" name="Rectangle 4"/>
          <p:cNvSpPr>
            <a:spLocks noChangeArrowheads="1"/>
          </p:cNvSpPr>
          <p:nvPr/>
        </p:nvSpPr>
        <p:spPr bwMode="auto">
          <a:xfrm>
            <a:off x="6113463" y="2416175"/>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05" name="Rectangle 5"/>
          <p:cNvSpPr>
            <a:spLocks noChangeArrowheads="1"/>
          </p:cNvSpPr>
          <p:nvPr/>
        </p:nvSpPr>
        <p:spPr bwMode="auto">
          <a:xfrm>
            <a:off x="6143625" y="2416175"/>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06" name="Rectangle 6"/>
          <p:cNvSpPr>
            <a:spLocks noChangeArrowheads="1"/>
          </p:cNvSpPr>
          <p:nvPr/>
        </p:nvSpPr>
        <p:spPr bwMode="auto">
          <a:xfrm>
            <a:off x="6216650" y="2416175"/>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07" name="Rectangle 7"/>
          <p:cNvSpPr>
            <a:spLocks noChangeArrowheads="1"/>
          </p:cNvSpPr>
          <p:nvPr/>
        </p:nvSpPr>
        <p:spPr bwMode="auto">
          <a:xfrm>
            <a:off x="6245225" y="2416175"/>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08" name="Rectangle 8"/>
          <p:cNvSpPr>
            <a:spLocks noChangeArrowheads="1"/>
          </p:cNvSpPr>
          <p:nvPr/>
        </p:nvSpPr>
        <p:spPr bwMode="auto">
          <a:xfrm>
            <a:off x="6275388" y="2416175"/>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09" name="Rectangle 9"/>
          <p:cNvSpPr>
            <a:spLocks noChangeArrowheads="1"/>
          </p:cNvSpPr>
          <p:nvPr/>
        </p:nvSpPr>
        <p:spPr bwMode="auto">
          <a:xfrm>
            <a:off x="6356350" y="2416175"/>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10" name="Rectangle 10"/>
          <p:cNvSpPr>
            <a:spLocks noChangeArrowheads="1"/>
          </p:cNvSpPr>
          <p:nvPr/>
        </p:nvSpPr>
        <p:spPr bwMode="auto">
          <a:xfrm>
            <a:off x="5897563" y="259873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11" name="Rectangle 11"/>
          <p:cNvSpPr>
            <a:spLocks noChangeArrowheads="1"/>
          </p:cNvSpPr>
          <p:nvPr/>
        </p:nvSpPr>
        <p:spPr bwMode="auto">
          <a:xfrm>
            <a:off x="6037263" y="259873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12" name="Rectangle 12"/>
          <p:cNvSpPr>
            <a:spLocks noChangeArrowheads="1"/>
          </p:cNvSpPr>
          <p:nvPr/>
        </p:nvSpPr>
        <p:spPr bwMode="auto">
          <a:xfrm>
            <a:off x="6102350" y="259873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13" name="Rectangle 13"/>
          <p:cNvSpPr>
            <a:spLocks noChangeArrowheads="1"/>
          </p:cNvSpPr>
          <p:nvPr/>
        </p:nvSpPr>
        <p:spPr bwMode="auto">
          <a:xfrm>
            <a:off x="6175375" y="259873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14" name="Rectangle 14"/>
          <p:cNvSpPr>
            <a:spLocks noChangeArrowheads="1"/>
          </p:cNvSpPr>
          <p:nvPr/>
        </p:nvSpPr>
        <p:spPr bwMode="auto">
          <a:xfrm>
            <a:off x="6230938" y="259873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15" name="Rectangle 15"/>
          <p:cNvSpPr>
            <a:spLocks noChangeArrowheads="1"/>
          </p:cNvSpPr>
          <p:nvPr/>
        </p:nvSpPr>
        <p:spPr bwMode="auto">
          <a:xfrm>
            <a:off x="6286500" y="259873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16" name="Rectangle 16"/>
          <p:cNvSpPr>
            <a:spLocks noChangeArrowheads="1"/>
          </p:cNvSpPr>
          <p:nvPr/>
        </p:nvSpPr>
        <p:spPr bwMode="auto">
          <a:xfrm>
            <a:off x="6359525" y="259873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17" name="Rectangle 17"/>
          <p:cNvSpPr>
            <a:spLocks noChangeArrowheads="1"/>
          </p:cNvSpPr>
          <p:nvPr/>
        </p:nvSpPr>
        <p:spPr bwMode="auto">
          <a:xfrm>
            <a:off x="6410325" y="259873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18" name="Rectangle 18"/>
          <p:cNvSpPr>
            <a:spLocks noChangeArrowheads="1"/>
          </p:cNvSpPr>
          <p:nvPr/>
        </p:nvSpPr>
        <p:spPr bwMode="auto">
          <a:xfrm>
            <a:off x="6480175" y="259873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19" name="Rectangle 19"/>
          <p:cNvSpPr>
            <a:spLocks noChangeArrowheads="1"/>
          </p:cNvSpPr>
          <p:nvPr/>
        </p:nvSpPr>
        <p:spPr bwMode="auto">
          <a:xfrm>
            <a:off x="6561138" y="259873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20" name="Rectangle 20"/>
          <p:cNvSpPr>
            <a:spLocks noChangeArrowheads="1"/>
          </p:cNvSpPr>
          <p:nvPr/>
        </p:nvSpPr>
        <p:spPr bwMode="auto">
          <a:xfrm>
            <a:off x="5897563" y="278288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21" name="Rectangle 21"/>
          <p:cNvSpPr>
            <a:spLocks noChangeArrowheads="1"/>
          </p:cNvSpPr>
          <p:nvPr/>
        </p:nvSpPr>
        <p:spPr bwMode="auto">
          <a:xfrm>
            <a:off x="6018213" y="278288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22" name="Rectangle 22"/>
          <p:cNvSpPr>
            <a:spLocks noChangeArrowheads="1"/>
          </p:cNvSpPr>
          <p:nvPr/>
        </p:nvSpPr>
        <p:spPr bwMode="auto">
          <a:xfrm>
            <a:off x="6110288" y="278288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23" name="Rectangle 23"/>
          <p:cNvSpPr>
            <a:spLocks noChangeArrowheads="1"/>
          </p:cNvSpPr>
          <p:nvPr/>
        </p:nvSpPr>
        <p:spPr bwMode="auto">
          <a:xfrm>
            <a:off x="6157913" y="278288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24" name="Rectangle 24"/>
          <p:cNvSpPr>
            <a:spLocks noChangeArrowheads="1"/>
          </p:cNvSpPr>
          <p:nvPr/>
        </p:nvSpPr>
        <p:spPr bwMode="auto">
          <a:xfrm>
            <a:off x="6230938" y="278288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25" name="Rectangle 25"/>
          <p:cNvSpPr>
            <a:spLocks noChangeArrowheads="1"/>
          </p:cNvSpPr>
          <p:nvPr/>
        </p:nvSpPr>
        <p:spPr bwMode="auto">
          <a:xfrm>
            <a:off x="6308725" y="278288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26" name="Rectangle 26"/>
          <p:cNvSpPr>
            <a:spLocks noChangeArrowheads="1"/>
          </p:cNvSpPr>
          <p:nvPr/>
        </p:nvSpPr>
        <p:spPr bwMode="auto">
          <a:xfrm>
            <a:off x="6376988" y="2782888"/>
            <a:ext cx="34925"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latin typeface="Geneva"/>
              </a:rPr>
              <a:t> </a:t>
            </a:r>
            <a:endParaRPr lang="en-US">
              <a:latin typeface="Times New Roman" pitchFamily="18" charset="0"/>
            </a:endParaRPr>
          </a:p>
        </p:txBody>
      </p:sp>
      <p:sp>
        <p:nvSpPr>
          <p:cNvPr id="128027" name="Rectangle 27"/>
          <p:cNvSpPr>
            <a:spLocks noChangeArrowheads="1"/>
          </p:cNvSpPr>
          <p:nvPr/>
        </p:nvSpPr>
        <p:spPr bwMode="auto">
          <a:xfrm>
            <a:off x="6454775" y="278288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28" name="Rectangle 28"/>
          <p:cNvSpPr>
            <a:spLocks noChangeArrowheads="1"/>
          </p:cNvSpPr>
          <p:nvPr/>
        </p:nvSpPr>
        <p:spPr bwMode="auto">
          <a:xfrm>
            <a:off x="6546850" y="278288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29" name="Rectangle 29"/>
          <p:cNvSpPr>
            <a:spLocks noChangeArrowheads="1"/>
          </p:cNvSpPr>
          <p:nvPr/>
        </p:nvSpPr>
        <p:spPr bwMode="auto">
          <a:xfrm>
            <a:off x="6619875" y="278288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30" name="Rectangle 30"/>
          <p:cNvSpPr>
            <a:spLocks noChangeArrowheads="1"/>
          </p:cNvSpPr>
          <p:nvPr/>
        </p:nvSpPr>
        <p:spPr bwMode="auto">
          <a:xfrm>
            <a:off x="6670675" y="278288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31" name="Rectangle 31"/>
          <p:cNvSpPr>
            <a:spLocks noChangeArrowheads="1"/>
          </p:cNvSpPr>
          <p:nvPr/>
        </p:nvSpPr>
        <p:spPr bwMode="auto">
          <a:xfrm>
            <a:off x="6751638" y="278288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32" name="Rectangle 32"/>
          <p:cNvSpPr>
            <a:spLocks noChangeArrowheads="1"/>
          </p:cNvSpPr>
          <p:nvPr/>
        </p:nvSpPr>
        <p:spPr bwMode="auto">
          <a:xfrm>
            <a:off x="6827838" y="278288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33" name="Rectangle 33"/>
          <p:cNvSpPr>
            <a:spLocks noChangeArrowheads="1"/>
          </p:cNvSpPr>
          <p:nvPr/>
        </p:nvSpPr>
        <p:spPr bwMode="auto">
          <a:xfrm>
            <a:off x="5897563" y="2965450"/>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34" name="Rectangle 34"/>
          <p:cNvSpPr>
            <a:spLocks noChangeArrowheads="1"/>
          </p:cNvSpPr>
          <p:nvPr/>
        </p:nvSpPr>
        <p:spPr bwMode="auto">
          <a:xfrm>
            <a:off x="6032500" y="2965450"/>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35" name="Rectangle 35"/>
          <p:cNvSpPr>
            <a:spLocks noChangeArrowheads="1"/>
          </p:cNvSpPr>
          <p:nvPr/>
        </p:nvSpPr>
        <p:spPr bwMode="auto">
          <a:xfrm>
            <a:off x="6113463" y="2965450"/>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36" name="Rectangle 36"/>
          <p:cNvSpPr>
            <a:spLocks noChangeArrowheads="1"/>
          </p:cNvSpPr>
          <p:nvPr/>
        </p:nvSpPr>
        <p:spPr bwMode="auto">
          <a:xfrm>
            <a:off x="6183313" y="2965450"/>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37" name="Rectangle 37"/>
          <p:cNvSpPr>
            <a:spLocks noChangeArrowheads="1"/>
          </p:cNvSpPr>
          <p:nvPr/>
        </p:nvSpPr>
        <p:spPr bwMode="auto">
          <a:xfrm>
            <a:off x="6340475" y="2965450"/>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38" name="Rectangle 38"/>
          <p:cNvSpPr>
            <a:spLocks noChangeArrowheads="1"/>
          </p:cNvSpPr>
          <p:nvPr/>
        </p:nvSpPr>
        <p:spPr bwMode="auto">
          <a:xfrm>
            <a:off x="6373813" y="2965450"/>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039" name="Rectangle 39"/>
          <p:cNvSpPr>
            <a:spLocks noChangeArrowheads="1"/>
          </p:cNvSpPr>
          <p:nvPr/>
        </p:nvSpPr>
        <p:spPr bwMode="auto">
          <a:xfrm>
            <a:off x="5897563" y="3149600"/>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grpSp>
        <p:nvGrpSpPr>
          <p:cNvPr id="128040" name="Group 40"/>
          <p:cNvGrpSpPr>
            <a:grpSpLocks/>
          </p:cNvGrpSpPr>
          <p:nvPr/>
        </p:nvGrpSpPr>
        <p:grpSpPr bwMode="auto">
          <a:xfrm>
            <a:off x="990600" y="1752600"/>
            <a:ext cx="4981575" cy="3733800"/>
            <a:chOff x="624" y="1392"/>
            <a:chExt cx="3138" cy="2352"/>
          </a:xfrm>
        </p:grpSpPr>
        <p:sp>
          <p:nvSpPr>
            <p:cNvPr id="128041" name="Freeform 41"/>
            <p:cNvSpPr>
              <a:spLocks/>
            </p:cNvSpPr>
            <p:nvPr/>
          </p:nvSpPr>
          <p:spPr bwMode="auto">
            <a:xfrm>
              <a:off x="1169" y="1392"/>
              <a:ext cx="2398" cy="2339"/>
            </a:xfrm>
            <a:custGeom>
              <a:avLst/>
              <a:gdLst>
                <a:gd name="T0" fmla="*/ 325 w 2398"/>
                <a:gd name="T1" fmla="*/ 771 h 2339"/>
                <a:gd name="T2" fmla="*/ 348 w 2398"/>
                <a:gd name="T3" fmla="*/ 693 h 2339"/>
                <a:gd name="T4" fmla="*/ 314 w 2398"/>
                <a:gd name="T5" fmla="*/ 607 h 2339"/>
                <a:gd name="T6" fmla="*/ 321 w 2398"/>
                <a:gd name="T7" fmla="*/ 533 h 2339"/>
                <a:gd name="T8" fmla="*/ 298 w 2398"/>
                <a:gd name="T9" fmla="*/ 476 h 2339"/>
                <a:gd name="T10" fmla="*/ 210 w 2398"/>
                <a:gd name="T11" fmla="*/ 418 h 2339"/>
                <a:gd name="T12" fmla="*/ 196 w 2398"/>
                <a:gd name="T13" fmla="*/ 215 h 2339"/>
                <a:gd name="T14" fmla="*/ 74 w 2398"/>
                <a:gd name="T15" fmla="*/ 102 h 2339"/>
                <a:gd name="T16" fmla="*/ 914 w 2398"/>
                <a:gd name="T17" fmla="*/ 37 h 2339"/>
                <a:gd name="T18" fmla="*/ 1997 w 2398"/>
                <a:gd name="T19" fmla="*/ 46 h 2339"/>
                <a:gd name="T20" fmla="*/ 2112 w 2398"/>
                <a:gd name="T21" fmla="*/ 48 h 2339"/>
                <a:gd name="T22" fmla="*/ 2336 w 2398"/>
                <a:gd name="T23" fmla="*/ 39 h 2339"/>
                <a:gd name="T24" fmla="*/ 2343 w 2398"/>
                <a:gd name="T25" fmla="*/ 1175 h 2339"/>
                <a:gd name="T26" fmla="*/ 2352 w 2398"/>
                <a:gd name="T27" fmla="*/ 1773 h 2339"/>
                <a:gd name="T28" fmla="*/ 2343 w 2398"/>
                <a:gd name="T29" fmla="*/ 1819 h 2339"/>
                <a:gd name="T30" fmla="*/ 2357 w 2398"/>
                <a:gd name="T31" fmla="*/ 1831 h 2339"/>
                <a:gd name="T32" fmla="*/ 2371 w 2398"/>
                <a:gd name="T33" fmla="*/ 1872 h 2339"/>
                <a:gd name="T34" fmla="*/ 2387 w 2398"/>
                <a:gd name="T35" fmla="*/ 1928 h 2339"/>
                <a:gd name="T36" fmla="*/ 2384 w 2398"/>
                <a:gd name="T37" fmla="*/ 1986 h 2339"/>
                <a:gd name="T38" fmla="*/ 2378 w 2398"/>
                <a:gd name="T39" fmla="*/ 2004 h 2339"/>
                <a:gd name="T40" fmla="*/ 2398 w 2398"/>
                <a:gd name="T41" fmla="*/ 2055 h 2339"/>
                <a:gd name="T42" fmla="*/ 2098 w 2398"/>
                <a:gd name="T43" fmla="*/ 2059 h 2339"/>
                <a:gd name="T44" fmla="*/ 1865 w 2398"/>
                <a:gd name="T45" fmla="*/ 2062 h 2339"/>
                <a:gd name="T46" fmla="*/ 1590 w 2398"/>
                <a:gd name="T47" fmla="*/ 2071 h 2339"/>
                <a:gd name="T48" fmla="*/ 1546 w 2398"/>
                <a:gd name="T49" fmla="*/ 2110 h 2339"/>
                <a:gd name="T50" fmla="*/ 1480 w 2398"/>
                <a:gd name="T51" fmla="*/ 2110 h 2339"/>
                <a:gd name="T52" fmla="*/ 1387 w 2398"/>
                <a:gd name="T53" fmla="*/ 2129 h 2339"/>
                <a:gd name="T54" fmla="*/ 1353 w 2398"/>
                <a:gd name="T55" fmla="*/ 2119 h 2339"/>
                <a:gd name="T56" fmla="*/ 1299 w 2398"/>
                <a:gd name="T57" fmla="*/ 2166 h 2339"/>
                <a:gd name="T58" fmla="*/ 1209 w 2398"/>
                <a:gd name="T59" fmla="*/ 2177 h 2339"/>
                <a:gd name="T60" fmla="*/ 1159 w 2398"/>
                <a:gd name="T61" fmla="*/ 2212 h 2339"/>
                <a:gd name="T62" fmla="*/ 1122 w 2398"/>
                <a:gd name="T63" fmla="*/ 2239 h 2339"/>
                <a:gd name="T64" fmla="*/ 1018 w 2398"/>
                <a:gd name="T65" fmla="*/ 2265 h 2339"/>
                <a:gd name="T66" fmla="*/ 962 w 2398"/>
                <a:gd name="T67" fmla="*/ 2230 h 2339"/>
                <a:gd name="T68" fmla="*/ 909 w 2398"/>
                <a:gd name="T69" fmla="*/ 2251 h 2339"/>
                <a:gd name="T70" fmla="*/ 838 w 2398"/>
                <a:gd name="T71" fmla="*/ 2293 h 2339"/>
                <a:gd name="T72" fmla="*/ 794 w 2398"/>
                <a:gd name="T73" fmla="*/ 2288 h 2339"/>
                <a:gd name="T74" fmla="*/ 741 w 2398"/>
                <a:gd name="T75" fmla="*/ 2318 h 2339"/>
                <a:gd name="T76" fmla="*/ 722 w 2398"/>
                <a:gd name="T77" fmla="*/ 2286 h 2339"/>
                <a:gd name="T78" fmla="*/ 655 w 2398"/>
                <a:gd name="T79" fmla="*/ 2246 h 2339"/>
                <a:gd name="T80" fmla="*/ 600 w 2398"/>
                <a:gd name="T81" fmla="*/ 2230 h 2339"/>
                <a:gd name="T82" fmla="*/ 561 w 2398"/>
                <a:gd name="T83" fmla="*/ 2239 h 2339"/>
                <a:gd name="T84" fmla="*/ 496 w 2398"/>
                <a:gd name="T85" fmla="*/ 2244 h 2339"/>
                <a:gd name="T86" fmla="*/ 445 w 2398"/>
                <a:gd name="T87" fmla="*/ 2265 h 2339"/>
                <a:gd name="T88" fmla="*/ 397 w 2398"/>
                <a:gd name="T89" fmla="*/ 2304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398" h="2339">
                  <a:moveTo>
                    <a:pt x="302" y="2339"/>
                  </a:moveTo>
                  <a:lnTo>
                    <a:pt x="302" y="785"/>
                  </a:lnTo>
                  <a:lnTo>
                    <a:pt x="325" y="771"/>
                  </a:lnTo>
                  <a:lnTo>
                    <a:pt x="335" y="750"/>
                  </a:lnTo>
                  <a:lnTo>
                    <a:pt x="344" y="727"/>
                  </a:lnTo>
                  <a:lnTo>
                    <a:pt x="348" y="693"/>
                  </a:lnTo>
                  <a:lnTo>
                    <a:pt x="348" y="667"/>
                  </a:lnTo>
                  <a:lnTo>
                    <a:pt x="337" y="640"/>
                  </a:lnTo>
                  <a:lnTo>
                    <a:pt x="314" y="607"/>
                  </a:lnTo>
                  <a:lnTo>
                    <a:pt x="311" y="596"/>
                  </a:lnTo>
                  <a:lnTo>
                    <a:pt x="314" y="566"/>
                  </a:lnTo>
                  <a:lnTo>
                    <a:pt x="321" y="533"/>
                  </a:lnTo>
                  <a:lnTo>
                    <a:pt x="318" y="517"/>
                  </a:lnTo>
                  <a:lnTo>
                    <a:pt x="307" y="496"/>
                  </a:lnTo>
                  <a:lnTo>
                    <a:pt x="298" y="476"/>
                  </a:lnTo>
                  <a:lnTo>
                    <a:pt x="265" y="450"/>
                  </a:lnTo>
                  <a:lnTo>
                    <a:pt x="258" y="425"/>
                  </a:lnTo>
                  <a:lnTo>
                    <a:pt x="210" y="418"/>
                  </a:lnTo>
                  <a:lnTo>
                    <a:pt x="184" y="284"/>
                  </a:lnTo>
                  <a:lnTo>
                    <a:pt x="205" y="261"/>
                  </a:lnTo>
                  <a:lnTo>
                    <a:pt x="196" y="215"/>
                  </a:lnTo>
                  <a:lnTo>
                    <a:pt x="138" y="159"/>
                  </a:lnTo>
                  <a:lnTo>
                    <a:pt x="111" y="150"/>
                  </a:lnTo>
                  <a:lnTo>
                    <a:pt x="74" y="102"/>
                  </a:lnTo>
                  <a:lnTo>
                    <a:pt x="0" y="0"/>
                  </a:lnTo>
                  <a:lnTo>
                    <a:pt x="268" y="21"/>
                  </a:lnTo>
                  <a:lnTo>
                    <a:pt x="914" y="37"/>
                  </a:lnTo>
                  <a:lnTo>
                    <a:pt x="1662" y="46"/>
                  </a:lnTo>
                  <a:lnTo>
                    <a:pt x="1784" y="48"/>
                  </a:lnTo>
                  <a:lnTo>
                    <a:pt x="1997" y="46"/>
                  </a:lnTo>
                  <a:lnTo>
                    <a:pt x="2047" y="48"/>
                  </a:lnTo>
                  <a:lnTo>
                    <a:pt x="2084" y="46"/>
                  </a:lnTo>
                  <a:lnTo>
                    <a:pt x="2112" y="48"/>
                  </a:lnTo>
                  <a:lnTo>
                    <a:pt x="2172" y="48"/>
                  </a:lnTo>
                  <a:lnTo>
                    <a:pt x="2274" y="48"/>
                  </a:lnTo>
                  <a:lnTo>
                    <a:pt x="2336" y="39"/>
                  </a:lnTo>
                  <a:lnTo>
                    <a:pt x="2336" y="466"/>
                  </a:lnTo>
                  <a:lnTo>
                    <a:pt x="2341" y="630"/>
                  </a:lnTo>
                  <a:lnTo>
                    <a:pt x="2343" y="1175"/>
                  </a:lnTo>
                  <a:lnTo>
                    <a:pt x="2348" y="1545"/>
                  </a:lnTo>
                  <a:lnTo>
                    <a:pt x="2350" y="1762"/>
                  </a:lnTo>
                  <a:lnTo>
                    <a:pt x="2352" y="1773"/>
                  </a:lnTo>
                  <a:lnTo>
                    <a:pt x="2352" y="1789"/>
                  </a:lnTo>
                  <a:lnTo>
                    <a:pt x="2343" y="1812"/>
                  </a:lnTo>
                  <a:lnTo>
                    <a:pt x="2343" y="1819"/>
                  </a:lnTo>
                  <a:lnTo>
                    <a:pt x="2348" y="1824"/>
                  </a:lnTo>
                  <a:lnTo>
                    <a:pt x="2352" y="1824"/>
                  </a:lnTo>
                  <a:lnTo>
                    <a:pt x="2357" y="1831"/>
                  </a:lnTo>
                  <a:lnTo>
                    <a:pt x="2359" y="1845"/>
                  </a:lnTo>
                  <a:lnTo>
                    <a:pt x="2368" y="1852"/>
                  </a:lnTo>
                  <a:lnTo>
                    <a:pt x="2371" y="1872"/>
                  </a:lnTo>
                  <a:lnTo>
                    <a:pt x="2380" y="1893"/>
                  </a:lnTo>
                  <a:lnTo>
                    <a:pt x="2380" y="1912"/>
                  </a:lnTo>
                  <a:lnTo>
                    <a:pt x="2387" y="1928"/>
                  </a:lnTo>
                  <a:lnTo>
                    <a:pt x="2394" y="1942"/>
                  </a:lnTo>
                  <a:lnTo>
                    <a:pt x="2387" y="1974"/>
                  </a:lnTo>
                  <a:lnTo>
                    <a:pt x="2384" y="1986"/>
                  </a:lnTo>
                  <a:lnTo>
                    <a:pt x="2375" y="1990"/>
                  </a:lnTo>
                  <a:lnTo>
                    <a:pt x="2375" y="1992"/>
                  </a:lnTo>
                  <a:lnTo>
                    <a:pt x="2378" y="2004"/>
                  </a:lnTo>
                  <a:lnTo>
                    <a:pt x="2394" y="2022"/>
                  </a:lnTo>
                  <a:lnTo>
                    <a:pt x="2398" y="2046"/>
                  </a:lnTo>
                  <a:lnTo>
                    <a:pt x="2398" y="2055"/>
                  </a:lnTo>
                  <a:lnTo>
                    <a:pt x="2387" y="2062"/>
                  </a:lnTo>
                  <a:lnTo>
                    <a:pt x="2223" y="2057"/>
                  </a:lnTo>
                  <a:lnTo>
                    <a:pt x="2098" y="2059"/>
                  </a:lnTo>
                  <a:lnTo>
                    <a:pt x="2024" y="2062"/>
                  </a:lnTo>
                  <a:lnTo>
                    <a:pt x="1900" y="2064"/>
                  </a:lnTo>
                  <a:lnTo>
                    <a:pt x="1865" y="2062"/>
                  </a:lnTo>
                  <a:lnTo>
                    <a:pt x="1812" y="2062"/>
                  </a:lnTo>
                  <a:lnTo>
                    <a:pt x="1625" y="2066"/>
                  </a:lnTo>
                  <a:lnTo>
                    <a:pt x="1590" y="2071"/>
                  </a:lnTo>
                  <a:lnTo>
                    <a:pt x="1576" y="2087"/>
                  </a:lnTo>
                  <a:lnTo>
                    <a:pt x="1565" y="2094"/>
                  </a:lnTo>
                  <a:lnTo>
                    <a:pt x="1546" y="2110"/>
                  </a:lnTo>
                  <a:lnTo>
                    <a:pt x="1521" y="2117"/>
                  </a:lnTo>
                  <a:lnTo>
                    <a:pt x="1500" y="2115"/>
                  </a:lnTo>
                  <a:lnTo>
                    <a:pt x="1480" y="2110"/>
                  </a:lnTo>
                  <a:lnTo>
                    <a:pt x="1433" y="2122"/>
                  </a:lnTo>
                  <a:lnTo>
                    <a:pt x="1399" y="2126"/>
                  </a:lnTo>
                  <a:lnTo>
                    <a:pt x="1387" y="2129"/>
                  </a:lnTo>
                  <a:lnTo>
                    <a:pt x="1378" y="2129"/>
                  </a:lnTo>
                  <a:lnTo>
                    <a:pt x="1364" y="2119"/>
                  </a:lnTo>
                  <a:lnTo>
                    <a:pt x="1353" y="2119"/>
                  </a:lnTo>
                  <a:lnTo>
                    <a:pt x="1334" y="2145"/>
                  </a:lnTo>
                  <a:lnTo>
                    <a:pt x="1325" y="2156"/>
                  </a:lnTo>
                  <a:lnTo>
                    <a:pt x="1299" y="2166"/>
                  </a:lnTo>
                  <a:lnTo>
                    <a:pt x="1249" y="2168"/>
                  </a:lnTo>
                  <a:lnTo>
                    <a:pt x="1237" y="2175"/>
                  </a:lnTo>
                  <a:lnTo>
                    <a:pt x="1209" y="2177"/>
                  </a:lnTo>
                  <a:lnTo>
                    <a:pt x="1205" y="2179"/>
                  </a:lnTo>
                  <a:lnTo>
                    <a:pt x="1186" y="2198"/>
                  </a:lnTo>
                  <a:lnTo>
                    <a:pt x="1159" y="2212"/>
                  </a:lnTo>
                  <a:lnTo>
                    <a:pt x="1138" y="2216"/>
                  </a:lnTo>
                  <a:lnTo>
                    <a:pt x="1126" y="2228"/>
                  </a:lnTo>
                  <a:lnTo>
                    <a:pt x="1122" y="2239"/>
                  </a:lnTo>
                  <a:lnTo>
                    <a:pt x="1101" y="2249"/>
                  </a:lnTo>
                  <a:lnTo>
                    <a:pt x="1059" y="2251"/>
                  </a:lnTo>
                  <a:lnTo>
                    <a:pt x="1018" y="2265"/>
                  </a:lnTo>
                  <a:lnTo>
                    <a:pt x="1002" y="2260"/>
                  </a:lnTo>
                  <a:lnTo>
                    <a:pt x="983" y="2249"/>
                  </a:lnTo>
                  <a:lnTo>
                    <a:pt x="962" y="2230"/>
                  </a:lnTo>
                  <a:lnTo>
                    <a:pt x="944" y="2230"/>
                  </a:lnTo>
                  <a:lnTo>
                    <a:pt x="926" y="2239"/>
                  </a:lnTo>
                  <a:lnTo>
                    <a:pt x="909" y="2251"/>
                  </a:lnTo>
                  <a:lnTo>
                    <a:pt x="877" y="2270"/>
                  </a:lnTo>
                  <a:lnTo>
                    <a:pt x="856" y="2286"/>
                  </a:lnTo>
                  <a:lnTo>
                    <a:pt x="838" y="2293"/>
                  </a:lnTo>
                  <a:lnTo>
                    <a:pt x="829" y="2293"/>
                  </a:lnTo>
                  <a:lnTo>
                    <a:pt x="819" y="2286"/>
                  </a:lnTo>
                  <a:lnTo>
                    <a:pt x="794" y="2288"/>
                  </a:lnTo>
                  <a:lnTo>
                    <a:pt x="778" y="2288"/>
                  </a:lnTo>
                  <a:lnTo>
                    <a:pt x="769" y="2293"/>
                  </a:lnTo>
                  <a:lnTo>
                    <a:pt x="741" y="2318"/>
                  </a:lnTo>
                  <a:lnTo>
                    <a:pt x="732" y="2313"/>
                  </a:lnTo>
                  <a:lnTo>
                    <a:pt x="725" y="2306"/>
                  </a:lnTo>
                  <a:lnTo>
                    <a:pt x="722" y="2286"/>
                  </a:lnTo>
                  <a:lnTo>
                    <a:pt x="695" y="2258"/>
                  </a:lnTo>
                  <a:lnTo>
                    <a:pt x="665" y="2246"/>
                  </a:lnTo>
                  <a:lnTo>
                    <a:pt x="655" y="2246"/>
                  </a:lnTo>
                  <a:lnTo>
                    <a:pt x="635" y="2256"/>
                  </a:lnTo>
                  <a:lnTo>
                    <a:pt x="630" y="2256"/>
                  </a:lnTo>
                  <a:lnTo>
                    <a:pt x="600" y="2230"/>
                  </a:lnTo>
                  <a:lnTo>
                    <a:pt x="595" y="2230"/>
                  </a:lnTo>
                  <a:lnTo>
                    <a:pt x="593" y="2226"/>
                  </a:lnTo>
                  <a:lnTo>
                    <a:pt x="561" y="2239"/>
                  </a:lnTo>
                  <a:lnTo>
                    <a:pt x="535" y="2242"/>
                  </a:lnTo>
                  <a:lnTo>
                    <a:pt x="508" y="2244"/>
                  </a:lnTo>
                  <a:lnTo>
                    <a:pt x="496" y="2244"/>
                  </a:lnTo>
                  <a:lnTo>
                    <a:pt x="482" y="2239"/>
                  </a:lnTo>
                  <a:lnTo>
                    <a:pt x="457" y="2249"/>
                  </a:lnTo>
                  <a:lnTo>
                    <a:pt x="445" y="2265"/>
                  </a:lnTo>
                  <a:lnTo>
                    <a:pt x="443" y="2274"/>
                  </a:lnTo>
                  <a:lnTo>
                    <a:pt x="415" y="2293"/>
                  </a:lnTo>
                  <a:lnTo>
                    <a:pt x="397" y="2304"/>
                  </a:lnTo>
                  <a:lnTo>
                    <a:pt x="360" y="2313"/>
                  </a:lnTo>
                  <a:lnTo>
                    <a:pt x="302" y="23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42" name="Freeform 42"/>
            <p:cNvSpPr>
              <a:spLocks/>
            </p:cNvSpPr>
            <p:nvPr/>
          </p:nvSpPr>
          <p:spPr bwMode="auto">
            <a:xfrm>
              <a:off x="1173" y="1397"/>
              <a:ext cx="2399" cy="2338"/>
            </a:xfrm>
            <a:custGeom>
              <a:avLst/>
              <a:gdLst>
                <a:gd name="T0" fmla="*/ 326 w 2399"/>
                <a:gd name="T1" fmla="*/ 771 h 2338"/>
                <a:gd name="T2" fmla="*/ 349 w 2399"/>
                <a:gd name="T3" fmla="*/ 692 h 2338"/>
                <a:gd name="T4" fmla="*/ 314 w 2399"/>
                <a:gd name="T5" fmla="*/ 607 h 2338"/>
                <a:gd name="T6" fmla="*/ 321 w 2399"/>
                <a:gd name="T7" fmla="*/ 533 h 2338"/>
                <a:gd name="T8" fmla="*/ 298 w 2399"/>
                <a:gd name="T9" fmla="*/ 475 h 2338"/>
                <a:gd name="T10" fmla="*/ 210 w 2399"/>
                <a:gd name="T11" fmla="*/ 418 h 2338"/>
                <a:gd name="T12" fmla="*/ 197 w 2399"/>
                <a:gd name="T13" fmla="*/ 214 h 2338"/>
                <a:gd name="T14" fmla="*/ 74 w 2399"/>
                <a:gd name="T15" fmla="*/ 101 h 2338"/>
                <a:gd name="T16" fmla="*/ 915 w 2399"/>
                <a:gd name="T17" fmla="*/ 37 h 2338"/>
                <a:gd name="T18" fmla="*/ 1997 w 2399"/>
                <a:gd name="T19" fmla="*/ 46 h 2338"/>
                <a:gd name="T20" fmla="*/ 2113 w 2399"/>
                <a:gd name="T21" fmla="*/ 48 h 2338"/>
                <a:gd name="T22" fmla="*/ 2337 w 2399"/>
                <a:gd name="T23" fmla="*/ 39 h 2338"/>
                <a:gd name="T24" fmla="*/ 2344 w 2399"/>
                <a:gd name="T25" fmla="*/ 1175 h 2338"/>
                <a:gd name="T26" fmla="*/ 2353 w 2399"/>
                <a:gd name="T27" fmla="*/ 1773 h 2338"/>
                <a:gd name="T28" fmla="*/ 2344 w 2399"/>
                <a:gd name="T29" fmla="*/ 1819 h 2338"/>
                <a:gd name="T30" fmla="*/ 2357 w 2399"/>
                <a:gd name="T31" fmla="*/ 1830 h 2338"/>
                <a:gd name="T32" fmla="*/ 2371 w 2399"/>
                <a:gd name="T33" fmla="*/ 1872 h 2338"/>
                <a:gd name="T34" fmla="*/ 2387 w 2399"/>
                <a:gd name="T35" fmla="*/ 1927 h 2338"/>
                <a:gd name="T36" fmla="*/ 2385 w 2399"/>
                <a:gd name="T37" fmla="*/ 1985 h 2338"/>
                <a:gd name="T38" fmla="*/ 2378 w 2399"/>
                <a:gd name="T39" fmla="*/ 2004 h 2338"/>
                <a:gd name="T40" fmla="*/ 2399 w 2399"/>
                <a:gd name="T41" fmla="*/ 2054 h 2338"/>
                <a:gd name="T42" fmla="*/ 2099 w 2399"/>
                <a:gd name="T43" fmla="*/ 2059 h 2338"/>
                <a:gd name="T44" fmla="*/ 1866 w 2399"/>
                <a:gd name="T45" fmla="*/ 2061 h 2338"/>
                <a:gd name="T46" fmla="*/ 1591 w 2399"/>
                <a:gd name="T47" fmla="*/ 2071 h 2338"/>
                <a:gd name="T48" fmla="*/ 1547 w 2399"/>
                <a:gd name="T49" fmla="*/ 2110 h 2338"/>
                <a:gd name="T50" fmla="*/ 1480 w 2399"/>
                <a:gd name="T51" fmla="*/ 2110 h 2338"/>
                <a:gd name="T52" fmla="*/ 1388 w 2399"/>
                <a:gd name="T53" fmla="*/ 2128 h 2338"/>
                <a:gd name="T54" fmla="*/ 1353 w 2399"/>
                <a:gd name="T55" fmla="*/ 2119 h 2338"/>
                <a:gd name="T56" fmla="*/ 1300 w 2399"/>
                <a:gd name="T57" fmla="*/ 2165 h 2338"/>
                <a:gd name="T58" fmla="*/ 1210 w 2399"/>
                <a:gd name="T59" fmla="*/ 2177 h 2338"/>
                <a:gd name="T60" fmla="*/ 1159 w 2399"/>
                <a:gd name="T61" fmla="*/ 2211 h 2338"/>
                <a:gd name="T62" fmla="*/ 1122 w 2399"/>
                <a:gd name="T63" fmla="*/ 2239 h 2338"/>
                <a:gd name="T64" fmla="*/ 1018 w 2399"/>
                <a:gd name="T65" fmla="*/ 2265 h 2338"/>
                <a:gd name="T66" fmla="*/ 963 w 2399"/>
                <a:gd name="T67" fmla="*/ 2230 h 2338"/>
                <a:gd name="T68" fmla="*/ 910 w 2399"/>
                <a:gd name="T69" fmla="*/ 2251 h 2338"/>
                <a:gd name="T70" fmla="*/ 838 w 2399"/>
                <a:gd name="T71" fmla="*/ 2292 h 2338"/>
                <a:gd name="T72" fmla="*/ 795 w 2399"/>
                <a:gd name="T73" fmla="*/ 2288 h 2338"/>
                <a:gd name="T74" fmla="*/ 741 w 2399"/>
                <a:gd name="T75" fmla="*/ 2318 h 2338"/>
                <a:gd name="T76" fmla="*/ 723 w 2399"/>
                <a:gd name="T77" fmla="*/ 2285 h 2338"/>
                <a:gd name="T78" fmla="*/ 656 w 2399"/>
                <a:gd name="T79" fmla="*/ 2246 h 2338"/>
                <a:gd name="T80" fmla="*/ 601 w 2399"/>
                <a:gd name="T81" fmla="*/ 2230 h 2338"/>
                <a:gd name="T82" fmla="*/ 561 w 2399"/>
                <a:gd name="T83" fmla="*/ 2239 h 2338"/>
                <a:gd name="T84" fmla="*/ 497 w 2399"/>
                <a:gd name="T85" fmla="*/ 2244 h 2338"/>
                <a:gd name="T86" fmla="*/ 446 w 2399"/>
                <a:gd name="T87" fmla="*/ 2265 h 2338"/>
                <a:gd name="T88" fmla="*/ 397 w 2399"/>
                <a:gd name="T89" fmla="*/ 2304 h 2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399" h="2338">
                  <a:moveTo>
                    <a:pt x="303" y="2338"/>
                  </a:moveTo>
                  <a:lnTo>
                    <a:pt x="303" y="785"/>
                  </a:lnTo>
                  <a:lnTo>
                    <a:pt x="326" y="771"/>
                  </a:lnTo>
                  <a:lnTo>
                    <a:pt x="335" y="750"/>
                  </a:lnTo>
                  <a:lnTo>
                    <a:pt x="344" y="727"/>
                  </a:lnTo>
                  <a:lnTo>
                    <a:pt x="349" y="692"/>
                  </a:lnTo>
                  <a:lnTo>
                    <a:pt x="349" y="667"/>
                  </a:lnTo>
                  <a:lnTo>
                    <a:pt x="337" y="639"/>
                  </a:lnTo>
                  <a:lnTo>
                    <a:pt x="314" y="607"/>
                  </a:lnTo>
                  <a:lnTo>
                    <a:pt x="312" y="595"/>
                  </a:lnTo>
                  <a:lnTo>
                    <a:pt x="314" y="565"/>
                  </a:lnTo>
                  <a:lnTo>
                    <a:pt x="321" y="533"/>
                  </a:lnTo>
                  <a:lnTo>
                    <a:pt x="319" y="517"/>
                  </a:lnTo>
                  <a:lnTo>
                    <a:pt x="307" y="496"/>
                  </a:lnTo>
                  <a:lnTo>
                    <a:pt x="298" y="475"/>
                  </a:lnTo>
                  <a:lnTo>
                    <a:pt x="266" y="450"/>
                  </a:lnTo>
                  <a:lnTo>
                    <a:pt x="259" y="424"/>
                  </a:lnTo>
                  <a:lnTo>
                    <a:pt x="210" y="418"/>
                  </a:lnTo>
                  <a:lnTo>
                    <a:pt x="185" y="284"/>
                  </a:lnTo>
                  <a:lnTo>
                    <a:pt x="206" y="261"/>
                  </a:lnTo>
                  <a:lnTo>
                    <a:pt x="197" y="214"/>
                  </a:lnTo>
                  <a:lnTo>
                    <a:pt x="139" y="159"/>
                  </a:lnTo>
                  <a:lnTo>
                    <a:pt x="111" y="150"/>
                  </a:lnTo>
                  <a:lnTo>
                    <a:pt x="74" y="101"/>
                  </a:lnTo>
                  <a:lnTo>
                    <a:pt x="0" y="0"/>
                  </a:lnTo>
                  <a:lnTo>
                    <a:pt x="268" y="20"/>
                  </a:lnTo>
                  <a:lnTo>
                    <a:pt x="915" y="37"/>
                  </a:lnTo>
                  <a:lnTo>
                    <a:pt x="1663" y="46"/>
                  </a:lnTo>
                  <a:lnTo>
                    <a:pt x="1785" y="48"/>
                  </a:lnTo>
                  <a:lnTo>
                    <a:pt x="1997" y="46"/>
                  </a:lnTo>
                  <a:lnTo>
                    <a:pt x="2048" y="48"/>
                  </a:lnTo>
                  <a:lnTo>
                    <a:pt x="2085" y="46"/>
                  </a:lnTo>
                  <a:lnTo>
                    <a:pt x="2113" y="48"/>
                  </a:lnTo>
                  <a:lnTo>
                    <a:pt x="2173" y="48"/>
                  </a:lnTo>
                  <a:lnTo>
                    <a:pt x="2274" y="48"/>
                  </a:lnTo>
                  <a:lnTo>
                    <a:pt x="2337" y="39"/>
                  </a:lnTo>
                  <a:lnTo>
                    <a:pt x="2337" y="466"/>
                  </a:lnTo>
                  <a:lnTo>
                    <a:pt x="2341" y="630"/>
                  </a:lnTo>
                  <a:lnTo>
                    <a:pt x="2344" y="1175"/>
                  </a:lnTo>
                  <a:lnTo>
                    <a:pt x="2348" y="1544"/>
                  </a:lnTo>
                  <a:lnTo>
                    <a:pt x="2350" y="1761"/>
                  </a:lnTo>
                  <a:lnTo>
                    <a:pt x="2353" y="1773"/>
                  </a:lnTo>
                  <a:lnTo>
                    <a:pt x="2353" y="1789"/>
                  </a:lnTo>
                  <a:lnTo>
                    <a:pt x="2344" y="1812"/>
                  </a:lnTo>
                  <a:lnTo>
                    <a:pt x="2344" y="1819"/>
                  </a:lnTo>
                  <a:lnTo>
                    <a:pt x="2348" y="1824"/>
                  </a:lnTo>
                  <a:lnTo>
                    <a:pt x="2353" y="1824"/>
                  </a:lnTo>
                  <a:lnTo>
                    <a:pt x="2357" y="1830"/>
                  </a:lnTo>
                  <a:lnTo>
                    <a:pt x="2360" y="1844"/>
                  </a:lnTo>
                  <a:lnTo>
                    <a:pt x="2369" y="1851"/>
                  </a:lnTo>
                  <a:lnTo>
                    <a:pt x="2371" y="1872"/>
                  </a:lnTo>
                  <a:lnTo>
                    <a:pt x="2380" y="1893"/>
                  </a:lnTo>
                  <a:lnTo>
                    <a:pt x="2380" y="1911"/>
                  </a:lnTo>
                  <a:lnTo>
                    <a:pt x="2387" y="1927"/>
                  </a:lnTo>
                  <a:lnTo>
                    <a:pt x="2394" y="1941"/>
                  </a:lnTo>
                  <a:lnTo>
                    <a:pt x="2387" y="1974"/>
                  </a:lnTo>
                  <a:lnTo>
                    <a:pt x="2385" y="1985"/>
                  </a:lnTo>
                  <a:lnTo>
                    <a:pt x="2376" y="1990"/>
                  </a:lnTo>
                  <a:lnTo>
                    <a:pt x="2376" y="1992"/>
                  </a:lnTo>
                  <a:lnTo>
                    <a:pt x="2378" y="2004"/>
                  </a:lnTo>
                  <a:lnTo>
                    <a:pt x="2394" y="2022"/>
                  </a:lnTo>
                  <a:lnTo>
                    <a:pt x="2399" y="2045"/>
                  </a:lnTo>
                  <a:lnTo>
                    <a:pt x="2399" y="2054"/>
                  </a:lnTo>
                  <a:lnTo>
                    <a:pt x="2387" y="2061"/>
                  </a:lnTo>
                  <a:lnTo>
                    <a:pt x="2223" y="2057"/>
                  </a:lnTo>
                  <a:lnTo>
                    <a:pt x="2099" y="2059"/>
                  </a:lnTo>
                  <a:lnTo>
                    <a:pt x="2025" y="2061"/>
                  </a:lnTo>
                  <a:lnTo>
                    <a:pt x="1900" y="2064"/>
                  </a:lnTo>
                  <a:lnTo>
                    <a:pt x="1866" y="2061"/>
                  </a:lnTo>
                  <a:lnTo>
                    <a:pt x="1813" y="2061"/>
                  </a:lnTo>
                  <a:lnTo>
                    <a:pt x="1626" y="2066"/>
                  </a:lnTo>
                  <a:lnTo>
                    <a:pt x="1591" y="2071"/>
                  </a:lnTo>
                  <a:lnTo>
                    <a:pt x="1577" y="2087"/>
                  </a:lnTo>
                  <a:lnTo>
                    <a:pt x="1566" y="2094"/>
                  </a:lnTo>
                  <a:lnTo>
                    <a:pt x="1547" y="2110"/>
                  </a:lnTo>
                  <a:lnTo>
                    <a:pt x="1522" y="2117"/>
                  </a:lnTo>
                  <a:lnTo>
                    <a:pt x="1501" y="2114"/>
                  </a:lnTo>
                  <a:lnTo>
                    <a:pt x="1480" y="2110"/>
                  </a:lnTo>
                  <a:lnTo>
                    <a:pt x="1434" y="2121"/>
                  </a:lnTo>
                  <a:lnTo>
                    <a:pt x="1399" y="2126"/>
                  </a:lnTo>
                  <a:lnTo>
                    <a:pt x="1388" y="2128"/>
                  </a:lnTo>
                  <a:lnTo>
                    <a:pt x="1379" y="2128"/>
                  </a:lnTo>
                  <a:lnTo>
                    <a:pt x="1365" y="2119"/>
                  </a:lnTo>
                  <a:lnTo>
                    <a:pt x="1353" y="2119"/>
                  </a:lnTo>
                  <a:lnTo>
                    <a:pt x="1335" y="2144"/>
                  </a:lnTo>
                  <a:lnTo>
                    <a:pt x="1325" y="2156"/>
                  </a:lnTo>
                  <a:lnTo>
                    <a:pt x="1300" y="2165"/>
                  </a:lnTo>
                  <a:lnTo>
                    <a:pt x="1249" y="2168"/>
                  </a:lnTo>
                  <a:lnTo>
                    <a:pt x="1238" y="2174"/>
                  </a:lnTo>
                  <a:lnTo>
                    <a:pt x="1210" y="2177"/>
                  </a:lnTo>
                  <a:lnTo>
                    <a:pt x="1205" y="2179"/>
                  </a:lnTo>
                  <a:lnTo>
                    <a:pt x="1187" y="2198"/>
                  </a:lnTo>
                  <a:lnTo>
                    <a:pt x="1159" y="2211"/>
                  </a:lnTo>
                  <a:lnTo>
                    <a:pt x="1138" y="2216"/>
                  </a:lnTo>
                  <a:lnTo>
                    <a:pt x="1127" y="2228"/>
                  </a:lnTo>
                  <a:lnTo>
                    <a:pt x="1122" y="2239"/>
                  </a:lnTo>
                  <a:lnTo>
                    <a:pt x="1102" y="2248"/>
                  </a:lnTo>
                  <a:lnTo>
                    <a:pt x="1060" y="2251"/>
                  </a:lnTo>
                  <a:lnTo>
                    <a:pt x="1018" y="2265"/>
                  </a:lnTo>
                  <a:lnTo>
                    <a:pt x="1002" y="2260"/>
                  </a:lnTo>
                  <a:lnTo>
                    <a:pt x="984" y="2248"/>
                  </a:lnTo>
                  <a:lnTo>
                    <a:pt x="963" y="2230"/>
                  </a:lnTo>
                  <a:lnTo>
                    <a:pt x="945" y="2230"/>
                  </a:lnTo>
                  <a:lnTo>
                    <a:pt x="926" y="2239"/>
                  </a:lnTo>
                  <a:lnTo>
                    <a:pt x="910" y="2251"/>
                  </a:lnTo>
                  <a:lnTo>
                    <a:pt x="878" y="2269"/>
                  </a:lnTo>
                  <a:lnTo>
                    <a:pt x="857" y="2285"/>
                  </a:lnTo>
                  <a:lnTo>
                    <a:pt x="838" y="2292"/>
                  </a:lnTo>
                  <a:lnTo>
                    <a:pt x="829" y="2292"/>
                  </a:lnTo>
                  <a:lnTo>
                    <a:pt x="820" y="2285"/>
                  </a:lnTo>
                  <a:lnTo>
                    <a:pt x="795" y="2288"/>
                  </a:lnTo>
                  <a:lnTo>
                    <a:pt x="778" y="2288"/>
                  </a:lnTo>
                  <a:lnTo>
                    <a:pt x="769" y="2292"/>
                  </a:lnTo>
                  <a:lnTo>
                    <a:pt x="741" y="2318"/>
                  </a:lnTo>
                  <a:lnTo>
                    <a:pt x="732" y="2313"/>
                  </a:lnTo>
                  <a:lnTo>
                    <a:pt x="725" y="2306"/>
                  </a:lnTo>
                  <a:lnTo>
                    <a:pt x="723" y="2285"/>
                  </a:lnTo>
                  <a:lnTo>
                    <a:pt x="695" y="2258"/>
                  </a:lnTo>
                  <a:lnTo>
                    <a:pt x="665" y="2246"/>
                  </a:lnTo>
                  <a:lnTo>
                    <a:pt x="656" y="2246"/>
                  </a:lnTo>
                  <a:lnTo>
                    <a:pt x="635" y="2255"/>
                  </a:lnTo>
                  <a:lnTo>
                    <a:pt x="631" y="2255"/>
                  </a:lnTo>
                  <a:lnTo>
                    <a:pt x="601" y="2230"/>
                  </a:lnTo>
                  <a:lnTo>
                    <a:pt x="596" y="2230"/>
                  </a:lnTo>
                  <a:lnTo>
                    <a:pt x="594" y="2225"/>
                  </a:lnTo>
                  <a:lnTo>
                    <a:pt x="561" y="2239"/>
                  </a:lnTo>
                  <a:lnTo>
                    <a:pt x="536" y="2241"/>
                  </a:lnTo>
                  <a:lnTo>
                    <a:pt x="508" y="2244"/>
                  </a:lnTo>
                  <a:lnTo>
                    <a:pt x="497" y="2244"/>
                  </a:lnTo>
                  <a:lnTo>
                    <a:pt x="483" y="2239"/>
                  </a:lnTo>
                  <a:lnTo>
                    <a:pt x="457" y="2248"/>
                  </a:lnTo>
                  <a:lnTo>
                    <a:pt x="446" y="2265"/>
                  </a:lnTo>
                  <a:lnTo>
                    <a:pt x="444" y="2274"/>
                  </a:lnTo>
                  <a:lnTo>
                    <a:pt x="416" y="2292"/>
                  </a:lnTo>
                  <a:lnTo>
                    <a:pt x="397" y="2304"/>
                  </a:lnTo>
                  <a:lnTo>
                    <a:pt x="361" y="2313"/>
                  </a:lnTo>
                  <a:lnTo>
                    <a:pt x="303" y="2338"/>
                  </a:lnTo>
                  <a:close/>
                </a:path>
              </a:pathLst>
            </a:custGeom>
            <a:solidFill>
              <a:srgbClr val="FFFFFF"/>
            </a:solidFill>
            <a:ln w="14288">
              <a:solidFill>
                <a:srgbClr val="000000"/>
              </a:solidFill>
              <a:prstDash val="solid"/>
              <a:round/>
              <a:headEnd/>
              <a:tailEnd/>
            </a:ln>
          </p:spPr>
          <p:txBody>
            <a:bodyPr/>
            <a:lstStyle/>
            <a:p>
              <a:endParaRPr lang="en-US"/>
            </a:p>
          </p:txBody>
        </p:sp>
        <p:sp>
          <p:nvSpPr>
            <p:cNvPr id="128043" name="Freeform 43"/>
            <p:cNvSpPr>
              <a:spLocks/>
            </p:cNvSpPr>
            <p:nvPr/>
          </p:nvSpPr>
          <p:spPr bwMode="auto">
            <a:xfrm>
              <a:off x="1194" y="1404"/>
              <a:ext cx="954" cy="265"/>
            </a:xfrm>
            <a:custGeom>
              <a:avLst/>
              <a:gdLst>
                <a:gd name="T0" fmla="*/ 185 w 954"/>
                <a:gd name="T1" fmla="*/ 13 h 265"/>
                <a:gd name="T2" fmla="*/ 240 w 954"/>
                <a:gd name="T3" fmla="*/ 25 h 265"/>
                <a:gd name="T4" fmla="*/ 520 w 954"/>
                <a:gd name="T5" fmla="*/ 25 h 265"/>
                <a:gd name="T6" fmla="*/ 836 w 954"/>
                <a:gd name="T7" fmla="*/ 34 h 265"/>
                <a:gd name="T8" fmla="*/ 884 w 954"/>
                <a:gd name="T9" fmla="*/ 36 h 265"/>
                <a:gd name="T10" fmla="*/ 884 w 954"/>
                <a:gd name="T11" fmla="*/ 36 h 265"/>
                <a:gd name="T12" fmla="*/ 889 w 954"/>
                <a:gd name="T13" fmla="*/ 36 h 265"/>
                <a:gd name="T14" fmla="*/ 884 w 954"/>
                <a:gd name="T15" fmla="*/ 50 h 265"/>
                <a:gd name="T16" fmla="*/ 882 w 954"/>
                <a:gd name="T17" fmla="*/ 55 h 265"/>
                <a:gd name="T18" fmla="*/ 882 w 954"/>
                <a:gd name="T19" fmla="*/ 60 h 265"/>
                <a:gd name="T20" fmla="*/ 912 w 954"/>
                <a:gd name="T21" fmla="*/ 85 h 265"/>
                <a:gd name="T22" fmla="*/ 924 w 954"/>
                <a:gd name="T23" fmla="*/ 78 h 265"/>
                <a:gd name="T24" fmla="*/ 924 w 954"/>
                <a:gd name="T25" fmla="*/ 78 h 265"/>
                <a:gd name="T26" fmla="*/ 926 w 954"/>
                <a:gd name="T27" fmla="*/ 83 h 265"/>
                <a:gd name="T28" fmla="*/ 924 w 954"/>
                <a:gd name="T29" fmla="*/ 110 h 265"/>
                <a:gd name="T30" fmla="*/ 928 w 954"/>
                <a:gd name="T31" fmla="*/ 140 h 265"/>
                <a:gd name="T32" fmla="*/ 931 w 954"/>
                <a:gd name="T33" fmla="*/ 145 h 265"/>
                <a:gd name="T34" fmla="*/ 931 w 954"/>
                <a:gd name="T35" fmla="*/ 175 h 265"/>
                <a:gd name="T36" fmla="*/ 935 w 954"/>
                <a:gd name="T37" fmla="*/ 191 h 265"/>
                <a:gd name="T38" fmla="*/ 954 w 954"/>
                <a:gd name="T39" fmla="*/ 212 h 265"/>
                <a:gd name="T40" fmla="*/ 951 w 954"/>
                <a:gd name="T41" fmla="*/ 230 h 265"/>
                <a:gd name="T42" fmla="*/ 949 w 954"/>
                <a:gd name="T43" fmla="*/ 233 h 265"/>
                <a:gd name="T44" fmla="*/ 926 w 954"/>
                <a:gd name="T45" fmla="*/ 258 h 265"/>
                <a:gd name="T46" fmla="*/ 868 w 954"/>
                <a:gd name="T47" fmla="*/ 230 h 265"/>
                <a:gd name="T48" fmla="*/ 854 w 954"/>
                <a:gd name="T49" fmla="*/ 242 h 265"/>
                <a:gd name="T50" fmla="*/ 273 w 954"/>
                <a:gd name="T51" fmla="*/ 242 h 265"/>
                <a:gd name="T52" fmla="*/ 240 w 954"/>
                <a:gd name="T53" fmla="*/ 254 h 265"/>
                <a:gd name="T54" fmla="*/ 224 w 954"/>
                <a:gd name="T55" fmla="*/ 265 h 265"/>
                <a:gd name="T56" fmla="*/ 206 w 954"/>
                <a:gd name="T57" fmla="*/ 263 h 265"/>
                <a:gd name="T58" fmla="*/ 199 w 954"/>
                <a:gd name="T59" fmla="*/ 256 h 265"/>
                <a:gd name="T60" fmla="*/ 194 w 954"/>
                <a:gd name="T61" fmla="*/ 249 h 265"/>
                <a:gd name="T62" fmla="*/ 196 w 954"/>
                <a:gd name="T63" fmla="*/ 237 h 265"/>
                <a:gd name="T64" fmla="*/ 189 w 954"/>
                <a:gd name="T65" fmla="*/ 207 h 265"/>
                <a:gd name="T66" fmla="*/ 123 w 954"/>
                <a:gd name="T67" fmla="*/ 133 h 265"/>
                <a:gd name="T68" fmla="*/ 88 w 954"/>
                <a:gd name="T69" fmla="*/ 120 h 265"/>
                <a:gd name="T70" fmla="*/ 51 w 954"/>
                <a:gd name="T71" fmla="*/ 76 h 265"/>
                <a:gd name="T72" fmla="*/ 0 w 954"/>
                <a:gd name="T73" fmla="*/ 0 h 265"/>
                <a:gd name="T74" fmla="*/ 185 w 954"/>
                <a:gd name="T75" fmla="*/ 13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4" h="265">
                  <a:moveTo>
                    <a:pt x="185" y="13"/>
                  </a:moveTo>
                  <a:lnTo>
                    <a:pt x="240" y="25"/>
                  </a:lnTo>
                  <a:lnTo>
                    <a:pt x="520" y="25"/>
                  </a:lnTo>
                  <a:lnTo>
                    <a:pt x="836" y="34"/>
                  </a:lnTo>
                  <a:lnTo>
                    <a:pt x="884" y="36"/>
                  </a:lnTo>
                  <a:lnTo>
                    <a:pt x="884" y="36"/>
                  </a:lnTo>
                  <a:lnTo>
                    <a:pt x="889" y="36"/>
                  </a:lnTo>
                  <a:lnTo>
                    <a:pt x="884" y="50"/>
                  </a:lnTo>
                  <a:lnTo>
                    <a:pt x="882" y="55"/>
                  </a:lnTo>
                  <a:lnTo>
                    <a:pt x="882" y="60"/>
                  </a:lnTo>
                  <a:lnTo>
                    <a:pt x="912" y="85"/>
                  </a:lnTo>
                  <a:lnTo>
                    <a:pt x="924" y="78"/>
                  </a:lnTo>
                  <a:lnTo>
                    <a:pt x="924" y="78"/>
                  </a:lnTo>
                  <a:lnTo>
                    <a:pt x="926" y="83"/>
                  </a:lnTo>
                  <a:lnTo>
                    <a:pt x="924" y="110"/>
                  </a:lnTo>
                  <a:lnTo>
                    <a:pt x="928" y="140"/>
                  </a:lnTo>
                  <a:lnTo>
                    <a:pt x="931" y="145"/>
                  </a:lnTo>
                  <a:lnTo>
                    <a:pt x="931" y="175"/>
                  </a:lnTo>
                  <a:lnTo>
                    <a:pt x="935" y="191"/>
                  </a:lnTo>
                  <a:lnTo>
                    <a:pt x="954" y="212"/>
                  </a:lnTo>
                  <a:lnTo>
                    <a:pt x="951" y="230"/>
                  </a:lnTo>
                  <a:lnTo>
                    <a:pt x="949" y="233"/>
                  </a:lnTo>
                  <a:lnTo>
                    <a:pt x="926" y="258"/>
                  </a:lnTo>
                  <a:lnTo>
                    <a:pt x="868" y="230"/>
                  </a:lnTo>
                  <a:lnTo>
                    <a:pt x="854" y="242"/>
                  </a:lnTo>
                  <a:lnTo>
                    <a:pt x="273" y="242"/>
                  </a:lnTo>
                  <a:lnTo>
                    <a:pt x="240" y="254"/>
                  </a:lnTo>
                  <a:lnTo>
                    <a:pt x="224" y="265"/>
                  </a:lnTo>
                  <a:lnTo>
                    <a:pt x="206" y="263"/>
                  </a:lnTo>
                  <a:lnTo>
                    <a:pt x="199" y="256"/>
                  </a:lnTo>
                  <a:lnTo>
                    <a:pt x="194" y="249"/>
                  </a:lnTo>
                  <a:lnTo>
                    <a:pt x="196" y="237"/>
                  </a:lnTo>
                  <a:lnTo>
                    <a:pt x="189" y="207"/>
                  </a:lnTo>
                  <a:lnTo>
                    <a:pt x="123" y="133"/>
                  </a:lnTo>
                  <a:lnTo>
                    <a:pt x="88" y="120"/>
                  </a:lnTo>
                  <a:lnTo>
                    <a:pt x="51" y="76"/>
                  </a:lnTo>
                  <a:lnTo>
                    <a:pt x="0" y="0"/>
                  </a:lnTo>
                  <a:lnTo>
                    <a:pt x="185"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44" name="Freeform 44"/>
            <p:cNvSpPr>
              <a:spLocks/>
            </p:cNvSpPr>
            <p:nvPr/>
          </p:nvSpPr>
          <p:spPr bwMode="auto">
            <a:xfrm>
              <a:off x="1199" y="1408"/>
              <a:ext cx="953" cy="266"/>
            </a:xfrm>
            <a:custGeom>
              <a:avLst/>
              <a:gdLst>
                <a:gd name="T0" fmla="*/ 184 w 953"/>
                <a:gd name="T1" fmla="*/ 14 h 266"/>
                <a:gd name="T2" fmla="*/ 240 w 953"/>
                <a:gd name="T3" fmla="*/ 26 h 266"/>
                <a:gd name="T4" fmla="*/ 519 w 953"/>
                <a:gd name="T5" fmla="*/ 26 h 266"/>
                <a:gd name="T6" fmla="*/ 835 w 953"/>
                <a:gd name="T7" fmla="*/ 35 h 266"/>
                <a:gd name="T8" fmla="*/ 884 w 953"/>
                <a:gd name="T9" fmla="*/ 37 h 266"/>
                <a:gd name="T10" fmla="*/ 889 w 953"/>
                <a:gd name="T11" fmla="*/ 37 h 266"/>
                <a:gd name="T12" fmla="*/ 884 w 953"/>
                <a:gd name="T13" fmla="*/ 51 h 266"/>
                <a:gd name="T14" fmla="*/ 882 w 953"/>
                <a:gd name="T15" fmla="*/ 56 h 266"/>
                <a:gd name="T16" fmla="*/ 882 w 953"/>
                <a:gd name="T17" fmla="*/ 60 h 266"/>
                <a:gd name="T18" fmla="*/ 912 w 953"/>
                <a:gd name="T19" fmla="*/ 86 h 266"/>
                <a:gd name="T20" fmla="*/ 923 w 953"/>
                <a:gd name="T21" fmla="*/ 79 h 266"/>
                <a:gd name="T22" fmla="*/ 926 w 953"/>
                <a:gd name="T23" fmla="*/ 83 h 266"/>
                <a:gd name="T24" fmla="*/ 923 w 953"/>
                <a:gd name="T25" fmla="*/ 111 h 266"/>
                <a:gd name="T26" fmla="*/ 928 w 953"/>
                <a:gd name="T27" fmla="*/ 141 h 266"/>
                <a:gd name="T28" fmla="*/ 930 w 953"/>
                <a:gd name="T29" fmla="*/ 146 h 266"/>
                <a:gd name="T30" fmla="*/ 930 w 953"/>
                <a:gd name="T31" fmla="*/ 176 h 266"/>
                <a:gd name="T32" fmla="*/ 935 w 953"/>
                <a:gd name="T33" fmla="*/ 192 h 266"/>
                <a:gd name="T34" fmla="*/ 953 w 953"/>
                <a:gd name="T35" fmla="*/ 213 h 266"/>
                <a:gd name="T36" fmla="*/ 951 w 953"/>
                <a:gd name="T37" fmla="*/ 231 h 266"/>
                <a:gd name="T38" fmla="*/ 949 w 953"/>
                <a:gd name="T39" fmla="*/ 233 h 266"/>
                <a:gd name="T40" fmla="*/ 926 w 953"/>
                <a:gd name="T41" fmla="*/ 259 h 266"/>
                <a:gd name="T42" fmla="*/ 868 w 953"/>
                <a:gd name="T43" fmla="*/ 231 h 266"/>
                <a:gd name="T44" fmla="*/ 854 w 953"/>
                <a:gd name="T45" fmla="*/ 243 h 266"/>
                <a:gd name="T46" fmla="*/ 272 w 953"/>
                <a:gd name="T47" fmla="*/ 243 h 266"/>
                <a:gd name="T48" fmla="*/ 240 w 953"/>
                <a:gd name="T49" fmla="*/ 254 h 266"/>
                <a:gd name="T50" fmla="*/ 224 w 953"/>
                <a:gd name="T51" fmla="*/ 266 h 266"/>
                <a:gd name="T52" fmla="*/ 205 w 953"/>
                <a:gd name="T53" fmla="*/ 263 h 266"/>
                <a:gd name="T54" fmla="*/ 198 w 953"/>
                <a:gd name="T55" fmla="*/ 256 h 266"/>
                <a:gd name="T56" fmla="*/ 194 w 953"/>
                <a:gd name="T57" fmla="*/ 250 h 266"/>
                <a:gd name="T58" fmla="*/ 196 w 953"/>
                <a:gd name="T59" fmla="*/ 238 h 266"/>
                <a:gd name="T60" fmla="*/ 189 w 953"/>
                <a:gd name="T61" fmla="*/ 208 h 266"/>
                <a:gd name="T62" fmla="*/ 122 w 953"/>
                <a:gd name="T63" fmla="*/ 134 h 266"/>
                <a:gd name="T64" fmla="*/ 88 w 953"/>
                <a:gd name="T65" fmla="*/ 120 h 266"/>
                <a:gd name="T66" fmla="*/ 51 w 953"/>
                <a:gd name="T67" fmla="*/ 76 h 266"/>
                <a:gd name="T68" fmla="*/ 0 w 953"/>
                <a:gd name="T69" fmla="*/ 0 h 266"/>
                <a:gd name="T70" fmla="*/ 184 w 953"/>
                <a:gd name="T71" fmla="*/ 14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53" h="266">
                  <a:moveTo>
                    <a:pt x="184" y="14"/>
                  </a:moveTo>
                  <a:lnTo>
                    <a:pt x="240" y="26"/>
                  </a:lnTo>
                  <a:lnTo>
                    <a:pt x="519" y="26"/>
                  </a:lnTo>
                  <a:lnTo>
                    <a:pt x="835" y="35"/>
                  </a:lnTo>
                  <a:lnTo>
                    <a:pt x="884" y="37"/>
                  </a:lnTo>
                  <a:lnTo>
                    <a:pt x="889" y="37"/>
                  </a:lnTo>
                  <a:lnTo>
                    <a:pt x="884" y="51"/>
                  </a:lnTo>
                  <a:lnTo>
                    <a:pt x="882" y="56"/>
                  </a:lnTo>
                  <a:lnTo>
                    <a:pt x="882" y="60"/>
                  </a:lnTo>
                  <a:lnTo>
                    <a:pt x="912" y="86"/>
                  </a:lnTo>
                  <a:lnTo>
                    <a:pt x="923" y="79"/>
                  </a:lnTo>
                  <a:lnTo>
                    <a:pt x="926" y="83"/>
                  </a:lnTo>
                  <a:lnTo>
                    <a:pt x="923" y="111"/>
                  </a:lnTo>
                  <a:lnTo>
                    <a:pt x="928" y="141"/>
                  </a:lnTo>
                  <a:lnTo>
                    <a:pt x="930" y="146"/>
                  </a:lnTo>
                  <a:lnTo>
                    <a:pt x="930" y="176"/>
                  </a:lnTo>
                  <a:lnTo>
                    <a:pt x="935" y="192"/>
                  </a:lnTo>
                  <a:lnTo>
                    <a:pt x="953" y="213"/>
                  </a:lnTo>
                  <a:lnTo>
                    <a:pt x="951" y="231"/>
                  </a:lnTo>
                  <a:lnTo>
                    <a:pt x="949" y="233"/>
                  </a:lnTo>
                  <a:lnTo>
                    <a:pt x="926" y="259"/>
                  </a:lnTo>
                  <a:lnTo>
                    <a:pt x="868" y="231"/>
                  </a:lnTo>
                  <a:lnTo>
                    <a:pt x="854" y="243"/>
                  </a:lnTo>
                  <a:lnTo>
                    <a:pt x="272" y="243"/>
                  </a:lnTo>
                  <a:lnTo>
                    <a:pt x="240" y="254"/>
                  </a:lnTo>
                  <a:lnTo>
                    <a:pt x="224" y="266"/>
                  </a:lnTo>
                  <a:lnTo>
                    <a:pt x="205" y="263"/>
                  </a:lnTo>
                  <a:lnTo>
                    <a:pt x="198" y="256"/>
                  </a:lnTo>
                  <a:lnTo>
                    <a:pt x="194" y="250"/>
                  </a:lnTo>
                  <a:lnTo>
                    <a:pt x="196" y="238"/>
                  </a:lnTo>
                  <a:lnTo>
                    <a:pt x="189" y="208"/>
                  </a:lnTo>
                  <a:lnTo>
                    <a:pt x="122" y="134"/>
                  </a:lnTo>
                  <a:lnTo>
                    <a:pt x="88" y="120"/>
                  </a:lnTo>
                  <a:lnTo>
                    <a:pt x="51" y="76"/>
                  </a:lnTo>
                  <a:lnTo>
                    <a:pt x="0" y="0"/>
                  </a:lnTo>
                  <a:lnTo>
                    <a:pt x="184" y="14"/>
                  </a:lnTo>
                  <a:close/>
                </a:path>
              </a:pathLst>
            </a:custGeom>
            <a:solidFill>
              <a:srgbClr val="FFFFFF"/>
            </a:solidFill>
            <a:ln w="14288">
              <a:solidFill>
                <a:srgbClr val="000000"/>
              </a:solidFill>
              <a:prstDash val="solid"/>
              <a:round/>
              <a:headEnd/>
              <a:tailEnd/>
            </a:ln>
          </p:spPr>
          <p:txBody>
            <a:bodyPr/>
            <a:lstStyle/>
            <a:p>
              <a:endParaRPr lang="en-US"/>
            </a:p>
          </p:txBody>
        </p:sp>
        <p:sp>
          <p:nvSpPr>
            <p:cNvPr id="128045" name="Rectangle 45"/>
            <p:cNvSpPr>
              <a:spLocks noChangeArrowheads="1"/>
            </p:cNvSpPr>
            <p:nvPr/>
          </p:nvSpPr>
          <p:spPr bwMode="auto">
            <a:xfrm>
              <a:off x="3740" y="1522"/>
              <a:ext cx="2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latin typeface="Geneva"/>
                </a:rPr>
                <a:t> </a:t>
              </a:r>
              <a:endParaRPr lang="en-US">
                <a:latin typeface="Times New Roman" pitchFamily="18" charset="0"/>
              </a:endParaRPr>
            </a:p>
          </p:txBody>
        </p:sp>
        <p:sp>
          <p:nvSpPr>
            <p:cNvPr id="128046" name="Rectangle 46"/>
            <p:cNvSpPr>
              <a:spLocks noChangeArrowheads="1"/>
            </p:cNvSpPr>
            <p:nvPr/>
          </p:nvSpPr>
          <p:spPr bwMode="auto">
            <a:xfrm>
              <a:off x="3740" y="1637"/>
              <a:ext cx="2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latin typeface="Geneva"/>
                </a:rPr>
                <a:t> </a:t>
              </a:r>
              <a:endParaRPr lang="en-US">
                <a:latin typeface="Times New Roman" pitchFamily="18" charset="0"/>
              </a:endParaRPr>
            </a:p>
          </p:txBody>
        </p:sp>
        <p:sp>
          <p:nvSpPr>
            <p:cNvPr id="128047" name="Rectangle 47"/>
            <p:cNvSpPr>
              <a:spLocks noChangeArrowheads="1"/>
            </p:cNvSpPr>
            <p:nvPr/>
          </p:nvSpPr>
          <p:spPr bwMode="auto">
            <a:xfrm>
              <a:off x="3740" y="1753"/>
              <a:ext cx="2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latin typeface="Geneva"/>
                </a:rPr>
                <a:t> </a:t>
              </a:r>
              <a:endParaRPr lang="en-US">
                <a:latin typeface="Times New Roman" pitchFamily="18" charset="0"/>
              </a:endParaRPr>
            </a:p>
          </p:txBody>
        </p:sp>
        <p:sp>
          <p:nvSpPr>
            <p:cNvPr id="128048" name="Rectangle 48"/>
            <p:cNvSpPr>
              <a:spLocks noChangeArrowheads="1"/>
            </p:cNvSpPr>
            <p:nvPr/>
          </p:nvSpPr>
          <p:spPr bwMode="auto">
            <a:xfrm>
              <a:off x="3740" y="1868"/>
              <a:ext cx="2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latin typeface="Geneva"/>
                </a:rPr>
                <a:t> </a:t>
              </a:r>
              <a:endParaRPr lang="en-US">
                <a:latin typeface="Times New Roman" pitchFamily="18" charset="0"/>
              </a:endParaRPr>
            </a:p>
          </p:txBody>
        </p:sp>
        <p:sp>
          <p:nvSpPr>
            <p:cNvPr id="128049" name="Freeform 49"/>
            <p:cNvSpPr>
              <a:spLocks/>
            </p:cNvSpPr>
            <p:nvPr/>
          </p:nvSpPr>
          <p:spPr bwMode="auto">
            <a:xfrm>
              <a:off x="624" y="1775"/>
              <a:ext cx="847" cy="1965"/>
            </a:xfrm>
            <a:custGeom>
              <a:avLst/>
              <a:gdLst>
                <a:gd name="T0" fmla="*/ 810 w 847"/>
                <a:gd name="T1" fmla="*/ 1944 h 1965"/>
                <a:gd name="T2" fmla="*/ 753 w 847"/>
                <a:gd name="T3" fmla="*/ 1937 h 1965"/>
                <a:gd name="T4" fmla="*/ 676 w 847"/>
                <a:gd name="T5" fmla="*/ 1907 h 1965"/>
                <a:gd name="T6" fmla="*/ 651 w 847"/>
                <a:gd name="T7" fmla="*/ 1852 h 1965"/>
                <a:gd name="T8" fmla="*/ 646 w 847"/>
                <a:gd name="T9" fmla="*/ 1771 h 1965"/>
                <a:gd name="T10" fmla="*/ 646 w 847"/>
                <a:gd name="T11" fmla="*/ 1720 h 1965"/>
                <a:gd name="T12" fmla="*/ 619 w 847"/>
                <a:gd name="T13" fmla="*/ 1600 h 1965"/>
                <a:gd name="T14" fmla="*/ 522 w 847"/>
                <a:gd name="T15" fmla="*/ 1512 h 1965"/>
                <a:gd name="T16" fmla="*/ 446 w 847"/>
                <a:gd name="T17" fmla="*/ 1531 h 1965"/>
                <a:gd name="T18" fmla="*/ 418 w 847"/>
                <a:gd name="T19" fmla="*/ 1503 h 1965"/>
                <a:gd name="T20" fmla="*/ 411 w 847"/>
                <a:gd name="T21" fmla="*/ 1455 h 1965"/>
                <a:gd name="T22" fmla="*/ 346 w 847"/>
                <a:gd name="T23" fmla="*/ 1455 h 1965"/>
                <a:gd name="T24" fmla="*/ 309 w 847"/>
                <a:gd name="T25" fmla="*/ 1413 h 1965"/>
                <a:gd name="T26" fmla="*/ 277 w 847"/>
                <a:gd name="T27" fmla="*/ 1436 h 1965"/>
                <a:gd name="T28" fmla="*/ 212 w 847"/>
                <a:gd name="T29" fmla="*/ 1436 h 1965"/>
                <a:gd name="T30" fmla="*/ 208 w 847"/>
                <a:gd name="T31" fmla="*/ 1408 h 1965"/>
                <a:gd name="T32" fmla="*/ 169 w 847"/>
                <a:gd name="T33" fmla="*/ 1443 h 1965"/>
                <a:gd name="T34" fmla="*/ 169 w 847"/>
                <a:gd name="T35" fmla="*/ 1397 h 1965"/>
                <a:gd name="T36" fmla="*/ 180 w 847"/>
                <a:gd name="T37" fmla="*/ 1198 h 1965"/>
                <a:gd name="T38" fmla="*/ 196 w 847"/>
                <a:gd name="T39" fmla="*/ 1210 h 1965"/>
                <a:gd name="T40" fmla="*/ 210 w 847"/>
                <a:gd name="T41" fmla="*/ 1355 h 1965"/>
                <a:gd name="T42" fmla="*/ 226 w 847"/>
                <a:gd name="T43" fmla="*/ 1307 h 1965"/>
                <a:gd name="T44" fmla="*/ 240 w 847"/>
                <a:gd name="T45" fmla="*/ 1268 h 1965"/>
                <a:gd name="T46" fmla="*/ 224 w 847"/>
                <a:gd name="T47" fmla="*/ 1207 h 1965"/>
                <a:gd name="T48" fmla="*/ 231 w 847"/>
                <a:gd name="T49" fmla="*/ 1175 h 1965"/>
                <a:gd name="T50" fmla="*/ 279 w 847"/>
                <a:gd name="T51" fmla="*/ 1159 h 1965"/>
                <a:gd name="T52" fmla="*/ 259 w 847"/>
                <a:gd name="T53" fmla="*/ 1124 h 1965"/>
                <a:gd name="T54" fmla="*/ 222 w 847"/>
                <a:gd name="T55" fmla="*/ 1145 h 1965"/>
                <a:gd name="T56" fmla="*/ 175 w 847"/>
                <a:gd name="T57" fmla="*/ 1129 h 1965"/>
                <a:gd name="T58" fmla="*/ 175 w 847"/>
                <a:gd name="T59" fmla="*/ 1046 h 1965"/>
                <a:gd name="T60" fmla="*/ 178 w 847"/>
                <a:gd name="T61" fmla="*/ 1002 h 1965"/>
                <a:gd name="T62" fmla="*/ 208 w 847"/>
                <a:gd name="T63" fmla="*/ 1053 h 1965"/>
                <a:gd name="T64" fmla="*/ 199 w 847"/>
                <a:gd name="T65" fmla="*/ 1032 h 1965"/>
                <a:gd name="T66" fmla="*/ 224 w 847"/>
                <a:gd name="T67" fmla="*/ 1002 h 1965"/>
                <a:gd name="T68" fmla="*/ 270 w 847"/>
                <a:gd name="T69" fmla="*/ 981 h 1965"/>
                <a:gd name="T70" fmla="*/ 238 w 847"/>
                <a:gd name="T71" fmla="*/ 970 h 1965"/>
                <a:gd name="T72" fmla="*/ 194 w 847"/>
                <a:gd name="T73" fmla="*/ 930 h 1965"/>
                <a:gd name="T74" fmla="*/ 175 w 847"/>
                <a:gd name="T75" fmla="*/ 970 h 1965"/>
                <a:gd name="T76" fmla="*/ 157 w 847"/>
                <a:gd name="T77" fmla="*/ 993 h 1965"/>
                <a:gd name="T78" fmla="*/ 157 w 847"/>
                <a:gd name="T79" fmla="*/ 870 h 1965"/>
                <a:gd name="T80" fmla="*/ 139 w 847"/>
                <a:gd name="T81" fmla="*/ 753 h 1965"/>
                <a:gd name="T82" fmla="*/ 104 w 847"/>
                <a:gd name="T83" fmla="*/ 623 h 1965"/>
                <a:gd name="T84" fmla="*/ 95 w 847"/>
                <a:gd name="T85" fmla="*/ 476 h 1965"/>
                <a:gd name="T86" fmla="*/ 37 w 847"/>
                <a:gd name="T87" fmla="*/ 360 h 1965"/>
                <a:gd name="T88" fmla="*/ 2 w 847"/>
                <a:gd name="T89" fmla="*/ 164 h 1965"/>
                <a:gd name="T90" fmla="*/ 14 w 847"/>
                <a:gd name="T91" fmla="*/ 69 h 1965"/>
                <a:gd name="T92" fmla="*/ 12 w 847"/>
                <a:gd name="T93" fmla="*/ 37 h 1965"/>
                <a:gd name="T94" fmla="*/ 12 w 847"/>
                <a:gd name="T95" fmla="*/ 0 h 1965"/>
                <a:gd name="T96" fmla="*/ 106 w 847"/>
                <a:gd name="T97" fmla="*/ 37 h 1965"/>
                <a:gd name="T98" fmla="*/ 205 w 847"/>
                <a:gd name="T99" fmla="*/ 109 h 1965"/>
                <a:gd name="T100" fmla="*/ 305 w 847"/>
                <a:gd name="T101" fmla="*/ 173 h 1965"/>
                <a:gd name="T102" fmla="*/ 404 w 847"/>
                <a:gd name="T103" fmla="*/ 192 h 1965"/>
                <a:gd name="T104" fmla="*/ 489 w 847"/>
                <a:gd name="T105" fmla="*/ 212 h 1965"/>
                <a:gd name="T106" fmla="*/ 545 w 847"/>
                <a:gd name="T107" fmla="*/ 203 h 1965"/>
                <a:gd name="T108" fmla="*/ 593 w 847"/>
                <a:gd name="T109" fmla="*/ 189 h 1965"/>
                <a:gd name="T110" fmla="*/ 623 w 847"/>
                <a:gd name="T111" fmla="*/ 238 h 1965"/>
                <a:gd name="T112" fmla="*/ 653 w 847"/>
                <a:gd name="T113" fmla="*/ 238 h 1965"/>
                <a:gd name="T114" fmla="*/ 663 w 847"/>
                <a:gd name="T115" fmla="*/ 90 h 1965"/>
                <a:gd name="T116" fmla="*/ 759 w 847"/>
                <a:gd name="T117" fmla="*/ 212 h 1965"/>
                <a:gd name="T118" fmla="*/ 794 w 847"/>
                <a:gd name="T119" fmla="*/ 339 h 1965"/>
                <a:gd name="T120" fmla="*/ 847 w 847"/>
                <a:gd name="T121" fmla="*/ 1965 h 1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47" h="1965">
                  <a:moveTo>
                    <a:pt x="847" y="1965"/>
                  </a:moveTo>
                  <a:lnTo>
                    <a:pt x="822" y="1965"/>
                  </a:lnTo>
                  <a:lnTo>
                    <a:pt x="810" y="1944"/>
                  </a:lnTo>
                  <a:lnTo>
                    <a:pt x="803" y="1942"/>
                  </a:lnTo>
                  <a:lnTo>
                    <a:pt x="776" y="1944"/>
                  </a:lnTo>
                  <a:lnTo>
                    <a:pt x="753" y="1937"/>
                  </a:lnTo>
                  <a:lnTo>
                    <a:pt x="727" y="1926"/>
                  </a:lnTo>
                  <a:lnTo>
                    <a:pt x="693" y="1919"/>
                  </a:lnTo>
                  <a:lnTo>
                    <a:pt x="676" y="1907"/>
                  </a:lnTo>
                  <a:lnTo>
                    <a:pt x="660" y="1886"/>
                  </a:lnTo>
                  <a:lnTo>
                    <a:pt x="651" y="1863"/>
                  </a:lnTo>
                  <a:lnTo>
                    <a:pt x="651" y="1852"/>
                  </a:lnTo>
                  <a:lnTo>
                    <a:pt x="653" y="1838"/>
                  </a:lnTo>
                  <a:lnTo>
                    <a:pt x="656" y="1810"/>
                  </a:lnTo>
                  <a:lnTo>
                    <a:pt x="646" y="1771"/>
                  </a:lnTo>
                  <a:lnTo>
                    <a:pt x="649" y="1752"/>
                  </a:lnTo>
                  <a:lnTo>
                    <a:pt x="651" y="1743"/>
                  </a:lnTo>
                  <a:lnTo>
                    <a:pt x="646" y="1720"/>
                  </a:lnTo>
                  <a:lnTo>
                    <a:pt x="637" y="1662"/>
                  </a:lnTo>
                  <a:lnTo>
                    <a:pt x="626" y="1639"/>
                  </a:lnTo>
                  <a:lnTo>
                    <a:pt x="619" y="1600"/>
                  </a:lnTo>
                  <a:lnTo>
                    <a:pt x="589" y="1568"/>
                  </a:lnTo>
                  <a:lnTo>
                    <a:pt x="533" y="1517"/>
                  </a:lnTo>
                  <a:lnTo>
                    <a:pt x="522" y="1512"/>
                  </a:lnTo>
                  <a:lnTo>
                    <a:pt x="489" y="1535"/>
                  </a:lnTo>
                  <a:lnTo>
                    <a:pt x="457" y="1540"/>
                  </a:lnTo>
                  <a:lnTo>
                    <a:pt x="446" y="1531"/>
                  </a:lnTo>
                  <a:lnTo>
                    <a:pt x="429" y="1526"/>
                  </a:lnTo>
                  <a:lnTo>
                    <a:pt x="418" y="1517"/>
                  </a:lnTo>
                  <a:lnTo>
                    <a:pt x="418" y="1503"/>
                  </a:lnTo>
                  <a:lnTo>
                    <a:pt x="425" y="1485"/>
                  </a:lnTo>
                  <a:lnTo>
                    <a:pt x="425" y="1475"/>
                  </a:lnTo>
                  <a:lnTo>
                    <a:pt x="411" y="1455"/>
                  </a:lnTo>
                  <a:lnTo>
                    <a:pt x="397" y="1448"/>
                  </a:lnTo>
                  <a:lnTo>
                    <a:pt x="362" y="1450"/>
                  </a:lnTo>
                  <a:lnTo>
                    <a:pt x="346" y="1455"/>
                  </a:lnTo>
                  <a:lnTo>
                    <a:pt x="330" y="1450"/>
                  </a:lnTo>
                  <a:lnTo>
                    <a:pt x="321" y="1443"/>
                  </a:lnTo>
                  <a:lnTo>
                    <a:pt x="309" y="1413"/>
                  </a:lnTo>
                  <a:lnTo>
                    <a:pt x="300" y="1427"/>
                  </a:lnTo>
                  <a:lnTo>
                    <a:pt x="295" y="1436"/>
                  </a:lnTo>
                  <a:lnTo>
                    <a:pt x="277" y="1436"/>
                  </a:lnTo>
                  <a:lnTo>
                    <a:pt x="247" y="1452"/>
                  </a:lnTo>
                  <a:lnTo>
                    <a:pt x="238" y="1452"/>
                  </a:lnTo>
                  <a:lnTo>
                    <a:pt x="212" y="1436"/>
                  </a:lnTo>
                  <a:lnTo>
                    <a:pt x="210" y="1427"/>
                  </a:lnTo>
                  <a:lnTo>
                    <a:pt x="210" y="1411"/>
                  </a:lnTo>
                  <a:lnTo>
                    <a:pt x="208" y="1408"/>
                  </a:lnTo>
                  <a:lnTo>
                    <a:pt x="189" y="1413"/>
                  </a:lnTo>
                  <a:lnTo>
                    <a:pt x="175" y="1436"/>
                  </a:lnTo>
                  <a:lnTo>
                    <a:pt x="169" y="1443"/>
                  </a:lnTo>
                  <a:lnTo>
                    <a:pt x="162" y="1436"/>
                  </a:lnTo>
                  <a:lnTo>
                    <a:pt x="159" y="1431"/>
                  </a:lnTo>
                  <a:lnTo>
                    <a:pt x="169" y="1397"/>
                  </a:lnTo>
                  <a:lnTo>
                    <a:pt x="175" y="1367"/>
                  </a:lnTo>
                  <a:lnTo>
                    <a:pt x="180" y="1298"/>
                  </a:lnTo>
                  <a:lnTo>
                    <a:pt x="180" y="1198"/>
                  </a:lnTo>
                  <a:lnTo>
                    <a:pt x="185" y="1191"/>
                  </a:lnTo>
                  <a:lnTo>
                    <a:pt x="189" y="1189"/>
                  </a:lnTo>
                  <a:lnTo>
                    <a:pt x="196" y="1210"/>
                  </a:lnTo>
                  <a:lnTo>
                    <a:pt x="201" y="1351"/>
                  </a:lnTo>
                  <a:lnTo>
                    <a:pt x="205" y="1355"/>
                  </a:lnTo>
                  <a:lnTo>
                    <a:pt x="210" y="1355"/>
                  </a:lnTo>
                  <a:lnTo>
                    <a:pt x="224" y="1332"/>
                  </a:lnTo>
                  <a:lnTo>
                    <a:pt x="222" y="1321"/>
                  </a:lnTo>
                  <a:lnTo>
                    <a:pt x="226" y="1307"/>
                  </a:lnTo>
                  <a:lnTo>
                    <a:pt x="222" y="1291"/>
                  </a:lnTo>
                  <a:lnTo>
                    <a:pt x="226" y="1279"/>
                  </a:lnTo>
                  <a:lnTo>
                    <a:pt x="240" y="1268"/>
                  </a:lnTo>
                  <a:lnTo>
                    <a:pt x="235" y="1242"/>
                  </a:lnTo>
                  <a:lnTo>
                    <a:pt x="226" y="1221"/>
                  </a:lnTo>
                  <a:lnTo>
                    <a:pt x="224" y="1207"/>
                  </a:lnTo>
                  <a:lnTo>
                    <a:pt x="226" y="1198"/>
                  </a:lnTo>
                  <a:lnTo>
                    <a:pt x="231" y="1191"/>
                  </a:lnTo>
                  <a:lnTo>
                    <a:pt x="231" y="1175"/>
                  </a:lnTo>
                  <a:lnTo>
                    <a:pt x="254" y="1152"/>
                  </a:lnTo>
                  <a:lnTo>
                    <a:pt x="270" y="1154"/>
                  </a:lnTo>
                  <a:lnTo>
                    <a:pt x="279" y="1159"/>
                  </a:lnTo>
                  <a:lnTo>
                    <a:pt x="279" y="1152"/>
                  </a:lnTo>
                  <a:lnTo>
                    <a:pt x="270" y="1134"/>
                  </a:lnTo>
                  <a:lnTo>
                    <a:pt x="259" y="1124"/>
                  </a:lnTo>
                  <a:lnTo>
                    <a:pt x="252" y="1127"/>
                  </a:lnTo>
                  <a:lnTo>
                    <a:pt x="238" y="1145"/>
                  </a:lnTo>
                  <a:lnTo>
                    <a:pt x="222" y="1145"/>
                  </a:lnTo>
                  <a:lnTo>
                    <a:pt x="217" y="1150"/>
                  </a:lnTo>
                  <a:lnTo>
                    <a:pt x="205" y="1147"/>
                  </a:lnTo>
                  <a:lnTo>
                    <a:pt x="175" y="1129"/>
                  </a:lnTo>
                  <a:lnTo>
                    <a:pt x="175" y="1099"/>
                  </a:lnTo>
                  <a:lnTo>
                    <a:pt x="180" y="1074"/>
                  </a:lnTo>
                  <a:lnTo>
                    <a:pt x="175" y="1046"/>
                  </a:lnTo>
                  <a:lnTo>
                    <a:pt x="166" y="1018"/>
                  </a:lnTo>
                  <a:lnTo>
                    <a:pt x="169" y="1002"/>
                  </a:lnTo>
                  <a:lnTo>
                    <a:pt x="178" y="1002"/>
                  </a:lnTo>
                  <a:lnTo>
                    <a:pt x="189" y="1018"/>
                  </a:lnTo>
                  <a:lnTo>
                    <a:pt x="192" y="1041"/>
                  </a:lnTo>
                  <a:lnTo>
                    <a:pt x="208" y="1053"/>
                  </a:lnTo>
                  <a:lnTo>
                    <a:pt x="210" y="1053"/>
                  </a:lnTo>
                  <a:lnTo>
                    <a:pt x="210" y="1046"/>
                  </a:lnTo>
                  <a:lnTo>
                    <a:pt x="199" y="1032"/>
                  </a:lnTo>
                  <a:lnTo>
                    <a:pt x="201" y="1016"/>
                  </a:lnTo>
                  <a:lnTo>
                    <a:pt x="212" y="1002"/>
                  </a:lnTo>
                  <a:lnTo>
                    <a:pt x="224" y="1002"/>
                  </a:lnTo>
                  <a:lnTo>
                    <a:pt x="238" y="986"/>
                  </a:lnTo>
                  <a:lnTo>
                    <a:pt x="256" y="981"/>
                  </a:lnTo>
                  <a:lnTo>
                    <a:pt x="270" y="981"/>
                  </a:lnTo>
                  <a:lnTo>
                    <a:pt x="277" y="979"/>
                  </a:lnTo>
                  <a:lnTo>
                    <a:pt x="268" y="970"/>
                  </a:lnTo>
                  <a:lnTo>
                    <a:pt x="238" y="970"/>
                  </a:lnTo>
                  <a:lnTo>
                    <a:pt x="219" y="963"/>
                  </a:lnTo>
                  <a:lnTo>
                    <a:pt x="210" y="942"/>
                  </a:lnTo>
                  <a:lnTo>
                    <a:pt x="194" y="930"/>
                  </a:lnTo>
                  <a:lnTo>
                    <a:pt x="180" y="924"/>
                  </a:lnTo>
                  <a:lnTo>
                    <a:pt x="175" y="935"/>
                  </a:lnTo>
                  <a:lnTo>
                    <a:pt x="175" y="970"/>
                  </a:lnTo>
                  <a:lnTo>
                    <a:pt x="166" y="988"/>
                  </a:lnTo>
                  <a:lnTo>
                    <a:pt x="162" y="993"/>
                  </a:lnTo>
                  <a:lnTo>
                    <a:pt x="157" y="993"/>
                  </a:lnTo>
                  <a:lnTo>
                    <a:pt x="152" y="984"/>
                  </a:lnTo>
                  <a:lnTo>
                    <a:pt x="157" y="933"/>
                  </a:lnTo>
                  <a:lnTo>
                    <a:pt x="157" y="870"/>
                  </a:lnTo>
                  <a:lnTo>
                    <a:pt x="150" y="801"/>
                  </a:lnTo>
                  <a:lnTo>
                    <a:pt x="139" y="755"/>
                  </a:lnTo>
                  <a:lnTo>
                    <a:pt x="139" y="753"/>
                  </a:lnTo>
                  <a:lnTo>
                    <a:pt x="125" y="741"/>
                  </a:lnTo>
                  <a:lnTo>
                    <a:pt x="106" y="656"/>
                  </a:lnTo>
                  <a:lnTo>
                    <a:pt x="104" y="623"/>
                  </a:lnTo>
                  <a:lnTo>
                    <a:pt x="102" y="568"/>
                  </a:lnTo>
                  <a:lnTo>
                    <a:pt x="97" y="519"/>
                  </a:lnTo>
                  <a:lnTo>
                    <a:pt x="95" y="476"/>
                  </a:lnTo>
                  <a:lnTo>
                    <a:pt x="72" y="411"/>
                  </a:lnTo>
                  <a:lnTo>
                    <a:pt x="48" y="367"/>
                  </a:lnTo>
                  <a:lnTo>
                    <a:pt x="37" y="360"/>
                  </a:lnTo>
                  <a:lnTo>
                    <a:pt x="21" y="349"/>
                  </a:lnTo>
                  <a:lnTo>
                    <a:pt x="2" y="217"/>
                  </a:lnTo>
                  <a:lnTo>
                    <a:pt x="2" y="164"/>
                  </a:lnTo>
                  <a:lnTo>
                    <a:pt x="0" y="134"/>
                  </a:lnTo>
                  <a:lnTo>
                    <a:pt x="7" y="109"/>
                  </a:lnTo>
                  <a:lnTo>
                    <a:pt x="14" y="69"/>
                  </a:lnTo>
                  <a:lnTo>
                    <a:pt x="21" y="53"/>
                  </a:lnTo>
                  <a:lnTo>
                    <a:pt x="21" y="46"/>
                  </a:lnTo>
                  <a:lnTo>
                    <a:pt x="12" y="37"/>
                  </a:lnTo>
                  <a:lnTo>
                    <a:pt x="5" y="16"/>
                  </a:lnTo>
                  <a:lnTo>
                    <a:pt x="5" y="5"/>
                  </a:lnTo>
                  <a:lnTo>
                    <a:pt x="12" y="0"/>
                  </a:lnTo>
                  <a:lnTo>
                    <a:pt x="32" y="2"/>
                  </a:lnTo>
                  <a:lnTo>
                    <a:pt x="69" y="30"/>
                  </a:lnTo>
                  <a:lnTo>
                    <a:pt x="106" y="37"/>
                  </a:lnTo>
                  <a:lnTo>
                    <a:pt x="152" y="92"/>
                  </a:lnTo>
                  <a:lnTo>
                    <a:pt x="180" y="97"/>
                  </a:lnTo>
                  <a:lnTo>
                    <a:pt x="205" y="109"/>
                  </a:lnTo>
                  <a:lnTo>
                    <a:pt x="242" y="145"/>
                  </a:lnTo>
                  <a:lnTo>
                    <a:pt x="259" y="164"/>
                  </a:lnTo>
                  <a:lnTo>
                    <a:pt x="305" y="173"/>
                  </a:lnTo>
                  <a:lnTo>
                    <a:pt x="321" y="178"/>
                  </a:lnTo>
                  <a:lnTo>
                    <a:pt x="362" y="182"/>
                  </a:lnTo>
                  <a:lnTo>
                    <a:pt x="404" y="192"/>
                  </a:lnTo>
                  <a:lnTo>
                    <a:pt x="422" y="201"/>
                  </a:lnTo>
                  <a:lnTo>
                    <a:pt x="482" y="199"/>
                  </a:lnTo>
                  <a:lnTo>
                    <a:pt x="489" y="212"/>
                  </a:lnTo>
                  <a:lnTo>
                    <a:pt x="499" y="217"/>
                  </a:lnTo>
                  <a:lnTo>
                    <a:pt x="517" y="217"/>
                  </a:lnTo>
                  <a:lnTo>
                    <a:pt x="545" y="203"/>
                  </a:lnTo>
                  <a:lnTo>
                    <a:pt x="556" y="208"/>
                  </a:lnTo>
                  <a:lnTo>
                    <a:pt x="586" y="182"/>
                  </a:lnTo>
                  <a:lnTo>
                    <a:pt x="593" y="189"/>
                  </a:lnTo>
                  <a:lnTo>
                    <a:pt x="591" y="203"/>
                  </a:lnTo>
                  <a:lnTo>
                    <a:pt x="612" y="217"/>
                  </a:lnTo>
                  <a:lnTo>
                    <a:pt x="623" y="238"/>
                  </a:lnTo>
                  <a:lnTo>
                    <a:pt x="630" y="268"/>
                  </a:lnTo>
                  <a:lnTo>
                    <a:pt x="637" y="247"/>
                  </a:lnTo>
                  <a:lnTo>
                    <a:pt x="653" y="238"/>
                  </a:lnTo>
                  <a:lnTo>
                    <a:pt x="649" y="224"/>
                  </a:lnTo>
                  <a:lnTo>
                    <a:pt x="653" y="97"/>
                  </a:lnTo>
                  <a:lnTo>
                    <a:pt x="663" y="90"/>
                  </a:lnTo>
                  <a:lnTo>
                    <a:pt x="711" y="180"/>
                  </a:lnTo>
                  <a:lnTo>
                    <a:pt x="743" y="205"/>
                  </a:lnTo>
                  <a:lnTo>
                    <a:pt x="759" y="212"/>
                  </a:lnTo>
                  <a:lnTo>
                    <a:pt x="764" y="222"/>
                  </a:lnTo>
                  <a:lnTo>
                    <a:pt x="771" y="302"/>
                  </a:lnTo>
                  <a:lnTo>
                    <a:pt x="794" y="339"/>
                  </a:lnTo>
                  <a:lnTo>
                    <a:pt x="838" y="381"/>
                  </a:lnTo>
                  <a:lnTo>
                    <a:pt x="847" y="411"/>
                  </a:lnTo>
                  <a:lnTo>
                    <a:pt x="847" y="19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50" name="Freeform 50"/>
            <p:cNvSpPr>
              <a:spLocks/>
            </p:cNvSpPr>
            <p:nvPr/>
          </p:nvSpPr>
          <p:spPr bwMode="auto">
            <a:xfrm>
              <a:off x="629" y="1780"/>
              <a:ext cx="847" cy="1964"/>
            </a:xfrm>
            <a:custGeom>
              <a:avLst/>
              <a:gdLst>
                <a:gd name="T0" fmla="*/ 810 w 847"/>
                <a:gd name="T1" fmla="*/ 1944 h 1964"/>
                <a:gd name="T2" fmla="*/ 752 w 847"/>
                <a:gd name="T3" fmla="*/ 1937 h 1964"/>
                <a:gd name="T4" fmla="*/ 676 w 847"/>
                <a:gd name="T5" fmla="*/ 1907 h 1964"/>
                <a:gd name="T6" fmla="*/ 651 w 847"/>
                <a:gd name="T7" fmla="*/ 1851 h 1964"/>
                <a:gd name="T8" fmla="*/ 646 w 847"/>
                <a:gd name="T9" fmla="*/ 1770 h 1964"/>
                <a:gd name="T10" fmla="*/ 646 w 847"/>
                <a:gd name="T11" fmla="*/ 1720 h 1964"/>
                <a:gd name="T12" fmla="*/ 618 w 847"/>
                <a:gd name="T13" fmla="*/ 1600 h 1964"/>
                <a:gd name="T14" fmla="*/ 521 w 847"/>
                <a:gd name="T15" fmla="*/ 1512 h 1964"/>
                <a:gd name="T16" fmla="*/ 445 w 847"/>
                <a:gd name="T17" fmla="*/ 1530 h 1964"/>
                <a:gd name="T18" fmla="*/ 417 w 847"/>
                <a:gd name="T19" fmla="*/ 1503 h 1964"/>
                <a:gd name="T20" fmla="*/ 411 w 847"/>
                <a:gd name="T21" fmla="*/ 1454 h 1964"/>
                <a:gd name="T22" fmla="*/ 346 w 847"/>
                <a:gd name="T23" fmla="*/ 1454 h 1964"/>
                <a:gd name="T24" fmla="*/ 309 w 847"/>
                <a:gd name="T25" fmla="*/ 1413 h 1964"/>
                <a:gd name="T26" fmla="*/ 277 w 847"/>
                <a:gd name="T27" fmla="*/ 1436 h 1964"/>
                <a:gd name="T28" fmla="*/ 212 w 847"/>
                <a:gd name="T29" fmla="*/ 1436 h 1964"/>
                <a:gd name="T30" fmla="*/ 207 w 847"/>
                <a:gd name="T31" fmla="*/ 1408 h 1964"/>
                <a:gd name="T32" fmla="*/ 168 w 847"/>
                <a:gd name="T33" fmla="*/ 1443 h 1964"/>
                <a:gd name="T34" fmla="*/ 168 w 847"/>
                <a:gd name="T35" fmla="*/ 1396 h 1964"/>
                <a:gd name="T36" fmla="*/ 180 w 847"/>
                <a:gd name="T37" fmla="*/ 1198 h 1964"/>
                <a:gd name="T38" fmla="*/ 196 w 847"/>
                <a:gd name="T39" fmla="*/ 1209 h 1964"/>
                <a:gd name="T40" fmla="*/ 210 w 847"/>
                <a:gd name="T41" fmla="*/ 1355 h 1964"/>
                <a:gd name="T42" fmla="*/ 226 w 847"/>
                <a:gd name="T43" fmla="*/ 1306 h 1964"/>
                <a:gd name="T44" fmla="*/ 240 w 847"/>
                <a:gd name="T45" fmla="*/ 1267 h 1964"/>
                <a:gd name="T46" fmla="*/ 224 w 847"/>
                <a:gd name="T47" fmla="*/ 1207 h 1964"/>
                <a:gd name="T48" fmla="*/ 230 w 847"/>
                <a:gd name="T49" fmla="*/ 1175 h 1964"/>
                <a:gd name="T50" fmla="*/ 279 w 847"/>
                <a:gd name="T51" fmla="*/ 1159 h 1964"/>
                <a:gd name="T52" fmla="*/ 258 w 847"/>
                <a:gd name="T53" fmla="*/ 1124 h 1964"/>
                <a:gd name="T54" fmla="*/ 221 w 847"/>
                <a:gd name="T55" fmla="*/ 1145 h 1964"/>
                <a:gd name="T56" fmla="*/ 175 w 847"/>
                <a:gd name="T57" fmla="*/ 1129 h 1964"/>
                <a:gd name="T58" fmla="*/ 175 w 847"/>
                <a:gd name="T59" fmla="*/ 1045 h 1964"/>
                <a:gd name="T60" fmla="*/ 177 w 847"/>
                <a:gd name="T61" fmla="*/ 1002 h 1964"/>
                <a:gd name="T62" fmla="*/ 207 w 847"/>
                <a:gd name="T63" fmla="*/ 1052 h 1964"/>
                <a:gd name="T64" fmla="*/ 198 w 847"/>
                <a:gd name="T65" fmla="*/ 1032 h 1964"/>
                <a:gd name="T66" fmla="*/ 224 w 847"/>
                <a:gd name="T67" fmla="*/ 1002 h 1964"/>
                <a:gd name="T68" fmla="*/ 270 w 847"/>
                <a:gd name="T69" fmla="*/ 981 h 1964"/>
                <a:gd name="T70" fmla="*/ 237 w 847"/>
                <a:gd name="T71" fmla="*/ 969 h 1964"/>
                <a:gd name="T72" fmla="*/ 194 w 847"/>
                <a:gd name="T73" fmla="*/ 930 h 1964"/>
                <a:gd name="T74" fmla="*/ 175 w 847"/>
                <a:gd name="T75" fmla="*/ 969 h 1964"/>
                <a:gd name="T76" fmla="*/ 157 w 847"/>
                <a:gd name="T77" fmla="*/ 992 h 1964"/>
                <a:gd name="T78" fmla="*/ 157 w 847"/>
                <a:gd name="T79" fmla="*/ 870 h 1964"/>
                <a:gd name="T80" fmla="*/ 138 w 847"/>
                <a:gd name="T81" fmla="*/ 752 h 1964"/>
                <a:gd name="T82" fmla="*/ 103 w 847"/>
                <a:gd name="T83" fmla="*/ 623 h 1964"/>
                <a:gd name="T84" fmla="*/ 94 w 847"/>
                <a:gd name="T85" fmla="*/ 475 h 1964"/>
                <a:gd name="T86" fmla="*/ 37 w 847"/>
                <a:gd name="T87" fmla="*/ 360 h 1964"/>
                <a:gd name="T88" fmla="*/ 2 w 847"/>
                <a:gd name="T89" fmla="*/ 164 h 1964"/>
                <a:gd name="T90" fmla="*/ 13 w 847"/>
                <a:gd name="T91" fmla="*/ 69 h 1964"/>
                <a:gd name="T92" fmla="*/ 11 w 847"/>
                <a:gd name="T93" fmla="*/ 37 h 1964"/>
                <a:gd name="T94" fmla="*/ 11 w 847"/>
                <a:gd name="T95" fmla="*/ 0 h 1964"/>
                <a:gd name="T96" fmla="*/ 106 w 847"/>
                <a:gd name="T97" fmla="*/ 37 h 1964"/>
                <a:gd name="T98" fmla="*/ 205 w 847"/>
                <a:gd name="T99" fmla="*/ 108 h 1964"/>
                <a:gd name="T100" fmla="*/ 304 w 847"/>
                <a:gd name="T101" fmla="*/ 173 h 1964"/>
                <a:gd name="T102" fmla="*/ 404 w 847"/>
                <a:gd name="T103" fmla="*/ 191 h 1964"/>
                <a:gd name="T104" fmla="*/ 489 w 847"/>
                <a:gd name="T105" fmla="*/ 212 h 1964"/>
                <a:gd name="T106" fmla="*/ 544 w 847"/>
                <a:gd name="T107" fmla="*/ 203 h 1964"/>
                <a:gd name="T108" fmla="*/ 593 w 847"/>
                <a:gd name="T109" fmla="*/ 189 h 1964"/>
                <a:gd name="T110" fmla="*/ 623 w 847"/>
                <a:gd name="T111" fmla="*/ 237 h 1964"/>
                <a:gd name="T112" fmla="*/ 653 w 847"/>
                <a:gd name="T113" fmla="*/ 237 h 1964"/>
                <a:gd name="T114" fmla="*/ 662 w 847"/>
                <a:gd name="T115" fmla="*/ 90 h 1964"/>
                <a:gd name="T116" fmla="*/ 759 w 847"/>
                <a:gd name="T117" fmla="*/ 212 h 1964"/>
                <a:gd name="T118" fmla="*/ 794 w 847"/>
                <a:gd name="T119" fmla="*/ 339 h 1964"/>
                <a:gd name="T120" fmla="*/ 847 w 847"/>
                <a:gd name="T121" fmla="*/ 1964 h 1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47" h="1964">
                  <a:moveTo>
                    <a:pt x="847" y="1964"/>
                  </a:moveTo>
                  <a:lnTo>
                    <a:pt x="821" y="1964"/>
                  </a:lnTo>
                  <a:lnTo>
                    <a:pt x="810" y="1944"/>
                  </a:lnTo>
                  <a:lnTo>
                    <a:pt x="803" y="1941"/>
                  </a:lnTo>
                  <a:lnTo>
                    <a:pt x="775" y="1944"/>
                  </a:lnTo>
                  <a:lnTo>
                    <a:pt x="752" y="1937"/>
                  </a:lnTo>
                  <a:lnTo>
                    <a:pt x="727" y="1925"/>
                  </a:lnTo>
                  <a:lnTo>
                    <a:pt x="692" y="1918"/>
                  </a:lnTo>
                  <a:lnTo>
                    <a:pt x="676" y="1907"/>
                  </a:lnTo>
                  <a:lnTo>
                    <a:pt x="660" y="1886"/>
                  </a:lnTo>
                  <a:lnTo>
                    <a:pt x="651" y="1863"/>
                  </a:lnTo>
                  <a:lnTo>
                    <a:pt x="651" y="1851"/>
                  </a:lnTo>
                  <a:lnTo>
                    <a:pt x="653" y="1837"/>
                  </a:lnTo>
                  <a:lnTo>
                    <a:pt x="655" y="1810"/>
                  </a:lnTo>
                  <a:lnTo>
                    <a:pt x="646" y="1770"/>
                  </a:lnTo>
                  <a:lnTo>
                    <a:pt x="648" y="1752"/>
                  </a:lnTo>
                  <a:lnTo>
                    <a:pt x="651" y="1743"/>
                  </a:lnTo>
                  <a:lnTo>
                    <a:pt x="646" y="1720"/>
                  </a:lnTo>
                  <a:lnTo>
                    <a:pt x="637" y="1662"/>
                  </a:lnTo>
                  <a:lnTo>
                    <a:pt x="625" y="1639"/>
                  </a:lnTo>
                  <a:lnTo>
                    <a:pt x="618" y="1600"/>
                  </a:lnTo>
                  <a:lnTo>
                    <a:pt x="588" y="1567"/>
                  </a:lnTo>
                  <a:lnTo>
                    <a:pt x="533" y="1516"/>
                  </a:lnTo>
                  <a:lnTo>
                    <a:pt x="521" y="1512"/>
                  </a:lnTo>
                  <a:lnTo>
                    <a:pt x="489" y="1535"/>
                  </a:lnTo>
                  <a:lnTo>
                    <a:pt x="457" y="1540"/>
                  </a:lnTo>
                  <a:lnTo>
                    <a:pt x="445" y="1530"/>
                  </a:lnTo>
                  <a:lnTo>
                    <a:pt x="429" y="1526"/>
                  </a:lnTo>
                  <a:lnTo>
                    <a:pt x="417" y="1516"/>
                  </a:lnTo>
                  <a:lnTo>
                    <a:pt x="417" y="1503"/>
                  </a:lnTo>
                  <a:lnTo>
                    <a:pt x="424" y="1484"/>
                  </a:lnTo>
                  <a:lnTo>
                    <a:pt x="424" y="1475"/>
                  </a:lnTo>
                  <a:lnTo>
                    <a:pt x="411" y="1454"/>
                  </a:lnTo>
                  <a:lnTo>
                    <a:pt x="397" y="1447"/>
                  </a:lnTo>
                  <a:lnTo>
                    <a:pt x="362" y="1450"/>
                  </a:lnTo>
                  <a:lnTo>
                    <a:pt x="346" y="1454"/>
                  </a:lnTo>
                  <a:lnTo>
                    <a:pt x="330" y="1450"/>
                  </a:lnTo>
                  <a:lnTo>
                    <a:pt x="320" y="1443"/>
                  </a:lnTo>
                  <a:lnTo>
                    <a:pt x="309" y="1413"/>
                  </a:lnTo>
                  <a:lnTo>
                    <a:pt x="300" y="1426"/>
                  </a:lnTo>
                  <a:lnTo>
                    <a:pt x="295" y="1436"/>
                  </a:lnTo>
                  <a:lnTo>
                    <a:pt x="277" y="1436"/>
                  </a:lnTo>
                  <a:lnTo>
                    <a:pt x="247" y="1452"/>
                  </a:lnTo>
                  <a:lnTo>
                    <a:pt x="237" y="1452"/>
                  </a:lnTo>
                  <a:lnTo>
                    <a:pt x="212" y="1436"/>
                  </a:lnTo>
                  <a:lnTo>
                    <a:pt x="210" y="1426"/>
                  </a:lnTo>
                  <a:lnTo>
                    <a:pt x="210" y="1410"/>
                  </a:lnTo>
                  <a:lnTo>
                    <a:pt x="207" y="1408"/>
                  </a:lnTo>
                  <a:lnTo>
                    <a:pt x="189" y="1413"/>
                  </a:lnTo>
                  <a:lnTo>
                    <a:pt x="175" y="1436"/>
                  </a:lnTo>
                  <a:lnTo>
                    <a:pt x="168" y="1443"/>
                  </a:lnTo>
                  <a:lnTo>
                    <a:pt x="161" y="1436"/>
                  </a:lnTo>
                  <a:lnTo>
                    <a:pt x="159" y="1431"/>
                  </a:lnTo>
                  <a:lnTo>
                    <a:pt x="168" y="1396"/>
                  </a:lnTo>
                  <a:lnTo>
                    <a:pt x="175" y="1366"/>
                  </a:lnTo>
                  <a:lnTo>
                    <a:pt x="180" y="1297"/>
                  </a:lnTo>
                  <a:lnTo>
                    <a:pt x="180" y="1198"/>
                  </a:lnTo>
                  <a:lnTo>
                    <a:pt x="184" y="1191"/>
                  </a:lnTo>
                  <a:lnTo>
                    <a:pt x="189" y="1189"/>
                  </a:lnTo>
                  <a:lnTo>
                    <a:pt x="196" y="1209"/>
                  </a:lnTo>
                  <a:lnTo>
                    <a:pt x="200" y="1350"/>
                  </a:lnTo>
                  <a:lnTo>
                    <a:pt x="205" y="1355"/>
                  </a:lnTo>
                  <a:lnTo>
                    <a:pt x="210" y="1355"/>
                  </a:lnTo>
                  <a:lnTo>
                    <a:pt x="224" y="1332"/>
                  </a:lnTo>
                  <a:lnTo>
                    <a:pt x="221" y="1320"/>
                  </a:lnTo>
                  <a:lnTo>
                    <a:pt x="226" y="1306"/>
                  </a:lnTo>
                  <a:lnTo>
                    <a:pt x="221" y="1290"/>
                  </a:lnTo>
                  <a:lnTo>
                    <a:pt x="226" y="1279"/>
                  </a:lnTo>
                  <a:lnTo>
                    <a:pt x="240" y="1267"/>
                  </a:lnTo>
                  <a:lnTo>
                    <a:pt x="235" y="1242"/>
                  </a:lnTo>
                  <a:lnTo>
                    <a:pt x="226" y="1221"/>
                  </a:lnTo>
                  <a:lnTo>
                    <a:pt x="224" y="1207"/>
                  </a:lnTo>
                  <a:lnTo>
                    <a:pt x="226" y="1198"/>
                  </a:lnTo>
                  <a:lnTo>
                    <a:pt x="230" y="1191"/>
                  </a:lnTo>
                  <a:lnTo>
                    <a:pt x="230" y="1175"/>
                  </a:lnTo>
                  <a:lnTo>
                    <a:pt x="254" y="1152"/>
                  </a:lnTo>
                  <a:lnTo>
                    <a:pt x="270" y="1154"/>
                  </a:lnTo>
                  <a:lnTo>
                    <a:pt x="279" y="1159"/>
                  </a:lnTo>
                  <a:lnTo>
                    <a:pt x="279" y="1152"/>
                  </a:lnTo>
                  <a:lnTo>
                    <a:pt x="270" y="1133"/>
                  </a:lnTo>
                  <a:lnTo>
                    <a:pt x="258" y="1124"/>
                  </a:lnTo>
                  <a:lnTo>
                    <a:pt x="251" y="1126"/>
                  </a:lnTo>
                  <a:lnTo>
                    <a:pt x="237" y="1145"/>
                  </a:lnTo>
                  <a:lnTo>
                    <a:pt x="221" y="1145"/>
                  </a:lnTo>
                  <a:lnTo>
                    <a:pt x="217" y="1149"/>
                  </a:lnTo>
                  <a:lnTo>
                    <a:pt x="205" y="1147"/>
                  </a:lnTo>
                  <a:lnTo>
                    <a:pt x="175" y="1129"/>
                  </a:lnTo>
                  <a:lnTo>
                    <a:pt x="175" y="1099"/>
                  </a:lnTo>
                  <a:lnTo>
                    <a:pt x="180" y="1073"/>
                  </a:lnTo>
                  <a:lnTo>
                    <a:pt x="175" y="1045"/>
                  </a:lnTo>
                  <a:lnTo>
                    <a:pt x="166" y="1018"/>
                  </a:lnTo>
                  <a:lnTo>
                    <a:pt x="168" y="1002"/>
                  </a:lnTo>
                  <a:lnTo>
                    <a:pt x="177" y="1002"/>
                  </a:lnTo>
                  <a:lnTo>
                    <a:pt x="189" y="1018"/>
                  </a:lnTo>
                  <a:lnTo>
                    <a:pt x="191" y="1041"/>
                  </a:lnTo>
                  <a:lnTo>
                    <a:pt x="207" y="1052"/>
                  </a:lnTo>
                  <a:lnTo>
                    <a:pt x="210" y="1052"/>
                  </a:lnTo>
                  <a:lnTo>
                    <a:pt x="210" y="1045"/>
                  </a:lnTo>
                  <a:lnTo>
                    <a:pt x="198" y="1032"/>
                  </a:lnTo>
                  <a:lnTo>
                    <a:pt x="200" y="1015"/>
                  </a:lnTo>
                  <a:lnTo>
                    <a:pt x="212" y="1002"/>
                  </a:lnTo>
                  <a:lnTo>
                    <a:pt x="224" y="1002"/>
                  </a:lnTo>
                  <a:lnTo>
                    <a:pt x="237" y="985"/>
                  </a:lnTo>
                  <a:lnTo>
                    <a:pt x="256" y="981"/>
                  </a:lnTo>
                  <a:lnTo>
                    <a:pt x="270" y="981"/>
                  </a:lnTo>
                  <a:lnTo>
                    <a:pt x="277" y="979"/>
                  </a:lnTo>
                  <a:lnTo>
                    <a:pt x="267" y="969"/>
                  </a:lnTo>
                  <a:lnTo>
                    <a:pt x="237" y="969"/>
                  </a:lnTo>
                  <a:lnTo>
                    <a:pt x="219" y="962"/>
                  </a:lnTo>
                  <a:lnTo>
                    <a:pt x="210" y="942"/>
                  </a:lnTo>
                  <a:lnTo>
                    <a:pt x="194" y="930"/>
                  </a:lnTo>
                  <a:lnTo>
                    <a:pt x="180" y="923"/>
                  </a:lnTo>
                  <a:lnTo>
                    <a:pt x="175" y="935"/>
                  </a:lnTo>
                  <a:lnTo>
                    <a:pt x="175" y="969"/>
                  </a:lnTo>
                  <a:lnTo>
                    <a:pt x="166" y="988"/>
                  </a:lnTo>
                  <a:lnTo>
                    <a:pt x="161" y="992"/>
                  </a:lnTo>
                  <a:lnTo>
                    <a:pt x="157" y="992"/>
                  </a:lnTo>
                  <a:lnTo>
                    <a:pt x="152" y="983"/>
                  </a:lnTo>
                  <a:lnTo>
                    <a:pt x="157" y="932"/>
                  </a:lnTo>
                  <a:lnTo>
                    <a:pt x="157" y="870"/>
                  </a:lnTo>
                  <a:lnTo>
                    <a:pt x="150" y="801"/>
                  </a:lnTo>
                  <a:lnTo>
                    <a:pt x="138" y="755"/>
                  </a:lnTo>
                  <a:lnTo>
                    <a:pt x="138" y="752"/>
                  </a:lnTo>
                  <a:lnTo>
                    <a:pt x="124" y="741"/>
                  </a:lnTo>
                  <a:lnTo>
                    <a:pt x="106" y="655"/>
                  </a:lnTo>
                  <a:lnTo>
                    <a:pt x="103" y="623"/>
                  </a:lnTo>
                  <a:lnTo>
                    <a:pt x="101" y="568"/>
                  </a:lnTo>
                  <a:lnTo>
                    <a:pt x="97" y="519"/>
                  </a:lnTo>
                  <a:lnTo>
                    <a:pt x="94" y="475"/>
                  </a:lnTo>
                  <a:lnTo>
                    <a:pt x="71" y="411"/>
                  </a:lnTo>
                  <a:lnTo>
                    <a:pt x="48" y="367"/>
                  </a:lnTo>
                  <a:lnTo>
                    <a:pt x="37" y="360"/>
                  </a:lnTo>
                  <a:lnTo>
                    <a:pt x="20" y="348"/>
                  </a:lnTo>
                  <a:lnTo>
                    <a:pt x="2" y="217"/>
                  </a:lnTo>
                  <a:lnTo>
                    <a:pt x="2" y="164"/>
                  </a:lnTo>
                  <a:lnTo>
                    <a:pt x="0" y="134"/>
                  </a:lnTo>
                  <a:lnTo>
                    <a:pt x="7" y="108"/>
                  </a:lnTo>
                  <a:lnTo>
                    <a:pt x="13" y="69"/>
                  </a:lnTo>
                  <a:lnTo>
                    <a:pt x="20" y="53"/>
                  </a:lnTo>
                  <a:lnTo>
                    <a:pt x="20" y="46"/>
                  </a:lnTo>
                  <a:lnTo>
                    <a:pt x="11" y="37"/>
                  </a:lnTo>
                  <a:lnTo>
                    <a:pt x="4" y="16"/>
                  </a:lnTo>
                  <a:lnTo>
                    <a:pt x="4" y="4"/>
                  </a:lnTo>
                  <a:lnTo>
                    <a:pt x="11" y="0"/>
                  </a:lnTo>
                  <a:lnTo>
                    <a:pt x="32" y="2"/>
                  </a:lnTo>
                  <a:lnTo>
                    <a:pt x="69" y="30"/>
                  </a:lnTo>
                  <a:lnTo>
                    <a:pt x="106" y="37"/>
                  </a:lnTo>
                  <a:lnTo>
                    <a:pt x="152" y="92"/>
                  </a:lnTo>
                  <a:lnTo>
                    <a:pt x="180" y="97"/>
                  </a:lnTo>
                  <a:lnTo>
                    <a:pt x="205" y="108"/>
                  </a:lnTo>
                  <a:lnTo>
                    <a:pt x="242" y="145"/>
                  </a:lnTo>
                  <a:lnTo>
                    <a:pt x="258" y="164"/>
                  </a:lnTo>
                  <a:lnTo>
                    <a:pt x="304" y="173"/>
                  </a:lnTo>
                  <a:lnTo>
                    <a:pt x="320" y="177"/>
                  </a:lnTo>
                  <a:lnTo>
                    <a:pt x="362" y="182"/>
                  </a:lnTo>
                  <a:lnTo>
                    <a:pt x="404" y="191"/>
                  </a:lnTo>
                  <a:lnTo>
                    <a:pt x="422" y="200"/>
                  </a:lnTo>
                  <a:lnTo>
                    <a:pt x="482" y="198"/>
                  </a:lnTo>
                  <a:lnTo>
                    <a:pt x="489" y="212"/>
                  </a:lnTo>
                  <a:lnTo>
                    <a:pt x="498" y="217"/>
                  </a:lnTo>
                  <a:lnTo>
                    <a:pt x="517" y="217"/>
                  </a:lnTo>
                  <a:lnTo>
                    <a:pt x="544" y="203"/>
                  </a:lnTo>
                  <a:lnTo>
                    <a:pt x="556" y="207"/>
                  </a:lnTo>
                  <a:lnTo>
                    <a:pt x="586" y="182"/>
                  </a:lnTo>
                  <a:lnTo>
                    <a:pt x="593" y="189"/>
                  </a:lnTo>
                  <a:lnTo>
                    <a:pt x="591" y="203"/>
                  </a:lnTo>
                  <a:lnTo>
                    <a:pt x="611" y="217"/>
                  </a:lnTo>
                  <a:lnTo>
                    <a:pt x="623" y="237"/>
                  </a:lnTo>
                  <a:lnTo>
                    <a:pt x="630" y="267"/>
                  </a:lnTo>
                  <a:lnTo>
                    <a:pt x="637" y="247"/>
                  </a:lnTo>
                  <a:lnTo>
                    <a:pt x="653" y="237"/>
                  </a:lnTo>
                  <a:lnTo>
                    <a:pt x="648" y="224"/>
                  </a:lnTo>
                  <a:lnTo>
                    <a:pt x="653" y="97"/>
                  </a:lnTo>
                  <a:lnTo>
                    <a:pt x="662" y="90"/>
                  </a:lnTo>
                  <a:lnTo>
                    <a:pt x="711" y="180"/>
                  </a:lnTo>
                  <a:lnTo>
                    <a:pt x="743" y="205"/>
                  </a:lnTo>
                  <a:lnTo>
                    <a:pt x="759" y="212"/>
                  </a:lnTo>
                  <a:lnTo>
                    <a:pt x="764" y="221"/>
                  </a:lnTo>
                  <a:lnTo>
                    <a:pt x="771" y="302"/>
                  </a:lnTo>
                  <a:lnTo>
                    <a:pt x="794" y="339"/>
                  </a:lnTo>
                  <a:lnTo>
                    <a:pt x="838" y="381"/>
                  </a:lnTo>
                  <a:lnTo>
                    <a:pt x="847" y="411"/>
                  </a:lnTo>
                  <a:lnTo>
                    <a:pt x="847" y="1964"/>
                  </a:lnTo>
                  <a:close/>
                </a:path>
              </a:pathLst>
            </a:custGeom>
            <a:solidFill>
              <a:srgbClr val="FFFFFF"/>
            </a:solidFill>
            <a:ln w="14288">
              <a:solidFill>
                <a:srgbClr val="000000"/>
              </a:solidFill>
              <a:prstDash val="solid"/>
              <a:round/>
              <a:headEnd/>
              <a:tailEnd/>
            </a:ln>
          </p:spPr>
          <p:txBody>
            <a:bodyPr/>
            <a:lstStyle/>
            <a:p>
              <a:endParaRPr lang="en-US"/>
            </a:p>
          </p:txBody>
        </p:sp>
        <p:sp>
          <p:nvSpPr>
            <p:cNvPr id="128051" name="Freeform 51"/>
            <p:cNvSpPr>
              <a:spLocks/>
            </p:cNvSpPr>
            <p:nvPr/>
          </p:nvSpPr>
          <p:spPr bwMode="auto">
            <a:xfrm>
              <a:off x="2085" y="1449"/>
              <a:ext cx="746" cy="712"/>
            </a:xfrm>
            <a:custGeom>
              <a:avLst/>
              <a:gdLst>
                <a:gd name="T0" fmla="*/ 390 w 746"/>
                <a:gd name="T1" fmla="*/ 7 h 712"/>
                <a:gd name="T2" fmla="*/ 746 w 746"/>
                <a:gd name="T3" fmla="*/ 10 h 712"/>
                <a:gd name="T4" fmla="*/ 734 w 746"/>
                <a:gd name="T5" fmla="*/ 245 h 712"/>
                <a:gd name="T6" fmla="*/ 737 w 746"/>
                <a:gd name="T7" fmla="*/ 368 h 712"/>
                <a:gd name="T8" fmla="*/ 732 w 746"/>
                <a:gd name="T9" fmla="*/ 702 h 712"/>
                <a:gd name="T10" fmla="*/ 716 w 746"/>
                <a:gd name="T11" fmla="*/ 712 h 712"/>
                <a:gd name="T12" fmla="*/ 697 w 746"/>
                <a:gd name="T13" fmla="*/ 709 h 712"/>
                <a:gd name="T14" fmla="*/ 702 w 746"/>
                <a:gd name="T15" fmla="*/ 688 h 712"/>
                <a:gd name="T16" fmla="*/ 697 w 746"/>
                <a:gd name="T17" fmla="*/ 663 h 712"/>
                <a:gd name="T18" fmla="*/ 684 w 746"/>
                <a:gd name="T19" fmla="*/ 608 h 712"/>
                <a:gd name="T20" fmla="*/ 667 w 746"/>
                <a:gd name="T21" fmla="*/ 587 h 712"/>
                <a:gd name="T22" fmla="*/ 607 w 746"/>
                <a:gd name="T23" fmla="*/ 594 h 712"/>
                <a:gd name="T24" fmla="*/ 587 w 746"/>
                <a:gd name="T25" fmla="*/ 605 h 712"/>
                <a:gd name="T26" fmla="*/ 561 w 746"/>
                <a:gd name="T27" fmla="*/ 605 h 712"/>
                <a:gd name="T28" fmla="*/ 552 w 746"/>
                <a:gd name="T29" fmla="*/ 640 h 712"/>
                <a:gd name="T30" fmla="*/ 540 w 746"/>
                <a:gd name="T31" fmla="*/ 640 h 712"/>
                <a:gd name="T32" fmla="*/ 501 w 746"/>
                <a:gd name="T33" fmla="*/ 619 h 712"/>
                <a:gd name="T34" fmla="*/ 485 w 746"/>
                <a:gd name="T35" fmla="*/ 635 h 712"/>
                <a:gd name="T36" fmla="*/ 448 w 746"/>
                <a:gd name="T37" fmla="*/ 665 h 712"/>
                <a:gd name="T38" fmla="*/ 434 w 746"/>
                <a:gd name="T39" fmla="*/ 654 h 712"/>
                <a:gd name="T40" fmla="*/ 432 w 746"/>
                <a:gd name="T41" fmla="*/ 622 h 712"/>
                <a:gd name="T42" fmla="*/ 404 w 746"/>
                <a:gd name="T43" fmla="*/ 605 h 712"/>
                <a:gd name="T44" fmla="*/ 367 w 746"/>
                <a:gd name="T45" fmla="*/ 628 h 712"/>
                <a:gd name="T46" fmla="*/ 349 w 746"/>
                <a:gd name="T47" fmla="*/ 684 h 712"/>
                <a:gd name="T48" fmla="*/ 347 w 746"/>
                <a:gd name="T49" fmla="*/ 700 h 712"/>
                <a:gd name="T50" fmla="*/ 282 w 746"/>
                <a:gd name="T51" fmla="*/ 688 h 712"/>
                <a:gd name="T52" fmla="*/ 257 w 746"/>
                <a:gd name="T53" fmla="*/ 633 h 712"/>
                <a:gd name="T54" fmla="*/ 220 w 746"/>
                <a:gd name="T55" fmla="*/ 601 h 712"/>
                <a:gd name="T56" fmla="*/ 185 w 746"/>
                <a:gd name="T57" fmla="*/ 582 h 712"/>
                <a:gd name="T58" fmla="*/ 178 w 746"/>
                <a:gd name="T59" fmla="*/ 534 h 712"/>
                <a:gd name="T60" fmla="*/ 127 w 746"/>
                <a:gd name="T61" fmla="*/ 471 h 712"/>
                <a:gd name="T62" fmla="*/ 102 w 746"/>
                <a:gd name="T63" fmla="*/ 460 h 712"/>
                <a:gd name="T64" fmla="*/ 106 w 746"/>
                <a:gd name="T65" fmla="*/ 437 h 712"/>
                <a:gd name="T66" fmla="*/ 76 w 746"/>
                <a:gd name="T67" fmla="*/ 391 h 712"/>
                <a:gd name="T68" fmla="*/ 79 w 746"/>
                <a:gd name="T69" fmla="*/ 368 h 712"/>
                <a:gd name="T70" fmla="*/ 81 w 746"/>
                <a:gd name="T71" fmla="*/ 354 h 712"/>
                <a:gd name="T72" fmla="*/ 83 w 746"/>
                <a:gd name="T73" fmla="*/ 342 h 712"/>
                <a:gd name="T74" fmla="*/ 72 w 746"/>
                <a:gd name="T75" fmla="*/ 314 h 712"/>
                <a:gd name="T76" fmla="*/ 63 w 746"/>
                <a:gd name="T77" fmla="*/ 308 h 712"/>
                <a:gd name="T78" fmla="*/ 56 w 746"/>
                <a:gd name="T79" fmla="*/ 280 h 712"/>
                <a:gd name="T80" fmla="*/ 35 w 746"/>
                <a:gd name="T81" fmla="*/ 278 h 712"/>
                <a:gd name="T82" fmla="*/ 26 w 746"/>
                <a:gd name="T83" fmla="*/ 259 h 712"/>
                <a:gd name="T84" fmla="*/ 70 w 746"/>
                <a:gd name="T85" fmla="*/ 197 h 712"/>
                <a:gd name="T86" fmla="*/ 49 w 746"/>
                <a:gd name="T87" fmla="*/ 144 h 712"/>
                <a:gd name="T88" fmla="*/ 49 w 746"/>
                <a:gd name="T89" fmla="*/ 107 h 712"/>
                <a:gd name="T90" fmla="*/ 42 w 746"/>
                <a:gd name="T91" fmla="*/ 56 h 712"/>
                <a:gd name="T92" fmla="*/ 42 w 746"/>
                <a:gd name="T93" fmla="*/ 42 h 712"/>
                <a:gd name="T94" fmla="*/ 21 w 746"/>
                <a:gd name="T95" fmla="*/ 40 h 712"/>
                <a:gd name="T96" fmla="*/ 0 w 746"/>
                <a:gd name="T97" fmla="*/ 21 h 712"/>
                <a:gd name="T98" fmla="*/ 139 w 746"/>
                <a:gd name="T99" fmla="*/ 5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46" h="712">
                  <a:moveTo>
                    <a:pt x="139" y="5"/>
                  </a:moveTo>
                  <a:lnTo>
                    <a:pt x="390" y="7"/>
                  </a:lnTo>
                  <a:lnTo>
                    <a:pt x="561" y="7"/>
                  </a:lnTo>
                  <a:lnTo>
                    <a:pt x="746" y="10"/>
                  </a:lnTo>
                  <a:lnTo>
                    <a:pt x="746" y="234"/>
                  </a:lnTo>
                  <a:lnTo>
                    <a:pt x="734" y="245"/>
                  </a:lnTo>
                  <a:lnTo>
                    <a:pt x="734" y="363"/>
                  </a:lnTo>
                  <a:lnTo>
                    <a:pt x="737" y="368"/>
                  </a:lnTo>
                  <a:lnTo>
                    <a:pt x="737" y="688"/>
                  </a:lnTo>
                  <a:lnTo>
                    <a:pt x="732" y="702"/>
                  </a:lnTo>
                  <a:lnTo>
                    <a:pt x="723" y="705"/>
                  </a:lnTo>
                  <a:lnTo>
                    <a:pt x="716" y="712"/>
                  </a:lnTo>
                  <a:lnTo>
                    <a:pt x="702" y="712"/>
                  </a:lnTo>
                  <a:lnTo>
                    <a:pt x="697" y="709"/>
                  </a:lnTo>
                  <a:lnTo>
                    <a:pt x="697" y="702"/>
                  </a:lnTo>
                  <a:lnTo>
                    <a:pt x="702" y="688"/>
                  </a:lnTo>
                  <a:lnTo>
                    <a:pt x="702" y="675"/>
                  </a:lnTo>
                  <a:lnTo>
                    <a:pt x="697" y="663"/>
                  </a:lnTo>
                  <a:lnTo>
                    <a:pt x="684" y="642"/>
                  </a:lnTo>
                  <a:lnTo>
                    <a:pt x="684" y="608"/>
                  </a:lnTo>
                  <a:lnTo>
                    <a:pt x="674" y="594"/>
                  </a:lnTo>
                  <a:lnTo>
                    <a:pt x="667" y="587"/>
                  </a:lnTo>
                  <a:lnTo>
                    <a:pt x="635" y="578"/>
                  </a:lnTo>
                  <a:lnTo>
                    <a:pt x="607" y="594"/>
                  </a:lnTo>
                  <a:lnTo>
                    <a:pt x="591" y="603"/>
                  </a:lnTo>
                  <a:lnTo>
                    <a:pt x="587" y="605"/>
                  </a:lnTo>
                  <a:lnTo>
                    <a:pt x="570" y="603"/>
                  </a:lnTo>
                  <a:lnTo>
                    <a:pt x="561" y="605"/>
                  </a:lnTo>
                  <a:lnTo>
                    <a:pt x="557" y="619"/>
                  </a:lnTo>
                  <a:lnTo>
                    <a:pt x="552" y="640"/>
                  </a:lnTo>
                  <a:lnTo>
                    <a:pt x="545" y="642"/>
                  </a:lnTo>
                  <a:lnTo>
                    <a:pt x="540" y="640"/>
                  </a:lnTo>
                  <a:lnTo>
                    <a:pt x="524" y="624"/>
                  </a:lnTo>
                  <a:lnTo>
                    <a:pt x="501" y="619"/>
                  </a:lnTo>
                  <a:lnTo>
                    <a:pt x="492" y="622"/>
                  </a:lnTo>
                  <a:lnTo>
                    <a:pt x="485" y="635"/>
                  </a:lnTo>
                  <a:lnTo>
                    <a:pt x="464" y="649"/>
                  </a:lnTo>
                  <a:lnTo>
                    <a:pt x="448" y="665"/>
                  </a:lnTo>
                  <a:lnTo>
                    <a:pt x="439" y="665"/>
                  </a:lnTo>
                  <a:lnTo>
                    <a:pt x="434" y="654"/>
                  </a:lnTo>
                  <a:lnTo>
                    <a:pt x="434" y="626"/>
                  </a:lnTo>
                  <a:lnTo>
                    <a:pt x="432" y="622"/>
                  </a:lnTo>
                  <a:lnTo>
                    <a:pt x="413" y="617"/>
                  </a:lnTo>
                  <a:lnTo>
                    <a:pt x="404" y="605"/>
                  </a:lnTo>
                  <a:lnTo>
                    <a:pt x="390" y="612"/>
                  </a:lnTo>
                  <a:lnTo>
                    <a:pt x="367" y="628"/>
                  </a:lnTo>
                  <a:lnTo>
                    <a:pt x="349" y="640"/>
                  </a:lnTo>
                  <a:lnTo>
                    <a:pt x="349" y="684"/>
                  </a:lnTo>
                  <a:lnTo>
                    <a:pt x="349" y="698"/>
                  </a:lnTo>
                  <a:lnTo>
                    <a:pt x="347" y="700"/>
                  </a:lnTo>
                  <a:lnTo>
                    <a:pt x="287" y="698"/>
                  </a:lnTo>
                  <a:lnTo>
                    <a:pt x="282" y="688"/>
                  </a:lnTo>
                  <a:lnTo>
                    <a:pt x="277" y="675"/>
                  </a:lnTo>
                  <a:lnTo>
                    <a:pt x="257" y="633"/>
                  </a:lnTo>
                  <a:lnTo>
                    <a:pt x="236" y="624"/>
                  </a:lnTo>
                  <a:lnTo>
                    <a:pt x="220" y="601"/>
                  </a:lnTo>
                  <a:lnTo>
                    <a:pt x="194" y="585"/>
                  </a:lnTo>
                  <a:lnTo>
                    <a:pt x="185" y="582"/>
                  </a:lnTo>
                  <a:lnTo>
                    <a:pt x="180" y="573"/>
                  </a:lnTo>
                  <a:lnTo>
                    <a:pt x="178" y="534"/>
                  </a:lnTo>
                  <a:lnTo>
                    <a:pt x="134" y="485"/>
                  </a:lnTo>
                  <a:lnTo>
                    <a:pt x="127" y="471"/>
                  </a:lnTo>
                  <a:lnTo>
                    <a:pt x="118" y="465"/>
                  </a:lnTo>
                  <a:lnTo>
                    <a:pt x="102" y="460"/>
                  </a:lnTo>
                  <a:lnTo>
                    <a:pt x="102" y="455"/>
                  </a:lnTo>
                  <a:lnTo>
                    <a:pt x="106" y="437"/>
                  </a:lnTo>
                  <a:lnTo>
                    <a:pt x="102" y="421"/>
                  </a:lnTo>
                  <a:lnTo>
                    <a:pt x="76" y="391"/>
                  </a:lnTo>
                  <a:lnTo>
                    <a:pt x="70" y="372"/>
                  </a:lnTo>
                  <a:lnTo>
                    <a:pt x="79" y="368"/>
                  </a:lnTo>
                  <a:lnTo>
                    <a:pt x="83" y="361"/>
                  </a:lnTo>
                  <a:lnTo>
                    <a:pt x="81" y="354"/>
                  </a:lnTo>
                  <a:lnTo>
                    <a:pt x="79" y="354"/>
                  </a:lnTo>
                  <a:lnTo>
                    <a:pt x="83" y="342"/>
                  </a:lnTo>
                  <a:lnTo>
                    <a:pt x="72" y="317"/>
                  </a:lnTo>
                  <a:lnTo>
                    <a:pt x="72" y="314"/>
                  </a:lnTo>
                  <a:lnTo>
                    <a:pt x="65" y="308"/>
                  </a:lnTo>
                  <a:lnTo>
                    <a:pt x="63" y="308"/>
                  </a:lnTo>
                  <a:lnTo>
                    <a:pt x="63" y="291"/>
                  </a:lnTo>
                  <a:lnTo>
                    <a:pt x="56" y="280"/>
                  </a:lnTo>
                  <a:lnTo>
                    <a:pt x="49" y="273"/>
                  </a:lnTo>
                  <a:lnTo>
                    <a:pt x="35" y="278"/>
                  </a:lnTo>
                  <a:lnTo>
                    <a:pt x="30" y="273"/>
                  </a:lnTo>
                  <a:lnTo>
                    <a:pt x="26" y="259"/>
                  </a:lnTo>
                  <a:lnTo>
                    <a:pt x="35" y="241"/>
                  </a:lnTo>
                  <a:lnTo>
                    <a:pt x="70" y="197"/>
                  </a:lnTo>
                  <a:lnTo>
                    <a:pt x="70" y="174"/>
                  </a:lnTo>
                  <a:lnTo>
                    <a:pt x="49" y="144"/>
                  </a:lnTo>
                  <a:lnTo>
                    <a:pt x="46" y="130"/>
                  </a:lnTo>
                  <a:lnTo>
                    <a:pt x="49" y="107"/>
                  </a:lnTo>
                  <a:lnTo>
                    <a:pt x="42" y="91"/>
                  </a:lnTo>
                  <a:lnTo>
                    <a:pt x="42" y="56"/>
                  </a:lnTo>
                  <a:lnTo>
                    <a:pt x="44" y="49"/>
                  </a:lnTo>
                  <a:lnTo>
                    <a:pt x="42" y="42"/>
                  </a:lnTo>
                  <a:lnTo>
                    <a:pt x="35" y="30"/>
                  </a:lnTo>
                  <a:lnTo>
                    <a:pt x="21" y="40"/>
                  </a:lnTo>
                  <a:lnTo>
                    <a:pt x="3" y="21"/>
                  </a:lnTo>
                  <a:lnTo>
                    <a:pt x="0" y="21"/>
                  </a:lnTo>
                  <a:lnTo>
                    <a:pt x="7" y="0"/>
                  </a:lnTo>
                  <a:lnTo>
                    <a:pt x="139"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52" name="Freeform 52"/>
            <p:cNvSpPr>
              <a:spLocks/>
            </p:cNvSpPr>
            <p:nvPr/>
          </p:nvSpPr>
          <p:spPr bwMode="auto">
            <a:xfrm>
              <a:off x="2090" y="1454"/>
              <a:ext cx="746" cy="711"/>
            </a:xfrm>
            <a:custGeom>
              <a:avLst/>
              <a:gdLst>
                <a:gd name="T0" fmla="*/ 390 w 746"/>
                <a:gd name="T1" fmla="*/ 7 h 711"/>
                <a:gd name="T2" fmla="*/ 746 w 746"/>
                <a:gd name="T3" fmla="*/ 9 h 711"/>
                <a:gd name="T4" fmla="*/ 734 w 746"/>
                <a:gd name="T5" fmla="*/ 245 h 711"/>
                <a:gd name="T6" fmla="*/ 736 w 746"/>
                <a:gd name="T7" fmla="*/ 367 h 711"/>
                <a:gd name="T8" fmla="*/ 732 w 746"/>
                <a:gd name="T9" fmla="*/ 702 h 711"/>
                <a:gd name="T10" fmla="*/ 716 w 746"/>
                <a:gd name="T11" fmla="*/ 711 h 711"/>
                <a:gd name="T12" fmla="*/ 697 w 746"/>
                <a:gd name="T13" fmla="*/ 709 h 711"/>
                <a:gd name="T14" fmla="*/ 702 w 746"/>
                <a:gd name="T15" fmla="*/ 688 h 711"/>
                <a:gd name="T16" fmla="*/ 697 w 746"/>
                <a:gd name="T17" fmla="*/ 663 h 711"/>
                <a:gd name="T18" fmla="*/ 683 w 746"/>
                <a:gd name="T19" fmla="*/ 607 h 711"/>
                <a:gd name="T20" fmla="*/ 667 w 746"/>
                <a:gd name="T21" fmla="*/ 587 h 711"/>
                <a:gd name="T22" fmla="*/ 607 w 746"/>
                <a:gd name="T23" fmla="*/ 593 h 711"/>
                <a:gd name="T24" fmla="*/ 586 w 746"/>
                <a:gd name="T25" fmla="*/ 605 h 711"/>
                <a:gd name="T26" fmla="*/ 561 w 746"/>
                <a:gd name="T27" fmla="*/ 605 h 711"/>
                <a:gd name="T28" fmla="*/ 552 w 746"/>
                <a:gd name="T29" fmla="*/ 640 h 711"/>
                <a:gd name="T30" fmla="*/ 540 w 746"/>
                <a:gd name="T31" fmla="*/ 640 h 711"/>
                <a:gd name="T32" fmla="*/ 501 w 746"/>
                <a:gd name="T33" fmla="*/ 619 h 711"/>
                <a:gd name="T34" fmla="*/ 485 w 746"/>
                <a:gd name="T35" fmla="*/ 635 h 711"/>
                <a:gd name="T36" fmla="*/ 448 w 746"/>
                <a:gd name="T37" fmla="*/ 665 h 711"/>
                <a:gd name="T38" fmla="*/ 434 w 746"/>
                <a:gd name="T39" fmla="*/ 653 h 711"/>
                <a:gd name="T40" fmla="*/ 432 w 746"/>
                <a:gd name="T41" fmla="*/ 621 h 711"/>
                <a:gd name="T42" fmla="*/ 404 w 746"/>
                <a:gd name="T43" fmla="*/ 605 h 711"/>
                <a:gd name="T44" fmla="*/ 367 w 746"/>
                <a:gd name="T45" fmla="*/ 628 h 711"/>
                <a:gd name="T46" fmla="*/ 348 w 746"/>
                <a:gd name="T47" fmla="*/ 683 h 711"/>
                <a:gd name="T48" fmla="*/ 346 w 746"/>
                <a:gd name="T49" fmla="*/ 700 h 711"/>
                <a:gd name="T50" fmla="*/ 282 w 746"/>
                <a:gd name="T51" fmla="*/ 688 h 711"/>
                <a:gd name="T52" fmla="*/ 256 w 746"/>
                <a:gd name="T53" fmla="*/ 633 h 711"/>
                <a:gd name="T54" fmla="*/ 219 w 746"/>
                <a:gd name="T55" fmla="*/ 600 h 711"/>
                <a:gd name="T56" fmla="*/ 185 w 746"/>
                <a:gd name="T57" fmla="*/ 582 h 711"/>
                <a:gd name="T58" fmla="*/ 178 w 746"/>
                <a:gd name="T59" fmla="*/ 533 h 711"/>
                <a:gd name="T60" fmla="*/ 127 w 746"/>
                <a:gd name="T61" fmla="*/ 471 h 711"/>
                <a:gd name="T62" fmla="*/ 101 w 746"/>
                <a:gd name="T63" fmla="*/ 460 h 711"/>
                <a:gd name="T64" fmla="*/ 106 w 746"/>
                <a:gd name="T65" fmla="*/ 436 h 711"/>
                <a:gd name="T66" fmla="*/ 76 w 746"/>
                <a:gd name="T67" fmla="*/ 390 h 711"/>
                <a:gd name="T68" fmla="*/ 78 w 746"/>
                <a:gd name="T69" fmla="*/ 367 h 711"/>
                <a:gd name="T70" fmla="*/ 81 w 746"/>
                <a:gd name="T71" fmla="*/ 353 h 711"/>
                <a:gd name="T72" fmla="*/ 83 w 746"/>
                <a:gd name="T73" fmla="*/ 342 h 711"/>
                <a:gd name="T74" fmla="*/ 71 w 746"/>
                <a:gd name="T75" fmla="*/ 314 h 711"/>
                <a:gd name="T76" fmla="*/ 62 w 746"/>
                <a:gd name="T77" fmla="*/ 307 h 711"/>
                <a:gd name="T78" fmla="*/ 55 w 746"/>
                <a:gd name="T79" fmla="*/ 279 h 711"/>
                <a:gd name="T80" fmla="*/ 35 w 746"/>
                <a:gd name="T81" fmla="*/ 277 h 711"/>
                <a:gd name="T82" fmla="*/ 25 w 746"/>
                <a:gd name="T83" fmla="*/ 259 h 711"/>
                <a:gd name="T84" fmla="*/ 69 w 746"/>
                <a:gd name="T85" fmla="*/ 196 h 711"/>
                <a:gd name="T86" fmla="*/ 48 w 746"/>
                <a:gd name="T87" fmla="*/ 143 h 711"/>
                <a:gd name="T88" fmla="*/ 48 w 746"/>
                <a:gd name="T89" fmla="*/ 106 h 711"/>
                <a:gd name="T90" fmla="*/ 41 w 746"/>
                <a:gd name="T91" fmla="*/ 56 h 711"/>
                <a:gd name="T92" fmla="*/ 41 w 746"/>
                <a:gd name="T93" fmla="*/ 42 h 711"/>
                <a:gd name="T94" fmla="*/ 21 w 746"/>
                <a:gd name="T95" fmla="*/ 39 h 711"/>
                <a:gd name="T96" fmla="*/ 0 w 746"/>
                <a:gd name="T97" fmla="*/ 21 h 711"/>
                <a:gd name="T98" fmla="*/ 138 w 746"/>
                <a:gd name="T99" fmla="*/ 5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46" h="711">
                  <a:moveTo>
                    <a:pt x="138" y="5"/>
                  </a:moveTo>
                  <a:lnTo>
                    <a:pt x="390" y="7"/>
                  </a:lnTo>
                  <a:lnTo>
                    <a:pt x="561" y="7"/>
                  </a:lnTo>
                  <a:lnTo>
                    <a:pt x="746" y="9"/>
                  </a:lnTo>
                  <a:lnTo>
                    <a:pt x="746" y="233"/>
                  </a:lnTo>
                  <a:lnTo>
                    <a:pt x="734" y="245"/>
                  </a:lnTo>
                  <a:lnTo>
                    <a:pt x="734" y="363"/>
                  </a:lnTo>
                  <a:lnTo>
                    <a:pt x="736" y="367"/>
                  </a:lnTo>
                  <a:lnTo>
                    <a:pt x="736" y="688"/>
                  </a:lnTo>
                  <a:lnTo>
                    <a:pt x="732" y="702"/>
                  </a:lnTo>
                  <a:lnTo>
                    <a:pt x="722" y="704"/>
                  </a:lnTo>
                  <a:lnTo>
                    <a:pt x="716" y="711"/>
                  </a:lnTo>
                  <a:lnTo>
                    <a:pt x="702" y="711"/>
                  </a:lnTo>
                  <a:lnTo>
                    <a:pt x="697" y="709"/>
                  </a:lnTo>
                  <a:lnTo>
                    <a:pt x="697" y="702"/>
                  </a:lnTo>
                  <a:lnTo>
                    <a:pt x="702" y="688"/>
                  </a:lnTo>
                  <a:lnTo>
                    <a:pt x="702" y="674"/>
                  </a:lnTo>
                  <a:lnTo>
                    <a:pt x="697" y="663"/>
                  </a:lnTo>
                  <a:lnTo>
                    <a:pt x="683" y="642"/>
                  </a:lnTo>
                  <a:lnTo>
                    <a:pt x="683" y="607"/>
                  </a:lnTo>
                  <a:lnTo>
                    <a:pt x="674" y="593"/>
                  </a:lnTo>
                  <a:lnTo>
                    <a:pt x="667" y="587"/>
                  </a:lnTo>
                  <a:lnTo>
                    <a:pt x="635" y="577"/>
                  </a:lnTo>
                  <a:lnTo>
                    <a:pt x="607" y="593"/>
                  </a:lnTo>
                  <a:lnTo>
                    <a:pt x="591" y="603"/>
                  </a:lnTo>
                  <a:lnTo>
                    <a:pt x="586" y="605"/>
                  </a:lnTo>
                  <a:lnTo>
                    <a:pt x="570" y="603"/>
                  </a:lnTo>
                  <a:lnTo>
                    <a:pt x="561" y="605"/>
                  </a:lnTo>
                  <a:lnTo>
                    <a:pt x="556" y="619"/>
                  </a:lnTo>
                  <a:lnTo>
                    <a:pt x="552" y="640"/>
                  </a:lnTo>
                  <a:lnTo>
                    <a:pt x="545" y="642"/>
                  </a:lnTo>
                  <a:lnTo>
                    <a:pt x="540" y="640"/>
                  </a:lnTo>
                  <a:lnTo>
                    <a:pt x="524" y="623"/>
                  </a:lnTo>
                  <a:lnTo>
                    <a:pt x="501" y="619"/>
                  </a:lnTo>
                  <a:lnTo>
                    <a:pt x="492" y="621"/>
                  </a:lnTo>
                  <a:lnTo>
                    <a:pt x="485" y="635"/>
                  </a:lnTo>
                  <a:lnTo>
                    <a:pt x="464" y="649"/>
                  </a:lnTo>
                  <a:lnTo>
                    <a:pt x="448" y="665"/>
                  </a:lnTo>
                  <a:lnTo>
                    <a:pt x="438" y="665"/>
                  </a:lnTo>
                  <a:lnTo>
                    <a:pt x="434" y="653"/>
                  </a:lnTo>
                  <a:lnTo>
                    <a:pt x="434" y="626"/>
                  </a:lnTo>
                  <a:lnTo>
                    <a:pt x="432" y="621"/>
                  </a:lnTo>
                  <a:lnTo>
                    <a:pt x="413" y="617"/>
                  </a:lnTo>
                  <a:lnTo>
                    <a:pt x="404" y="605"/>
                  </a:lnTo>
                  <a:lnTo>
                    <a:pt x="390" y="612"/>
                  </a:lnTo>
                  <a:lnTo>
                    <a:pt x="367" y="628"/>
                  </a:lnTo>
                  <a:lnTo>
                    <a:pt x="348" y="640"/>
                  </a:lnTo>
                  <a:lnTo>
                    <a:pt x="348" y="683"/>
                  </a:lnTo>
                  <a:lnTo>
                    <a:pt x="348" y="697"/>
                  </a:lnTo>
                  <a:lnTo>
                    <a:pt x="346" y="700"/>
                  </a:lnTo>
                  <a:lnTo>
                    <a:pt x="286" y="697"/>
                  </a:lnTo>
                  <a:lnTo>
                    <a:pt x="282" y="688"/>
                  </a:lnTo>
                  <a:lnTo>
                    <a:pt x="277" y="674"/>
                  </a:lnTo>
                  <a:lnTo>
                    <a:pt x="256" y="633"/>
                  </a:lnTo>
                  <a:lnTo>
                    <a:pt x="235" y="623"/>
                  </a:lnTo>
                  <a:lnTo>
                    <a:pt x="219" y="600"/>
                  </a:lnTo>
                  <a:lnTo>
                    <a:pt x="194" y="584"/>
                  </a:lnTo>
                  <a:lnTo>
                    <a:pt x="185" y="582"/>
                  </a:lnTo>
                  <a:lnTo>
                    <a:pt x="180" y="573"/>
                  </a:lnTo>
                  <a:lnTo>
                    <a:pt x="178" y="533"/>
                  </a:lnTo>
                  <a:lnTo>
                    <a:pt x="134" y="485"/>
                  </a:lnTo>
                  <a:lnTo>
                    <a:pt x="127" y="471"/>
                  </a:lnTo>
                  <a:lnTo>
                    <a:pt x="118" y="464"/>
                  </a:lnTo>
                  <a:lnTo>
                    <a:pt x="101" y="460"/>
                  </a:lnTo>
                  <a:lnTo>
                    <a:pt x="101" y="455"/>
                  </a:lnTo>
                  <a:lnTo>
                    <a:pt x="106" y="436"/>
                  </a:lnTo>
                  <a:lnTo>
                    <a:pt x="101" y="420"/>
                  </a:lnTo>
                  <a:lnTo>
                    <a:pt x="76" y="390"/>
                  </a:lnTo>
                  <a:lnTo>
                    <a:pt x="69" y="372"/>
                  </a:lnTo>
                  <a:lnTo>
                    <a:pt x="78" y="367"/>
                  </a:lnTo>
                  <a:lnTo>
                    <a:pt x="83" y="360"/>
                  </a:lnTo>
                  <a:lnTo>
                    <a:pt x="81" y="353"/>
                  </a:lnTo>
                  <a:lnTo>
                    <a:pt x="78" y="353"/>
                  </a:lnTo>
                  <a:lnTo>
                    <a:pt x="83" y="342"/>
                  </a:lnTo>
                  <a:lnTo>
                    <a:pt x="71" y="316"/>
                  </a:lnTo>
                  <a:lnTo>
                    <a:pt x="71" y="314"/>
                  </a:lnTo>
                  <a:lnTo>
                    <a:pt x="65" y="307"/>
                  </a:lnTo>
                  <a:lnTo>
                    <a:pt x="62" y="307"/>
                  </a:lnTo>
                  <a:lnTo>
                    <a:pt x="62" y="291"/>
                  </a:lnTo>
                  <a:lnTo>
                    <a:pt x="55" y="279"/>
                  </a:lnTo>
                  <a:lnTo>
                    <a:pt x="48" y="273"/>
                  </a:lnTo>
                  <a:lnTo>
                    <a:pt x="35" y="277"/>
                  </a:lnTo>
                  <a:lnTo>
                    <a:pt x="30" y="273"/>
                  </a:lnTo>
                  <a:lnTo>
                    <a:pt x="25" y="259"/>
                  </a:lnTo>
                  <a:lnTo>
                    <a:pt x="35" y="240"/>
                  </a:lnTo>
                  <a:lnTo>
                    <a:pt x="69" y="196"/>
                  </a:lnTo>
                  <a:lnTo>
                    <a:pt x="69" y="173"/>
                  </a:lnTo>
                  <a:lnTo>
                    <a:pt x="48" y="143"/>
                  </a:lnTo>
                  <a:lnTo>
                    <a:pt x="46" y="129"/>
                  </a:lnTo>
                  <a:lnTo>
                    <a:pt x="48" y="106"/>
                  </a:lnTo>
                  <a:lnTo>
                    <a:pt x="41" y="90"/>
                  </a:lnTo>
                  <a:lnTo>
                    <a:pt x="41" y="56"/>
                  </a:lnTo>
                  <a:lnTo>
                    <a:pt x="44" y="49"/>
                  </a:lnTo>
                  <a:lnTo>
                    <a:pt x="41" y="42"/>
                  </a:lnTo>
                  <a:lnTo>
                    <a:pt x="35" y="30"/>
                  </a:lnTo>
                  <a:lnTo>
                    <a:pt x="21" y="39"/>
                  </a:lnTo>
                  <a:lnTo>
                    <a:pt x="2" y="21"/>
                  </a:lnTo>
                  <a:lnTo>
                    <a:pt x="0" y="21"/>
                  </a:lnTo>
                  <a:lnTo>
                    <a:pt x="7" y="0"/>
                  </a:lnTo>
                  <a:lnTo>
                    <a:pt x="138" y="5"/>
                  </a:lnTo>
                  <a:close/>
                </a:path>
              </a:pathLst>
            </a:custGeom>
            <a:solidFill>
              <a:srgbClr val="FFFFFF"/>
            </a:solidFill>
            <a:ln w="14288">
              <a:solidFill>
                <a:srgbClr val="000000"/>
              </a:solidFill>
              <a:prstDash val="solid"/>
              <a:round/>
              <a:headEnd/>
              <a:tailEnd/>
            </a:ln>
          </p:spPr>
          <p:txBody>
            <a:bodyPr/>
            <a:lstStyle/>
            <a:p>
              <a:endParaRPr lang="en-US"/>
            </a:p>
          </p:txBody>
        </p:sp>
        <p:sp>
          <p:nvSpPr>
            <p:cNvPr id="128053" name="Freeform 53"/>
            <p:cNvSpPr>
              <a:spLocks/>
            </p:cNvSpPr>
            <p:nvPr/>
          </p:nvSpPr>
          <p:spPr bwMode="auto">
            <a:xfrm>
              <a:off x="3297" y="1452"/>
              <a:ext cx="206" cy="637"/>
            </a:xfrm>
            <a:custGeom>
              <a:avLst/>
              <a:gdLst>
                <a:gd name="T0" fmla="*/ 201 w 206"/>
                <a:gd name="T1" fmla="*/ 432 h 637"/>
                <a:gd name="T2" fmla="*/ 206 w 206"/>
                <a:gd name="T3" fmla="*/ 570 h 637"/>
                <a:gd name="T4" fmla="*/ 206 w 206"/>
                <a:gd name="T5" fmla="*/ 637 h 637"/>
                <a:gd name="T6" fmla="*/ 72 w 206"/>
                <a:gd name="T7" fmla="*/ 637 h 637"/>
                <a:gd name="T8" fmla="*/ 67 w 206"/>
                <a:gd name="T9" fmla="*/ 579 h 637"/>
                <a:gd name="T10" fmla="*/ 51 w 206"/>
                <a:gd name="T11" fmla="*/ 579 h 637"/>
                <a:gd name="T12" fmla="*/ 51 w 206"/>
                <a:gd name="T13" fmla="*/ 238 h 637"/>
                <a:gd name="T14" fmla="*/ 0 w 206"/>
                <a:gd name="T15" fmla="*/ 238 h 637"/>
                <a:gd name="T16" fmla="*/ 0 w 206"/>
                <a:gd name="T17" fmla="*/ 182 h 637"/>
                <a:gd name="T18" fmla="*/ 28 w 206"/>
                <a:gd name="T19" fmla="*/ 182 h 637"/>
                <a:gd name="T20" fmla="*/ 28 w 206"/>
                <a:gd name="T21" fmla="*/ 115 h 637"/>
                <a:gd name="T22" fmla="*/ 51 w 206"/>
                <a:gd name="T23" fmla="*/ 115 h 637"/>
                <a:gd name="T24" fmla="*/ 51 w 206"/>
                <a:gd name="T25" fmla="*/ 62 h 637"/>
                <a:gd name="T26" fmla="*/ 76 w 206"/>
                <a:gd name="T27" fmla="*/ 55 h 637"/>
                <a:gd name="T28" fmla="*/ 76 w 206"/>
                <a:gd name="T29" fmla="*/ 7 h 637"/>
                <a:gd name="T30" fmla="*/ 148 w 206"/>
                <a:gd name="T31" fmla="*/ 7 h 637"/>
                <a:gd name="T32" fmla="*/ 201 w 206"/>
                <a:gd name="T33" fmla="*/ 0 h 637"/>
                <a:gd name="T34" fmla="*/ 201 w 206"/>
                <a:gd name="T35" fmla="*/ 432 h 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6" h="637">
                  <a:moveTo>
                    <a:pt x="201" y="432"/>
                  </a:moveTo>
                  <a:lnTo>
                    <a:pt x="206" y="570"/>
                  </a:lnTo>
                  <a:lnTo>
                    <a:pt x="206" y="637"/>
                  </a:lnTo>
                  <a:lnTo>
                    <a:pt x="72" y="637"/>
                  </a:lnTo>
                  <a:lnTo>
                    <a:pt x="67" y="579"/>
                  </a:lnTo>
                  <a:lnTo>
                    <a:pt x="51" y="579"/>
                  </a:lnTo>
                  <a:lnTo>
                    <a:pt x="51" y="238"/>
                  </a:lnTo>
                  <a:lnTo>
                    <a:pt x="0" y="238"/>
                  </a:lnTo>
                  <a:lnTo>
                    <a:pt x="0" y="182"/>
                  </a:lnTo>
                  <a:lnTo>
                    <a:pt x="28" y="182"/>
                  </a:lnTo>
                  <a:lnTo>
                    <a:pt x="28" y="115"/>
                  </a:lnTo>
                  <a:lnTo>
                    <a:pt x="51" y="115"/>
                  </a:lnTo>
                  <a:lnTo>
                    <a:pt x="51" y="62"/>
                  </a:lnTo>
                  <a:lnTo>
                    <a:pt x="76" y="55"/>
                  </a:lnTo>
                  <a:lnTo>
                    <a:pt x="76" y="7"/>
                  </a:lnTo>
                  <a:lnTo>
                    <a:pt x="148" y="7"/>
                  </a:lnTo>
                  <a:lnTo>
                    <a:pt x="201" y="0"/>
                  </a:lnTo>
                  <a:lnTo>
                    <a:pt x="201" y="43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54" name="Freeform 54"/>
            <p:cNvSpPr>
              <a:spLocks/>
            </p:cNvSpPr>
            <p:nvPr/>
          </p:nvSpPr>
          <p:spPr bwMode="auto">
            <a:xfrm>
              <a:off x="3302" y="1456"/>
              <a:ext cx="205" cy="638"/>
            </a:xfrm>
            <a:custGeom>
              <a:avLst/>
              <a:gdLst>
                <a:gd name="T0" fmla="*/ 201 w 205"/>
                <a:gd name="T1" fmla="*/ 432 h 638"/>
                <a:gd name="T2" fmla="*/ 205 w 205"/>
                <a:gd name="T3" fmla="*/ 571 h 638"/>
                <a:gd name="T4" fmla="*/ 205 w 205"/>
                <a:gd name="T5" fmla="*/ 638 h 638"/>
                <a:gd name="T6" fmla="*/ 71 w 205"/>
                <a:gd name="T7" fmla="*/ 638 h 638"/>
                <a:gd name="T8" fmla="*/ 67 w 205"/>
                <a:gd name="T9" fmla="*/ 580 h 638"/>
                <a:gd name="T10" fmla="*/ 51 w 205"/>
                <a:gd name="T11" fmla="*/ 580 h 638"/>
                <a:gd name="T12" fmla="*/ 51 w 205"/>
                <a:gd name="T13" fmla="*/ 238 h 638"/>
                <a:gd name="T14" fmla="*/ 0 w 205"/>
                <a:gd name="T15" fmla="*/ 238 h 638"/>
                <a:gd name="T16" fmla="*/ 0 w 205"/>
                <a:gd name="T17" fmla="*/ 183 h 638"/>
                <a:gd name="T18" fmla="*/ 28 w 205"/>
                <a:gd name="T19" fmla="*/ 183 h 638"/>
                <a:gd name="T20" fmla="*/ 28 w 205"/>
                <a:gd name="T21" fmla="*/ 116 h 638"/>
                <a:gd name="T22" fmla="*/ 51 w 205"/>
                <a:gd name="T23" fmla="*/ 116 h 638"/>
                <a:gd name="T24" fmla="*/ 51 w 205"/>
                <a:gd name="T25" fmla="*/ 63 h 638"/>
                <a:gd name="T26" fmla="*/ 76 w 205"/>
                <a:gd name="T27" fmla="*/ 56 h 638"/>
                <a:gd name="T28" fmla="*/ 76 w 205"/>
                <a:gd name="T29" fmla="*/ 7 h 638"/>
                <a:gd name="T30" fmla="*/ 148 w 205"/>
                <a:gd name="T31" fmla="*/ 7 h 638"/>
                <a:gd name="T32" fmla="*/ 201 w 205"/>
                <a:gd name="T33" fmla="*/ 0 h 638"/>
                <a:gd name="T34" fmla="*/ 201 w 205"/>
                <a:gd name="T35" fmla="*/ 432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5" h="638">
                  <a:moveTo>
                    <a:pt x="201" y="432"/>
                  </a:moveTo>
                  <a:lnTo>
                    <a:pt x="205" y="571"/>
                  </a:lnTo>
                  <a:lnTo>
                    <a:pt x="205" y="638"/>
                  </a:lnTo>
                  <a:lnTo>
                    <a:pt x="71" y="638"/>
                  </a:lnTo>
                  <a:lnTo>
                    <a:pt x="67" y="580"/>
                  </a:lnTo>
                  <a:lnTo>
                    <a:pt x="51" y="580"/>
                  </a:lnTo>
                  <a:lnTo>
                    <a:pt x="51" y="238"/>
                  </a:lnTo>
                  <a:lnTo>
                    <a:pt x="0" y="238"/>
                  </a:lnTo>
                  <a:lnTo>
                    <a:pt x="0" y="183"/>
                  </a:lnTo>
                  <a:lnTo>
                    <a:pt x="28" y="183"/>
                  </a:lnTo>
                  <a:lnTo>
                    <a:pt x="28" y="116"/>
                  </a:lnTo>
                  <a:lnTo>
                    <a:pt x="51" y="116"/>
                  </a:lnTo>
                  <a:lnTo>
                    <a:pt x="51" y="63"/>
                  </a:lnTo>
                  <a:lnTo>
                    <a:pt x="76" y="56"/>
                  </a:lnTo>
                  <a:lnTo>
                    <a:pt x="76" y="7"/>
                  </a:lnTo>
                  <a:lnTo>
                    <a:pt x="148" y="7"/>
                  </a:lnTo>
                  <a:lnTo>
                    <a:pt x="201" y="0"/>
                  </a:lnTo>
                  <a:lnTo>
                    <a:pt x="201" y="432"/>
                  </a:lnTo>
                  <a:close/>
                </a:path>
              </a:pathLst>
            </a:custGeom>
            <a:solidFill>
              <a:srgbClr val="FFFFFF"/>
            </a:solidFill>
            <a:ln w="14288">
              <a:solidFill>
                <a:srgbClr val="000000"/>
              </a:solidFill>
              <a:prstDash val="solid"/>
              <a:round/>
              <a:headEnd/>
              <a:tailEnd/>
            </a:ln>
          </p:spPr>
          <p:txBody>
            <a:bodyPr/>
            <a:lstStyle/>
            <a:p>
              <a:endParaRPr lang="en-US"/>
            </a:p>
          </p:txBody>
        </p:sp>
        <p:sp>
          <p:nvSpPr>
            <p:cNvPr id="128055" name="Freeform 55"/>
            <p:cNvSpPr>
              <a:spLocks/>
            </p:cNvSpPr>
            <p:nvPr/>
          </p:nvSpPr>
          <p:spPr bwMode="auto">
            <a:xfrm>
              <a:off x="2826" y="1459"/>
              <a:ext cx="284" cy="780"/>
            </a:xfrm>
            <a:custGeom>
              <a:avLst/>
              <a:gdLst>
                <a:gd name="T0" fmla="*/ 254 w 284"/>
                <a:gd name="T1" fmla="*/ 0 h 780"/>
                <a:gd name="T2" fmla="*/ 240 w 284"/>
                <a:gd name="T3" fmla="*/ 23 h 780"/>
                <a:gd name="T4" fmla="*/ 245 w 284"/>
                <a:gd name="T5" fmla="*/ 62 h 780"/>
                <a:gd name="T6" fmla="*/ 245 w 284"/>
                <a:gd name="T7" fmla="*/ 69 h 780"/>
                <a:gd name="T8" fmla="*/ 245 w 284"/>
                <a:gd name="T9" fmla="*/ 87 h 780"/>
                <a:gd name="T10" fmla="*/ 263 w 284"/>
                <a:gd name="T11" fmla="*/ 129 h 780"/>
                <a:gd name="T12" fmla="*/ 280 w 284"/>
                <a:gd name="T13" fmla="*/ 159 h 780"/>
                <a:gd name="T14" fmla="*/ 284 w 284"/>
                <a:gd name="T15" fmla="*/ 233 h 780"/>
                <a:gd name="T16" fmla="*/ 280 w 284"/>
                <a:gd name="T17" fmla="*/ 249 h 780"/>
                <a:gd name="T18" fmla="*/ 277 w 284"/>
                <a:gd name="T19" fmla="*/ 268 h 780"/>
                <a:gd name="T20" fmla="*/ 273 w 284"/>
                <a:gd name="T21" fmla="*/ 295 h 780"/>
                <a:gd name="T22" fmla="*/ 254 w 284"/>
                <a:gd name="T23" fmla="*/ 328 h 780"/>
                <a:gd name="T24" fmla="*/ 247 w 284"/>
                <a:gd name="T25" fmla="*/ 355 h 780"/>
                <a:gd name="T26" fmla="*/ 247 w 284"/>
                <a:gd name="T27" fmla="*/ 401 h 780"/>
                <a:gd name="T28" fmla="*/ 257 w 284"/>
                <a:gd name="T29" fmla="*/ 464 h 780"/>
                <a:gd name="T30" fmla="*/ 263 w 284"/>
                <a:gd name="T31" fmla="*/ 508 h 780"/>
                <a:gd name="T32" fmla="*/ 252 w 284"/>
                <a:gd name="T33" fmla="*/ 533 h 780"/>
                <a:gd name="T34" fmla="*/ 250 w 284"/>
                <a:gd name="T35" fmla="*/ 554 h 780"/>
                <a:gd name="T36" fmla="*/ 250 w 284"/>
                <a:gd name="T37" fmla="*/ 561 h 780"/>
                <a:gd name="T38" fmla="*/ 250 w 284"/>
                <a:gd name="T39" fmla="*/ 565 h 780"/>
                <a:gd name="T40" fmla="*/ 236 w 284"/>
                <a:gd name="T41" fmla="*/ 579 h 780"/>
                <a:gd name="T42" fmla="*/ 231 w 284"/>
                <a:gd name="T43" fmla="*/ 591 h 780"/>
                <a:gd name="T44" fmla="*/ 231 w 284"/>
                <a:gd name="T45" fmla="*/ 616 h 780"/>
                <a:gd name="T46" fmla="*/ 224 w 284"/>
                <a:gd name="T47" fmla="*/ 632 h 780"/>
                <a:gd name="T48" fmla="*/ 215 w 284"/>
                <a:gd name="T49" fmla="*/ 639 h 780"/>
                <a:gd name="T50" fmla="*/ 185 w 284"/>
                <a:gd name="T51" fmla="*/ 639 h 780"/>
                <a:gd name="T52" fmla="*/ 176 w 284"/>
                <a:gd name="T53" fmla="*/ 646 h 780"/>
                <a:gd name="T54" fmla="*/ 173 w 284"/>
                <a:gd name="T55" fmla="*/ 653 h 780"/>
                <a:gd name="T56" fmla="*/ 173 w 284"/>
                <a:gd name="T57" fmla="*/ 667 h 780"/>
                <a:gd name="T58" fmla="*/ 178 w 284"/>
                <a:gd name="T59" fmla="*/ 678 h 780"/>
                <a:gd name="T60" fmla="*/ 180 w 284"/>
                <a:gd name="T61" fmla="*/ 695 h 780"/>
                <a:gd name="T62" fmla="*/ 185 w 284"/>
                <a:gd name="T63" fmla="*/ 709 h 780"/>
                <a:gd name="T64" fmla="*/ 183 w 284"/>
                <a:gd name="T65" fmla="*/ 725 h 780"/>
                <a:gd name="T66" fmla="*/ 187 w 284"/>
                <a:gd name="T67" fmla="*/ 743 h 780"/>
                <a:gd name="T68" fmla="*/ 183 w 284"/>
                <a:gd name="T69" fmla="*/ 752 h 780"/>
                <a:gd name="T70" fmla="*/ 180 w 284"/>
                <a:gd name="T71" fmla="*/ 780 h 780"/>
                <a:gd name="T72" fmla="*/ 171 w 284"/>
                <a:gd name="T73" fmla="*/ 775 h 780"/>
                <a:gd name="T74" fmla="*/ 141 w 284"/>
                <a:gd name="T75" fmla="*/ 748 h 780"/>
                <a:gd name="T76" fmla="*/ 123 w 284"/>
                <a:gd name="T77" fmla="*/ 748 h 780"/>
                <a:gd name="T78" fmla="*/ 118 w 284"/>
                <a:gd name="T79" fmla="*/ 743 h 780"/>
                <a:gd name="T80" fmla="*/ 118 w 284"/>
                <a:gd name="T81" fmla="*/ 725 h 780"/>
                <a:gd name="T82" fmla="*/ 113 w 284"/>
                <a:gd name="T83" fmla="*/ 718 h 780"/>
                <a:gd name="T84" fmla="*/ 56 w 284"/>
                <a:gd name="T85" fmla="*/ 711 h 780"/>
                <a:gd name="T86" fmla="*/ 42 w 284"/>
                <a:gd name="T87" fmla="*/ 732 h 780"/>
                <a:gd name="T88" fmla="*/ 14 w 284"/>
                <a:gd name="T89" fmla="*/ 720 h 780"/>
                <a:gd name="T90" fmla="*/ 7 w 284"/>
                <a:gd name="T91" fmla="*/ 697 h 780"/>
                <a:gd name="T92" fmla="*/ 5 w 284"/>
                <a:gd name="T93" fmla="*/ 355 h 780"/>
                <a:gd name="T94" fmla="*/ 3 w 284"/>
                <a:gd name="T95" fmla="*/ 334 h 780"/>
                <a:gd name="T96" fmla="*/ 0 w 284"/>
                <a:gd name="T97" fmla="*/ 261 h 780"/>
                <a:gd name="T98" fmla="*/ 12 w 284"/>
                <a:gd name="T99" fmla="*/ 235 h 780"/>
                <a:gd name="T100" fmla="*/ 12 w 284"/>
                <a:gd name="T101" fmla="*/ 0 h 780"/>
                <a:gd name="T102" fmla="*/ 254 w 284"/>
                <a:gd name="T103" fmla="*/ 0 h 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4" h="780">
                  <a:moveTo>
                    <a:pt x="254" y="0"/>
                  </a:moveTo>
                  <a:lnTo>
                    <a:pt x="240" y="23"/>
                  </a:lnTo>
                  <a:lnTo>
                    <a:pt x="245" y="62"/>
                  </a:lnTo>
                  <a:lnTo>
                    <a:pt x="245" y="69"/>
                  </a:lnTo>
                  <a:lnTo>
                    <a:pt x="245" y="87"/>
                  </a:lnTo>
                  <a:lnTo>
                    <a:pt x="263" y="129"/>
                  </a:lnTo>
                  <a:lnTo>
                    <a:pt x="280" y="159"/>
                  </a:lnTo>
                  <a:lnTo>
                    <a:pt x="284" y="233"/>
                  </a:lnTo>
                  <a:lnTo>
                    <a:pt x="280" y="249"/>
                  </a:lnTo>
                  <a:lnTo>
                    <a:pt x="277" y="268"/>
                  </a:lnTo>
                  <a:lnTo>
                    <a:pt x="273" y="295"/>
                  </a:lnTo>
                  <a:lnTo>
                    <a:pt x="254" y="328"/>
                  </a:lnTo>
                  <a:lnTo>
                    <a:pt x="247" y="355"/>
                  </a:lnTo>
                  <a:lnTo>
                    <a:pt x="247" y="401"/>
                  </a:lnTo>
                  <a:lnTo>
                    <a:pt x="257" y="464"/>
                  </a:lnTo>
                  <a:lnTo>
                    <a:pt x="263" y="508"/>
                  </a:lnTo>
                  <a:lnTo>
                    <a:pt x="252" y="533"/>
                  </a:lnTo>
                  <a:lnTo>
                    <a:pt x="250" y="554"/>
                  </a:lnTo>
                  <a:lnTo>
                    <a:pt x="250" y="561"/>
                  </a:lnTo>
                  <a:lnTo>
                    <a:pt x="250" y="565"/>
                  </a:lnTo>
                  <a:lnTo>
                    <a:pt x="236" y="579"/>
                  </a:lnTo>
                  <a:lnTo>
                    <a:pt x="231" y="591"/>
                  </a:lnTo>
                  <a:lnTo>
                    <a:pt x="231" y="616"/>
                  </a:lnTo>
                  <a:lnTo>
                    <a:pt x="224" y="632"/>
                  </a:lnTo>
                  <a:lnTo>
                    <a:pt x="215" y="639"/>
                  </a:lnTo>
                  <a:lnTo>
                    <a:pt x="185" y="639"/>
                  </a:lnTo>
                  <a:lnTo>
                    <a:pt x="176" y="646"/>
                  </a:lnTo>
                  <a:lnTo>
                    <a:pt x="173" y="653"/>
                  </a:lnTo>
                  <a:lnTo>
                    <a:pt x="173" y="667"/>
                  </a:lnTo>
                  <a:lnTo>
                    <a:pt x="178" y="678"/>
                  </a:lnTo>
                  <a:lnTo>
                    <a:pt x="180" y="695"/>
                  </a:lnTo>
                  <a:lnTo>
                    <a:pt x="185" y="709"/>
                  </a:lnTo>
                  <a:lnTo>
                    <a:pt x="183" y="725"/>
                  </a:lnTo>
                  <a:lnTo>
                    <a:pt x="187" y="743"/>
                  </a:lnTo>
                  <a:lnTo>
                    <a:pt x="183" y="752"/>
                  </a:lnTo>
                  <a:lnTo>
                    <a:pt x="180" y="780"/>
                  </a:lnTo>
                  <a:lnTo>
                    <a:pt x="171" y="775"/>
                  </a:lnTo>
                  <a:lnTo>
                    <a:pt x="141" y="748"/>
                  </a:lnTo>
                  <a:lnTo>
                    <a:pt x="123" y="748"/>
                  </a:lnTo>
                  <a:lnTo>
                    <a:pt x="118" y="743"/>
                  </a:lnTo>
                  <a:lnTo>
                    <a:pt x="118" y="725"/>
                  </a:lnTo>
                  <a:lnTo>
                    <a:pt x="113" y="718"/>
                  </a:lnTo>
                  <a:lnTo>
                    <a:pt x="56" y="711"/>
                  </a:lnTo>
                  <a:lnTo>
                    <a:pt x="42" y="732"/>
                  </a:lnTo>
                  <a:lnTo>
                    <a:pt x="14" y="720"/>
                  </a:lnTo>
                  <a:lnTo>
                    <a:pt x="7" y="697"/>
                  </a:lnTo>
                  <a:lnTo>
                    <a:pt x="5" y="355"/>
                  </a:lnTo>
                  <a:lnTo>
                    <a:pt x="3" y="334"/>
                  </a:lnTo>
                  <a:lnTo>
                    <a:pt x="0" y="261"/>
                  </a:lnTo>
                  <a:lnTo>
                    <a:pt x="12" y="235"/>
                  </a:lnTo>
                  <a:lnTo>
                    <a:pt x="12" y="0"/>
                  </a:lnTo>
                  <a:lnTo>
                    <a:pt x="25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56" name="Freeform 56"/>
            <p:cNvSpPr>
              <a:spLocks/>
            </p:cNvSpPr>
            <p:nvPr/>
          </p:nvSpPr>
          <p:spPr bwMode="auto">
            <a:xfrm>
              <a:off x="2831" y="1463"/>
              <a:ext cx="284" cy="781"/>
            </a:xfrm>
            <a:custGeom>
              <a:avLst/>
              <a:gdLst>
                <a:gd name="T0" fmla="*/ 254 w 284"/>
                <a:gd name="T1" fmla="*/ 0 h 781"/>
                <a:gd name="T2" fmla="*/ 240 w 284"/>
                <a:gd name="T3" fmla="*/ 23 h 781"/>
                <a:gd name="T4" fmla="*/ 245 w 284"/>
                <a:gd name="T5" fmla="*/ 63 h 781"/>
                <a:gd name="T6" fmla="*/ 245 w 284"/>
                <a:gd name="T7" fmla="*/ 70 h 781"/>
                <a:gd name="T8" fmla="*/ 245 w 284"/>
                <a:gd name="T9" fmla="*/ 88 h 781"/>
                <a:gd name="T10" fmla="*/ 263 w 284"/>
                <a:gd name="T11" fmla="*/ 130 h 781"/>
                <a:gd name="T12" fmla="*/ 279 w 284"/>
                <a:gd name="T13" fmla="*/ 160 h 781"/>
                <a:gd name="T14" fmla="*/ 284 w 284"/>
                <a:gd name="T15" fmla="*/ 234 h 781"/>
                <a:gd name="T16" fmla="*/ 279 w 284"/>
                <a:gd name="T17" fmla="*/ 250 h 781"/>
                <a:gd name="T18" fmla="*/ 277 w 284"/>
                <a:gd name="T19" fmla="*/ 268 h 781"/>
                <a:gd name="T20" fmla="*/ 272 w 284"/>
                <a:gd name="T21" fmla="*/ 296 h 781"/>
                <a:gd name="T22" fmla="*/ 254 w 284"/>
                <a:gd name="T23" fmla="*/ 328 h 781"/>
                <a:gd name="T24" fmla="*/ 247 w 284"/>
                <a:gd name="T25" fmla="*/ 356 h 781"/>
                <a:gd name="T26" fmla="*/ 247 w 284"/>
                <a:gd name="T27" fmla="*/ 402 h 781"/>
                <a:gd name="T28" fmla="*/ 256 w 284"/>
                <a:gd name="T29" fmla="*/ 464 h 781"/>
                <a:gd name="T30" fmla="*/ 263 w 284"/>
                <a:gd name="T31" fmla="*/ 508 h 781"/>
                <a:gd name="T32" fmla="*/ 252 w 284"/>
                <a:gd name="T33" fmla="*/ 534 h 781"/>
                <a:gd name="T34" fmla="*/ 249 w 284"/>
                <a:gd name="T35" fmla="*/ 554 h 781"/>
                <a:gd name="T36" fmla="*/ 249 w 284"/>
                <a:gd name="T37" fmla="*/ 561 h 781"/>
                <a:gd name="T38" fmla="*/ 249 w 284"/>
                <a:gd name="T39" fmla="*/ 566 h 781"/>
                <a:gd name="T40" fmla="*/ 235 w 284"/>
                <a:gd name="T41" fmla="*/ 580 h 781"/>
                <a:gd name="T42" fmla="*/ 231 w 284"/>
                <a:gd name="T43" fmla="*/ 591 h 781"/>
                <a:gd name="T44" fmla="*/ 231 w 284"/>
                <a:gd name="T45" fmla="*/ 617 h 781"/>
                <a:gd name="T46" fmla="*/ 224 w 284"/>
                <a:gd name="T47" fmla="*/ 633 h 781"/>
                <a:gd name="T48" fmla="*/ 215 w 284"/>
                <a:gd name="T49" fmla="*/ 640 h 781"/>
                <a:gd name="T50" fmla="*/ 185 w 284"/>
                <a:gd name="T51" fmla="*/ 640 h 781"/>
                <a:gd name="T52" fmla="*/ 175 w 284"/>
                <a:gd name="T53" fmla="*/ 647 h 781"/>
                <a:gd name="T54" fmla="*/ 173 w 284"/>
                <a:gd name="T55" fmla="*/ 654 h 781"/>
                <a:gd name="T56" fmla="*/ 173 w 284"/>
                <a:gd name="T57" fmla="*/ 668 h 781"/>
                <a:gd name="T58" fmla="*/ 178 w 284"/>
                <a:gd name="T59" fmla="*/ 679 h 781"/>
                <a:gd name="T60" fmla="*/ 180 w 284"/>
                <a:gd name="T61" fmla="*/ 695 h 781"/>
                <a:gd name="T62" fmla="*/ 185 w 284"/>
                <a:gd name="T63" fmla="*/ 709 h 781"/>
                <a:gd name="T64" fmla="*/ 182 w 284"/>
                <a:gd name="T65" fmla="*/ 725 h 781"/>
                <a:gd name="T66" fmla="*/ 187 w 284"/>
                <a:gd name="T67" fmla="*/ 744 h 781"/>
                <a:gd name="T68" fmla="*/ 182 w 284"/>
                <a:gd name="T69" fmla="*/ 753 h 781"/>
                <a:gd name="T70" fmla="*/ 180 w 284"/>
                <a:gd name="T71" fmla="*/ 781 h 781"/>
                <a:gd name="T72" fmla="*/ 171 w 284"/>
                <a:gd name="T73" fmla="*/ 776 h 781"/>
                <a:gd name="T74" fmla="*/ 141 w 284"/>
                <a:gd name="T75" fmla="*/ 748 h 781"/>
                <a:gd name="T76" fmla="*/ 122 w 284"/>
                <a:gd name="T77" fmla="*/ 748 h 781"/>
                <a:gd name="T78" fmla="*/ 118 w 284"/>
                <a:gd name="T79" fmla="*/ 744 h 781"/>
                <a:gd name="T80" fmla="*/ 118 w 284"/>
                <a:gd name="T81" fmla="*/ 725 h 781"/>
                <a:gd name="T82" fmla="*/ 113 w 284"/>
                <a:gd name="T83" fmla="*/ 718 h 781"/>
                <a:gd name="T84" fmla="*/ 55 w 284"/>
                <a:gd name="T85" fmla="*/ 711 h 781"/>
                <a:gd name="T86" fmla="*/ 41 w 284"/>
                <a:gd name="T87" fmla="*/ 732 h 781"/>
                <a:gd name="T88" fmla="*/ 14 w 284"/>
                <a:gd name="T89" fmla="*/ 721 h 781"/>
                <a:gd name="T90" fmla="*/ 7 w 284"/>
                <a:gd name="T91" fmla="*/ 698 h 781"/>
                <a:gd name="T92" fmla="*/ 5 w 284"/>
                <a:gd name="T93" fmla="*/ 356 h 781"/>
                <a:gd name="T94" fmla="*/ 2 w 284"/>
                <a:gd name="T95" fmla="*/ 335 h 781"/>
                <a:gd name="T96" fmla="*/ 0 w 284"/>
                <a:gd name="T97" fmla="*/ 261 h 781"/>
                <a:gd name="T98" fmla="*/ 11 w 284"/>
                <a:gd name="T99" fmla="*/ 236 h 781"/>
                <a:gd name="T100" fmla="*/ 11 w 284"/>
                <a:gd name="T101" fmla="*/ 0 h 781"/>
                <a:gd name="T102" fmla="*/ 254 w 284"/>
                <a:gd name="T103" fmla="*/ 0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4" h="781">
                  <a:moveTo>
                    <a:pt x="254" y="0"/>
                  </a:moveTo>
                  <a:lnTo>
                    <a:pt x="240" y="23"/>
                  </a:lnTo>
                  <a:lnTo>
                    <a:pt x="245" y="63"/>
                  </a:lnTo>
                  <a:lnTo>
                    <a:pt x="245" y="70"/>
                  </a:lnTo>
                  <a:lnTo>
                    <a:pt x="245" y="88"/>
                  </a:lnTo>
                  <a:lnTo>
                    <a:pt x="263" y="130"/>
                  </a:lnTo>
                  <a:lnTo>
                    <a:pt x="279" y="160"/>
                  </a:lnTo>
                  <a:lnTo>
                    <a:pt x="284" y="234"/>
                  </a:lnTo>
                  <a:lnTo>
                    <a:pt x="279" y="250"/>
                  </a:lnTo>
                  <a:lnTo>
                    <a:pt x="277" y="268"/>
                  </a:lnTo>
                  <a:lnTo>
                    <a:pt x="272" y="296"/>
                  </a:lnTo>
                  <a:lnTo>
                    <a:pt x="254" y="328"/>
                  </a:lnTo>
                  <a:lnTo>
                    <a:pt x="247" y="356"/>
                  </a:lnTo>
                  <a:lnTo>
                    <a:pt x="247" y="402"/>
                  </a:lnTo>
                  <a:lnTo>
                    <a:pt x="256" y="464"/>
                  </a:lnTo>
                  <a:lnTo>
                    <a:pt x="263" y="508"/>
                  </a:lnTo>
                  <a:lnTo>
                    <a:pt x="252" y="534"/>
                  </a:lnTo>
                  <a:lnTo>
                    <a:pt x="249" y="554"/>
                  </a:lnTo>
                  <a:lnTo>
                    <a:pt x="249" y="561"/>
                  </a:lnTo>
                  <a:lnTo>
                    <a:pt x="249" y="566"/>
                  </a:lnTo>
                  <a:lnTo>
                    <a:pt x="235" y="580"/>
                  </a:lnTo>
                  <a:lnTo>
                    <a:pt x="231" y="591"/>
                  </a:lnTo>
                  <a:lnTo>
                    <a:pt x="231" y="617"/>
                  </a:lnTo>
                  <a:lnTo>
                    <a:pt x="224" y="633"/>
                  </a:lnTo>
                  <a:lnTo>
                    <a:pt x="215" y="640"/>
                  </a:lnTo>
                  <a:lnTo>
                    <a:pt x="185" y="640"/>
                  </a:lnTo>
                  <a:lnTo>
                    <a:pt x="175" y="647"/>
                  </a:lnTo>
                  <a:lnTo>
                    <a:pt x="173" y="654"/>
                  </a:lnTo>
                  <a:lnTo>
                    <a:pt x="173" y="668"/>
                  </a:lnTo>
                  <a:lnTo>
                    <a:pt x="178" y="679"/>
                  </a:lnTo>
                  <a:lnTo>
                    <a:pt x="180" y="695"/>
                  </a:lnTo>
                  <a:lnTo>
                    <a:pt x="185" y="709"/>
                  </a:lnTo>
                  <a:lnTo>
                    <a:pt x="182" y="725"/>
                  </a:lnTo>
                  <a:lnTo>
                    <a:pt x="187" y="744"/>
                  </a:lnTo>
                  <a:lnTo>
                    <a:pt x="182" y="753"/>
                  </a:lnTo>
                  <a:lnTo>
                    <a:pt x="180" y="781"/>
                  </a:lnTo>
                  <a:lnTo>
                    <a:pt x="171" y="776"/>
                  </a:lnTo>
                  <a:lnTo>
                    <a:pt x="141" y="748"/>
                  </a:lnTo>
                  <a:lnTo>
                    <a:pt x="122" y="748"/>
                  </a:lnTo>
                  <a:lnTo>
                    <a:pt x="118" y="744"/>
                  </a:lnTo>
                  <a:lnTo>
                    <a:pt x="118" y="725"/>
                  </a:lnTo>
                  <a:lnTo>
                    <a:pt x="113" y="718"/>
                  </a:lnTo>
                  <a:lnTo>
                    <a:pt x="55" y="711"/>
                  </a:lnTo>
                  <a:lnTo>
                    <a:pt x="41" y="732"/>
                  </a:lnTo>
                  <a:lnTo>
                    <a:pt x="14" y="721"/>
                  </a:lnTo>
                  <a:lnTo>
                    <a:pt x="7" y="698"/>
                  </a:lnTo>
                  <a:lnTo>
                    <a:pt x="5" y="356"/>
                  </a:lnTo>
                  <a:lnTo>
                    <a:pt x="2" y="335"/>
                  </a:lnTo>
                  <a:lnTo>
                    <a:pt x="0" y="261"/>
                  </a:lnTo>
                  <a:lnTo>
                    <a:pt x="11" y="236"/>
                  </a:lnTo>
                  <a:lnTo>
                    <a:pt x="11" y="0"/>
                  </a:lnTo>
                  <a:lnTo>
                    <a:pt x="254" y="0"/>
                  </a:lnTo>
                  <a:close/>
                </a:path>
              </a:pathLst>
            </a:custGeom>
            <a:solidFill>
              <a:srgbClr val="FFFFFF"/>
            </a:solidFill>
            <a:ln w="14288">
              <a:solidFill>
                <a:srgbClr val="000000"/>
              </a:solidFill>
              <a:prstDash val="solid"/>
              <a:round/>
              <a:headEnd/>
              <a:tailEnd/>
            </a:ln>
          </p:spPr>
          <p:txBody>
            <a:bodyPr/>
            <a:lstStyle/>
            <a:p>
              <a:endParaRPr lang="en-US"/>
            </a:p>
          </p:txBody>
        </p:sp>
        <p:sp>
          <p:nvSpPr>
            <p:cNvPr id="128057" name="Freeform 57"/>
            <p:cNvSpPr>
              <a:spLocks/>
            </p:cNvSpPr>
            <p:nvPr/>
          </p:nvSpPr>
          <p:spPr bwMode="auto">
            <a:xfrm>
              <a:off x="3006" y="1459"/>
              <a:ext cx="358" cy="801"/>
            </a:xfrm>
            <a:custGeom>
              <a:avLst/>
              <a:gdLst>
                <a:gd name="T0" fmla="*/ 109 w 358"/>
                <a:gd name="T1" fmla="*/ 189 h 801"/>
                <a:gd name="T2" fmla="*/ 83 w 358"/>
                <a:gd name="T3" fmla="*/ 111 h 801"/>
                <a:gd name="T4" fmla="*/ 74 w 358"/>
                <a:gd name="T5" fmla="*/ 57 h 801"/>
                <a:gd name="T6" fmla="*/ 90 w 358"/>
                <a:gd name="T7" fmla="*/ 2 h 801"/>
                <a:gd name="T8" fmla="*/ 358 w 358"/>
                <a:gd name="T9" fmla="*/ 41 h 801"/>
                <a:gd name="T10" fmla="*/ 335 w 358"/>
                <a:gd name="T11" fmla="*/ 99 h 801"/>
                <a:gd name="T12" fmla="*/ 310 w 358"/>
                <a:gd name="T13" fmla="*/ 166 h 801"/>
                <a:gd name="T14" fmla="*/ 282 w 358"/>
                <a:gd name="T15" fmla="*/ 242 h 801"/>
                <a:gd name="T16" fmla="*/ 335 w 358"/>
                <a:gd name="T17" fmla="*/ 584 h 801"/>
                <a:gd name="T18" fmla="*/ 356 w 358"/>
                <a:gd name="T19" fmla="*/ 630 h 801"/>
                <a:gd name="T20" fmla="*/ 326 w 358"/>
                <a:gd name="T21" fmla="*/ 794 h 801"/>
                <a:gd name="T22" fmla="*/ 289 w 358"/>
                <a:gd name="T23" fmla="*/ 778 h 801"/>
                <a:gd name="T24" fmla="*/ 284 w 358"/>
                <a:gd name="T25" fmla="*/ 752 h 801"/>
                <a:gd name="T26" fmla="*/ 273 w 358"/>
                <a:gd name="T27" fmla="*/ 739 h 801"/>
                <a:gd name="T28" fmla="*/ 257 w 358"/>
                <a:gd name="T29" fmla="*/ 757 h 801"/>
                <a:gd name="T30" fmla="*/ 231 w 358"/>
                <a:gd name="T31" fmla="*/ 782 h 801"/>
                <a:gd name="T32" fmla="*/ 194 w 358"/>
                <a:gd name="T33" fmla="*/ 766 h 801"/>
                <a:gd name="T34" fmla="*/ 173 w 358"/>
                <a:gd name="T35" fmla="*/ 780 h 801"/>
                <a:gd name="T36" fmla="*/ 134 w 358"/>
                <a:gd name="T37" fmla="*/ 792 h 801"/>
                <a:gd name="T38" fmla="*/ 132 w 358"/>
                <a:gd name="T39" fmla="*/ 801 h 801"/>
                <a:gd name="T40" fmla="*/ 88 w 358"/>
                <a:gd name="T41" fmla="*/ 745 h 801"/>
                <a:gd name="T42" fmla="*/ 74 w 358"/>
                <a:gd name="T43" fmla="*/ 711 h 801"/>
                <a:gd name="T44" fmla="*/ 49 w 358"/>
                <a:gd name="T45" fmla="*/ 713 h 801"/>
                <a:gd name="T46" fmla="*/ 14 w 358"/>
                <a:gd name="T47" fmla="*/ 734 h 801"/>
                <a:gd name="T48" fmla="*/ 14 w 358"/>
                <a:gd name="T49" fmla="*/ 702 h 801"/>
                <a:gd name="T50" fmla="*/ 5 w 358"/>
                <a:gd name="T51" fmla="*/ 681 h 801"/>
                <a:gd name="T52" fmla="*/ 7 w 358"/>
                <a:gd name="T53" fmla="*/ 648 h 801"/>
                <a:gd name="T54" fmla="*/ 47 w 358"/>
                <a:gd name="T55" fmla="*/ 644 h 801"/>
                <a:gd name="T56" fmla="*/ 58 w 358"/>
                <a:gd name="T57" fmla="*/ 616 h 801"/>
                <a:gd name="T58" fmla="*/ 77 w 358"/>
                <a:gd name="T59" fmla="*/ 570 h 801"/>
                <a:gd name="T60" fmla="*/ 90 w 358"/>
                <a:gd name="T61" fmla="*/ 505 h 801"/>
                <a:gd name="T62" fmla="*/ 74 w 358"/>
                <a:gd name="T63" fmla="*/ 367 h 801"/>
                <a:gd name="T64" fmla="*/ 90 w 358"/>
                <a:gd name="T65" fmla="*/ 318 h 801"/>
                <a:gd name="T66" fmla="*/ 104 w 358"/>
                <a:gd name="T67" fmla="*/ 265 h 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8" h="801">
                  <a:moveTo>
                    <a:pt x="111" y="233"/>
                  </a:moveTo>
                  <a:lnTo>
                    <a:pt x="109" y="189"/>
                  </a:lnTo>
                  <a:lnTo>
                    <a:pt x="104" y="152"/>
                  </a:lnTo>
                  <a:lnTo>
                    <a:pt x="83" y="111"/>
                  </a:lnTo>
                  <a:lnTo>
                    <a:pt x="72" y="69"/>
                  </a:lnTo>
                  <a:lnTo>
                    <a:pt x="74" y="57"/>
                  </a:lnTo>
                  <a:lnTo>
                    <a:pt x="70" y="25"/>
                  </a:lnTo>
                  <a:lnTo>
                    <a:pt x="90" y="2"/>
                  </a:lnTo>
                  <a:lnTo>
                    <a:pt x="358" y="0"/>
                  </a:lnTo>
                  <a:lnTo>
                    <a:pt x="358" y="41"/>
                  </a:lnTo>
                  <a:lnTo>
                    <a:pt x="335" y="51"/>
                  </a:lnTo>
                  <a:lnTo>
                    <a:pt x="335" y="99"/>
                  </a:lnTo>
                  <a:lnTo>
                    <a:pt x="310" y="99"/>
                  </a:lnTo>
                  <a:lnTo>
                    <a:pt x="310" y="166"/>
                  </a:lnTo>
                  <a:lnTo>
                    <a:pt x="282" y="166"/>
                  </a:lnTo>
                  <a:lnTo>
                    <a:pt x="282" y="242"/>
                  </a:lnTo>
                  <a:lnTo>
                    <a:pt x="335" y="242"/>
                  </a:lnTo>
                  <a:lnTo>
                    <a:pt x="335" y="584"/>
                  </a:lnTo>
                  <a:lnTo>
                    <a:pt x="354" y="582"/>
                  </a:lnTo>
                  <a:lnTo>
                    <a:pt x="356" y="630"/>
                  </a:lnTo>
                  <a:lnTo>
                    <a:pt x="326" y="630"/>
                  </a:lnTo>
                  <a:lnTo>
                    <a:pt x="326" y="794"/>
                  </a:lnTo>
                  <a:lnTo>
                    <a:pt x="310" y="794"/>
                  </a:lnTo>
                  <a:lnTo>
                    <a:pt x="289" y="778"/>
                  </a:lnTo>
                  <a:lnTo>
                    <a:pt x="284" y="766"/>
                  </a:lnTo>
                  <a:lnTo>
                    <a:pt x="284" y="752"/>
                  </a:lnTo>
                  <a:lnTo>
                    <a:pt x="277" y="743"/>
                  </a:lnTo>
                  <a:lnTo>
                    <a:pt x="273" y="739"/>
                  </a:lnTo>
                  <a:lnTo>
                    <a:pt x="268" y="739"/>
                  </a:lnTo>
                  <a:lnTo>
                    <a:pt x="257" y="757"/>
                  </a:lnTo>
                  <a:lnTo>
                    <a:pt x="250" y="766"/>
                  </a:lnTo>
                  <a:lnTo>
                    <a:pt x="231" y="782"/>
                  </a:lnTo>
                  <a:lnTo>
                    <a:pt x="217" y="778"/>
                  </a:lnTo>
                  <a:lnTo>
                    <a:pt x="194" y="766"/>
                  </a:lnTo>
                  <a:lnTo>
                    <a:pt x="185" y="769"/>
                  </a:lnTo>
                  <a:lnTo>
                    <a:pt x="173" y="780"/>
                  </a:lnTo>
                  <a:lnTo>
                    <a:pt x="146" y="782"/>
                  </a:lnTo>
                  <a:lnTo>
                    <a:pt x="134" y="792"/>
                  </a:lnTo>
                  <a:lnTo>
                    <a:pt x="134" y="796"/>
                  </a:lnTo>
                  <a:lnTo>
                    <a:pt x="132" y="801"/>
                  </a:lnTo>
                  <a:lnTo>
                    <a:pt x="118" y="796"/>
                  </a:lnTo>
                  <a:lnTo>
                    <a:pt x="88" y="745"/>
                  </a:lnTo>
                  <a:lnTo>
                    <a:pt x="79" y="734"/>
                  </a:lnTo>
                  <a:lnTo>
                    <a:pt x="74" y="711"/>
                  </a:lnTo>
                  <a:lnTo>
                    <a:pt x="65" y="706"/>
                  </a:lnTo>
                  <a:lnTo>
                    <a:pt x="49" y="713"/>
                  </a:lnTo>
                  <a:lnTo>
                    <a:pt x="21" y="734"/>
                  </a:lnTo>
                  <a:lnTo>
                    <a:pt x="14" y="734"/>
                  </a:lnTo>
                  <a:lnTo>
                    <a:pt x="12" y="725"/>
                  </a:lnTo>
                  <a:lnTo>
                    <a:pt x="14" y="702"/>
                  </a:lnTo>
                  <a:lnTo>
                    <a:pt x="10" y="692"/>
                  </a:lnTo>
                  <a:lnTo>
                    <a:pt x="5" y="681"/>
                  </a:lnTo>
                  <a:lnTo>
                    <a:pt x="0" y="655"/>
                  </a:lnTo>
                  <a:lnTo>
                    <a:pt x="7" y="648"/>
                  </a:lnTo>
                  <a:lnTo>
                    <a:pt x="33" y="648"/>
                  </a:lnTo>
                  <a:lnTo>
                    <a:pt x="47" y="644"/>
                  </a:lnTo>
                  <a:lnTo>
                    <a:pt x="53" y="630"/>
                  </a:lnTo>
                  <a:lnTo>
                    <a:pt x="58" y="616"/>
                  </a:lnTo>
                  <a:lnTo>
                    <a:pt x="60" y="588"/>
                  </a:lnTo>
                  <a:lnTo>
                    <a:pt x="77" y="570"/>
                  </a:lnTo>
                  <a:lnTo>
                    <a:pt x="79" y="538"/>
                  </a:lnTo>
                  <a:lnTo>
                    <a:pt x="90" y="505"/>
                  </a:lnTo>
                  <a:lnTo>
                    <a:pt x="79" y="425"/>
                  </a:lnTo>
                  <a:lnTo>
                    <a:pt x="74" y="367"/>
                  </a:lnTo>
                  <a:lnTo>
                    <a:pt x="77" y="348"/>
                  </a:lnTo>
                  <a:lnTo>
                    <a:pt x="90" y="318"/>
                  </a:lnTo>
                  <a:lnTo>
                    <a:pt x="100" y="295"/>
                  </a:lnTo>
                  <a:lnTo>
                    <a:pt x="104" y="265"/>
                  </a:lnTo>
                  <a:lnTo>
                    <a:pt x="111" y="233"/>
                  </a:lnTo>
                  <a:close/>
                </a:path>
              </a:pathLst>
            </a:cu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58" name="Freeform 58"/>
            <p:cNvSpPr>
              <a:spLocks/>
            </p:cNvSpPr>
            <p:nvPr/>
          </p:nvSpPr>
          <p:spPr bwMode="auto">
            <a:xfrm>
              <a:off x="3011" y="1463"/>
              <a:ext cx="358" cy="801"/>
            </a:xfrm>
            <a:custGeom>
              <a:avLst/>
              <a:gdLst>
                <a:gd name="T0" fmla="*/ 108 w 358"/>
                <a:gd name="T1" fmla="*/ 190 h 801"/>
                <a:gd name="T2" fmla="*/ 83 w 358"/>
                <a:gd name="T3" fmla="*/ 111 h 801"/>
                <a:gd name="T4" fmla="*/ 74 w 358"/>
                <a:gd name="T5" fmla="*/ 58 h 801"/>
                <a:gd name="T6" fmla="*/ 90 w 358"/>
                <a:gd name="T7" fmla="*/ 3 h 801"/>
                <a:gd name="T8" fmla="*/ 358 w 358"/>
                <a:gd name="T9" fmla="*/ 42 h 801"/>
                <a:gd name="T10" fmla="*/ 335 w 358"/>
                <a:gd name="T11" fmla="*/ 100 h 801"/>
                <a:gd name="T12" fmla="*/ 309 w 358"/>
                <a:gd name="T13" fmla="*/ 167 h 801"/>
                <a:gd name="T14" fmla="*/ 282 w 358"/>
                <a:gd name="T15" fmla="*/ 243 h 801"/>
                <a:gd name="T16" fmla="*/ 335 w 358"/>
                <a:gd name="T17" fmla="*/ 584 h 801"/>
                <a:gd name="T18" fmla="*/ 355 w 358"/>
                <a:gd name="T19" fmla="*/ 631 h 801"/>
                <a:gd name="T20" fmla="*/ 325 w 358"/>
                <a:gd name="T21" fmla="*/ 795 h 801"/>
                <a:gd name="T22" fmla="*/ 289 w 358"/>
                <a:gd name="T23" fmla="*/ 778 h 801"/>
                <a:gd name="T24" fmla="*/ 284 w 358"/>
                <a:gd name="T25" fmla="*/ 753 h 801"/>
                <a:gd name="T26" fmla="*/ 272 w 358"/>
                <a:gd name="T27" fmla="*/ 739 h 801"/>
                <a:gd name="T28" fmla="*/ 256 w 358"/>
                <a:gd name="T29" fmla="*/ 758 h 801"/>
                <a:gd name="T30" fmla="*/ 231 w 358"/>
                <a:gd name="T31" fmla="*/ 783 h 801"/>
                <a:gd name="T32" fmla="*/ 194 w 358"/>
                <a:gd name="T33" fmla="*/ 767 h 801"/>
                <a:gd name="T34" fmla="*/ 173 w 358"/>
                <a:gd name="T35" fmla="*/ 781 h 801"/>
                <a:gd name="T36" fmla="*/ 134 w 358"/>
                <a:gd name="T37" fmla="*/ 792 h 801"/>
                <a:gd name="T38" fmla="*/ 132 w 358"/>
                <a:gd name="T39" fmla="*/ 801 h 801"/>
                <a:gd name="T40" fmla="*/ 88 w 358"/>
                <a:gd name="T41" fmla="*/ 746 h 801"/>
                <a:gd name="T42" fmla="*/ 74 w 358"/>
                <a:gd name="T43" fmla="*/ 711 h 801"/>
                <a:gd name="T44" fmla="*/ 48 w 358"/>
                <a:gd name="T45" fmla="*/ 714 h 801"/>
                <a:gd name="T46" fmla="*/ 14 w 358"/>
                <a:gd name="T47" fmla="*/ 735 h 801"/>
                <a:gd name="T48" fmla="*/ 14 w 358"/>
                <a:gd name="T49" fmla="*/ 702 h 801"/>
                <a:gd name="T50" fmla="*/ 5 w 358"/>
                <a:gd name="T51" fmla="*/ 681 h 801"/>
                <a:gd name="T52" fmla="*/ 7 w 358"/>
                <a:gd name="T53" fmla="*/ 649 h 801"/>
                <a:gd name="T54" fmla="*/ 46 w 358"/>
                <a:gd name="T55" fmla="*/ 644 h 801"/>
                <a:gd name="T56" fmla="*/ 58 w 358"/>
                <a:gd name="T57" fmla="*/ 617 h 801"/>
                <a:gd name="T58" fmla="*/ 76 w 358"/>
                <a:gd name="T59" fmla="*/ 571 h 801"/>
                <a:gd name="T60" fmla="*/ 90 w 358"/>
                <a:gd name="T61" fmla="*/ 506 h 801"/>
                <a:gd name="T62" fmla="*/ 74 w 358"/>
                <a:gd name="T63" fmla="*/ 367 h 801"/>
                <a:gd name="T64" fmla="*/ 90 w 358"/>
                <a:gd name="T65" fmla="*/ 319 h 801"/>
                <a:gd name="T66" fmla="*/ 104 w 358"/>
                <a:gd name="T67" fmla="*/ 266 h 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8" h="801">
                  <a:moveTo>
                    <a:pt x="111" y="234"/>
                  </a:moveTo>
                  <a:lnTo>
                    <a:pt x="108" y="190"/>
                  </a:lnTo>
                  <a:lnTo>
                    <a:pt x="104" y="153"/>
                  </a:lnTo>
                  <a:lnTo>
                    <a:pt x="83" y="111"/>
                  </a:lnTo>
                  <a:lnTo>
                    <a:pt x="72" y="70"/>
                  </a:lnTo>
                  <a:lnTo>
                    <a:pt x="74" y="58"/>
                  </a:lnTo>
                  <a:lnTo>
                    <a:pt x="69" y="26"/>
                  </a:lnTo>
                  <a:lnTo>
                    <a:pt x="90" y="3"/>
                  </a:lnTo>
                  <a:lnTo>
                    <a:pt x="358" y="0"/>
                  </a:lnTo>
                  <a:lnTo>
                    <a:pt x="358" y="42"/>
                  </a:lnTo>
                  <a:lnTo>
                    <a:pt x="335" y="51"/>
                  </a:lnTo>
                  <a:lnTo>
                    <a:pt x="335" y="100"/>
                  </a:lnTo>
                  <a:lnTo>
                    <a:pt x="309" y="100"/>
                  </a:lnTo>
                  <a:lnTo>
                    <a:pt x="309" y="167"/>
                  </a:lnTo>
                  <a:lnTo>
                    <a:pt x="282" y="167"/>
                  </a:lnTo>
                  <a:lnTo>
                    <a:pt x="282" y="243"/>
                  </a:lnTo>
                  <a:lnTo>
                    <a:pt x="335" y="243"/>
                  </a:lnTo>
                  <a:lnTo>
                    <a:pt x="335" y="584"/>
                  </a:lnTo>
                  <a:lnTo>
                    <a:pt x="353" y="582"/>
                  </a:lnTo>
                  <a:lnTo>
                    <a:pt x="355" y="631"/>
                  </a:lnTo>
                  <a:lnTo>
                    <a:pt x="325" y="631"/>
                  </a:lnTo>
                  <a:lnTo>
                    <a:pt x="325" y="795"/>
                  </a:lnTo>
                  <a:lnTo>
                    <a:pt x="309" y="795"/>
                  </a:lnTo>
                  <a:lnTo>
                    <a:pt x="289" y="778"/>
                  </a:lnTo>
                  <a:lnTo>
                    <a:pt x="284" y="767"/>
                  </a:lnTo>
                  <a:lnTo>
                    <a:pt x="284" y="753"/>
                  </a:lnTo>
                  <a:lnTo>
                    <a:pt x="277" y="744"/>
                  </a:lnTo>
                  <a:lnTo>
                    <a:pt x="272" y="739"/>
                  </a:lnTo>
                  <a:lnTo>
                    <a:pt x="268" y="739"/>
                  </a:lnTo>
                  <a:lnTo>
                    <a:pt x="256" y="758"/>
                  </a:lnTo>
                  <a:lnTo>
                    <a:pt x="249" y="767"/>
                  </a:lnTo>
                  <a:lnTo>
                    <a:pt x="231" y="783"/>
                  </a:lnTo>
                  <a:lnTo>
                    <a:pt x="217" y="778"/>
                  </a:lnTo>
                  <a:lnTo>
                    <a:pt x="194" y="767"/>
                  </a:lnTo>
                  <a:lnTo>
                    <a:pt x="185" y="769"/>
                  </a:lnTo>
                  <a:lnTo>
                    <a:pt x="173" y="781"/>
                  </a:lnTo>
                  <a:lnTo>
                    <a:pt x="145" y="783"/>
                  </a:lnTo>
                  <a:lnTo>
                    <a:pt x="134" y="792"/>
                  </a:lnTo>
                  <a:lnTo>
                    <a:pt x="134" y="797"/>
                  </a:lnTo>
                  <a:lnTo>
                    <a:pt x="132" y="801"/>
                  </a:lnTo>
                  <a:lnTo>
                    <a:pt x="118" y="797"/>
                  </a:lnTo>
                  <a:lnTo>
                    <a:pt x="88" y="746"/>
                  </a:lnTo>
                  <a:lnTo>
                    <a:pt x="78" y="735"/>
                  </a:lnTo>
                  <a:lnTo>
                    <a:pt x="74" y="711"/>
                  </a:lnTo>
                  <a:lnTo>
                    <a:pt x="65" y="707"/>
                  </a:lnTo>
                  <a:lnTo>
                    <a:pt x="48" y="714"/>
                  </a:lnTo>
                  <a:lnTo>
                    <a:pt x="21" y="735"/>
                  </a:lnTo>
                  <a:lnTo>
                    <a:pt x="14" y="735"/>
                  </a:lnTo>
                  <a:lnTo>
                    <a:pt x="12" y="725"/>
                  </a:lnTo>
                  <a:lnTo>
                    <a:pt x="14" y="702"/>
                  </a:lnTo>
                  <a:lnTo>
                    <a:pt x="9" y="693"/>
                  </a:lnTo>
                  <a:lnTo>
                    <a:pt x="5" y="681"/>
                  </a:lnTo>
                  <a:lnTo>
                    <a:pt x="0" y="656"/>
                  </a:lnTo>
                  <a:lnTo>
                    <a:pt x="7" y="649"/>
                  </a:lnTo>
                  <a:lnTo>
                    <a:pt x="32" y="649"/>
                  </a:lnTo>
                  <a:lnTo>
                    <a:pt x="46" y="644"/>
                  </a:lnTo>
                  <a:lnTo>
                    <a:pt x="53" y="631"/>
                  </a:lnTo>
                  <a:lnTo>
                    <a:pt x="58" y="617"/>
                  </a:lnTo>
                  <a:lnTo>
                    <a:pt x="60" y="589"/>
                  </a:lnTo>
                  <a:lnTo>
                    <a:pt x="76" y="571"/>
                  </a:lnTo>
                  <a:lnTo>
                    <a:pt x="78" y="538"/>
                  </a:lnTo>
                  <a:lnTo>
                    <a:pt x="90" y="506"/>
                  </a:lnTo>
                  <a:lnTo>
                    <a:pt x="78" y="425"/>
                  </a:lnTo>
                  <a:lnTo>
                    <a:pt x="74" y="367"/>
                  </a:lnTo>
                  <a:lnTo>
                    <a:pt x="76" y="349"/>
                  </a:lnTo>
                  <a:lnTo>
                    <a:pt x="90" y="319"/>
                  </a:lnTo>
                  <a:lnTo>
                    <a:pt x="99" y="296"/>
                  </a:lnTo>
                  <a:lnTo>
                    <a:pt x="104" y="266"/>
                  </a:lnTo>
                  <a:lnTo>
                    <a:pt x="111" y="234"/>
                  </a:lnTo>
                  <a:close/>
                </a:path>
              </a:pathLst>
            </a:custGeom>
            <a:blipFill dpi="0" rotWithShape="0">
              <a:blip r:embed="rId2"/>
              <a:srcRect/>
              <a:tile tx="0" ty="0" sx="100000" sy="100000" flip="none" algn="tl"/>
            </a:blipFill>
            <a:ln w="14288">
              <a:solidFill>
                <a:srgbClr val="000000"/>
              </a:solidFill>
              <a:prstDash val="solid"/>
              <a:round/>
              <a:headEnd/>
              <a:tailEnd/>
            </a:ln>
          </p:spPr>
          <p:txBody>
            <a:bodyPr/>
            <a:lstStyle/>
            <a:p>
              <a:endParaRPr lang="en-US"/>
            </a:p>
          </p:txBody>
        </p:sp>
        <p:sp>
          <p:nvSpPr>
            <p:cNvPr id="128059" name="Freeform 59"/>
            <p:cNvSpPr>
              <a:spLocks/>
            </p:cNvSpPr>
            <p:nvPr/>
          </p:nvSpPr>
          <p:spPr bwMode="auto">
            <a:xfrm>
              <a:off x="1367" y="1653"/>
              <a:ext cx="774" cy="267"/>
            </a:xfrm>
            <a:custGeom>
              <a:avLst/>
              <a:gdLst>
                <a:gd name="T0" fmla="*/ 691 w 774"/>
                <a:gd name="T1" fmla="*/ 11 h 267"/>
                <a:gd name="T2" fmla="*/ 700 w 774"/>
                <a:gd name="T3" fmla="*/ 0 h 267"/>
                <a:gd name="T4" fmla="*/ 748 w 774"/>
                <a:gd name="T5" fmla="*/ 27 h 267"/>
                <a:gd name="T6" fmla="*/ 744 w 774"/>
                <a:gd name="T7" fmla="*/ 39 h 267"/>
                <a:gd name="T8" fmla="*/ 737 w 774"/>
                <a:gd name="T9" fmla="*/ 50 h 267"/>
                <a:gd name="T10" fmla="*/ 737 w 774"/>
                <a:gd name="T11" fmla="*/ 67 h 267"/>
                <a:gd name="T12" fmla="*/ 744 w 774"/>
                <a:gd name="T13" fmla="*/ 78 h 267"/>
                <a:gd name="T14" fmla="*/ 753 w 774"/>
                <a:gd name="T15" fmla="*/ 83 h 267"/>
                <a:gd name="T16" fmla="*/ 764 w 774"/>
                <a:gd name="T17" fmla="*/ 80 h 267"/>
                <a:gd name="T18" fmla="*/ 767 w 774"/>
                <a:gd name="T19" fmla="*/ 80 h 267"/>
                <a:gd name="T20" fmla="*/ 774 w 774"/>
                <a:gd name="T21" fmla="*/ 92 h 267"/>
                <a:gd name="T22" fmla="*/ 771 w 774"/>
                <a:gd name="T23" fmla="*/ 108 h 267"/>
                <a:gd name="T24" fmla="*/ 760 w 774"/>
                <a:gd name="T25" fmla="*/ 115 h 267"/>
                <a:gd name="T26" fmla="*/ 732 w 774"/>
                <a:gd name="T27" fmla="*/ 122 h 267"/>
                <a:gd name="T28" fmla="*/ 723 w 774"/>
                <a:gd name="T29" fmla="*/ 99 h 267"/>
                <a:gd name="T30" fmla="*/ 718 w 774"/>
                <a:gd name="T31" fmla="*/ 94 h 267"/>
                <a:gd name="T32" fmla="*/ 702 w 774"/>
                <a:gd name="T33" fmla="*/ 97 h 267"/>
                <a:gd name="T34" fmla="*/ 700 w 774"/>
                <a:gd name="T35" fmla="*/ 99 h 267"/>
                <a:gd name="T36" fmla="*/ 700 w 774"/>
                <a:gd name="T37" fmla="*/ 106 h 267"/>
                <a:gd name="T38" fmla="*/ 695 w 774"/>
                <a:gd name="T39" fmla="*/ 108 h 267"/>
                <a:gd name="T40" fmla="*/ 670 w 774"/>
                <a:gd name="T41" fmla="*/ 108 h 267"/>
                <a:gd name="T42" fmla="*/ 663 w 774"/>
                <a:gd name="T43" fmla="*/ 124 h 267"/>
                <a:gd name="T44" fmla="*/ 640 w 774"/>
                <a:gd name="T45" fmla="*/ 134 h 267"/>
                <a:gd name="T46" fmla="*/ 631 w 774"/>
                <a:gd name="T47" fmla="*/ 145 h 267"/>
                <a:gd name="T48" fmla="*/ 631 w 774"/>
                <a:gd name="T49" fmla="*/ 157 h 267"/>
                <a:gd name="T50" fmla="*/ 637 w 774"/>
                <a:gd name="T51" fmla="*/ 168 h 267"/>
                <a:gd name="T52" fmla="*/ 633 w 774"/>
                <a:gd name="T53" fmla="*/ 184 h 267"/>
                <a:gd name="T54" fmla="*/ 626 w 774"/>
                <a:gd name="T55" fmla="*/ 194 h 267"/>
                <a:gd name="T56" fmla="*/ 628 w 774"/>
                <a:gd name="T57" fmla="*/ 205 h 267"/>
                <a:gd name="T58" fmla="*/ 635 w 774"/>
                <a:gd name="T59" fmla="*/ 224 h 267"/>
                <a:gd name="T60" fmla="*/ 628 w 774"/>
                <a:gd name="T61" fmla="*/ 233 h 267"/>
                <a:gd name="T62" fmla="*/ 628 w 774"/>
                <a:gd name="T63" fmla="*/ 247 h 267"/>
                <a:gd name="T64" fmla="*/ 633 w 774"/>
                <a:gd name="T65" fmla="*/ 261 h 267"/>
                <a:gd name="T66" fmla="*/ 640 w 774"/>
                <a:gd name="T67" fmla="*/ 265 h 267"/>
                <a:gd name="T68" fmla="*/ 631 w 774"/>
                <a:gd name="T69" fmla="*/ 267 h 267"/>
                <a:gd name="T70" fmla="*/ 123 w 774"/>
                <a:gd name="T71" fmla="*/ 244 h 267"/>
                <a:gd name="T72" fmla="*/ 118 w 774"/>
                <a:gd name="T73" fmla="*/ 242 h 267"/>
                <a:gd name="T74" fmla="*/ 100 w 774"/>
                <a:gd name="T75" fmla="*/ 212 h 267"/>
                <a:gd name="T76" fmla="*/ 74 w 774"/>
                <a:gd name="T77" fmla="*/ 194 h 267"/>
                <a:gd name="T78" fmla="*/ 65 w 774"/>
                <a:gd name="T79" fmla="*/ 166 h 267"/>
                <a:gd name="T80" fmla="*/ 58 w 774"/>
                <a:gd name="T81" fmla="*/ 161 h 267"/>
                <a:gd name="T82" fmla="*/ 21 w 774"/>
                <a:gd name="T83" fmla="*/ 161 h 267"/>
                <a:gd name="T84" fmla="*/ 0 w 774"/>
                <a:gd name="T85" fmla="*/ 39 h 267"/>
                <a:gd name="T86" fmla="*/ 12 w 774"/>
                <a:gd name="T87" fmla="*/ 23 h 267"/>
                <a:gd name="T88" fmla="*/ 14 w 774"/>
                <a:gd name="T89" fmla="*/ 18 h 267"/>
                <a:gd name="T90" fmla="*/ 33 w 774"/>
                <a:gd name="T91" fmla="*/ 32 h 267"/>
                <a:gd name="T92" fmla="*/ 56 w 774"/>
                <a:gd name="T93" fmla="*/ 32 h 267"/>
                <a:gd name="T94" fmla="*/ 83 w 774"/>
                <a:gd name="T95" fmla="*/ 16 h 267"/>
                <a:gd name="T96" fmla="*/ 93 w 774"/>
                <a:gd name="T97" fmla="*/ 14 h 267"/>
                <a:gd name="T98" fmla="*/ 691 w 774"/>
                <a:gd name="T99" fmla="*/ 11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74" h="267">
                  <a:moveTo>
                    <a:pt x="691" y="11"/>
                  </a:moveTo>
                  <a:lnTo>
                    <a:pt x="700" y="0"/>
                  </a:lnTo>
                  <a:lnTo>
                    <a:pt x="748" y="27"/>
                  </a:lnTo>
                  <a:lnTo>
                    <a:pt x="744" y="39"/>
                  </a:lnTo>
                  <a:lnTo>
                    <a:pt x="737" y="50"/>
                  </a:lnTo>
                  <a:lnTo>
                    <a:pt x="737" y="67"/>
                  </a:lnTo>
                  <a:lnTo>
                    <a:pt x="744" y="78"/>
                  </a:lnTo>
                  <a:lnTo>
                    <a:pt x="753" y="83"/>
                  </a:lnTo>
                  <a:lnTo>
                    <a:pt x="764" y="80"/>
                  </a:lnTo>
                  <a:lnTo>
                    <a:pt x="767" y="80"/>
                  </a:lnTo>
                  <a:lnTo>
                    <a:pt x="774" y="92"/>
                  </a:lnTo>
                  <a:lnTo>
                    <a:pt x="771" y="108"/>
                  </a:lnTo>
                  <a:lnTo>
                    <a:pt x="760" y="115"/>
                  </a:lnTo>
                  <a:lnTo>
                    <a:pt x="732" y="122"/>
                  </a:lnTo>
                  <a:lnTo>
                    <a:pt x="723" y="99"/>
                  </a:lnTo>
                  <a:lnTo>
                    <a:pt x="718" y="94"/>
                  </a:lnTo>
                  <a:lnTo>
                    <a:pt x="702" y="97"/>
                  </a:lnTo>
                  <a:lnTo>
                    <a:pt x="700" y="99"/>
                  </a:lnTo>
                  <a:lnTo>
                    <a:pt x="700" y="106"/>
                  </a:lnTo>
                  <a:lnTo>
                    <a:pt x="695" y="108"/>
                  </a:lnTo>
                  <a:lnTo>
                    <a:pt x="670" y="108"/>
                  </a:lnTo>
                  <a:lnTo>
                    <a:pt x="663" y="124"/>
                  </a:lnTo>
                  <a:lnTo>
                    <a:pt x="640" y="134"/>
                  </a:lnTo>
                  <a:lnTo>
                    <a:pt x="631" y="145"/>
                  </a:lnTo>
                  <a:lnTo>
                    <a:pt x="631" y="157"/>
                  </a:lnTo>
                  <a:lnTo>
                    <a:pt x="637" y="168"/>
                  </a:lnTo>
                  <a:lnTo>
                    <a:pt x="633" y="184"/>
                  </a:lnTo>
                  <a:lnTo>
                    <a:pt x="626" y="194"/>
                  </a:lnTo>
                  <a:lnTo>
                    <a:pt x="628" y="205"/>
                  </a:lnTo>
                  <a:lnTo>
                    <a:pt x="635" y="224"/>
                  </a:lnTo>
                  <a:lnTo>
                    <a:pt x="628" y="233"/>
                  </a:lnTo>
                  <a:lnTo>
                    <a:pt x="628" y="247"/>
                  </a:lnTo>
                  <a:lnTo>
                    <a:pt x="633" y="261"/>
                  </a:lnTo>
                  <a:lnTo>
                    <a:pt x="640" y="265"/>
                  </a:lnTo>
                  <a:lnTo>
                    <a:pt x="631" y="267"/>
                  </a:lnTo>
                  <a:lnTo>
                    <a:pt x="123" y="244"/>
                  </a:lnTo>
                  <a:lnTo>
                    <a:pt x="118" y="242"/>
                  </a:lnTo>
                  <a:lnTo>
                    <a:pt x="100" y="212"/>
                  </a:lnTo>
                  <a:lnTo>
                    <a:pt x="74" y="194"/>
                  </a:lnTo>
                  <a:lnTo>
                    <a:pt x="65" y="166"/>
                  </a:lnTo>
                  <a:lnTo>
                    <a:pt x="58" y="161"/>
                  </a:lnTo>
                  <a:lnTo>
                    <a:pt x="21" y="161"/>
                  </a:lnTo>
                  <a:lnTo>
                    <a:pt x="0" y="39"/>
                  </a:lnTo>
                  <a:lnTo>
                    <a:pt x="12" y="23"/>
                  </a:lnTo>
                  <a:lnTo>
                    <a:pt x="14" y="18"/>
                  </a:lnTo>
                  <a:lnTo>
                    <a:pt x="33" y="32"/>
                  </a:lnTo>
                  <a:lnTo>
                    <a:pt x="56" y="32"/>
                  </a:lnTo>
                  <a:lnTo>
                    <a:pt x="83" y="16"/>
                  </a:lnTo>
                  <a:lnTo>
                    <a:pt x="93" y="14"/>
                  </a:lnTo>
                  <a:lnTo>
                    <a:pt x="691" y="11"/>
                  </a:lnTo>
                  <a:close/>
                </a:path>
              </a:pathLst>
            </a:cu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60" name="Freeform 60"/>
            <p:cNvSpPr>
              <a:spLocks/>
            </p:cNvSpPr>
            <p:nvPr/>
          </p:nvSpPr>
          <p:spPr bwMode="auto">
            <a:xfrm>
              <a:off x="1372" y="1657"/>
              <a:ext cx="773" cy="268"/>
            </a:xfrm>
            <a:custGeom>
              <a:avLst/>
              <a:gdLst>
                <a:gd name="T0" fmla="*/ 690 w 773"/>
                <a:gd name="T1" fmla="*/ 12 h 268"/>
                <a:gd name="T2" fmla="*/ 699 w 773"/>
                <a:gd name="T3" fmla="*/ 0 h 268"/>
                <a:gd name="T4" fmla="*/ 748 w 773"/>
                <a:gd name="T5" fmla="*/ 28 h 268"/>
                <a:gd name="T6" fmla="*/ 743 w 773"/>
                <a:gd name="T7" fmla="*/ 40 h 268"/>
                <a:gd name="T8" fmla="*/ 736 w 773"/>
                <a:gd name="T9" fmla="*/ 51 h 268"/>
                <a:gd name="T10" fmla="*/ 736 w 773"/>
                <a:gd name="T11" fmla="*/ 67 h 268"/>
                <a:gd name="T12" fmla="*/ 743 w 773"/>
                <a:gd name="T13" fmla="*/ 79 h 268"/>
                <a:gd name="T14" fmla="*/ 753 w 773"/>
                <a:gd name="T15" fmla="*/ 83 h 268"/>
                <a:gd name="T16" fmla="*/ 764 w 773"/>
                <a:gd name="T17" fmla="*/ 81 h 268"/>
                <a:gd name="T18" fmla="*/ 766 w 773"/>
                <a:gd name="T19" fmla="*/ 81 h 268"/>
                <a:gd name="T20" fmla="*/ 773 w 773"/>
                <a:gd name="T21" fmla="*/ 93 h 268"/>
                <a:gd name="T22" fmla="*/ 771 w 773"/>
                <a:gd name="T23" fmla="*/ 109 h 268"/>
                <a:gd name="T24" fmla="*/ 759 w 773"/>
                <a:gd name="T25" fmla="*/ 116 h 268"/>
                <a:gd name="T26" fmla="*/ 732 w 773"/>
                <a:gd name="T27" fmla="*/ 123 h 268"/>
                <a:gd name="T28" fmla="*/ 723 w 773"/>
                <a:gd name="T29" fmla="*/ 100 h 268"/>
                <a:gd name="T30" fmla="*/ 718 w 773"/>
                <a:gd name="T31" fmla="*/ 95 h 268"/>
                <a:gd name="T32" fmla="*/ 702 w 773"/>
                <a:gd name="T33" fmla="*/ 97 h 268"/>
                <a:gd name="T34" fmla="*/ 699 w 773"/>
                <a:gd name="T35" fmla="*/ 100 h 268"/>
                <a:gd name="T36" fmla="*/ 699 w 773"/>
                <a:gd name="T37" fmla="*/ 106 h 268"/>
                <a:gd name="T38" fmla="*/ 695 w 773"/>
                <a:gd name="T39" fmla="*/ 109 h 268"/>
                <a:gd name="T40" fmla="*/ 669 w 773"/>
                <a:gd name="T41" fmla="*/ 109 h 268"/>
                <a:gd name="T42" fmla="*/ 662 w 773"/>
                <a:gd name="T43" fmla="*/ 125 h 268"/>
                <a:gd name="T44" fmla="*/ 639 w 773"/>
                <a:gd name="T45" fmla="*/ 134 h 268"/>
                <a:gd name="T46" fmla="*/ 630 w 773"/>
                <a:gd name="T47" fmla="*/ 146 h 268"/>
                <a:gd name="T48" fmla="*/ 630 w 773"/>
                <a:gd name="T49" fmla="*/ 157 h 268"/>
                <a:gd name="T50" fmla="*/ 637 w 773"/>
                <a:gd name="T51" fmla="*/ 169 h 268"/>
                <a:gd name="T52" fmla="*/ 632 w 773"/>
                <a:gd name="T53" fmla="*/ 185 h 268"/>
                <a:gd name="T54" fmla="*/ 626 w 773"/>
                <a:gd name="T55" fmla="*/ 194 h 268"/>
                <a:gd name="T56" fmla="*/ 628 w 773"/>
                <a:gd name="T57" fmla="*/ 206 h 268"/>
                <a:gd name="T58" fmla="*/ 635 w 773"/>
                <a:gd name="T59" fmla="*/ 224 h 268"/>
                <a:gd name="T60" fmla="*/ 628 w 773"/>
                <a:gd name="T61" fmla="*/ 233 h 268"/>
                <a:gd name="T62" fmla="*/ 628 w 773"/>
                <a:gd name="T63" fmla="*/ 247 h 268"/>
                <a:gd name="T64" fmla="*/ 632 w 773"/>
                <a:gd name="T65" fmla="*/ 261 h 268"/>
                <a:gd name="T66" fmla="*/ 639 w 773"/>
                <a:gd name="T67" fmla="*/ 266 h 268"/>
                <a:gd name="T68" fmla="*/ 630 w 773"/>
                <a:gd name="T69" fmla="*/ 268 h 268"/>
                <a:gd name="T70" fmla="*/ 122 w 773"/>
                <a:gd name="T71" fmla="*/ 245 h 268"/>
                <a:gd name="T72" fmla="*/ 118 w 773"/>
                <a:gd name="T73" fmla="*/ 243 h 268"/>
                <a:gd name="T74" fmla="*/ 99 w 773"/>
                <a:gd name="T75" fmla="*/ 213 h 268"/>
                <a:gd name="T76" fmla="*/ 74 w 773"/>
                <a:gd name="T77" fmla="*/ 194 h 268"/>
                <a:gd name="T78" fmla="*/ 65 w 773"/>
                <a:gd name="T79" fmla="*/ 167 h 268"/>
                <a:gd name="T80" fmla="*/ 58 w 773"/>
                <a:gd name="T81" fmla="*/ 162 h 268"/>
                <a:gd name="T82" fmla="*/ 21 w 773"/>
                <a:gd name="T83" fmla="*/ 162 h 268"/>
                <a:gd name="T84" fmla="*/ 0 w 773"/>
                <a:gd name="T85" fmla="*/ 40 h 268"/>
                <a:gd name="T86" fmla="*/ 11 w 773"/>
                <a:gd name="T87" fmla="*/ 23 h 268"/>
                <a:gd name="T88" fmla="*/ 14 w 773"/>
                <a:gd name="T89" fmla="*/ 19 h 268"/>
                <a:gd name="T90" fmla="*/ 32 w 773"/>
                <a:gd name="T91" fmla="*/ 33 h 268"/>
                <a:gd name="T92" fmla="*/ 55 w 773"/>
                <a:gd name="T93" fmla="*/ 33 h 268"/>
                <a:gd name="T94" fmla="*/ 83 w 773"/>
                <a:gd name="T95" fmla="*/ 16 h 268"/>
                <a:gd name="T96" fmla="*/ 92 w 773"/>
                <a:gd name="T97" fmla="*/ 14 h 268"/>
                <a:gd name="T98" fmla="*/ 690 w 773"/>
                <a:gd name="T99" fmla="*/ 12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73" h="268">
                  <a:moveTo>
                    <a:pt x="690" y="12"/>
                  </a:moveTo>
                  <a:lnTo>
                    <a:pt x="699" y="0"/>
                  </a:lnTo>
                  <a:lnTo>
                    <a:pt x="748" y="28"/>
                  </a:lnTo>
                  <a:lnTo>
                    <a:pt x="743" y="40"/>
                  </a:lnTo>
                  <a:lnTo>
                    <a:pt x="736" y="51"/>
                  </a:lnTo>
                  <a:lnTo>
                    <a:pt x="736" y="67"/>
                  </a:lnTo>
                  <a:lnTo>
                    <a:pt x="743" y="79"/>
                  </a:lnTo>
                  <a:lnTo>
                    <a:pt x="753" y="83"/>
                  </a:lnTo>
                  <a:lnTo>
                    <a:pt x="764" y="81"/>
                  </a:lnTo>
                  <a:lnTo>
                    <a:pt x="766" y="81"/>
                  </a:lnTo>
                  <a:lnTo>
                    <a:pt x="773" y="93"/>
                  </a:lnTo>
                  <a:lnTo>
                    <a:pt x="771" y="109"/>
                  </a:lnTo>
                  <a:lnTo>
                    <a:pt x="759" y="116"/>
                  </a:lnTo>
                  <a:lnTo>
                    <a:pt x="732" y="123"/>
                  </a:lnTo>
                  <a:lnTo>
                    <a:pt x="723" y="100"/>
                  </a:lnTo>
                  <a:lnTo>
                    <a:pt x="718" y="95"/>
                  </a:lnTo>
                  <a:lnTo>
                    <a:pt x="702" y="97"/>
                  </a:lnTo>
                  <a:lnTo>
                    <a:pt x="699" y="100"/>
                  </a:lnTo>
                  <a:lnTo>
                    <a:pt x="699" y="106"/>
                  </a:lnTo>
                  <a:lnTo>
                    <a:pt x="695" y="109"/>
                  </a:lnTo>
                  <a:lnTo>
                    <a:pt x="669" y="109"/>
                  </a:lnTo>
                  <a:lnTo>
                    <a:pt x="662" y="125"/>
                  </a:lnTo>
                  <a:lnTo>
                    <a:pt x="639" y="134"/>
                  </a:lnTo>
                  <a:lnTo>
                    <a:pt x="630" y="146"/>
                  </a:lnTo>
                  <a:lnTo>
                    <a:pt x="630" y="157"/>
                  </a:lnTo>
                  <a:lnTo>
                    <a:pt x="637" y="169"/>
                  </a:lnTo>
                  <a:lnTo>
                    <a:pt x="632" y="185"/>
                  </a:lnTo>
                  <a:lnTo>
                    <a:pt x="626" y="194"/>
                  </a:lnTo>
                  <a:lnTo>
                    <a:pt x="628" y="206"/>
                  </a:lnTo>
                  <a:lnTo>
                    <a:pt x="635" y="224"/>
                  </a:lnTo>
                  <a:lnTo>
                    <a:pt x="628" y="233"/>
                  </a:lnTo>
                  <a:lnTo>
                    <a:pt x="628" y="247"/>
                  </a:lnTo>
                  <a:lnTo>
                    <a:pt x="632" y="261"/>
                  </a:lnTo>
                  <a:lnTo>
                    <a:pt x="639" y="266"/>
                  </a:lnTo>
                  <a:lnTo>
                    <a:pt x="630" y="268"/>
                  </a:lnTo>
                  <a:lnTo>
                    <a:pt x="122" y="245"/>
                  </a:lnTo>
                  <a:lnTo>
                    <a:pt x="118" y="243"/>
                  </a:lnTo>
                  <a:lnTo>
                    <a:pt x="99" y="213"/>
                  </a:lnTo>
                  <a:lnTo>
                    <a:pt x="74" y="194"/>
                  </a:lnTo>
                  <a:lnTo>
                    <a:pt x="65" y="167"/>
                  </a:lnTo>
                  <a:lnTo>
                    <a:pt x="58" y="162"/>
                  </a:lnTo>
                  <a:lnTo>
                    <a:pt x="21" y="162"/>
                  </a:lnTo>
                  <a:lnTo>
                    <a:pt x="0" y="40"/>
                  </a:lnTo>
                  <a:lnTo>
                    <a:pt x="11" y="23"/>
                  </a:lnTo>
                  <a:lnTo>
                    <a:pt x="14" y="19"/>
                  </a:lnTo>
                  <a:lnTo>
                    <a:pt x="32" y="33"/>
                  </a:lnTo>
                  <a:lnTo>
                    <a:pt x="55" y="33"/>
                  </a:lnTo>
                  <a:lnTo>
                    <a:pt x="83" y="16"/>
                  </a:lnTo>
                  <a:lnTo>
                    <a:pt x="92" y="14"/>
                  </a:lnTo>
                  <a:lnTo>
                    <a:pt x="690" y="12"/>
                  </a:lnTo>
                  <a:close/>
                </a:path>
              </a:pathLst>
            </a:custGeom>
            <a:blipFill dpi="0" rotWithShape="0">
              <a:blip r:embed="rId2"/>
              <a:srcRect/>
              <a:tile tx="0" ty="0" sx="100000" sy="100000" flip="none" algn="tl"/>
            </a:blipFill>
            <a:ln w="14288">
              <a:solidFill>
                <a:srgbClr val="000000"/>
              </a:solidFill>
              <a:prstDash val="solid"/>
              <a:round/>
              <a:headEnd/>
              <a:tailEnd/>
            </a:ln>
          </p:spPr>
          <p:txBody>
            <a:bodyPr/>
            <a:lstStyle/>
            <a:p>
              <a:endParaRPr lang="en-US"/>
            </a:p>
          </p:txBody>
        </p:sp>
        <p:sp>
          <p:nvSpPr>
            <p:cNvPr id="128061" name="Freeform 61"/>
            <p:cNvSpPr>
              <a:spLocks/>
            </p:cNvSpPr>
            <p:nvPr/>
          </p:nvSpPr>
          <p:spPr bwMode="auto">
            <a:xfrm>
              <a:off x="1947" y="1757"/>
              <a:ext cx="491" cy="854"/>
            </a:xfrm>
            <a:custGeom>
              <a:avLst/>
              <a:gdLst>
                <a:gd name="T0" fmla="*/ 150 w 491"/>
                <a:gd name="T1" fmla="*/ 27 h 854"/>
                <a:gd name="T2" fmla="*/ 208 w 491"/>
                <a:gd name="T3" fmla="*/ 34 h 854"/>
                <a:gd name="T4" fmla="*/ 203 w 491"/>
                <a:gd name="T5" fmla="*/ 60 h 854"/>
                <a:gd name="T6" fmla="*/ 210 w 491"/>
                <a:gd name="T7" fmla="*/ 97 h 854"/>
                <a:gd name="T8" fmla="*/ 235 w 491"/>
                <a:gd name="T9" fmla="*/ 136 h 854"/>
                <a:gd name="T10" fmla="*/ 242 w 491"/>
                <a:gd name="T11" fmla="*/ 163 h 854"/>
                <a:gd name="T12" fmla="*/ 265 w 491"/>
                <a:gd name="T13" fmla="*/ 191 h 854"/>
                <a:gd name="T14" fmla="*/ 311 w 491"/>
                <a:gd name="T15" fmla="*/ 267 h 854"/>
                <a:gd name="T16" fmla="*/ 339 w 491"/>
                <a:gd name="T17" fmla="*/ 288 h 854"/>
                <a:gd name="T18" fmla="*/ 385 w 491"/>
                <a:gd name="T19" fmla="*/ 330 h 854"/>
                <a:gd name="T20" fmla="*/ 408 w 491"/>
                <a:gd name="T21" fmla="*/ 374 h 854"/>
                <a:gd name="T22" fmla="*/ 485 w 491"/>
                <a:gd name="T23" fmla="*/ 401 h 854"/>
                <a:gd name="T24" fmla="*/ 491 w 491"/>
                <a:gd name="T25" fmla="*/ 411 h 854"/>
                <a:gd name="T26" fmla="*/ 471 w 491"/>
                <a:gd name="T27" fmla="*/ 438 h 854"/>
                <a:gd name="T28" fmla="*/ 448 w 491"/>
                <a:gd name="T29" fmla="*/ 501 h 854"/>
                <a:gd name="T30" fmla="*/ 390 w 491"/>
                <a:gd name="T31" fmla="*/ 514 h 854"/>
                <a:gd name="T32" fmla="*/ 355 w 491"/>
                <a:gd name="T33" fmla="*/ 547 h 854"/>
                <a:gd name="T34" fmla="*/ 346 w 491"/>
                <a:gd name="T35" fmla="*/ 634 h 854"/>
                <a:gd name="T36" fmla="*/ 311 w 491"/>
                <a:gd name="T37" fmla="*/ 729 h 854"/>
                <a:gd name="T38" fmla="*/ 323 w 491"/>
                <a:gd name="T39" fmla="*/ 768 h 854"/>
                <a:gd name="T40" fmla="*/ 360 w 491"/>
                <a:gd name="T41" fmla="*/ 789 h 854"/>
                <a:gd name="T42" fmla="*/ 397 w 491"/>
                <a:gd name="T43" fmla="*/ 812 h 854"/>
                <a:gd name="T44" fmla="*/ 355 w 491"/>
                <a:gd name="T45" fmla="*/ 851 h 854"/>
                <a:gd name="T46" fmla="*/ 244 w 491"/>
                <a:gd name="T47" fmla="*/ 815 h 854"/>
                <a:gd name="T48" fmla="*/ 224 w 491"/>
                <a:gd name="T49" fmla="*/ 815 h 854"/>
                <a:gd name="T50" fmla="*/ 152 w 491"/>
                <a:gd name="T51" fmla="*/ 771 h 854"/>
                <a:gd name="T52" fmla="*/ 101 w 491"/>
                <a:gd name="T53" fmla="*/ 743 h 854"/>
                <a:gd name="T54" fmla="*/ 37 w 491"/>
                <a:gd name="T55" fmla="*/ 655 h 854"/>
                <a:gd name="T56" fmla="*/ 18 w 491"/>
                <a:gd name="T57" fmla="*/ 581 h 854"/>
                <a:gd name="T58" fmla="*/ 27 w 491"/>
                <a:gd name="T59" fmla="*/ 510 h 854"/>
                <a:gd name="T60" fmla="*/ 44 w 491"/>
                <a:gd name="T61" fmla="*/ 471 h 854"/>
                <a:gd name="T62" fmla="*/ 7 w 491"/>
                <a:gd name="T63" fmla="*/ 450 h 854"/>
                <a:gd name="T64" fmla="*/ 4 w 491"/>
                <a:gd name="T65" fmla="*/ 380 h 854"/>
                <a:gd name="T66" fmla="*/ 16 w 491"/>
                <a:gd name="T67" fmla="*/ 330 h 854"/>
                <a:gd name="T68" fmla="*/ 90 w 491"/>
                <a:gd name="T69" fmla="*/ 284 h 854"/>
                <a:gd name="T70" fmla="*/ 108 w 491"/>
                <a:gd name="T71" fmla="*/ 249 h 854"/>
                <a:gd name="T72" fmla="*/ 92 w 491"/>
                <a:gd name="T73" fmla="*/ 223 h 854"/>
                <a:gd name="T74" fmla="*/ 74 w 491"/>
                <a:gd name="T75" fmla="*/ 180 h 854"/>
                <a:gd name="T76" fmla="*/ 60 w 491"/>
                <a:gd name="T77" fmla="*/ 145 h 854"/>
                <a:gd name="T78" fmla="*/ 55 w 491"/>
                <a:gd name="T79" fmla="*/ 94 h 854"/>
                <a:gd name="T80" fmla="*/ 60 w 491"/>
                <a:gd name="T81" fmla="*/ 50 h 854"/>
                <a:gd name="T82" fmla="*/ 90 w 491"/>
                <a:gd name="T83" fmla="*/ 27 h 854"/>
                <a:gd name="T84" fmla="*/ 131 w 491"/>
                <a:gd name="T85" fmla="*/ 0 h 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91" h="854">
                  <a:moveTo>
                    <a:pt x="143" y="18"/>
                  </a:moveTo>
                  <a:lnTo>
                    <a:pt x="148" y="25"/>
                  </a:lnTo>
                  <a:lnTo>
                    <a:pt x="150" y="27"/>
                  </a:lnTo>
                  <a:lnTo>
                    <a:pt x="184" y="23"/>
                  </a:lnTo>
                  <a:lnTo>
                    <a:pt x="201" y="9"/>
                  </a:lnTo>
                  <a:lnTo>
                    <a:pt x="208" y="34"/>
                  </a:lnTo>
                  <a:lnTo>
                    <a:pt x="205" y="41"/>
                  </a:lnTo>
                  <a:lnTo>
                    <a:pt x="208" y="53"/>
                  </a:lnTo>
                  <a:lnTo>
                    <a:pt x="203" y="60"/>
                  </a:lnTo>
                  <a:lnTo>
                    <a:pt x="201" y="62"/>
                  </a:lnTo>
                  <a:lnTo>
                    <a:pt x="203" y="76"/>
                  </a:lnTo>
                  <a:lnTo>
                    <a:pt x="210" y="97"/>
                  </a:lnTo>
                  <a:lnTo>
                    <a:pt x="228" y="115"/>
                  </a:lnTo>
                  <a:lnTo>
                    <a:pt x="235" y="124"/>
                  </a:lnTo>
                  <a:lnTo>
                    <a:pt x="235" y="136"/>
                  </a:lnTo>
                  <a:lnTo>
                    <a:pt x="231" y="147"/>
                  </a:lnTo>
                  <a:lnTo>
                    <a:pt x="231" y="157"/>
                  </a:lnTo>
                  <a:lnTo>
                    <a:pt x="242" y="163"/>
                  </a:lnTo>
                  <a:lnTo>
                    <a:pt x="256" y="166"/>
                  </a:lnTo>
                  <a:lnTo>
                    <a:pt x="263" y="182"/>
                  </a:lnTo>
                  <a:lnTo>
                    <a:pt x="265" y="191"/>
                  </a:lnTo>
                  <a:lnTo>
                    <a:pt x="302" y="221"/>
                  </a:lnTo>
                  <a:lnTo>
                    <a:pt x="309" y="228"/>
                  </a:lnTo>
                  <a:lnTo>
                    <a:pt x="311" y="267"/>
                  </a:lnTo>
                  <a:lnTo>
                    <a:pt x="314" y="277"/>
                  </a:lnTo>
                  <a:lnTo>
                    <a:pt x="323" y="284"/>
                  </a:lnTo>
                  <a:lnTo>
                    <a:pt x="339" y="288"/>
                  </a:lnTo>
                  <a:lnTo>
                    <a:pt x="364" y="314"/>
                  </a:lnTo>
                  <a:lnTo>
                    <a:pt x="376" y="327"/>
                  </a:lnTo>
                  <a:lnTo>
                    <a:pt x="385" y="330"/>
                  </a:lnTo>
                  <a:lnTo>
                    <a:pt x="395" y="341"/>
                  </a:lnTo>
                  <a:lnTo>
                    <a:pt x="399" y="355"/>
                  </a:lnTo>
                  <a:lnTo>
                    <a:pt x="408" y="374"/>
                  </a:lnTo>
                  <a:lnTo>
                    <a:pt x="415" y="392"/>
                  </a:lnTo>
                  <a:lnTo>
                    <a:pt x="422" y="397"/>
                  </a:lnTo>
                  <a:lnTo>
                    <a:pt x="485" y="401"/>
                  </a:lnTo>
                  <a:lnTo>
                    <a:pt x="487" y="404"/>
                  </a:lnTo>
                  <a:lnTo>
                    <a:pt x="489" y="404"/>
                  </a:lnTo>
                  <a:lnTo>
                    <a:pt x="491" y="411"/>
                  </a:lnTo>
                  <a:lnTo>
                    <a:pt x="491" y="413"/>
                  </a:lnTo>
                  <a:lnTo>
                    <a:pt x="475" y="434"/>
                  </a:lnTo>
                  <a:lnTo>
                    <a:pt x="471" y="438"/>
                  </a:lnTo>
                  <a:lnTo>
                    <a:pt x="473" y="454"/>
                  </a:lnTo>
                  <a:lnTo>
                    <a:pt x="452" y="482"/>
                  </a:lnTo>
                  <a:lnTo>
                    <a:pt x="448" y="501"/>
                  </a:lnTo>
                  <a:lnTo>
                    <a:pt x="438" y="512"/>
                  </a:lnTo>
                  <a:lnTo>
                    <a:pt x="401" y="517"/>
                  </a:lnTo>
                  <a:lnTo>
                    <a:pt x="390" y="514"/>
                  </a:lnTo>
                  <a:lnTo>
                    <a:pt x="371" y="519"/>
                  </a:lnTo>
                  <a:lnTo>
                    <a:pt x="364" y="528"/>
                  </a:lnTo>
                  <a:lnTo>
                    <a:pt x="355" y="547"/>
                  </a:lnTo>
                  <a:lnTo>
                    <a:pt x="358" y="586"/>
                  </a:lnTo>
                  <a:lnTo>
                    <a:pt x="348" y="609"/>
                  </a:lnTo>
                  <a:lnTo>
                    <a:pt x="346" y="634"/>
                  </a:lnTo>
                  <a:lnTo>
                    <a:pt x="330" y="664"/>
                  </a:lnTo>
                  <a:lnTo>
                    <a:pt x="318" y="690"/>
                  </a:lnTo>
                  <a:lnTo>
                    <a:pt x="311" y="729"/>
                  </a:lnTo>
                  <a:lnTo>
                    <a:pt x="316" y="743"/>
                  </a:lnTo>
                  <a:lnTo>
                    <a:pt x="318" y="757"/>
                  </a:lnTo>
                  <a:lnTo>
                    <a:pt x="323" y="768"/>
                  </a:lnTo>
                  <a:lnTo>
                    <a:pt x="337" y="780"/>
                  </a:lnTo>
                  <a:lnTo>
                    <a:pt x="346" y="782"/>
                  </a:lnTo>
                  <a:lnTo>
                    <a:pt x="360" y="789"/>
                  </a:lnTo>
                  <a:lnTo>
                    <a:pt x="369" y="791"/>
                  </a:lnTo>
                  <a:lnTo>
                    <a:pt x="385" y="798"/>
                  </a:lnTo>
                  <a:lnTo>
                    <a:pt x="397" y="812"/>
                  </a:lnTo>
                  <a:lnTo>
                    <a:pt x="397" y="835"/>
                  </a:lnTo>
                  <a:lnTo>
                    <a:pt x="392" y="854"/>
                  </a:lnTo>
                  <a:lnTo>
                    <a:pt x="355" y="851"/>
                  </a:lnTo>
                  <a:lnTo>
                    <a:pt x="291" y="849"/>
                  </a:lnTo>
                  <a:lnTo>
                    <a:pt x="258" y="826"/>
                  </a:lnTo>
                  <a:lnTo>
                    <a:pt x="244" y="815"/>
                  </a:lnTo>
                  <a:lnTo>
                    <a:pt x="238" y="810"/>
                  </a:lnTo>
                  <a:lnTo>
                    <a:pt x="228" y="810"/>
                  </a:lnTo>
                  <a:lnTo>
                    <a:pt x="224" y="815"/>
                  </a:lnTo>
                  <a:lnTo>
                    <a:pt x="208" y="796"/>
                  </a:lnTo>
                  <a:lnTo>
                    <a:pt x="178" y="789"/>
                  </a:lnTo>
                  <a:lnTo>
                    <a:pt x="152" y="771"/>
                  </a:lnTo>
                  <a:lnTo>
                    <a:pt x="141" y="764"/>
                  </a:lnTo>
                  <a:lnTo>
                    <a:pt x="120" y="755"/>
                  </a:lnTo>
                  <a:lnTo>
                    <a:pt x="101" y="743"/>
                  </a:lnTo>
                  <a:lnTo>
                    <a:pt x="90" y="729"/>
                  </a:lnTo>
                  <a:lnTo>
                    <a:pt x="67" y="683"/>
                  </a:lnTo>
                  <a:lnTo>
                    <a:pt x="37" y="655"/>
                  </a:lnTo>
                  <a:lnTo>
                    <a:pt x="23" y="634"/>
                  </a:lnTo>
                  <a:lnTo>
                    <a:pt x="14" y="602"/>
                  </a:lnTo>
                  <a:lnTo>
                    <a:pt x="18" y="581"/>
                  </a:lnTo>
                  <a:lnTo>
                    <a:pt x="44" y="544"/>
                  </a:lnTo>
                  <a:lnTo>
                    <a:pt x="37" y="524"/>
                  </a:lnTo>
                  <a:lnTo>
                    <a:pt x="27" y="510"/>
                  </a:lnTo>
                  <a:lnTo>
                    <a:pt x="27" y="498"/>
                  </a:lnTo>
                  <a:lnTo>
                    <a:pt x="41" y="480"/>
                  </a:lnTo>
                  <a:lnTo>
                    <a:pt x="44" y="471"/>
                  </a:lnTo>
                  <a:lnTo>
                    <a:pt x="44" y="468"/>
                  </a:lnTo>
                  <a:lnTo>
                    <a:pt x="14" y="457"/>
                  </a:lnTo>
                  <a:lnTo>
                    <a:pt x="7" y="450"/>
                  </a:lnTo>
                  <a:lnTo>
                    <a:pt x="7" y="436"/>
                  </a:lnTo>
                  <a:lnTo>
                    <a:pt x="0" y="413"/>
                  </a:lnTo>
                  <a:lnTo>
                    <a:pt x="4" y="380"/>
                  </a:lnTo>
                  <a:lnTo>
                    <a:pt x="18" y="344"/>
                  </a:lnTo>
                  <a:lnTo>
                    <a:pt x="18" y="332"/>
                  </a:lnTo>
                  <a:lnTo>
                    <a:pt x="16" y="330"/>
                  </a:lnTo>
                  <a:lnTo>
                    <a:pt x="25" y="320"/>
                  </a:lnTo>
                  <a:lnTo>
                    <a:pt x="53" y="316"/>
                  </a:lnTo>
                  <a:lnTo>
                    <a:pt x="90" y="284"/>
                  </a:lnTo>
                  <a:lnTo>
                    <a:pt x="94" y="274"/>
                  </a:lnTo>
                  <a:lnTo>
                    <a:pt x="94" y="263"/>
                  </a:lnTo>
                  <a:lnTo>
                    <a:pt x="108" y="249"/>
                  </a:lnTo>
                  <a:lnTo>
                    <a:pt x="113" y="242"/>
                  </a:lnTo>
                  <a:lnTo>
                    <a:pt x="108" y="235"/>
                  </a:lnTo>
                  <a:lnTo>
                    <a:pt x="92" y="223"/>
                  </a:lnTo>
                  <a:lnTo>
                    <a:pt x="90" y="214"/>
                  </a:lnTo>
                  <a:lnTo>
                    <a:pt x="90" y="198"/>
                  </a:lnTo>
                  <a:lnTo>
                    <a:pt x="74" y="180"/>
                  </a:lnTo>
                  <a:lnTo>
                    <a:pt x="74" y="163"/>
                  </a:lnTo>
                  <a:lnTo>
                    <a:pt x="69" y="152"/>
                  </a:lnTo>
                  <a:lnTo>
                    <a:pt x="60" y="145"/>
                  </a:lnTo>
                  <a:lnTo>
                    <a:pt x="55" y="138"/>
                  </a:lnTo>
                  <a:lnTo>
                    <a:pt x="64" y="120"/>
                  </a:lnTo>
                  <a:lnTo>
                    <a:pt x="55" y="94"/>
                  </a:lnTo>
                  <a:lnTo>
                    <a:pt x="64" y="71"/>
                  </a:lnTo>
                  <a:lnTo>
                    <a:pt x="62" y="60"/>
                  </a:lnTo>
                  <a:lnTo>
                    <a:pt x="60" y="50"/>
                  </a:lnTo>
                  <a:lnTo>
                    <a:pt x="60" y="41"/>
                  </a:lnTo>
                  <a:lnTo>
                    <a:pt x="69" y="34"/>
                  </a:lnTo>
                  <a:lnTo>
                    <a:pt x="90" y="27"/>
                  </a:lnTo>
                  <a:lnTo>
                    <a:pt x="94" y="13"/>
                  </a:lnTo>
                  <a:lnTo>
                    <a:pt x="120" y="11"/>
                  </a:lnTo>
                  <a:lnTo>
                    <a:pt x="131" y="0"/>
                  </a:lnTo>
                  <a:lnTo>
                    <a:pt x="136" y="2"/>
                  </a:lnTo>
                  <a:lnTo>
                    <a:pt x="143"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62" name="Freeform 62"/>
            <p:cNvSpPr>
              <a:spLocks/>
            </p:cNvSpPr>
            <p:nvPr/>
          </p:nvSpPr>
          <p:spPr bwMode="auto">
            <a:xfrm>
              <a:off x="1951" y="1761"/>
              <a:ext cx="492" cy="854"/>
            </a:xfrm>
            <a:custGeom>
              <a:avLst/>
              <a:gdLst>
                <a:gd name="T0" fmla="*/ 150 w 492"/>
                <a:gd name="T1" fmla="*/ 28 h 854"/>
                <a:gd name="T2" fmla="*/ 208 w 492"/>
                <a:gd name="T3" fmla="*/ 35 h 854"/>
                <a:gd name="T4" fmla="*/ 204 w 492"/>
                <a:gd name="T5" fmla="*/ 60 h 854"/>
                <a:gd name="T6" fmla="*/ 210 w 492"/>
                <a:gd name="T7" fmla="*/ 97 h 854"/>
                <a:gd name="T8" fmla="*/ 236 w 492"/>
                <a:gd name="T9" fmla="*/ 136 h 854"/>
                <a:gd name="T10" fmla="*/ 243 w 492"/>
                <a:gd name="T11" fmla="*/ 164 h 854"/>
                <a:gd name="T12" fmla="*/ 266 w 492"/>
                <a:gd name="T13" fmla="*/ 192 h 854"/>
                <a:gd name="T14" fmla="*/ 312 w 492"/>
                <a:gd name="T15" fmla="*/ 268 h 854"/>
                <a:gd name="T16" fmla="*/ 340 w 492"/>
                <a:gd name="T17" fmla="*/ 289 h 854"/>
                <a:gd name="T18" fmla="*/ 386 w 492"/>
                <a:gd name="T19" fmla="*/ 330 h 854"/>
                <a:gd name="T20" fmla="*/ 409 w 492"/>
                <a:gd name="T21" fmla="*/ 374 h 854"/>
                <a:gd name="T22" fmla="*/ 485 w 492"/>
                <a:gd name="T23" fmla="*/ 402 h 854"/>
                <a:gd name="T24" fmla="*/ 492 w 492"/>
                <a:gd name="T25" fmla="*/ 411 h 854"/>
                <a:gd name="T26" fmla="*/ 471 w 492"/>
                <a:gd name="T27" fmla="*/ 439 h 854"/>
                <a:gd name="T28" fmla="*/ 448 w 492"/>
                <a:gd name="T29" fmla="*/ 501 h 854"/>
                <a:gd name="T30" fmla="*/ 391 w 492"/>
                <a:gd name="T31" fmla="*/ 515 h 854"/>
                <a:gd name="T32" fmla="*/ 356 w 492"/>
                <a:gd name="T33" fmla="*/ 547 h 854"/>
                <a:gd name="T34" fmla="*/ 347 w 492"/>
                <a:gd name="T35" fmla="*/ 635 h 854"/>
                <a:gd name="T36" fmla="*/ 312 w 492"/>
                <a:gd name="T37" fmla="*/ 730 h 854"/>
                <a:gd name="T38" fmla="*/ 324 w 492"/>
                <a:gd name="T39" fmla="*/ 769 h 854"/>
                <a:gd name="T40" fmla="*/ 360 w 492"/>
                <a:gd name="T41" fmla="*/ 790 h 854"/>
                <a:gd name="T42" fmla="*/ 397 w 492"/>
                <a:gd name="T43" fmla="*/ 813 h 854"/>
                <a:gd name="T44" fmla="*/ 356 w 492"/>
                <a:gd name="T45" fmla="*/ 852 h 854"/>
                <a:gd name="T46" fmla="*/ 245 w 492"/>
                <a:gd name="T47" fmla="*/ 815 h 854"/>
                <a:gd name="T48" fmla="*/ 224 w 492"/>
                <a:gd name="T49" fmla="*/ 815 h 854"/>
                <a:gd name="T50" fmla="*/ 153 w 492"/>
                <a:gd name="T51" fmla="*/ 771 h 854"/>
                <a:gd name="T52" fmla="*/ 102 w 492"/>
                <a:gd name="T53" fmla="*/ 744 h 854"/>
                <a:gd name="T54" fmla="*/ 37 w 492"/>
                <a:gd name="T55" fmla="*/ 656 h 854"/>
                <a:gd name="T56" fmla="*/ 19 w 492"/>
                <a:gd name="T57" fmla="*/ 582 h 854"/>
                <a:gd name="T58" fmla="*/ 28 w 492"/>
                <a:gd name="T59" fmla="*/ 510 h 854"/>
                <a:gd name="T60" fmla="*/ 44 w 492"/>
                <a:gd name="T61" fmla="*/ 471 h 854"/>
                <a:gd name="T62" fmla="*/ 7 w 492"/>
                <a:gd name="T63" fmla="*/ 450 h 854"/>
                <a:gd name="T64" fmla="*/ 5 w 492"/>
                <a:gd name="T65" fmla="*/ 381 h 854"/>
                <a:gd name="T66" fmla="*/ 17 w 492"/>
                <a:gd name="T67" fmla="*/ 330 h 854"/>
                <a:gd name="T68" fmla="*/ 90 w 492"/>
                <a:gd name="T69" fmla="*/ 284 h 854"/>
                <a:gd name="T70" fmla="*/ 109 w 492"/>
                <a:gd name="T71" fmla="*/ 250 h 854"/>
                <a:gd name="T72" fmla="*/ 93 w 492"/>
                <a:gd name="T73" fmla="*/ 224 h 854"/>
                <a:gd name="T74" fmla="*/ 74 w 492"/>
                <a:gd name="T75" fmla="*/ 180 h 854"/>
                <a:gd name="T76" fmla="*/ 60 w 492"/>
                <a:gd name="T77" fmla="*/ 146 h 854"/>
                <a:gd name="T78" fmla="*/ 56 w 492"/>
                <a:gd name="T79" fmla="*/ 95 h 854"/>
                <a:gd name="T80" fmla="*/ 60 w 492"/>
                <a:gd name="T81" fmla="*/ 51 h 854"/>
                <a:gd name="T82" fmla="*/ 90 w 492"/>
                <a:gd name="T83" fmla="*/ 28 h 854"/>
                <a:gd name="T84" fmla="*/ 132 w 492"/>
                <a:gd name="T85" fmla="*/ 0 h 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92" h="854">
                  <a:moveTo>
                    <a:pt x="144" y="19"/>
                  </a:moveTo>
                  <a:lnTo>
                    <a:pt x="148" y="26"/>
                  </a:lnTo>
                  <a:lnTo>
                    <a:pt x="150" y="28"/>
                  </a:lnTo>
                  <a:lnTo>
                    <a:pt x="185" y="23"/>
                  </a:lnTo>
                  <a:lnTo>
                    <a:pt x="201" y="9"/>
                  </a:lnTo>
                  <a:lnTo>
                    <a:pt x="208" y="35"/>
                  </a:lnTo>
                  <a:lnTo>
                    <a:pt x="206" y="42"/>
                  </a:lnTo>
                  <a:lnTo>
                    <a:pt x="208" y="53"/>
                  </a:lnTo>
                  <a:lnTo>
                    <a:pt x="204" y="60"/>
                  </a:lnTo>
                  <a:lnTo>
                    <a:pt x="201" y="63"/>
                  </a:lnTo>
                  <a:lnTo>
                    <a:pt x="204" y="76"/>
                  </a:lnTo>
                  <a:lnTo>
                    <a:pt x="210" y="97"/>
                  </a:lnTo>
                  <a:lnTo>
                    <a:pt x="229" y="116"/>
                  </a:lnTo>
                  <a:lnTo>
                    <a:pt x="236" y="125"/>
                  </a:lnTo>
                  <a:lnTo>
                    <a:pt x="236" y="136"/>
                  </a:lnTo>
                  <a:lnTo>
                    <a:pt x="231" y="148"/>
                  </a:lnTo>
                  <a:lnTo>
                    <a:pt x="231" y="157"/>
                  </a:lnTo>
                  <a:lnTo>
                    <a:pt x="243" y="164"/>
                  </a:lnTo>
                  <a:lnTo>
                    <a:pt x="257" y="166"/>
                  </a:lnTo>
                  <a:lnTo>
                    <a:pt x="264" y="183"/>
                  </a:lnTo>
                  <a:lnTo>
                    <a:pt x="266" y="192"/>
                  </a:lnTo>
                  <a:lnTo>
                    <a:pt x="303" y="222"/>
                  </a:lnTo>
                  <a:lnTo>
                    <a:pt x="310" y="229"/>
                  </a:lnTo>
                  <a:lnTo>
                    <a:pt x="312" y="268"/>
                  </a:lnTo>
                  <a:lnTo>
                    <a:pt x="314" y="277"/>
                  </a:lnTo>
                  <a:lnTo>
                    <a:pt x="324" y="284"/>
                  </a:lnTo>
                  <a:lnTo>
                    <a:pt x="340" y="289"/>
                  </a:lnTo>
                  <a:lnTo>
                    <a:pt x="365" y="314"/>
                  </a:lnTo>
                  <a:lnTo>
                    <a:pt x="377" y="328"/>
                  </a:lnTo>
                  <a:lnTo>
                    <a:pt x="386" y="330"/>
                  </a:lnTo>
                  <a:lnTo>
                    <a:pt x="395" y="342"/>
                  </a:lnTo>
                  <a:lnTo>
                    <a:pt x="400" y="356"/>
                  </a:lnTo>
                  <a:lnTo>
                    <a:pt x="409" y="374"/>
                  </a:lnTo>
                  <a:lnTo>
                    <a:pt x="416" y="393"/>
                  </a:lnTo>
                  <a:lnTo>
                    <a:pt x="423" y="397"/>
                  </a:lnTo>
                  <a:lnTo>
                    <a:pt x="485" y="402"/>
                  </a:lnTo>
                  <a:lnTo>
                    <a:pt x="487" y="404"/>
                  </a:lnTo>
                  <a:lnTo>
                    <a:pt x="490" y="404"/>
                  </a:lnTo>
                  <a:lnTo>
                    <a:pt x="492" y="411"/>
                  </a:lnTo>
                  <a:lnTo>
                    <a:pt x="492" y="413"/>
                  </a:lnTo>
                  <a:lnTo>
                    <a:pt x="476" y="434"/>
                  </a:lnTo>
                  <a:lnTo>
                    <a:pt x="471" y="439"/>
                  </a:lnTo>
                  <a:lnTo>
                    <a:pt x="474" y="455"/>
                  </a:lnTo>
                  <a:lnTo>
                    <a:pt x="453" y="483"/>
                  </a:lnTo>
                  <a:lnTo>
                    <a:pt x="448" y="501"/>
                  </a:lnTo>
                  <a:lnTo>
                    <a:pt x="439" y="513"/>
                  </a:lnTo>
                  <a:lnTo>
                    <a:pt x="402" y="517"/>
                  </a:lnTo>
                  <a:lnTo>
                    <a:pt x="391" y="515"/>
                  </a:lnTo>
                  <a:lnTo>
                    <a:pt x="372" y="520"/>
                  </a:lnTo>
                  <a:lnTo>
                    <a:pt x="365" y="529"/>
                  </a:lnTo>
                  <a:lnTo>
                    <a:pt x="356" y="547"/>
                  </a:lnTo>
                  <a:lnTo>
                    <a:pt x="358" y="587"/>
                  </a:lnTo>
                  <a:lnTo>
                    <a:pt x="349" y="610"/>
                  </a:lnTo>
                  <a:lnTo>
                    <a:pt x="347" y="635"/>
                  </a:lnTo>
                  <a:lnTo>
                    <a:pt x="330" y="665"/>
                  </a:lnTo>
                  <a:lnTo>
                    <a:pt x="319" y="690"/>
                  </a:lnTo>
                  <a:lnTo>
                    <a:pt x="312" y="730"/>
                  </a:lnTo>
                  <a:lnTo>
                    <a:pt x="317" y="744"/>
                  </a:lnTo>
                  <a:lnTo>
                    <a:pt x="319" y="757"/>
                  </a:lnTo>
                  <a:lnTo>
                    <a:pt x="324" y="769"/>
                  </a:lnTo>
                  <a:lnTo>
                    <a:pt x="337" y="781"/>
                  </a:lnTo>
                  <a:lnTo>
                    <a:pt x="347" y="783"/>
                  </a:lnTo>
                  <a:lnTo>
                    <a:pt x="360" y="790"/>
                  </a:lnTo>
                  <a:lnTo>
                    <a:pt x="370" y="792"/>
                  </a:lnTo>
                  <a:lnTo>
                    <a:pt x="386" y="799"/>
                  </a:lnTo>
                  <a:lnTo>
                    <a:pt x="397" y="813"/>
                  </a:lnTo>
                  <a:lnTo>
                    <a:pt x="397" y="836"/>
                  </a:lnTo>
                  <a:lnTo>
                    <a:pt x="393" y="854"/>
                  </a:lnTo>
                  <a:lnTo>
                    <a:pt x="356" y="852"/>
                  </a:lnTo>
                  <a:lnTo>
                    <a:pt x="291" y="850"/>
                  </a:lnTo>
                  <a:lnTo>
                    <a:pt x="259" y="827"/>
                  </a:lnTo>
                  <a:lnTo>
                    <a:pt x="245" y="815"/>
                  </a:lnTo>
                  <a:lnTo>
                    <a:pt x="238" y="811"/>
                  </a:lnTo>
                  <a:lnTo>
                    <a:pt x="229" y="811"/>
                  </a:lnTo>
                  <a:lnTo>
                    <a:pt x="224" y="815"/>
                  </a:lnTo>
                  <a:lnTo>
                    <a:pt x="208" y="797"/>
                  </a:lnTo>
                  <a:lnTo>
                    <a:pt x="178" y="790"/>
                  </a:lnTo>
                  <a:lnTo>
                    <a:pt x="153" y="771"/>
                  </a:lnTo>
                  <a:lnTo>
                    <a:pt x="141" y="764"/>
                  </a:lnTo>
                  <a:lnTo>
                    <a:pt x="120" y="755"/>
                  </a:lnTo>
                  <a:lnTo>
                    <a:pt x="102" y="744"/>
                  </a:lnTo>
                  <a:lnTo>
                    <a:pt x="90" y="730"/>
                  </a:lnTo>
                  <a:lnTo>
                    <a:pt x="67" y="684"/>
                  </a:lnTo>
                  <a:lnTo>
                    <a:pt x="37" y="656"/>
                  </a:lnTo>
                  <a:lnTo>
                    <a:pt x="23" y="635"/>
                  </a:lnTo>
                  <a:lnTo>
                    <a:pt x="14" y="603"/>
                  </a:lnTo>
                  <a:lnTo>
                    <a:pt x="19" y="582"/>
                  </a:lnTo>
                  <a:lnTo>
                    <a:pt x="44" y="545"/>
                  </a:lnTo>
                  <a:lnTo>
                    <a:pt x="37" y="524"/>
                  </a:lnTo>
                  <a:lnTo>
                    <a:pt x="28" y="510"/>
                  </a:lnTo>
                  <a:lnTo>
                    <a:pt x="28" y="499"/>
                  </a:lnTo>
                  <a:lnTo>
                    <a:pt x="42" y="480"/>
                  </a:lnTo>
                  <a:lnTo>
                    <a:pt x="44" y="471"/>
                  </a:lnTo>
                  <a:lnTo>
                    <a:pt x="44" y="469"/>
                  </a:lnTo>
                  <a:lnTo>
                    <a:pt x="14" y="457"/>
                  </a:lnTo>
                  <a:lnTo>
                    <a:pt x="7" y="450"/>
                  </a:lnTo>
                  <a:lnTo>
                    <a:pt x="7" y="437"/>
                  </a:lnTo>
                  <a:lnTo>
                    <a:pt x="0" y="413"/>
                  </a:lnTo>
                  <a:lnTo>
                    <a:pt x="5" y="381"/>
                  </a:lnTo>
                  <a:lnTo>
                    <a:pt x="19" y="344"/>
                  </a:lnTo>
                  <a:lnTo>
                    <a:pt x="19" y="333"/>
                  </a:lnTo>
                  <a:lnTo>
                    <a:pt x="17" y="330"/>
                  </a:lnTo>
                  <a:lnTo>
                    <a:pt x="26" y="321"/>
                  </a:lnTo>
                  <a:lnTo>
                    <a:pt x="53" y="316"/>
                  </a:lnTo>
                  <a:lnTo>
                    <a:pt x="90" y="284"/>
                  </a:lnTo>
                  <a:lnTo>
                    <a:pt x="95" y="275"/>
                  </a:lnTo>
                  <a:lnTo>
                    <a:pt x="95" y="263"/>
                  </a:lnTo>
                  <a:lnTo>
                    <a:pt x="109" y="250"/>
                  </a:lnTo>
                  <a:lnTo>
                    <a:pt x="113" y="243"/>
                  </a:lnTo>
                  <a:lnTo>
                    <a:pt x="109" y="236"/>
                  </a:lnTo>
                  <a:lnTo>
                    <a:pt x="93" y="224"/>
                  </a:lnTo>
                  <a:lnTo>
                    <a:pt x="90" y="215"/>
                  </a:lnTo>
                  <a:lnTo>
                    <a:pt x="90" y="199"/>
                  </a:lnTo>
                  <a:lnTo>
                    <a:pt x="74" y="180"/>
                  </a:lnTo>
                  <a:lnTo>
                    <a:pt x="74" y="164"/>
                  </a:lnTo>
                  <a:lnTo>
                    <a:pt x="70" y="153"/>
                  </a:lnTo>
                  <a:lnTo>
                    <a:pt x="60" y="146"/>
                  </a:lnTo>
                  <a:lnTo>
                    <a:pt x="56" y="139"/>
                  </a:lnTo>
                  <a:lnTo>
                    <a:pt x="65" y="120"/>
                  </a:lnTo>
                  <a:lnTo>
                    <a:pt x="56" y="95"/>
                  </a:lnTo>
                  <a:lnTo>
                    <a:pt x="65" y="72"/>
                  </a:lnTo>
                  <a:lnTo>
                    <a:pt x="63" y="60"/>
                  </a:lnTo>
                  <a:lnTo>
                    <a:pt x="60" y="51"/>
                  </a:lnTo>
                  <a:lnTo>
                    <a:pt x="60" y="42"/>
                  </a:lnTo>
                  <a:lnTo>
                    <a:pt x="70" y="35"/>
                  </a:lnTo>
                  <a:lnTo>
                    <a:pt x="90" y="28"/>
                  </a:lnTo>
                  <a:lnTo>
                    <a:pt x="95" y="14"/>
                  </a:lnTo>
                  <a:lnTo>
                    <a:pt x="120" y="12"/>
                  </a:lnTo>
                  <a:lnTo>
                    <a:pt x="132" y="0"/>
                  </a:lnTo>
                  <a:lnTo>
                    <a:pt x="137" y="2"/>
                  </a:lnTo>
                  <a:lnTo>
                    <a:pt x="144" y="19"/>
                  </a:lnTo>
                  <a:close/>
                </a:path>
              </a:pathLst>
            </a:custGeom>
            <a:solidFill>
              <a:srgbClr val="FFFFFF"/>
            </a:solidFill>
            <a:ln w="14288">
              <a:solidFill>
                <a:srgbClr val="000000"/>
              </a:solidFill>
              <a:prstDash val="solid"/>
              <a:round/>
              <a:headEnd/>
              <a:tailEnd/>
            </a:ln>
          </p:spPr>
          <p:txBody>
            <a:bodyPr/>
            <a:lstStyle/>
            <a:p>
              <a:endParaRPr lang="en-US"/>
            </a:p>
          </p:txBody>
        </p:sp>
        <p:sp>
          <p:nvSpPr>
            <p:cNvPr id="128063" name="Freeform 63"/>
            <p:cNvSpPr>
              <a:spLocks/>
            </p:cNvSpPr>
            <p:nvPr/>
          </p:nvSpPr>
          <p:spPr bwMode="auto">
            <a:xfrm>
              <a:off x="631" y="1782"/>
              <a:ext cx="662" cy="374"/>
            </a:xfrm>
            <a:custGeom>
              <a:avLst/>
              <a:gdLst>
                <a:gd name="T0" fmla="*/ 55 w 662"/>
                <a:gd name="T1" fmla="*/ 28 h 374"/>
                <a:gd name="T2" fmla="*/ 95 w 662"/>
                <a:gd name="T3" fmla="*/ 37 h 374"/>
                <a:gd name="T4" fmla="*/ 143 w 662"/>
                <a:gd name="T5" fmla="*/ 92 h 374"/>
                <a:gd name="T6" fmla="*/ 178 w 662"/>
                <a:gd name="T7" fmla="*/ 99 h 374"/>
                <a:gd name="T8" fmla="*/ 203 w 662"/>
                <a:gd name="T9" fmla="*/ 118 h 374"/>
                <a:gd name="T10" fmla="*/ 226 w 662"/>
                <a:gd name="T11" fmla="*/ 138 h 374"/>
                <a:gd name="T12" fmla="*/ 240 w 662"/>
                <a:gd name="T13" fmla="*/ 157 h 374"/>
                <a:gd name="T14" fmla="*/ 256 w 662"/>
                <a:gd name="T15" fmla="*/ 168 h 374"/>
                <a:gd name="T16" fmla="*/ 291 w 662"/>
                <a:gd name="T17" fmla="*/ 171 h 374"/>
                <a:gd name="T18" fmla="*/ 305 w 662"/>
                <a:gd name="T19" fmla="*/ 175 h 374"/>
                <a:gd name="T20" fmla="*/ 335 w 662"/>
                <a:gd name="T21" fmla="*/ 180 h 374"/>
                <a:gd name="T22" fmla="*/ 349 w 662"/>
                <a:gd name="T23" fmla="*/ 182 h 374"/>
                <a:gd name="T24" fmla="*/ 390 w 662"/>
                <a:gd name="T25" fmla="*/ 189 h 374"/>
                <a:gd name="T26" fmla="*/ 411 w 662"/>
                <a:gd name="T27" fmla="*/ 201 h 374"/>
                <a:gd name="T28" fmla="*/ 441 w 662"/>
                <a:gd name="T29" fmla="*/ 201 h 374"/>
                <a:gd name="T30" fmla="*/ 466 w 662"/>
                <a:gd name="T31" fmla="*/ 198 h 374"/>
                <a:gd name="T32" fmla="*/ 471 w 662"/>
                <a:gd name="T33" fmla="*/ 198 h 374"/>
                <a:gd name="T34" fmla="*/ 475 w 662"/>
                <a:gd name="T35" fmla="*/ 210 h 374"/>
                <a:gd name="T36" fmla="*/ 487 w 662"/>
                <a:gd name="T37" fmla="*/ 217 h 374"/>
                <a:gd name="T38" fmla="*/ 510 w 662"/>
                <a:gd name="T39" fmla="*/ 217 h 374"/>
                <a:gd name="T40" fmla="*/ 533 w 662"/>
                <a:gd name="T41" fmla="*/ 205 h 374"/>
                <a:gd name="T42" fmla="*/ 547 w 662"/>
                <a:gd name="T43" fmla="*/ 210 h 374"/>
                <a:gd name="T44" fmla="*/ 561 w 662"/>
                <a:gd name="T45" fmla="*/ 203 h 374"/>
                <a:gd name="T46" fmla="*/ 579 w 662"/>
                <a:gd name="T47" fmla="*/ 185 h 374"/>
                <a:gd name="T48" fmla="*/ 582 w 662"/>
                <a:gd name="T49" fmla="*/ 185 h 374"/>
                <a:gd name="T50" fmla="*/ 575 w 662"/>
                <a:gd name="T51" fmla="*/ 196 h 374"/>
                <a:gd name="T52" fmla="*/ 589 w 662"/>
                <a:gd name="T53" fmla="*/ 210 h 374"/>
                <a:gd name="T54" fmla="*/ 607 w 662"/>
                <a:gd name="T55" fmla="*/ 226 h 374"/>
                <a:gd name="T56" fmla="*/ 614 w 662"/>
                <a:gd name="T57" fmla="*/ 252 h 374"/>
                <a:gd name="T58" fmla="*/ 616 w 662"/>
                <a:gd name="T59" fmla="*/ 270 h 374"/>
                <a:gd name="T60" fmla="*/ 626 w 662"/>
                <a:gd name="T61" fmla="*/ 284 h 374"/>
                <a:gd name="T62" fmla="*/ 635 w 662"/>
                <a:gd name="T63" fmla="*/ 249 h 374"/>
                <a:gd name="T64" fmla="*/ 642 w 662"/>
                <a:gd name="T65" fmla="*/ 240 h 374"/>
                <a:gd name="T66" fmla="*/ 656 w 662"/>
                <a:gd name="T67" fmla="*/ 238 h 374"/>
                <a:gd name="T68" fmla="*/ 662 w 662"/>
                <a:gd name="T69" fmla="*/ 247 h 374"/>
                <a:gd name="T70" fmla="*/ 649 w 662"/>
                <a:gd name="T71" fmla="*/ 252 h 374"/>
                <a:gd name="T72" fmla="*/ 637 w 662"/>
                <a:gd name="T73" fmla="*/ 268 h 374"/>
                <a:gd name="T74" fmla="*/ 637 w 662"/>
                <a:gd name="T75" fmla="*/ 374 h 374"/>
                <a:gd name="T76" fmla="*/ 397 w 662"/>
                <a:gd name="T77" fmla="*/ 374 h 374"/>
                <a:gd name="T78" fmla="*/ 374 w 662"/>
                <a:gd name="T79" fmla="*/ 344 h 374"/>
                <a:gd name="T80" fmla="*/ 30 w 662"/>
                <a:gd name="T81" fmla="*/ 344 h 374"/>
                <a:gd name="T82" fmla="*/ 18 w 662"/>
                <a:gd name="T83" fmla="*/ 330 h 374"/>
                <a:gd name="T84" fmla="*/ 7 w 662"/>
                <a:gd name="T85" fmla="*/ 249 h 374"/>
                <a:gd name="T86" fmla="*/ 0 w 662"/>
                <a:gd name="T87" fmla="*/ 210 h 374"/>
                <a:gd name="T88" fmla="*/ 0 w 662"/>
                <a:gd name="T89" fmla="*/ 159 h 374"/>
                <a:gd name="T90" fmla="*/ 0 w 662"/>
                <a:gd name="T91" fmla="*/ 134 h 374"/>
                <a:gd name="T92" fmla="*/ 5 w 662"/>
                <a:gd name="T93" fmla="*/ 118 h 374"/>
                <a:gd name="T94" fmla="*/ 14 w 662"/>
                <a:gd name="T95" fmla="*/ 65 h 374"/>
                <a:gd name="T96" fmla="*/ 21 w 662"/>
                <a:gd name="T97" fmla="*/ 51 h 374"/>
                <a:gd name="T98" fmla="*/ 21 w 662"/>
                <a:gd name="T99" fmla="*/ 35 h 374"/>
                <a:gd name="T100" fmla="*/ 9 w 662"/>
                <a:gd name="T101" fmla="*/ 21 h 374"/>
                <a:gd name="T102" fmla="*/ 5 w 662"/>
                <a:gd name="T103" fmla="*/ 5 h 374"/>
                <a:gd name="T104" fmla="*/ 5 w 662"/>
                <a:gd name="T105" fmla="*/ 0 h 374"/>
                <a:gd name="T106" fmla="*/ 7 w 662"/>
                <a:gd name="T107" fmla="*/ 0 h 374"/>
                <a:gd name="T108" fmla="*/ 25 w 662"/>
                <a:gd name="T109" fmla="*/ 2 h 374"/>
                <a:gd name="T110" fmla="*/ 55 w 662"/>
                <a:gd name="T111" fmla="*/ 28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62" h="374">
                  <a:moveTo>
                    <a:pt x="55" y="28"/>
                  </a:moveTo>
                  <a:lnTo>
                    <a:pt x="95" y="37"/>
                  </a:lnTo>
                  <a:lnTo>
                    <a:pt x="143" y="92"/>
                  </a:lnTo>
                  <a:lnTo>
                    <a:pt x="178" y="99"/>
                  </a:lnTo>
                  <a:lnTo>
                    <a:pt x="203" y="118"/>
                  </a:lnTo>
                  <a:lnTo>
                    <a:pt x="226" y="138"/>
                  </a:lnTo>
                  <a:lnTo>
                    <a:pt x="240" y="157"/>
                  </a:lnTo>
                  <a:lnTo>
                    <a:pt x="256" y="168"/>
                  </a:lnTo>
                  <a:lnTo>
                    <a:pt x="291" y="171"/>
                  </a:lnTo>
                  <a:lnTo>
                    <a:pt x="305" y="175"/>
                  </a:lnTo>
                  <a:lnTo>
                    <a:pt x="335" y="180"/>
                  </a:lnTo>
                  <a:lnTo>
                    <a:pt x="349" y="182"/>
                  </a:lnTo>
                  <a:lnTo>
                    <a:pt x="390" y="189"/>
                  </a:lnTo>
                  <a:lnTo>
                    <a:pt x="411" y="201"/>
                  </a:lnTo>
                  <a:lnTo>
                    <a:pt x="441" y="201"/>
                  </a:lnTo>
                  <a:lnTo>
                    <a:pt x="466" y="198"/>
                  </a:lnTo>
                  <a:lnTo>
                    <a:pt x="471" y="198"/>
                  </a:lnTo>
                  <a:lnTo>
                    <a:pt x="475" y="210"/>
                  </a:lnTo>
                  <a:lnTo>
                    <a:pt x="487" y="217"/>
                  </a:lnTo>
                  <a:lnTo>
                    <a:pt x="510" y="217"/>
                  </a:lnTo>
                  <a:lnTo>
                    <a:pt x="533" y="205"/>
                  </a:lnTo>
                  <a:lnTo>
                    <a:pt x="547" y="210"/>
                  </a:lnTo>
                  <a:lnTo>
                    <a:pt x="561" y="203"/>
                  </a:lnTo>
                  <a:lnTo>
                    <a:pt x="579" y="185"/>
                  </a:lnTo>
                  <a:lnTo>
                    <a:pt x="582" y="185"/>
                  </a:lnTo>
                  <a:lnTo>
                    <a:pt x="575" y="196"/>
                  </a:lnTo>
                  <a:lnTo>
                    <a:pt x="589" y="210"/>
                  </a:lnTo>
                  <a:lnTo>
                    <a:pt x="607" y="226"/>
                  </a:lnTo>
                  <a:lnTo>
                    <a:pt x="614" y="252"/>
                  </a:lnTo>
                  <a:lnTo>
                    <a:pt x="616" y="270"/>
                  </a:lnTo>
                  <a:lnTo>
                    <a:pt x="626" y="284"/>
                  </a:lnTo>
                  <a:lnTo>
                    <a:pt x="635" y="249"/>
                  </a:lnTo>
                  <a:lnTo>
                    <a:pt x="642" y="240"/>
                  </a:lnTo>
                  <a:lnTo>
                    <a:pt x="656" y="238"/>
                  </a:lnTo>
                  <a:lnTo>
                    <a:pt x="662" y="247"/>
                  </a:lnTo>
                  <a:lnTo>
                    <a:pt x="649" y="252"/>
                  </a:lnTo>
                  <a:lnTo>
                    <a:pt x="637" y="268"/>
                  </a:lnTo>
                  <a:lnTo>
                    <a:pt x="637" y="374"/>
                  </a:lnTo>
                  <a:lnTo>
                    <a:pt x="397" y="374"/>
                  </a:lnTo>
                  <a:lnTo>
                    <a:pt x="374" y="344"/>
                  </a:lnTo>
                  <a:lnTo>
                    <a:pt x="30" y="344"/>
                  </a:lnTo>
                  <a:lnTo>
                    <a:pt x="18" y="330"/>
                  </a:lnTo>
                  <a:lnTo>
                    <a:pt x="7" y="249"/>
                  </a:lnTo>
                  <a:lnTo>
                    <a:pt x="0" y="210"/>
                  </a:lnTo>
                  <a:lnTo>
                    <a:pt x="0" y="159"/>
                  </a:lnTo>
                  <a:lnTo>
                    <a:pt x="0" y="134"/>
                  </a:lnTo>
                  <a:lnTo>
                    <a:pt x="5" y="118"/>
                  </a:lnTo>
                  <a:lnTo>
                    <a:pt x="14" y="65"/>
                  </a:lnTo>
                  <a:lnTo>
                    <a:pt x="21" y="51"/>
                  </a:lnTo>
                  <a:lnTo>
                    <a:pt x="21" y="35"/>
                  </a:lnTo>
                  <a:lnTo>
                    <a:pt x="9" y="21"/>
                  </a:lnTo>
                  <a:lnTo>
                    <a:pt x="5" y="5"/>
                  </a:lnTo>
                  <a:lnTo>
                    <a:pt x="5" y="0"/>
                  </a:lnTo>
                  <a:lnTo>
                    <a:pt x="7" y="0"/>
                  </a:lnTo>
                  <a:lnTo>
                    <a:pt x="25" y="2"/>
                  </a:lnTo>
                  <a:lnTo>
                    <a:pt x="55" y="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64" name="Freeform 64"/>
            <p:cNvSpPr>
              <a:spLocks/>
            </p:cNvSpPr>
            <p:nvPr/>
          </p:nvSpPr>
          <p:spPr bwMode="auto">
            <a:xfrm>
              <a:off x="636" y="1787"/>
              <a:ext cx="662" cy="374"/>
            </a:xfrm>
            <a:custGeom>
              <a:avLst/>
              <a:gdLst>
                <a:gd name="T0" fmla="*/ 55 w 662"/>
                <a:gd name="T1" fmla="*/ 27 h 374"/>
                <a:gd name="T2" fmla="*/ 94 w 662"/>
                <a:gd name="T3" fmla="*/ 37 h 374"/>
                <a:gd name="T4" fmla="*/ 143 w 662"/>
                <a:gd name="T5" fmla="*/ 92 h 374"/>
                <a:gd name="T6" fmla="*/ 177 w 662"/>
                <a:gd name="T7" fmla="*/ 99 h 374"/>
                <a:gd name="T8" fmla="*/ 203 w 662"/>
                <a:gd name="T9" fmla="*/ 117 h 374"/>
                <a:gd name="T10" fmla="*/ 226 w 662"/>
                <a:gd name="T11" fmla="*/ 138 h 374"/>
                <a:gd name="T12" fmla="*/ 240 w 662"/>
                <a:gd name="T13" fmla="*/ 157 h 374"/>
                <a:gd name="T14" fmla="*/ 256 w 662"/>
                <a:gd name="T15" fmla="*/ 168 h 374"/>
                <a:gd name="T16" fmla="*/ 290 w 662"/>
                <a:gd name="T17" fmla="*/ 170 h 374"/>
                <a:gd name="T18" fmla="*/ 304 w 662"/>
                <a:gd name="T19" fmla="*/ 175 h 374"/>
                <a:gd name="T20" fmla="*/ 334 w 662"/>
                <a:gd name="T21" fmla="*/ 180 h 374"/>
                <a:gd name="T22" fmla="*/ 348 w 662"/>
                <a:gd name="T23" fmla="*/ 182 h 374"/>
                <a:gd name="T24" fmla="*/ 390 w 662"/>
                <a:gd name="T25" fmla="*/ 189 h 374"/>
                <a:gd name="T26" fmla="*/ 410 w 662"/>
                <a:gd name="T27" fmla="*/ 200 h 374"/>
                <a:gd name="T28" fmla="*/ 440 w 662"/>
                <a:gd name="T29" fmla="*/ 200 h 374"/>
                <a:gd name="T30" fmla="*/ 466 w 662"/>
                <a:gd name="T31" fmla="*/ 198 h 374"/>
                <a:gd name="T32" fmla="*/ 470 w 662"/>
                <a:gd name="T33" fmla="*/ 198 h 374"/>
                <a:gd name="T34" fmla="*/ 475 w 662"/>
                <a:gd name="T35" fmla="*/ 210 h 374"/>
                <a:gd name="T36" fmla="*/ 487 w 662"/>
                <a:gd name="T37" fmla="*/ 217 h 374"/>
                <a:gd name="T38" fmla="*/ 510 w 662"/>
                <a:gd name="T39" fmla="*/ 217 h 374"/>
                <a:gd name="T40" fmla="*/ 533 w 662"/>
                <a:gd name="T41" fmla="*/ 205 h 374"/>
                <a:gd name="T42" fmla="*/ 547 w 662"/>
                <a:gd name="T43" fmla="*/ 210 h 374"/>
                <a:gd name="T44" fmla="*/ 561 w 662"/>
                <a:gd name="T45" fmla="*/ 203 h 374"/>
                <a:gd name="T46" fmla="*/ 579 w 662"/>
                <a:gd name="T47" fmla="*/ 184 h 374"/>
                <a:gd name="T48" fmla="*/ 581 w 662"/>
                <a:gd name="T49" fmla="*/ 184 h 374"/>
                <a:gd name="T50" fmla="*/ 574 w 662"/>
                <a:gd name="T51" fmla="*/ 196 h 374"/>
                <a:gd name="T52" fmla="*/ 588 w 662"/>
                <a:gd name="T53" fmla="*/ 210 h 374"/>
                <a:gd name="T54" fmla="*/ 607 w 662"/>
                <a:gd name="T55" fmla="*/ 226 h 374"/>
                <a:gd name="T56" fmla="*/ 614 w 662"/>
                <a:gd name="T57" fmla="*/ 251 h 374"/>
                <a:gd name="T58" fmla="*/ 616 w 662"/>
                <a:gd name="T59" fmla="*/ 270 h 374"/>
                <a:gd name="T60" fmla="*/ 625 w 662"/>
                <a:gd name="T61" fmla="*/ 284 h 374"/>
                <a:gd name="T62" fmla="*/ 634 w 662"/>
                <a:gd name="T63" fmla="*/ 249 h 374"/>
                <a:gd name="T64" fmla="*/ 641 w 662"/>
                <a:gd name="T65" fmla="*/ 240 h 374"/>
                <a:gd name="T66" fmla="*/ 655 w 662"/>
                <a:gd name="T67" fmla="*/ 237 h 374"/>
                <a:gd name="T68" fmla="*/ 662 w 662"/>
                <a:gd name="T69" fmla="*/ 247 h 374"/>
                <a:gd name="T70" fmla="*/ 648 w 662"/>
                <a:gd name="T71" fmla="*/ 251 h 374"/>
                <a:gd name="T72" fmla="*/ 637 w 662"/>
                <a:gd name="T73" fmla="*/ 267 h 374"/>
                <a:gd name="T74" fmla="*/ 637 w 662"/>
                <a:gd name="T75" fmla="*/ 374 h 374"/>
                <a:gd name="T76" fmla="*/ 397 w 662"/>
                <a:gd name="T77" fmla="*/ 374 h 374"/>
                <a:gd name="T78" fmla="*/ 374 w 662"/>
                <a:gd name="T79" fmla="*/ 344 h 374"/>
                <a:gd name="T80" fmla="*/ 30 w 662"/>
                <a:gd name="T81" fmla="*/ 344 h 374"/>
                <a:gd name="T82" fmla="*/ 18 w 662"/>
                <a:gd name="T83" fmla="*/ 330 h 374"/>
                <a:gd name="T84" fmla="*/ 6 w 662"/>
                <a:gd name="T85" fmla="*/ 249 h 374"/>
                <a:gd name="T86" fmla="*/ 0 w 662"/>
                <a:gd name="T87" fmla="*/ 210 h 374"/>
                <a:gd name="T88" fmla="*/ 0 w 662"/>
                <a:gd name="T89" fmla="*/ 159 h 374"/>
                <a:gd name="T90" fmla="*/ 0 w 662"/>
                <a:gd name="T91" fmla="*/ 133 h 374"/>
                <a:gd name="T92" fmla="*/ 4 w 662"/>
                <a:gd name="T93" fmla="*/ 117 h 374"/>
                <a:gd name="T94" fmla="*/ 13 w 662"/>
                <a:gd name="T95" fmla="*/ 64 h 374"/>
                <a:gd name="T96" fmla="*/ 20 w 662"/>
                <a:gd name="T97" fmla="*/ 50 h 374"/>
                <a:gd name="T98" fmla="*/ 20 w 662"/>
                <a:gd name="T99" fmla="*/ 34 h 374"/>
                <a:gd name="T100" fmla="*/ 9 w 662"/>
                <a:gd name="T101" fmla="*/ 20 h 374"/>
                <a:gd name="T102" fmla="*/ 4 w 662"/>
                <a:gd name="T103" fmla="*/ 4 h 374"/>
                <a:gd name="T104" fmla="*/ 4 w 662"/>
                <a:gd name="T105" fmla="*/ 0 h 374"/>
                <a:gd name="T106" fmla="*/ 6 w 662"/>
                <a:gd name="T107" fmla="*/ 0 h 374"/>
                <a:gd name="T108" fmla="*/ 25 w 662"/>
                <a:gd name="T109" fmla="*/ 2 h 374"/>
                <a:gd name="T110" fmla="*/ 55 w 662"/>
                <a:gd name="T111" fmla="*/ 27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62" h="374">
                  <a:moveTo>
                    <a:pt x="55" y="27"/>
                  </a:moveTo>
                  <a:lnTo>
                    <a:pt x="94" y="37"/>
                  </a:lnTo>
                  <a:lnTo>
                    <a:pt x="143" y="92"/>
                  </a:lnTo>
                  <a:lnTo>
                    <a:pt x="177" y="99"/>
                  </a:lnTo>
                  <a:lnTo>
                    <a:pt x="203" y="117"/>
                  </a:lnTo>
                  <a:lnTo>
                    <a:pt x="226" y="138"/>
                  </a:lnTo>
                  <a:lnTo>
                    <a:pt x="240" y="157"/>
                  </a:lnTo>
                  <a:lnTo>
                    <a:pt x="256" y="168"/>
                  </a:lnTo>
                  <a:lnTo>
                    <a:pt x="290" y="170"/>
                  </a:lnTo>
                  <a:lnTo>
                    <a:pt x="304" y="175"/>
                  </a:lnTo>
                  <a:lnTo>
                    <a:pt x="334" y="180"/>
                  </a:lnTo>
                  <a:lnTo>
                    <a:pt x="348" y="182"/>
                  </a:lnTo>
                  <a:lnTo>
                    <a:pt x="390" y="189"/>
                  </a:lnTo>
                  <a:lnTo>
                    <a:pt x="410" y="200"/>
                  </a:lnTo>
                  <a:lnTo>
                    <a:pt x="440" y="200"/>
                  </a:lnTo>
                  <a:lnTo>
                    <a:pt x="466" y="198"/>
                  </a:lnTo>
                  <a:lnTo>
                    <a:pt x="470" y="198"/>
                  </a:lnTo>
                  <a:lnTo>
                    <a:pt x="475" y="210"/>
                  </a:lnTo>
                  <a:lnTo>
                    <a:pt x="487" y="217"/>
                  </a:lnTo>
                  <a:lnTo>
                    <a:pt x="510" y="217"/>
                  </a:lnTo>
                  <a:lnTo>
                    <a:pt x="533" y="205"/>
                  </a:lnTo>
                  <a:lnTo>
                    <a:pt x="547" y="210"/>
                  </a:lnTo>
                  <a:lnTo>
                    <a:pt x="561" y="203"/>
                  </a:lnTo>
                  <a:lnTo>
                    <a:pt x="579" y="184"/>
                  </a:lnTo>
                  <a:lnTo>
                    <a:pt x="581" y="184"/>
                  </a:lnTo>
                  <a:lnTo>
                    <a:pt x="574" y="196"/>
                  </a:lnTo>
                  <a:lnTo>
                    <a:pt x="588" y="210"/>
                  </a:lnTo>
                  <a:lnTo>
                    <a:pt x="607" y="226"/>
                  </a:lnTo>
                  <a:lnTo>
                    <a:pt x="614" y="251"/>
                  </a:lnTo>
                  <a:lnTo>
                    <a:pt x="616" y="270"/>
                  </a:lnTo>
                  <a:lnTo>
                    <a:pt x="625" y="284"/>
                  </a:lnTo>
                  <a:lnTo>
                    <a:pt x="634" y="249"/>
                  </a:lnTo>
                  <a:lnTo>
                    <a:pt x="641" y="240"/>
                  </a:lnTo>
                  <a:lnTo>
                    <a:pt x="655" y="237"/>
                  </a:lnTo>
                  <a:lnTo>
                    <a:pt x="662" y="247"/>
                  </a:lnTo>
                  <a:lnTo>
                    <a:pt x="648" y="251"/>
                  </a:lnTo>
                  <a:lnTo>
                    <a:pt x="637" y="267"/>
                  </a:lnTo>
                  <a:lnTo>
                    <a:pt x="637" y="374"/>
                  </a:lnTo>
                  <a:lnTo>
                    <a:pt x="397" y="374"/>
                  </a:lnTo>
                  <a:lnTo>
                    <a:pt x="374" y="344"/>
                  </a:lnTo>
                  <a:lnTo>
                    <a:pt x="30" y="344"/>
                  </a:lnTo>
                  <a:lnTo>
                    <a:pt x="18" y="330"/>
                  </a:lnTo>
                  <a:lnTo>
                    <a:pt x="6" y="249"/>
                  </a:lnTo>
                  <a:lnTo>
                    <a:pt x="0" y="210"/>
                  </a:lnTo>
                  <a:lnTo>
                    <a:pt x="0" y="159"/>
                  </a:lnTo>
                  <a:lnTo>
                    <a:pt x="0" y="133"/>
                  </a:lnTo>
                  <a:lnTo>
                    <a:pt x="4" y="117"/>
                  </a:lnTo>
                  <a:lnTo>
                    <a:pt x="13" y="64"/>
                  </a:lnTo>
                  <a:lnTo>
                    <a:pt x="20" y="50"/>
                  </a:lnTo>
                  <a:lnTo>
                    <a:pt x="20" y="34"/>
                  </a:lnTo>
                  <a:lnTo>
                    <a:pt x="9" y="20"/>
                  </a:lnTo>
                  <a:lnTo>
                    <a:pt x="4" y="4"/>
                  </a:lnTo>
                  <a:lnTo>
                    <a:pt x="4" y="0"/>
                  </a:lnTo>
                  <a:lnTo>
                    <a:pt x="6" y="0"/>
                  </a:lnTo>
                  <a:lnTo>
                    <a:pt x="25" y="2"/>
                  </a:lnTo>
                  <a:lnTo>
                    <a:pt x="55" y="27"/>
                  </a:lnTo>
                  <a:close/>
                </a:path>
              </a:pathLst>
            </a:custGeom>
            <a:solidFill>
              <a:srgbClr val="FFFFFF"/>
            </a:solidFill>
            <a:ln w="14288">
              <a:solidFill>
                <a:srgbClr val="000000"/>
              </a:solidFill>
              <a:prstDash val="solid"/>
              <a:round/>
              <a:headEnd/>
              <a:tailEnd/>
            </a:ln>
          </p:spPr>
          <p:txBody>
            <a:bodyPr/>
            <a:lstStyle/>
            <a:p>
              <a:endParaRPr lang="en-US"/>
            </a:p>
          </p:txBody>
        </p:sp>
        <p:sp>
          <p:nvSpPr>
            <p:cNvPr id="128065" name="Freeform 65"/>
            <p:cNvSpPr>
              <a:spLocks/>
            </p:cNvSpPr>
            <p:nvPr/>
          </p:nvSpPr>
          <p:spPr bwMode="auto">
            <a:xfrm>
              <a:off x="1240" y="1877"/>
              <a:ext cx="227" cy="607"/>
            </a:xfrm>
            <a:custGeom>
              <a:avLst/>
              <a:gdLst>
                <a:gd name="T0" fmla="*/ 88 w 227"/>
                <a:gd name="T1" fmla="*/ 85 h 607"/>
                <a:gd name="T2" fmla="*/ 102 w 227"/>
                <a:gd name="T3" fmla="*/ 97 h 607"/>
                <a:gd name="T4" fmla="*/ 139 w 227"/>
                <a:gd name="T5" fmla="*/ 117 h 607"/>
                <a:gd name="T6" fmla="*/ 141 w 227"/>
                <a:gd name="T7" fmla="*/ 131 h 607"/>
                <a:gd name="T8" fmla="*/ 146 w 227"/>
                <a:gd name="T9" fmla="*/ 198 h 607"/>
                <a:gd name="T10" fmla="*/ 153 w 227"/>
                <a:gd name="T11" fmla="*/ 214 h 607"/>
                <a:gd name="T12" fmla="*/ 164 w 227"/>
                <a:gd name="T13" fmla="*/ 233 h 607"/>
                <a:gd name="T14" fmla="*/ 171 w 227"/>
                <a:gd name="T15" fmla="*/ 244 h 607"/>
                <a:gd name="T16" fmla="*/ 217 w 227"/>
                <a:gd name="T17" fmla="*/ 288 h 607"/>
                <a:gd name="T18" fmla="*/ 227 w 227"/>
                <a:gd name="T19" fmla="*/ 316 h 607"/>
                <a:gd name="T20" fmla="*/ 222 w 227"/>
                <a:gd name="T21" fmla="*/ 332 h 607"/>
                <a:gd name="T22" fmla="*/ 222 w 227"/>
                <a:gd name="T23" fmla="*/ 383 h 607"/>
                <a:gd name="T24" fmla="*/ 208 w 227"/>
                <a:gd name="T25" fmla="*/ 436 h 607"/>
                <a:gd name="T26" fmla="*/ 208 w 227"/>
                <a:gd name="T27" fmla="*/ 524 h 607"/>
                <a:gd name="T28" fmla="*/ 187 w 227"/>
                <a:gd name="T29" fmla="*/ 558 h 607"/>
                <a:gd name="T30" fmla="*/ 178 w 227"/>
                <a:gd name="T31" fmla="*/ 586 h 607"/>
                <a:gd name="T32" fmla="*/ 178 w 227"/>
                <a:gd name="T33" fmla="*/ 607 h 607"/>
                <a:gd name="T34" fmla="*/ 120 w 227"/>
                <a:gd name="T35" fmla="*/ 604 h 607"/>
                <a:gd name="T36" fmla="*/ 79 w 227"/>
                <a:gd name="T37" fmla="*/ 602 h 607"/>
                <a:gd name="T38" fmla="*/ 79 w 227"/>
                <a:gd name="T39" fmla="*/ 531 h 607"/>
                <a:gd name="T40" fmla="*/ 0 w 227"/>
                <a:gd name="T41" fmla="*/ 521 h 607"/>
                <a:gd name="T42" fmla="*/ 28 w 227"/>
                <a:gd name="T43" fmla="*/ 478 h 607"/>
                <a:gd name="T44" fmla="*/ 97 w 227"/>
                <a:gd name="T45" fmla="*/ 406 h 607"/>
                <a:gd name="T46" fmla="*/ 120 w 227"/>
                <a:gd name="T47" fmla="*/ 371 h 607"/>
                <a:gd name="T48" fmla="*/ 164 w 227"/>
                <a:gd name="T49" fmla="*/ 302 h 607"/>
                <a:gd name="T50" fmla="*/ 173 w 227"/>
                <a:gd name="T51" fmla="*/ 288 h 607"/>
                <a:gd name="T52" fmla="*/ 164 w 227"/>
                <a:gd name="T53" fmla="*/ 272 h 607"/>
                <a:gd name="T54" fmla="*/ 160 w 227"/>
                <a:gd name="T55" fmla="*/ 267 h 607"/>
                <a:gd name="T56" fmla="*/ 153 w 227"/>
                <a:gd name="T57" fmla="*/ 270 h 607"/>
                <a:gd name="T58" fmla="*/ 146 w 227"/>
                <a:gd name="T59" fmla="*/ 263 h 607"/>
                <a:gd name="T60" fmla="*/ 139 w 227"/>
                <a:gd name="T61" fmla="*/ 228 h 607"/>
                <a:gd name="T62" fmla="*/ 113 w 227"/>
                <a:gd name="T63" fmla="*/ 184 h 607"/>
                <a:gd name="T64" fmla="*/ 111 w 227"/>
                <a:gd name="T65" fmla="*/ 173 h 607"/>
                <a:gd name="T66" fmla="*/ 113 w 227"/>
                <a:gd name="T67" fmla="*/ 152 h 607"/>
                <a:gd name="T68" fmla="*/ 120 w 227"/>
                <a:gd name="T69" fmla="*/ 136 h 607"/>
                <a:gd name="T70" fmla="*/ 118 w 227"/>
                <a:gd name="T71" fmla="*/ 122 h 607"/>
                <a:gd name="T72" fmla="*/ 104 w 227"/>
                <a:gd name="T73" fmla="*/ 110 h 607"/>
                <a:gd name="T74" fmla="*/ 90 w 227"/>
                <a:gd name="T75" fmla="*/ 110 h 607"/>
                <a:gd name="T76" fmla="*/ 72 w 227"/>
                <a:gd name="T77" fmla="*/ 129 h 607"/>
                <a:gd name="T78" fmla="*/ 65 w 227"/>
                <a:gd name="T79" fmla="*/ 143 h 607"/>
                <a:gd name="T80" fmla="*/ 65 w 227"/>
                <a:gd name="T81" fmla="*/ 154 h 607"/>
                <a:gd name="T82" fmla="*/ 60 w 227"/>
                <a:gd name="T83" fmla="*/ 140 h 607"/>
                <a:gd name="T84" fmla="*/ 40 w 227"/>
                <a:gd name="T85" fmla="*/ 115 h 607"/>
                <a:gd name="T86" fmla="*/ 42 w 227"/>
                <a:gd name="T87" fmla="*/ 0 h 607"/>
                <a:gd name="T88" fmla="*/ 88 w 227"/>
                <a:gd name="T89" fmla="*/ 85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27" h="607">
                  <a:moveTo>
                    <a:pt x="88" y="85"/>
                  </a:moveTo>
                  <a:lnTo>
                    <a:pt x="102" y="97"/>
                  </a:lnTo>
                  <a:lnTo>
                    <a:pt x="139" y="117"/>
                  </a:lnTo>
                  <a:lnTo>
                    <a:pt x="141" y="131"/>
                  </a:lnTo>
                  <a:lnTo>
                    <a:pt x="146" y="198"/>
                  </a:lnTo>
                  <a:lnTo>
                    <a:pt x="153" y="214"/>
                  </a:lnTo>
                  <a:lnTo>
                    <a:pt x="164" y="233"/>
                  </a:lnTo>
                  <a:lnTo>
                    <a:pt x="171" y="244"/>
                  </a:lnTo>
                  <a:lnTo>
                    <a:pt x="217" y="288"/>
                  </a:lnTo>
                  <a:lnTo>
                    <a:pt x="227" y="316"/>
                  </a:lnTo>
                  <a:lnTo>
                    <a:pt x="222" y="332"/>
                  </a:lnTo>
                  <a:lnTo>
                    <a:pt x="222" y="383"/>
                  </a:lnTo>
                  <a:lnTo>
                    <a:pt x="208" y="436"/>
                  </a:lnTo>
                  <a:lnTo>
                    <a:pt x="208" y="524"/>
                  </a:lnTo>
                  <a:lnTo>
                    <a:pt x="187" y="558"/>
                  </a:lnTo>
                  <a:lnTo>
                    <a:pt x="178" y="586"/>
                  </a:lnTo>
                  <a:lnTo>
                    <a:pt x="178" y="607"/>
                  </a:lnTo>
                  <a:lnTo>
                    <a:pt x="120" y="604"/>
                  </a:lnTo>
                  <a:lnTo>
                    <a:pt x="79" y="602"/>
                  </a:lnTo>
                  <a:lnTo>
                    <a:pt x="79" y="531"/>
                  </a:lnTo>
                  <a:lnTo>
                    <a:pt x="0" y="521"/>
                  </a:lnTo>
                  <a:lnTo>
                    <a:pt x="28" y="478"/>
                  </a:lnTo>
                  <a:lnTo>
                    <a:pt x="97" y="406"/>
                  </a:lnTo>
                  <a:lnTo>
                    <a:pt x="120" y="371"/>
                  </a:lnTo>
                  <a:lnTo>
                    <a:pt x="164" y="302"/>
                  </a:lnTo>
                  <a:lnTo>
                    <a:pt x="173" y="288"/>
                  </a:lnTo>
                  <a:lnTo>
                    <a:pt x="164" y="272"/>
                  </a:lnTo>
                  <a:lnTo>
                    <a:pt x="160" y="267"/>
                  </a:lnTo>
                  <a:lnTo>
                    <a:pt x="153" y="270"/>
                  </a:lnTo>
                  <a:lnTo>
                    <a:pt x="146" y="263"/>
                  </a:lnTo>
                  <a:lnTo>
                    <a:pt x="139" y="228"/>
                  </a:lnTo>
                  <a:lnTo>
                    <a:pt x="113" y="184"/>
                  </a:lnTo>
                  <a:lnTo>
                    <a:pt x="111" y="173"/>
                  </a:lnTo>
                  <a:lnTo>
                    <a:pt x="113" y="152"/>
                  </a:lnTo>
                  <a:lnTo>
                    <a:pt x="120" y="136"/>
                  </a:lnTo>
                  <a:lnTo>
                    <a:pt x="118" y="122"/>
                  </a:lnTo>
                  <a:lnTo>
                    <a:pt x="104" y="110"/>
                  </a:lnTo>
                  <a:lnTo>
                    <a:pt x="90" y="110"/>
                  </a:lnTo>
                  <a:lnTo>
                    <a:pt x="72" y="129"/>
                  </a:lnTo>
                  <a:lnTo>
                    <a:pt x="65" y="143"/>
                  </a:lnTo>
                  <a:lnTo>
                    <a:pt x="65" y="154"/>
                  </a:lnTo>
                  <a:lnTo>
                    <a:pt x="60" y="140"/>
                  </a:lnTo>
                  <a:lnTo>
                    <a:pt x="40" y="115"/>
                  </a:lnTo>
                  <a:lnTo>
                    <a:pt x="42" y="0"/>
                  </a:lnTo>
                  <a:lnTo>
                    <a:pt x="88" y="8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66" name="Freeform 66"/>
            <p:cNvSpPr>
              <a:spLocks/>
            </p:cNvSpPr>
            <p:nvPr/>
          </p:nvSpPr>
          <p:spPr bwMode="auto">
            <a:xfrm>
              <a:off x="1245" y="1881"/>
              <a:ext cx="226" cy="607"/>
            </a:xfrm>
            <a:custGeom>
              <a:avLst/>
              <a:gdLst>
                <a:gd name="T0" fmla="*/ 88 w 226"/>
                <a:gd name="T1" fmla="*/ 86 h 607"/>
                <a:gd name="T2" fmla="*/ 102 w 226"/>
                <a:gd name="T3" fmla="*/ 97 h 607"/>
                <a:gd name="T4" fmla="*/ 138 w 226"/>
                <a:gd name="T5" fmla="*/ 118 h 607"/>
                <a:gd name="T6" fmla="*/ 141 w 226"/>
                <a:gd name="T7" fmla="*/ 132 h 607"/>
                <a:gd name="T8" fmla="*/ 145 w 226"/>
                <a:gd name="T9" fmla="*/ 199 h 607"/>
                <a:gd name="T10" fmla="*/ 152 w 226"/>
                <a:gd name="T11" fmla="*/ 215 h 607"/>
                <a:gd name="T12" fmla="*/ 164 w 226"/>
                <a:gd name="T13" fmla="*/ 233 h 607"/>
                <a:gd name="T14" fmla="*/ 171 w 226"/>
                <a:gd name="T15" fmla="*/ 245 h 607"/>
                <a:gd name="T16" fmla="*/ 217 w 226"/>
                <a:gd name="T17" fmla="*/ 289 h 607"/>
                <a:gd name="T18" fmla="*/ 226 w 226"/>
                <a:gd name="T19" fmla="*/ 317 h 607"/>
                <a:gd name="T20" fmla="*/ 222 w 226"/>
                <a:gd name="T21" fmla="*/ 333 h 607"/>
                <a:gd name="T22" fmla="*/ 222 w 226"/>
                <a:gd name="T23" fmla="*/ 383 h 607"/>
                <a:gd name="T24" fmla="*/ 208 w 226"/>
                <a:gd name="T25" fmla="*/ 437 h 607"/>
                <a:gd name="T26" fmla="*/ 208 w 226"/>
                <a:gd name="T27" fmla="*/ 524 h 607"/>
                <a:gd name="T28" fmla="*/ 187 w 226"/>
                <a:gd name="T29" fmla="*/ 559 h 607"/>
                <a:gd name="T30" fmla="*/ 178 w 226"/>
                <a:gd name="T31" fmla="*/ 587 h 607"/>
                <a:gd name="T32" fmla="*/ 178 w 226"/>
                <a:gd name="T33" fmla="*/ 607 h 607"/>
                <a:gd name="T34" fmla="*/ 120 w 226"/>
                <a:gd name="T35" fmla="*/ 605 h 607"/>
                <a:gd name="T36" fmla="*/ 78 w 226"/>
                <a:gd name="T37" fmla="*/ 603 h 607"/>
                <a:gd name="T38" fmla="*/ 78 w 226"/>
                <a:gd name="T39" fmla="*/ 531 h 607"/>
                <a:gd name="T40" fmla="*/ 0 w 226"/>
                <a:gd name="T41" fmla="*/ 522 h 607"/>
                <a:gd name="T42" fmla="*/ 28 w 226"/>
                <a:gd name="T43" fmla="*/ 478 h 607"/>
                <a:gd name="T44" fmla="*/ 97 w 226"/>
                <a:gd name="T45" fmla="*/ 407 h 607"/>
                <a:gd name="T46" fmla="*/ 120 w 226"/>
                <a:gd name="T47" fmla="*/ 372 h 607"/>
                <a:gd name="T48" fmla="*/ 164 w 226"/>
                <a:gd name="T49" fmla="*/ 303 h 607"/>
                <a:gd name="T50" fmla="*/ 173 w 226"/>
                <a:gd name="T51" fmla="*/ 289 h 607"/>
                <a:gd name="T52" fmla="*/ 164 w 226"/>
                <a:gd name="T53" fmla="*/ 273 h 607"/>
                <a:gd name="T54" fmla="*/ 159 w 226"/>
                <a:gd name="T55" fmla="*/ 268 h 607"/>
                <a:gd name="T56" fmla="*/ 152 w 226"/>
                <a:gd name="T57" fmla="*/ 270 h 607"/>
                <a:gd name="T58" fmla="*/ 145 w 226"/>
                <a:gd name="T59" fmla="*/ 263 h 607"/>
                <a:gd name="T60" fmla="*/ 138 w 226"/>
                <a:gd name="T61" fmla="*/ 229 h 607"/>
                <a:gd name="T62" fmla="*/ 113 w 226"/>
                <a:gd name="T63" fmla="*/ 185 h 607"/>
                <a:gd name="T64" fmla="*/ 111 w 226"/>
                <a:gd name="T65" fmla="*/ 173 h 607"/>
                <a:gd name="T66" fmla="*/ 113 w 226"/>
                <a:gd name="T67" fmla="*/ 153 h 607"/>
                <a:gd name="T68" fmla="*/ 120 w 226"/>
                <a:gd name="T69" fmla="*/ 136 h 607"/>
                <a:gd name="T70" fmla="*/ 118 w 226"/>
                <a:gd name="T71" fmla="*/ 123 h 607"/>
                <a:gd name="T72" fmla="*/ 104 w 226"/>
                <a:gd name="T73" fmla="*/ 111 h 607"/>
                <a:gd name="T74" fmla="*/ 90 w 226"/>
                <a:gd name="T75" fmla="*/ 111 h 607"/>
                <a:gd name="T76" fmla="*/ 72 w 226"/>
                <a:gd name="T77" fmla="*/ 130 h 607"/>
                <a:gd name="T78" fmla="*/ 65 w 226"/>
                <a:gd name="T79" fmla="*/ 143 h 607"/>
                <a:gd name="T80" fmla="*/ 65 w 226"/>
                <a:gd name="T81" fmla="*/ 155 h 607"/>
                <a:gd name="T82" fmla="*/ 60 w 226"/>
                <a:gd name="T83" fmla="*/ 141 h 607"/>
                <a:gd name="T84" fmla="*/ 39 w 226"/>
                <a:gd name="T85" fmla="*/ 116 h 607"/>
                <a:gd name="T86" fmla="*/ 42 w 226"/>
                <a:gd name="T87" fmla="*/ 0 h 607"/>
                <a:gd name="T88" fmla="*/ 88 w 226"/>
                <a:gd name="T89" fmla="*/ 86 h 6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26" h="607">
                  <a:moveTo>
                    <a:pt x="88" y="86"/>
                  </a:moveTo>
                  <a:lnTo>
                    <a:pt x="102" y="97"/>
                  </a:lnTo>
                  <a:lnTo>
                    <a:pt x="138" y="118"/>
                  </a:lnTo>
                  <a:lnTo>
                    <a:pt x="141" y="132"/>
                  </a:lnTo>
                  <a:lnTo>
                    <a:pt x="145" y="199"/>
                  </a:lnTo>
                  <a:lnTo>
                    <a:pt x="152" y="215"/>
                  </a:lnTo>
                  <a:lnTo>
                    <a:pt x="164" y="233"/>
                  </a:lnTo>
                  <a:lnTo>
                    <a:pt x="171" y="245"/>
                  </a:lnTo>
                  <a:lnTo>
                    <a:pt x="217" y="289"/>
                  </a:lnTo>
                  <a:lnTo>
                    <a:pt x="226" y="317"/>
                  </a:lnTo>
                  <a:lnTo>
                    <a:pt x="222" y="333"/>
                  </a:lnTo>
                  <a:lnTo>
                    <a:pt x="222" y="383"/>
                  </a:lnTo>
                  <a:lnTo>
                    <a:pt x="208" y="437"/>
                  </a:lnTo>
                  <a:lnTo>
                    <a:pt x="208" y="524"/>
                  </a:lnTo>
                  <a:lnTo>
                    <a:pt x="187" y="559"/>
                  </a:lnTo>
                  <a:lnTo>
                    <a:pt x="178" y="587"/>
                  </a:lnTo>
                  <a:lnTo>
                    <a:pt x="178" y="607"/>
                  </a:lnTo>
                  <a:lnTo>
                    <a:pt x="120" y="605"/>
                  </a:lnTo>
                  <a:lnTo>
                    <a:pt x="78" y="603"/>
                  </a:lnTo>
                  <a:lnTo>
                    <a:pt x="78" y="531"/>
                  </a:lnTo>
                  <a:lnTo>
                    <a:pt x="0" y="522"/>
                  </a:lnTo>
                  <a:lnTo>
                    <a:pt x="28" y="478"/>
                  </a:lnTo>
                  <a:lnTo>
                    <a:pt x="97" y="407"/>
                  </a:lnTo>
                  <a:lnTo>
                    <a:pt x="120" y="372"/>
                  </a:lnTo>
                  <a:lnTo>
                    <a:pt x="164" y="303"/>
                  </a:lnTo>
                  <a:lnTo>
                    <a:pt x="173" y="289"/>
                  </a:lnTo>
                  <a:lnTo>
                    <a:pt x="164" y="273"/>
                  </a:lnTo>
                  <a:lnTo>
                    <a:pt x="159" y="268"/>
                  </a:lnTo>
                  <a:lnTo>
                    <a:pt x="152" y="270"/>
                  </a:lnTo>
                  <a:lnTo>
                    <a:pt x="145" y="263"/>
                  </a:lnTo>
                  <a:lnTo>
                    <a:pt x="138" y="229"/>
                  </a:lnTo>
                  <a:lnTo>
                    <a:pt x="113" y="185"/>
                  </a:lnTo>
                  <a:lnTo>
                    <a:pt x="111" y="173"/>
                  </a:lnTo>
                  <a:lnTo>
                    <a:pt x="113" y="153"/>
                  </a:lnTo>
                  <a:lnTo>
                    <a:pt x="120" y="136"/>
                  </a:lnTo>
                  <a:lnTo>
                    <a:pt x="118" y="123"/>
                  </a:lnTo>
                  <a:lnTo>
                    <a:pt x="104" y="111"/>
                  </a:lnTo>
                  <a:lnTo>
                    <a:pt x="90" y="111"/>
                  </a:lnTo>
                  <a:lnTo>
                    <a:pt x="72" y="130"/>
                  </a:lnTo>
                  <a:lnTo>
                    <a:pt x="65" y="143"/>
                  </a:lnTo>
                  <a:lnTo>
                    <a:pt x="65" y="155"/>
                  </a:lnTo>
                  <a:lnTo>
                    <a:pt x="60" y="141"/>
                  </a:lnTo>
                  <a:lnTo>
                    <a:pt x="39" y="116"/>
                  </a:lnTo>
                  <a:lnTo>
                    <a:pt x="42" y="0"/>
                  </a:lnTo>
                  <a:lnTo>
                    <a:pt x="88" y="86"/>
                  </a:lnTo>
                  <a:close/>
                </a:path>
              </a:pathLst>
            </a:custGeom>
            <a:solidFill>
              <a:srgbClr val="FFFFFF"/>
            </a:solidFill>
            <a:ln w="14288">
              <a:solidFill>
                <a:srgbClr val="000000"/>
              </a:solidFill>
              <a:prstDash val="solid"/>
              <a:round/>
              <a:headEnd/>
              <a:tailEnd/>
            </a:ln>
          </p:spPr>
          <p:txBody>
            <a:bodyPr/>
            <a:lstStyle/>
            <a:p>
              <a:endParaRPr lang="en-US"/>
            </a:p>
          </p:txBody>
        </p:sp>
        <p:sp>
          <p:nvSpPr>
            <p:cNvPr id="128067" name="Freeform 67"/>
            <p:cNvSpPr>
              <a:spLocks/>
            </p:cNvSpPr>
            <p:nvPr/>
          </p:nvSpPr>
          <p:spPr bwMode="auto">
            <a:xfrm>
              <a:off x="1420" y="2246"/>
              <a:ext cx="561" cy="459"/>
            </a:xfrm>
            <a:custGeom>
              <a:avLst/>
              <a:gdLst>
                <a:gd name="T0" fmla="*/ 12 w 561"/>
                <a:gd name="T1" fmla="*/ 312 h 459"/>
                <a:gd name="T2" fmla="*/ 5 w 561"/>
                <a:gd name="T3" fmla="*/ 217 h 459"/>
                <a:gd name="T4" fmla="*/ 37 w 561"/>
                <a:gd name="T5" fmla="*/ 155 h 459"/>
                <a:gd name="T6" fmla="*/ 54 w 561"/>
                <a:gd name="T7" fmla="*/ 14 h 459"/>
                <a:gd name="T8" fmla="*/ 254 w 561"/>
                <a:gd name="T9" fmla="*/ 7 h 459"/>
                <a:gd name="T10" fmla="*/ 561 w 561"/>
                <a:gd name="T11" fmla="*/ 48 h 459"/>
                <a:gd name="T12" fmla="*/ 534 w 561"/>
                <a:gd name="T13" fmla="*/ 111 h 459"/>
                <a:gd name="T14" fmla="*/ 538 w 561"/>
                <a:gd name="T15" fmla="*/ 132 h 459"/>
                <a:gd name="T16" fmla="*/ 513 w 561"/>
                <a:gd name="T17" fmla="*/ 145 h 459"/>
                <a:gd name="T18" fmla="*/ 499 w 561"/>
                <a:gd name="T19" fmla="*/ 152 h 459"/>
                <a:gd name="T20" fmla="*/ 488 w 561"/>
                <a:gd name="T21" fmla="*/ 173 h 459"/>
                <a:gd name="T22" fmla="*/ 441 w 561"/>
                <a:gd name="T23" fmla="*/ 222 h 459"/>
                <a:gd name="T24" fmla="*/ 427 w 561"/>
                <a:gd name="T25" fmla="*/ 247 h 459"/>
                <a:gd name="T26" fmla="*/ 409 w 561"/>
                <a:gd name="T27" fmla="*/ 268 h 459"/>
                <a:gd name="T28" fmla="*/ 402 w 561"/>
                <a:gd name="T29" fmla="*/ 286 h 459"/>
                <a:gd name="T30" fmla="*/ 409 w 561"/>
                <a:gd name="T31" fmla="*/ 316 h 459"/>
                <a:gd name="T32" fmla="*/ 421 w 561"/>
                <a:gd name="T33" fmla="*/ 346 h 459"/>
                <a:gd name="T34" fmla="*/ 446 w 561"/>
                <a:gd name="T35" fmla="*/ 349 h 459"/>
                <a:gd name="T36" fmla="*/ 437 w 561"/>
                <a:gd name="T37" fmla="*/ 379 h 459"/>
                <a:gd name="T38" fmla="*/ 453 w 561"/>
                <a:gd name="T39" fmla="*/ 402 h 459"/>
                <a:gd name="T40" fmla="*/ 458 w 561"/>
                <a:gd name="T41" fmla="*/ 413 h 459"/>
                <a:gd name="T42" fmla="*/ 434 w 561"/>
                <a:gd name="T43" fmla="*/ 432 h 459"/>
                <a:gd name="T44" fmla="*/ 421 w 561"/>
                <a:gd name="T45" fmla="*/ 459 h 459"/>
                <a:gd name="T46" fmla="*/ 404 w 561"/>
                <a:gd name="T47" fmla="*/ 450 h 459"/>
                <a:gd name="T48" fmla="*/ 386 w 561"/>
                <a:gd name="T49" fmla="*/ 448 h 459"/>
                <a:gd name="T50" fmla="*/ 384 w 561"/>
                <a:gd name="T51" fmla="*/ 450 h 459"/>
                <a:gd name="T52" fmla="*/ 337 w 561"/>
                <a:gd name="T53" fmla="*/ 418 h 459"/>
                <a:gd name="T54" fmla="*/ 291 w 561"/>
                <a:gd name="T55" fmla="*/ 413 h 459"/>
                <a:gd name="T56" fmla="*/ 273 w 561"/>
                <a:gd name="T57" fmla="*/ 406 h 459"/>
                <a:gd name="T58" fmla="*/ 252 w 561"/>
                <a:gd name="T59" fmla="*/ 420 h 459"/>
                <a:gd name="T60" fmla="*/ 227 w 561"/>
                <a:gd name="T61" fmla="*/ 420 h 459"/>
                <a:gd name="T62" fmla="*/ 178 w 561"/>
                <a:gd name="T63" fmla="*/ 395 h 459"/>
                <a:gd name="T64" fmla="*/ 155 w 561"/>
                <a:gd name="T65" fmla="*/ 372 h 459"/>
                <a:gd name="T66" fmla="*/ 139 w 561"/>
                <a:gd name="T67" fmla="*/ 344 h 459"/>
                <a:gd name="T68" fmla="*/ 67 w 561"/>
                <a:gd name="T69" fmla="*/ 332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1" h="459">
                  <a:moveTo>
                    <a:pt x="37" y="284"/>
                  </a:moveTo>
                  <a:lnTo>
                    <a:pt x="12" y="312"/>
                  </a:lnTo>
                  <a:lnTo>
                    <a:pt x="0" y="298"/>
                  </a:lnTo>
                  <a:lnTo>
                    <a:pt x="5" y="217"/>
                  </a:lnTo>
                  <a:lnTo>
                    <a:pt x="21" y="180"/>
                  </a:lnTo>
                  <a:lnTo>
                    <a:pt x="37" y="155"/>
                  </a:lnTo>
                  <a:lnTo>
                    <a:pt x="37" y="65"/>
                  </a:lnTo>
                  <a:lnTo>
                    <a:pt x="54" y="14"/>
                  </a:lnTo>
                  <a:lnTo>
                    <a:pt x="54" y="0"/>
                  </a:lnTo>
                  <a:lnTo>
                    <a:pt x="254" y="7"/>
                  </a:lnTo>
                  <a:lnTo>
                    <a:pt x="543" y="23"/>
                  </a:lnTo>
                  <a:lnTo>
                    <a:pt x="561" y="48"/>
                  </a:lnTo>
                  <a:lnTo>
                    <a:pt x="536" y="90"/>
                  </a:lnTo>
                  <a:lnTo>
                    <a:pt x="534" y="111"/>
                  </a:lnTo>
                  <a:lnTo>
                    <a:pt x="536" y="127"/>
                  </a:lnTo>
                  <a:lnTo>
                    <a:pt x="538" y="132"/>
                  </a:lnTo>
                  <a:lnTo>
                    <a:pt x="515" y="143"/>
                  </a:lnTo>
                  <a:lnTo>
                    <a:pt x="513" y="145"/>
                  </a:lnTo>
                  <a:lnTo>
                    <a:pt x="513" y="148"/>
                  </a:lnTo>
                  <a:lnTo>
                    <a:pt x="499" y="152"/>
                  </a:lnTo>
                  <a:lnTo>
                    <a:pt x="492" y="159"/>
                  </a:lnTo>
                  <a:lnTo>
                    <a:pt x="488" y="173"/>
                  </a:lnTo>
                  <a:lnTo>
                    <a:pt x="455" y="217"/>
                  </a:lnTo>
                  <a:lnTo>
                    <a:pt x="441" y="222"/>
                  </a:lnTo>
                  <a:lnTo>
                    <a:pt x="432" y="235"/>
                  </a:lnTo>
                  <a:lnTo>
                    <a:pt x="427" y="247"/>
                  </a:lnTo>
                  <a:lnTo>
                    <a:pt x="421" y="254"/>
                  </a:lnTo>
                  <a:lnTo>
                    <a:pt x="409" y="268"/>
                  </a:lnTo>
                  <a:lnTo>
                    <a:pt x="409" y="279"/>
                  </a:lnTo>
                  <a:lnTo>
                    <a:pt x="402" y="286"/>
                  </a:lnTo>
                  <a:lnTo>
                    <a:pt x="400" y="296"/>
                  </a:lnTo>
                  <a:lnTo>
                    <a:pt x="409" y="316"/>
                  </a:lnTo>
                  <a:lnTo>
                    <a:pt x="409" y="335"/>
                  </a:lnTo>
                  <a:lnTo>
                    <a:pt x="421" y="346"/>
                  </a:lnTo>
                  <a:lnTo>
                    <a:pt x="441" y="342"/>
                  </a:lnTo>
                  <a:lnTo>
                    <a:pt x="446" y="349"/>
                  </a:lnTo>
                  <a:lnTo>
                    <a:pt x="446" y="360"/>
                  </a:lnTo>
                  <a:lnTo>
                    <a:pt x="437" y="379"/>
                  </a:lnTo>
                  <a:lnTo>
                    <a:pt x="439" y="390"/>
                  </a:lnTo>
                  <a:lnTo>
                    <a:pt x="453" y="402"/>
                  </a:lnTo>
                  <a:lnTo>
                    <a:pt x="455" y="402"/>
                  </a:lnTo>
                  <a:lnTo>
                    <a:pt x="458" y="413"/>
                  </a:lnTo>
                  <a:lnTo>
                    <a:pt x="460" y="432"/>
                  </a:lnTo>
                  <a:lnTo>
                    <a:pt x="434" y="432"/>
                  </a:lnTo>
                  <a:lnTo>
                    <a:pt x="423" y="453"/>
                  </a:lnTo>
                  <a:lnTo>
                    <a:pt x="421" y="459"/>
                  </a:lnTo>
                  <a:lnTo>
                    <a:pt x="414" y="459"/>
                  </a:lnTo>
                  <a:lnTo>
                    <a:pt x="404" y="450"/>
                  </a:lnTo>
                  <a:lnTo>
                    <a:pt x="388" y="448"/>
                  </a:lnTo>
                  <a:lnTo>
                    <a:pt x="386" y="448"/>
                  </a:lnTo>
                  <a:lnTo>
                    <a:pt x="384" y="453"/>
                  </a:lnTo>
                  <a:lnTo>
                    <a:pt x="384" y="450"/>
                  </a:lnTo>
                  <a:lnTo>
                    <a:pt x="351" y="432"/>
                  </a:lnTo>
                  <a:lnTo>
                    <a:pt x="337" y="418"/>
                  </a:lnTo>
                  <a:lnTo>
                    <a:pt x="317" y="418"/>
                  </a:lnTo>
                  <a:lnTo>
                    <a:pt x="291" y="413"/>
                  </a:lnTo>
                  <a:lnTo>
                    <a:pt x="282" y="406"/>
                  </a:lnTo>
                  <a:lnTo>
                    <a:pt x="273" y="406"/>
                  </a:lnTo>
                  <a:lnTo>
                    <a:pt x="261" y="420"/>
                  </a:lnTo>
                  <a:lnTo>
                    <a:pt x="252" y="420"/>
                  </a:lnTo>
                  <a:lnTo>
                    <a:pt x="243" y="413"/>
                  </a:lnTo>
                  <a:lnTo>
                    <a:pt x="227" y="420"/>
                  </a:lnTo>
                  <a:lnTo>
                    <a:pt x="208" y="416"/>
                  </a:lnTo>
                  <a:lnTo>
                    <a:pt x="178" y="395"/>
                  </a:lnTo>
                  <a:lnTo>
                    <a:pt x="162" y="388"/>
                  </a:lnTo>
                  <a:lnTo>
                    <a:pt x="155" y="372"/>
                  </a:lnTo>
                  <a:lnTo>
                    <a:pt x="150" y="358"/>
                  </a:lnTo>
                  <a:lnTo>
                    <a:pt x="139" y="344"/>
                  </a:lnTo>
                  <a:lnTo>
                    <a:pt x="84" y="342"/>
                  </a:lnTo>
                  <a:lnTo>
                    <a:pt x="67" y="332"/>
                  </a:lnTo>
                  <a:lnTo>
                    <a:pt x="37" y="28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68" name="Freeform 68"/>
            <p:cNvSpPr>
              <a:spLocks/>
            </p:cNvSpPr>
            <p:nvPr/>
          </p:nvSpPr>
          <p:spPr bwMode="auto">
            <a:xfrm>
              <a:off x="1425" y="2251"/>
              <a:ext cx="561" cy="459"/>
            </a:xfrm>
            <a:custGeom>
              <a:avLst/>
              <a:gdLst>
                <a:gd name="T0" fmla="*/ 12 w 561"/>
                <a:gd name="T1" fmla="*/ 311 h 459"/>
                <a:gd name="T2" fmla="*/ 5 w 561"/>
                <a:gd name="T3" fmla="*/ 217 h 459"/>
                <a:gd name="T4" fmla="*/ 37 w 561"/>
                <a:gd name="T5" fmla="*/ 154 h 459"/>
                <a:gd name="T6" fmla="*/ 53 w 561"/>
                <a:gd name="T7" fmla="*/ 13 h 459"/>
                <a:gd name="T8" fmla="*/ 254 w 561"/>
                <a:gd name="T9" fmla="*/ 7 h 459"/>
                <a:gd name="T10" fmla="*/ 561 w 561"/>
                <a:gd name="T11" fmla="*/ 48 h 459"/>
                <a:gd name="T12" fmla="*/ 533 w 561"/>
                <a:gd name="T13" fmla="*/ 110 h 459"/>
                <a:gd name="T14" fmla="*/ 538 w 561"/>
                <a:gd name="T15" fmla="*/ 131 h 459"/>
                <a:gd name="T16" fmla="*/ 513 w 561"/>
                <a:gd name="T17" fmla="*/ 145 h 459"/>
                <a:gd name="T18" fmla="*/ 499 w 561"/>
                <a:gd name="T19" fmla="*/ 152 h 459"/>
                <a:gd name="T20" fmla="*/ 487 w 561"/>
                <a:gd name="T21" fmla="*/ 173 h 459"/>
                <a:gd name="T22" fmla="*/ 441 w 561"/>
                <a:gd name="T23" fmla="*/ 221 h 459"/>
                <a:gd name="T24" fmla="*/ 427 w 561"/>
                <a:gd name="T25" fmla="*/ 247 h 459"/>
                <a:gd name="T26" fmla="*/ 409 w 561"/>
                <a:gd name="T27" fmla="*/ 267 h 459"/>
                <a:gd name="T28" fmla="*/ 402 w 561"/>
                <a:gd name="T29" fmla="*/ 286 h 459"/>
                <a:gd name="T30" fmla="*/ 409 w 561"/>
                <a:gd name="T31" fmla="*/ 316 h 459"/>
                <a:gd name="T32" fmla="*/ 420 w 561"/>
                <a:gd name="T33" fmla="*/ 346 h 459"/>
                <a:gd name="T34" fmla="*/ 446 w 561"/>
                <a:gd name="T35" fmla="*/ 348 h 459"/>
                <a:gd name="T36" fmla="*/ 436 w 561"/>
                <a:gd name="T37" fmla="*/ 378 h 459"/>
                <a:gd name="T38" fmla="*/ 453 w 561"/>
                <a:gd name="T39" fmla="*/ 401 h 459"/>
                <a:gd name="T40" fmla="*/ 457 w 561"/>
                <a:gd name="T41" fmla="*/ 413 h 459"/>
                <a:gd name="T42" fmla="*/ 434 w 561"/>
                <a:gd name="T43" fmla="*/ 431 h 459"/>
                <a:gd name="T44" fmla="*/ 420 w 561"/>
                <a:gd name="T45" fmla="*/ 459 h 459"/>
                <a:gd name="T46" fmla="*/ 404 w 561"/>
                <a:gd name="T47" fmla="*/ 450 h 459"/>
                <a:gd name="T48" fmla="*/ 386 w 561"/>
                <a:gd name="T49" fmla="*/ 448 h 459"/>
                <a:gd name="T50" fmla="*/ 383 w 561"/>
                <a:gd name="T51" fmla="*/ 450 h 459"/>
                <a:gd name="T52" fmla="*/ 337 w 561"/>
                <a:gd name="T53" fmla="*/ 418 h 459"/>
                <a:gd name="T54" fmla="*/ 291 w 561"/>
                <a:gd name="T55" fmla="*/ 413 h 459"/>
                <a:gd name="T56" fmla="*/ 272 w 561"/>
                <a:gd name="T57" fmla="*/ 406 h 459"/>
                <a:gd name="T58" fmla="*/ 252 w 561"/>
                <a:gd name="T59" fmla="*/ 420 h 459"/>
                <a:gd name="T60" fmla="*/ 226 w 561"/>
                <a:gd name="T61" fmla="*/ 420 h 459"/>
                <a:gd name="T62" fmla="*/ 178 w 561"/>
                <a:gd name="T63" fmla="*/ 394 h 459"/>
                <a:gd name="T64" fmla="*/ 155 w 561"/>
                <a:gd name="T65" fmla="*/ 371 h 459"/>
                <a:gd name="T66" fmla="*/ 139 w 561"/>
                <a:gd name="T67" fmla="*/ 344 h 459"/>
                <a:gd name="T68" fmla="*/ 67 w 561"/>
                <a:gd name="T69" fmla="*/ 332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1" h="459">
                  <a:moveTo>
                    <a:pt x="37" y="284"/>
                  </a:moveTo>
                  <a:lnTo>
                    <a:pt x="12" y="311"/>
                  </a:lnTo>
                  <a:lnTo>
                    <a:pt x="0" y="297"/>
                  </a:lnTo>
                  <a:lnTo>
                    <a:pt x="5" y="217"/>
                  </a:lnTo>
                  <a:lnTo>
                    <a:pt x="21" y="180"/>
                  </a:lnTo>
                  <a:lnTo>
                    <a:pt x="37" y="154"/>
                  </a:lnTo>
                  <a:lnTo>
                    <a:pt x="37" y="64"/>
                  </a:lnTo>
                  <a:lnTo>
                    <a:pt x="53" y="13"/>
                  </a:lnTo>
                  <a:lnTo>
                    <a:pt x="53" y="0"/>
                  </a:lnTo>
                  <a:lnTo>
                    <a:pt x="254" y="7"/>
                  </a:lnTo>
                  <a:lnTo>
                    <a:pt x="543" y="23"/>
                  </a:lnTo>
                  <a:lnTo>
                    <a:pt x="561" y="48"/>
                  </a:lnTo>
                  <a:lnTo>
                    <a:pt x="536" y="90"/>
                  </a:lnTo>
                  <a:lnTo>
                    <a:pt x="533" y="110"/>
                  </a:lnTo>
                  <a:lnTo>
                    <a:pt x="536" y="127"/>
                  </a:lnTo>
                  <a:lnTo>
                    <a:pt x="538" y="131"/>
                  </a:lnTo>
                  <a:lnTo>
                    <a:pt x="515" y="143"/>
                  </a:lnTo>
                  <a:lnTo>
                    <a:pt x="513" y="145"/>
                  </a:lnTo>
                  <a:lnTo>
                    <a:pt x="513" y="147"/>
                  </a:lnTo>
                  <a:lnTo>
                    <a:pt x="499" y="152"/>
                  </a:lnTo>
                  <a:lnTo>
                    <a:pt x="492" y="159"/>
                  </a:lnTo>
                  <a:lnTo>
                    <a:pt x="487" y="173"/>
                  </a:lnTo>
                  <a:lnTo>
                    <a:pt x="455" y="217"/>
                  </a:lnTo>
                  <a:lnTo>
                    <a:pt x="441" y="221"/>
                  </a:lnTo>
                  <a:lnTo>
                    <a:pt x="432" y="235"/>
                  </a:lnTo>
                  <a:lnTo>
                    <a:pt x="427" y="247"/>
                  </a:lnTo>
                  <a:lnTo>
                    <a:pt x="420" y="254"/>
                  </a:lnTo>
                  <a:lnTo>
                    <a:pt x="409" y="267"/>
                  </a:lnTo>
                  <a:lnTo>
                    <a:pt x="409" y="279"/>
                  </a:lnTo>
                  <a:lnTo>
                    <a:pt x="402" y="286"/>
                  </a:lnTo>
                  <a:lnTo>
                    <a:pt x="399" y="295"/>
                  </a:lnTo>
                  <a:lnTo>
                    <a:pt x="409" y="316"/>
                  </a:lnTo>
                  <a:lnTo>
                    <a:pt x="409" y="334"/>
                  </a:lnTo>
                  <a:lnTo>
                    <a:pt x="420" y="346"/>
                  </a:lnTo>
                  <a:lnTo>
                    <a:pt x="441" y="341"/>
                  </a:lnTo>
                  <a:lnTo>
                    <a:pt x="446" y="348"/>
                  </a:lnTo>
                  <a:lnTo>
                    <a:pt x="446" y="360"/>
                  </a:lnTo>
                  <a:lnTo>
                    <a:pt x="436" y="378"/>
                  </a:lnTo>
                  <a:lnTo>
                    <a:pt x="439" y="390"/>
                  </a:lnTo>
                  <a:lnTo>
                    <a:pt x="453" y="401"/>
                  </a:lnTo>
                  <a:lnTo>
                    <a:pt x="455" y="401"/>
                  </a:lnTo>
                  <a:lnTo>
                    <a:pt x="457" y="413"/>
                  </a:lnTo>
                  <a:lnTo>
                    <a:pt x="459" y="431"/>
                  </a:lnTo>
                  <a:lnTo>
                    <a:pt x="434" y="431"/>
                  </a:lnTo>
                  <a:lnTo>
                    <a:pt x="422" y="452"/>
                  </a:lnTo>
                  <a:lnTo>
                    <a:pt x="420" y="459"/>
                  </a:lnTo>
                  <a:lnTo>
                    <a:pt x="413" y="459"/>
                  </a:lnTo>
                  <a:lnTo>
                    <a:pt x="404" y="450"/>
                  </a:lnTo>
                  <a:lnTo>
                    <a:pt x="388" y="448"/>
                  </a:lnTo>
                  <a:lnTo>
                    <a:pt x="386" y="448"/>
                  </a:lnTo>
                  <a:lnTo>
                    <a:pt x="383" y="452"/>
                  </a:lnTo>
                  <a:lnTo>
                    <a:pt x="383" y="450"/>
                  </a:lnTo>
                  <a:lnTo>
                    <a:pt x="351" y="431"/>
                  </a:lnTo>
                  <a:lnTo>
                    <a:pt x="337" y="418"/>
                  </a:lnTo>
                  <a:lnTo>
                    <a:pt x="316" y="418"/>
                  </a:lnTo>
                  <a:lnTo>
                    <a:pt x="291" y="413"/>
                  </a:lnTo>
                  <a:lnTo>
                    <a:pt x="282" y="406"/>
                  </a:lnTo>
                  <a:lnTo>
                    <a:pt x="272" y="406"/>
                  </a:lnTo>
                  <a:lnTo>
                    <a:pt x="261" y="420"/>
                  </a:lnTo>
                  <a:lnTo>
                    <a:pt x="252" y="420"/>
                  </a:lnTo>
                  <a:lnTo>
                    <a:pt x="242" y="413"/>
                  </a:lnTo>
                  <a:lnTo>
                    <a:pt x="226" y="420"/>
                  </a:lnTo>
                  <a:lnTo>
                    <a:pt x="208" y="415"/>
                  </a:lnTo>
                  <a:lnTo>
                    <a:pt x="178" y="394"/>
                  </a:lnTo>
                  <a:lnTo>
                    <a:pt x="162" y="387"/>
                  </a:lnTo>
                  <a:lnTo>
                    <a:pt x="155" y="371"/>
                  </a:lnTo>
                  <a:lnTo>
                    <a:pt x="150" y="357"/>
                  </a:lnTo>
                  <a:lnTo>
                    <a:pt x="139" y="344"/>
                  </a:lnTo>
                  <a:lnTo>
                    <a:pt x="83" y="341"/>
                  </a:lnTo>
                  <a:lnTo>
                    <a:pt x="67" y="332"/>
                  </a:lnTo>
                  <a:lnTo>
                    <a:pt x="37" y="284"/>
                  </a:lnTo>
                  <a:close/>
                </a:path>
              </a:pathLst>
            </a:custGeom>
            <a:solidFill>
              <a:srgbClr val="FFFFFF"/>
            </a:solidFill>
            <a:ln w="14288">
              <a:solidFill>
                <a:srgbClr val="000000"/>
              </a:solidFill>
              <a:prstDash val="solid"/>
              <a:round/>
              <a:headEnd/>
              <a:tailEnd/>
            </a:ln>
          </p:spPr>
          <p:txBody>
            <a:bodyPr/>
            <a:lstStyle/>
            <a:p>
              <a:endParaRPr lang="en-US"/>
            </a:p>
          </p:txBody>
        </p:sp>
        <p:sp>
          <p:nvSpPr>
            <p:cNvPr id="128069" name="Freeform 69"/>
            <p:cNvSpPr>
              <a:spLocks/>
            </p:cNvSpPr>
            <p:nvPr/>
          </p:nvSpPr>
          <p:spPr bwMode="auto">
            <a:xfrm>
              <a:off x="1303" y="2493"/>
              <a:ext cx="542" cy="450"/>
            </a:xfrm>
            <a:custGeom>
              <a:avLst/>
              <a:gdLst>
                <a:gd name="T0" fmla="*/ 198 w 542"/>
                <a:gd name="T1" fmla="*/ 104 h 450"/>
                <a:gd name="T2" fmla="*/ 254 w 542"/>
                <a:gd name="T3" fmla="*/ 109 h 450"/>
                <a:gd name="T4" fmla="*/ 267 w 542"/>
                <a:gd name="T5" fmla="*/ 143 h 450"/>
                <a:gd name="T6" fmla="*/ 325 w 542"/>
                <a:gd name="T7" fmla="*/ 178 h 450"/>
                <a:gd name="T8" fmla="*/ 346 w 542"/>
                <a:gd name="T9" fmla="*/ 182 h 450"/>
                <a:gd name="T10" fmla="*/ 376 w 542"/>
                <a:gd name="T11" fmla="*/ 182 h 450"/>
                <a:gd name="T12" fmla="*/ 394 w 542"/>
                <a:gd name="T13" fmla="*/ 169 h 450"/>
                <a:gd name="T14" fmla="*/ 441 w 542"/>
                <a:gd name="T15" fmla="*/ 182 h 450"/>
                <a:gd name="T16" fmla="*/ 471 w 542"/>
                <a:gd name="T17" fmla="*/ 201 h 450"/>
                <a:gd name="T18" fmla="*/ 521 w 542"/>
                <a:gd name="T19" fmla="*/ 215 h 450"/>
                <a:gd name="T20" fmla="*/ 542 w 542"/>
                <a:gd name="T21" fmla="*/ 252 h 450"/>
                <a:gd name="T22" fmla="*/ 526 w 542"/>
                <a:gd name="T23" fmla="*/ 289 h 450"/>
                <a:gd name="T24" fmla="*/ 519 w 542"/>
                <a:gd name="T25" fmla="*/ 298 h 450"/>
                <a:gd name="T26" fmla="*/ 508 w 542"/>
                <a:gd name="T27" fmla="*/ 330 h 450"/>
                <a:gd name="T28" fmla="*/ 484 w 542"/>
                <a:gd name="T29" fmla="*/ 376 h 450"/>
                <a:gd name="T30" fmla="*/ 505 w 542"/>
                <a:gd name="T31" fmla="*/ 413 h 450"/>
                <a:gd name="T32" fmla="*/ 399 w 542"/>
                <a:gd name="T33" fmla="*/ 416 h 450"/>
                <a:gd name="T34" fmla="*/ 371 w 542"/>
                <a:gd name="T35" fmla="*/ 450 h 450"/>
                <a:gd name="T36" fmla="*/ 339 w 542"/>
                <a:gd name="T37" fmla="*/ 441 h 450"/>
                <a:gd name="T38" fmla="*/ 291 w 542"/>
                <a:gd name="T39" fmla="*/ 434 h 450"/>
                <a:gd name="T40" fmla="*/ 265 w 542"/>
                <a:gd name="T41" fmla="*/ 436 h 450"/>
                <a:gd name="T42" fmla="*/ 203 w 542"/>
                <a:gd name="T43" fmla="*/ 418 h 450"/>
                <a:gd name="T44" fmla="*/ 157 w 542"/>
                <a:gd name="T45" fmla="*/ 372 h 450"/>
                <a:gd name="T46" fmla="*/ 115 w 542"/>
                <a:gd name="T47" fmla="*/ 323 h 450"/>
                <a:gd name="T48" fmla="*/ 101 w 542"/>
                <a:gd name="T49" fmla="*/ 314 h 450"/>
                <a:gd name="T50" fmla="*/ 94 w 542"/>
                <a:gd name="T51" fmla="*/ 284 h 450"/>
                <a:gd name="T52" fmla="*/ 80 w 542"/>
                <a:gd name="T53" fmla="*/ 279 h 450"/>
                <a:gd name="T54" fmla="*/ 64 w 542"/>
                <a:gd name="T55" fmla="*/ 259 h 450"/>
                <a:gd name="T56" fmla="*/ 53 w 542"/>
                <a:gd name="T57" fmla="*/ 245 h 450"/>
                <a:gd name="T58" fmla="*/ 34 w 542"/>
                <a:gd name="T59" fmla="*/ 171 h 450"/>
                <a:gd name="T60" fmla="*/ 9 w 542"/>
                <a:gd name="T61" fmla="*/ 127 h 450"/>
                <a:gd name="T62" fmla="*/ 0 w 542"/>
                <a:gd name="T63" fmla="*/ 69 h 450"/>
                <a:gd name="T64" fmla="*/ 14 w 542"/>
                <a:gd name="T65" fmla="*/ 39 h 450"/>
                <a:gd name="T66" fmla="*/ 113 w 542"/>
                <a:gd name="T67" fmla="*/ 2 h 450"/>
                <a:gd name="T68" fmla="*/ 129 w 542"/>
                <a:gd name="T69" fmla="*/ 76 h 450"/>
                <a:gd name="T70" fmla="*/ 180 w 542"/>
                <a:gd name="T71" fmla="*/ 92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2" h="450">
                  <a:moveTo>
                    <a:pt x="180" y="92"/>
                  </a:moveTo>
                  <a:lnTo>
                    <a:pt x="198" y="104"/>
                  </a:lnTo>
                  <a:lnTo>
                    <a:pt x="249" y="104"/>
                  </a:lnTo>
                  <a:lnTo>
                    <a:pt x="254" y="109"/>
                  </a:lnTo>
                  <a:lnTo>
                    <a:pt x="263" y="120"/>
                  </a:lnTo>
                  <a:lnTo>
                    <a:pt x="267" y="143"/>
                  </a:lnTo>
                  <a:lnTo>
                    <a:pt x="286" y="155"/>
                  </a:lnTo>
                  <a:lnTo>
                    <a:pt x="325" y="178"/>
                  </a:lnTo>
                  <a:lnTo>
                    <a:pt x="339" y="182"/>
                  </a:lnTo>
                  <a:lnTo>
                    <a:pt x="346" y="182"/>
                  </a:lnTo>
                  <a:lnTo>
                    <a:pt x="358" y="178"/>
                  </a:lnTo>
                  <a:lnTo>
                    <a:pt x="376" y="182"/>
                  </a:lnTo>
                  <a:lnTo>
                    <a:pt x="388" y="178"/>
                  </a:lnTo>
                  <a:lnTo>
                    <a:pt x="394" y="169"/>
                  </a:lnTo>
                  <a:lnTo>
                    <a:pt x="415" y="178"/>
                  </a:lnTo>
                  <a:lnTo>
                    <a:pt x="441" y="182"/>
                  </a:lnTo>
                  <a:lnTo>
                    <a:pt x="452" y="182"/>
                  </a:lnTo>
                  <a:lnTo>
                    <a:pt x="471" y="201"/>
                  </a:lnTo>
                  <a:lnTo>
                    <a:pt x="498" y="210"/>
                  </a:lnTo>
                  <a:lnTo>
                    <a:pt x="521" y="215"/>
                  </a:lnTo>
                  <a:lnTo>
                    <a:pt x="542" y="233"/>
                  </a:lnTo>
                  <a:lnTo>
                    <a:pt x="542" y="252"/>
                  </a:lnTo>
                  <a:lnTo>
                    <a:pt x="533" y="282"/>
                  </a:lnTo>
                  <a:lnTo>
                    <a:pt x="526" y="289"/>
                  </a:lnTo>
                  <a:lnTo>
                    <a:pt x="524" y="289"/>
                  </a:lnTo>
                  <a:lnTo>
                    <a:pt x="519" y="298"/>
                  </a:lnTo>
                  <a:lnTo>
                    <a:pt x="514" y="316"/>
                  </a:lnTo>
                  <a:lnTo>
                    <a:pt x="508" y="330"/>
                  </a:lnTo>
                  <a:lnTo>
                    <a:pt x="482" y="363"/>
                  </a:lnTo>
                  <a:lnTo>
                    <a:pt x="484" y="376"/>
                  </a:lnTo>
                  <a:lnTo>
                    <a:pt x="498" y="393"/>
                  </a:lnTo>
                  <a:lnTo>
                    <a:pt x="505" y="413"/>
                  </a:lnTo>
                  <a:lnTo>
                    <a:pt x="475" y="416"/>
                  </a:lnTo>
                  <a:lnTo>
                    <a:pt x="399" y="416"/>
                  </a:lnTo>
                  <a:lnTo>
                    <a:pt x="388" y="423"/>
                  </a:lnTo>
                  <a:lnTo>
                    <a:pt x="371" y="450"/>
                  </a:lnTo>
                  <a:lnTo>
                    <a:pt x="355" y="448"/>
                  </a:lnTo>
                  <a:lnTo>
                    <a:pt x="339" y="441"/>
                  </a:lnTo>
                  <a:lnTo>
                    <a:pt x="307" y="434"/>
                  </a:lnTo>
                  <a:lnTo>
                    <a:pt x="291" y="434"/>
                  </a:lnTo>
                  <a:lnTo>
                    <a:pt x="286" y="432"/>
                  </a:lnTo>
                  <a:lnTo>
                    <a:pt x="265" y="436"/>
                  </a:lnTo>
                  <a:lnTo>
                    <a:pt x="237" y="429"/>
                  </a:lnTo>
                  <a:lnTo>
                    <a:pt x="203" y="418"/>
                  </a:lnTo>
                  <a:lnTo>
                    <a:pt x="180" y="372"/>
                  </a:lnTo>
                  <a:lnTo>
                    <a:pt x="157" y="372"/>
                  </a:lnTo>
                  <a:lnTo>
                    <a:pt x="124" y="351"/>
                  </a:lnTo>
                  <a:lnTo>
                    <a:pt x="115" y="323"/>
                  </a:lnTo>
                  <a:lnTo>
                    <a:pt x="108" y="316"/>
                  </a:lnTo>
                  <a:lnTo>
                    <a:pt x="101" y="314"/>
                  </a:lnTo>
                  <a:lnTo>
                    <a:pt x="94" y="296"/>
                  </a:lnTo>
                  <a:lnTo>
                    <a:pt x="94" y="284"/>
                  </a:lnTo>
                  <a:lnTo>
                    <a:pt x="85" y="277"/>
                  </a:lnTo>
                  <a:lnTo>
                    <a:pt x="80" y="279"/>
                  </a:lnTo>
                  <a:lnTo>
                    <a:pt x="74" y="277"/>
                  </a:lnTo>
                  <a:lnTo>
                    <a:pt x="64" y="259"/>
                  </a:lnTo>
                  <a:lnTo>
                    <a:pt x="57" y="252"/>
                  </a:lnTo>
                  <a:lnTo>
                    <a:pt x="53" y="245"/>
                  </a:lnTo>
                  <a:lnTo>
                    <a:pt x="44" y="212"/>
                  </a:lnTo>
                  <a:lnTo>
                    <a:pt x="34" y="171"/>
                  </a:lnTo>
                  <a:lnTo>
                    <a:pt x="27" y="157"/>
                  </a:lnTo>
                  <a:lnTo>
                    <a:pt x="9" y="127"/>
                  </a:lnTo>
                  <a:lnTo>
                    <a:pt x="0" y="99"/>
                  </a:lnTo>
                  <a:lnTo>
                    <a:pt x="0" y="69"/>
                  </a:lnTo>
                  <a:lnTo>
                    <a:pt x="7" y="49"/>
                  </a:lnTo>
                  <a:lnTo>
                    <a:pt x="14" y="39"/>
                  </a:lnTo>
                  <a:lnTo>
                    <a:pt x="18" y="0"/>
                  </a:lnTo>
                  <a:lnTo>
                    <a:pt x="113" y="2"/>
                  </a:lnTo>
                  <a:lnTo>
                    <a:pt x="108" y="53"/>
                  </a:lnTo>
                  <a:lnTo>
                    <a:pt x="129" y="76"/>
                  </a:lnTo>
                  <a:lnTo>
                    <a:pt x="154" y="51"/>
                  </a:lnTo>
                  <a:lnTo>
                    <a:pt x="180" y="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70" name="Freeform 70"/>
            <p:cNvSpPr>
              <a:spLocks/>
            </p:cNvSpPr>
            <p:nvPr/>
          </p:nvSpPr>
          <p:spPr bwMode="auto">
            <a:xfrm>
              <a:off x="1307" y="2498"/>
              <a:ext cx="543" cy="450"/>
            </a:xfrm>
            <a:custGeom>
              <a:avLst/>
              <a:gdLst>
                <a:gd name="T0" fmla="*/ 199 w 543"/>
                <a:gd name="T1" fmla="*/ 104 h 450"/>
                <a:gd name="T2" fmla="*/ 254 w 543"/>
                <a:gd name="T3" fmla="*/ 108 h 450"/>
                <a:gd name="T4" fmla="*/ 268 w 543"/>
                <a:gd name="T5" fmla="*/ 143 h 450"/>
                <a:gd name="T6" fmla="*/ 326 w 543"/>
                <a:gd name="T7" fmla="*/ 177 h 450"/>
                <a:gd name="T8" fmla="*/ 347 w 543"/>
                <a:gd name="T9" fmla="*/ 182 h 450"/>
                <a:gd name="T10" fmla="*/ 377 w 543"/>
                <a:gd name="T11" fmla="*/ 182 h 450"/>
                <a:gd name="T12" fmla="*/ 395 w 543"/>
                <a:gd name="T13" fmla="*/ 168 h 450"/>
                <a:gd name="T14" fmla="*/ 441 w 543"/>
                <a:gd name="T15" fmla="*/ 182 h 450"/>
                <a:gd name="T16" fmla="*/ 471 w 543"/>
                <a:gd name="T17" fmla="*/ 201 h 450"/>
                <a:gd name="T18" fmla="*/ 522 w 543"/>
                <a:gd name="T19" fmla="*/ 214 h 450"/>
                <a:gd name="T20" fmla="*/ 543 w 543"/>
                <a:gd name="T21" fmla="*/ 251 h 450"/>
                <a:gd name="T22" fmla="*/ 527 w 543"/>
                <a:gd name="T23" fmla="*/ 288 h 450"/>
                <a:gd name="T24" fmla="*/ 520 w 543"/>
                <a:gd name="T25" fmla="*/ 297 h 450"/>
                <a:gd name="T26" fmla="*/ 508 w 543"/>
                <a:gd name="T27" fmla="*/ 330 h 450"/>
                <a:gd name="T28" fmla="*/ 485 w 543"/>
                <a:gd name="T29" fmla="*/ 376 h 450"/>
                <a:gd name="T30" fmla="*/ 506 w 543"/>
                <a:gd name="T31" fmla="*/ 413 h 450"/>
                <a:gd name="T32" fmla="*/ 400 w 543"/>
                <a:gd name="T33" fmla="*/ 415 h 450"/>
                <a:gd name="T34" fmla="*/ 372 w 543"/>
                <a:gd name="T35" fmla="*/ 450 h 450"/>
                <a:gd name="T36" fmla="*/ 340 w 543"/>
                <a:gd name="T37" fmla="*/ 441 h 450"/>
                <a:gd name="T38" fmla="*/ 291 w 543"/>
                <a:gd name="T39" fmla="*/ 434 h 450"/>
                <a:gd name="T40" fmla="*/ 266 w 543"/>
                <a:gd name="T41" fmla="*/ 436 h 450"/>
                <a:gd name="T42" fmla="*/ 203 w 543"/>
                <a:gd name="T43" fmla="*/ 418 h 450"/>
                <a:gd name="T44" fmla="*/ 157 w 543"/>
                <a:gd name="T45" fmla="*/ 371 h 450"/>
                <a:gd name="T46" fmla="*/ 116 w 543"/>
                <a:gd name="T47" fmla="*/ 323 h 450"/>
                <a:gd name="T48" fmla="*/ 102 w 543"/>
                <a:gd name="T49" fmla="*/ 314 h 450"/>
                <a:gd name="T50" fmla="*/ 95 w 543"/>
                <a:gd name="T51" fmla="*/ 284 h 450"/>
                <a:gd name="T52" fmla="*/ 81 w 543"/>
                <a:gd name="T53" fmla="*/ 279 h 450"/>
                <a:gd name="T54" fmla="*/ 65 w 543"/>
                <a:gd name="T55" fmla="*/ 258 h 450"/>
                <a:gd name="T56" fmla="*/ 53 w 543"/>
                <a:gd name="T57" fmla="*/ 244 h 450"/>
                <a:gd name="T58" fmla="*/ 35 w 543"/>
                <a:gd name="T59" fmla="*/ 171 h 450"/>
                <a:gd name="T60" fmla="*/ 10 w 543"/>
                <a:gd name="T61" fmla="*/ 127 h 450"/>
                <a:gd name="T62" fmla="*/ 0 w 543"/>
                <a:gd name="T63" fmla="*/ 69 h 450"/>
                <a:gd name="T64" fmla="*/ 14 w 543"/>
                <a:gd name="T65" fmla="*/ 39 h 450"/>
                <a:gd name="T66" fmla="*/ 113 w 543"/>
                <a:gd name="T67" fmla="*/ 2 h 450"/>
                <a:gd name="T68" fmla="*/ 130 w 543"/>
                <a:gd name="T69" fmla="*/ 76 h 450"/>
                <a:gd name="T70" fmla="*/ 180 w 543"/>
                <a:gd name="T71" fmla="*/ 92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3" h="450">
                  <a:moveTo>
                    <a:pt x="180" y="92"/>
                  </a:moveTo>
                  <a:lnTo>
                    <a:pt x="199" y="104"/>
                  </a:lnTo>
                  <a:lnTo>
                    <a:pt x="250" y="104"/>
                  </a:lnTo>
                  <a:lnTo>
                    <a:pt x="254" y="108"/>
                  </a:lnTo>
                  <a:lnTo>
                    <a:pt x="263" y="120"/>
                  </a:lnTo>
                  <a:lnTo>
                    <a:pt x="268" y="143"/>
                  </a:lnTo>
                  <a:lnTo>
                    <a:pt x="287" y="154"/>
                  </a:lnTo>
                  <a:lnTo>
                    <a:pt x="326" y="177"/>
                  </a:lnTo>
                  <a:lnTo>
                    <a:pt x="340" y="182"/>
                  </a:lnTo>
                  <a:lnTo>
                    <a:pt x="347" y="182"/>
                  </a:lnTo>
                  <a:lnTo>
                    <a:pt x="358" y="177"/>
                  </a:lnTo>
                  <a:lnTo>
                    <a:pt x="377" y="182"/>
                  </a:lnTo>
                  <a:lnTo>
                    <a:pt x="388" y="177"/>
                  </a:lnTo>
                  <a:lnTo>
                    <a:pt x="395" y="168"/>
                  </a:lnTo>
                  <a:lnTo>
                    <a:pt x="416" y="177"/>
                  </a:lnTo>
                  <a:lnTo>
                    <a:pt x="441" y="182"/>
                  </a:lnTo>
                  <a:lnTo>
                    <a:pt x="453" y="182"/>
                  </a:lnTo>
                  <a:lnTo>
                    <a:pt x="471" y="201"/>
                  </a:lnTo>
                  <a:lnTo>
                    <a:pt x="499" y="210"/>
                  </a:lnTo>
                  <a:lnTo>
                    <a:pt x="522" y="214"/>
                  </a:lnTo>
                  <a:lnTo>
                    <a:pt x="543" y="233"/>
                  </a:lnTo>
                  <a:lnTo>
                    <a:pt x="543" y="251"/>
                  </a:lnTo>
                  <a:lnTo>
                    <a:pt x="534" y="281"/>
                  </a:lnTo>
                  <a:lnTo>
                    <a:pt x="527" y="288"/>
                  </a:lnTo>
                  <a:lnTo>
                    <a:pt x="524" y="288"/>
                  </a:lnTo>
                  <a:lnTo>
                    <a:pt x="520" y="297"/>
                  </a:lnTo>
                  <a:lnTo>
                    <a:pt x="515" y="316"/>
                  </a:lnTo>
                  <a:lnTo>
                    <a:pt x="508" y="330"/>
                  </a:lnTo>
                  <a:lnTo>
                    <a:pt x="483" y="362"/>
                  </a:lnTo>
                  <a:lnTo>
                    <a:pt x="485" y="376"/>
                  </a:lnTo>
                  <a:lnTo>
                    <a:pt x="499" y="392"/>
                  </a:lnTo>
                  <a:lnTo>
                    <a:pt x="506" y="413"/>
                  </a:lnTo>
                  <a:lnTo>
                    <a:pt x="476" y="415"/>
                  </a:lnTo>
                  <a:lnTo>
                    <a:pt x="400" y="415"/>
                  </a:lnTo>
                  <a:lnTo>
                    <a:pt x="388" y="422"/>
                  </a:lnTo>
                  <a:lnTo>
                    <a:pt x="372" y="450"/>
                  </a:lnTo>
                  <a:lnTo>
                    <a:pt x="356" y="448"/>
                  </a:lnTo>
                  <a:lnTo>
                    <a:pt x="340" y="441"/>
                  </a:lnTo>
                  <a:lnTo>
                    <a:pt x="307" y="434"/>
                  </a:lnTo>
                  <a:lnTo>
                    <a:pt x="291" y="434"/>
                  </a:lnTo>
                  <a:lnTo>
                    <a:pt x="287" y="431"/>
                  </a:lnTo>
                  <a:lnTo>
                    <a:pt x="266" y="436"/>
                  </a:lnTo>
                  <a:lnTo>
                    <a:pt x="238" y="429"/>
                  </a:lnTo>
                  <a:lnTo>
                    <a:pt x="203" y="418"/>
                  </a:lnTo>
                  <a:lnTo>
                    <a:pt x="180" y="371"/>
                  </a:lnTo>
                  <a:lnTo>
                    <a:pt x="157" y="371"/>
                  </a:lnTo>
                  <a:lnTo>
                    <a:pt x="125" y="351"/>
                  </a:lnTo>
                  <a:lnTo>
                    <a:pt x="116" y="323"/>
                  </a:lnTo>
                  <a:lnTo>
                    <a:pt x="109" y="316"/>
                  </a:lnTo>
                  <a:lnTo>
                    <a:pt x="102" y="314"/>
                  </a:lnTo>
                  <a:lnTo>
                    <a:pt x="95" y="295"/>
                  </a:lnTo>
                  <a:lnTo>
                    <a:pt x="95" y="284"/>
                  </a:lnTo>
                  <a:lnTo>
                    <a:pt x="86" y="277"/>
                  </a:lnTo>
                  <a:lnTo>
                    <a:pt x="81" y="279"/>
                  </a:lnTo>
                  <a:lnTo>
                    <a:pt x="74" y="277"/>
                  </a:lnTo>
                  <a:lnTo>
                    <a:pt x="65" y="258"/>
                  </a:lnTo>
                  <a:lnTo>
                    <a:pt x="58" y="251"/>
                  </a:lnTo>
                  <a:lnTo>
                    <a:pt x="53" y="244"/>
                  </a:lnTo>
                  <a:lnTo>
                    <a:pt x="44" y="212"/>
                  </a:lnTo>
                  <a:lnTo>
                    <a:pt x="35" y="171"/>
                  </a:lnTo>
                  <a:lnTo>
                    <a:pt x="28" y="157"/>
                  </a:lnTo>
                  <a:lnTo>
                    <a:pt x="10" y="127"/>
                  </a:lnTo>
                  <a:lnTo>
                    <a:pt x="0" y="99"/>
                  </a:lnTo>
                  <a:lnTo>
                    <a:pt x="0" y="69"/>
                  </a:lnTo>
                  <a:lnTo>
                    <a:pt x="7" y="48"/>
                  </a:lnTo>
                  <a:lnTo>
                    <a:pt x="14" y="39"/>
                  </a:lnTo>
                  <a:lnTo>
                    <a:pt x="19" y="0"/>
                  </a:lnTo>
                  <a:lnTo>
                    <a:pt x="113" y="2"/>
                  </a:lnTo>
                  <a:lnTo>
                    <a:pt x="109" y="53"/>
                  </a:lnTo>
                  <a:lnTo>
                    <a:pt x="130" y="76"/>
                  </a:lnTo>
                  <a:lnTo>
                    <a:pt x="155" y="50"/>
                  </a:lnTo>
                  <a:lnTo>
                    <a:pt x="180" y="92"/>
                  </a:lnTo>
                  <a:close/>
                </a:path>
              </a:pathLst>
            </a:custGeom>
            <a:solidFill>
              <a:srgbClr val="FFFFFF"/>
            </a:solidFill>
            <a:ln w="14288">
              <a:solidFill>
                <a:srgbClr val="000000"/>
              </a:solidFill>
              <a:prstDash val="solid"/>
              <a:round/>
              <a:headEnd/>
              <a:tailEnd/>
            </a:ln>
          </p:spPr>
          <p:txBody>
            <a:bodyPr/>
            <a:lstStyle/>
            <a:p>
              <a:endParaRPr lang="en-US"/>
            </a:p>
          </p:txBody>
        </p:sp>
        <p:sp>
          <p:nvSpPr>
            <p:cNvPr id="128071" name="Freeform 71"/>
            <p:cNvSpPr>
              <a:spLocks/>
            </p:cNvSpPr>
            <p:nvPr/>
          </p:nvSpPr>
          <p:spPr bwMode="auto">
            <a:xfrm>
              <a:off x="1471" y="1907"/>
              <a:ext cx="580" cy="348"/>
            </a:xfrm>
            <a:custGeom>
              <a:avLst/>
              <a:gdLst>
                <a:gd name="T0" fmla="*/ 0 w 580"/>
                <a:gd name="T1" fmla="*/ 330 h 348"/>
                <a:gd name="T2" fmla="*/ 0 w 580"/>
                <a:gd name="T3" fmla="*/ 300 h 348"/>
                <a:gd name="T4" fmla="*/ 7 w 580"/>
                <a:gd name="T5" fmla="*/ 288 h 348"/>
                <a:gd name="T6" fmla="*/ 16 w 580"/>
                <a:gd name="T7" fmla="*/ 281 h 348"/>
                <a:gd name="T8" fmla="*/ 26 w 580"/>
                <a:gd name="T9" fmla="*/ 277 h 348"/>
                <a:gd name="T10" fmla="*/ 35 w 580"/>
                <a:gd name="T11" fmla="*/ 254 h 348"/>
                <a:gd name="T12" fmla="*/ 46 w 580"/>
                <a:gd name="T13" fmla="*/ 228 h 348"/>
                <a:gd name="T14" fmla="*/ 58 w 580"/>
                <a:gd name="T15" fmla="*/ 187 h 348"/>
                <a:gd name="T16" fmla="*/ 56 w 580"/>
                <a:gd name="T17" fmla="*/ 164 h 348"/>
                <a:gd name="T18" fmla="*/ 42 w 580"/>
                <a:gd name="T19" fmla="*/ 131 h 348"/>
                <a:gd name="T20" fmla="*/ 16 w 580"/>
                <a:gd name="T21" fmla="*/ 97 h 348"/>
                <a:gd name="T22" fmla="*/ 19 w 580"/>
                <a:gd name="T23" fmla="*/ 60 h 348"/>
                <a:gd name="T24" fmla="*/ 28 w 580"/>
                <a:gd name="T25" fmla="*/ 20 h 348"/>
                <a:gd name="T26" fmla="*/ 23 w 580"/>
                <a:gd name="T27" fmla="*/ 0 h 348"/>
                <a:gd name="T28" fmla="*/ 536 w 580"/>
                <a:gd name="T29" fmla="*/ 23 h 348"/>
                <a:gd name="T30" fmla="*/ 540 w 580"/>
                <a:gd name="T31" fmla="*/ 23 h 348"/>
                <a:gd name="T32" fmla="*/ 543 w 580"/>
                <a:gd name="T33" fmla="*/ 34 h 348"/>
                <a:gd name="T34" fmla="*/ 559 w 580"/>
                <a:gd name="T35" fmla="*/ 57 h 348"/>
                <a:gd name="T36" fmla="*/ 561 w 580"/>
                <a:gd name="T37" fmla="*/ 78 h 348"/>
                <a:gd name="T38" fmla="*/ 575 w 580"/>
                <a:gd name="T39" fmla="*/ 90 h 348"/>
                <a:gd name="T40" fmla="*/ 577 w 580"/>
                <a:gd name="T41" fmla="*/ 90 h 348"/>
                <a:gd name="T42" fmla="*/ 580 w 580"/>
                <a:gd name="T43" fmla="*/ 92 h 348"/>
                <a:gd name="T44" fmla="*/ 563 w 580"/>
                <a:gd name="T45" fmla="*/ 106 h 348"/>
                <a:gd name="T46" fmla="*/ 561 w 580"/>
                <a:gd name="T47" fmla="*/ 120 h 348"/>
                <a:gd name="T48" fmla="*/ 559 w 580"/>
                <a:gd name="T49" fmla="*/ 129 h 348"/>
                <a:gd name="T50" fmla="*/ 527 w 580"/>
                <a:gd name="T51" fmla="*/ 157 h 348"/>
                <a:gd name="T52" fmla="*/ 494 w 580"/>
                <a:gd name="T53" fmla="*/ 164 h 348"/>
                <a:gd name="T54" fmla="*/ 485 w 580"/>
                <a:gd name="T55" fmla="*/ 173 h 348"/>
                <a:gd name="T56" fmla="*/ 485 w 580"/>
                <a:gd name="T57" fmla="*/ 182 h 348"/>
                <a:gd name="T58" fmla="*/ 487 w 580"/>
                <a:gd name="T59" fmla="*/ 187 h 348"/>
                <a:gd name="T60" fmla="*/ 483 w 580"/>
                <a:gd name="T61" fmla="*/ 205 h 348"/>
                <a:gd name="T62" fmla="*/ 471 w 580"/>
                <a:gd name="T63" fmla="*/ 242 h 348"/>
                <a:gd name="T64" fmla="*/ 467 w 580"/>
                <a:gd name="T65" fmla="*/ 258 h 348"/>
                <a:gd name="T66" fmla="*/ 471 w 580"/>
                <a:gd name="T67" fmla="*/ 279 h 348"/>
                <a:gd name="T68" fmla="*/ 476 w 580"/>
                <a:gd name="T69" fmla="*/ 293 h 348"/>
                <a:gd name="T70" fmla="*/ 473 w 580"/>
                <a:gd name="T71" fmla="*/ 302 h 348"/>
                <a:gd name="T72" fmla="*/ 492 w 580"/>
                <a:gd name="T73" fmla="*/ 321 h 348"/>
                <a:gd name="T74" fmla="*/ 506 w 580"/>
                <a:gd name="T75" fmla="*/ 327 h 348"/>
                <a:gd name="T76" fmla="*/ 494 w 580"/>
                <a:gd name="T77" fmla="*/ 348 h 348"/>
                <a:gd name="T78" fmla="*/ 0 w 580"/>
                <a:gd name="T79" fmla="*/ 330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80" h="348">
                  <a:moveTo>
                    <a:pt x="0" y="330"/>
                  </a:moveTo>
                  <a:lnTo>
                    <a:pt x="0" y="300"/>
                  </a:lnTo>
                  <a:lnTo>
                    <a:pt x="7" y="288"/>
                  </a:lnTo>
                  <a:lnTo>
                    <a:pt x="16" y="281"/>
                  </a:lnTo>
                  <a:lnTo>
                    <a:pt x="26" y="277"/>
                  </a:lnTo>
                  <a:lnTo>
                    <a:pt x="35" y="254"/>
                  </a:lnTo>
                  <a:lnTo>
                    <a:pt x="46" y="228"/>
                  </a:lnTo>
                  <a:lnTo>
                    <a:pt x="58" y="187"/>
                  </a:lnTo>
                  <a:lnTo>
                    <a:pt x="56" y="164"/>
                  </a:lnTo>
                  <a:lnTo>
                    <a:pt x="42" y="131"/>
                  </a:lnTo>
                  <a:lnTo>
                    <a:pt x="16" y="97"/>
                  </a:lnTo>
                  <a:lnTo>
                    <a:pt x="19" y="60"/>
                  </a:lnTo>
                  <a:lnTo>
                    <a:pt x="28" y="20"/>
                  </a:lnTo>
                  <a:lnTo>
                    <a:pt x="23" y="0"/>
                  </a:lnTo>
                  <a:lnTo>
                    <a:pt x="536" y="23"/>
                  </a:lnTo>
                  <a:lnTo>
                    <a:pt x="540" y="23"/>
                  </a:lnTo>
                  <a:lnTo>
                    <a:pt x="543" y="34"/>
                  </a:lnTo>
                  <a:lnTo>
                    <a:pt x="559" y="57"/>
                  </a:lnTo>
                  <a:lnTo>
                    <a:pt x="561" y="78"/>
                  </a:lnTo>
                  <a:lnTo>
                    <a:pt x="575" y="90"/>
                  </a:lnTo>
                  <a:lnTo>
                    <a:pt x="577" y="90"/>
                  </a:lnTo>
                  <a:lnTo>
                    <a:pt x="580" y="92"/>
                  </a:lnTo>
                  <a:lnTo>
                    <a:pt x="563" y="106"/>
                  </a:lnTo>
                  <a:lnTo>
                    <a:pt x="561" y="120"/>
                  </a:lnTo>
                  <a:lnTo>
                    <a:pt x="559" y="129"/>
                  </a:lnTo>
                  <a:lnTo>
                    <a:pt x="527" y="157"/>
                  </a:lnTo>
                  <a:lnTo>
                    <a:pt x="494" y="164"/>
                  </a:lnTo>
                  <a:lnTo>
                    <a:pt x="485" y="173"/>
                  </a:lnTo>
                  <a:lnTo>
                    <a:pt x="485" y="182"/>
                  </a:lnTo>
                  <a:lnTo>
                    <a:pt x="487" y="187"/>
                  </a:lnTo>
                  <a:lnTo>
                    <a:pt x="483" y="205"/>
                  </a:lnTo>
                  <a:lnTo>
                    <a:pt x="471" y="242"/>
                  </a:lnTo>
                  <a:lnTo>
                    <a:pt x="467" y="258"/>
                  </a:lnTo>
                  <a:lnTo>
                    <a:pt x="471" y="279"/>
                  </a:lnTo>
                  <a:lnTo>
                    <a:pt x="476" y="293"/>
                  </a:lnTo>
                  <a:lnTo>
                    <a:pt x="473" y="302"/>
                  </a:lnTo>
                  <a:lnTo>
                    <a:pt x="492" y="321"/>
                  </a:lnTo>
                  <a:lnTo>
                    <a:pt x="506" y="327"/>
                  </a:lnTo>
                  <a:lnTo>
                    <a:pt x="494" y="348"/>
                  </a:lnTo>
                  <a:lnTo>
                    <a:pt x="0" y="3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72" name="Freeform 72"/>
            <p:cNvSpPr>
              <a:spLocks/>
            </p:cNvSpPr>
            <p:nvPr/>
          </p:nvSpPr>
          <p:spPr bwMode="auto">
            <a:xfrm>
              <a:off x="1476" y="1911"/>
              <a:ext cx="579" cy="349"/>
            </a:xfrm>
            <a:custGeom>
              <a:avLst/>
              <a:gdLst>
                <a:gd name="T0" fmla="*/ 0 w 579"/>
                <a:gd name="T1" fmla="*/ 330 h 349"/>
                <a:gd name="T2" fmla="*/ 0 w 579"/>
                <a:gd name="T3" fmla="*/ 300 h 349"/>
                <a:gd name="T4" fmla="*/ 7 w 579"/>
                <a:gd name="T5" fmla="*/ 289 h 349"/>
                <a:gd name="T6" fmla="*/ 16 w 579"/>
                <a:gd name="T7" fmla="*/ 282 h 349"/>
                <a:gd name="T8" fmla="*/ 25 w 579"/>
                <a:gd name="T9" fmla="*/ 277 h 349"/>
                <a:gd name="T10" fmla="*/ 34 w 579"/>
                <a:gd name="T11" fmla="*/ 254 h 349"/>
                <a:gd name="T12" fmla="*/ 46 w 579"/>
                <a:gd name="T13" fmla="*/ 229 h 349"/>
                <a:gd name="T14" fmla="*/ 58 w 579"/>
                <a:gd name="T15" fmla="*/ 187 h 349"/>
                <a:gd name="T16" fmla="*/ 55 w 579"/>
                <a:gd name="T17" fmla="*/ 164 h 349"/>
                <a:gd name="T18" fmla="*/ 41 w 579"/>
                <a:gd name="T19" fmla="*/ 132 h 349"/>
                <a:gd name="T20" fmla="*/ 16 w 579"/>
                <a:gd name="T21" fmla="*/ 97 h 349"/>
                <a:gd name="T22" fmla="*/ 18 w 579"/>
                <a:gd name="T23" fmla="*/ 60 h 349"/>
                <a:gd name="T24" fmla="*/ 28 w 579"/>
                <a:gd name="T25" fmla="*/ 21 h 349"/>
                <a:gd name="T26" fmla="*/ 23 w 579"/>
                <a:gd name="T27" fmla="*/ 0 h 349"/>
                <a:gd name="T28" fmla="*/ 535 w 579"/>
                <a:gd name="T29" fmla="*/ 23 h 349"/>
                <a:gd name="T30" fmla="*/ 540 w 579"/>
                <a:gd name="T31" fmla="*/ 23 h 349"/>
                <a:gd name="T32" fmla="*/ 542 w 579"/>
                <a:gd name="T33" fmla="*/ 35 h 349"/>
                <a:gd name="T34" fmla="*/ 558 w 579"/>
                <a:gd name="T35" fmla="*/ 58 h 349"/>
                <a:gd name="T36" fmla="*/ 561 w 579"/>
                <a:gd name="T37" fmla="*/ 79 h 349"/>
                <a:gd name="T38" fmla="*/ 575 w 579"/>
                <a:gd name="T39" fmla="*/ 90 h 349"/>
                <a:gd name="T40" fmla="*/ 577 w 579"/>
                <a:gd name="T41" fmla="*/ 90 h 349"/>
                <a:gd name="T42" fmla="*/ 579 w 579"/>
                <a:gd name="T43" fmla="*/ 93 h 349"/>
                <a:gd name="T44" fmla="*/ 563 w 579"/>
                <a:gd name="T45" fmla="*/ 106 h 349"/>
                <a:gd name="T46" fmla="*/ 561 w 579"/>
                <a:gd name="T47" fmla="*/ 120 h 349"/>
                <a:gd name="T48" fmla="*/ 558 w 579"/>
                <a:gd name="T49" fmla="*/ 130 h 349"/>
                <a:gd name="T50" fmla="*/ 526 w 579"/>
                <a:gd name="T51" fmla="*/ 157 h 349"/>
                <a:gd name="T52" fmla="*/ 494 w 579"/>
                <a:gd name="T53" fmla="*/ 164 h 349"/>
                <a:gd name="T54" fmla="*/ 485 w 579"/>
                <a:gd name="T55" fmla="*/ 173 h 349"/>
                <a:gd name="T56" fmla="*/ 485 w 579"/>
                <a:gd name="T57" fmla="*/ 183 h 349"/>
                <a:gd name="T58" fmla="*/ 487 w 579"/>
                <a:gd name="T59" fmla="*/ 187 h 349"/>
                <a:gd name="T60" fmla="*/ 482 w 579"/>
                <a:gd name="T61" fmla="*/ 206 h 349"/>
                <a:gd name="T62" fmla="*/ 471 w 579"/>
                <a:gd name="T63" fmla="*/ 243 h 349"/>
                <a:gd name="T64" fmla="*/ 466 w 579"/>
                <a:gd name="T65" fmla="*/ 259 h 349"/>
                <a:gd name="T66" fmla="*/ 471 w 579"/>
                <a:gd name="T67" fmla="*/ 280 h 349"/>
                <a:gd name="T68" fmla="*/ 475 w 579"/>
                <a:gd name="T69" fmla="*/ 293 h 349"/>
                <a:gd name="T70" fmla="*/ 473 w 579"/>
                <a:gd name="T71" fmla="*/ 303 h 349"/>
                <a:gd name="T72" fmla="*/ 492 w 579"/>
                <a:gd name="T73" fmla="*/ 321 h 349"/>
                <a:gd name="T74" fmla="*/ 505 w 579"/>
                <a:gd name="T75" fmla="*/ 328 h 349"/>
                <a:gd name="T76" fmla="*/ 494 w 579"/>
                <a:gd name="T77" fmla="*/ 349 h 349"/>
                <a:gd name="T78" fmla="*/ 0 w 579"/>
                <a:gd name="T79" fmla="*/ 33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79" h="349">
                  <a:moveTo>
                    <a:pt x="0" y="330"/>
                  </a:moveTo>
                  <a:lnTo>
                    <a:pt x="0" y="300"/>
                  </a:lnTo>
                  <a:lnTo>
                    <a:pt x="7" y="289"/>
                  </a:lnTo>
                  <a:lnTo>
                    <a:pt x="16" y="282"/>
                  </a:lnTo>
                  <a:lnTo>
                    <a:pt x="25" y="277"/>
                  </a:lnTo>
                  <a:lnTo>
                    <a:pt x="34" y="254"/>
                  </a:lnTo>
                  <a:lnTo>
                    <a:pt x="46" y="229"/>
                  </a:lnTo>
                  <a:lnTo>
                    <a:pt x="58" y="187"/>
                  </a:lnTo>
                  <a:lnTo>
                    <a:pt x="55" y="164"/>
                  </a:lnTo>
                  <a:lnTo>
                    <a:pt x="41" y="132"/>
                  </a:lnTo>
                  <a:lnTo>
                    <a:pt x="16" y="97"/>
                  </a:lnTo>
                  <a:lnTo>
                    <a:pt x="18" y="60"/>
                  </a:lnTo>
                  <a:lnTo>
                    <a:pt x="28" y="21"/>
                  </a:lnTo>
                  <a:lnTo>
                    <a:pt x="23" y="0"/>
                  </a:lnTo>
                  <a:lnTo>
                    <a:pt x="535" y="23"/>
                  </a:lnTo>
                  <a:lnTo>
                    <a:pt x="540" y="23"/>
                  </a:lnTo>
                  <a:lnTo>
                    <a:pt x="542" y="35"/>
                  </a:lnTo>
                  <a:lnTo>
                    <a:pt x="558" y="58"/>
                  </a:lnTo>
                  <a:lnTo>
                    <a:pt x="561" y="79"/>
                  </a:lnTo>
                  <a:lnTo>
                    <a:pt x="575" y="90"/>
                  </a:lnTo>
                  <a:lnTo>
                    <a:pt x="577" y="90"/>
                  </a:lnTo>
                  <a:lnTo>
                    <a:pt x="579" y="93"/>
                  </a:lnTo>
                  <a:lnTo>
                    <a:pt x="563" y="106"/>
                  </a:lnTo>
                  <a:lnTo>
                    <a:pt x="561" y="120"/>
                  </a:lnTo>
                  <a:lnTo>
                    <a:pt x="558" y="130"/>
                  </a:lnTo>
                  <a:lnTo>
                    <a:pt x="526" y="157"/>
                  </a:lnTo>
                  <a:lnTo>
                    <a:pt x="494" y="164"/>
                  </a:lnTo>
                  <a:lnTo>
                    <a:pt x="485" y="173"/>
                  </a:lnTo>
                  <a:lnTo>
                    <a:pt x="485" y="183"/>
                  </a:lnTo>
                  <a:lnTo>
                    <a:pt x="487" y="187"/>
                  </a:lnTo>
                  <a:lnTo>
                    <a:pt x="482" y="206"/>
                  </a:lnTo>
                  <a:lnTo>
                    <a:pt x="471" y="243"/>
                  </a:lnTo>
                  <a:lnTo>
                    <a:pt x="466" y="259"/>
                  </a:lnTo>
                  <a:lnTo>
                    <a:pt x="471" y="280"/>
                  </a:lnTo>
                  <a:lnTo>
                    <a:pt x="475" y="293"/>
                  </a:lnTo>
                  <a:lnTo>
                    <a:pt x="473" y="303"/>
                  </a:lnTo>
                  <a:lnTo>
                    <a:pt x="492" y="321"/>
                  </a:lnTo>
                  <a:lnTo>
                    <a:pt x="505" y="328"/>
                  </a:lnTo>
                  <a:lnTo>
                    <a:pt x="494" y="349"/>
                  </a:lnTo>
                  <a:lnTo>
                    <a:pt x="0" y="330"/>
                  </a:lnTo>
                  <a:close/>
                </a:path>
              </a:pathLst>
            </a:custGeom>
            <a:solidFill>
              <a:srgbClr val="FFFFFF"/>
            </a:solidFill>
            <a:ln w="14288">
              <a:solidFill>
                <a:srgbClr val="000000"/>
              </a:solidFill>
              <a:prstDash val="solid"/>
              <a:round/>
              <a:headEnd/>
              <a:tailEnd/>
            </a:ln>
          </p:spPr>
          <p:txBody>
            <a:bodyPr/>
            <a:lstStyle/>
            <a:p>
              <a:endParaRPr lang="en-US"/>
            </a:p>
          </p:txBody>
        </p:sp>
        <p:sp>
          <p:nvSpPr>
            <p:cNvPr id="128073" name="Freeform 73"/>
            <p:cNvSpPr>
              <a:spLocks/>
            </p:cNvSpPr>
            <p:nvPr/>
          </p:nvSpPr>
          <p:spPr bwMode="auto">
            <a:xfrm>
              <a:off x="677" y="1997"/>
              <a:ext cx="720" cy="378"/>
            </a:xfrm>
            <a:custGeom>
              <a:avLst/>
              <a:gdLst>
                <a:gd name="T0" fmla="*/ 674 w 720"/>
                <a:gd name="T1" fmla="*/ 9 h 378"/>
                <a:gd name="T2" fmla="*/ 663 w 720"/>
                <a:gd name="T3" fmla="*/ 50 h 378"/>
                <a:gd name="T4" fmla="*/ 663 w 720"/>
                <a:gd name="T5" fmla="*/ 60 h 378"/>
                <a:gd name="T6" fmla="*/ 697 w 720"/>
                <a:gd name="T7" fmla="*/ 115 h 378"/>
                <a:gd name="T8" fmla="*/ 700 w 720"/>
                <a:gd name="T9" fmla="*/ 140 h 378"/>
                <a:gd name="T10" fmla="*/ 720 w 720"/>
                <a:gd name="T11" fmla="*/ 171 h 378"/>
                <a:gd name="T12" fmla="*/ 711 w 720"/>
                <a:gd name="T13" fmla="*/ 189 h 378"/>
                <a:gd name="T14" fmla="*/ 686 w 720"/>
                <a:gd name="T15" fmla="*/ 217 h 378"/>
                <a:gd name="T16" fmla="*/ 683 w 720"/>
                <a:gd name="T17" fmla="*/ 226 h 378"/>
                <a:gd name="T18" fmla="*/ 670 w 720"/>
                <a:gd name="T19" fmla="*/ 244 h 378"/>
                <a:gd name="T20" fmla="*/ 656 w 720"/>
                <a:gd name="T21" fmla="*/ 267 h 378"/>
                <a:gd name="T22" fmla="*/ 651 w 720"/>
                <a:gd name="T23" fmla="*/ 279 h 378"/>
                <a:gd name="T24" fmla="*/ 580 w 720"/>
                <a:gd name="T25" fmla="*/ 346 h 378"/>
                <a:gd name="T26" fmla="*/ 374 w 720"/>
                <a:gd name="T27" fmla="*/ 332 h 378"/>
                <a:gd name="T28" fmla="*/ 369 w 720"/>
                <a:gd name="T29" fmla="*/ 378 h 378"/>
                <a:gd name="T30" fmla="*/ 182 w 720"/>
                <a:gd name="T31" fmla="*/ 378 h 378"/>
                <a:gd name="T32" fmla="*/ 173 w 720"/>
                <a:gd name="T33" fmla="*/ 367 h 378"/>
                <a:gd name="T34" fmla="*/ 58 w 720"/>
                <a:gd name="T35" fmla="*/ 367 h 378"/>
                <a:gd name="T36" fmla="*/ 55 w 720"/>
                <a:gd name="T37" fmla="*/ 341 h 378"/>
                <a:gd name="T38" fmla="*/ 51 w 720"/>
                <a:gd name="T39" fmla="*/ 249 h 378"/>
                <a:gd name="T40" fmla="*/ 37 w 720"/>
                <a:gd name="T41" fmla="*/ 219 h 378"/>
                <a:gd name="T42" fmla="*/ 30 w 720"/>
                <a:gd name="T43" fmla="*/ 189 h 378"/>
                <a:gd name="T44" fmla="*/ 23 w 720"/>
                <a:gd name="T45" fmla="*/ 175 h 378"/>
                <a:gd name="T46" fmla="*/ 14 w 720"/>
                <a:gd name="T47" fmla="*/ 152 h 378"/>
                <a:gd name="T48" fmla="*/ 0 w 720"/>
                <a:gd name="T49" fmla="*/ 136 h 378"/>
                <a:gd name="T50" fmla="*/ 326 w 720"/>
                <a:gd name="T51" fmla="*/ 136 h 378"/>
                <a:gd name="T52" fmla="*/ 351 w 720"/>
                <a:gd name="T53" fmla="*/ 168 h 378"/>
                <a:gd name="T54" fmla="*/ 600 w 720"/>
                <a:gd name="T55" fmla="*/ 168 h 378"/>
                <a:gd name="T56" fmla="*/ 598 w 720"/>
                <a:gd name="T57" fmla="*/ 67 h 378"/>
                <a:gd name="T58" fmla="*/ 607 w 720"/>
                <a:gd name="T59" fmla="*/ 41 h 378"/>
                <a:gd name="T60" fmla="*/ 619 w 720"/>
                <a:gd name="T61" fmla="*/ 37 h 378"/>
                <a:gd name="T62" fmla="*/ 630 w 720"/>
                <a:gd name="T63" fmla="*/ 48 h 378"/>
                <a:gd name="T64" fmla="*/ 637 w 720"/>
                <a:gd name="T65" fmla="*/ 34 h 378"/>
                <a:gd name="T66" fmla="*/ 640 w 720"/>
                <a:gd name="T67" fmla="*/ 20 h 378"/>
                <a:gd name="T68" fmla="*/ 656 w 720"/>
                <a:gd name="T69" fmla="*/ 0 h 378"/>
                <a:gd name="T70" fmla="*/ 665 w 720"/>
                <a:gd name="T71" fmla="*/ 0 h 378"/>
                <a:gd name="T72" fmla="*/ 674 w 720"/>
                <a:gd name="T73" fmla="*/ 9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20" h="378">
                  <a:moveTo>
                    <a:pt x="674" y="9"/>
                  </a:moveTo>
                  <a:lnTo>
                    <a:pt x="663" y="50"/>
                  </a:lnTo>
                  <a:lnTo>
                    <a:pt x="663" y="60"/>
                  </a:lnTo>
                  <a:lnTo>
                    <a:pt x="697" y="115"/>
                  </a:lnTo>
                  <a:lnTo>
                    <a:pt x="700" y="140"/>
                  </a:lnTo>
                  <a:lnTo>
                    <a:pt x="720" y="171"/>
                  </a:lnTo>
                  <a:lnTo>
                    <a:pt x="711" y="189"/>
                  </a:lnTo>
                  <a:lnTo>
                    <a:pt x="686" y="217"/>
                  </a:lnTo>
                  <a:lnTo>
                    <a:pt x="683" y="226"/>
                  </a:lnTo>
                  <a:lnTo>
                    <a:pt x="670" y="244"/>
                  </a:lnTo>
                  <a:lnTo>
                    <a:pt x="656" y="267"/>
                  </a:lnTo>
                  <a:lnTo>
                    <a:pt x="651" y="279"/>
                  </a:lnTo>
                  <a:lnTo>
                    <a:pt x="580" y="346"/>
                  </a:lnTo>
                  <a:lnTo>
                    <a:pt x="374" y="332"/>
                  </a:lnTo>
                  <a:lnTo>
                    <a:pt x="369" y="378"/>
                  </a:lnTo>
                  <a:lnTo>
                    <a:pt x="182" y="378"/>
                  </a:lnTo>
                  <a:lnTo>
                    <a:pt x="173" y="367"/>
                  </a:lnTo>
                  <a:lnTo>
                    <a:pt x="58" y="367"/>
                  </a:lnTo>
                  <a:lnTo>
                    <a:pt x="55" y="341"/>
                  </a:lnTo>
                  <a:lnTo>
                    <a:pt x="51" y="249"/>
                  </a:lnTo>
                  <a:lnTo>
                    <a:pt x="37" y="219"/>
                  </a:lnTo>
                  <a:lnTo>
                    <a:pt x="30" y="189"/>
                  </a:lnTo>
                  <a:lnTo>
                    <a:pt x="23" y="175"/>
                  </a:lnTo>
                  <a:lnTo>
                    <a:pt x="14" y="152"/>
                  </a:lnTo>
                  <a:lnTo>
                    <a:pt x="0" y="136"/>
                  </a:lnTo>
                  <a:lnTo>
                    <a:pt x="326" y="136"/>
                  </a:lnTo>
                  <a:lnTo>
                    <a:pt x="351" y="168"/>
                  </a:lnTo>
                  <a:lnTo>
                    <a:pt x="600" y="168"/>
                  </a:lnTo>
                  <a:lnTo>
                    <a:pt x="598" y="67"/>
                  </a:lnTo>
                  <a:lnTo>
                    <a:pt x="607" y="41"/>
                  </a:lnTo>
                  <a:lnTo>
                    <a:pt x="619" y="37"/>
                  </a:lnTo>
                  <a:lnTo>
                    <a:pt x="630" y="48"/>
                  </a:lnTo>
                  <a:lnTo>
                    <a:pt x="637" y="34"/>
                  </a:lnTo>
                  <a:lnTo>
                    <a:pt x="640" y="20"/>
                  </a:lnTo>
                  <a:lnTo>
                    <a:pt x="656" y="0"/>
                  </a:lnTo>
                  <a:lnTo>
                    <a:pt x="665" y="0"/>
                  </a:lnTo>
                  <a:lnTo>
                    <a:pt x="674" y="9"/>
                  </a:lnTo>
                  <a:close/>
                </a:path>
              </a:pathLst>
            </a:cu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74" name="Freeform 74"/>
            <p:cNvSpPr>
              <a:spLocks/>
            </p:cNvSpPr>
            <p:nvPr/>
          </p:nvSpPr>
          <p:spPr bwMode="auto">
            <a:xfrm>
              <a:off x="682" y="2001"/>
              <a:ext cx="720" cy="379"/>
            </a:xfrm>
            <a:custGeom>
              <a:avLst/>
              <a:gdLst>
                <a:gd name="T0" fmla="*/ 674 w 720"/>
                <a:gd name="T1" fmla="*/ 10 h 379"/>
                <a:gd name="T2" fmla="*/ 662 w 720"/>
                <a:gd name="T3" fmla="*/ 51 h 379"/>
                <a:gd name="T4" fmla="*/ 662 w 720"/>
                <a:gd name="T5" fmla="*/ 60 h 379"/>
                <a:gd name="T6" fmla="*/ 697 w 720"/>
                <a:gd name="T7" fmla="*/ 116 h 379"/>
                <a:gd name="T8" fmla="*/ 699 w 720"/>
                <a:gd name="T9" fmla="*/ 141 h 379"/>
                <a:gd name="T10" fmla="*/ 720 w 720"/>
                <a:gd name="T11" fmla="*/ 171 h 379"/>
                <a:gd name="T12" fmla="*/ 711 w 720"/>
                <a:gd name="T13" fmla="*/ 190 h 379"/>
                <a:gd name="T14" fmla="*/ 685 w 720"/>
                <a:gd name="T15" fmla="*/ 217 h 379"/>
                <a:gd name="T16" fmla="*/ 683 w 720"/>
                <a:gd name="T17" fmla="*/ 227 h 379"/>
                <a:gd name="T18" fmla="*/ 669 w 720"/>
                <a:gd name="T19" fmla="*/ 245 h 379"/>
                <a:gd name="T20" fmla="*/ 655 w 720"/>
                <a:gd name="T21" fmla="*/ 268 h 379"/>
                <a:gd name="T22" fmla="*/ 651 w 720"/>
                <a:gd name="T23" fmla="*/ 280 h 379"/>
                <a:gd name="T24" fmla="*/ 579 w 720"/>
                <a:gd name="T25" fmla="*/ 347 h 379"/>
                <a:gd name="T26" fmla="*/ 374 w 720"/>
                <a:gd name="T27" fmla="*/ 333 h 379"/>
                <a:gd name="T28" fmla="*/ 369 w 720"/>
                <a:gd name="T29" fmla="*/ 379 h 379"/>
                <a:gd name="T30" fmla="*/ 182 w 720"/>
                <a:gd name="T31" fmla="*/ 379 h 379"/>
                <a:gd name="T32" fmla="*/ 173 w 720"/>
                <a:gd name="T33" fmla="*/ 367 h 379"/>
                <a:gd name="T34" fmla="*/ 57 w 720"/>
                <a:gd name="T35" fmla="*/ 367 h 379"/>
                <a:gd name="T36" fmla="*/ 55 w 720"/>
                <a:gd name="T37" fmla="*/ 342 h 379"/>
                <a:gd name="T38" fmla="*/ 50 w 720"/>
                <a:gd name="T39" fmla="*/ 250 h 379"/>
                <a:gd name="T40" fmla="*/ 37 w 720"/>
                <a:gd name="T41" fmla="*/ 220 h 379"/>
                <a:gd name="T42" fmla="*/ 30 w 720"/>
                <a:gd name="T43" fmla="*/ 190 h 379"/>
                <a:gd name="T44" fmla="*/ 23 w 720"/>
                <a:gd name="T45" fmla="*/ 176 h 379"/>
                <a:gd name="T46" fmla="*/ 14 w 720"/>
                <a:gd name="T47" fmla="*/ 153 h 379"/>
                <a:gd name="T48" fmla="*/ 0 w 720"/>
                <a:gd name="T49" fmla="*/ 136 h 379"/>
                <a:gd name="T50" fmla="*/ 325 w 720"/>
                <a:gd name="T51" fmla="*/ 136 h 379"/>
                <a:gd name="T52" fmla="*/ 351 w 720"/>
                <a:gd name="T53" fmla="*/ 169 h 379"/>
                <a:gd name="T54" fmla="*/ 600 w 720"/>
                <a:gd name="T55" fmla="*/ 169 h 379"/>
                <a:gd name="T56" fmla="*/ 598 w 720"/>
                <a:gd name="T57" fmla="*/ 67 h 379"/>
                <a:gd name="T58" fmla="*/ 607 w 720"/>
                <a:gd name="T59" fmla="*/ 42 h 379"/>
                <a:gd name="T60" fmla="*/ 618 w 720"/>
                <a:gd name="T61" fmla="*/ 37 h 379"/>
                <a:gd name="T62" fmla="*/ 630 w 720"/>
                <a:gd name="T63" fmla="*/ 49 h 379"/>
                <a:gd name="T64" fmla="*/ 637 w 720"/>
                <a:gd name="T65" fmla="*/ 35 h 379"/>
                <a:gd name="T66" fmla="*/ 639 w 720"/>
                <a:gd name="T67" fmla="*/ 21 h 379"/>
                <a:gd name="T68" fmla="*/ 655 w 720"/>
                <a:gd name="T69" fmla="*/ 0 h 379"/>
                <a:gd name="T70" fmla="*/ 665 w 720"/>
                <a:gd name="T71" fmla="*/ 0 h 379"/>
                <a:gd name="T72" fmla="*/ 674 w 720"/>
                <a:gd name="T73" fmla="*/ 10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20" h="379">
                  <a:moveTo>
                    <a:pt x="674" y="10"/>
                  </a:moveTo>
                  <a:lnTo>
                    <a:pt x="662" y="51"/>
                  </a:lnTo>
                  <a:lnTo>
                    <a:pt x="662" y="60"/>
                  </a:lnTo>
                  <a:lnTo>
                    <a:pt x="697" y="116"/>
                  </a:lnTo>
                  <a:lnTo>
                    <a:pt x="699" y="141"/>
                  </a:lnTo>
                  <a:lnTo>
                    <a:pt x="720" y="171"/>
                  </a:lnTo>
                  <a:lnTo>
                    <a:pt x="711" y="190"/>
                  </a:lnTo>
                  <a:lnTo>
                    <a:pt x="685" y="217"/>
                  </a:lnTo>
                  <a:lnTo>
                    <a:pt x="683" y="227"/>
                  </a:lnTo>
                  <a:lnTo>
                    <a:pt x="669" y="245"/>
                  </a:lnTo>
                  <a:lnTo>
                    <a:pt x="655" y="268"/>
                  </a:lnTo>
                  <a:lnTo>
                    <a:pt x="651" y="280"/>
                  </a:lnTo>
                  <a:lnTo>
                    <a:pt x="579" y="347"/>
                  </a:lnTo>
                  <a:lnTo>
                    <a:pt x="374" y="333"/>
                  </a:lnTo>
                  <a:lnTo>
                    <a:pt x="369" y="379"/>
                  </a:lnTo>
                  <a:lnTo>
                    <a:pt x="182" y="379"/>
                  </a:lnTo>
                  <a:lnTo>
                    <a:pt x="173" y="367"/>
                  </a:lnTo>
                  <a:lnTo>
                    <a:pt x="57" y="367"/>
                  </a:lnTo>
                  <a:lnTo>
                    <a:pt x="55" y="342"/>
                  </a:lnTo>
                  <a:lnTo>
                    <a:pt x="50" y="250"/>
                  </a:lnTo>
                  <a:lnTo>
                    <a:pt x="37" y="220"/>
                  </a:lnTo>
                  <a:lnTo>
                    <a:pt x="30" y="190"/>
                  </a:lnTo>
                  <a:lnTo>
                    <a:pt x="23" y="176"/>
                  </a:lnTo>
                  <a:lnTo>
                    <a:pt x="14" y="153"/>
                  </a:lnTo>
                  <a:lnTo>
                    <a:pt x="0" y="136"/>
                  </a:lnTo>
                  <a:lnTo>
                    <a:pt x="325" y="136"/>
                  </a:lnTo>
                  <a:lnTo>
                    <a:pt x="351" y="169"/>
                  </a:lnTo>
                  <a:lnTo>
                    <a:pt x="600" y="169"/>
                  </a:lnTo>
                  <a:lnTo>
                    <a:pt x="598" y="67"/>
                  </a:lnTo>
                  <a:lnTo>
                    <a:pt x="607" y="42"/>
                  </a:lnTo>
                  <a:lnTo>
                    <a:pt x="618" y="37"/>
                  </a:lnTo>
                  <a:lnTo>
                    <a:pt x="630" y="49"/>
                  </a:lnTo>
                  <a:lnTo>
                    <a:pt x="637" y="35"/>
                  </a:lnTo>
                  <a:lnTo>
                    <a:pt x="639" y="21"/>
                  </a:lnTo>
                  <a:lnTo>
                    <a:pt x="655" y="0"/>
                  </a:lnTo>
                  <a:lnTo>
                    <a:pt x="665" y="0"/>
                  </a:lnTo>
                  <a:lnTo>
                    <a:pt x="674" y="10"/>
                  </a:lnTo>
                  <a:close/>
                </a:path>
              </a:pathLst>
            </a:custGeom>
            <a:blipFill dpi="0" rotWithShape="0">
              <a:blip r:embed="rId2"/>
              <a:srcRect/>
              <a:tile tx="0" ty="0" sx="100000" sy="100000" flip="none" algn="tl"/>
            </a:blipFill>
            <a:ln w="14288">
              <a:solidFill>
                <a:srgbClr val="000000"/>
              </a:solidFill>
              <a:prstDash val="solid"/>
              <a:round/>
              <a:headEnd/>
              <a:tailEnd/>
            </a:ln>
          </p:spPr>
          <p:txBody>
            <a:bodyPr/>
            <a:lstStyle/>
            <a:p>
              <a:endParaRPr lang="en-US"/>
            </a:p>
          </p:txBody>
        </p:sp>
        <p:sp>
          <p:nvSpPr>
            <p:cNvPr id="128075" name="Freeform 75"/>
            <p:cNvSpPr>
              <a:spLocks/>
            </p:cNvSpPr>
            <p:nvPr/>
          </p:nvSpPr>
          <p:spPr bwMode="auto">
            <a:xfrm>
              <a:off x="2265" y="2036"/>
              <a:ext cx="513" cy="602"/>
            </a:xfrm>
            <a:custGeom>
              <a:avLst/>
              <a:gdLst>
                <a:gd name="T0" fmla="*/ 497 w 513"/>
                <a:gd name="T1" fmla="*/ 65 h 602"/>
                <a:gd name="T2" fmla="*/ 513 w 513"/>
                <a:gd name="T3" fmla="*/ 104 h 602"/>
                <a:gd name="T4" fmla="*/ 464 w 513"/>
                <a:gd name="T5" fmla="*/ 115 h 602"/>
                <a:gd name="T6" fmla="*/ 460 w 513"/>
                <a:gd name="T7" fmla="*/ 122 h 602"/>
                <a:gd name="T8" fmla="*/ 453 w 513"/>
                <a:gd name="T9" fmla="*/ 134 h 602"/>
                <a:gd name="T10" fmla="*/ 444 w 513"/>
                <a:gd name="T11" fmla="*/ 143 h 602"/>
                <a:gd name="T12" fmla="*/ 432 w 513"/>
                <a:gd name="T13" fmla="*/ 155 h 602"/>
                <a:gd name="T14" fmla="*/ 425 w 513"/>
                <a:gd name="T15" fmla="*/ 162 h 602"/>
                <a:gd name="T16" fmla="*/ 418 w 513"/>
                <a:gd name="T17" fmla="*/ 217 h 602"/>
                <a:gd name="T18" fmla="*/ 407 w 513"/>
                <a:gd name="T19" fmla="*/ 242 h 602"/>
                <a:gd name="T20" fmla="*/ 400 w 513"/>
                <a:gd name="T21" fmla="*/ 247 h 602"/>
                <a:gd name="T22" fmla="*/ 393 w 513"/>
                <a:gd name="T23" fmla="*/ 265 h 602"/>
                <a:gd name="T24" fmla="*/ 386 w 513"/>
                <a:gd name="T25" fmla="*/ 300 h 602"/>
                <a:gd name="T26" fmla="*/ 377 w 513"/>
                <a:gd name="T27" fmla="*/ 307 h 602"/>
                <a:gd name="T28" fmla="*/ 365 w 513"/>
                <a:gd name="T29" fmla="*/ 337 h 602"/>
                <a:gd name="T30" fmla="*/ 365 w 513"/>
                <a:gd name="T31" fmla="*/ 342 h 602"/>
                <a:gd name="T32" fmla="*/ 347 w 513"/>
                <a:gd name="T33" fmla="*/ 351 h 602"/>
                <a:gd name="T34" fmla="*/ 291 w 513"/>
                <a:gd name="T35" fmla="*/ 411 h 602"/>
                <a:gd name="T36" fmla="*/ 215 w 513"/>
                <a:gd name="T37" fmla="*/ 457 h 602"/>
                <a:gd name="T38" fmla="*/ 164 w 513"/>
                <a:gd name="T39" fmla="*/ 464 h 602"/>
                <a:gd name="T40" fmla="*/ 160 w 513"/>
                <a:gd name="T41" fmla="*/ 476 h 602"/>
                <a:gd name="T42" fmla="*/ 155 w 513"/>
                <a:gd name="T43" fmla="*/ 487 h 602"/>
                <a:gd name="T44" fmla="*/ 148 w 513"/>
                <a:gd name="T45" fmla="*/ 496 h 602"/>
                <a:gd name="T46" fmla="*/ 139 w 513"/>
                <a:gd name="T47" fmla="*/ 508 h 602"/>
                <a:gd name="T48" fmla="*/ 134 w 513"/>
                <a:gd name="T49" fmla="*/ 512 h 602"/>
                <a:gd name="T50" fmla="*/ 125 w 513"/>
                <a:gd name="T51" fmla="*/ 524 h 602"/>
                <a:gd name="T52" fmla="*/ 116 w 513"/>
                <a:gd name="T53" fmla="*/ 533 h 602"/>
                <a:gd name="T54" fmla="*/ 113 w 513"/>
                <a:gd name="T55" fmla="*/ 572 h 602"/>
                <a:gd name="T56" fmla="*/ 93 w 513"/>
                <a:gd name="T57" fmla="*/ 602 h 602"/>
                <a:gd name="T58" fmla="*/ 83 w 513"/>
                <a:gd name="T59" fmla="*/ 572 h 602"/>
                <a:gd name="T60" fmla="*/ 88 w 513"/>
                <a:gd name="T61" fmla="*/ 533 h 602"/>
                <a:gd name="T62" fmla="*/ 60 w 513"/>
                <a:gd name="T63" fmla="*/ 508 h 602"/>
                <a:gd name="T64" fmla="*/ 33 w 513"/>
                <a:gd name="T65" fmla="*/ 496 h 602"/>
                <a:gd name="T66" fmla="*/ 7 w 513"/>
                <a:gd name="T67" fmla="*/ 473 h 602"/>
                <a:gd name="T68" fmla="*/ 12 w 513"/>
                <a:gd name="T69" fmla="*/ 404 h 602"/>
                <a:gd name="T70" fmla="*/ 28 w 513"/>
                <a:gd name="T71" fmla="*/ 376 h 602"/>
                <a:gd name="T72" fmla="*/ 37 w 513"/>
                <a:gd name="T73" fmla="*/ 332 h 602"/>
                <a:gd name="T74" fmla="*/ 46 w 513"/>
                <a:gd name="T75" fmla="*/ 270 h 602"/>
                <a:gd name="T76" fmla="*/ 63 w 513"/>
                <a:gd name="T77" fmla="*/ 247 h 602"/>
                <a:gd name="T78" fmla="*/ 120 w 513"/>
                <a:gd name="T79" fmla="*/ 242 h 602"/>
                <a:gd name="T80" fmla="*/ 146 w 513"/>
                <a:gd name="T81" fmla="*/ 201 h 602"/>
                <a:gd name="T82" fmla="*/ 164 w 513"/>
                <a:gd name="T83" fmla="*/ 178 h 602"/>
                <a:gd name="T84" fmla="*/ 171 w 513"/>
                <a:gd name="T85" fmla="*/ 150 h 602"/>
                <a:gd name="T86" fmla="*/ 178 w 513"/>
                <a:gd name="T87" fmla="*/ 115 h 602"/>
                <a:gd name="T88" fmla="*/ 173 w 513"/>
                <a:gd name="T89" fmla="*/ 65 h 602"/>
                <a:gd name="T90" fmla="*/ 187 w 513"/>
                <a:gd name="T91" fmla="*/ 51 h 602"/>
                <a:gd name="T92" fmla="*/ 227 w 513"/>
                <a:gd name="T93" fmla="*/ 32 h 602"/>
                <a:gd name="T94" fmla="*/ 247 w 513"/>
                <a:gd name="T95" fmla="*/ 41 h 602"/>
                <a:gd name="T96" fmla="*/ 257 w 513"/>
                <a:gd name="T97" fmla="*/ 90 h 602"/>
                <a:gd name="T98" fmla="*/ 296 w 513"/>
                <a:gd name="T99" fmla="*/ 62 h 602"/>
                <a:gd name="T100" fmla="*/ 317 w 513"/>
                <a:gd name="T101" fmla="*/ 41 h 602"/>
                <a:gd name="T102" fmla="*/ 356 w 513"/>
                <a:gd name="T103" fmla="*/ 65 h 602"/>
                <a:gd name="T104" fmla="*/ 377 w 513"/>
                <a:gd name="T105" fmla="*/ 60 h 602"/>
                <a:gd name="T106" fmla="*/ 386 w 513"/>
                <a:gd name="T107" fmla="*/ 30 h 602"/>
                <a:gd name="T108" fmla="*/ 407 w 513"/>
                <a:gd name="T109" fmla="*/ 30 h 602"/>
                <a:gd name="T110" fmla="*/ 427 w 513"/>
                <a:gd name="T111" fmla="*/ 16 h 602"/>
                <a:gd name="T112" fmla="*/ 450 w 513"/>
                <a:gd name="T113" fmla="*/ 2 h 602"/>
                <a:gd name="T114" fmla="*/ 485 w 513"/>
                <a:gd name="T115" fmla="*/ 11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3" h="602">
                  <a:moveTo>
                    <a:pt x="494" y="28"/>
                  </a:moveTo>
                  <a:lnTo>
                    <a:pt x="497" y="65"/>
                  </a:lnTo>
                  <a:lnTo>
                    <a:pt x="513" y="88"/>
                  </a:lnTo>
                  <a:lnTo>
                    <a:pt x="513" y="104"/>
                  </a:lnTo>
                  <a:lnTo>
                    <a:pt x="508" y="115"/>
                  </a:lnTo>
                  <a:lnTo>
                    <a:pt x="464" y="115"/>
                  </a:lnTo>
                  <a:lnTo>
                    <a:pt x="460" y="115"/>
                  </a:lnTo>
                  <a:lnTo>
                    <a:pt x="460" y="122"/>
                  </a:lnTo>
                  <a:lnTo>
                    <a:pt x="453" y="125"/>
                  </a:lnTo>
                  <a:lnTo>
                    <a:pt x="453" y="134"/>
                  </a:lnTo>
                  <a:lnTo>
                    <a:pt x="453" y="141"/>
                  </a:lnTo>
                  <a:lnTo>
                    <a:pt x="444" y="143"/>
                  </a:lnTo>
                  <a:lnTo>
                    <a:pt x="441" y="152"/>
                  </a:lnTo>
                  <a:lnTo>
                    <a:pt x="432" y="155"/>
                  </a:lnTo>
                  <a:lnTo>
                    <a:pt x="427" y="162"/>
                  </a:lnTo>
                  <a:lnTo>
                    <a:pt x="425" y="162"/>
                  </a:lnTo>
                  <a:lnTo>
                    <a:pt x="420" y="173"/>
                  </a:lnTo>
                  <a:lnTo>
                    <a:pt x="418" y="217"/>
                  </a:lnTo>
                  <a:lnTo>
                    <a:pt x="407" y="235"/>
                  </a:lnTo>
                  <a:lnTo>
                    <a:pt x="407" y="242"/>
                  </a:lnTo>
                  <a:lnTo>
                    <a:pt x="402" y="242"/>
                  </a:lnTo>
                  <a:lnTo>
                    <a:pt x="400" y="247"/>
                  </a:lnTo>
                  <a:lnTo>
                    <a:pt x="400" y="263"/>
                  </a:lnTo>
                  <a:lnTo>
                    <a:pt x="393" y="265"/>
                  </a:lnTo>
                  <a:lnTo>
                    <a:pt x="384" y="277"/>
                  </a:lnTo>
                  <a:lnTo>
                    <a:pt x="386" y="300"/>
                  </a:lnTo>
                  <a:lnTo>
                    <a:pt x="377" y="305"/>
                  </a:lnTo>
                  <a:lnTo>
                    <a:pt x="377" y="307"/>
                  </a:lnTo>
                  <a:lnTo>
                    <a:pt x="374" y="335"/>
                  </a:lnTo>
                  <a:lnTo>
                    <a:pt x="365" y="337"/>
                  </a:lnTo>
                  <a:lnTo>
                    <a:pt x="363" y="339"/>
                  </a:lnTo>
                  <a:lnTo>
                    <a:pt x="365" y="342"/>
                  </a:lnTo>
                  <a:lnTo>
                    <a:pt x="365" y="346"/>
                  </a:lnTo>
                  <a:lnTo>
                    <a:pt x="347" y="351"/>
                  </a:lnTo>
                  <a:lnTo>
                    <a:pt x="330" y="365"/>
                  </a:lnTo>
                  <a:lnTo>
                    <a:pt x="291" y="411"/>
                  </a:lnTo>
                  <a:lnTo>
                    <a:pt x="289" y="455"/>
                  </a:lnTo>
                  <a:lnTo>
                    <a:pt x="215" y="457"/>
                  </a:lnTo>
                  <a:lnTo>
                    <a:pt x="210" y="462"/>
                  </a:lnTo>
                  <a:lnTo>
                    <a:pt x="164" y="464"/>
                  </a:lnTo>
                  <a:lnTo>
                    <a:pt x="162" y="466"/>
                  </a:lnTo>
                  <a:lnTo>
                    <a:pt x="160" y="476"/>
                  </a:lnTo>
                  <a:lnTo>
                    <a:pt x="160" y="478"/>
                  </a:lnTo>
                  <a:lnTo>
                    <a:pt x="155" y="487"/>
                  </a:lnTo>
                  <a:lnTo>
                    <a:pt x="155" y="489"/>
                  </a:lnTo>
                  <a:lnTo>
                    <a:pt x="148" y="496"/>
                  </a:lnTo>
                  <a:lnTo>
                    <a:pt x="143" y="508"/>
                  </a:lnTo>
                  <a:lnTo>
                    <a:pt x="139" y="508"/>
                  </a:lnTo>
                  <a:lnTo>
                    <a:pt x="137" y="510"/>
                  </a:lnTo>
                  <a:lnTo>
                    <a:pt x="134" y="512"/>
                  </a:lnTo>
                  <a:lnTo>
                    <a:pt x="134" y="519"/>
                  </a:lnTo>
                  <a:lnTo>
                    <a:pt x="125" y="524"/>
                  </a:lnTo>
                  <a:lnTo>
                    <a:pt x="123" y="529"/>
                  </a:lnTo>
                  <a:lnTo>
                    <a:pt x="116" y="533"/>
                  </a:lnTo>
                  <a:lnTo>
                    <a:pt x="109" y="547"/>
                  </a:lnTo>
                  <a:lnTo>
                    <a:pt x="113" y="572"/>
                  </a:lnTo>
                  <a:lnTo>
                    <a:pt x="111" y="602"/>
                  </a:lnTo>
                  <a:lnTo>
                    <a:pt x="93" y="602"/>
                  </a:lnTo>
                  <a:lnTo>
                    <a:pt x="86" y="591"/>
                  </a:lnTo>
                  <a:lnTo>
                    <a:pt x="83" y="572"/>
                  </a:lnTo>
                  <a:lnTo>
                    <a:pt x="88" y="547"/>
                  </a:lnTo>
                  <a:lnTo>
                    <a:pt x="88" y="533"/>
                  </a:lnTo>
                  <a:lnTo>
                    <a:pt x="79" y="515"/>
                  </a:lnTo>
                  <a:lnTo>
                    <a:pt x="60" y="508"/>
                  </a:lnTo>
                  <a:lnTo>
                    <a:pt x="51" y="506"/>
                  </a:lnTo>
                  <a:lnTo>
                    <a:pt x="33" y="496"/>
                  </a:lnTo>
                  <a:lnTo>
                    <a:pt x="16" y="487"/>
                  </a:lnTo>
                  <a:lnTo>
                    <a:pt x="7" y="473"/>
                  </a:lnTo>
                  <a:lnTo>
                    <a:pt x="0" y="445"/>
                  </a:lnTo>
                  <a:lnTo>
                    <a:pt x="12" y="404"/>
                  </a:lnTo>
                  <a:lnTo>
                    <a:pt x="19" y="388"/>
                  </a:lnTo>
                  <a:lnTo>
                    <a:pt x="28" y="376"/>
                  </a:lnTo>
                  <a:lnTo>
                    <a:pt x="35" y="355"/>
                  </a:lnTo>
                  <a:lnTo>
                    <a:pt x="37" y="332"/>
                  </a:lnTo>
                  <a:lnTo>
                    <a:pt x="46" y="307"/>
                  </a:lnTo>
                  <a:lnTo>
                    <a:pt x="46" y="270"/>
                  </a:lnTo>
                  <a:lnTo>
                    <a:pt x="51" y="258"/>
                  </a:lnTo>
                  <a:lnTo>
                    <a:pt x="63" y="247"/>
                  </a:lnTo>
                  <a:lnTo>
                    <a:pt x="102" y="245"/>
                  </a:lnTo>
                  <a:lnTo>
                    <a:pt x="120" y="242"/>
                  </a:lnTo>
                  <a:lnTo>
                    <a:pt x="137" y="224"/>
                  </a:lnTo>
                  <a:lnTo>
                    <a:pt x="146" y="201"/>
                  </a:lnTo>
                  <a:lnTo>
                    <a:pt x="160" y="185"/>
                  </a:lnTo>
                  <a:lnTo>
                    <a:pt x="164" y="178"/>
                  </a:lnTo>
                  <a:lnTo>
                    <a:pt x="162" y="162"/>
                  </a:lnTo>
                  <a:lnTo>
                    <a:pt x="171" y="150"/>
                  </a:lnTo>
                  <a:lnTo>
                    <a:pt x="180" y="136"/>
                  </a:lnTo>
                  <a:lnTo>
                    <a:pt x="178" y="115"/>
                  </a:lnTo>
                  <a:lnTo>
                    <a:pt x="176" y="69"/>
                  </a:lnTo>
                  <a:lnTo>
                    <a:pt x="173" y="65"/>
                  </a:lnTo>
                  <a:lnTo>
                    <a:pt x="173" y="60"/>
                  </a:lnTo>
                  <a:lnTo>
                    <a:pt x="187" y="51"/>
                  </a:lnTo>
                  <a:lnTo>
                    <a:pt x="220" y="32"/>
                  </a:lnTo>
                  <a:lnTo>
                    <a:pt x="227" y="32"/>
                  </a:lnTo>
                  <a:lnTo>
                    <a:pt x="245" y="41"/>
                  </a:lnTo>
                  <a:lnTo>
                    <a:pt x="247" y="41"/>
                  </a:lnTo>
                  <a:lnTo>
                    <a:pt x="247" y="78"/>
                  </a:lnTo>
                  <a:lnTo>
                    <a:pt x="257" y="90"/>
                  </a:lnTo>
                  <a:lnTo>
                    <a:pt x="273" y="90"/>
                  </a:lnTo>
                  <a:lnTo>
                    <a:pt x="296" y="62"/>
                  </a:lnTo>
                  <a:lnTo>
                    <a:pt x="307" y="58"/>
                  </a:lnTo>
                  <a:lnTo>
                    <a:pt x="317" y="41"/>
                  </a:lnTo>
                  <a:lnTo>
                    <a:pt x="342" y="48"/>
                  </a:lnTo>
                  <a:lnTo>
                    <a:pt x="356" y="65"/>
                  </a:lnTo>
                  <a:lnTo>
                    <a:pt x="370" y="65"/>
                  </a:lnTo>
                  <a:lnTo>
                    <a:pt x="377" y="60"/>
                  </a:lnTo>
                  <a:lnTo>
                    <a:pt x="381" y="55"/>
                  </a:lnTo>
                  <a:lnTo>
                    <a:pt x="386" y="30"/>
                  </a:lnTo>
                  <a:lnTo>
                    <a:pt x="390" y="28"/>
                  </a:lnTo>
                  <a:lnTo>
                    <a:pt x="407" y="30"/>
                  </a:lnTo>
                  <a:lnTo>
                    <a:pt x="414" y="28"/>
                  </a:lnTo>
                  <a:lnTo>
                    <a:pt x="427" y="16"/>
                  </a:lnTo>
                  <a:lnTo>
                    <a:pt x="441" y="11"/>
                  </a:lnTo>
                  <a:lnTo>
                    <a:pt x="450" y="2"/>
                  </a:lnTo>
                  <a:lnTo>
                    <a:pt x="455" y="0"/>
                  </a:lnTo>
                  <a:lnTo>
                    <a:pt x="485" y="11"/>
                  </a:lnTo>
                  <a:lnTo>
                    <a:pt x="494" y="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76" name="Freeform 76"/>
            <p:cNvSpPr>
              <a:spLocks/>
            </p:cNvSpPr>
            <p:nvPr/>
          </p:nvSpPr>
          <p:spPr bwMode="auto">
            <a:xfrm>
              <a:off x="2270" y="2041"/>
              <a:ext cx="512" cy="602"/>
            </a:xfrm>
            <a:custGeom>
              <a:avLst/>
              <a:gdLst>
                <a:gd name="T0" fmla="*/ 496 w 512"/>
                <a:gd name="T1" fmla="*/ 64 h 602"/>
                <a:gd name="T2" fmla="*/ 512 w 512"/>
                <a:gd name="T3" fmla="*/ 103 h 602"/>
                <a:gd name="T4" fmla="*/ 464 w 512"/>
                <a:gd name="T5" fmla="*/ 115 h 602"/>
                <a:gd name="T6" fmla="*/ 459 w 512"/>
                <a:gd name="T7" fmla="*/ 122 h 602"/>
                <a:gd name="T8" fmla="*/ 452 w 512"/>
                <a:gd name="T9" fmla="*/ 133 h 602"/>
                <a:gd name="T10" fmla="*/ 443 w 512"/>
                <a:gd name="T11" fmla="*/ 143 h 602"/>
                <a:gd name="T12" fmla="*/ 432 w 512"/>
                <a:gd name="T13" fmla="*/ 154 h 602"/>
                <a:gd name="T14" fmla="*/ 425 w 512"/>
                <a:gd name="T15" fmla="*/ 161 h 602"/>
                <a:gd name="T16" fmla="*/ 418 w 512"/>
                <a:gd name="T17" fmla="*/ 217 h 602"/>
                <a:gd name="T18" fmla="*/ 406 w 512"/>
                <a:gd name="T19" fmla="*/ 242 h 602"/>
                <a:gd name="T20" fmla="*/ 399 w 512"/>
                <a:gd name="T21" fmla="*/ 247 h 602"/>
                <a:gd name="T22" fmla="*/ 392 w 512"/>
                <a:gd name="T23" fmla="*/ 265 h 602"/>
                <a:gd name="T24" fmla="*/ 385 w 512"/>
                <a:gd name="T25" fmla="*/ 300 h 602"/>
                <a:gd name="T26" fmla="*/ 376 w 512"/>
                <a:gd name="T27" fmla="*/ 307 h 602"/>
                <a:gd name="T28" fmla="*/ 365 w 512"/>
                <a:gd name="T29" fmla="*/ 337 h 602"/>
                <a:gd name="T30" fmla="*/ 365 w 512"/>
                <a:gd name="T31" fmla="*/ 341 h 602"/>
                <a:gd name="T32" fmla="*/ 346 w 512"/>
                <a:gd name="T33" fmla="*/ 350 h 602"/>
                <a:gd name="T34" fmla="*/ 291 w 512"/>
                <a:gd name="T35" fmla="*/ 410 h 602"/>
                <a:gd name="T36" fmla="*/ 215 w 512"/>
                <a:gd name="T37" fmla="*/ 457 h 602"/>
                <a:gd name="T38" fmla="*/ 164 w 512"/>
                <a:gd name="T39" fmla="*/ 464 h 602"/>
                <a:gd name="T40" fmla="*/ 159 w 512"/>
                <a:gd name="T41" fmla="*/ 475 h 602"/>
                <a:gd name="T42" fmla="*/ 155 w 512"/>
                <a:gd name="T43" fmla="*/ 487 h 602"/>
                <a:gd name="T44" fmla="*/ 148 w 512"/>
                <a:gd name="T45" fmla="*/ 496 h 602"/>
                <a:gd name="T46" fmla="*/ 138 w 512"/>
                <a:gd name="T47" fmla="*/ 507 h 602"/>
                <a:gd name="T48" fmla="*/ 134 w 512"/>
                <a:gd name="T49" fmla="*/ 512 h 602"/>
                <a:gd name="T50" fmla="*/ 125 w 512"/>
                <a:gd name="T51" fmla="*/ 524 h 602"/>
                <a:gd name="T52" fmla="*/ 115 w 512"/>
                <a:gd name="T53" fmla="*/ 533 h 602"/>
                <a:gd name="T54" fmla="*/ 113 w 512"/>
                <a:gd name="T55" fmla="*/ 572 h 602"/>
                <a:gd name="T56" fmla="*/ 92 w 512"/>
                <a:gd name="T57" fmla="*/ 602 h 602"/>
                <a:gd name="T58" fmla="*/ 83 w 512"/>
                <a:gd name="T59" fmla="*/ 572 h 602"/>
                <a:gd name="T60" fmla="*/ 88 w 512"/>
                <a:gd name="T61" fmla="*/ 533 h 602"/>
                <a:gd name="T62" fmla="*/ 60 w 512"/>
                <a:gd name="T63" fmla="*/ 507 h 602"/>
                <a:gd name="T64" fmla="*/ 32 w 512"/>
                <a:gd name="T65" fmla="*/ 496 h 602"/>
                <a:gd name="T66" fmla="*/ 7 w 512"/>
                <a:gd name="T67" fmla="*/ 473 h 602"/>
                <a:gd name="T68" fmla="*/ 11 w 512"/>
                <a:gd name="T69" fmla="*/ 404 h 602"/>
                <a:gd name="T70" fmla="*/ 28 w 512"/>
                <a:gd name="T71" fmla="*/ 376 h 602"/>
                <a:gd name="T72" fmla="*/ 37 w 512"/>
                <a:gd name="T73" fmla="*/ 332 h 602"/>
                <a:gd name="T74" fmla="*/ 46 w 512"/>
                <a:gd name="T75" fmla="*/ 270 h 602"/>
                <a:gd name="T76" fmla="*/ 62 w 512"/>
                <a:gd name="T77" fmla="*/ 247 h 602"/>
                <a:gd name="T78" fmla="*/ 120 w 512"/>
                <a:gd name="T79" fmla="*/ 242 h 602"/>
                <a:gd name="T80" fmla="*/ 145 w 512"/>
                <a:gd name="T81" fmla="*/ 200 h 602"/>
                <a:gd name="T82" fmla="*/ 164 w 512"/>
                <a:gd name="T83" fmla="*/ 177 h 602"/>
                <a:gd name="T84" fmla="*/ 171 w 512"/>
                <a:gd name="T85" fmla="*/ 150 h 602"/>
                <a:gd name="T86" fmla="*/ 178 w 512"/>
                <a:gd name="T87" fmla="*/ 115 h 602"/>
                <a:gd name="T88" fmla="*/ 173 w 512"/>
                <a:gd name="T89" fmla="*/ 64 h 602"/>
                <a:gd name="T90" fmla="*/ 187 w 512"/>
                <a:gd name="T91" fmla="*/ 50 h 602"/>
                <a:gd name="T92" fmla="*/ 226 w 512"/>
                <a:gd name="T93" fmla="*/ 32 h 602"/>
                <a:gd name="T94" fmla="*/ 247 w 512"/>
                <a:gd name="T95" fmla="*/ 41 h 602"/>
                <a:gd name="T96" fmla="*/ 256 w 512"/>
                <a:gd name="T97" fmla="*/ 90 h 602"/>
                <a:gd name="T98" fmla="*/ 295 w 512"/>
                <a:gd name="T99" fmla="*/ 62 h 602"/>
                <a:gd name="T100" fmla="*/ 316 w 512"/>
                <a:gd name="T101" fmla="*/ 41 h 602"/>
                <a:gd name="T102" fmla="*/ 355 w 512"/>
                <a:gd name="T103" fmla="*/ 64 h 602"/>
                <a:gd name="T104" fmla="*/ 376 w 512"/>
                <a:gd name="T105" fmla="*/ 60 h 602"/>
                <a:gd name="T106" fmla="*/ 385 w 512"/>
                <a:gd name="T107" fmla="*/ 30 h 602"/>
                <a:gd name="T108" fmla="*/ 406 w 512"/>
                <a:gd name="T109" fmla="*/ 30 h 602"/>
                <a:gd name="T110" fmla="*/ 427 w 512"/>
                <a:gd name="T111" fmla="*/ 16 h 602"/>
                <a:gd name="T112" fmla="*/ 450 w 512"/>
                <a:gd name="T113" fmla="*/ 2 h 602"/>
                <a:gd name="T114" fmla="*/ 485 w 512"/>
                <a:gd name="T115" fmla="*/ 11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602">
                  <a:moveTo>
                    <a:pt x="494" y="27"/>
                  </a:moveTo>
                  <a:lnTo>
                    <a:pt x="496" y="64"/>
                  </a:lnTo>
                  <a:lnTo>
                    <a:pt x="512" y="87"/>
                  </a:lnTo>
                  <a:lnTo>
                    <a:pt x="512" y="103"/>
                  </a:lnTo>
                  <a:lnTo>
                    <a:pt x="508" y="115"/>
                  </a:lnTo>
                  <a:lnTo>
                    <a:pt x="464" y="115"/>
                  </a:lnTo>
                  <a:lnTo>
                    <a:pt x="459" y="115"/>
                  </a:lnTo>
                  <a:lnTo>
                    <a:pt x="459" y="122"/>
                  </a:lnTo>
                  <a:lnTo>
                    <a:pt x="452" y="124"/>
                  </a:lnTo>
                  <a:lnTo>
                    <a:pt x="452" y="133"/>
                  </a:lnTo>
                  <a:lnTo>
                    <a:pt x="452" y="140"/>
                  </a:lnTo>
                  <a:lnTo>
                    <a:pt x="443" y="143"/>
                  </a:lnTo>
                  <a:lnTo>
                    <a:pt x="441" y="152"/>
                  </a:lnTo>
                  <a:lnTo>
                    <a:pt x="432" y="154"/>
                  </a:lnTo>
                  <a:lnTo>
                    <a:pt x="427" y="161"/>
                  </a:lnTo>
                  <a:lnTo>
                    <a:pt x="425" y="161"/>
                  </a:lnTo>
                  <a:lnTo>
                    <a:pt x="420" y="173"/>
                  </a:lnTo>
                  <a:lnTo>
                    <a:pt x="418" y="217"/>
                  </a:lnTo>
                  <a:lnTo>
                    <a:pt x="406" y="235"/>
                  </a:lnTo>
                  <a:lnTo>
                    <a:pt x="406" y="242"/>
                  </a:lnTo>
                  <a:lnTo>
                    <a:pt x="402" y="242"/>
                  </a:lnTo>
                  <a:lnTo>
                    <a:pt x="399" y="247"/>
                  </a:lnTo>
                  <a:lnTo>
                    <a:pt x="399" y="263"/>
                  </a:lnTo>
                  <a:lnTo>
                    <a:pt x="392" y="265"/>
                  </a:lnTo>
                  <a:lnTo>
                    <a:pt x="383" y="277"/>
                  </a:lnTo>
                  <a:lnTo>
                    <a:pt x="385" y="300"/>
                  </a:lnTo>
                  <a:lnTo>
                    <a:pt x="376" y="304"/>
                  </a:lnTo>
                  <a:lnTo>
                    <a:pt x="376" y="307"/>
                  </a:lnTo>
                  <a:lnTo>
                    <a:pt x="374" y="334"/>
                  </a:lnTo>
                  <a:lnTo>
                    <a:pt x="365" y="337"/>
                  </a:lnTo>
                  <a:lnTo>
                    <a:pt x="362" y="339"/>
                  </a:lnTo>
                  <a:lnTo>
                    <a:pt x="365" y="341"/>
                  </a:lnTo>
                  <a:lnTo>
                    <a:pt x="365" y="346"/>
                  </a:lnTo>
                  <a:lnTo>
                    <a:pt x="346" y="350"/>
                  </a:lnTo>
                  <a:lnTo>
                    <a:pt x="330" y="364"/>
                  </a:lnTo>
                  <a:lnTo>
                    <a:pt x="291" y="410"/>
                  </a:lnTo>
                  <a:lnTo>
                    <a:pt x="289" y="454"/>
                  </a:lnTo>
                  <a:lnTo>
                    <a:pt x="215" y="457"/>
                  </a:lnTo>
                  <a:lnTo>
                    <a:pt x="210" y="461"/>
                  </a:lnTo>
                  <a:lnTo>
                    <a:pt x="164" y="464"/>
                  </a:lnTo>
                  <a:lnTo>
                    <a:pt x="162" y="466"/>
                  </a:lnTo>
                  <a:lnTo>
                    <a:pt x="159" y="475"/>
                  </a:lnTo>
                  <a:lnTo>
                    <a:pt x="159" y="477"/>
                  </a:lnTo>
                  <a:lnTo>
                    <a:pt x="155" y="487"/>
                  </a:lnTo>
                  <a:lnTo>
                    <a:pt x="155" y="489"/>
                  </a:lnTo>
                  <a:lnTo>
                    <a:pt x="148" y="496"/>
                  </a:lnTo>
                  <a:lnTo>
                    <a:pt x="143" y="507"/>
                  </a:lnTo>
                  <a:lnTo>
                    <a:pt x="138" y="507"/>
                  </a:lnTo>
                  <a:lnTo>
                    <a:pt x="136" y="510"/>
                  </a:lnTo>
                  <a:lnTo>
                    <a:pt x="134" y="512"/>
                  </a:lnTo>
                  <a:lnTo>
                    <a:pt x="134" y="519"/>
                  </a:lnTo>
                  <a:lnTo>
                    <a:pt x="125" y="524"/>
                  </a:lnTo>
                  <a:lnTo>
                    <a:pt x="122" y="528"/>
                  </a:lnTo>
                  <a:lnTo>
                    <a:pt x="115" y="533"/>
                  </a:lnTo>
                  <a:lnTo>
                    <a:pt x="108" y="547"/>
                  </a:lnTo>
                  <a:lnTo>
                    <a:pt x="113" y="572"/>
                  </a:lnTo>
                  <a:lnTo>
                    <a:pt x="111" y="602"/>
                  </a:lnTo>
                  <a:lnTo>
                    <a:pt x="92" y="602"/>
                  </a:lnTo>
                  <a:lnTo>
                    <a:pt x="85" y="591"/>
                  </a:lnTo>
                  <a:lnTo>
                    <a:pt x="83" y="572"/>
                  </a:lnTo>
                  <a:lnTo>
                    <a:pt x="88" y="547"/>
                  </a:lnTo>
                  <a:lnTo>
                    <a:pt x="88" y="533"/>
                  </a:lnTo>
                  <a:lnTo>
                    <a:pt x="78" y="514"/>
                  </a:lnTo>
                  <a:lnTo>
                    <a:pt x="60" y="507"/>
                  </a:lnTo>
                  <a:lnTo>
                    <a:pt x="51" y="505"/>
                  </a:lnTo>
                  <a:lnTo>
                    <a:pt x="32" y="496"/>
                  </a:lnTo>
                  <a:lnTo>
                    <a:pt x="16" y="487"/>
                  </a:lnTo>
                  <a:lnTo>
                    <a:pt x="7" y="473"/>
                  </a:lnTo>
                  <a:lnTo>
                    <a:pt x="0" y="445"/>
                  </a:lnTo>
                  <a:lnTo>
                    <a:pt x="11" y="404"/>
                  </a:lnTo>
                  <a:lnTo>
                    <a:pt x="18" y="387"/>
                  </a:lnTo>
                  <a:lnTo>
                    <a:pt x="28" y="376"/>
                  </a:lnTo>
                  <a:lnTo>
                    <a:pt x="35" y="355"/>
                  </a:lnTo>
                  <a:lnTo>
                    <a:pt x="37" y="332"/>
                  </a:lnTo>
                  <a:lnTo>
                    <a:pt x="46" y="307"/>
                  </a:lnTo>
                  <a:lnTo>
                    <a:pt x="46" y="270"/>
                  </a:lnTo>
                  <a:lnTo>
                    <a:pt x="51" y="258"/>
                  </a:lnTo>
                  <a:lnTo>
                    <a:pt x="62" y="247"/>
                  </a:lnTo>
                  <a:lnTo>
                    <a:pt x="102" y="244"/>
                  </a:lnTo>
                  <a:lnTo>
                    <a:pt x="120" y="242"/>
                  </a:lnTo>
                  <a:lnTo>
                    <a:pt x="136" y="223"/>
                  </a:lnTo>
                  <a:lnTo>
                    <a:pt x="145" y="200"/>
                  </a:lnTo>
                  <a:lnTo>
                    <a:pt x="159" y="184"/>
                  </a:lnTo>
                  <a:lnTo>
                    <a:pt x="164" y="177"/>
                  </a:lnTo>
                  <a:lnTo>
                    <a:pt x="162" y="161"/>
                  </a:lnTo>
                  <a:lnTo>
                    <a:pt x="171" y="150"/>
                  </a:lnTo>
                  <a:lnTo>
                    <a:pt x="180" y="136"/>
                  </a:lnTo>
                  <a:lnTo>
                    <a:pt x="178" y="115"/>
                  </a:lnTo>
                  <a:lnTo>
                    <a:pt x="175" y="69"/>
                  </a:lnTo>
                  <a:lnTo>
                    <a:pt x="173" y="64"/>
                  </a:lnTo>
                  <a:lnTo>
                    <a:pt x="173" y="60"/>
                  </a:lnTo>
                  <a:lnTo>
                    <a:pt x="187" y="50"/>
                  </a:lnTo>
                  <a:lnTo>
                    <a:pt x="219" y="32"/>
                  </a:lnTo>
                  <a:lnTo>
                    <a:pt x="226" y="32"/>
                  </a:lnTo>
                  <a:lnTo>
                    <a:pt x="245" y="41"/>
                  </a:lnTo>
                  <a:lnTo>
                    <a:pt x="247" y="41"/>
                  </a:lnTo>
                  <a:lnTo>
                    <a:pt x="247" y="78"/>
                  </a:lnTo>
                  <a:lnTo>
                    <a:pt x="256" y="90"/>
                  </a:lnTo>
                  <a:lnTo>
                    <a:pt x="272" y="90"/>
                  </a:lnTo>
                  <a:lnTo>
                    <a:pt x="295" y="62"/>
                  </a:lnTo>
                  <a:lnTo>
                    <a:pt x="307" y="57"/>
                  </a:lnTo>
                  <a:lnTo>
                    <a:pt x="316" y="41"/>
                  </a:lnTo>
                  <a:lnTo>
                    <a:pt x="342" y="48"/>
                  </a:lnTo>
                  <a:lnTo>
                    <a:pt x="355" y="64"/>
                  </a:lnTo>
                  <a:lnTo>
                    <a:pt x="369" y="64"/>
                  </a:lnTo>
                  <a:lnTo>
                    <a:pt x="376" y="60"/>
                  </a:lnTo>
                  <a:lnTo>
                    <a:pt x="381" y="55"/>
                  </a:lnTo>
                  <a:lnTo>
                    <a:pt x="385" y="30"/>
                  </a:lnTo>
                  <a:lnTo>
                    <a:pt x="390" y="27"/>
                  </a:lnTo>
                  <a:lnTo>
                    <a:pt x="406" y="30"/>
                  </a:lnTo>
                  <a:lnTo>
                    <a:pt x="413" y="27"/>
                  </a:lnTo>
                  <a:lnTo>
                    <a:pt x="427" y="16"/>
                  </a:lnTo>
                  <a:lnTo>
                    <a:pt x="441" y="11"/>
                  </a:lnTo>
                  <a:lnTo>
                    <a:pt x="450" y="2"/>
                  </a:lnTo>
                  <a:lnTo>
                    <a:pt x="455" y="0"/>
                  </a:lnTo>
                  <a:lnTo>
                    <a:pt x="485" y="11"/>
                  </a:lnTo>
                  <a:lnTo>
                    <a:pt x="494" y="27"/>
                  </a:lnTo>
                  <a:close/>
                </a:path>
              </a:pathLst>
            </a:custGeom>
            <a:solidFill>
              <a:srgbClr val="FFFFFF"/>
            </a:solidFill>
            <a:ln w="14288">
              <a:solidFill>
                <a:srgbClr val="000000"/>
              </a:solidFill>
              <a:prstDash val="solid"/>
              <a:round/>
              <a:headEnd/>
              <a:tailEnd/>
            </a:ln>
          </p:spPr>
          <p:txBody>
            <a:bodyPr/>
            <a:lstStyle/>
            <a:p>
              <a:endParaRPr lang="en-US"/>
            </a:p>
          </p:txBody>
        </p:sp>
        <p:sp>
          <p:nvSpPr>
            <p:cNvPr id="128077" name="Freeform 77"/>
            <p:cNvSpPr>
              <a:spLocks/>
            </p:cNvSpPr>
            <p:nvPr/>
          </p:nvSpPr>
          <p:spPr bwMode="auto">
            <a:xfrm>
              <a:off x="3219" y="2098"/>
              <a:ext cx="284" cy="520"/>
            </a:xfrm>
            <a:custGeom>
              <a:avLst/>
              <a:gdLst>
                <a:gd name="T0" fmla="*/ 281 w 284"/>
                <a:gd name="T1" fmla="*/ 0 h 520"/>
                <a:gd name="T2" fmla="*/ 284 w 284"/>
                <a:gd name="T3" fmla="*/ 520 h 520"/>
                <a:gd name="T4" fmla="*/ 0 w 284"/>
                <a:gd name="T5" fmla="*/ 520 h 520"/>
                <a:gd name="T6" fmla="*/ 4 w 284"/>
                <a:gd name="T7" fmla="*/ 153 h 520"/>
                <a:gd name="T8" fmla="*/ 23 w 284"/>
                <a:gd name="T9" fmla="*/ 150 h 520"/>
                <a:gd name="T10" fmla="*/ 44 w 284"/>
                <a:gd name="T11" fmla="*/ 136 h 520"/>
                <a:gd name="T12" fmla="*/ 57 w 284"/>
                <a:gd name="T13" fmla="*/ 111 h 520"/>
                <a:gd name="T14" fmla="*/ 57 w 284"/>
                <a:gd name="T15" fmla="*/ 111 h 520"/>
                <a:gd name="T16" fmla="*/ 64 w 284"/>
                <a:gd name="T17" fmla="*/ 120 h 520"/>
                <a:gd name="T18" fmla="*/ 64 w 284"/>
                <a:gd name="T19" fmla="*/ 136 h 520"/>
                <a:gd name="T20" fmla="*/ 71 w 284"/>
                <a:gd name="T21" fmla="*/ 148 h 520"/>
                <a:gd name="T22" fmla="*/ 94 w 284"/>
                <a:gd name="T23" fmla="*/ 166 h 520"/>
                <a:gd name="T24" fmla="*/ 122 w 284"/>
                <a:gd name="T25" fmla="*/ 166 h 520"/>
                <a:gd name="T26" fmla="*/ 122 w 284"/>
                <a:gd name="T27" fmla="*/ 0 h 520"/>
                <a:gd name="T28" fmla="*/ 281 w 284"/>
                <a:gd name="T29" fmla="*/ 0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4" h="520">
                  <a:moveTo>
                    <a:pt x="281" y="0"/>
                  </a:moveTo>
                  <a:lnTo>
                    <a:pt x="284" y="520"/>
                  </a:lnTo>
                  <a:lnTo>
                    <a:pt x="0" y="520"/>
                  </a:lnTo>
                  <a:lnTo>
                    <a:pt x="4" y="153"/>
                  </a:lnTo>
                  <a:lnTo>
                    <a:pt x="23" y="150"/>
                  </a:lnTo>
                  <a:lnTo>
                    <a:pt x="44" y="136"/>
                  </a:lnTo>
                  <a:lnTo>
                    <a:pt x="57" y="111"/>
                  </a:lnTo>
                  <a:lnTo>
                    <a:pt x="57" y="111"/>
                  </a:lnTo>
                  <a:lnTo>
                    <a:pt x="64" y="120"/>
                  </a:lnTo>
                  <a:lnTo>
                    <a:pt x="64" y="136"/>
                  </a:lnTo>
                  <a:lnTo>
                    <a:pt x="71" y="148"/>
                  </a:lnTo>
                  <a:lnTo>
                    <a:pt x="94" y="166"/>
                  </a:lnTo>
                  <a:lnTo>
                    <a:pt x="122" y="166"/>
                  </a:lnTo>
                  <a:lnTo>
                    <a:pt x="122" y="0"/>
                  </a:lnTo>
                  <a:lnTo>
                    <a:pt x="28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78" name="Freeform 78"/>
            <p:cNvSpPr>
              <a:spLocks/>
            </p:cNvSpPr>
            <p:nvPr/>
          </p:nvSpPr>
          <p:spPr bwMode="auto">
            <a:xfrm>
              <a:off x="3223" y="2103"/>
              <a:ext cx="284" cy="519"/>
            </a:xfrm>
            <a:custGeom>
              <a:avLst/>
              <a:gdLst>
                <a:gd name="T0" fmla="*/ 282 w 284"/>
                <a:gd name="T1" fmla="*/ 0 h 519"/>
                <a:gd name="T2" fmla="*/ 284 w 284"/>
                <a:gd name="T3" fmla="*/ 519 h 519"/>
                <a:gd name="T4" fmla="*/ 0 w 284"/>
                <a:gd name="T5" fmla="*/ 519 h 519"/>
                <a:gd name="T6" fmla="*/ 5 w 284"/>
                <a:gd name="T7" fmla="*/ 152 h 519"/>
                <a:gd name="T8" fmla="*/ 23 w 284"/>
                <a:gd name="T9" fmla="*/ 150 h 519"/>
                <a:gd name="T10" fmla="*/ 44 w 284"/>
                <a:gd name="T11" fmla="*/ 136 h 519"/>
                <a:gd name="T12" fmla="*/ 58 w 284"/>
                <a:gd name="T13" fmla="*/ 111 h 519"/>
                <a:gd name="T14" fmla="*/ 65 w 284"/>
                <a:gd name="T15" fmla="*/ 120 h 519"/>
                <a:gd name="T16" fmla="*/ 65 w 284"/>
                <a:gd name="T17" fmla="*/ 136 h 519"/>
                <a:gd name="T18" fmla="*/ 72 w 284"/>
                <a:gd name="T19" fmla="*/ 148 h 519"/>
                <a:gd name="T20" fmla="*/ 95 w 284"/>
                <a:gd name="T21" fmla="*/ 166 h 519"/>
                <a:gd name="T22" fmla="*/ 123 w 284"/>
                <a:gd name="T23" fmla="*/ 166 h 519"/>
                <a:gd name="T24" fmla="*/ 123 w 284"/>
                <a:gd name="T25" fmla="*/ 0 h 519"/>
                <a:gd name="T26" fmla="*/ 282 w 284"/>
                <a:gd name="T27" fmla="*/ 0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4" h="519">
                  <a:moveTo>
                    <a:pt x="282" y="0"/>
                  </a:moveTo>
                  <a:lnTo>
                    <a:pt x="284" y="519"/>
                  </a:lnTo>
                  <a:lnTo>
                    <a:pt x="0" y="519"/>
                  </a:lnTo>
                  <a:lnTo>
                    <a:pt x="5" y="152"/>
                  </a:lnTo>
                  <a:lnTo>
                    <a:pt x="23" y="150"/>
                  </a:lnTo>
                  <a:lnTo>
                    <a:pt x="44" y="136"/>
                  </a:lnTo>
                  <a:lnTo>
                    <a:pt x="58" y="111"/>
                  </a:lnTo>
                  <a:lnTo>
                    <a:pt x="65" y="120"/>
                  </a:lnTo>
                  <a:lnTo>
                    <a:pt x="65" y="136"/>
                  </a:lnTo>
                  <a:lnTo>
                    <a:pt x="72" y="148"/>
                  </a:lnTo>
                  <a:lnTo>
                    <a:pt x="95" y="166"/>
                  </a:lnTo>
                  <a:lnTo>
                    <a:pt x="123" y="166"/>
                  </a:lnTo>
                  <a:lnTo>
                    <a:pt x="123" y="0"/>
                  </a:lnTo>
                  <a:lnTo>
                    <a:pt x="282" y="0"/>
                  </a:lnTo>
                  <a:close/>
                </a:path>
              </a:pathLst>
            </a:custGeom>
            <a:solidFill>
              <a:srgbClr val="FFFFFF"/>
            </a:solidFill>
            <a:ln w="14288">
              <a:solidFill>
                <a:srgbClr val="000000"/>
              </a:solidFill>
              <a:prstDash val="solid"/>
              <a:round/>
              <a:headEnd/>
              <a:tailEnd/>
            </a:ln>
          </p:spPr>
          <p:txBody>
            <a:bodyPr/>
            <a:lstStyle/>
            <a:p>
              <a:endParaRPr lang="en-US"/>
            </a:p>
          </p:txBody>
        </p:sp>
        <p:sp>
          <p:nvSpPr>
            <p:cNvPr id="128079" name="Freeform 79"/>
            <p:cNvSpPr>
              <a:spLocks/>
            </p:cNvSpPr>
            <p:nvPr/>
          </p:nvSpPr>
          <p:spPr bwMode="auto">
            <a:xfrm>
              <a:off x="2776" y="2163"/>
              <a:ext cx="440" cy="455"/>
            </a:xfrm>
            <a:custGeom>
              <a:avLst/>
              <a:gdLst>
                <a:gd name="T0" fmla="*/ 0 w 440"/>
                <a:gd name="T1" fmla="*/ 9 h 455"/>
                <a:gd name="T2" fmla="*/ 30 w 440"/>
                <a:gd name="T3" fmla="*/ 7 h 455"/>
                <a:gd name="T4" fmla="*/ 41 w 440"/>
                <a:gd name="T5" fmla="*/ 0 h 455"/>
                <a:gd name="T6" fmla="*/ 43 w 440"/>
                <a:gd name="T7" fmla="*/ 2 h 455"/>
                <a:gd name="T8" fmla="*/ 53 w 440"/>
                <a:gd name="T9" fmla="*/ 5 h 455"/>
                <a:gd name="T10" fmla="*/ 60 w 440"/>
                <a:gd name="T11" fmla="*/ 23 h 455"/>
                <a:gd name="T12" fmla="*/ 92 w 440"/>
                <a:gd name="T13" fmla="*/ 37 h 455"/>
                <a:gd name="T14" fmla="*/ 94 w 440"/>
                <a:gd name="T15" fmla="*/ 37 h 455"/>
                <a:gd name="T16" fmla="*/ 108 w 440"/>
                <a:gd name="T17" fmla="*/ 18 h 455"/>
                <a:gd name="T18" fmla="*/ 150 w 440"/>
                <a:gd name="T19" fmla="*/ 21 h 455"/>
                <a:gd name="T20" fmla="*/ 156 w 440"/>
                <a:gd name="T21" fmla="*/ 21 h 455"/>
                <a:gd name="T22" fmla="*/ 159 w 440"/>
                <a:gd name="T23" fmla="*/ 21 h 455"/>
                <a:gd name="T24" fmla="*/ 163 w 440"/>
                <a:gd name="T25" fmla="*/ 25 h 455"/>
                <a:gd name="T26" fmla="*/ 163 w 440"/>
                <a:gd name="T27" fmla="*/ 46 h 455"/>
                <a:gd name="T28" fmla="*/ 170 w 440"/>
                <a:gd name="T29" fmla="*/ 53 h 455"/>
                <a:gd name="T30" fmla="*/ 189 w 440"/>
                <a:gd name="T31" fmla="*/ 53 h 455"/>
                <a:gd name="T32" fmla="*/ 221 w 440"/>
                <a:gd name="T33" fmla="*/ 83 h 455"/>
                <a:gd name="T34" fmla="*/ 230 w 440"/>
                <a:gd name="T35" fmla="*/ 83 h 455"/>
                <a:gd name="T36" fmla="*/ 233 w 440"/>
                <a:gd name="T37" fmla="*/ 83 h 455"/>
                <a:gd name="T38" fmla="*/ 240 w 440"/>
                <a:gd name="T39" fmla="*/ 76 h 455"/>
                <a:gd name="T40" fmla="*/ 242 w 440"/>
                <a:gd name="T41" fmla="*/ 46 h 455"/>
                <a:gd name="T42" fmla="*/ 251 w 440"/>
                <a:gd name="T43" fmla="*/ 39 h 455"/>
                <a:gd name="T44" fmla="*/ 290 w 440"/>
                <a:gd name="T45" fmla="*/ 14 h 455"/>
                <a:gd name="T46" fmla="*/ 295 w 440"/>
                <a:gd name="T47" fmla="*/ 14 h 455"/>
                <a:gd name="T48" fmla="*/ 304 w 440"/>
                <a:gd name="T49" fmla="*/ 35 h 455"/>
                <a:gd name="T50" fmla="*/ 309 w 440"/>
                <a:gd name="T51" fmla="*/ 48 h 455"/>
                <a:gd name="T52" fmla="*/ 320 w 440"/>
                <a:gd name="T53" fmla="*/ 60 h 455"/>
                <a:gd name="T54" fmla="*/ 343 w 440"/>
                <a:gd name="T55" fmla="*/ 97 h 455"/>
                <a:gd name="T56" fmla="*/ 353 w 440"/>
                <a:gd name="T57" fmla="*/ 106 h 455"/>
                <a:gd name="T58" fmla="*/ 362 w 440"/>
                <a:gd name="T59" fmla="*/ 106 h 455"/>
                <a:gd name="T60" fmla="*/ 371 w 440"/>
                <a:gd name="T61" fmla="*/ 99 h 455"/>
                <a:gd name="T62" fmla="*/ 378 w 440"/>
                <a:gd name="T63" fmla="*/ 90 h 455"/>
                <a:gd name="T64" fmla="*/ 380 w 440"/>
                <a:gd name="T65" fmla="*/ 85 h 455"/>
                <a:gd name="T66" fmla="*/ 394 w 440"/>
                <a:gd name="T67" fmla="*/ 85 h 455"/>
                <a:gd name="T68" fmla="*/ 408 w 440"/>
                <a:gd name="T69" fmla="*/ 83 h 455"/>
                <a:gd name="T70" fmla="*/ 420 w 440"/>
                <a:gd name="T71" fmla="*/ 76 h 455"/>
                <a:gd name="T72" fmla="*/ 438 w 440"/>
                <a:gd name="T73" fmla="*/ 78 h 455"/>
                <a:gd name="T74" fmla="*/ 440 w 440"/>
                <a:gd name="T75" fmla="*/ 81 h 455"/>
                <a:gd name="T76" fmla="*/ 433 w 440"/>
                <a:gd name="T77" fmla="*/ 455 h 455"/>
                <a:gd name="T78" fmla="*/ 2 w 440"/>
                <a:gd name="T79" fmla="*/ 455 h 455"/>
                <a:gd name="T80" fmla="*/ 0 w 440"/>
                <a:gd name="T81" fmla="*/ 9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0" h="455">
                  <a:moveTo>
                    <a:pt x="0" y="9"/>
                  </a:moveTo>
                  <a:lnTo>
                    <a:pt x="30" y="7"/>
                  </a:lnTo>
                  <a:lnTo>
                    <a:pt x="41" y="0"/>
                  </a:lnTo>
                  <a:lnTo>
                    <a:pt x="43" y="2"/>
                  </a:lnTo>
                  <a:lnTo>
                    <a:pt x="53" y="5"/>
                  </a:lnTo>
                  <a:lnTo>
                    <a:pt x="60" y="23"/>
                  </a:lnTo>
                  <a:lnTo>
                    <a:pt x="92" y="37"/>
                  </a:lnTo>
                  <a:lnTo>
                    <a:pt x="94" y="37"/>
                  </a:lnTo>
                  <a:lnTo>
                    <a:pt x="108" y="18"/>
                  </a:lnTo>
                  <a:lnTo>
                    <a:pt x="150" y="21"/>
                  </a:lnTo>
                  <a:lnTo>
                    <a:pt x="156" y="21"/>
                  </a:lnTo>
                  <a:lnTo>
                    <a:pt x="159" y="21"/>
                  </a:lnTo>
                  <a:lnTo>
                    <a:pt x="163" y="25"/>
                  </a:lnTo>
                  <a:lnTo>
                    <a:pt x="163" y="46"/>
                  </a:lnTo>
                  <a:lnTo>
                    <a:pt x="170" y="53"/>
                  </a:lnTo>
                  <a:lnTo>
                    <a:pt x="189" y="53"/>
                  </a:lnTo>
                  <a:lnTo>
                    <a:pt x="221" y="83"/>
                  </a:lnTo>
                  <a:lnTo>
                    <a:pt x="230" y="83"/>
                  </a:lnTo>
                  <a:lnTo>
                    <a:pt x="233" y="83"/>
                  </a:lnTo>
                  <a:lnTo>
                    <a:pt x="240" y="76"/>
                  </a:lnTo>
                  <a:lnTo>
                    <a:pt x="242" y="46"/>
                  </a:lnTo>
                  <a:lnTo>
                    <a:pt x="251" y="39"/>
                  </a:lnTo>
                  <a:lnTo>
                    <a:pt x="290" y="14"/>
                  </a:lnTo>
                  <a:lnTo>
                    <a:pt x="295" y="14"/>
                  </a:lnTo>
                  <a:lnTo>
                    <a:pt x="304" y="35"/>
                  </a:lnTo>
                  <a:lnTo>
                    <a:pt x="309" y="48"/>
                  </a:lnTo>
                  <a:lnTo>
                    <a:pt x="320" y="60"/>
                  </a:lnTo>
                  <a:lnTo>
                    <a:pt x="343" y="97"/>
                  </a:lnTo>
                  <a:lnTo>
                    <a:pt x="353" y="106"/>
                  </a:lnTo>
                  <a:lnTo>
                    <a:pt x="362" y="106"/>
                  </a:lnTo>
                  <a:lnTo>
                    <a:pt x="371" y="99"/>
                  </a:lnTo>
                  <a:lnTo>
                    <a:pt x="378" y="90"/>
                  </a:lnTo>
                  <a:lnTo>
                    <a:pt x="380" y="85"/>
                  </a:lnTo>
                  <a:lnTo>
                    <a:pt x="394" y="85"/>
                  </a:lnTo>
                  <a:lnTo>
                    <a:pt x="408" y="83"/>
                  </a:lnTo>
                  <a:lnTo>
                    <a:pt x="420" y="76"/>
                  </a:lnTo>
                  <a:lnTo>
                    <a:pt x="438" y="78"/>
                  </a:lnTo>
                  <a:lnTo>
                    <a:pt x="440" y="81"/>
                  </a:lnTo>
                  <a:lnTo>
                    <a:pt x="433" y="455"/>
                  </a:lnTo>
                  <a:lnTo>
                    <a:pt x="2" y="455"/>
                  </a:lnTo>
                  <a:lnTo>
                    <a:pt x="0" y="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80" name="Freeform 80"/>
            <p:cNvSpPr>
              <a:spLocks/>
            </p:cNvSpPr>
            <p:nvPr/>
          </p:nvSpPr>
          <p:spPr bwMode="auto">
            <a:xfrm>
              <a:off x="2780" y="2168"/>
              <a:ext cx="441" cy="454"/>
            </a:xfrm>
            <a:custGeom>
              <a:avLst/>
              <a:gdLst>
                <a:gd name="T0" fmla="*/ 0 w 441"/>
                <a:gd name="T1" fmla="*/ 9 h 454"/>
                <a:gd name="T2" fmla="*/ 30 w 441"/>
                <a:gd name="T3" fmla="*/ 6 h 454"/>
                <a:gd name="T4" fmla="*/ 42 w 441"/>
                <a:gd name="T5" fmla="*/ 0 h 454"/>
                <a:gd name="T6" fmla="*/ 44 w 441"/>
                <a:gd name="T7" fmla="*/ 2 h 454"/>
                <a:gd name="T8" fmla="*/ 53 w 441"/>
                <a:gd name="T9" fmla="*/ 4 h 454"/>
                <a:gd name="T10" fmla="*/ 60 w 441"/>
                <a:gd name="T11" fmla="*/ 23 h 454"/>
                <a:gd name="T12" fmla="*/ 92 w 441"/>
                <a:gd name="T13" fmla="*/ 36 h 454"/>
                <a:gd name="T14" fmla="*/ 95 w 441"/>
                <a:gd name="T15" fmla="*/ 36 h 454"/>
                <a:gd name="T16" fmla="*/ 109 w 441"/>
                <a:gd name="T17" fmla="*/ 18 h 454"/>
                <a:gd name="T18" fmla="*/ 150 w 441"/>
                <a:gd name="T19" fmla="*/ 20 h 454"/>
                <a:gd name="T20" fmla="*/ 157 w 441"/>
                <a:gd name="T21" fmla="*/ 20 h 454"/>
                <a:gd name="T22" fmla="*/ 159 w 441"/>
                <a:gd name="T23" fmla="*/ 20 h 454"/>
                <a:gd name="T24" fmla="*/ 164 w 441"/>
                <a:gd name="T25" fmla="*/ 25 h 454"/>
                <a:gd name="T26" fmla="*/ 164 w 441"/>
                <a:gd name="T27" fmla="*/ 46 h 454"/>
                <a:gd name="T28" fmla="*/ 171 w 441"/>
                <a:gd name="T29" fmla="*/ 53 h 454"/>
                <a:gd name="T30" fmla="*/ 189 w 441"/>
                <a:gd name="T31" fmla="*/ 53 h 454"/>
                <a:gd name="T32" fmla="*/ 222 w 441"/>
                <a:gd name="T33" fmla="*/ 83 h 454"/>
                <a:gd name="T34" fmla="*/ 231 w 441"/>
                <a:gd name="T35" fmla="*/ 83 h 454"/>
                <a:gd name="T36" fmla="*/ 233 w 441"/>
                <a:gd name="T37" fmla="*/ 83 h 454"/>
                <a:gd name="T38" fmla="*/ 240 w 441"/>
                <a:gd name="T39" fmla="*/ 76 h 454"/>
                <a:gd name="T40" fmla="*/ 243 w 441"/>
                <a:gd name="T41" fmla="*/ 46 h 454"/>
                <a:gd name="T42" fmla="*/ 252 w 441"/>
                <a:gd name="T43" fmla="*/ 39 h 454"/>
                <a:gd name="T44" fmla="*/ 291 w 441"/>
                <a:gd name="T45" fmla="*/ 13 h 454"/>
                <a:gd name="T46" fmla="*/ 296 w 441"/>
                <a:gd name="T47" fmla="*/ 13 h 454"/>
                <a:gd name="T48" fmla="*/ 305 w 441"/>
                <a:gd name="T49" fmla="*/ 34 h 454"/>
                <a:gd name="T50" fmla="*/ 309 w 441"/>
                <a:gd name="T51" fmla="*/ 48 h 454"/>
                <a:gd name="T52" fmla="*/ 321 w 441"/>
                <a:gd name="T53" fmla="*/ 60 h 454"/>
                <a:gd name="T54" fmla="*/ 344 w 441"/>
                <a:gd name="T55" fmla="*/ 96 h 454"/>
                <a:gd name="T56" fmla="*/ 353 w 441"/>
                <a:gd name="T57" fmla="*/ 106 h 454"/>
                <a:gd name="T58" fmla="*/ 363 w 441"/>
                <a:gd name="T59" fmla="*/ 106 h 454"/>
                <a:gd name="T60" fmla="*/ 372 w 441"/>
                <a:gd name="T61" fmla="*/ 99 h 454"/>
                <a:gd name="T62" fmla="*/ 379 w 441"/>
                <a:gd name="T63" fmla="*/ 90 h 454"/>
                <a:gd name="T64" fmla="*/ 381 w 441"/>
                <a:gd name="T65" fmla="*/ 85 h 454"/>
                <a:gd name="T66" fmla="*/ 395 w 441"/>
                <a:gd name="T67" fmla="*/ 85 h 454"/>
                <a:gd name="T68" fmla="*/ 409 w 441"/>
                <a:gd name="T69" fmla="*/ 83 h 454"/>
                <a:gd name="T70" fmla="*/ 420 w 441"/>
                <a:gd name="T71" fmla="*/ 76 h 454"/>
                <a:gd name="T72" fmla="*/ 439 w 441"/>
                <a:gd name="T73" fmla="*/ 78 h 454"/>
                <a:gd name="T74" fmla="*/ 441 w 441"/>
                <a:gd name="T75" fmla="*/ 80 h 454"/>
                <a:gd name="T76" fmla="*/ 434 w 441"/>
                <a:gd name="T77" fmla="*/ 454 h 454"/>
                <a:gd name="T78" fmla="*/ 2 w 441"/>
                <a:gd name="T79" fmla="*/ 454 h 454"/>
                <a:gd name="T80" fmla="*/ 0 w 441"/>
                <a:gd name="T81" fmla="*/ 9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1" h="454">
                  <a:moveTo>
                    <a:pt x="0" y="9"/>
                  </a:moveTo>
                  <a:lnTo>
                    <a:pt x="30" y="6"/>
                  </a:lnTo>
                  <a:lnTo>
                    <a:pt x="42" y="0"/>
                  </a:lnTo>
                  <a:lnTo>
                    <a:pt x="44" y="2"/>
                  </a:lnTo>
                  <a:lnTo>
                    <a:pt x="53" y="4"/>
                  </a:lnTo>
                  <a:lnTo>
                    <a:pt x="60" y="23"/>
                  </a:lnTo>
                  <a:lnTo>
                    <a:pt x="92" y="36"/>
                  </a:lnTo>
                  <a:lnTo>
                    <a:pt x="95" y="36"/>
                  </a:lnTo>
                  <a:lnTo>
                    <a:pt x="109" y="18"/>
                  </a:lnTo>
                  <a:lnTo>
                    <a:pt x="150" y="20"/>
                  </a:lnTo>
                  <a:lnTo>
                    <a:pt x="157" y="20"/>
                  </a:lnTo>
                  <a:lnTo>
                    <a:pt x="159" y="20"/>
                  </a:lnTo>
                  <a:lnTo>
                    <a:pt x="164" y="25"/>
                  </a:lnTo>
                  <a:lnTo>
                    <a:pt x="164" y="46"/>
                  </a:lnTo>
                  <a:lnTo>
                    <a:pt x="171" y="53"/>
                  </a:lnTo>
                  <a:lnTo>
                    <a:pt x="189" y="53"/>
                  </a:lnTo>
                  <a:lnTo>
                    <a:pt x="222" y="83"/>
                  </a:lnTo>
                  <a:lnTo>
                    <a:pt x="231" y="83"/>
                  </a:lnTo>
                  <a:lnTo>
                    <a:pt x="233" y="83"/>
                  </a:lnTo>
                  <a:lnTo>
                    <a:pt x="240" y="76"/>
                  </a:lnTo>
                  <a:lnTo>
                    <a:pt x="243" y="46"/>
                  </a:lnTo>
                  <a:lnTo>
                    <a:pt x="252" y="39"/>
                  </a:lnTo>
                  <a:lnTo>
                    <a:pt x="291" y="13"/>
                  </a:lnTo>
                  <a:lnTo>
                    <a:pt x="296" y="13"/>
                  </a:lnTo>
                  <a:lnTo>
                    <a:pt x="305" y="34"/>
                  </a:lnTo>
                  <a:lnTo>
                    <a:pt x="309" y="48"/>
                  </a:lnTo>
                  <a:lnTo>
                    <a:pt x="321" y="60"/>
                  </a:lnTo>
                  <a:lnTo>
                    <a:pt x="344" y="96"/>
                  </a:lnTo>
                  <a:lnTo>
                    <a:pt x="353" y="106"/>
                  </a:lnTo>
                  <a:lnTo>
                    <a:pt x="363" y="106"/>
                  </a:lnTo>
                  <a:lnTo>
                    <a:pt x="372" y="99"/>
                  </a:lnTo>
                  <a:lnTo>
                    <a:pt x="379" y="90"/>
                  </a:lnTo>
                  <a:lnTo>
                    <a:pt x="381" y="85"/>
                  </a:lnTo>
                  <a:lnTo>
                    <a:pt x="395" y="85"/>
                  </a:lnTo>
                  <a:lnTo>
                    <a:pt x="409" y="83"/>
                  </a:lnTo>
                  <a:lnTo>
                    <a:pt x="420" y="76"/>
                  </a:lnTo>
                  <a:lnTo>
                    <a:pt x="439" y="78"/>
                  </a:lnTo>
                  <a:lnTo>
                    <a:pt x="441" y="80"/>
                  </a:lnTo>
                  <a:lnTo>
                    <a:pt x="434" y="454"/>
                  </a:lnTo>
                  <a:lnTo>
                    <a:pt x="2" y="454"/>
                  </a:lnTo>
                  <a:lnTo>
                    <a:pt x="0" y="9"/>
                  </a:lnTo>
                  <a:close/>
                </a:path>
              </a:pathLst>
            </a:custGeom>
            <a:solidFill>
              <a:srgbClr val="FFFFFF"/>
            </a:solidFill>
            <a:ln w="14288">
              <a:solidFill>
                <a:srgbClr val="000000"/>
              </a:solidFill>
              <a:prstDash val="solid"/>
              <a:round/>
              <a:headEnd/>
              <a:tailEnd/>
            </a:ln>
          </p:spPr>
          <p:txBody>
            <a:bodyPr/>
            <a:lstStyle/>
            <a:p>
              <a:endParaRPr lang="en-US"/>
            </a:p>
          </p:txBody>
        </p:sp>
        <p:sp>
          <p:nvSpPr>
            <p:cNvPr id="128081" name="Freeform 81"/>
            <p:cNvSpPr>
              <a:spLocks/>
            </p:cNvSpPr>
            <p:nvPr/>
          </p:nvSpPr>
          <p:spPr bwMode="auto">
            <a:xfrm>
              <a:off x="2374" y="2158"/>
              <a:ext cx="395" cy="878"/>
            </a:xfrm>
            <a:custGeom>
              <a:avLst/>
              <a:gdLst>
                <a:gd name="T0" fmla="*/ 238 w 395"/>
                <a:gd name="T1" fmla="*/ 691 h 878"/>
                <a:gd name="T2" fmla="*/ 217 w 395"/>
                <a:gd name="T3" fmla="*/ 845 h 878"/>
                <a:gd name="T4" fmla="*/ 201 w 395"/>
                <a:gd name="T5" fmla="*/ 815 h 878"/>
                <a:gd name="T6" fmla="*/ 152 w 395"/>
                <a:gd name="T7" fmla="*/ 861 h 878"/>
                <a:gd name="T8" fmla="*/ 113 w 395"/>
                <a:gd name="T9" fmla="*/ 864 h 878"/>
                <a:gd name="T10" fmla="*/ 81 w 395"/>
                <a:gd name="T11" fmla="*/ 878 h 878"/>
                <a:gd name="T12" fmla="*/ 41 w 395"/>
                <a:gd name="T13" fmla="*/ 859 h 878"/>
                <a:gd name="T14" fmla="*/ 23 w 395"/>
                <a:gd name="T15" fmla="*/ 799 h 878"/>
                <a:gd name="T16" fmla="*/ 32 w 395"/>
                <a:gd name="T17" fmla="*/ 744 h 878"/>
                <a:gd name="T18" fmla="*/ 25 w 395"/>
                <a:gd name="T19" fmla="*/ 691 h 878"/>
                <a:gd name="T20" fmla="*/ 11 w 395"/>
                <a:gd name="T21" fmla="*/ 624 h 878"/>
                <a:gd name="T22" fmla="*/ 0 w 395"/>
                <a:gd name="T23" fmla="*/ 575 h 878"/>
                <a:gd name="T24" fmla="*/ 7 w 395"/>
                <a:gd name="T25" fmla="*/ 515 h 878"/>
                <a:gd name="T26" fmla="*/ 11 w 395"/>
                <a:gd name="T27" fmla="*/ 478 h 878"/>
                <a:gd name="T28" fmla="*/ 16 w 395"/>
                <a:gd name="T29" fmla="*/ 420 h 878"/>
                <a:gd name="T30" fmla="*/ 25 w 395"/>
                <a:gd name="T31" fmla="*/ 409 h 878"/>
                <a:gd name="T32" fmla="*/ 34 w 395"/>
                <a:gd name="T33" fmla="*/ 397 h 878"/>
                <a:gd name="T34" fmla="*/ 46 w 395"/>
                <a:gd name="T35" fmla="*/ 379 h 878"/>
                <a:gd name="T36" fmla="*/ 58 w 395"/>
                <a:gd name="T37" fmla="*/ 367 h 878"/>
                <a:gd name="T38" fmla="*/ 108 w 395"/>
                <a:gd name="T39" fmla="*/ 347 h 878"/>
                <a:gd name="T40" fmla="*/ 122 w 395"/>
                <a:gd name="T41" fmla="*/ 342 h 878"/>
                <a:gd name="T42" fmla="*/ 182 w 395"/>
                <a:gd name="T43" fmla="*/ 347 h 878"/>
                <a:gd name="T44" fmla="*/ 194 w 395"/>
                <a:gd name="T45" fmla="*/ 342 h 878"/>
                <a:gd name="T46" fmla="*/ 198 w 395"/>
                <a:gd name="T47" fmla="*/ 287 h 878"/>
                <a:gd name="T48" fmla="*/ 235 w 395"/>
                <a:gd name="T49" fmla="*/ 243 h 878"/>
                <a:gd name="T50" fmla="*/ 256 w 395"/>
                <a:gd name="T51" fmla="*/ 233 h 878"/>
                <a:gd name="T52" fmla="*/ 263 w 395"/>
                <a:gd name="T53" fmla="*/ 231 h 878"/>
                <a:gd name="T54" fmla="*/ 272 w 395"/>
                <a:gd name="T55" fmla="*/ 220 h 878"/>
                <a:gd name="T56" fmla="*/ 275 w 395"/>
                <a:gd name="T57" fmla="*/ 192 h 878"/>
                <a:gd name="T58" fmla="*/ 284 w 395"/>
                <a:gd name="T59" fmla="*/ 178 h 878"/>
                <a:gd name="T60" fmla="*/ 288 w 395"/>
                <a:gd name="T61" fmla="*/ 153 h 878"/>
                <a:gd name="T62" fmla="*/ 295 w 395"/>
                <a:gd name="T63" fmla="*/ 150 h 878"/>
                <a:gd name="T64" fmla="*/ 300 w 395"/>
                <a:gd name="T65" fmla="*/ 132 h 878"/>
                <a:gd name="T66" fmla="*/ 309 w 395"/>
                <a:gd name="T67" fmla="*/ 125 h 878"/>
                <a:gd name="T68" fmla="*/ 316 w 395"/>
                <a:gd name="T69" fmla="*/ 102 h 878"/>
                <a:gd name="T70" fmla="*/ 330 w 395"/>
                <a:gd name="T71" fmla="*/ 42 h 878"/>
                <a:gd name="T72" fmla="*/ 341 w 395"/>
                <a:gd name="T73" fmla="*/ 28 h 878"/>
                <a:gd name="T74" fmla="*/ 351 w 395"/>
                <a:gd name="T75" fmla="*/ 23 h 878"/>
                <a:gd name="T76" fmla="*/ 358 w 395"/>
                <a:gd name="T77" fmla="*/ 10 h 878"/>
                <a:gd name="T78" fmla="*/ 390 w 395"/>
                <a:gd name="T79" fmla="*/ 3 h 878"/>
                <a:gd name="T80" fmla="*/ 395 w 395"/>
                <a:gd name="T81" fmla="*/ 444 h 878"/>
                <a:gd name="T82" fmla="*/ 388 w 395"/>
                <a:gd name="T83" fmla="*/ 691 h 8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95" h="878">
                  <a:moveTo>
                    <a:pt x="388" y="691"/>
                  </a:moveTo>
                  <a:lnTo>
                    <a:pt x="238" y="691"/>
                  </a:lnTo>
                  <a:lnTo>
                    <a:pt x="238" y="845"/>
                  </a:lnTo>
                  <a:lnTo>
                    <a:pt x="217" y="845"/>
                  </a:lnTo>
                  <a:lnTo>
                    <a:pt x="208" y="822"/>
                  </a:lnTo>
                  <a:lnTo>
                    <a:pt x="201" y="815"/>
                  </a:lnTo>
                  <a:lnTo>
                    <a:pt x="187" y="815"/>
                  </a:lnTo>
                  <a:lnTo>
                    <a:pt x="152" y="861"/>
                  </a:lnTo>
                  <a:lnTo>
                    <a:pt x="141" y="868"/>
                  </a:lnTo>
                  <a:lnTo>
                    <a:pt x="113" y="864"/>
                  </a:lnTo>
                  <a:lnTo>
                    <a:pt x="101" y="866"/>
                  </a:lnTo>
                  <a:lnTo>
                    <a:pt x="81" y="878"/>
                  </a:lnTo>
                  <a:lnTo>
                    <a:pt x="64" y="878"/>
                  </a:lnTo>
                  <a:lnTo>
                    <a:pt x="41" y="859"/>
                  </a:lnTo>
                  <a:lnTo>
                    <a:pt x="23" y="813"/>
                  </a:lnTo>
                  <a:lnTo>
                    <a:pt x="23" y="799"/>
                  </a:lnTo>
                  <a:lnTo>
                    <a:pt x="32" y="753"/>
                  </a:lnTo>
                  <a:lnTo>
                    <a:pt x="32" y="744"/>
                  </a:lnTo>
                  <a:lnTo>
                    <a:pt x="25" y="737"/>
                  </a:lnTo>
                  <a:lnTo>
                    <a:pt x="25" y="691"/>
                  </a:lnTo>
                  <a:lnTo>
                    <a:pt x="16" y="658"/>
                  </a:lnTo>
                  <a:lnTo>
                    <a:pt x="11" y="624"/>
                  </a:lnTo>
                  <a:lnTo>
                    <a:pt x="4" y="603"/>
                  </a:lnTo>
                  <a:lnTo>
                    <a:pt x="0" y="575"/>
                  </a:lnTo>
                  <a:lnTo>
                    <a:pt x="11" y="534"/>
                  </a:lnTo>
                  <a:lnTo>
                    <a:pt x="7" y="515"/>
                  </a:lnTo>
                  <a:lnTo>
                    <a:pt x="11" y="499"/>
                  </a:lnTo>
                  <a:lnTo>
                    <a:pt x="11" y="478"/>
                  </a:lnTo>
                  <a:lnTo>
                    <a:pt x="9" y="430"/>
                  </a:lnTo>
                  <a:lnTo>
                    <a:pt x="16" y="420"/>
                  </a:lnTo>
                  <a:lnTo>
                    <a:pt x="23" y="418"/>
                  </a:lnTo>
                  <a:lnTo>
                    <a:pt x="25" y="409"/>
                  </a:lnTo>
                  <a:lnTo>
                    <a:pt x="34" y="404"/>
                  </a:lnTo>
                  <a:lnTo>
                    <a:pt x="34" y="397"/>
                  </a:lnTo>
                  <a:lnTo>
                    <a:pt x="41" y="393"/>
                  </a:lnTo>
                  <a:lnTo>
                    <a:pt x="46" y="379"/>
                  </a:lnTo>
                  <a:lnTo>
                    <a:pt x="51" y="377"/>
                  </a:lnTo>
                  <a:lnTo>
                    <a:pt x="58" y="367"/>
                  </a:lnTo>
                  <a:lnTo>
                    <a:pt x="60" y="351"/>
                  </a:lnTo>
                  <a:lnTo>
                    <a:pt x="108" y="347"/>
                  </a:lnTo>
                  <a:lnTo>
                    <a:pt x="111" y="347"/>
                  </a:lnTo>
                  <a:lnTo>
                    <a:pt x="122" y="342"/>
                  </a:lnTo>
                  <a:lnTo>
                    <a:pt x="180" y="344"/>
                  </a:lnTo>
                  <a:lnTo>
                    <a:pt x="182" y="347"/>
                  </a:lnTo>
                  <a:lnTo>
                    <a:pt x="187" y="347"/>
                  </a:lnTo>
                  <a:lnTo>
                    <a:pt x="194" y="342"/>
                  </a:lnTo>
                  <a:lnTo>
                    <a:pt x="196" y="307"/>
                  </a:lnTo>
                  <a:lnTo>
                    <a:pt x="198" y="287"/>
                  </a:lnTo>
                  <a:lnTo>
                    <a:pt x="219" y="261"/>
                  </a:lnTo>
                  <a:lnTo>
                    <a:pt x="235" y="243"/>
                  </a:lnTo>
                  <a:lnTo>
                    <a:pt x="247" y="236"/>
                  </a:lnTo>
                  <a:lnTo>
                    <a:pt x="256" y="233"/>
                  </a:lnTo>
                  <a:lnTo>
                    <a:pt x="261" y="233"/>
                  </a:lnTo>
                  <a:lnTo>
                    <a:pt x="263" y="231"/>
                  </a:lnTo>
                  <a:lnTo>
                    <a:pt x="265" y="224"/>
                  </a:lnTo>
                  <a:lnTo>
                    <a:pt x="272" y="220"/>
                  </a:lnTo>
                  <a:lnTo>
                    <a:pt x="275" y="213"/>
                  </a:lnTo>
                  <a:lnTo>
                    <a:pt x="275" y="192"/>
                  </a:lnTo>
                  <a:lnTo>
                    <a:pt x="281" y="190"/>
                  </a:lnTo>
                  <a:lnTo>
                    <a:pt x="284" y="178"/>
                  </a:lnTo>
                  <a:lnTo>
                    <a:pt x="284" y="162"/>
                  </a:lnTo>
                  <a:lnTo>
                    <a:pt x="288" y="153"/>
                  </a:lnTo>
                  <a:lnTo>
                    <a:pt x="293" y="150"/>
                  </a:lnTo>
                  <a:lnTo>
                    <a:pt x="295" y="150"/>
                  </a:lnTo>
                  <a:lnTo>
                    <a:pt x="300" y="148"/>
                  </a:lnTo>
                  <a:lnTo>
                    <a:pt x="300" y="132"/>
                  </a:lnTo>
                  <a:lnTo>
                    <a:pt x="305" y="132"/>
                  </a:lnTo>
                  <a:lnTo>
                    <a:pt x="309" y="125"/>
                  </a:lnTo>
                  <a:lnTo>
                    <a:pt x="309" y="113"/>
                  </a:lnTo>
                  <a:lnTo>
                    <a:pt x="316" y="102"/>
                  </a:lnTo>
                  <a:lnTo>
                    <a:pt x="321" y="49"/>
                  </a:lnTo>
                  <a:lnTo>
                    <a:pt x="330" y="42"/>
                  </a:lnTo>
                  <a:lnTo>
                    <a:pt x="339" y="40"/>
                  </a:lnTo>
                  <a:lnTo>
                    <a:pt x="341" y="28"/>
                  </a:lnTo>
                  <a:lnTo>
                    <a:pt x="348" y="28"/>
                  </a:lnTo>
                  <a:lnTo>
                    <a:pt x="351" y="23"/>
                  </a:lnTo>
                  <a:lnTo>
                    <a:pt x="351" y="10"/>
                  </a:lnTo>
                  <a:lnTo>
                    <a:pt x="358" y="10"/>
                  </a:lnTo>
                  <a:lnTo>
                    <a:pt x="362" y="0"/>
                  </a:lnTo>
                  <a:lnTo>
                    <a:pt x="390" y="3"/>
                  </a:lnTo>
                  <a:lnTo>
                    <a:pt x="395" y="12"/>
                  </a:lnTo>
                  <a:lnTo>
                    <a:pt x="395" y="444"/>
                  </a:lnTo>
                  <a:lnTo>
                    <a:pt x="388" y="469"/>
                  </a:lnTo>
                  <a:lnTo>
                    <a:pt x="388" y="69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82" name="Freeform 82"/>
            <p:cNvSpPr>
              <a:spLocks/>
            </p:cNvSpPr>
            <p:nvPr/>
          </p:nvSpPr>
          <p:spPr bwMode="auto">
            <a:xfrm>
              <a:off x="2378" y="2163"/>
              <a:ext cx="395" cy="877"/>
            </a:xfrm>
            <a:custGeom>
              <a:avLst/>
              <a:gdLst>
                <a:gd name="T0" fmla="*/ 238 w 395"/>
                <a:gd name="T1" fmla="*/ 690 h 877"/>
                <a:gd name="T2" fmla="*/ 217 w 395"/>
                <a:gd name="T3" fmla="*/ 845 h 877"/>
                <a:gd name="T4" fmla="*/ 201 w 395"/>
                <a:gd name="T5" fmla="*/ 815 h 877"/>
                <a:gd name="T6" fmla="*/ 153 w 395"/>
                <a:gd name="T7" fmla="*/ 861 h 877"/>
                <a:gd name="T8" fmla="*/ 114 w 395"/>
                <a:gd name="T9" fmla="*/ 863 h 877"/>
                <a:gd name="T10" fmla="*/ 81 w 395"/>
                <a:gd name="T11" fmla="*/ 877 h 877"/>
                <a:gd name="T12" fmla="*/ 42 w 395"/>
                <a:gd name="T13" fmla="*/ 859 h 877"/>
                <a:gd name="T14" fmla="*/ 24 w 395"/>
                <a:gd name="T15" fmla="*/ 799 h 877"/>
                <a:gd name="T16" fmla="*/ 33 w 395"/>
                <a:gd name="T17" fmla="*/ 743 h 877"/>
                <a:gd name="T18" fmla="*/ 26 w 395"/>
                <a:gd name="T19" fmla="*/ 690 h 877"/>
                <a:gd name="T20" fmla="*/ 12 w 395"/>
                <a:gd name="T21" fmla="*/ 623 h 877"/>
                <a:gd name="T22" fmla="*/ 0 w 395"/>
                <a:gd name="T23" fmla="*/ 575 h 877"/>
                <a:gd name="T24" fmla="*/ 7 w 395"/>
                <a:gd name="T25" fmla="*/ 515 h 877"/>
                <a:gd name="T26" fmla="*/ 12 w 395"/>
                <a:gd name="T27" fmla="*/ 478 h 877"/>
                <a:gd name="T28" fmla="*/ 17 w 395"/>
                <a:gd name="T29" fmla="*/ 420 h 877"/>
                <a:gd name="T30" fmla="*/ 26 w 395"/>
                <a:gd name="T31" fmla="*/ 409 h 877"/>
                <a:gd name="T32" fmla="*/ 35 w 395"/>
                <a:gd name="T33" fmla="*/ 397 h 877"/>
                <a:gd name="T34" fmla="*/ 47 w 395"/>
                <a:gd name="T35" fmla="*/ 379 h 877"/>
                <a:gd name="T36" fmla="*/ 58 w 395"/>
                <a:gd name="T37" fmla="*/ 367 h 877"/>
                <a:gd name="T38" fmla="*/ 109 w 395"/>
                <a:gd name="T39" fmla="*/ 346 h 877"/>
                <a:gd name="T40" fmla="*/ 123 w 395"/>
                <a:gd name="T41" fmla="*/ 342 h 877"/>
                <a:gd name="T42" fmla="*/ 183 w 395"/>
                <a:gd name="T43" fmla="*/ 346 h 877"/>
                <a:gd name="T44" fmla="*/ 194 w 395"/>
                <a:gd name="T45" fmla="*/ 342 h 877"/>
                <a:gd name="T46" fmla="*/ 199 w 395"/>
                <a:gd name="T47" fmla="*/ 286 h 877"/>
                <a:gd name="T48" fmla="*/ 236 w 395"/>
                <a:gd name="T49" fmla="*/ 242 h 877"/>
                <a:gd name="T50" fmla="*/ 257 w 395"/>
                <a:gd name="T51" fmla="*/ 233 h 877"/>
                <a:gd name="T52" fmla="*/ 264 w 395"/>
                <a:gd name="T53" fmla="*/ 231 h 877"/>
                <a:gd name="T54" fmla="*/ 273 w 395"/>
                <a:gd name="T55" fmla="*/ 219 h 877"/>
                <a:gd name="T56" fmla="*/ 275 w 395"/>
                <a:gd name="T57" fmla="*/ 192 h 877"/>
                <a:gd name="T58" fmla="*/ 284 w 395"/>
                <a:gd name="T59" fmla="*/ 178 h 877"/>
                <a:gd name="T60" fmla="*/ 289 w 395"/>
                <a:gd name="T61" fmla="*/ 152 h 877"/>
                <a:gd name="T62" fmla="*/ 296 w 395"/>
                <a:gd name="T63" fmla="*/ 150 h 877"/>
                <a:gd name="T64" fmla="*/ 301 w 395"/>
                <a:gd name="T65" fmla="*/ 131 h 877"/>
                <a:gd name="T66" fmla="*/ 310 w 395"/>
                <a:gd name="T67" fmla="*/ 125 h 877"/>
                <a:gd name="T68" fmla="*/ 317 w 395"/>
                <a:gd name="T69" fmla="*/ 101 h 877"/>
                <a:gd name="T70" fmla="*/ 331 w 395"/>
                <a:gd name="T71" fmla="*/ 41 h 877"/>
                <a:gd name="T72" fmla="*/ 342 w 395"/>
                <a:gd name="T73" fmla="*/ 28 h 877"/>
                <a:gd name="T74" fmla="*/ 351 w 395"/>
                <a:gd name="T75" fmla="*/ 23 h 877"/>
                <a:gd name="T76" fmla="*/ 358 w 395"/>
                <a:gd name="T77" fmla="*/ 9 h 877"/>
                <a:gd name="T78" fmla="*/ 391 w 395"/>
                <a:gd name="T79" fmla="*/ 2 h 877"/>
                <a:gd name="T80" fmla="*/ 395 w 395"/>
                <a:gd name="T81" fmla="*/ 443 h 877"/>
                <a:gd name="T82" fmla="*/ 388 w 395"/>
                <a:gd name="T83" fmla="*/ 690 h 8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95" h="877">
                  <a:moveTo>
                    <a:pt x="388" y="690"/>
                  </a:moveTo>
                  <a:lnTo>
                    <a:pt x="238" y="690"/>
                  </a:lnTo>
                  <a:lnTo>
                    <a:pt x="238" y="845"/>
                  </a:lnTo>
                  <a:lnTo>
                    <a:pt x="217" y="845"/>
                  </a:lnTo>
                  <a:lnTo>
                    <a:pt x="208" y="822"/>
                  </a:lnTo>
                  <a:lnTo>
                    <a:pt x="201" y="815"/>
                  </a:lnTo>
                  <a:lnTo>
                    <a:pt x="187" y="815"/>
                  </a:lnTo>
                  <a:lnTo>
                    <a:pt x="153" y="861"/>
                  </a:lnTo>
                  <a:lnTo>
                    <a:pt x="141" y="868"/>
                  </a:lnTo>
                  <a:lnTo>
                    <a:pt x="114" y="863"/>
                  </a:lnTo>
                  <a:lnTo>
                    <a:pt x="102" y="866"/>
                  </a:lnTo>
                  <a:lnTo>
                    <a:pt x="81" y="877"/>
                  </a:lnTo>
                  <a:lnTo>
                    <a:pt x="65" y="877"/>
                  </a:lnTo>
                  <a:lnTo>
                    <a:pt x="42" y="859"/>
                  </a:lnTo>
                  <a:lnTo>
                    <a:pt x="24" y="813"/>
                  </a:lnTo>
                  <a:lnTo>
                    <a:pt x="24" y="799"/>
                  </a:lnTo>
                  <a:lnTo>
                    <a:pt x="33" y="753"/>
                  </a:lnTo>
                  <a:lnTo>
                    <a:pt x="33" y="743"/>
                  </a:lnTo>
                  <a:lnTo>
                    <a:pt x="26" y="736"/>
                  </a:lnTo>
                  <a:lnTo>
                    <a:pt x="26" y="690"/>
                  </a:lnTo>
                  <a:lnTo>
                    <a:pt x="17" y="658"/>
                  </a:lnTo>
                  <a:lnTo>
                    <a:pt x="12" y="623"/>
                  </a:lnTo>
                  <a:lnTo>
                    <a:pt x="5" y="602"/>
                  </a:lnTo>
                  <a:lnTo>
                    <a:pt x="0" y="575"/>
                  </a:lnTo>
                  <a:lnTo>
                    <a:pt x="12" y="533"/>
                  </a:lnTo>
                  <a:lnTo>
                    <a:pt x="7" y="515"/>
                  </a:lnTo>
                  <a:lnTo>
                    <a:pt x="12" y="499"/>
                  </a:lnTo>
                  <a:lnTo>
                    <a:pt x="12" y="478"/>
                  </a:lnTo>
                  <a:lnTo>
                    <a:pt x="10" y="429"/>
                  </a:lnTo>
                  <a:lnTo>
                    <a:pt x="17" y="420"/>
                  </a:lnTo>
                  <a:lnTo>
                    <a:pt x="24" y="418"/>
                  </a:lnTo>
                  <a:lnTo>
                    <a:pt x="26" y="409"/>
                  </a:lnTo>
                  <a:lnTo>
                    <a:pt x="35" y="404"/>
                  </a:lnTo>
                  <a:lnTo>
                    <a:pt x="35" y="397"/>
                  </a:lnTo>
                  <a:lnTo>
                    <a:pt x="42" y="392"/>
                  </a:lnTo>
                  <a:lnTo>
                    <a:pt x="47" y="379"/>
                  </a:lnTo>
                  <a:lnTo>
                    <a:pt x="51" y="376"/>
                  </a:lnTo>
                  <a:lnTo>
                    <a:pt x="58" y="367"/>
                  </a:lnTo>
                  <a:lnTo>
                    <a:pt x="60" y="351"/>
                  </a:lnTo>
                  <a:lnTo>
                    <a:pt x="109" y="346"/>
                  </a:lnTo>
                  <a:lnTo>
                    <a:pt x="111" y="346"/>
                  </a:lnTo>
                  <a:lnTo>
                    <a:pt x="123" y="342"/>
                  </a:lnTo>
                  <a:lnTo>
                    <a:pt x="181" y="344"/>
                  </a:lnTo>
                  <a:lnTo>
                    <a:pt x="183" y="346"/>
                  </a:lnTo>
                  <a:lnTo>
                    <a:pt x="187" y="346"/>
                  </a:lnTo>
                  <a:lnTo>
                    <a:pt x="194" y="342"/>
                  </a:lnTo>
                  <a:lnTo>
                    <a:pt x="197" y="307"/>
                  </a:lnTo>
                  <a:lnTo>
                    <a:pt x="199" y="286"/>
                  </a:lnTo>
                  <a:lnTo>
                    <a:pt x="220" y="261"/>
                  </a:lnTo>
                  <a:lnTo>
                    <a:pt x="236" y="242"/>
                  </a:lnTo>
                  <a:lnTo>
                    <a:pt x="247" y="235"/>
                  </a:lnTo>
                  <a:lnTo>
                    <a:pt x="257" y="233"/>
                  </a:lnTo>
                  <a:lnTo>
                    <a:pt x="261" y="233"/>
                  </a:lnTo>
                  <a:lnTo>
                    <a:pt x="264" y="231"/>
                  </a:lnTo>
                  <a:lnTo>
                    <a:pt x="266" y="224"/>
                  </a:lnTo>
                  <a:lnTo>
                    <a:pt x="273" y="219"/>
                  </a:lnTo>
                  <a:lnTo>
                    <a:pt x="275" y="212"/>
                  </a:lnTo>
                  <a:lnTo>
                    <a:pt x="275" y="192"/>
                  </a:lnTo>
                  <a:lnTo>
                    <a:pt x="282" y="189"/>
                  </a:lnTo>
                  <a:lnTo>
                    <a:pt x="284" y="178"/>
                  </a:lnTo>
                  <a:lnTo>
                    <a:pt x="284" y="162"/>
                  </a:lnTo>
                  <a:lnTo>
                    <a:pt x="289" y="152"/>
                  </a:lnTo>
                  <a:lnTo>
                    <a:pt x="294" y="150"/>
                  </a:lnTo>
                  <a:lnTo>
                    <a:pt x="296" y="150"/>
                  </a:lnTo>
                  <a:lnTo>
                    <a:pt x="301" y="148"/>
                  </a:lnTo>
                  <a:lnTo>
                    <a:pt x="301" y="131"/>
                  </a:lnTo>
                  <a:lnTo>
                    <a:pt x="305" y="131"/>
                  </a:lnTo>
                  <a:lnTo>
                    <a:pt x="310" y="125"/>
                  </a:lnTo>
                  <a:lnTo>
                    <a:pt x="310" y="113"/>
                  </a:lnTo>
                  <a:lnTo>
                    <a:pt x="317" y="101"/>
                  </a:lnTo>
                  <a:lnTo>
                    <a:pt x="321" y="48"/>
                  </a:lnTo>
                  <a:lnTo>
                    <a:pt x="331" y="41"/>
                  </a:lnTo>
                  <a:lnTo>
                    <a:pt x="340" y="39"/>
                  </a:lnTo>
                  <a:lnTo>
                    <a:pt x="342" y="28"/>
                  </a:lnTo>
                  <a:lnTo>
                    <a:pt x="349" y="28"/>
                  </a:lnTo>
                  <a:lnTo>
                    <a:pt x="351" y="23"/>
                  </a:lnTo>
                  <a:lnTo>
                    <a:pt x="351" y="9"/>
                  </a:lnTo>
                  <a:lnTo>
                    <a:pt x="358" y="9"/>
                  </a:lnTo>
                  <a:lnTo>
                    <a:pt x="363" y="0"/>
                  </a:lnTo>
                  <a:lnTo>
                    <a:pt x="391" y="2"/>
                  </a:lnTo>
                  <a:lnTo>
                    <a:pt x="395" y="11"/>
                  </a:lnTo>
                  <a:lnTo>
                    <a:pt x="395" y="443"/>
                  </a:lnTo>
                  <a:lnTo>
                    <a:pt x="388" y="469"/>
                  </a:lnTo>
                  <a:lnTo>
                    <a:pt x="388" y="690"/>
                  </a:lnTo>
                  <a:close/>
                </a:path>
              </a:pathLst>
            </a:custGeom>
            <a:solidFill>
              <a:srgbClr val="FFFFFF"/>
            </a:solidFill>
            <a:ln w="14288">
              <a:solidFill>
                <a:srgbClr val="000000"/>
              </a:solidFill>
              <a:prstDash val="solid"/>
              <a:round/>
              <a:headEnd/>
              <a:tailEnd/>
            </a:ln>
          </p:spPr>
          <p:txBody>
            <a:bodyPr/>
            <a:lstStyle/>
            <a:p>
              <a:endParaRPr lang="en-US"/>
            </a:p>
          </p:txBody>
        </p:sp>
        <p:sp>
          <p:nvSpPr>
            <p:cNvPr id="128083" name="Freeform 83"/>
            <p:cNvSpPr>
              <a:spLocks/>
            </p:cNvSpPr>
            <p:nvPr/>
          </p:nvSpPr>
          <p:spPr bwMode="auto">
            <a:xfrm>
              <a:off x="1051" y="2343"/>
              <a:ext cx="259" cy="344"/>
            </a:xfrm>
            <a:custGeom>
              <a:avLst/>
              <a:gdLst>
                <a:gd name="T0" fmla="*/ 199 w 259"/>
                <a:gd name="T1" fmla="*/ 14 h 344"/>
                <a:gd name="T2" fmla="*/ 171 w 259"/>
                <a:gd name="T3" fmla="*/ 65 h 344"/>
                <a:gd name="T4" fmla="*/ 259 w 259"/>
                <a:gd name="T5" fmla="*/ 74 h 344"/>
                <a:gd name="T6" fmla="*/ 256 w 259"/>
                <a:gd name="T7" fmla="*/ 136 h 344"/>
                <a:gd name="T8" fmla="*/ 259 w 259"/>
                <a:gd name="T9" fmla="*/ 171 h 344"/>
                <a:gd name="T10" fmla="*/ 254 w 259"/>
                <a:gd name="T11" fmla="*/ 187 h 344"/>
                <a:gd name="T12" fmla="*/ 247 w 259"/>
                <a:gd name="T13" fmla="*/ 203 h 344"/>
                <a:gd name="T14" fmla="*/ 242 w 259"/>
                <a:gd name="T15" fmla="*/ 235 h 344"/>
                <a:gd name="T16" fmla="*/ 247 w 259"/>
                <a:gd name="T17" fmla="*/ 265 h 344"/>
                <a:gd name="T18" fmla="*/ 231 w 259"/>
                <a:gd name="T19" fmla="*/ 293 h 344"/>
                <a:gd name="T20" fmla="*/ 231 w 259"/>
                <a:gd name="T21" fmla="*/ 295 h 344"/>
                <a:gd name="T22" fmla="*/ 229 w 259"/>
                <a:gd name="T23" fmla="*/ 295 h 344"/>
                <a:gd name="T24" fmla="*/ 212 w 259"/>
                <a:gd name="T25" fmla="*/ 272 h 344"/>
                <a:gd name="T26" fmla="*/ 208 w 259"/>
                <a:gd name="T27" fmla="*/ 270 h 344"/>
                <a:gd name="T28" fmla="*/ 203 w 259"/>
                <a:gd name="T29" fmla="*/ 275 h 344"/>
                <a:gd name="T30" fmla="*/ 194 w 259"/>
                <a:gd name="T31" fmla="*/ 291 h 344"/>
                <a:gd name="T32" fmla="*/ 176 w 259"/>
                <a:gd name="T33" fmla="*/ 305 h 344"/>
                <a:gd name="T34" fmla="*/ 171 w 259"/>
                <a:gd name="T35" fmla="*/ 319 h 344"/>
                <a:gd name="T36" fmla="*/ 162 w 259"/>
                <a:gd name="T37" fmla="*/ 326 h 344"/>
                <a:gd name="T38" fmla="*/ 152 w 259"/>
                <a:gd name="T39" fmla="*/ 328 h 344"/>
                <a:gd name="T40" fmla="*/ 146 w 259"/>
                <a:gd name="T41" fmla="*/ 337 h 344"/>
                <a:gd name="T42" fmla="*/ 146 w 259"/>
                <a:gd name="T43" fmla="*/ 342 h 344"/>
                <a:gd name="T44" fmla="*/ 141 w 259"/>
                <a:gd name="T45" fmla="*/ 344 h 344"/>
                <a:gd name="T46" fmla="*/ 102 w 259"/>
                <a:gd name="T47" fmla="*/ 339 h 344"/>
                <a:gd name="T48" fmla="*/ 5 w 259"/>
                <a:gd name="T49" fmla="*/ 332 h 344"/>
                <a:gd name="T50" fmla="*/ 0 w 259"/>
                <a:gd name="T51" fmla="*/ 222 h 344"/>
                <a:gd name="T52" fmla="*/ 5 w 259"/>
                <a:gd name="T53" fmla="*/ 35 h 344"/>
                <a:gd name="T54" fmla="*/ 14 w 259"/>
                <a:gd name="T55" fmla="*/ 0 h 344"/>
                <a:gd name="T56" fmla="*/ 199 w 259"/>
                <a:gd name="T57" fmla="*/ 1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59" h="344">
                  <a:moveTo>
                    <a:pt x="199" y="14"/>
                  </a:moveTo>
                  <a:lnTo>
                    <a:pt x="171" y="65"/>
                  </a:lnTo>
                  <a:lnTo>
                    <a:pt x="259" y="74"/>
                  </a:lnTo>
                  <a:lnTo>
                    <a:pt x="256" y="136"/>
                  </a:lnTo>
                  <a:lnTo>
                    <a:pt x="259" y="171"/>
                  </a:lnTo>
                  <a:lnTo>
                    <a:pt x="254" y="187"/>
                  </a:lnTo>
                  <a:lnTo>
                    <a:pt x="247" y="203"/>
                  </a:lnTo>
                  <a:lnTo>
                    <a:pt x="242" y="235"/>
                  </a:lnTo>
                  <a:lnTo>
                    <a:pt x="247" y="265"/>
                  </a:lnTo>
                  <a:lnTo>
                    <a:pt x="231" y="293"/>
                  </a:lnTo>
                  <a:lnTo>
                    <a:pt x="231" y="295"/>
                  </a:lnTo>
                  <a:lnTo>
                    <a:pt x="229" y="295"/>
                  </a:lnTo>
                  <a:lnTo>
                    <a:pt x="212" y="272"/>
                  </a:lnTo>
                  <a:lnTo>
                    <a:pt x="208" y="270"/>
                  </a:lnTo>
                  <a:lnTo>
                    <a:pt x="203" y="275"/>
                  </a:lnTo>
                  <a:lnTo>
                    <a:pt x="194" y="291"/>
                  </a:lnTo>
                  <a:lnTo>
                    <a:pt x="176" y="305"/>
                  </a:lnTo>
                  <a:lnTo>
                    <a:pt x="171" y="319"/>
                  </a:lnTo>
                  <a:lnTo>
                    <a:pt x="162" y="326"/>
                  </a:lnTo>
                  <a:lnTo>
                    <a:pt x="152" y="328"/>
                  </a:lnTo>
                  <a:lnTo>
                    <a:pt x="146" y="337"/>
                  </a:lnTo>
                  <a:lnTo>
                    <a:pt x="146" y="342"/>
                  </a:lnTo>
                  <a:lnTo>
                    <a:pt x="141" y="344"/>
                  </a:lnTo>
                  <a:lnTo>
                    <a:pt x="102" y="339"/>
                  </a:lnTo>
                  <a:lnTo>
                    <a:pt x="5" y="332"/>
                  </a:lnTo>
                  <a:lnTo>
                    <a:pt x="0" y="222"/>
                  </a:lnTo>
                  <a:lnTo>
                    <a:pt x="5" y="35"/>
                  </a:lnTo>
                  <a:lnTo>
                    <a:pt x="14" y="0"/>
                  </a:lnTo>
                  <a:lnTo>
                    <a:pt x="199"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84" name="Freeform 84"/>
            <p:cNvSpPr>
              <a:spLocks/>
            </p:cNvSpPr>
            <p:nvPr/>
          </p:nvSpPr>
          <p:spPr bwMode="auto">
            <a:xfrm>
              <a:off x="1056" y="2348"/>
              <a:ext cx="258" cy="344"/>
            </a:xfrm>
            <a:custGeom>
              <a:avLst/>
              <a:gdLst>
                <a:gd name="T0" fmla="*/ 198 w 258"/>
                <a:gd name="T1" fmla="*/ 13 h 344"/>
                <a:gd name="T2" fmla="*/ 171 w 258"/>
                <a:gd name="T3" fmla="*/ 64 h 344"/>
                <a:gd name="T4" fmla="*/ 258 w 258"/>
                <a:gd name="T5" fmla="*/ 73 h 344"/>
                <a:gd name="T6" fmla="*/ 256 w 258"/>
                <a:gd name="T7" fmla="*/ 136 h 344"/>
                <a:gd name="T8" fmla="*/ 258 w 258"/>
                <a:gd name="T9" fmla="*/ 170 h 344"/>
                <a:gd name="T10" fmla="*/ 254 w 258"/>
                <a:gd name="T11" fmla="*/ 187 h 344"/>
                <a:gd name="T12" fmla="*/ 247 w 258"/>
                <a:gd name="T13" fmla="*/ 203 h 344"/>
                <a:gd name="T14" fmla="*/ 242 w 258"/>
                <a:gd name="T15" fmla="*/ 235 h 344"/>
                <a:gd name="T16" fmla="*/ 247 w 258"/>
                <a:gd name="T17" fmla="*/ 265 h 344"/>
                <a:gd name="T18" fmla="*/ 231 w 258"/>
                <a:gd name="T19" fmla="*/ 293 h 344"/>
                <a:gd name="T20" fmla="*/ 231 w 258"/>
                <a:gd name="T21" fmla="*/ 295 h 344"/>
                <a:gd name="T22" fmla="*/ 228 w 258"/>
                <a:gd name="T23" fmla="*/ 295 h 344"/>
                <a:gd name="T24" fmla="*/ 212 w 258"/>
                <a:gd name="T25" fmla="*/ 272 h 344"/>
                <a:gd name="T26" fmla="*/ 207 w 258"/>
                <a:gd name="T27" fmla="*/ 270 h 344"/>
                <a:gd name="T28" fmla="*/ 203 w 258"/>
                <a:gd name="T29" fmla="*/ 274 h 344"/>
                <a:gd name="T30" fmla="*/ 194 w 258"/>
                <a:gd name="T31" fmla="*/ 290 h 344"/>
                <a:gd name="T32" fmla="*/ 175 w 258"/>
                <a:gd name="T33" fmla="*/ 304 h 344"/>
                <a:gd name="T34" fmla="*/ 171 w 258"/>
                <a:gd name="T35" fmla="*/ 318 h 344"/>
                <a:gd name="T36" fmla="*/ 161 w 258"/>
                <a:gd name="T37" fmla="*/ 325 h 344"/>
                <a:gd name="T38" fmla="*/ 152 w 258"/>
                <a:gd name="T39" fmla="*/ 327 h 344"/>
                <a:gd name="T40" fmla="*/ 145 w 258"/>
                <a:gd name="T41" fmla="*/ 337 h 344"/>
                <a:gd name="T42" fmla="*/ 145 w 258"/>
                <a:gd name="T43" fmla="*/ 341 h 344"/>
                <a:gd name="T44" fmla="*/ 141 w 258"/>
                <a:gd name="T45" fmla="*/ 344 h 344"/>
                <a:gd name="T46" fmla="*/ 101 w 258"/>
                <a:gd name="T47" fmla="*/ 339 h 344"/>
                <a:gd name="T48" fmla="*/ 4 w 258"/>
                <a:gd name="T49" fmla="*/ 332 h 344"/>
                <a:gd name="T50" fmla="*/ 0 w 258"/>
                <a:gd name="T51" fmla="*/ 221 h 344"/>
                <a:gd name="T52" fmla="*/ 4 w 258"/>
                <a:gd name="T53" fmla="*/ 34 h 344"/>
                <a:gd name="T54" fmla="*/ 14 w 258"/>
                <a:gd name="T55" fmla="*/ 0 h 344"/>
                <a:gd name="T56" fmla="*/ 198 w 258"/>
                <a:gd name="T57" fmla="*/ 13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58" h="344">
                  <a:moveTo>
                    <a:pt x="198" y="13"/>
                  </a:moveTo>
                  <a:lnTo>
                    <a:pt x="171" y="64"/>
                  </a:lnTo>
                  <a:lnTo>
                    <a:pt x="258" y="73"/>
                  </a:lnTo>
                  <a:lnTo>
                    <a:pt x="256" y="136"/>
                  </a:lnTo>
                  <a:lnTo>
                    <a:pt x="258" y="170"/>
                  </a:lnTo>
                  <a:lnTo>
                    <a:pt x="254" y="187"/>
                  </a:lnTo>
                  <a:lnTo>
                    <a:pt x="247" y="203"/>
                  </a:lnTo>
                  <a:lnTo>
                    <a:pt x="242" y="235"/>
                  </a:lnTo>
                  <a:lnTo>
                    <a:pt x="247" y="265"/>
                  </a:lnTo>
                  <a:lnTo>
                    <a:pt x="231" y="293"/>
                  </a:lnTo>
                  <a:lnTo>
                    <a:pt x="231" y="295"/>
                  </a:lnTo>
                  <a:lnTo>
                    <a:pt x="228" y="295"/>
                  </a:lnTo>
                  <a:lnTo>
                    <a:pt x="212" y="272"/>
                  </a:lnTo>
                  <a:lnTo>
                    <a:pt x="207" y="270"/>
                  </a:lnTo>
                  <a:lnTo>
                    <a:pt x="203" y="274"/>
                  </a:lnTo>
                  <a:lnTo>
                    <a:pt x="194" y="290"/>
                  </a:lnTo>
                  <a:lnTo>
                    <a:pt x="175" y="304"/>
                  </a:lnTo>
                  <a:lnTo>
                    <a:pt x="171" y="318"/>
                  </a:lnTo>
                  <a:lnTo>
                    <a:pt x="161" y="325"/>
                  </a:lnTo>
                  <a:lnTo>
                    <a:pt x="152" y="327"/>
                  </a:lnTo>
                  <a:lnTo>
                    <a:pt x="145" y="337"/>
                  </a:lnTo>
                  <a:lnTo>
                    <a:pt x="145" y="341"/>
                  </a:lnTo>
                  <a:lnTo>
                    <a:pt x="141" y="344"/>
                  </a:lnTo>
                  <a:lnTo>
                    <a:pt x="101" y="339"/>
                  </a:lnTo>
                  <a:lnTo>
                    <a:pt x="4" y="332"/>
                  </a:lnTo>
                  <a:lnTo>
                    <a:pt x="0" y="221"/>
                  </a:lnTo>
                  <a:lnTo>
                    <a:pt x="4" y="34"/>
                  </a:lnTo>
                  <a:lnTo>
                    <a:pt x="14" y="0"/>
                  </a:lnTo>
                  <a:lnTo>
                    <a:pt x="198" y="13"/>
                  </a:lnTo>
                  <a:close/>
                </a:path>
              </a:pathLst>
            </a:custGeom>
            <a:solidFill>
              <a:srgbClr val="FFFFFF"/>
            </a:solidFill>
            <a:ln w="14288">
              <a:solidFill>
                <a:srgbClr val="000000"/>
              </a:solidFill>
              <a:prstDash val="solid"/>
              <a:round/>
              <a:headEnd/>
              <a:tailEnd/>
            </a:ln>
          </p:spPr>
          <p:txBody>
            <a:bodyPr/>
            <a:lstStyle/>
            <a:p>
              <a:endParaRPr lang="en-US"/>
            </a:p>
          </p:txBody>
        </p:sp>
        <p:sp>
          <p:nvSpPr>
            <p:cNvPr id="128085" name="Freeform 85"/>
            <p:cNvSpPr>
              <a:spLocks/>
            </p:cNvSpPr>
            <p:nvPr/>
          </p:nvSpPr>
          <p:spPr bwMode="auto">
            <a:xfrm>
              <a:off x="732" y="2373"/>
              <a:ext cx="428" cy="506"/>
            </a:xfrm>
            <a:custGeom>
              <a:avLst/>
              <a:gdLst>
                <a:gd name="T0" fmla="*/ 116 w 428"/>
                <a:gd name="T1" fmla="*/ 0 h 506"/>
                <a:gd name="T2" fmla="*/ 130 w 428"/>
                <a:gd name="T3" fmla="*/ 12 h 506"/>
                <a:gd name="T4" fmla="*/ 314 w 428"/>
                <a:gd name="T5" fmla="*/ 14 h 506"/>
                <a:gd name="T6" fmla="*/ 308 w 428"/>
                <a:gd name="T7" fmla="*/ 187 h 506"/>
                <a:gd name="T8" fmla="*/ 314 w 428"/>
                <a:gd name="T9" fmla="*/ 312 h 506"/>
                <a:gd name="T10" fmla="*/ 411 w 428"/>
                <a:gd name="T11" fmla="*/ 321 h 506"/>
                <a:gd name="T12" fmla="*/ 411 w 428"/>
                <a:gd name="T13" fmla="*/ 321 h 506"/>
                <a:gd name="T14" fmla="*/ 414 w 428"/>
                <a:gd name="T15" fmla="*/ 321 h 506"/>
                <a:gd name="T16" fmla="*/ 414 w 428"/>
                <a:gd name="T17" fmla="*/ 365 h 506"/>
                <a:gd name="T18" fmla="*/ 428 w 428"/>
                <a:gd name="T19" fmla="*/ 372 h 506"/>
                <a:gd name="T20" fmla="*/ 428 w 428"/>
                <a:gd name="T21" fmla="*/ 397 h 506"/>
                <a:gd name="T22" fmla="*/ 428 w 428"/>
                <a:gd name="T23" fmla="*/ 459 h 506"/>
                <a:gd name="T24" fmla="*/ 425 w 428"/>
                <a:gd name="T25" fmla="*/ 506 h 506"/>
                <a:gd name="T26" fmla="*/ 363 w 428"/>
                <a:gd name="T27" fmla="*/ 503 h 506"/>
                <a:gd name="T28" fmla="*/ 243 w 428"/>
                <a:gd name="T29" fmla="*/ 496 h 506"/>
                <a:gd name="T30" fmla="*/ 77 w 428"/>
                <a:gd name="T31" fmla="*/ 471 h 506"/>
                <a:gd name="T32" fmla="*/ 72 w 428"/>
                <a:gd name="T33" fmla="*/ 446 h 506"/>
                <a:gd name="T34" fmla="*/ 63 w 428"/>
                <a:gd name="T35" fmla="*/ 418 h 506"/>
                <a:gd name="T36" fmla="*/ 63 w 428"/>
                <a:gd name="T37" fmla="*/ 411 h 506"/>
                <a:gd name="T38" fmla="*/ 65 w 428"/>
                <a:gd name="T39" fmla="*/ 411 h 506"/>
                <a:gd name="T40" fmla="*/ 74 w 428"/>
                <a:gd name="T41" fmla="*/ 422 h 506"/>
                <a:gd name="T42" fmla="*/ 79 w 428"/>
                <a:gd name="T43" fmla="*/ 446 h 506"/>
                <a:gd name="T44" fmla="*/ 100 w 428"/>
                <a:gd name="T45" fmla="*/ 462 h 506"/>
                <a:gd name="T46" fmla="*/ 104 w 428"/>
                <a:gd name="T47" fmla="*/ 462 h 506"/>
                <a:gd name="T48" fmla="*/ 109 w 428"/>
                <a:gd name="T49" fmla="*/ 457 h 506"/>
                <a:gd name="T50" fmla="*/ 107 w 428"/>
                <a:gd name="T51" fmla="*/ 443 h 506"/>
                <a:gd name="T52" fmla="*/ 100 w 428"/>
                <a:gd name="T53" fmla="*/ 434 h 506"/>
                <a:gd name="T54" fmla="*/ 102 w 428"/>
                <a:gd name="T55" fmla="*/ 422 h 506"/>
                <a:gd name="T56" fmla="*/ 109 w 428"/>
                <a:gd name="T57" fmla="*/ 413 h 506"/>
                <a:gd name="T58" fmla="*/ 116 w 428"/>
                <a:gd name="T59" fmla="*/ 413 h 506"/>
                <a:gd name="T60" fmla="*/ 132 w 428"/>
                <a:gd name="T61" fmla="*/ 397 h 506"/>
                <a:gd name="T62" fmla="*/ 151 w 428"/>
                <a:gd name="T63" fmla="*/ 390 h 506"/>
                <a:gd name="T64" fmla="*/ 164 w 428"/>
                <a:gd name="T65" fmla="*/ 390 h 506"/>
                <a:gd name="T66" fmla="*/ 176 w 428"/>
                <a:gd name="T67" fmla="*/ 386 h 506"/>
                <a:gd name="T68" fmla="*/ 178 w 428"/>
                <a:gd name="T69" fmla="*/ 383 h 506"/>
                <a:gd name="T70" fmla="*/ 178 w 428"/>
                <a:gd name="T71" fmla="*/ 379 h 506"/>
                <a:gd name="T72" fmla="*/ 160 w 428"/>
                <a:gd name="T73" fmla="*/ 367 h 506"/>
                <a:gd name="T74" fmla="*/ 127 w 428"/>
                <a:gd name="T75" fmla="*/ 365 h 506"/>
                <a:gd name="T76" fmla="*/ 118 w 428"/>
                <a:gd name="T77" fmla="*/ 358 h 506"/>
                <a:gd name="T78" fmla="*/ 107 w 428"/>
                <a:gd name="T79" fmla="*/ 335 h 506"/>
                <a:gd name="T80" fmla="*/ 88 w 428"/>
                <a:gd name="T81" fmla="*/ 323 h 506"/>
                <a:gd name="T82" fmla="*/ 72 w 428"/>
                <a:gd name="T83" fmla="*/ 314 h 506"/>
                <a:gd name="T84" fmla="*/ 65 w 428"/>
                <a:gd name="T85" fmla="*/ 321 h 506"/>
                <a:gd name="T86" fmla="*/ 61 w 428"/>
                <a:gd name="T87" fmla="*/ 332 h 506"/>
                <a:gd name="T88" fmla="*/ 61 w 428"/>
                <a:gd name="T89" fmla="*/ 369 h 506"/>
                <a:gd name="T90" fmla="*/ 56 w 428"/>
                <a:gd name="T91" fmla="*/ 379 h 506"/>
                <a:gd name="T92" fmla="*/ 54 w 428"/>
                <a:gd name="T93" fmla="*/ 381 h 506"/>
                <a:gd name="T94" fmla="*/ 54 w 428"/>
                <a:gd name="T95" fmla="*/ 381 h 506"/>
                <a:gd name="T96" fmla="*/ 54 w 428"/>
                <a:gd name="T97" fmla="*/ 342 h 506"/>
                <a:gd name="T98" fmla="*/ 56 w 428"/>
                <a:gd name="T99" fmla="*/ 282 h 506"/>
                <a:gd name="T100" fmla="*/ 51 w 428"/>
                <a:gd name="T101" fmla="*/ 205 h 506"/>
                <a:gd name="T102" fmla="*/ 40 w 428"/>
                <a:gd name="T103" fmla="*/ 150 h 506"/>
                <a:gd name="T104" fmla="*/ 31 w 428"/>
                <a:gd name="T105" fmla="*/ 141 h 506"/>
                <a:gd name="T106" fmla="*/ 24 w 428"/>
                <a:gd name="T107" fmla="*/ 136 h 506"/>
                <a:gd name="T108" fmla="*/ 3 w 428"/>
                <a:gd name="T109" fmla="*/ 48 h 506"/>
                <a:gd name="T110" fmla="*/ 0 w 428"/>
                <a:gd name="T111" fmla="*/ 0 h 506"/>
                <a:gd name="T112" fmla="*/ 116 w 428"/>
                <a:gd name="T113" fmla="*/ 0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28" h="506">
                  <a:moveTo>
                    <a:pt x="116" y="0"/>
                  </a:moveTo>
                  <a:lnTo>
                    <a:pt x="130" y="12"/>
                  </a:lnTo>
                  <a:lnTo>
                    <a:pt x="314" y="14"/>
                  </a:lnTo>
                  <a:lnTo>
                    <a:pt x="308" y="187"/>
                  </a:lnTo>
                  <a:lnTo>
                    <a:pt x="314" y="312"/>
                  </a:lnTo>
                  <a:lnTo>
                    <a:pt x="411" y="321"/>
                  </a:lnTo>
                  <a:lnTo>
                    <a:pt x="411" y="321"/>
                  </a:lnTo>
                  <a:lnTo>
                    <a:pt x="414" y="321"/>
                  </a:lnTo>
                  <a:lnTo>
                    <a:pt x="414" y="365"/>
                  </a:lnTo>
                  <a:lnTo>
                    <a:pt x="428" y="372"/>
                  </a:lnTo>
                  <a:lnTo>
                    <a:pt x="428" y="397"/>
                  </a:lnTo>
                  <a:lnTo>
                    <a:pt x="428" y="459"/>
                  </a:lnTo>
                  <a:lnTo>
                    <a:pt x="425" y="506"/>
                  </a:lnTo>
                  <a:lnTo>
                    <a:pt x="363" y="503"/>
                  </a:lnTo>
                  <a:lnTo>
                    <a:pt x="243" y="496"/>
                  </a:lnTo>
                  <a:lnTo>
                    <a:pt x="77" y="471"/>
                  </a:lnTo>
                  <a:lnTo>
                    <a:pt x="72" y="446"/>
                  </a:lnTo>
                  <a:lnTo>
                    <a:pt x="63" y="418"/>
                  </a:lnTo>
                  <a:lnTo>
                    <a:pt x="63" y="411"/>
                  </a:lnTo>
                  <a:lnTo>
                    <a:pt x="65" y="411"/>
                  </a:lnTo>
                  <a:lnTo>
                    <a:pt x="74" y="422"/>
                  </a:lnTo>
                  <a:lnTo>
                    <a:pt x="79" y="446"/>
                  </a:lnTo>
                  <a:lnTo>
                    <a:pt x="100" y="462"/>
                  </a:lnTo>
                  <a:lnTo>
                    <a:pt x="104" y="462"/>
                  </a:lnTo>
                  <a:lnTo>
                    <a:pt x="109" y="457"/>
                  </a:lnTo>
                  <a:lnTo>
                    <a:pt x="107" y="443"/>
                  </a:lnTo>
                  <a:lnTo>
                    <a:pt x="100" y="434"/>
                  </a:lnTo>
                  <a:lnTo>
                    <a:pt x="102" y="422"/>
                  </a:lnTo>
                  <a:lnTo>
                    <a:pt x="109" y="413"/>
                  </a:lnTo>
                  <a:lnTo>
                    <a:pt x="116" y="413"/>
                  </a:lnTo>
                  <a:lnTo>
                    <a:pt x="132" y="397"/>
                  </a:lnTo>
                  <a:lnTo>
                    <a:pt x="151" y="390"/>
                  </a:lnTo>
                  <a:lnTo>
                    <a:pt x="164" y="390"/>
                  </a:lnTo>
                  <a:lnTo>
                    <a:pt x="176" y="386"/>
                  </a:lnTo>
                  <a:lnTo>
                    <a:pt x="178" y="383"/>
                  </a:lnTo>
                  <a:lnTo>
                    <a:pt x="178" y="379"/>
                  </a:lnTo>
                  <a:lnTo>
                    <a:pt x="160" y="367"/>
                  </a:lnTo>
                  <a:lnTo>
                    <a:pt x="127" y="365"/>
                  </a:lnTo>
                  <a:lnTo>
                    <a:pt x="118" y="358"/>
                  </a:lnTo>
                  <a:lnTo>
                    <a:pt x="107" y="335"/>
                  </a:lnTo>
                  <a:lnTo>
                    <a:pt x="88" y="323"/>
                  </a:lnTo>
                  <a:lnTo>
                    <a:pt x="72" y="314"/>
                  </a:lnTo>
                  <a:lnTo>
                    <a:pt x="65" y="321"/>
                  </a:lnTo>
                  <a:lnTo>
                    <a:pt x="61" y="332"/>
                  </a:lnTo>
                  <a:lnTo>
                    <a:pt x="61" y="369"/>
                  </a:lnTo>
                  <a:lnTo>
                    <a:pt x="56" y="379"/>
                  </a:lnTo>
                  <a:lnTo>
                    <a:pt x="54" y="381"/>
                  </a:lnTo>
                  <a:lnTo>
                    <a:pt x="54" y="381"/>
                  </a:lnTo>
                  <a:lnTo>
                    <a:pt x="54" y="342"/>
                  </a:lnTo>
                  <a:lnTo>
                    <a:pt x="56" y="282"/>
                  </a:lnTo>
                  <a:lnTo>
                    <a:pt x="51" y="205"/>
                  </a:lnTo>
                  <a:lnTo>
                    <a:pt x="40" y="150"/>
                  </a:lnTo>
                  <a:lnTo>
                    <a:pt x="31" y="141"/>
                  </a:lnTo>
                  <a:lnTo>
                    <a:pt x="24" y="136"/>
                  </a:lnTo>
                  <a:lnTo>
                    <a:pt x="3" y="48"/>
                  </a:lnTo>
                  <a:lnTo>
                    <a:pt x="0" y="0"/>
                  </a:lnTo>
                  <a:lnTo>
                    <a:pt x="11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86" name="Freeform 86"/>
            <p:cNvSpPr>
              <a:spLocks/>
            </p:cNvSpPr>
            <p:nvPr/>
          </p:nvSpPr>
          <p:spPr bwMode="auto">
            <a:xfrm>
              <a:off x="737" y="2378"/>
              <a:ext cx="427" cy="505"/>
            </a:xfrm>
            <a:custGeom>
              <a:avLst/>
              <a:gdLst>
                <a:gd name="T0" fmla="*/ 116 w 427"/>
                <a:gd name="T1" fmla="*/ 0 h 505"/>
                <a:gd name="T2" fmla="*/ 129 w 427"/>
                <a:gd name="T3" fmla="*/ 11 h 505"/>
                <a:gd name="T4" fmla="*/ 314 w 427"/>
                <a:gd name="T5" fmla="*/ 13 h 505"/>
                <a:gd name="T6" fmla="*/ 307 w 427"/>
                <a:gd name="T7" fmla="*/ 187 h 505"/>
                <a:gd name="T8" fmla="*/ 314 w 427"/>
                <a:gd name="T9" fmla="*/ 311 h 505"/>
                <a:gd name="T10" fmla="*/ 411 w 427"/>
                <a:gd name="T11" fmla="*/ 321 h 505"/>
                <a:gd name="T12" fmla="*/ 413 w 427"/>
                <a:gd name="T13" fmla="*/ 321 h 505"/>
                <a:gd name="T14" fmla="*/ 413 w 427"/>
                <a:gd name="T15" fmla="*/ 364 h 505"/>
                <a:gd name="T16" fmla="*/ 427 w 427"/>
                <a:gd name="T17" fmla="*/ 371 h 505"/>
                <a:gd name="T18" fmla="*/ 427 w 427"/>
                <a:gd name="T19" fmla="*/ 397 h 505"/>
                <a:gd name="T20" fmla="*/ 427 w 427"/>
                <a:gd name="T21" fmla="*/ 459 h 505"/>
                <a:gd name="T22" fmla="*/ 425 w 427"/>
                <a:gd name="T23" fmla="*/ 505 h 505"/>
                <a:gd name="T24" fmla="*/ 363 w 427"/>
                <a:gd name="T25" fmla="*/ 503 h 505"/>
                <a:gd name="T26" fmla="*/ 243 w 427"/>
                <a:gd name="T27" fmla="*/ 496 h 505"/>
                <a:gd name="T28" fmla="*/ 76 w 427"/>
                <a:gd name="T29" fmla="*/ 471 h 505"/>
                <a:gd name="T30" fmla="*/ 72 w 427"/>
                <a:gd name="T31" fmla="*/ 445 h 505"/>
                <a:gd name="T32" fmla="*/ 62 w 427"/>
                <a:gd name="T33" fmla="*/ 417 h 505"/>
                <a:gd name="T34" fmla="*/ 62 w 427"/>
                <a:gd name="T35" fmla="*/ 411 h 505"/>
                <a:gd name="T36" fmla="*/ 65 w 427"/>
                <a:gd name="T37" fmla="*/ 411 h 505"/>
                <a:gd name="T38" fmla="*/ 74 w 427"/>
                <a:gd name="T39" fmla="*/ 422 h 505"/>
                <a:gd name="T40" fmla="*/ 79 w 427"/>
                <a:gd name="T41" fmla="*/ 445 h 505"/>
                <a:gd name="T42" fmla="*/ 99 w 427"/>
                <a:gd name="T43" fmla="*/ 461 h 505"/>
                <a:gd name="T44" fmla="*/ 104 w 427"/>
                <a:gd name="T45" fmla="*/ 461 h 505"/>
                <a:gd name="T46" fmla="*/ 109 w 427"/>
                <a:gd name="T47" fmla="*/ 457 h 505"/>
                <a:gd name="T48" fmla="*/ 106 w 427"/>
                <a:gd name="T49" fmla="*/ 443 h 505"/>
                <a:gd name="T50" fmla="*/ 99 w 427"/>
                <a:gd name="T51" fmla="*/ 434 h 505"/>
                <a:gd name="T52" fmla="*/ 102 w 427"/>
                <a:gd name="T53" fmla="*/ 422 h 505"/>
                <a:gd name="T54" fmla="*/ 109 w 427"/>
                <a:gd name="T55" fmla="*/ 413 h 505"/>
                <a:gd name="T56" fmla="*/ 116 w 427"/>
                <a:gd name="T57" fmla="*/ 413 h 505"/>
                <a:gd name="T58" fmla="*/ 132 w 427"/>
                <a:gd name="T59" fmla="*/ 397 h 505"/>
                <a:gd name="T60" fmla="*/ 150 w 427"/>
                <a:gd name="T61" fmla="*/ 390 h 505"/>
                <a:gd name="T62" fmla="*/ 164 w 427"/>
                <a:gd name="T63" fmla="*/ 390 h 505"/>
                <a:gd name="T64" fmla="*/ 176 w 427"/>
                <a:gd name="T65" fmla="*/ 385 h 505"/>
                <a:gd name="T66" fmla="*/ 178 w 427"/>
                <a:gd name="T67" fmla="*/ 383 h 505"/>
                <a:gd name="T68" fmla="*/ 178 w 427"/>
                <a:gd name="T69" fmla="*/ 378 h 505"/>
                <a:gd name="T70" fmla="*/ 159 w 427"/>
                <a:gd name="T71" fmla="*/ 367 h 505"/>
                <a:gd name="T72" fmla="*/ 127 w 427"/>
                <a:gd name="T73" fmla="*/ 364 h 505"/>
                <a:gd name="T74" fmla="*/ 118 w 427"/>
                <a:gd name="T75" fmla="*/ 357 h 505"/>
                <a:gd name="T76" fmla="*/ 106 w 427"/>
                <a:gd name="T77" fmla="*/ 334 h 505"/>
                <a:gd name="T78" fmla="*/ 88 w 427"/>
                <a:gd name="T79" fmla="*/ 323 h 505"/>
                <a:gd name="T80" fmla="*/ 72 w 427"/>
                <a:gd name="T81" fmla="*/ 314 h 505"/>
                <a:gd name="T82" fmla="*/ 65 w 427"/>
                <a:gd name="T83" fmla="*/ 321 h 505"/>
                <a:gd name="T84" fmla="*/ 60 w 427"/>
                <a:gd name="T85" fmla="*/ 332 h 505"/>
                <a:gd name="T86" fmla="*/ 60 w 427"/>
                <a:gd name="T87" fmla="*/ 369 h 505"/>
                <a:gd name="T88" fmla="*/ 56 w 427"/>
                <a:gd name="T89" fmla="*/ 378 h 505"/>
                <a:gd name="T90" fmla="*/ 53 w 427"/>
                <a:gd name="T91" fmla="*/ 381 h 505"/>
                <a:gd name="T92" fmla="*/ 53 w 427"/>
                <a:gd name="T93" fmla="*/ 341 h 505"/>
                <a:gd name="T94" fmla="*/ 56 w 427"/>
                <a:gd name="T95" fmla="*/ 281 h 505"/>
                <a:gd name="T96" fmla="*/ 51 w 427"/>
                <a:gd name="T97" fmla="*/ 205 h 505"/>
                <a:gd name="T98" fmla="*/ 39 w 427"/>
                <a:gd name="T99" fmla="*/ 150 h 505"/>
                <a:gd name="T100" fmla="*/ 30 w 427"/>
                <a:gd name="T101" fmla="*/ 140 h 505"/>
                <a:gd name="T102" fmla="*/ 23 w 427"/>
                <a:gd name="T103" fmla="*/ 136 h 505"/>
                <a:gd name="T104" fmla="*/ 2 w 427"/>
                <a:gd name="T105" fmla="*/ 48 h 505"/>
                <a:gd name="T106" fmla="*/ 0 w 427"/>
                <a:gd name="T107" fmla="*/ 0 h 505"/>
                <a:gd name="T108" fmla="*/ 116 w 427"/>
                <a:gd name="T109"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27" h="505">
                  <a:moveTo>
                    <a:pt x="116" y="0"/>
                  </a:moveTo>
                  <a:lnTo>
                    <a:pt x="129" y="11"/>
                  </a:lnTo>
                  <a:lnTo>
                    <a:pt x="314" y="13"/>
                  </a:lnTo>
                  <a:lnTo>
                    <a:pt x="307" y="187"/>
                  </a:lnTo>
                  <a:lnTo>
                    <a:pt x="314" y="311"/>
                  </a:lnTo>
                  <a:lnTo>
                    <a:pt x="411" y="321"/>
                  </a:lnTo>
                  <a:lnTo>
                    <a:pt x="413" y="321"/>
                  </a:lnTo>
                  <a:lnTo>
                    <a:pt x="413" y="364"/>
                  </a:lnTo>
                  <a:lnTo>
                    <a:pt x="427" y="371"/>
                  </a:lnTo>
                  <a:lnTo>
                    <a:pt x="427" y="397"/>
                  </a:lnTo>
                  <a:lnTo>
                    <a:pt x="427" y="459"/>
                  </a:lnTo>
                  <a:lnTo>
                    <a:pt x="425" y="505"/>
                  </a:lnTo>
                  <a:lnTo>
                    <a:pt x="363" y="503"/>
                  </a:lnTo>
                  <a:lnTo>
                    <a:pt x="243" y="496"/>
                  </a:lnTo>
                  <a:lnTo>
                    <a:pt x="76" y="471"/>
                  </a:lnTo>
                  <a:lnTo>
                    <a:pt x="72" y="445"/>
                  </a:lnTo>
                  <a:lnTo>
                    <a:pt x="62" y="417"/>
                  </a:lnTo>
                  <a:lnTo>
                    <a:pt x="62" y="411"/>
                  </a:lnTo>
                  <a:lnTo>
                    <a:pt x="65" y="411"/>
                  </a:lnTo>
                  <a:lnTo>
                    <a:pt x="74" y="422"/>
                  </a:lnTo>
                  <a:lnTo>
                    <a:pt x="79" y="445"/>
                  </a:lnTo>
                  <a:lnTo>
                    <a:pt x="99" y="461"/>
                  </a:lnTo>
                  <a:lnTo>
                    <a:pt x="104" y="461"/>
                  </a:lnTo>
                  <a:lnTo>
                    <a:pt x="109" y="457"/>
                  </a:lnTo>
                  <a:lnTo>
                    <a:pt x="106" y="443"/>
                  </a:lnTo>
                  <a:lnTo>
                    <a:pt x="99" y="434"/>
                  </a:lnTo>
                  <a:lnTo>
                    <a:pt x="102" y="422"/>
                  </a:lnTo>
                  <a:lnTo>
                    <a:pt x="109" y="413"/>
                  </a:lnTo>
                  <a:lnTo>
                    <a:pt x="116" y="413"/>
                  </a:lnTo>
                  <a:lnTo>
                    <a:pt x="132" y="397"/>
                  </a:lnTo>
                  <a:lnTo>
                    <a:pt x="150" y="390"/>
                  </a:lnTo>
                  <a:lnTo>
                    <a:pt x="164" y="390"/>
                  </a:lnTo>
                  <a:lnTo>
                    <a:pt x="176" y="385"/>
                  </a:lnTo>
                  <a:lnTo>
                    <a:pt x="178" y="383"/>
                  </a:lnTo>
                  <a:lnTo>
                    <a:pt x="178" y="378"/>
                  </a:lnTo>
                  <a:lnTo>
                    <a:pt x="159" y="367"/>
                  </a:lnTo>
                  <a:lnTo>
                    <a:pt x="127" y="364"/>
                  </a:lnTo>
                  <a:lnTo>
                    <a:pt x="118" y="357"/>
                  </a:lnTo>
                  <a:lnTo>
                    <a:pt x="106" y="334"/>
                  </a:lnTo>
                  <a:lnTo>
                    <a:pt x="88" y="323"/>
                  </a:lnTo>
                  <a:lnTo>
                    <a:pt x="72" y="314"/>
                  </a:lnTo>
                  <a:lnTo>
                    <a:pt x="65" y="321"/>
                  </a:lnTo>
                  <a:lnTo>
                    <a:pt x="60" y="332"/>
                  </a:lnTo>
                  <a:lnTo>
                    <a:pt x="60" y="369"/>
                  </a:lnTo>
                  <a:lnTo>
                    <a:pt x="56" y="378"/>
                  </a:lnTo>
                  <a:lnTo>
                    <a:pt x="53" y="381"/>
                  </a:lnTo>
                  <a:lnTo>
                    <a:pt x="53" y="341"/>
                  </a:lnTo>
                  <a:lnTo>
                    <a:pt x="56" y="281"/>
                  </a:lnTo>
                  <a:lnTo>
                    <a:pt x="51" y="205"/>
                  </a:lnTo>
                  <a:lnTo>
                    <a:pt x="39" y="150"/>
                  </a:lnTo>
                  <a:lnTo>
                    <a:pt x="30" y="140"/>
                  </a:lnTo>
                  <a:lnTo>
                    <a:pt x="23" y="136"/>
                  </a:lnTo>
                  <a:lnTo>
                    <a:pt x="2" y="48"/>
                  </a:lnTo>
                  <a:lnTo>
                    <a:pt x="0" y="0"/>
                  </a:lnTo>
                  <a:lnTo>
                    <a:pt x="116" y="0"/>
                  </a:lnTo>
                  <a:close/>
                </a:path>
              </a:pathLst>
            </a:custGeom>
            <a:solidFill>
              <a:srgbClr val="FFFFFF"/>
            </a:solidFill>
            <a:ln w="14288">
              <a:solidFill>
                <a:srgbClr val="000000"/>
              </a:solidFill>
              <a:prstDash val="solid"/>
              <a:round/>
              <a:headEnd/>
              <a:tailEnd/>
            </a:ln>
          </p:spPr>
          <p:txBody>
            <a:bodyPr/>
            <a:lstStyle/>
            <a:p>
              <a:endParaRPr lang="en-US"/>
            </a:p>
          </p:txBody>
        </p:sp>
        <p:sp>
          <p:nvSpPr>
            <p:cNvPr id="128087" name="Freeform 87"/>
            <p:cNvSpPr>
              <a:spLocks/>
            </p:cNvSpPr>
            <p:nvPr/>
          </p:nvSpPr>
          <p:spPr bwMode="auto">
            <a:xfrm>
              <a:off x="1829" y="2389"/>
              <a:ext cx="573" cy="580"/>
            </a:xfrm>
            <a:custGeom>
              <a:avLst/>
              <a:gdLst>
                <a:gd name="T0" fmla="*/ 192 w 573"/>
                <a:gd name="T1" fmla="*/ 81 h 580"/>
                <a:gd name="T2" fmla="*/ 242 w 573"/>
                <a:gd name="T3" fmla="*/ 139 h 580"/>
                <a:gd name="T4" fmla="*/ 277 w 573"/>
                <a:gd name="T5" fmla="*/ 153 h 580"/>
                <a:gd name="T6" fmla="*/ 319 w 573"/>
                <a:gd name="T7" fmla="*/ 171 h 580"/>
                <a:gd name="T8" fmla="*/ 332 w 573"/>
                <a:gd name="T9" fmla="*/ 189 h 580"/>
                <a:gd name="T10" fmla="*/ 353 w 573"/>
                <a:gd name="T11" fmla="*/ 187 h 580"/>
                <a:gd name="T12" fmla="*/ 383 w 573"/>
                <a:gd name="T13" fmla="*/ 208 h 580"/>
                <a:gd name="T14" fmla="*/ 482 w 573"/>
                <a:gd name="T15" fmla="*/ 229 h 580"/>
                <a:gd name="T16" fmla="*/ 515 w 573"/>
                <a:gd name="T17" fmla="*/ 236 h 580"/>
                <a:gd name="T18" fmla="*/ 529 w 573"/>
                <a:gd name="T19" fmla="*/ 259 h 580"/>
                <a:gd name="T20" fmla="*/ 547 w 573"/>
                <a:gd name="T21" fmla="*/ 270 h 580"/>
                <a:gd name="T22" fmla="*/ 549 w 573"/>
                <a:gd name="T23" fmla="*/ 303 h 580"/>
                <a:gd name="T24" fmla="*/ 538 w 573"/>
                <a:gd name="T25" fmla="*/ 342 h 580"/>
                <a:gd name="T26" fmla="*/ 552 w 573"/>
                <a:gd name="T27" fmla="*/ 409 h 580"/>
                <a:gd name="T28" fmla="*/ 566 w 573"/>
                <a:gd name="T29" fmla="*/ 469 h 580"/>
                <a:gd name="T30" fmla="*/ 566 w 573"/>
                <a:gd name="T31" fmla="*/ 510 h 580"/>
                <a:gd name="T32" fmla="*/ 559 w 573"/>
                <a:gd name="T33" fmla="*/ 570 h 580"/>
                <a:gd name="T34" fmla="*/ 360 w 573"/>
                <a:gd name="T35" fmla="*/ 580 h 580"/>
                <a:gd name="T36" fmla="*/ 312 w 573"/>
                <a:gd name="T37" fmla="*/ 506 h 580"/>
                <a:gd name="T38" fmla="*/ 152 w 573"/>
                <a:gd name="T39" fmla="*/ 448 h 580"/>
                <a:gd name="T40" fmla="*/ 67 w 573"/>
                <a:gd name="T41" fmla="*/ 330 h 580"/>
                <a:gd name="T42" fmla="*/ 46 w 573"/>
                <a:gd name="T43" fmla="*/ 335 h 580"/>
                <a:gd name="T44" fmla="*/ 23 w 573"/>
                <a:gd name="T45" fmla="*/ 326 h 580"/>
                <a:gd name="T46" fmla="*/ 25 w 573"/>
                <a:gd name="T47" fmla="*/ 305 h 580"/>
                <a:gd name="T48" fmla="*/ 55 w 573"/>
                <a:gd name="T49" fmla="*/ 303 h 580"/>
                <a:gd name="T50" fmla="*/ 55 w 573"/>
                <a:gd name="T51" fmla="*/ 256 h 580"/>
                <a:gd name="T52" fmla="*/ 44 w 573"/>
                <a:gd name="T53" fmla="*/ 249 h 580"/>
                <a:gd name="T54" fmla="*/ 39 w 573"/>
                <a:gd name="T55" fmla="*/ 229 h 580"/>
                <a:gd name="T56" fmla="*/ 49 w 573"/>
                <a:gd name="T57" fmla="*/ 206 h 580"/>
                <a:gd name="T58" fmla="*/ 35 w 573"/>
                <a:gd name="T59" fmla="*/ 189 h 580"/>
                <a:gd name="T60" fmla="*/ 12 w 573"/>
                <a:gd name="T61" fmla="*/ 194 h 580"/>
                <a:gd name="T62" fmla="*/ 7 w 573"/>
                <a:gd name="T63" fmla="*/ 166 h 580"/>
                <a:gd name="T64" fmla="*/ 0 w 573"/>
                <a:gd name="T65" fmla="*/ 148 h 580"/>
                <a:gd name="T66" fmla="*/ 9 w 573"/>
                <a:gd name="T67" fmla="*/ 127 h 580"/>
                <a:gd name="T68" fmla="*/ 32 w 573"/>
                <a:gd name="T69" fmla="*/ 95 h 580"/>
                <a:gd name="T70" fmla="*/ 55 w 573"/>
                <a:gd name="T71" fmla="*/ 79 h 580"/>
                <a:gd name="T72" fmla="*/ 90 w 573"/>
                <a:gd name="T73" fmla="*/ 23 h 580"/>
                <a:gd name="T74" fmla="*/ 109 w 573"/>
                <a:gd name="T75" fmla="*/ 19 h 580"/>
                <a:gd name="T76" fmla="*/ 129 w 573"/>
                <a:gd name="T77" fmla="*/ 0 h 580"/>
                <a:gd name="T78" fmla="*/ 178 w 573"/>
                <a:gd name="T79" fmla="*/ 58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73" h="580">
                  <a:moveTo>
                    <a:pt x="178" y="58"/>
                  </a:moveTo>
                  <a:lnTo>
                    <a:pt x="192" y="81"/>
                  </a:lnTo>
                  <a:lnTo>
                    <a:pt x="212" y="118"/>
                  </a:lnTo>
                  <a:lnTo>
                    <a:pt x="242" y="139"/>
                  </a:lnTo>
                  <a:lnTo>
                    <a:pt x="256" y="141"/>
                  </a:lnTo>
                  <a:lnTo>
                    <a:pt x="277" y="153"/>
                  </a:lnTo>
                  <a:lnTo>
                    <a:pt x="300" y="169"/>
                  </a:lnTo>
                  <a:lnTo>
                    <a:pt x="319" y="171"/>
                  </a:lnTo>
                  <a:lnTo>
                    <a:pt x="323" y="173"/>
                  </a:lnTo>
                  <a:lnTo>
                    <a:pt x="332" y="189"/>
                  </a:lnTo>
                  <a:lnTo>
                    <a:pt x="339" y="196"/>
                  </a:lnTo>
                  <a:lnTo>
                    <a:pt x="353" y="187"/>
                  </a:lnTo>
                  <a:lnTo>
                    <a:pt x="372" y="201"/>
                  </a:lnTo>
                  <a:lnTo>
                    <a:pt x="383" y="208"/>
                  </a:lnTo>
                  <a:lnTo>
                    <a:pt x="406" y="226"/>
                  </a:lnTo>
                  <a:lnTo>
                    <a:pt x="482" y="229"/>
                  </a:lnTo>
                  <a:lnTo>
                    <a:pt x="510" y="231"/>
                  </a:lnTo>
                  <a:lnTo>
                    <a:pt x="515" y="236"/>
                  </a:lnTo>
                  <a:lnTo>
                    <a:pt x="517" y="247"/>
                  </a:lnTo>
                  <a:lnTo>
                    <a:pt x="529" y="259"/>
                  </a:lnTo>
                  <a:lnTo>
                    <a:pt x="545" y="261"/>
                  </a:lnTo>
                  <a:lnTo>
                    <a:pt x="547" y="270"/>
                  </a:lnTo>
                  <a:lnTo>
                    <a:pt x="545" y="286"/>
                  </a:lnTo>
                  <a:lnTo>
                    <a:pt x="549" y="303"/>
                  </a:lnTo>
                  <a:lnTo>
                    <a:pt x="543" y="326"/>
                  </a:lnTo>
                  <a:lnTo>
                    <a:pt x="538" y="342"/>
                  </a:lnTo>
                  <a:lnTo>
                    <a:pt x="540" y="367"/>
                  </a:lnTo>
                  <a:lnTo>
                    <a:pt x="552" y="409"/>
                  </a:lnTo>
                  <a:lnTo>
                    <a:pt x="556" y="446"/>
                  </a:lnTo>
                  <a:lnTo>
                    <a:pt x="566" y="469"/>
                  </a:lnTo>
                  <a:lnTo>
                    <a:pt x="561" y="497"/>
                  </a:lnTo>
                  <a:lnTo>
                    <a:pt x="566" y="510"/>
                  </a:lnTo>
                  <a:lnTo>
                    <a:pt x="573" y="522"/>
                  </a:lnTo>
                  <a:lnTo>
                    <a:pt x="559" y="570"/>
                  </a:lnTo>
                  <a:lnTo>
                    <a:pt x="552" y="580"/>
                  </a:lnTo>
                  <a:lnTo>
                    <a:pt x="360" y="580"/>
                  </a:lnTo>
                  <a:lnTo>
                    <a:pt x="360" y="506"/>
                  </a:lnTo>
                  <a:lnTo>
                    <a:pt x="312" y="506"/>
                  </a:lnTo>
                  <a:lnTo>
                    <a:pt x="312" y="448"/>
                  </a:lnTo>
                  <a:lnTo>
                    <a:pt x="152" y="448"/>
                  </a:lnTo>
                  <a:lnTo>
                    <a:pt x="118" y="379"/>
                  </a:lnTo>
                  <a:lnTo>
                    <a:pt x="67" y="330"/>
                  </a:lnTo>
                  <a:lnTo>
                    <a:pt x="51" y="330"/>
                  </a:lnTo>
                  <a:lnTo>
                    <a:pt x="46" y="335"/>
                  </a:lnTo>
                  <a:lnTo>
                    <a:pt x="28" y="330"/>
                  </a:lnTo>
                  <a:lnTo>
                    <a:pt x="23" y="326"/>
                  </a:lnTo>
                  <a:lnTo>
                    <a:pt x="18" y="319"/>
                  </a:lnTo>
                  <a:lnTo>
                    <a:pt x="25" y="305"/>
                  </a:lnTo>
                  <a:lnTo>
                    <a:pt x="32" y="298"/>
                  </a:lnTo>
                  <a:lnTo>
                    <a:pt x="55" y="303"/>
                  </a:lnTo>
                  <a:lnTo>
                    <a:pt x="62" y="291"/>
                  </a:lnTo>
                  <a:lnTo>
                    <a:pt x="55" y="256"/>
                  </a:lnTo>
                  <a:lnTo>
                    <a:pt x="51" y="252"/>
                  </a:lnTo>
                  <a:lnTo>
                    <a:pt x="44" y="249"/>
                  </a:lnTo>
                  <a:lnTo>
                    <a:pt x="37" y="240"/>
                  </a:lnTo>
                  <a:lnTo>
                    <a:pt x="39" y="229"/>
                  </a:lnTo>
                  <a:lnTo>
                    <a:pt x="49" y="215"/>
                  </a:lnTo>
                  <a:lnTo>
                    <a:pt x="49" y="206"/>
                  </a:lnTo>
                  <a:lnTo>
                    <a:pt x="44" y="196"/>
                  </a:lnTo>
                  <a:lnTo>
                    <a:pt x="35" y="189"/>
                  </a:lnTo>
                  <a:lnTo>
                    <a:pt x="14" y="194"/>
                  </a:lnTo>
                  <a:lnTo>
                    <a:pt x="12" y="194"/>
                  </a:lnTo>
                  <a:lnTo>
                    <a:pt x="7" y="187"/>
                  </a:lnTo>
                  <a:lnTo>
                    <a:pt x="7" y="166"/>
                  </a:lnTo>
                  <a:lnTo>
                    <a:pt x="0" y="155"/>
                  </a:lnTo>
                  <a:lnTo>
                    <a:pt x="0" y="148"/>
                  </a:lnTo>
                  <a:lnTo>
                    <a:pt x="9" y="139"/>
                  </a:lnTo>
                  <a:lnTo>
                    <a:pt x="9" y="127"/>
                  </a:lnTo>
                  <a:lnTo>
                    <a:pt x="30" y="104"/>
                  </a:lnTo>
                  <a:lnTo>
                    <a:pt x="32" y="95"/>
                  </a:lnTo>
                  <a:lnTo>
                    <a:pt x="49" y="81"/>
                  </a:lnTo>
                  <a:lnTo>
                    <a:pt x="55" y="79"/>
                  </a:lnTo>
                  <a:lnTo>
                    <a:pt x="88" y="32"/>
                  </a:lnTo>
                  <a:lnTo>
                    <a:pt x="90" y="23"/>
                  </a:lnTo>
                  <a:lnTo>
                    <a:pt x="102" y="19"/>
                  </a:lnTo>
                  <a:lnTo>
                    <a:pt x="109" y="19"/>
                  </a:lnTo>
                  <a:lnTo>
                    <a:pt x="113" y="5"/>
                  </a:lnTo>
                  <a:lnTo>
                    <a:pt x="129" y="0"/>
                  </a:lnTo>
                  <a:lnTo>
                    <a:pt x="145" y="28"/>
                  </a:lnTo>
                  <a:lnTo>
                    <a:pt x="178" y="58"/>
                  </a:lnTo>
                  <a:close/>
                </a:path>
              </a:pathLst>
            </a:cu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88" name="Freeform 88"/>
            <p:cNvSpPr>
              <a:spLocks/>
            </p:cNvSpPr>
            <p:nvPr/>
          </p:nvSpPr>
          <p:spPr bwMode="auto">
            <a:xfrm>
              <a:off x="1834" y="2394"/>
              <a:ext cx="572" cy="579"/>
            </a:xfrm>
            <a:custGeom>
              <a:avLst/>
              <a:gdLst>
                <a:gd name="T0" fmla="*/ 191 w 572"/>
                <a:gd name="T1" fmla="*/ 81 h 579"/>
                <a:gd name="T2" fmla="*/ 242 w 572"/>
                <a:gd name="T3" fmla="*/ 138 h 579"/>
                <a:gd name="T4" fmla="*/ 277 w 572"/>
                <a:gd name="T5" fmla="*/ 152 h 579"/>
                <a:gd name="T6" fmla="*/ 318 w 572"/>
                <a:gd name="T7" fmla="*/ 171 h 579"/>
                <a:gd name="T8" fmla="*/ 332 w 572"/>
                <a:gd name="T9" fmla="*/ 189 h 579"/>
                <a:gd name="T10" fmla="*/ 353 w 572"/>
                <a:gd name="T11" fmla="*/ 187 h 579"/>
                <a:gd name="T12" fmla="*/ 383 w 572"/>
                <a:gd name="T13" fmla="*/ 208 h 579"/>
                <a:gd name="T14" fmla="*/ 482 w 572"/>
                <a:gd name="T15" fmla="*/ 228 h 579"/>
                <a:gd name="T16" fmla="*/ 514 w 572"/>
                <a:gd name="T17" fmla="*/ 235 h 579"/>
                <a:gd name="T18" fmla="*/ 528 w 572"/>
                <a:gd name="T19" fmla="*/ 258 h 579"/>
                <a:gd name="T20" fmla="*/ 547 w 572"/>
                <a:gd name="T21" fmla="*/ 270 h 579"/>
                <a:gd name="T22" fmla="*/ 549 w 572"/>
                <a:gd name="T23" fmla="*/ 302 h 579"/>
                <a:gd name="T24" fmla="*/ 538 w 572"/>
                <a:gd name="T25" fmla="*/ 341 h 579"/>
                <a:gd name="T26" fmla="*/ 551 w 572"/>
                <a:gd name="T27" fmla="*/ 408 h 579"/>
                <a:gd name="T28" fmla="*/ 565 w 572"/>
                <a:gd name="T29" fmla="*/ 468 h 579"/>
                <a:gd name="T30" fmla="*/ 565 w 572"/>
                <a:gd name="T31" fmla="*/ 510 h 579"/>
                <a:gd name="T32" fmla="*/ 558 w 572"/>
                <a:gd name="T33" fmla="*/ 570 h 579"/>
                <a:gd name="T34" fmla="*/ 360 w 572"/>
                <a:gd name="T35" fmla="*/ 579 h 579"/>
                <a:gd name="T36" fmla="*/ 311 w 572"/>
                <a:gd name="T37" fmla="*/ 505 h 579"/>
                <a:gd name="T38" fmla="*/ 152 w 572"/>
                <a:gd name="T39" fmla="*/ 448 h 579"/>
                <a:gd name="T40" fmla="*/ 67 w 572"/>
                <a:gd name="T41" fmla="*/ 330 h 579"/>
                <a:gd name="T42" fmla="*/ 46 w 572"/>
                <a:gd name="T43" fmla="*/ 335 h 579"/>
                <a:gd name="T44" fmla="*/ 23 w 572"/>
                <a:gd name="T45" fmla="*/ 325 h 579"/>
                <a:gd name="T46" fmla="*/ 25 w 572"/>
                <a:gd name="T47" fmla="*/ 305 h 579"/>
                <a:gd name="T48" fmla="*/ 55 w 572"/>
                <a:gd name="T49" fmla="*/ 302 h 579"/>
                <a:gd name="T50" fmla="*/ 55 w 572"/>
                <a:gd name="T51" fmla="*/ 256 h 579"/>
                <a:gd name="T52" fmla="*/ 44 w 572"/>
                <a:gd name="T53" fmla="*/ 249 h 579"/>
                <a:gd name="T54" fmla="*/ 39 w 572"/>
                <a:gd name="T55" fmla="*/ 228 h 579"/>
                <a:gd name="T56" fmla="*/ 48 w 572"/>
                <a:gd name="T57" fmla="*/ 205 h 579"/>
                <a:gd name="T58" fmla="*/ 34 w 572"/>
                <a:gd name="T59" fmla="*/ 189 h 579"/>
                <a:gd name="T60" fmla="*/ 11 w 572"/>
                <a:gd name="T61" fmla="*/ 194 h 579"/>
                <a:gd name="T62" fmla="*/ 7 w 572"/>
                <a:gd name="T63" fmla="*/ 166 h 579"/>
                <a:gd name="T64" fmla="*/ 0 w 572"/>
                <a:gd name="T65" fmla="*/ 148 h 579"/>
                <a:gd name="T66" fmla="*/ 9 w 572"/>
                <a:gd name="T67" fmla="*/ 127 h 579"/>
                <a:gd name="T68" fmla="*/ 32 w 572"/>
                <a:gd name="T69" fmla="*/ 94 h 579"/>
                <a:gd name="T70" fmla="*/ 55 w 572"/>
                <a:gd name="T71" fmla="*/ 78 h 579"/>
                <a:gd name="T72" fmla="*/ 90 w 572"/>
                <a:gd name="T73" fmla="*/ 23 h 579"/>
                <a:gd name="T74" fmla="*/ 108 w 572"/>
                <a:gd name="T75" fmla="*/ 18 h 579"/>
                <a:gd name="T76" fmla="*/ 129 w 572"/>
                <a:gd name="T77" fmla="*/ 0 h 579"/>
                <a:gd name="T78" fmla="*/ 177 w 572"/>
                <a:gd name="T79" fmla="*/ 57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72" h="579">
                  <a:moveTo>
                    <a:pt x="177" y="57"/>
                  </a:moveTo>
                  <a:lnTo>
                    <a:pt x="191" y="81"/>
                  </a:lnTo>
                  <a:lnTo>
                    <a:pt x="212" y="118"/>
                  </a:lnTo>
                  <a:lnTo>
                    <a:pt x="242" y="138"/>
                  </a:lnTo>
                  <a:lnTo>
                    <a:pt x="256" y="141"/>
                  </a:lnTo>
                  <a:lnTo>
                    <a:pt x="277" y="152"/>
                  </a:lnTo>
                  <a:lnTo>
                    <a:pt x="300" y="168"/>
                  </a:lnTo>
                  <a:lnTo>
                    <a:pt x="318" y="171"/>
                  </a:lnTo>
                  <a:lnTo>
                    <a:pt x="323" y="173"/>
                  </a:lnTo>
                  <a:lnTo>
                    <a:pt x="332" y="189"/>
                  </a:lnTo>
                  <a:lnTo>
                    <a:pt x="339" y="196"/>
                  </a:lnTo>
                  <a:lnTo>
                    <a:pt x="353" y="187"/>
                  </a:lnTo>
                  <a:lnTo>
                    <a:pt x="371" y="201"/>
                  </a:lnTo>
                  <a:lnTo>
                    <a:pt x="383" y="208"/>
                  </a:lnTo>
                  <a:lnTo>
                    <a:pt x="406" y="226"/>
                  </a:lnTo>
                  <a:lnTo>
                    <a:pt x="482" y="228"/>
                  </a:lnTo>
                  <a:lnTo>
                    <a:pt x="510" y="231"/>
                  </a:lnTo>
                  <a:lnTo>
                    <a:pt x="514" y="235"/>
                  </a:lnTo>
                  <a:lnTo>
                    <a:pt x="517" y="247"/>
                  </a:lnTo>
                  <a:lnTo>
                    <a:pt x="528" y="258"/>
                  </a:lnTo>
                  <a:lnTo>
                    <a:pt x="544" y="261"/>
                  </a:lnTo>
                  <a:lnTo>
                    <a:pt x="547" y="270"/>
                  </a:lnTo>
                  <a:lnTo>
                    <a:pt x="544" y="286"/>
                  </a:lnTo>
                  <a:lnTo>
                    <a:pt x="549" y="302"/>
                  </a:lnTo>
                  <a:lnTo>
                    <a:pt x="542" y="325"/>
                  </a:lnTo>
                  <a:lnTo>
                    <a:pt x="538" y="341"/>
                  </a:lnTo>
                  <a:lnTo>
                    <a:pt x="540" y="367"/>
                  </a:lnTo>
                  <a:lnTo>
                    <a:pt x="551" y="408"/>
                  </a:lnTo>
                  <a:lnTo>
                    <a:pt x="556" y="445"/>
                  </a:lnTo>
                  <a:lnTo>
                    <a:pt x="565" y="468"/>
                  </a:lnTo>
                  <a:lnTo>
                    <a:pt x="561" y="496"/>
                  </a:lnTo>
                  <a:lnTo>
                    <a:pt x="565" y="510"/>
                  </a:lnTo>
                  <a:lnTo>
                    <a:pt x="572" y="522"/>
                  </a:lnTo>
                  <a:lnTo>
                    <a:pt x="558" y="570"/>
                  </a:lnTo>
                  <a:lnTo>
                    <a:pt x="551" y="579"/>
                  </a:lnTo>
                  <a:lnTo>
                    <a:pt x="360" y="579"/>
                  </a:lnTo>
                  <a:lnTo>
                    <a:pt x="360" y="505"/>
                  </a:lnTo>
                  <a:lnTo>
                    <a:pt x="311" y="505"/>
                  </a:lnTo>
                  <a:lnTo>
                    <a:pt x="311" y="448"/>
                  </a:lnTo>
                  <a:lnTo>
                    <a:pt x="152" y="448"/>
                  </a:lnTo>
                  <a:lnTo>
                    <a:pt x="117" y="378"/>
                  </a:lnTo>
                  <a:lnTo>
                    <a:pt x="67" y="330"/>
                  </a:lnTo>
                  <a:lnTo>
                    <a:pt x="50" y="330"/>
                  </a:lnTo>
                  <a:lnTo>
                    <a:pt x="46" y="335"/>
                  </a:lnTo>
                  <a:lnTo>
                    <a:pt x="27" y="330"/>
                  </a:lnTo>
                  <a:lnTo>
                    <a:pt x="23" y="325"/>
                  </a:lnTo>
                  <a:lnTo>
                    <a:pt x="18" y="318"/>
                  </a:lnTo>
                  <a:lnTo>
                    <a:pt x="25" y="305"/>
                  </a:lnTo>
                  <a:lnTo>
                    <a:pt x="32" y="298"/>
                  </a:lnTo>
                  <a:lnTo>
                    <a:pt x="55" y="302"/>
                  </a:lnTo>
                  <a:lnTo>
                    <a:pt x="62" y="291"/>
                  </a:lnTo>
                  <a:lnTo>
                    <a:pt x="55" y="256"/>
                  </a:lnTo>
                  <a:lnTo>
                    <a:pt x="50" y="251"/>
                  </a:lnTo>
                  <a:lnTo>
                    <a:pt x="44" y="249"/>
                  </a:lnTo>
                  <a:lnTo>
                    <a:pt x="37" y="240"/>
                  </a:lnTo>
                  <a:lnTo>
                    <a:pt x="39" y="228"/>
                  </a:lnTo>
                  <a:lnTo>
                    <a:pt x="48" y="214"/>
                  </a:lnTo>
                  <a:lnTo>
                    <a:pt x="48" y="205"/>
                  </a:lnTo>
                  <a:lnTo>
                    <a:pt x="44" y="196"/>
                  </a:lnTo>
                  <a:lnTo>
                    <a:pt x="34" y="189"/>
                  </a:lnTo>
                  <a:lnTo>
                    <a:pt x="13" y="194"/>
                  </a:lnTo>
                  <a:lnTo>
                    <a:pt x="11" y="194"/>
                  </a:lnTo>
                  <a:lnTo>
                    <a:pt x="7" y="187"/>
                  </a:lnTo>
                  <a:lnTo>
                    <a:pt x="7" y="166"/>
                  </a:lnTo>
                  <a:lnTo>
                    <a:pt x="0" y="154"/>
                  </a:lnTo>
                  <a:lnTo>
                    <a:pt x="0" y="148"/>
                  </a:lnTo>
                  <a:lnTo>
                    <a:pt x="9" y="138"/>
                  </a:lnTo>
                  <a:lnTo>
                    <a:pt x="9" y="127"/>
                  </a:lnTo>
                  <a:lnTo>
                    <a:pt x="30" y="104"/>
                  </a:lnTo>
                  <a:lnTo>
                    <a:pt x="32" y="94"/>
                  </a:lnTo>
                  <a:lnTo>
                    <a:pt x="48" y="81"/>
                  </a:lnTo>
                  <a:lnTo>
                    <a:pt x="55" y="78"/>
                  </a:lnTo>
                  <a:lnTo>
                    <a:pt x="87" y="32"/>
                  </a:lnTo>
                  <a:lnTo>
                    <a:pt x="90" y="23"/>
                  </a:lnTo>
                  <a:lnTo>
                    <a:pt x="101" y="18"/>
                  </a:lnTo>
                  <a:lnTo>
                    <a:pt x="108" y="18"/>
                  </a:lnTo>
                  <a:lnTo>
                    <a:pt x="113" y="4"/>
                  </a:lnTo>
                  <a:lnTo>
                    <a:pt x="129" y="0"/>
                  </a:lnTo>
                  <a:lnTo>
                    <a:pt x="145" y="27"/>
                  </a:lnTo>
                  <a:lnTo>
                    <a:pt x="177" y="57"/>
                  </a:lnTo>
                  <a:close/>
                </a:path>
              </a:pathLst>
            </a:custGeom>
            <a:blipFill dpi="0" rotWithShape="0">
              <a:blip r:embed="rId2"/>
              <a:srcRect/>
              <a:tile tx="0" ty="0" sx="100000" sy="100000" flip="none" algn="tl"/>
            </a:blipFill>
            <a:ln w="14288">
              <a:solidFill>
                <a:srgbClr val="000000"/>
              </a:solidFill>
              <a:prstDash val="solid"/>
              <a:round/>
              <a:headEnd/>
              <a:tailEnd/>
            </a:ln>
          </p:spPr>
          <p:txBody>
            <a:bodyPr/>
            <a:lstStyle/>
            <a:p>
              <a:endParaRPr lang="en-US"/>
            </a:p>
          </p:txBody>
        </p:sp>
        <p:sp>
          <p:nvSpPr>
            <p:cNvPr id="128089" name="Freeform 89"/>
            <p:cNvSpPr>
              <a:spLocks/>
            </p:cNvSpPr>
            <p:nvPr/>
          </p:nvSpPr>
          <p:spPr bwMode="auto">
            <a:xfrm>
              <a:off x="1155" y="2625"/>
              <a:ext cx="344" cy="286"/>
            </a:xfrm>
            <a:custGeom>
              <a:avLst/>
              <a:gdLst>
                <a:gd name="T0" fmla="*/ 182 w 344"/>
                <a:gd name="T1" fmla="*/ 67 h 286"/>
                <a:gd name="T2" fmla="*/ 182 w 344"/>
                <a:gd name="T3" fmla="*/ 74 h 286"/>
                <a:gd name="T4" fmla="*/ 189 w 344"/>
                <a:gd name="T5" fmla="*/ 87 h 286"/>
                <a:gd name="T6" fmla="*/ 192 w 344"/>
                <a:gd name="T7" fmla="*/ 113 h 286"/>
                <a:gd name="T8" fmla="*/ 198 w 344"/>
                <a:gd name="T9" fmla="*/ 127 h 286"/>
                <a:gd name="T10" fmla="*/ 208 w 344"/>
                <a:gd name="T11" fmla="*/ 134 h 286"/>
                <a:gd name="T12" fmla="*/ 217 w 344"/>
                <a:gd name="T13" fmla="*/ 152 h 286"/>
                <a:gd name="T14" fmla="*/ 226 w 344"/>
                <a:gd name="T15" fmla="*/ 154 h 286"/>
                <a:gd name="T16" fmla="*/ 233 w 344"/>
                <a:gd name="T17" fmla="*/ 157 h 286"/>
                <a:gd name="T18" fmla="*/ 235 w 344"/>
                <a:gd name="T19" fmla="*/ 173 h 286"/>
                <a:gd name="T20" fmla="*/ 245 w 344"/>
                <a:gd name="T21" fmla="*/ 189 h 286"/>
                <a:gd name="T22" fmla="*/ 256 w 344"/>
                <a:gd name="T23" fmla="*/ 194 h 286"/>
                <a:gd name="T24" fmla="*/ 263 w 344"/>
                <a:gd name="T25" fmla="*/ 217 h 286"/>
                <a:gd name="T26" fmla="*/ 263 w 344"/>
                <a:gd name="T27" fmla="*/ 221 h 286"/>
                <a:gd name="T28" fmla="*/ 277 w 344"/>
                <a:gd name="T29" fmla="*/ 233 h 286"/>
                <a:gd name="T30" fmla="*/ 305 w 344"/>
                <a:gd name="T31" fmla="*/ 249 h 286"/>
                <a:gd name="T32" fmla="*/ 323 w 344"/>
                <a:gd name="T33" fmla="*/ 251 h 286"/>
                <a:gd name="T34" fmla="*/ 344 w 344"/>
                <a:gd name="T35" fmla="*/ 286 h 286"/>
                <a:gd name="T36" fmla="*/ 235 w 344"/>
                <a:gd name="T37" fmla="*/ 281 h 286"/>
                <a:gd name="T38" fmla="*/ 97 w 344"/>
                <a:gd name="T39" fmla="*/ 258 h 286"/>
                <a:gd name="T40" fmla="*/ 9 w 344"/>
                <a:gd name="T41" fmla="*/ 254 h 286"/>
                <a:gd name="T42" fmla="*/ 11 w 344"/>
                <a:gd name="T43" fmla="*/ 203 h 286"/>
                <a:gd name="T44" fmla="*/ 14 w 344"/>
                <a:gd name="T45" fmla="*/ 166 h 286"/>
                <a:gd name="T46" fmla="*/ 11 w 344"/>
                <a:gd name="T47" fmla="*/ 115 h 286"/>
                <a:gd name="T48" fmla="*/ 7 w 344"/>
                <a:gd name="T49" fmla="*/ 110 h 286"/>
                <a:gd name="T50" fmla="*/ 0 w 344"/>
                <a:gd name="T51" fmla="*/ 106 h 286"/>
                <a:gd name="T52" fmla="*/ 0 w 344"/>
                <a:gd name="T53" fmla="*/ 71 h 286"/>
                <a:gd name="T54" fmla="*/ 11 w 344"/>
                <a:gd name="T55" fmla="*/ 71 h 286"/>
                <a:gd name="T56" fmla="*/ 37 w 344"/>
                <a:gd name="T57" fmla="*/ 74 h 286"/>
                <a:gd name="T58" fmla="*/ 46 w 344"/>
                <a:gd name="T59" fmla="*/ 71 h 286"/>
                <a:gd name="T60" fmla="*/ 53 w 344"/>
                <a:gd name="T61" fmla="*/ 60 h 286"/>
                <a:gd name="T62" fmla="*/ 53 w 344"/>
                <a:gd name="T63" fmla="*/ 53 h 286"/>
                <a:gd name="T64" fmla="*/ 65 w 344"/>
                <a:gd name="T65" fmla="*/ 50 h 286"/>
                <a:gd name="T66" fmla="*/ 74 w 344"/>
                <a:gd name="T67" fmla="*/ 41 h 286"/>
                <a:gd name="T68" fmla="*/ 81 w 344"/>
                <a:gd name="T69" fmla="*/ 30 h 286"/>
                <a:gd name="T70" fmla="*/ 95 w 344"/>
                <a:gd name="T71" fmla="*/ 18 h 286"/>
                <a:gd name="T72" fmla="*/ 104 w 344"/>
                <a:gd name="T73" fmla="*/ 0 h 286"/>
                <a:gd name="T74" fmla="*/ 108 w 344"/>
                <a:gd name="T75" fmla="*/ 4 h 286"/>
                <a:gd name="T76" fmla="*/ 118 w 344"/>
                <a:gd name="T77" fmla="*/ 20 h 286"/>
                <a:gd name="T78" fmla="*/ 122 w 344"/>
                <a:gd name="T79" fmla="*/ 23 h 286"/>
                <a:gd name="T80" fmla="*/ 132 w 344"/>
                <a:gd name="T81" fmla="*/ 20 h 286"/>
                <a:gd name="T82" fmla="*/ 148 w 344"/>
                <a:gd name="T83" fmla="*/ 0 h 286"/>
                <a:gd name="T84" fmla="*/ 175 w 344"/>
                <a:gd name="T85" fmla="*/ 41 h 286"/>
                <a:gd name="T86" fmla="*/ 182 w 344"/>
                <a:gd name="T87" fmla="*/ 67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44" h="286">
                  <a:moveTo>
                    <a:pt x="182" y="67"/>
                  </a:moveTo>
                  <a:lnTo>
                    <a:pt x="182" y="74"/>
                  </a:lnTo>
                  <a:lnTo>
                    <a:pt x="189" y="87"/>
                  </a:lnTo>
                  <a:lnTo>
                    <a:pt x="192" y="113"/>
                  </a:lnTo>
                  <a:lnTo>
                    <a:pt x="198" y="127"/>
                  </a:lnTo>
                  <a:lnTo>
                    <a:pt x="208" y="134"/>
                  </a:lnTo>
                  <a:lnTo>
                    <a:pt x="217" y="152"/>
                  </a:lnTo>
                  <a:lnTo>
                    <a:pt x="226" y="154"/>
                  </a:lnTo>
                  <a:lnTo>
                    <a:pt x="233" y="157"/>
                  </a:lnTo>
                  <a:lnTo>
                    <a:pt x="235" y="173"/>
                  </a:lnTo>
                  <a:lnTo>
                    <a:pt x="245" y="189"/>
                  </a:lnTo>
                  <a:lnTo>
                    <a:pt x="256" y="194"/>
                  </a:lnTo>
                  <a:lnTo>
                    <a:pt x="263" y="217"/>
                  </a:lnTo>
                  <a:lnTo>
                    <a:pt x="263" y="221"/>
                  </a:lnTo>
                  <a:lnTo>
                    <a:pt x="277" y="233"/>
                  </a:lnTo>
                  <a:lnTo>
                    <a:pt x="305" y="249"/>
                  </a:lnTo>
                  <a:lnTo>
                    <a:pt x="323" y="251"/>
                  </a:lnTo>
                  <a:lnTo>
                    <a:pt x="344" y="286"/>
                  </a:lnTo>
                  <a:lnTo>
                    <a:pt x="235" y="281"/>
                  </a:lnTo>
                  <a:lnTo>
                    <a:pt x="97" y="258"/>
                  </a:lnTo>
                  <a:lnTo>
                    <a:pt x="9" y="254"/>
                  </a:lnTo>
                  <a:lnTo>
                    <a:pt x="11" y="203"/>
                  </a:lnTo>
                  <a:lnTo>
                    <a:pt x="14" y="166"/>
                  </a:lnTo>
                  <a:lnTo>
                    <a:pt x="11" y="115"/>
                  </a:lnTo>
                  <a:lnTo>
                    <a:pt x="7" y="110"/>
                  </a:lnTo>
                  <a:lnTo>
                    <a:pt x="0" y="106"/>
                  </a:lnTo>
                  <a:lnTo>
                    <a:pt x="0" y="71"/>
                  </a:lnTo>
                  <a:lnTo>
                    <a:pt x="11" y="71"/>
                  </a:lnTo>
                  <a:lnTo>
                    <a:pt x="37" y="74"/>
                  </a:lnTo>
                  <a:lnTo>
                    <a:pt x="46" y="71"/>
                  </a:lnTo>
                  <a:lnTo>
                    <a:pt x="53" y="60"/>
                  </a:lnTo>
                  <a:lnTo>
                    <a:pt x="53" y="53"/>
                  </a:lnTo>
                  <a:lnTo>
                    <a:pt x="65" y="50"/>
                  </a:lnTo>
                  <a:lnTo>
                    <a:pt x="74" y="41"/>
                  </a:lnTo>
                  <a:lnTo>
                    <a:pt x="81" y="30"/>
                  </a:lnTo>
                  <a:lnTo>
                    <a:pt x="95" y="18"/>
                  </a:lnTo>
                  <a:lnTo>
                    <a:pt x="104" y="0"/>
                  </a:lnTo>
                  <a:lnTo>
                    <a:pt x="108" y="4"/>
                  </a:lnTo>
                  <a:lnTo>
                    <a:pt x="118" y="20"/>
                  </a:lnTo>
                  <a:lnTo>
                    <a:pt x="122" y="23"/>
                  </a:lnTo>
                  <a:lnTo>
                    <a:pt x="132" y="20"/>
                  </a:lnTo>
                  <a:lnTo>
                    <a:pt x="148" y="0"/>
                  </a:lnTo>
                  <a:lnTo>
                    <a:pt x="175" y="41"/>
                  </a:lnTo>
                  <a:lnTo>
                    <a:pt x="182" y="6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90" name="Freeform 90"/>
            <p:cNvSpPr>
              <a:spLocks/>
            </p:cNvSpPr>
            <p:nvPr/>
          </p:nvSpPr>
          <p:spPr bwMode="auto">
            <a:xfrm>
              <a:off x="1160" y="2629"/>
              <a:ext cx="344" cy="287"/>
            </a:xfrm>
            <a:custGeom>
              <a:avLst/>
              <a:gdLst>
                <a:gd name="T0" fmla="*/ 182 w 344"/>
                <a:gd name="T1" fmla="*/ 67 h 287"/>
                <a:gd name="T2" fmla="*/ 182 w 344"/>
                <a:gd name="T3" fmla="*/ 74 h 287"/>
                <a:gd name="T4" fmla="*/ 189 w 344"/>
                <a:gd name="T5" fmla="*/ 88 h 287"/>
                <a:gd name="T6" fmla="*/ 191 w 344"/>
                <a:gd name="T7" fmla="*/ 113 h 287"/>
                <a:gd name="T8" fmla="*/ 198 w 344"/>
                <a:gd name="T9" fmla="*/ 127 h 287"/>
                <a:gd name="T10" fmla="*/ 207 w 344"/>
                <a:gd name="T11" fmla="*/ 134 h 287"/>
                <a:gd name="T12" fmla="*/ 217 w 344"/>
                <a:gd name="T13" fmla="*/ 153 h 287"/>
                <a:gd name="T14" fmla="*/ 226 w 344"/>
                <a:gd name="T15" fmla="*/ 155 h 287"/>
                <a:gd name="T16" fmla="*/ 233 w 344"/>
                <a:gd name="T17" fmla="*/ 157 h 287"/>
                <a:gd name="T18" fmla="*/ 235 w 344"/>
                <a:gd name="T19" fmla="*/ 173 h 287"/>
                <a:gd name="T20" fmla="*/ 244 w 344"/>
                <a:gd name="T21" fmla="*/ 190 h 287"/>
                <a:gd name="T22" fmla="*/ 256 w 344"/>
                <a:gd name="T23" fmla="*/ 194 h 287"/>
                <a:gd name="T24" fmla="*/ 263 w 344"/>
                <a:gd name="T25" fmla="*/ 217 h 287"/>
                <a:gd name="T26" fmla="*/ 263 w 344"/>
                <a:gd name="T27" fmla="*/ 222 h 287"/>
                <a:gd name="T28" fmla="*/ 277 w 344"/>
                <a:gd name="T29" fmla="*/ 233 h 287"/>
                <a:gd name="T30" fmla="*/ 304 w 344"/>
                <a:gd name="T31" fmla="*/ 250 h 287"/>
                <a:gd name="T32" fmla="*/ 323 w 344"/>
                <a:gd name="T33" fmla="*/ 252 h 287"/>
                <a:gd name="T34" fmla="*/ 344 w 344"/>
                <a:gd name="T35" fmla="*/ 287 h 287"/>
                <a:gd name="T36" fmla="*/ 235 w 344"/>
                <a:gd name="T37" fmla="*/ 282 h 287"/>
                <a:gd name="T38" fmla="*/ 97 w 344"/>
                <a:gd name="T39" fmla="*/ 259 h 287"/>
                <a:gd name="T40" fmla="*/ 9 w 344"/>
                <a:gd name="T41" fmla="*/ 254 h 287"/>
                <a:gd name="T42" fmla="*/ 11 w 344"/>
                <a:gd name="T43" fmla="*/ 203 h 287"/>
                <a:gd name="T44" fmla="*/ 13 w 344"/>
                <a:gd name="T45" fmla="*/ 166 h 287"/>
                <a:gd name="T46" fmla="*/ 11 w 344"/>
                <a:gd name="T47" fmla="*/ 116 h 287"/>
                <a:gd name="T48" fmla="*/ 6 w 344"/>
                <a:gd name="T49" fmla="*/ 111 h 287"/>
                <a:gd name="T50" fmla="*/ 0 w 344"/>
                <a:gd name="T51" fmla="*/ 106 h 287"/>
                <a:gd name="T52" fmla="*/ 0 w 344"/>
                <a:gd name="T53" fmla="*/ 72 h 287"/>
                <a:gd name="T54" fmla="*/ 11 w 344"/>
                <a:gd name="T55" fmla="*/ 72 h 287"/>
                <a:gd name="T56" fmla="*/ 37 w 344"/>
                <a:gd name="T57" fmla="*/ 74 h 287"/>
                <a:gd name="T58" fmla="*/ 46 w 344"/>
                <a:gd name="T59" fmla="*/ 72 h 287"/>
                <a:gd name="T60" fmla="*/ 53 w 344"/>
                <a:gd name="T61" fmla="*/ 60 h 287"/>
                <a:gd name="T62" fmla="*/ 53 w 344"/>
                <a:gd name="T63" fmla="*/ 53 h 287"/>
                <a:gd name="T64" fmla="*/ 64 w 344"/>
                <a:gd name="T65" fmla="*/ 51 h 287"/>
                <a:gd name="T66" fmla="*/ 73 w 344"/>
                <a:gd name="T67" fmla="*/ 42 h 287"/>
                <a:gd name="T68" fmla="*/ 80 w 344"/>
                <a:gd name="T69" fmla="*/ 30 h 287"/>
                <a:gd name="T70" fmla="*/ 94 w 344"/>
                <a:gd name="T71" fmla="*/ 19 h 287"/>
                <a:gd name="T72" fmla="*/ 103 w 344"/>
                <a:gd name="T73" fmla="*/ 0 h 287"/>
                <a:gd name="T74" fmla="*/ 108 w 344"/>
                <a:gd name="T75" fmla="*/ 5 h 287"/>
                <a:gd name="T76" fmla="*/ 117 w 344"/>
                <a:gd name="T77" fmla="*/ 21 h 287"/>
                <a:gd name="T78" fmla="*/ 122 w 344"/>
                <a:gd name="T79" fmla="*/ 23 h 287"/>
                <a:gd name="T80" fmla="*/ 131 w 344"/>
                <a:gd name="T81" fmla="*/ 21 h 287"/>
                <a:gd name="T82" fmla="*/ 147 w 344"/>
                <a:gd name="T83" fmla="*/ 0 h 287"/>
                <a:gd name="T84" fmla="*/ 175 w 344"/>
                <a:gd name="T85" fmla="*/ 42 h 287"/>
                <a:gd name="T86" fmla="*/ 182 w 344"/>
                <a:gd name="T87" fmla="*/ 67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44" h="287">
                  <a:moveTo>
                    <a:pt x="182" y="67"/>
                  </a:moveTo>
                  <a:lnTo>
                    <a:pt x="182" y="74"/>
                  </a:lnTo>
                  <a:lnTo>
                    <a:pt x="189" y="88"/>
                  </a:lnTo>
                  <a:lnTo>
                    <a:pt x="191" y="113"/>
                  </a:lnTo>
                  <a:lnTo>
                    <a:pt x="198" y="127"/>
                  </a:lnTo>
                  <a:lnTo>
                    <a:pt x="207" y="134"/>
                  </a:lnTo>
                  <a:lnTo>
                    <a:pt x="217" y="153"/>
                  </a:lnTo>
                  <a:lnTo>
                    <a:pt x="226" y="155"/>
                  </a:lnTo>
                  <a:lnTo>
                    <a:pt x="233" y="157"/>
                  </a:lnTo>
                  <a:lnTo>
                    <a:pt x="235" y="173"/>
                  </a:lnTo>
                  <a:lnTo>
                    <a:pt x="244" y="190"/>
                  </a:lnTo>
                  <a:lnTo>
                    <a:pt x="256" y="194"/>
                  </a:lnTo>
                  <a:lnTo>
                    <a:pt x="263" y="217"/>
                  </a:lnTo>
                  <a:lnTo>
                    <a:pt x="263" y="222"/>
                  </a:lnTo>
                  <a:lnTo>
                    <a:pt x="277" y="233"/>
                  </a:lnTo>
                  <a:lnTo>
                    <a:pt x="304" y="250"/>
                  </a:lnTo>
                  <a:lnTo>
                    <a:pt x="323" y="252"/>
                  </a:lnTo>
                  <a:lnTo>
                    <a:pt x="344" y="287"/>
                  </a:lnTo>
                  <a:lnTo>
                    <a:pt x="235" y="282"/>
                  </a:lnTo>
                  <a:lnTo>
                    <a:pt x="97" y="259"/>
                  </a:lnTo>
                  <a:lnTo>
                    <a:pt x="9" y="254"/>
                  </a:lnTo>
                  <a:lnTo>
                    <a:pt x="11" y="203"/>
                  </a:lnTo>
                  <a:lnTo>
                    <a:pt x="13" y="166"/>
                  </a:lnTo>
                  <a:lnTo>
                    <a:pt x="11" y="116"/>
                  </a:lnTo>
                  <a:lnTo>
                    <a:pt x="6" y="111"/>
                  </a:lnTo>
                  <a:lnTo>
                    <a:pt x="0" y="106"/>
                  </a:lnTo>
                  <a:lnTo>
                    <a:pt x="0" y="72"/>
                  </a:lnTo>
                  <a:lnTo>
                    <a:pt x="11" y="72"/>
                  </a:lnTo>
                  <a:lnTo>
                    <a:pt x="37" y="74"/>
                  </a:lnTo>
                  <a:lnTo>
                    <a:pt x="46" y="72"/>
                  </a:lnTo>
                  <a:lnTo>
                    <a:pt x="53" y="60"/>
                  </a:lnTo>
                  <a:lnTo>
                    <a:pt x="53" y="53"/>
                  </a:lnTo>
                  <a:lnTo>
                    <a:pt x="64" y="51"/>
                  </a:lnTo>
                  <a:lnTo>
                    <a:pt x="73" y="42"/>
                  </a:lnTo>
                  <a:lnTo>
                    <a:pt x="80" y="30"/>
                  </a:lnTo>
                  <a:lnTo>
                    <a:pt x="94" y="19"/>
                  </a:lnTo>
                  <a:lnTo>
                    <a:pt x="103" y="0"/>
                  </a:lnTo>
                  <a:lnTo>
                    <a:pt x="108" y="5"/>
                  </a:lnTo>
                  <a:lnTo>
                    <a:pt x="117" y="21"/>
                  </a:lnTo>
                  <a:lnTo>
                    <a:pt x="122" y="23"/>
                  </a:lnTo>
                  <a:lnTo>
                    <a:pt x="131" y="21"/>
                  </a:lnTo>
                  <a:lnTo>
                    <a:pt x="147" y="0"/>
                  </a:lnTo>
                  <a:lnTo>
                    <a:pt x="175" y="42"/>
                  </a:lnTo>
                  <a:lnTo>
                    <a:pt x="182" y="67"/>
                  </a:lnTo>
                  <a:close/>
                </a:path>
              </a:pathLst>
            </a:custGeom>
            <a:solidFill>
              <a:srgbClr val="FFFFFF"/>
            </a:solidFill>
            <a:ln w="14288">
              <a:solidFill>
                <a:srgbClr val="000000"/>
              </a:solidFill>
              <a:prstDash val="solid"/>
              <a:round/>
              <a:headEnd/>
              <a:tailEnd/>
            </a:ln>
          </p:spPr>
          <p:txBody>
            <a:bodyPr/>
            <a:lstStyle/>
            <a:p>
              <a:endParaRPr lang="en-US"/>
            </a:p>
          </p:txBody>
        </p:sp>
        <p:sp>
          <p:nvSpPr>
            <p:cNvPr id="128091" name="Freeform 91"/>
            <p:cNvSpPr>
              <a:spLocks/>
            </p:cNvSpPr>
            <p:nvPr/>
          </p:nvSpPr>
          <p:spPr bwMode="auto">
            <a:xfrm>
              <a:off x="3059" y="2627"/>
              <a:ext cx="451" cy="538"/>
            </a:xfrm>
            <a:custGeom>
              <a:avLst/>
              <a:gdLst>
                <a:gd name="T0" fmla="*/ 444 w 451"/>
                <a:gd name="T1" fmla="*/ 0 h 538"/>
                <a:gd name="T2" fmla="*/ 446 w 451"/>
                <a:gd name="T3" fmla="*/ 268 h 538"/>
                <a:gd name="T4" fmla="*/ 451 w 451"/>
                <a:gd name="T5" fmla="*/ 536 h 538"/>
                <a:gd name="T6" fmla="*/ 425 w 451"/>
                <a:gd name="T7" fmla="*/ 533 h 538"/>
                <a:gd name="T8" fmla="*/ 407 w 451"/>
                <a:gd name="T9" fmla="*/ 538 h 538"/>
                <a:gd name="T10" fmla="*/ 395 w 451"/>
                <a:gd name="T11" fmla="*/ 510 h 538"/>
                <a:gd name="T12" fmla="*/ 393 w 451"/>
                <a:gd name="T13" fmla="*/ 471 h 538"/>
                <a:gd name="T14" fmla="*/ 388 w 451"/>
                <a:gd name="T15" fmla="*/ 459 h 538"/>
                <a:gd name="T16" fmla="*/ 351 w 451"/>
                <a:gd name="T17" fmla="*/ 436 h 538"/>
                <a:gd name="T18" fmla="*/ 337 w 451"/>
                <a:gd name="T19" fmla="*/ 404 h 538"/>
                <a:gd name="T20" fmla="*/ 335 w 451"/>
                <a:gd name="T21" fmla="*/ 395 h 538"/>
                <a:gd name="T22" fmla="*/ 305 w 451"/>
                <a:gd name="T23" fmla="*/ 365 h 538"/>
                <a:gd name="T24" fmla="*/ 294 w 451"/>
                <a:gd name="T25" fmla="*/ 365 h 538"/>
                <a:gd name="T26" fmla="*/ 284 w 451"/>
                <a:gd name="T27" fmla="*/ 372 h 538"/>
                <a:gd name="T28" fmla="*/ 247 w 451"/>
                <a:gd name="T29" fmla="*/ 376 h 538"/>
                <a:gd name="T30" fmla="*/ 224 w 451"/>
                <a:gd name="T31" fmla="*/ 358 h 538"/>
                <a:gd name="T32" fmla="*/ 204 w 451"/>
                <a:gd name="T33" fmla="*/ 360 h 538"/>
                <a:gd name="T34" fmla="*/ 187 w 451"/>
                <a:gd name="T35" fmla="*/ 372 h 538"/>
                <a:gd name="T36" fmla="*/ 169 w 451"/>
                <a:gd name="T37" fmla="*/ 399 h 538"/>
                <a:gd name="T38" fmla="*/ 160 w 451"/>
                <a:gd name="T39" fmla="*/ 399 h 538"/>
                <a:gd name="T40" fmla="*/ 150 w 451"/>
                <a:gd name="T41" fmla="*/ 409 h 538"/>
                <a:gd name="T42" fmla="*/ 141 w 451"/>
                <a:gd name="T43" fmla="*/ 420 h 538"/>
                <a:gd name="T44" fmla="*/ 130 w 451"/>
                <a:gd name="T45" fmla="*/ 427 h 538"/>
                <a:gd name="T46" fmla="*/ 111 w 451"/>
                <a:gd name="T47" fmla="*/ 429 h 538"/>
                <a:gd name="T48" fmla="*/ 104 w 451"/>
                <a:gd name="T49" fmla="*/ 432 h 538"/>
                <a:gd name="T50" fmla="*/ 77 w 451"/>
                <a:gd name="T51" fmla="*/ 432 h 538"/>
                <a:gd name="T52" fmla="*/ 60 w 451"/>
                <a:gd name="T53" fmla="*/ 439 h 538"/>
                <a:gd name="T54" fmla="*/ 49 w 451"/>
                <a:gd name="T55" fmla="*/ 455 h 538"/>
                <a:gd name="T56" fmla="*/ 35 w 451"/>
                <a:gd name="T57" fmla="*/ 455 h 538"/>
                <a:gd name="T58" fmla="*/ 30 w 451"/>
                <a:gd name="T59" fmla="*/ 452 h 538"/>
                <a:gd name="T60" fmla="*/ 19 w 451"/>
                <a:gd name="T61" fmla="*/ 441 h 538"/>
                <a:gd name="T62" fmla="*/ 17 w 451"/>
                <a:gd name="T63" fmla="*/ 441 h 538"/>
                <a:gd name="T64" fmla="*/ 14 w 451"/>
                <a:gd name="T65" fmla="*/ 439 h 538"/>
                <a:gd name="T66" fmla="*/ 12 w 451"/>
                <a:gd name="T67" fmla="*/ 416 h 538"/>
                <a:gd name="T68" fmla="*/ 14 w 451"/>
                <a:gd name="T69" fmla="*/ 409 h 538"/>
                <a:gd name="T70" fmla="*/ 7 w 451"/>
                <a:gd name="T71" fmla="*/ 381 h 538"/>
                <a:gd name="T72" fmla="*/ 0 w 451"/>
                <a:gd name="T73" fmla="*/ 367 h 538"/>
                <a:gd name="T74" fmla="*/ 0 w 451"/>
                <a:gd name="T75" fmla="*/ 353 h 538"/>
                <a:gd name="T76" fmla="*/ 12 w 451"/>
                <a:gd name="T77" fmla="*/ 351 h 538"/>
                <a:gd name="T78" fmla="*/ 14 w 451"/>
                <a:gd name="T79" fmla="*/ 351 h 538"/>
                <a:gd name="T80" fmla="*/ 24 w 451"/>
                <a:gd name="T81" fmla="*/ 337 h 538"/>
                <a:gd name="T82" fmla="*/ 42 w 451"/>
                <a:gd name="T83" fmla="*/ 335 h 538"/>
                <a:gd name="T84" fmla="*/ 56 w 451"/>
                <a:gd name="T85" fmla="*/ 323 h 538"/>
                <a:gd name="T86" fmla="*/ 65 w 451"/>
                <a:gd name="T87" fmla="*/ 328 h 538"/>
                <a:gd name="T88" fmla="*/ 67 w 451"/>
                <a:gd name="T89" fmla="*/ 328 h 538"/>
                <a:gd name="T90" fmla="*/ 79 w 451"/>
                <a:gd name="T91" fmla="*/ 319 h 538"/>
                <a:gd name="T92" fmla="*/ 88 w 451"/>
                <a:gd name="T93" fmla="*/ 316 h 538"/>
                <a:gd name="T94" fmla="*/ 93 w 451"/>
                <a:gd name="T95" fmla="*/ 307 h 538"/>
                <a:gd name="T96" fmla="*/ 90 w 451"/>
                <a:gd name="T97" fmla="*/ 298 h 538"/>
                <a:gd name="T98" fmla="*/ 95 w 451"/>
                <a:gd name="T99" fmla="*/ 272 h 538"/>
                <a:gd name="T100" fmla="*/ 95 w 451"/>
                <a:gd name="T101" fmla="*/ 265 h 538"/>
                <a:gd name="T102" fmla="*/ 109 w 451"/>
                <a:gd name="T103" fmla="*/ 256 h 538"/>
                <a:gd name="T104" fmla="*/ 109 w 451"/>
                <a:gd name="T105" fmla="*/ 2 h 538"/>
                <a:gd name="T106" fmla="*/ 444 w 451"/>
                <a:gd name="T107" fmla="*/ 0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51" h="538">
                  <a:moveTo>
                    <a:pt x="444" y="0"/>
                  </a:moveTo>
                  <a:lnTo>
                    <a:pt x="446" y="268"/>
                  </a:lnTo>
                  <a:lnTo>
                    <a:pt x="451" y="536"/>
                  </a:lnTo>
                  <a:lnTo>
                    <a:pt x="425" y="533"/>
                  </a:lnTo>
                  <a:lnTo>
                    <a:pt x="407" y="538"/>
                  </a:lnTo>
                  <a:lnTo>
                    <a:pt x="395" y="510"/>
                  </a:lnTo>
                  <a:lnTo>
                    <a:pt x="393" y="471"/>
                  </a:lnTo>
                  <a:lnTo>
                    <a:pt x="388" y="459"/>
                  </a:lnTo>
                  <a:lnTo>
                    <a:pt x="351" y="436"/>
                  </a:lnTo>
                  <a:lnTo>
                    <a:pt x="337" y="404"/>
                  </a:lnTo>
                  <a:lnTo>
                    <a:pt x="335" y="395"/>
                  </a:lnTo>
                  <a:lnTo>
                    <a:pt x="305" y="365"/>
                  </a:lnTo>
                  <a:lnTo>
                    <a:pt x="294" y="365"/>
                  </a:lnTo>
                  <a:lnTo>
                    <a:pt x="284" y="372"/>
                  </a:lnTo>
                  <a:lnTo>
                    <a:pt x="247" y="376"/>
                  </a:lnTo>
                  <a:lnTo>
                    <a:pt x="224" y="358"/>
                  </a:lnTo>
                  <a:lnTo>
                    <a:pt x="204" y="360"/>
                  </a:lnTo>
                  <a:lnTo>
                    <a:pt x="187" y="372"/>
                  </a:lnTo>
                  <a:lnTo>
                    <a:pt x="169" y="399"/>
                  </a:lnTo>
                  <a:lnTo>
                    <a:pt x="160" y="399"/>
                  </a:lnTo>
                  <a:lnTo>
                    <a:pt x="150" y="409"/>
                  </a:lnTo>
                  <a:lnTo>
                    <a:pt x="141" y="420"/>
                  </a:lnTo>
                  <a:lnTo>
                    <a:pt x="130" y="427"/>
                  </a:lnTo>
                  <a:lnTo>
                    <a:pt x="111" y="429"/>
                  </a:lnTo>
                  <a:lnTo>
                    <a:pt x="104" y="432"/>
                  </a:lnTo>
                  <a:lnTo>
                    <a:pt x="77" y="432"/>
                  </a:lnTo>
                  <a:lnTo>
                    <a:pt x="60" y="439"/>
                  </a:lnTo>
                  <a:lnTo>
                    <a:pt x="49" y="455"/>
                  </a:lnTo>
                  <a:lnTo>
                    <a:pt x="35" y="455"/>
                  </a:lnTo>
                  <a:lnTo>
                    <a:pt x="30" y="452"/>
                  </a:lnTo>
                  <a:lnTo>
                    <a:pt x="19" y="441"/>
                  </a:lnTo>
                  <a:lnTo>
                    <a:pt x="17" y="441"/>
                  </a:lnTo>
                  <a:lnTo>
                    <a:pt x="14" y="439"/>
                  </a:lnTo>
                  <a:lnTo>
                    <a:pt x="12" y="416"/>
                  </a:lnTo>
                  <a:lnTo>
                    <a:pt x="14" y="409"/>
                  </a:lnTo>
                  <a:lnTo>
                    <a:pt x="7" y="381"/>
                  </a:lnTo>
                  <a:lnTo>
                    <a:pt x="0" y="367"/>
                  </a:lnTo>
                  <a:lnTo>
                    <a:pt x="0" y="353"/>
                  </a:lnTo>
                  <a:lnTo>
                    <a:pt x="12" y="351"/>
                  </a:lnTo>
                  <a:lnTo>
                    <a:pt x="14" y="351"/>
                  </a:lnTo>
                  <a:lnTo>
                    <a:pt x="24" y="337"/>
                  </a:lnTo>
                  <a:lnTo>
                    <a:pt x="42" y="335"/>
                  </a:lnTo>
                  <a:lnTo>
                    <a:pt x="56" y="323"/>
                  </a:lnTo>
                  <a:lnTo>
                    <a:pt x="65" y="328"/>
                  </a:lnTo>
                  <a:lnTo>
                    <a:pt x="67" y="328"/>
                  </a:lnTo>
                  <a:lnTo>
                    <a:pt x="79" y="319"/>
                  </a:lnTo>
                  <a:lnTo>
                    <a:pt x="88" y="316"/>
                  </a:lnTo>
                  <a:lnTo>
                    <a:pt x="93" y="307"/>
                  </a:lnTo>
                  <a:lnTo>
                    <a:pt x="90" y="298"/>
                  </a:lnTo>
                  <a:lnTo>
                    <a:pt x="95" y="272"/>
                  </a:lnTo>
                  <a:lnTo>
                    <a:pt x="95" y="265"/>
                  </a:lnTo>
                  <a:lnTo>
                    <a:pt x="109" y="256"/>
                  </a:lnTo>
                  <a:lnTo>
                    <a:pt x="109" y="2"/>
                  </a:lnTo>
                  <a:lnTo>
                    <a:pt x="44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92" name="Freeform 92"/>
            <p:cNvSpPr>
              <a:spLocks/>
            </p:cNvSpPr>
            <p:nvPr/>
          </p:nvSpPr>
          <p:spPr bwMode="auto">
            <a:xfrm>
              <a:off x="3064" y="2632"/>
              <a:ext cx="450" cy="538"/>
            </a:xfrm>
            <a:custGeom>
              <a:avLst/>
              <a:gdLst>
                <a:gd name="T0" fmla="*/ 443 w 450"/>
                <a:gd name="T1" fmla="*/ 0 h 538"/>
                <a:gd name="T2" fmla="*/ 446 w 450"/>
                <a:gd name="T3" fmla="*/ 267 h 538"/>
                <a:gd name="T4" fmla="*/ 450 w 450"/>
                <a:gd name="T5" fmla="*/ 535 h 538"/>
                <a:gd name="T6" fmla="*/ 425 w 450"/>
                <a:gd name="T7" fmla="*/ 533 h 538"/>
                <a:gd name="T8" fmla="*/ 406 w 450"/>
                <a:gd name="T9" fmla="*/ 538 h 538"/>
                <a:gd name="T10" fmla="*/ 395 w 450"/>
                <a:gd name="T11" fmla="*/ 510 h 538"/>
                <a:gd name="T12" fmla="*/ 393 w 450"/>
                <a:gd name="T13" fmla="*/ 471 h 538"/>
                <a:gd name="T14" fmla="*/ 388 w 450"/>
                <a:gd name="T15" fmla="*/ 459 h 538"/>
                <a:gd name="T16" fmla="*/ 351 w 450"/>
                <a:gd name="T17" fmla="*/ 436 h 538"/>
                <a:gd name="T18" fmla="*/ 337 w 450"/>
                <a:gd name="T19" fmla="*/ 404 h 538"/>
                <a:gd name="T20" fmla="*/ 335 w 450"/>
                <a:gd name="T21" fmla="*/ 394 h 538"/>
                <a:gd name="T22" fmla="*/ 305 w 450"/>
                <a:gd name="T23" fmla="*/ 364 h 538"/>
                <a:gd name="T24" fmla="*/ 293 w 450"/>
                <a:gd name="T25" fmla="*/ 364 h 538"/>
                <a:gd name="T26" fmla="*/ 284 w 450"/>
                <a:gd name="T27" fmla="*/ 371 h 538"/>
                <a:gd name="T28" fmla="*/ 247 w 450"/>
                <a:gd name="T29" fmla="*/ 376 h 538"/>
                <a:gd name="T30" fmla="*/ 224 w 450"/>
                <a:gd name="T31" fmla="*/ 357 h 538"/>
                <a:gd name="T32" fmla="*/ 203 w 450"/>
                <a:gd name="T33" fmla="*/ 360 h 538"/>
                <a:gd name="T34" fmla="*/ 187 w 450"/>
                <a:gd name="T35" fmla="*/ 371 h 538"/>
                <a:gd name="T36" fmla="*/ 169 w 450"/>
                <a:gd name="T37" fmla="*/ 399 h 538"/>
                <a:gd name="T38" fmla="*/ 159 w 450"/>
                <a:gd name="T39" fmla="*/ 399 h 538"/>
                <a:gd name="T40" fmla="*/ 150 w 450"/>
                <a:gd name="T41" fmla="*/ 408 h 538"/>
                <a:gd name="T42" fmla="*/ 141 w 450"/>
                <a:gd name="T43" fmla="*/ 420 h 538"/>
                <a:gd name="T44" fmla="*/ 129 w 450"/>
                <a:gd name="T45" fmla="*/ 427 h 538"/>
                <a:gd name="T46" fmla="*/ 111 w 450"/>
                <a:gd name="T47" fmla="*/ 429 h 538"/>
                <a:gd name="T48" fmla="*/ 104 w 450"/>
                <a:gd name="T49" fmla="*/ 431 h 538"/>
                <a:gd name="T50" fmla="*/ 76 w 450"/>
                <a:gd name="T51" fmla="*/ 431 h 538"/>
                <a:gd name="T52" fmla="*/ 60 w 450"/>
                <a:gd name="T53" fmla="*/ 438 h 538"/>
                <a:gd name="T54" fmla="*/ 49 w 450"/>
                <a:gd name="T55" fmla="*/ 454 h 538"/>
                <a:gd name="T56" fmla="*/ 35 w 450"/>
                <a:gd name="T57" fmla="*/ 454 h 538"/>
                <a:gd name="T58" fmla="*/ 30 w 450"/>
                <a:gd name="T59" fmla="*/ 452 h 538"/>
                <a:gd name="T60" fmla="*/ 19 w 450"/>
                <a:gd name="T61" fmla="*/ 441 h 538"/>
                <a:gd name="T62" fmla="*/ 16 w 450"/>
                <a:gd name="T63" fmla="*/ 441 h 538"/>
                <a:gd name="T64" fmla="*/ 14 w 450"/>
                <a:gd name="T65" fmla="*/ 438 h 538"/>
                <a:gd name="T66" fmla="*/ 12 w 450"/>
                <a:gd name="T67" fmla="*/ 415 h 538"/>
                <a:gd name="T68" fmla="*/ 14 w 450"/>
                <a:gd name="T69" fmla="*/ 408 h 538"/>
                <a:gd name="T70" fmla="*/ 7 w 450"/>
                <a:gd name="T71" fmla="*/ 381 h 538"/>
                <a:gd name="T72" fmla="*/ 0 w 450"/>
                <a:gd name="T73" fmla="*/ 367 h 538"/>
                <a:gd name="T74" fmla="*/ 0 w 450"/>
                <a:gd name="T75" fmla="*/ 353 h 538"/>
                <a:gd name="T76" fmla="*/ 12 w 450"/>
                <a:gd name="T77" fmla="*/ 350 h 538"/>
                <a:gd name="T78" fmla="*/ 14 w 450"/>
                <a:gd name="T79" fmla="*/ 350 h 538"/>
                <a:gd name="T80" fmla="*/ 23 w 450"/>
                <a:gd name="T81" fmla="*/ 337 h 538"/>
                <a:gd name="T82" fmla="*/ 42 w 450"/>
                <a:gd name="T83" fmla="*/ 334 h 538"/>
                <a:gd name="T84" fmla="*/ 55 w 450"/>
                <a:gd name="T85" fmla="*/ 323 h 538"/>
                <a:gd name="T86" fmla="*/ 65 w 450"/>
                <a:gd name="T87" fmla="*/ 327 h 538"/>
                <a:gd name="T88" fmla="*/ 67 w 450"/>
                <a:gd name="T89" fmla="*/ 327 h 538"/>
                <a:gd name="T90" fmla="*/ 79 w 450"/>
                <a:gd name="T91" fmla="*/ 318 h 538"/>
                <a:gd name="T92" fmla="*/ 88 w 450"/>
                <a:gd name="T93" fmla="*/ 316 h 538"/>
                <a:gd name="T94" fmla="*/ 92 w 450"/>
                <a:gd name="T95" fmla="*/ 307 h 538"/>
                <a:gd name="T96" fmla="*/ 90 w 450"/>
                <a:gd name="T97" fmla="*/ 297 h 538"/>
                <a:gd name="T98" fmla="*/ 95 w 450"/>
                <a:gd name="T99" fmla="*/ 272 h 538"/>
                <a:gd name="T100" fmla="*/ 95 w 450"/>
                <a:gd name="T101" fmla="*/ 265 h 538"/>
                <a:gd name="T102" fmla="*/ 109 w 450"/>
                <a:gd name="T103" fmla="*/ 256 h 538"/>
                <a:gd name="T104" fmla="*/ 109 w 450"/>
                <a:gd name="T105" fmla="*/ 2 h 538"/>
                <a:gd name="T106" fmla="*/ 443 w 450"/>
                <a:gd name="T107" fmla="*/ 0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50" h="538">
                  <a:moveTo>
                    <a:pt x="443" y="0"/>
                  </a:moveTo>
                  <a:lnTo>
                    <a:pt x="446" y="267"/>
                  </a:lnTo>
                  <a:lnTo>
                    <a:pt x="450" y="535"/>
                  </a:lnTo>
                  <a:lnTo>
                    <a:pt x="425" y="533"/>
                  </a:lnTo>
                  <a:lnTo>
                    <a:pt x="406" y="538"/>
                  </a:lnTo>
                  <a:lnTo>
                    <a:pt x="395" y="510"/>
                  </a:lnTo>
                  <a:lnTo>
                    <a:pt x="393" y="471"/>
                  </a:lnTo>
                  <a:lnTo>
                    <a:pt x="388" y="459"/>
                  </a:lnTo>
                  <a:lnTo>
                    <a:pt x="351" y="436"/>
                  </a:lnTo>
                  <a:lnTo>
                    <a:pt x="337" y="404"/>
                  </a:lnTo>
                  <a:lnTo>
                    <a:pt x="335" y="394"/>
                  </a:lnTo>
                  <a:lnTo>
                    <a:pt x="305" y="364"/>
                  </a:lnTo>
                  <a:lnTo>
                    <a:pt x="293" y="364"/>
                  </a:lnTo>
                  <a:lnTo>
                    <a:pt x="284" y="371"/>
                  </a:lnTo>
                  <a:lnTo>
                    <a:pt x="247" y="376"/>
                  </a:lnTo>
                  <a:lnTo>
                    <a:pt x="224" y="357"/>
                  </a:lnTo>
                  <a:lnTo>
                    <a:pt x="203" y="360"/>
                  </a:lnTo>
                  <a:lnTo>
                    <a:pt x="187" y="371"/>
                  </a:lnTo>
                  <a:lnTo>
                    <a:pt x="169" y="399"/>
                  </a:lnTo>
                  <a:lnTo>
                    <a:pt x="159" y="399"/>
                  </a:lnTo>
                  <a:lnTo>
                    <a:pt x="150" y="408"/>
                  </a:lnTo>
                  <a:lnTo>
                    <a:pt x="141" y="420"/>
                  </a:lnTo>
                  <a:lnTo>
                    <a:pt x="129" y="427"/>
                  </a:lnTo>
                  <a:lnTo>
                    <a:pt x="111" y="429"/>
                  </a:lnTo>
                  <a:lnTo>
                    <a:pt x="104" y="431"/>
                  </a:lnTo>
                  <a:lnTo>
                    <a:pt x="76" y="431"/>
                  </a:lnTo>
                  <a:lnTo>
                    <a:pt x="60" y="438"/>
                  </a:lnTo>
                  <a:lnTo>
                    <a:pt x="49" y="454"/>
                  </a:lnTo>
                  <a:lnTo>
                    <a:pt x="35" y="454"/>
                  </a:lnTo>
                  <a:lnTo>
                    <a:pt x="30" y="452"/>
                  </a:lnTo>
                  <a:lnTo>
                    <a:pt x="19" y="441"/>
                  </a:lnTo>
                  <a:lnTo>
                    <a:pt x="16" y="441"/>
                  </a:lnTo>
                  <a:lnTo>
                    <a:pt x="14" y="438"/>
                  </a:lnTo>
                  <a:lnTo>
                    <a:pt x="12" y="415"/>
                  </a:lnTo>
                  <a:lnTo>
                    <a:pt x="14" y="408"/>
                  </a:lnTo>
                  <a:lnTo>
                    <a:pt x="7" y="381"/>
                  </a:lnTo>
                  <a:lnTo>
                    <a:pt x="0" y="367"/>
                  </a:lnTo>
                  <a:lnTo>
                    <a:pt x="0" y="353"/>
                  </a:lnTo>
                  <a:lnTo>
                    <a:pt x="12" y="350"/>
                  </a:lnTo>
                  <a:lnTo>
                    <a:pt x="14" y="350"/>
                  </a:lnTo>
                  <a:lnTo>
                    <a:pt x="23" y="337"/>
                  </a:lnTo>
                  <a:lnTo>
                    <a:pt x="42" y="334"/>
                  </a:lnTo>
                  <a:lnTo>
                    <a:pt x="55" y="323"/>
                  </a:lnTo>
                  <a:lnTo>
                    <a:pt x="65" y="327"/>
                  </a:lnTo>
                  <a:lnTo>
                    <a:pt x="67" y="327"/>
                  </a:lnTo>
                  <a:lnTo>
                    <a:pt x="79" y="318"/>
                  </a:lnTo>
                  <a:lnTo>
                    <a:pt x="88" y="316"/>
                  </a:lnTo>
                  <a:lnTo>
                    <a:pt x="92" y="307"/>
                  </a:lnTo>
                  <a:lnTo>
                    <a:pt x="90" y="297"/>
                  </a:lnTo>
                  <a:lnTo>
                    <a:pt x="95" y="272"/>
                  </a:lnTo>
                  <a:lnTo>
                    <a:pt x="95" y="265"/>
                  </a:lnTo>
                  <a:lnTo>
                    <a:pt x="109" y="256"/>
                  </a:lnTo>
                  <a:lnTo>
                    <a:pt x="109" y="2"/>
                  </a:lnTo>
                  <a:lnTo>
                    <a:pt x="443" y="0"/>
                  </a:lnTo>
                  <a:close/>
                </a:path>
              </a:pathLst>
            </a:custGeom>
            <a:solidFill>
              <a:srgbClr val="FFFFFF"/>
            </a:solidFill>
            <a:ln w="14288">
              <a:solidFill>
                <a:srgbClr val="000000"/>
              </a:solidFill>
              <a:prstDash val="solid"/>
              <a:round/>
              <a:headEnd/>
              <a:tailEnd/>
            </a:ln>
          </p:spPr>
          <p:txBody>
            <a:bodyPr/>
            <a:lstStyle/>
            <a:p>
              <a:endParaRPr lang="en-US"/>
            </a:p>
          </p:txBody>
        </p:sp>
        <p:sp>
          <p:nvSpPr>
            <p:cNvPr id="128093" name="Freeform 93"/>
            <p:cNvSpPr>
              <a:spLocks/>
            </p:cNvSpPr>
            <p:nvPr/>
          </p:nvSpPr>
          <p:spPr bwMode="auto">
            <a:xfrm>
              <a:off x="2621" y="2627"/>
              <a:ext cx="540" cy="342"/>
            </a:xfrm>
            <a:custGeom>
              <a:avLst/>
              <a:gdLst>
                <a:gd name="T0" fmla="*/ 540 w 540"/>
                <a:gd name="T1" fmla="*/ 2 h 342"/>
                <a:gd name="T2" fmla="*/ 538 w 540"/>
                <a:gd name="T3" fmla="*/ 215 h 342"/>
                <a:gd name="T4" fmla="*/ 538 w 540"/>
                <a:gd name="T5" fmla="*/ 252 h 342"/>
                <a:gd name="T6" fmla="*/ 531 w 540"/>
                <a:gd name="T7" fmla="*/ 254 h 342"/>
                <a:gd name="T8" fmla="*/ 526 w 540"/>
                <a:gd name="T9" fmla="*/ 263 h 342"/>
                <a:gd name="T10" fmla="*/ 517 w 540"/>
                <a:gd name="T11" fmla="*/ 298 h 342"/>
                <a:gd name="T12" fmla="*/ 517 w 540"/>
                <a:gd name="T13" fmla="*/ 302 h 342"/>
                <a:gd name="T14" fmla="*/ 517 w 540"/>
                <a:gd name="T15" fmla="*/ 307 h 342"/>
                <a:gd name="T16" fmla="*/ 510 w 540"/>
                <a:gd name="T17" fmla="*/ 309 h 342"/>
                <a:gd name="T18" fmla="*/ 503 w 540"/>
                <a:gd name="T19" fmla="*/ 316 h 342"/>
                <a:gd name="T20" fmla="*/ 494 w 540"/>
                <a:gd name="T21" fmla="*/ 312 h 342"/>
                <a:gd name="T22" fmla="*/ 473 w 540"/>
                <a:gd name="T23" fmla="*/ 328 h 342"/>
                <a:gd name="T24" fmla="*/ 457 w 540"/>
                <a:gd name="T25" fmla="*/ 330 h 342"/>
                <a:gd name="T26" fmla="*/ 445 w 540"/>
                <a:gd name="T27" fmla="*/ 339 h 342"/>
                <a:gd name="T28" fmla="*/ 436 w 540"/>
                <a:gd name="T29" fmla="*/ 337 h 342"/>
                <a:gd name="T30" fmla="*/ 415 w 540"/>
                <a:gd name="T31" fmla="*/ 342 h 342"/>
                <a:gd name="T32" fmla="*/ 0 w 540"/>
                <a:gd name="T33" fmla="*/ 342 h 342"/>
                <a:gd name="T34" fmla="*/ 0 w 540"/>
                <a:gd name="T35" fmla="*/ 231 h 342"/>
                <a:gd name="T36" fmla="*/ 150 w 540"/>
                <a:gd name="T37" fmla="*/ 231 h 342"/>
                <a:gd name="T38" fmla="*/ 150 w 540"/>
                <a:gd name="T39" fmla="*/ 0 h 342"/>
                <a:gd name="T40" fmla="*/ 540 w 540"/>
                <a:gd name="T41" fmla="*/ 2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40" h="342">
                  <a:moveTo>
                    <a:pt x="540" y="2"/>
                  </a:moveTo>
                  <a:lnTo>
                    <a:pt x="538" y="215"/>
                  </a:lnTo>
                  <a:lnTo>
                    <a:pt x="538" y="252"/>
                  </a:lnTo>
                  <a:lnTo>
                    <a:pt x="531" y="254"/>
                  </a:lnTo>
                  <a:lnTo>
                    <a:pt x="526" y="263"/>
                  </a:lnTo>
                  <a:lnTo>
                    <a:pt x="517" y="298"/>
                  </a:lnTo>
                  <a:lnTo>
                    <a:pt x="517" y="302"/>
                  </a:lnTo>
                  <a:lnTo>
                    <a:pt x="517" y="307"/>
                  </a:lnTo>
                  <a:lnTo>
                    <a:pt x="510" y="309"/>
                  </a:lnTo>
                  <a:lnTo>
                    <a:pt x="503" y="316"/>
                  </a:lnTo>
                  <a:lnTo>
                    <a:pt x="494" y="312"/>
                  </a:lnTo>
                  <a:lnTo>
                    <a:pt x="473" y="328"/>
                  </a:lnTo>
                  <a:lnTo>
                    <a:pt x="457" y="330"/>
                  </a:lnTo>
                  <a:lnTo>
                    <a:pt x="445" y="339"/>
                  </a:lnTo>
                  <a:lnTo>
                    <a:pt x="436" y="337"/>
                  </a:lnTo>
                  <a:lnTo>
                    <a:pt x="415" y="342"/>
                  </a:lnTo>
                  <a:lnTo>
                    <a:pt x="0" y="342"/>
                  </a:lnTo>
                  <a:lnTo>
                    <a:pt x="0" y="231"/>
                  </a:lnTo>
                  <a:lnTo>
                    <a:pt x="150" y="231"/>
                  </a:lnTo>
                  <a:lnTo>
                    <a:pt x="150" y="0"/>
                  </a:lnTo>
                  <a:lnTo>
                    <a:pt x="540"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94" name="Freeform 94"/>
            <p:cNvSpPr>
              <a:spLocks/>
            </p:cNvSpPr>
            <p:nvPr/>
          </p:nvSpPr>
          <p:spPr bwMode="auto">
            <a:xfrm>
              <a:off x="2625" y="2632"/>
              <a:ext cx="541" cy="341"/>
            </a:xfrm>
            <a:custGeom>
              <a:avLst/>
              <a:gdLst>
                <a:gd name="T0" fmla="*/ 541 w 541"/>
                <a:gd name="T1" fmla="*/ 2 h 341"/>
                <a:gd name="T2" fmla="*/ 538 w 541"/>
                <a:gd name="T3" fmla="*/ 214 h 341"/>
                <a:gd name="T4" fmla="*/ 538 w 541"/>
                <a:gd name="T5" fmla="*/ 251 h 341"/>
                <a:gd name="T6" fmla="*/ 531 w 541"/>
                <a:gd name="T7" fmla="*/ 254 h 341"/>
                <a:gd name="T8" fmla="*/ 527 w 541"/>
                <a:gd name="T9" fmla="*/ 263 h 341"/>
                <a:gd name="T10" fmla="*/ 518 w 541"/>
                <a:gd name="T11" fmla="*/ 297 h 341"/>
                <a:gd name="T12" fmla="*/ 518 w 541"/>
                <a:gd name="T13" fmla="*/ 302 h 341"/>
                <a:gd name="T14" fmla="*/ 518 w 541"/>
                <a:gd name="T15" fmla="*/ 307 h 341"/>
                <a:gd name="T16" fmla="*/ 511 w 541"/>
                <a:gd name="T17" fmla="*/ 309 h 341"/>
                <a:gd name="T18" fmla="*/ 504 w 541"/>
                <a:gd name="T19" fmla="*/ 316 h 341"/>
                <a:gd name="T20" fmla="*/ 494 w 541"/>
                <a:gd name="T21" fmla="*/ 311 h 341"/>
                <a:gd name="T22" fmla="*/ 474 w 541"/>
                <a:gd name="T23" fmla="*/ 327 h 341"/>
                <a:gd name="T24" fmla="*/ 458 w 541"/>
                <a:gd name="T25" fmla="*/ 330 h 341"/>
                <a:gd name="T26" fmla="*/ 446 w 541"/>
                <a:gd name="T27" fmla="*/ 339 h 341"/>
                <a:gd name="T28" fmla="*/ 437 w 541"/>
                <a:gd name="T29" fmla="*/ 337 h 341"/>
                <a:gd name="T30" fmla="*/ 416 w 541"/>
                <a:gd name="T31" fmla="*/ 341 h 341"/>
                <a:gd name="T32" fmla="*/ 0 w 541"/>
                <a:gd name="T33" fmla="*/ 341 h 341"/>
                <a:gd name="T34" fmla="*/ 0 w 541"/>
                <a:gd name="T35" fmla="*/ 230 h 341"/>
                <a:gd name="T36" fmla="*/ 151 w 541"/>
                <a:gd name="T37" fmla="*/ 230 h 341"/>
                <a:gd name="T38" fmla="*/ 151 w 541"/>
                <a:gd name="T39" fmla="*/ 0 h 341"/>
                <a:gd name="T40" fmla="*/ 541 w 541"/>
                <a:gd name="T41" fmla="*/ 2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41" h="341">
                  <a:moveTo>
                    <a:pt x="541" y="2"/>
                  </a:moveTo>
                  <a:lnTo>
                    <a:pt x="538" y="214"/>
                  </a:lnTo>
                  <a:lnTo>
                    <a:pt x="538" y="251"/>
                  </a:lnTo>
                  <a:lnTo>
                    <a:pt x="531" y="254"/>
                  </a:lnTo>
                  <a:lnTo>
                    <a:pt x="527" y="263"/>
                  </a:lnTo>
                  <a:lnTo>
                    <a:pt x="518" y="297"/>
                  </a:lnTo>
                  <a:lnTo>
                    <a:pt x="518" y="302"/>
                  </a:lnTo>
                  <a:lnTo>
                    <a:pt x="518" y="307"/>
                  </a:lnTo>
                  <a:lnTo>
                    <a:pt x="511" y="309"/>
                  </a:lnTo>
                  <a:lnTo>
                    <a:pt x="504" y="316"/>
                  </a:lnTo>
                  <a:lnTo>
                    <a:pt x="494" y="311"/>
                  </a:lnTo>
                  <a:lnTo>
                    <a:pt x="474" y="327"/>
                  </a:lnTo>
                  <a:lnTo>
                    <a:pt x="458" y="330"/>
                  </a:lnTo>
                  <a:lnTo>
                    <a:pt x="446" y="339"/>
                  </a:lnTo>
                  <a:lnTo>
                    <a:pt x="437" y="337"/>
                  </a:lnTo>
                  <a:lnTo>
                    <a:pt x="416" y="341"/>
                  </a:lnTo>
                  <a:lnTo>
                    <a:pt x="0" y="341"/>
                  </a:lnTo>
                  <a:lnTo>
                    <a:pt x="0" y="230"/>
                  </a:lnTo>
                  <a:lnTo>
                    <a:pt x="151" y="230"/>
                  </a:lnTo>
                  <a:lnTo>
                    <a:pt x="151" y="0"/>
                  </a:lnTo>
                  <a:lnTo>
                    <a:pt x="541" y="2"/>
                  </a:lnTo>
                  <a:close/>
                </a:path>
              </a:pathLst>
            </a:custGeom>
            <a:solidFill>
              <a:srgbClr val="FFFFFF"/>
            </a:solidFill>
            <a:ln w="14288">
              <a:solidFill>
                <a:srgbClr val="000000"/>
              </a:solidFill>
              <a:prstDash val="solid"/>
              <a:round/>
              <a:headEnd/>
              <a:tailEnd/>
            </a:ln>
          </p:spPr>
          <p:txBody>
            <a:bodyPr/>
            <a:lstStyle/>
            <a:p>
              <a:endParaRPr lang="en-US"/>
            </a:p>
          </p:txBody>
        </p:sp>
        <p:sp>
          <p:nvSpPr>
            <p:cNvPr id="128095" name="Freeform 95"/>
            <p:cNvSpPr>
              <a:spLocks/>
            </p:cNvSpPr>
            <p:nvPr/>
          </p:nvSpPr>
          <p:spPr bwMode="auto">
            <a:xfrm>
              <a:off x="1781" y="2726"/>
              <a:ext cx="637" cy="704"/>
            </a:xfrm>
            <a:custGeom>
              <a:avLst/>
              <a:gdLst>
                <a:gd name="T0" fmla="*/ 138 w 637"/>
                <a:gd name="T1" fmla="*/ 30 h 704"/>
                <a:gd name="T2" fmla="*/ 145 w 637"/>
                <a:gd name="T3" fmla="*/ 33 h 704"/>
                <a:gd name="T4" fmla="*/ 163 w 637"/>
                <a:gd name="T5" fmla="*/ 53 h 704"/>
                <a:gd name="T6" fmla="*/ 170 w 637"/>
                <a:gd name="T7" fmla="*/ 74 h 704"/>
                <a:gd name="T8" fmla="*/ 193 w 637"/>
                <a:gd name="T9" fmla="*/ 125 h 704"/>
                <a:gd name="T10" fmla="*/ 350 w 637"/>
                <a:gd name="T11" fmla="*/ 125 h 704"/>
                <a:gd name="T12" fmla="*/ 350 w 637"/>
                <a:gd name="T13" fmla="*/ 180 h 704"/>
                <a:gd name="T14" fmla="*/ 401 w 637"/>
                <a:gd name="T15" fmla="*/ 180 h 704"/>
                <a:gd name="T16" fmla="*/ 401 w 637"/>
                <a:gd name="T17" fmla="*/ 256 h 704"/>
                <a:gd name="T18" fmla="*/ 607 w 637"/>
                <a:gd name="T19" fmla="*/ 256 h 704"/>
                <a:gd name="T20" fmla="*/ 623 w 637"/>
                <a:gd name="T21" fmla="*/ 287 h 704"/>
                <a:gd name="T22" fmla="*/ 625 w 637"/>
                <a:gd name="T23" fmla="*/ 293 h 704"/>
                <a:gd name="T24" fmla="*/ 637 w 637"/>
                <a:gd name="T25" fmla="*/ 305 h 704"/>
                <a:gd name="T26" fmla="*/ 632 w 637"/>
                <a:gd name="T27" fmla="*/ 704 h 704"/>
                <a:gd name="T28" fmla="*/ 0 w 637"/>
                <a:gd name="T29" fmla="*/ 681 h 704"/>
                <a:gd name="T30" fmla="*/ 9 w 637"/>
                <a:gd name="T31" fmla="*/ 457 h 704"/>
                <a:gd name="T32" fmla="*/ 48 w 637"/>
                <a:gd name="T33" fmla="*/ 460 h 704"/>
                <a:gd name="T34" fmla="*/ 57 w 637"/>
                <a:gd name="T35" fmla="*/ 450 h 704"/>
                <a:gd name="T36" fmla="*/ 60 w 637"/>
                <a:gd name="T37" fmla="*/ 437 h 704"/>
                <a:gd name="T38" fmla="*/ 60 w 637"/>
                <a:gd name="T39" fmla="*/ 432 h 704"/>
                <a:gd name="T40" fmla="*/ 50 w 637"/>
                <a:gd name="T41" fmla="*/ 420 h 704"/>
                <a:gd name="T42" fmla="*/ 48 w 637"/>
                <a:gd name="T43" fmla="*/ 397 h 704"/>
                <a:gd name="T44" fmla="*/ 41 w 637"/>
                <a:gd name="T45" fmla="*/ 383 h 704"/>
                <a:gd name="T46" fmla="*/ 36 w 637"/>
                <a:gd name="T47" fmla="*/ 374 h 704"/>
                <a:gd name="T48" fmla="*/ 36 w 637"/>
                <a:gd name="T49" fmla="*/ 370 h 704"/>
                <a:gd name="T50" fmla="*/ 39 w 637"/>
                <a:gd name="T51" fmla="*/ 370 h 704"/>
                <a:gd name="T52" fmla="*/ 43 w 637"/>
                <a:gd name="T53" fmla="*/ 360 h 704"/>
                <a:gd name="T54" fmla="*/ 46 w 637"/>
                <a:gd name="T55" fmla="*/ 342 h 704"/>
                <a:gd name="T56" fmla="*/ 53 w 637"/>
                <a:gd name="T57" fmla="*/ 328 h 704"/>
                <a:gd name="T58" fmla="*/ 57 w 637"/>
                <a:gd name="T59" fmla="*/ 314 h 704"/>
                <a:gd name="T60" fmla="*/ 64 w 637"/>
                <a:gd name="T61" fmla="*/ 291 h 704"/>
                <a:gd name="T62" fmla="*/ 62 w 637"/>
                <a:gd name="T63" fmla="*/ 282 h 704"/>
                <a:gd name="T64" fmla="*/ 55 w 637"/>
                <a:gd name="T65" fmla="*/ 273 h 704"/>
                <a:gd name="T66" fmla="*/ 71 w 637"/>
                <a:gd name="T67" fmla="*/ 243 h 704"/>
                <a:gd name="T68" fmla="*/ 71 w 637"/>
                <a:gd name="T69" fmla="*/ 231 h 704"/>
                <a:gd name="T70" fmla="*/ 53 w 637"/>
                <a:gd name="T71" fmla="*/ 217 h 704"/>
                <a:gd name="T72" fmla="*/ 43 w 637"/>
                <a:gd name="T73" fmla="*/ 203 h 704"/>
                <a:gd name="T74" fmla="*/ 41 w 637"/>
                <a:gd name="T75" fmla="*/ 187 h 704"/>
                <a:gd name="T76" fmla="*/ 34 w 637"/>
                <a:gd name="T77" fmla="*/ 169 h 704"/>
                <a:gd name="T78" fmla="*/ 23 w 637"/>
                <a:gd name="T79" fmla="*/ 150 h 704"/>
                <a:gd name="T80" fmla="*/ 13 w 637"/>
                <a:gd name="T81" fmla="*/ 139 h 704"/>
                <a:gd name="T82" fmla="*/ 18 w 637"/>
                <a:gd name="T83" fmla="*/ 125 h 704"/>
                <a:gd name="T84" fmla="*/ 41 w 637"/>
                <a:gd name="T85" fmla="*/ 97 h 704"/>
                <a:gd name="T86" fmla="*/ 48 w 637"/>
                <a:gd name="T87" fmla="*/ 76 h 704"/>
                <a:gd name="T88" fmla="*/ 48 w 637"/>
                <a:gd name="T89" fmla="*/ 65 h 704"/>
                <a:gd name="T90" fmla="*/ 60 w 637"/>
                <a:gd name="T91" fmla="*/ 60 h 704"/>
                <a:gd name="T92" fmla="*/ 73 w 637"/>
                <a:gd name="T93" fmla="*/ 26 h 704"/>
                <a:gd name="T94" fmla="*/ 76 w 637"/>
                <a:gd name="T95" fmla="*/ 0 h 704"/>
                <a:gd name="T96" fmla="*/ 87 w 637"/>
                <a:gd name="T97" fmla="*/ 5 h 704"/>
                <a:gd name="T98" fmla="*/ 99 w 637"/>
                <a:gd name="T99" fmla="*/ 5 h 704"/>
                <a:gd name="T100" fmla="*/ 103 w 637"/>
                <a:gd name="T101" fmla="*/ 0 h 704"/>
                <a:gd name="T102" fmla="*/ 113 w 637"/>
                <a:gd name="T103" fmla="*/ 0 h 704"/>
                <a:gd name="T104" fmla="*/ 138 w 637"/>
                <a:gd name="T105" fmla="*/ 30 h 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37" h="704">
                  <a:moveTo>
                    <a:pt x="138" y="30"/>
                  </a:moveTo>
                  <a:lnTo>
                    <a:pt x="145" y="33"/>
                  </a:lnTo>
                  <a:lnTo>
                    <a:pt x="163" y="53"/>
                  </a:lnTo>
                  <a:lnTo>
                    <a:pt x="170" y="74"/>
                  </a:lnTo>
                  <a:lnTo>
                    <a:pt x="193" y="125"/>
                  </a:lnTo>
                  <a:lnTo>
                    <a:pt x="350" y="125"/>
                  </a:lnTo>
                  <a:lnTo>
                    <a:pt x="350" y="180"/>
                  </a:lnTo>
                  <a:lnTo>
                    <a:pt x="401" y="180"/>
                  </a:lnTo>
                  <a:lnTo>
                    <a:pt x="401" y="256"/>
                  </a:lnTo>
                  <a:lnTo>
                    <a:pt x="607" y="256"/>
                  </a:lnTo>
                  <a:lnTo>
                    <a:pt x="623" y="287"/>
                  </a:lnTo>
                  <a:lnTo>
                    <a:pt x="625" y="293"/>
                  </a:lnTo>
                  <a:lnTo>
                    <a:pt x="637" y="305"/>
                  </a:lnTo>
                  <a:lnTo>
                    <a:pt x="632" y="704"/>
                  </a:lnTo>
                  <a:lnTo>
                    <a:pt x="0" y="681"/>
                  </a:lnTo>
                  <a:lnTo>
                    <a:pt x="9" y="457"/>
                  </a:lnTo>
                  <a:lnTo>
                    <a:pt x="48" y="460"/>
                  </a:lnTo>
                  <a:lnTo>
                    <a:pt x="57" y="450"/>
                  </a:lnTo>
                  <a:lnTo>
                    <a:pt x="60" y="437"/>
                  </a:lnTo>
                  <a:lnTo>
                    <a:pt x="60" y="432"/>
                  </a:lnTo>
                  <a:lnTo>
                    <a:pt x="50" y="420"/>
                  </a:lnTo>
                  <a:lnTo>
                    <a:pt x="48" y="397"/>
                  </a:lnTo>
                  <a:lnTo>
                    <a:pt x="41" y="383"/>
                  </a:lnTo>
                  <a:lnTo>
                    <a:pt x="36" y="374"/>
                  </a:lnTo>
                  <a:lnTo>
                    <a:pt x="36" y="370"/>
                  </a:lnTo>
                  <a:lnTo>
                    <a:pt x="39" y="370"/>
                  </a:lnTo>
                  <a:lnTo>
                    <a:pt x="43" y="360"/>
                  </a:lnTo>
                  <a:lnTo>
                    <a:pt x="46" y="342"/>
                  </a:lnTo>
                  <a:lnTo>
                    <a:pt x="53" y="328"/>
                  </a:lnTo>
                  <a:lnTo>
                    <a:pt x="57" y="314"/>
                  </a:lnTo>
                  <a:lnTo>
                    <a:pt x="64" y="291"/>
                  </a:lnTo>
                  <a:lnTo>
                    <a:pt x="62" y="282"/>
                  </a:lnTo>
                  <a:lnTo>
                    <a:pt x="55" y="273"/>
                  </a:lnTo>
                  <a:lnTo>
                    <a:pt x="71" y="243"/>
                  </a:lnTo>
                  <a:lnTo>
                    <a:pt x="71" y="231"/>
                  </a:lnTo>
                  <a:lnTo>
                    <a:pt x="53" y="217"/>
                  </a:lnTo>
                  <a:lnTo>
                    <a:pt x="43" y="203"/>
                  </a:lnTo>
                  <a:lnTo>
                    <a:pt x="41" y="187"/>
                  </a:lnTo>
                  <a:lnTo>
                    <a:pt x="34" y="169"/>
                  </a:lnTo>
                  <a:lnTo>
                    <a:pt x="23" y="150"/>
                  </a:lnTo>
                  <a:lnTo>
                    <a:pt x="13" y="139"/>
                  </a:lnTo>
                  <a:lnTo>
                    <a:pt x="18" y="125"/>
                  </a:lnTo>
                  <a:lnTo>
                    <a:pt x="41" y="97"/>
                  </a:lnTo>
                  <a:lnTo>
                    <a:pt x="48" y="76"/>
                  </a:lnTo>
                  <a:lnTo>
                    <a:pt x="48" y="65"/>
                  </a:lnTo>
                  <a:lnTo>
                    <a:pt x="60" y="60"/>
                  </a:lnTo>
                  <a:lnTo>
                    <a:pt x="73" y="26"/>
                  </a:lnTo>
                  <a:lnTo>
                    <a:pt x="76" y="0"/>
                  </a:lnTo>
                  <a:lnTo>
                    <a:pt x="87" y="5"/>
                  </a:lnTo>
                  <a:lnTo>
                    <a:pt x="99" y="5"/>
                  </a:lnTo>
                  <a:lnTo>
                    <a:pt x="103" y="0"/>
                  </a:lnTo>
                  <a:lnTo>
                    <a:pt x="113" y="0"/>
                  </a:lnTo>
                  <a:lnTo>
                    <a:pt x="138" y="3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96" name="Freeform 96"/>
            <p:cNvSpPr>
              <a:spLocks/>
            </p:cNvSpPr>
            <p:nvPr/>
          </p:nvSpPr>
          <p:spPr bwMode="auto">
            <a:xfrm>
              <a:off x="1785" y="2731"/>
              <a:ext cx="637" cy="704"/>
            </a:xfrm>
            <a:custGeom>
              <a:avLst/>
              <a:gdLst>
                <a:gd name="T0" fmla="*/ 139 w 637"/>
                <a:gd name="T1" fmla="*/ 30 h 704"/>
                <a:gd name="T2" fmla="*/ 146 w 637"/>
                <a:gd name="T3" fmla="*/ 32 h 704"/>
                <a:gd name="T4" fmla="*/ 164 w 637"/>
                <a:gd name="T5" fmla="*/ 53 h 704"/>
                <a:gd name="T6" fmla="*/ 171 w 637"/>
                <a:gd name="T7" fmla="*/ 74 h 704"/>
                <a:gd name="T8" fmla="*/ 194 w 637"/>
                <a:gd name="T9" fmla="*/ 125 h 704"/>
                <a:gd name="T10" fmla="*/ 351 w 637"/>
                <a:gd name="T11" fmla="*/ 125 h 704"/>
                <a:gd name="T12" fmla="*/ 351 w 637"/>
                <a:gd name="T13" fmla="*/ 180 h 704"/>
                <a:gd name="T14" fmla="*/ 402 w 637"/>
                <a:gd name="T15" fmla="*/ 180 h 704"/>
                <a:gd name="T16" fmla="*/ 402 w 637"/>
                <a:gd name="T17" fmla="*/ 256 h 704"/>
                <a:gd name="T18" fmla="*/ 607 w 637"/>
                <a:gd name="T19" fmla="*/ 256 h 704"/>
                <a:gd name="T20" fmla="*/ 623 w 637"/>
                <a:gd name="T21" fmla="*/ 286 h 704"/>
                <a:gd name="T22" fmla="*/ 626 w 637"/>
                <a:gd name="T23" fmla="*/ 293 h 704"/>
                <a:gd name="T24" fmla="*/ 637 w 637"/>
                <a:gd name="T25" fmla="*/ 305 h 704"/>
                <a:gd name="T26" fmla="*/ 633 w 637"/>
                <a:gd name="T27" fmla="*/ 704 h 704"/>
                <a:gd name="T28" fmla="*/ 0 w 637"/>
                <a:gd name="T29" fmla="*/ 681 h 704"/>
                <a:gd name="T30" fmla="*/ 9 w 637"/>
                <a:gd name="T31" fmla="*/ 457 h 704"/>
                <a:gd name="T32" fmla="*/ 49 w 637"/>
                <a:gd name="T33" fmla="*/ 459 h 704"/>
                <a:gd name="T34" fmla="*/ 58 w 637"/>
                <a:gd name="T35" fmla="*/ 450 h 704"/>
                <a:gd name="T36" fmla="*/ 60 w 637"/>
                <a:gd name="T37" fmla="*/ 436 h 704"/>
                <a:gd name="T38" fmla="*/ 60 w 637"/>
                <a:gd name="T39" fmla="*/ 432 h 704"/>
                <a:gd name="T40" fmla="*/ 51 w 637"/>
                <a:gd name="T41" fmla="*/ 420 h 704"/>
                <a:gd name="T42" fmla="*/ 49 w 637"/>
                <a:gd name="T43" fmla="*/ 397 h 704"/>
                <a:gd name="T44" fmla="*/ 42 w 637"/>
                <a:gd name="T45" fmla="*/ 383 h 704"/>
                <a:gd name="T46" fmla="*/ 37 w 637"/>
                <a:gd name="T47" fmla="*/ 374 h 704"/>
                <a:gd name="T48" fmla="*/ 37 w 637"/>
                <a:gd name="T49" fmla="*/ 369 h 704"/>
                <a:gd name="T50" fmla="*/ 39 w 637"/>
                <a:gd name="T51" fmla="*/ 369 h 704"/>
                <a:gd name="T52" fmla="*/ 44 w 637"/>
                <a:gd name="T53" fmla="*/ 360 h 704"/>
                <a:gd name="T54" fmla="*/ 46 w 637"/>
                <a:gd name="T55" fmla="*/ 342 h 704"/>
                <a:gd name="T56" fmla="*/ 53 w 637"/>
                <a:gd name="T57" fmla="*/ 328 h 704"/>
                <a:gd name="T58" fmla="*/ 58 w 637"/>
                <a:gd name="T59" fmla="*/ 314 h 704"/>
                <a:gd name="T60" fmla="*/ 65 w 637"/>
                <a:gd name="T61" fmla="*/ 291 h 704"/>
                <a:gd name="T62" fmla="*/ 62 w 637"/>
                <a:gd name="T63" fmla="*/ 282 h 704"/>
                <a:gd name="T64" fmla="*/ 56 w 637"/>
                <a:gd name="T65" fmla="*/ 272 h 704"/>
                <a:gd name="T66" fmla="*/ 72 w 637"/>
                <a:gd name="T67" fmla="*/ 242 h 704"/>
                <a:gd name="T68" fmla="*/ 72 w 637"/>
                <a:gd name="T69" fmla="*/ 231 h 704"/>
                <a:gd name="T70" fmla="*/ 53 w 637"/>
                <a:gd name="T71" fmla="*/ 217 h 704"/>
                <a:gd name="T72" fmla="*/ 44 w 637"/>
                <a:gd name="T73" fmla="*/ 203 h 704"/>
                <a:gd name="T74" fmla="*/ 42 w 637"/>
                <a:gd name="T75" fmla="*/ 187 h 704"/>
                <a:gd name="T76" fmla="*/ 35 w 637"/>
                <a:gd name="T77" fmla="*/ 168 h 704"/>
                <a:gd name="T78" fmla="*/ 23 w 637"/>
                <a:gd name="T79" fmla="*/ 150 h 704"/>
                <a:gd name="T80" fmla="*/ 14 w 637"/>
                <a:gd name="T81" fmla="*/ 138 h 704"/>
                <a:gd name="T82" fmla="*/ 19 w 637"/>
                <a:gd name="T83" fmla="*/ 125 h 704"/>
                <a:gd name="T84" fmla="*/ 42 w 637"/>
                <a:gd name="T85" fmla="*/ 97 h 704"/>
                <a:gd name="T86" fmla="*/ 49 w 637"/>
                <a:gd name="T87" fmla="*/ 76 h 704"/>
                <a:gd name="T88" fmla="*/ 49 w 637"/>
                <a:gd name="T89" fmla="*/ 64 h 704"/>
                <a:gd name="T90" fmla="*/ 60 w 637"/>
                <a:gd name="T91" fmla="*/ 60 h 704"/>
                <a:gd name="T92" fmla="*/ 74 w 637"/>
                <a:gd name="T93" fmla="*/ 25 h 704"/>
                <a:gd name="T94" fmla="*/ 76 w 637"/>
                <a:gd name="T95" fmla="*/ 0 h 704"/>
                <a:gd name="T96" fmla="*/ 88 w 637"/>
                <a:gd name="T97" fmla="*/ 4 h 704"/>
                <a:gd name="T98" fmla="*/ 99 w 637"/>
                <a:gd name="T99" fmla="*/ 4 h 704"/>
                <a:gd name="T100" fmla="*/ 104 w 637"/>
                <a:gd name="T101" fmla="*/ 0 h 704"/>
                <a:gd name="T102" fmla="*/ 113 w 637"/>
                <a:gd name="T103" fmla="*/ 0 h 704"/>
                <a:gd name="T104" fmla="*/ 139 w 637"/>
                <a:gd name="T105" fmla="*/ 30 h 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37" h="704">
                  <a:moveTo>
                    <a:pt x="139" y="30"/>
                  </a:moveTo>
                  <a:lnTo>
                    <a:pt x="146" y="32"/>
                  </a:lnTo>
                  <a:lnTo>
                    <a:pt x="164" y="53"/>
                  </a:lnTo>
                  <a:lnTo>
                    <a:pt x="171" y="74"/>
                  </a:lnTo>
                  <a:lnTo>
                    <a:pt x="194" y="125"/>
                  </a:lnTo>
                  <a:lnTo>
                    <a:pt x="351" y="125"/>
                  </a:lnTo>
                  <a:lnTo>
                    <a:pt x="351" y="180"/>
                  </a:lnTo>
                  <a:lnTo>
                    <a:pt x="402" y="180"/>
                  </a:lnTo>
                  <a:lnTo>
                    <a:pt x="402" y="256"/>
                  </a:lnTo>
                  <a:lnTo>
                    <a:pt x="607" y="256"/>
                  </a:lnTo>
                  <a:lnTo>
                    <a:pt x="623" y="286"/>
                  </a:lnTo>
                  <a:lnTo>
                    <a:pt x="626" y="293"/>
                  </a:lnTo>
                  <a:lnTo>
                    <a:pt x="637" y="305"/>
                  </a:lnTo>
                  <a:lnTo>
                    <a:pt x="633" y="704"/>
                  </a:lnTo>
                  <a:lnTo>
                    <a:pt x="0" y="681"/>
                  </a:lnTo>
                  <a:lnTo>
                    <a:pt x="9" y="457"/>
                  </a:lnTo>
                  <a:lnTo>
                    <a:pt x="49" y="459"/>
                  </a:lnTo>
                  <a:lnTo>
                    <a:pt x="58" y="450"/>
                  </a:lnTo>
                  <a:lnTo>
                    <a:pt x="60" y="436"/>
                  </a:lnTo>
                  <a:lnTo>
                    <a:pt x="60" y="432"/>
                  </a:lnTo>
                  <a:lnTo>
                    <a:pt x="51" y="420"/>
                  </a:lnTo>
                  <a:lnTo>
                    <a:pt x="49" y="397"/>
                  </a:lnTo>
                  <a:lnTo>
                    <a:pt x="42" y="383"/>
                  </a:lnTo>
                  <a:lnTo>
                    <a:pt x="37" y="374"/>
                  </a:lnTo>
                  <a:lnTo>
                    <a:pt x="37" y="369"/>
                  </a:lnTo>
                  <a:lnTo>
                    <a:pt x="39" y="369"/>
                  </a:lnTo>
                  <a:lnTo>
                    <a:pt x="44" y="360"/>
                  </a:lnTo>
                  <a:lnTo>
                    <a:pt x="46" y="342"/>
                  </a:lnTo>
                  <a:lnTo>
                    <a:pt x="53" y="328"/>
                  </a:lnTo>
                  <a:lnTo>
                    <a:pt x="58" y="314"/>
                  </a:lnTo>
                  <a:lnTo>
                    <a:pt x="65" y="291"/>
                  </a:lnTo>
                  <a:lnTo>
                    <a:pt x="62" y="282"/>
                  </a:lnTo>
                  <a:lnTo>
                    <a:pt x="56" y="272"/>
                  </a:lnTo>
                  <a:lnTo>
                    <a:pt x="72" y="242"/>
                  </a:lnTo>
                  <a:lnTo>
                    <a:pt x="72" y="231"/>
                  </a:lnTo>
                  <a:lnTo>
                    <a:pt x="53" y="217"/>
                  </a:lnTo>
                  <a:lnTo>
                    <a:pt x="44" y="203"/>
                  </a:lnTo>
                  <a:lnTo>
                    <a:pt x="42" y="187"/>
                  </a:lnTo>
                  <a:lnTo>
                    <a:pt x="35" y="168"/>
                  </a:lnTo>
                  <a:lnTo>
                    <a:pt x="23" y="150"/>
                  </a:lnTo>
                  <a:lnTo>
                    <a:pt x="14" y="138"/>
                  </a:lnTo>
                  <a:lnTo>
                    <a:pt x="19" y="125"/>
                  </a:lnTo>
                  <a:lnTo>
                    <a:pt x="42" y="97"/>
                  </a:lnTo>
                  <a:lnTo>
                    <a:pt x="49" y="76"/>
                  </a:lnTo>
                  <a:lnTo>
                    <a:pt x="49" y="64"/>
                  </a:lnTo>
                  <a:lnTo>
                    <a:pt x="60" y="60"/>
                  </a:lnTo>
                  <a:lnTo>
                    <a:pt x="74" y="25"/>
                  </a:lnTo>
                  <a:lnTo>
                    <a:pt x="76" y="0"/>
                  </a:lnTo>
                  <a:lnTo>
                    <a:pt x="88" y="4"/>
                  </a:lnTo>
                  <a:lnTo>
                    <a:pt x="99" y="4"/>
                  </a:lnTo>
                  <a:lnTo>
                    <a:pt x="104" y="0"/>
                  </a:lnTo>
                  <a:lnTo>
                    <a:pt x="113" y="0"/>
                  </a:lnTo>
                  <a:lnTo>
                    <a:pt x="139" y="30"/>
                  </a:lnTo>
                  <a:close/>
                </a:path>
              </a:pathLst>
            </a:custGeom>
            <a:solidFill>
              <a:srgbClr val="FFFFFF"/>
            </a:solidFill>
            <a:ln w="14288">
              <a:solidFill>
                <a:srgbClr val="000000"/>
              </a:solidFill>
              <a:prstDash val="solid"/>
              <a:round/>
              <a:headEnd/>
              <a:tailEnd/>
            </a:ln>
          </p:spPr>
          <p:txBody>
            <a:bodyPr/>
            <a:lstStyle/>
            <a:p>
              <a:endParaRPr lang="en-US"/>
            </a:p>
          </p:txBody>
        </p:sp>
        <p:sp>
          <p:nvSpPr>
            <p:cNvPr id="128097" name="Freeform 97"/>
            <p:cNvSpPr>
              <a:spLocks/>
            </p:cNvSpPr>
            <p:nvPr/>
          </p:nvSpPr>
          <p:spPr bwMode="auto">
            <a:xfrm>
              <a:off x="793" y="2853"/>
              <a:ext cx="288" cy="367"/>
            </a:xfrm>
            <a:custGeom>
              <a:avLst/>
              <a:gdLst>
                <a:gd name="T0" fmla="*/ 283 w 288"/>
                <a:gd name="T1" fmla="*/ 33 h 367"/>
                <a:gd name="T2" fmla="*/ 288 w 288"/>
                <a:gd name="T3" fmla="*/ 192 h 367"/>
                <a:gd name="T4" fmla="*/ 140 w 288"/>
                <a:gd name="T5" fmla="*/ 277 h 367"/>
                <a:gd name="T6" fmla="*/ 129 w 288"/>
                <a:gd name="T7" fmla="*/ 347 h 367"/>
                <a:gd name="T8" fmla="*/ 106 w 288"/>
                <a:gd name="T9" fmla="*/ 349 h 367"/>
                <a:gd name="T10" fmla="*/ 69 w 288"/>
                <a:gd name="T11" fmla="*/ 367 h 367"/>
                <a:gd name="T12" fmla="*/ 48 w 288"/>
                <a:gd name="T13" fmla="*/ 347 h 367"/>
                <a:gd name="T14" fmla="*/ 41 w 288"/>
                <a:gd name="T15" fmla="*/ 321 h 367"/>
                <a:gd name="T16" fmla="*/ 16 w 288"/>
                <a:gd name="T17" fmla="*/ 330 h 367"/>
                <a:gd name="T18" fmla="*/ 2 w 288"/>
                <a:gd name="T19" fmla="*/ 347 h 367"/>
                <a:gd name="T20" fmla="*/ 6 w 288"/>
                <a:gd name="T21" fmla="*/ 321 h 367"/>
                <a:gd name="T22" fmla="*/ 18 w 288"/>
                <a:gd name="T23" fmla="*/ 226 h 367"/>
                <a:gd name="T24" fmla="*/ 20 w 288"/>
                <a:gd name="T25" fmla="*/ 136 h 367"/>
                <a:gd name="T26" fmla="*/ 25 w 288"/>
                <a:gd name="T27" fmla="*/ 277 h 367"/>
                <a:gd name="T28" fmla="*/ 36 w 288"/>
                <a:gd name="T29" fmla="*/ 286 h 367"/>
                <a:gd name="T30" fmla="*/ 55 w 288"/>
                <a:gd name="T31" fmla="*/ 266 h 367"/>
                <a:gd name="T32" fmla="*/ 62 w 288"/>
                <a:gd name="T33" fmla="*/ 250 h 367"/>
                <a:gd name="T34" fmla="*/ 80 w 288"/>
                <a:gd name="T35" fmla="*/ 261 h 367"/>
                <a:gd name="T36" fmla="*/ 62 w 288"/>
                <a:gd name="T37" fmla="*/ 224 h 367"/>
                <a:gd name="T38" fmla="*/ 80 w 288"/>
                <a:gd name="T39" fmla="*/ 194 h 367"/>
                <a:gd name="T40" fmla="*/ 64 w 288"/>
                <a:gd name="T41" fmla="*/ 141 h 367"/>
                <a:gd name="T42" fmla="*/ 62 w 288"/>
                <a:gd name="T43" fmla="*/ 127 h 367"/>
                <a:gd name="T44" fmla="*/ 71 w 288"/>
                <a:gd name="T45" fmla="*/ 99 h 367"/>
                <a:gd name="T46" fmla="*/ 101 w 288"/>
                <a:gd name="T47" fmla="*/ 86 h 367"/>
                <a:gd name="T48" fmla="*/ 115 w 288"/>
                <a:gd name="T49" fmla="*/ 90 h 367"/>
                <a:gd name="T50" fmla="*/ 115 w 288"/>
                <a:gd name="T51" fmla="*/ 67 h 367"/>
                <a:gd name="T52" fmla="*/ 90 w 288"/>
                <a:gd name="T53" fmla="*/ 39 h 367"/>
                <a:gd name="T54" fmla="*/ 66 w 288"/>
                <a:gd name="T55" fmla="*/ 56 h 367"/>
                <a:gd name="T56" fmla="*/ 48 w 288"/>
                <a:gd name="T57" fmla="*/ 60 h 367"/>
                <a:gd name="T58" fmla="*/ 11 w 288"/>
                <a:gd name="T59" fmla="*/ 42 h 367"/>
                <a:gd name="T60" fmla="*/ 16 w 288"/>
                <a:gd name="T61" fmla="*/ 3 h 367"/>
                <a:gd name="T62" fmla="*/ 182 w 288"/>
                <a:gd name="T63" fmla="*/ 26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88" h="367">
                  <a:moveTo>
                    <a:pt x="182" y="26"/>
                  </a:moveTo>
                  <a:lnTo>
                    <a:pt x="283" y="33"/>
                  </a:lnTo>
                  <a:lnTo>
                    <a:pt x="279" y="176"/>
                  </a:lnTo>
                  <a:lnTo>
                    <a:pt x="288" y="192"/>
                  </a:lnTo>
                  <a:lnTo>
                    <a:pt x="279" y="280"/>
                  </a:lnTo>
                  <a:lnTo>
                    <a:pt x="140" y="277"/>
                  </a:lnTo>
                  <a:lnTo>
                    <a:pt x="136" y="333"/>
                  </a:lnTo>
                  <a:lnTo>
                    <a:pt x="129" y="347"/>
                  </a:lnTo>
                  <a:lnTo>
                    <a:pt x="122" y="349"/>
                  </a:lnTo>
                  <a:lnTo>
                    <a:pt x="106" y="349"/>
                  </a:lnTo>
                  <a:lnTo>
                    <a:pt x="76" y="367"/>
                  </a:lnTo>
                  <a:lnTo>
                    <a:pt x="69" y="367"/>
                  </a:lnTo>
                  <a:lnTo>
                    <a:pt x="50" y="356"/>
                  </a:lnTo>
                  <a:lnTo>
                    <a:pt x="48" y="347"/>
                  </a:lnTo>
                  <a:lnTo>
                    <a:pt x="48" y="328"/>
                  </a:lnTo>
                  <a:lnTo>
                    <a:pt x="41" y="321"/>
                  </a:lnTo>
                  <a:lnTo>
                    <a:pt x="20" y="328"/>
                  </a:lnTo>
                  <a:lnTo>
                    <a:pt x="16" y="330"/>
                  </a:lnTo>
                  <a:lnTo>
                    <a:pt x="6" y="349"/>
                  </a:lnTo>
                  <a:lnTo>
                    <a:pt x="2" y="347"/>
                  </a:lnTo>
                  <a:lnTo>
                    <a:pt x="0" y="344"/>
                  </a:lnTo>
                  <a:lnTo>
                    <a:pt x="6" y="321"/>
                  </a:lnTo>
                  <a:lnTo>
                    <a:pt x="13" y="291"/>
                  </a:lnTo>
                  <a:lnTo>
                    <a:pt x="18" y="226"/>
                  </a:lnTo>
                  <a:lnTo>
                    <a:pt x="18" y="127"/>
                  </a:lnTo>
                  <a:lnTo>
                    <a:pt x="20" y="136"/>
                  </a:lnTo>
                  <a:lnTo>
                    <a:pt x="23" y="226"/>
                  </a:lnTo>
                  <a:lnTo>
                    <a:pt x="25" y="277"/>
                  </a:lnTo>
                  <a:lnTo>
                    <a:pt x="30" y="284"/>
                  </a:lnTo>
                  <a:lnTo>
                    <a:pt x="36" y="286"/>
                  </a:lnTo>
                  <a:lnTo>
                    <a:pt x="46" y="282"/>
                  </a:lnTo>
                  <a:lnTo>
                    <a:pt x="55" y="266"/>
                  </a:lnTo>
                  <a:lnTo>
                    <a:pt x="62" y="261"/>
                  </a:lnTo>
                  <a:lnTo>
                    <a:pt x="62" y="250"/>
                  </a:lnTo>
                  <a:lnTo>
                    <a:pt x="78" y="261"/>
                  </a:lnTo>
                  <a:lnTo>
                    <a:pt x="80" y="261"/>
                  </a:lnTo>
                  <a:lnTo>
                    <a:pt x="80" y="254"/>
                  </a:lnTo>
                  <a:lnTo>
                    <a:pt x="62" y="224"/>
                  </a:lnTo>
                  <a:lnTo>
                    <a:pt x="62" y="208"/>
                  </a:lnTo>
                  <a:lnTo>
                    <a:pt x="80" y="194"/>
                  </a:lnTo>
                  <a:lnTo>
                    <a:pt x="71" y="160"/>
                  </a:lnTo>
                  <a:lnTo>
                    <a:pt x="64" y="141"/>
                  </a:lnTo>
                  <a:lnTo>
                    <a:pt x="62" y="132"/>
                  </a:lnTo>
                  <a:lnTo>
                    <a:pt x="62" y="127"/>
                  </a:lnTo>
                  <a:lnTo>
                    <a:pt x="71" y="118"/>
                  </a:lnTo>
                  <a:lnTo>
                    <a:pt x="71" y="99"/>
                  </a:lnTo>
                  <a:lnTo>
                    <a:pt x="87" y="81"/>
                  </a:lnTo>
                  <a:lnTo>
                    <a:pt x="101" y="86"/>
                  </a:lnTo>
                  <a:lnTo>
                    <a:pt x="113" y="93"/>
                  </a:lnTo>
                  <a:lnTo>
                    <a:pt x="115" y="90"/>
                  </a:lnTo>
                  <a:lnTo>
                    <a:pt x="120" y="81"/>
                  </a:lnTo>
                  <a:lnTo>
                    <a:pt x="115" y="67"/>
                  </a:lnTo>
                  <a:lnTo>
                    <a:pt x="101" y="44"/>
                  </a:lnTo>
                  <a:lnTo>
                    <a:pt x="90" y="39"/>
                  </a:lnTo>
                  <a:lnTo>
                    <a:pt x="83" y="39"/>
                  </a:lnTo>
                  <a:lnTo>
                    <a:pt x="66" y="56"/>
                  </a:lnTo>
                  <a:lnTo>
                    <a:pt x="53" y="56"/>
                  </a:lnTo>
                  <a:lnTo>
                    <a:pt x="48" y="60"/>
                  </a:lnTo>
                  <a:lnTo>
                    <a:pt x="39" y="58"/>
                  </a:lnTo>
                  <a:lnTo>
                    <a:pt x="11" y="42"/>
                  </a:lnTo>
                  <a:lnTo>
                    <a:pt x="11" y="23"/>
                  </a:lnTo>
                  <a:lnTo>
                    <a:pt x="16" y="3"/>
                  </a:lnTo>
                  <a:lnTo>
                    <a:pt x="18" y="0"/>
                  </a:lnTo>
                  <a:lnTo>
                    <a:pt x="182" y="2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098" name="Freeform 98"/>
            <p:cNvSpPr>
              <a:spLocks/>
            </p:cNvSpPr>
            <p:nvPr/>
          </p:nvSpPr>
          <p:spPr bwMode="auto">
            <a:xfrm>
              <a:off x="797" y="2858"/>
              <a:ext cx="289" cy="367"/>
            </a:xfrm>
            <a:custGeom>
              <a:avLst/>
              <a:gdLst>
                <a:gd name="T0" fmla="*/ 284 w 289"/>
                <a:gd name="T1" fmla="*/ 32 h 367"/>
                <a:gd name="T2" fmla="*/ 289 w 289"/>
                <a:gd name="T3" fmla="*/ 191 h 367"/>
                <a:gd name="T4" fmla="*/ 141 w 289"/>
                <a:gd name="T5" fmla="*/ 277 h 367"/>
                <a:gd name="T6" fmla="*/ 129 w 289"/>
                <a:gd name="T7" fmla="*/ 346 h 367"/>
                <a:gd name="T8" fmla="*/ 106 w 289"/>
                <a:gd name="T9" fmla="*/ 348 h 367"/>
                <a:gd name="T10" fmla="*/ 69 w 289"/>
                <a:gd name="T11" fmla="*/ 367 h 367"/>
                <a:gd name="T12" fmla="*/ 49 w 289"/>
                <a:gd name="T13" fmla="*/ 346 h 367"/>
                <a:gd name="T14" fmla="*/ 42 w 289"/>
                <a:gd name="T15" fmla="*/ 321 h 367"/>
                <a:gd name="T16" fmla="*/ 16 w 289"/>
                <a:gd name="T17" fmla="*/ 330 h 367"/>
                <a:gd name="T18" fmla="*/ 2 w 289"/>
                <a:gd name="T19" fmla="*/ 346 h 367"/>
                <a:gd name="T20" fmla="*/ 7 w 289"/>
                <a:gd name="T21" fmla="*/ 321 h 367"/>
                <a:gd name="T22" fmla="*/ 19 w 289"/>
                <a:gd name="T23" fmla="*/ 226 h 367"/>
                <a:gd name="T24" fmla="*/ 21 w 289"/>
                <a:gd name="T25" fmla="*/ 136 h 367"/>
                <a:gd name="T26" fmla="*/ 26 w 289"/>
                <a:gd name="T27" fmla="*/ 277 h 367"/>
                <a:gd name="T28" fmla="*/ 37 w 289"/>
                <a:gd name="T29" fmla="*/ 286 h 367"/>
                <a:gd name="T30" fmla="*/ 56 w 289"/>
                <a:gd name="T31" fmla="*/ 265 h 367"/>
                <a:gd name="T32" fmla="*/ 62 w 289"/>
                <a:gd name="T33" fmla="*/ 249 h 367"/>
                <a:gd name="T34" fmla="*/ 81 w 289"/>
                <a:gd name="T35" fmla="*/ 261 h 367"/>
                <a:gd name="T36" fmla="*/ 62 w 289"/>
                <a:gd name="T37" fmla="*/ 224 h 367"/>
                <a:gd name="T38" fmla="*/ 81 w 289"/>
                <a:gd name="T39" fmla="*/ 194 h 367"/>
                <a:gd name="T40" fmla="*/ 65 w 289"/>
                <a:gd name="T41" fmla="*/ 141 h 367"/>
                <a:gd name="T42" fmla="*/ 62 w 289"/>
                <a:gd name="T43" fmla="*/ 127 h 367"/>
                <a:gd name="T44" fmla="*/ 72 w 289"/>
                <a:gd name="T45" fmla="*/ 99 h 367"/>
                <a:gd name="T46" fmla="*/ 102 w 289"/>
                <a:gd name="T47" fmla="*/ 85 h 367"/>
                <a:gd name="T48" fmla="*/ 116 w 289"/>
                <a:gd name="T49" fmla="*/ 90 h 367"/>
                <a:gd name="T50" fmla="*/ 116 w 289"/>
                <a:gd name="T51" fmla="*/ 67 h 367"/>
                <a:gd name="T52" fmla="*/ 90 w 289"/>
                <a:gd name="T53" fmla="*/ 39 h 367"/>
                <a:gd name="T54" fmla="*/ 67 w 289"/>
                <a:gd name="T55" fmla="*/ 55 h 367"/>
                <a:gd name="T56" fmla="*/ 49 w 289"/>
                <a:gd name="T57" fmla="*/ 60 h 367"/>
                <a:gd name="T58" fmla="*/ 12 w 289"/>
                <a:gd name="T59" fmla="*/ 41 h 367"/>
                <a:gd name="T60" fmla="*/ 16 w 289"/>
                <a:gd name="T61" fmla="*/ 2 h 367"/>
                <a:gd name="T62" fmla="*/ 183 w 289"/>
                <a:gd name="T63" fmla="*/ 25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89" h="367">
                  <a:moveTo>
                    <a:pt x="183" y="25"/>
                  </a:moveTo>
                  <a:lnTo>
                    <a:pt x="284" y="32"/>
                  </a:lnTo>
                  <a:lnTo>
                    <a:pt x="279" y="175"/>
                  </a:lnTo>
                  <a:lnTo>
                    <a:pt x="289" y="191"/>
                  </a:lnTo>
                  <a:lnTo>
                    <a:pt x="279" y="279"/>
                  </a:lnTo>
                  <a:lnTo>
                    <a:pt x="141" y="277"/>
                  </a:lnTo>
                  <a:lnTo>
                    <a:pt x="136" y="332"/>
                  </a:lnTo>
                  <a:lnTo>
                    <a:pt x="129" y="346"/>
                  </a:lnTo>
                  <a:lnTo>
                    <a:pt x="122" y="348"/>
                  </a:lnTo>
                  <a:lnTo>
                    <a:pt x="106" y="348"/>
                  </a:lnTo>
                  <a:lnTo>
                    <a:pt x="76" y="367"/>
                  </a:lnTo>
                  <a:lnTo>
                    <a:pt x="69" y="367"/>
                  </a:lnTo>
                  <a:lnTo>
                    <a:pt x="51" y="355"/>
                  </a:lnTo>
                  <a:lnTo>
                    <a:pt x="49" y="346"/>
                  </a:lnTo>
                  <a:lnTo>
                    <a:pt x="49" y="328"/>
                  </a:lnTo>
                  <a:lnTo>
                    <a:pt x="42" y="321"/>
                  </a:lnTo>
                  <a:lnTo>
                    <a:pt x="21" y="328"/>
                  </a:lnTo>
                  <a:lnTo>
                    <a:pt x="16" y="330"/>
                  </a:lnTo>
                  <a:lnTo>
                    <a:pt x="7" y="348"/>
                  </a:lnTo>
                  <a:lnTo>
                    <a:pt x="2" y="346"/>
                  </a:lnTo>
                  <a:lnTo>
                    <a:pt x="0" y="344"/>
                  </a:lnTo>
                  <a:lnTo>
                    <a:pt x="7" y="321"/>
                  </a:lnTo>
                  <a:lnTo>
                    <a:pt x="14" y="291"/>
                  </a:lnTo>
                  <a:lnTo>
                    <a:pt x="19" y="226"/>
                  </a:lnTo>
                  <a:lnTo>
                    <a:pt x="19" y="127"/>
                  </a:lnTo>
                  <a:lnTo>
                    <a:pt x="21" y="136"/>
                  </a:lnTo>
                  <a:lnTo>
                    <a:pt x="23" y="226"/>
                  </a:lnTo>
                  <a:lnTo>
                    <a:pt x="26" y="277"/>
                  </a:lnTo>
                  <a:lnTo>
                    <a:pt x="30" y="284"/>
                  </a:lnTo>
                  <a:lnTo>
                    <a:pt x="37" y="286"/>
                  </a:lnTo>
                  <a:lnTo>
                    <a:pt x="46" y="281"/>
                  </a:lnTo>
                  <a:lnTo>
                    <a:pt x="56" y="265"/>
                  </a:lnTo>
                  <a:lnTo>
                    <a:pt x="62" y="261"/>
                  </a:lnTo>
                  <a:lnTo>
                    <a:pt x="62" y="249"/>
                  </a:lnTo>
                  <a:lnTo>
                    <a:pt x="79" y="261"/>
                  </a:lnTo>
                  <a:lnTo>
                    <a:pt x="81" y="261"/>
                  </a:lnTo>
                  <a:lnTo>
                    <a:pt x="81" y="254"/>
                  </a:lnTo>
                  <a:lnTo>
                    <a:pt x="62" y="224"/>
                  </a:lnTo>
                  <a:lnTo>
                    <a:pt x="62" y="208"/>
                  </a:lnTo>
                  <a:lnTo>
                    <a:pt x="81" y="194"/>
                  </a:lnTo>
                  <a:lnTo>
                    <a:pt x="72" y="159"/>
                  </a:lnTo>
                  <a:lnTo>
                    <a:pt x="65" y="141"/>
                  </a:lnTo>
                  <a:lnTo>
                    <a:pt x="62" y="131"/>
                  </a:lnTo>
                  <a:lnTo>
                    <a:pt x="62" y="127"/>
                  </a:lnTo>
                  <a:lnTo>
                    <a:pt x="72" y="118"/>
                  </a:lnTo>
                  <a:lnTo>
                    <a:pt x="72" y="99"/>
                  </a:lnTo>
                  <a:lnTo>
                    <a:pt x="88" y="81"/>
                  </a:lnTo>
                  <a:lnTo>
                    <a:pt x="102" y="85"/>
                  </a:lnTo>
                  <a:lnTo>
                    <a:pt x="113" y="92"/>
                  </a:lnTo>
                  <a:lnTo>
                    <a:pt x="116" y="90"/>
                  </a:lnTo>
                  <a:lnTo>
                    <a:pt x="120" y="81"/>
                  </a:lnTo>
                  <a:lnTo>
                    <a:pt x="116" y="67"/>
                  </a:lnTo>
                  <a:lnTo>
                    <a:pt x="102" y="44"/>
                  </a:lnTo>
                  <a:lnTo>
                    <a:pt x="90" y="39"/>
                  </a:lnTo>
                  <a:lnTo>
                    <a:pt x="83" y="39"/>
                  </a:lnTo>
                  <a:lnTo>
                    <a:pt x="67" y="55"/>
                  </a:lnTo>
                  <a:lnTo>
                    <a:pt x="53" y="55"/>
                  </a:lnTo>
                  <a:lnTo>
                    <a:pt x="49" y="60"/>
                  </a:lnTo>
                  <a:lnTo>
                    <a:pt x="39" y="58"/>
                  </a:lnTo>
                  <a:lnTo>
                    <a:pt x="12" y="41"/>
                  </a:lnTo>
                  <a:lnTo>
                    <a:pt x="12" y="23"/>
                  </a:lnTo>
                  <a:lnTo>
                    <a:pt x="16" y="2"/>
                  </a:lnTo>
                  <a:lnTo>
                    <a:pt x="19" y="0"/>
                  </a:lnTo>
                  <a:lnTo>
                    <a:pt x="183" y="25"/>
                  </a:lnTo>
                  <a:close/>
                </a:path>
              </a:pathLst>
            </a:custGeom>
            <a:solidFill>
              <a:srgbClr val="FFFFFF"/>
            </a:solidFill>
            <a:ln w="14288">
              <a:solidFill>
                <a:srgbClr val="000000"/>
              </a:solidFill>
              <a:prstDash val="solid"/>
              <a:round/>
              <a:headEnd/>
              <a:tailEnd/>
            </a:ln>
          </p:spPr>
          <p:txBody>
            <a:bodyPr/>
            <a:lstStyle/>
            <a:p>
              <a:endParaRPr lang="en-US"/>
            </a:p>
          </p:txBody>
        </p:sp>
        <p:sp>
          <p:nvSpPr>
            <p:cNvPr id="128099" name="Freeform 99"/>
            <p:cNvSpPr>
              <a:spLocks/>
            </p:cNvSpPr>
            <p:nvPr/>
          </p:nvSpPr>
          <p:spPr bwMode="auto">
            <a:xfrm>
              <a:off x="1079" y="2888"/>
              <a:ext cx="764" cy="286"/>
            </a:xfrm>
            <a:custGeom>
              <a:avLst/>
              <a:gdLst>
                <a:gd name="T0" fmla="*/ 164 w 764"/>
                <a:gd name="T1" fmla="*/ 4 h 286"/>
                <a:gd name="T2" fmla="*/ 304 w 764"/>
                <a:gd name="T3" fmla="*/ 32 h 286"/>
                <a:gd name="T4" fmla="*/ 450 w 764"/>
                <a:gd name="T5" fmla="*/ 39 h 286"/>
                <a:gd name="T6" fmla="*/ 478 w 764"/>
                <a:gd name="T7" fmla="*/ 51 h 286"/>
                <a:gd name="T8" fmla="*/ 503 w 764"/>
                <a:gd name="T9" fmla="*/ 51 h 286"/>
                <a:gd name="T10" fmla="*/ 508 w 764"/>
                <a:gd name="T11" fmla="*/ 46 h 286"/>
                <a:gd name="T12" fmla="*/ 524 w 764"/>
                <a:gd name="T13" fmla="*/ 51 h 286"/>
                <a:gd name="T14" fmla="*/ 533 w 764"/>
                <a:gd name="T15" fmla="*/ 46 h 286"/>
                <a:gd name="T16" fmla="*/ 595 w 764"/>
                <a:gd name="T17" fmla="*/ 67 h 286"/>
                <a:gd name="T18" fmla="*/ 618 w 764"/>
                <a:gd name="T19" fmla="*/ 37 h 286"/>
                <a:gd name="T20" fmla="*/ 630 w 764"/>
                <a:gd name="T21" fmla="*/ 28 h 286"/>
                <a:gd name="T22" fmla="*/ 732 w 764"/>
                <a:gd name="T23" fmla="*/ 34 h 286"/>
                <a:gd name="T24" fmla="*/ 738 w 764"/>
                <a:gd name="T25" fmla="*/ 46 h 286"/>
                <a:gd name="T26" fmla="*/ 757 w 764"/>
                <a:gd name="T27" fmla="*/ 69 h 286"/>
                <a:gd name="T28" fmla="*/ 764 w 764"/>
                <a:gd name="T29" fmla="*/ 71 h 286"/>
                <a:gd name="T30" fmla="*/ 764 w 764"/>
                <a:gd name="T31" fmla="*/ 81 h 286"/>
                <a:gd name="T32" fmla="*/ 748 w 764"/>
                <a:gd name="T33" fmla="*/ 106 h 286"/>
                <a:gd name="T34" fmla="*/ 748 w 764"/>
                <a:gd name="T35" fmla="*/ 115 h 286"/>
                <a:gd name="T36" fmla="*/ 755 w 764"/>
                <a:gd name="T37" fmla="*/ 125 h 286"/>
                <a:gd name="T38" fmla="*/ 757 w 764"/>
                <a:gd name="T39" fmla="*/ 127 h 286"/>
                <a:gd name="T40" fmla="*/ 748 w 764"/>
                <a:gd name="T41" fmla="*/ 159 h 286"/>
                <a:gd name="T42" fmla="*/ 743 w 764"/>
                <a:gd name="T43" fmla="*/ 173 h 286"/>
                <a:gd name="T44" fmla="*/ 736 w 764"/>
                <a:gd name="T45" fmla="*/ 189 h 286"/>
                <a:gd name="T46" fmla="*/ 736 w 764"/>
                <a:gd name="T47" fmla="*/ 194 h 286"/>
                <a:gd name="T48" fmla="*/ 729 w 764"/>
                <a:gd name="T49" fmla="*/ 198 h 286"/>
                <a:gd name="T50" fmla="*/ 725 w 764"/>
                <a:gd name="T51" fmla="*/ 205 h 286"/>
                <a:gd name="T52" fmla="*/ 729 w 764"/>
                <a:gd name="T53" fmla="*/ 221 h 286"/>
                <a:gd name="T54" fmla="*/ 741 w 764"/>
                <a:gd name="T55" fmla="*/ 233 h 286"/>
                <a:gd name="T56" fmla="*/ 748 w 764"/>
                <a:gd name="T57" fmla="*/ 270 h 286"/>
                <a:gd name="T58" fmla="*/ 750 w 764"/>
                <a:gd name="T59" fmla="*/ 277 h 286"/>
                <a:gd name="T60" fmla="*/ 750 w 764"/>
                <a:gd name="T61" fmla="*/ 284 h 286"/>
                <a:gd name="T62" fmla="*/ 745 w 764"/>
                <a:gd name="T63" fmla="*/ 286 h 286"/>
                <a:gd name="T64" fmla="*/ 0 w 764"/>
                <a:gd name="T65" fmla="*/ 249 h 286"/>
                <a:gd name="T66" fmla="*/ 14 w 764"/>
                <a:gd name="T67" fmla="*/ 155 h 286"/>
                <a:gd name="T68" fmla="*/ 0 w 764"/>
                <a:gd name="T69" fmla="*/ 134 h 286"/>
                <a:gd name="T70" fmla="*/ 7 w 764"/>
                <a:gd name="T71" fmla="*/ 0 h 286"/>
                <a:gd name="T72" fmla="*/ 164 w 764"/>
                <a:gd name="T73" fmla="*/ 4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64" h="286">
                  <a:moveTo>
                    <a:pt x="164" y="4"/>
                  </a:moveTo>
                  <a:lnTo>
                    <a:pt x="304" y="32"/>
                  </a:lnTo>
                  <a:lnTo>
                    <a:pt x="450" y="39"/>
                  </a:lnTo>
                  <a:lnTo>
                    <a:pt x="478" y="51"/>
                  </a:lnTo>
                  <a:lnTo>
                    <a:pt x="503" y="51"/>
                  </a:lnTo>
                  <a:lnTo>
                    <a:pt x="508" y="46"/>
                  </a:lnTo>
                  <a:lnTo>
                    <a:pt x="524" y="51"/>
                  </a:lnTo>
                  <a:lnTo>
                    <a:pt x="533" y="46"/>
                  </a:lnTo>
                  <a:lnTo>
                    <a:pt x="595" y="67"/>
                  </a:lnTo>
                  <a:lnTo>
                    <a:pt x="618" y="37"/>
                  </a:lnTo>
                  <a:lnTo>
                    <a:pt x="630" y="28"/>
                  </a:lnTo>
                  <a:lnTo>
                    <a:pt x="732" y="34"/>
                  </a:lnTo>
                  <a:lnTo>
                    <a:pt x="738" y="46"/>
                  </a:lnTo>
                  <a:lnTo>
                    <a:pt x="757" y="69"/>
                  </a:lnTo>
                  <a:lnTo>
                    <a:pt x="764" y="71"/>
                  </a:lnTo>
                  <a:lnTo>
                    <a:pt x="764" y="81"/>
                  </a:lnTo>
                  <a:lnTo>
                    <a:pt x="748" y="106"/>
                  </a:lnTo>
                  <a:lnTo>
                    <a:pt x="748" y="115"/>
                  </a:lnTo>
                  <a:lnTo>
                    <a:pt x="755" y="125"/>
                  </a:lnTo>
                  <a:lnTo>
                    <a:pt x="757" y="127"/>
                  </a:lnTo>
                  <a:lnTo>
                    <a:pt x="748" y="159"/>
                  </a:lnTo>
                  <a:lnTo>
                    <a:pt x="743" y="173"/>
                  </a:lnTo>
                  <a:lnTo>
                    <a:pt x="736" y="189"/>
                  </a:lnTo>
                  <a:lnTo>
                    <a:pt x="736" y="194"/>
                  </a:lnTo>
                  <a:lnTo>
                    <a:pt x="729" y="198"/>
                  </a:lnTo>
                  <a:lnTo>
                    <a:pt x="725" y="205"/>
                  </a:lnTo>
                  <a:lnTo>
                    <a:pt x="729" y="221"/>
                  </a:lnTo>
                  <a:lnTo>
                    <a:pt x="741" y="233"/>
                  </a:lnTo>
                  <a:lnTo>
                    <a:pt x="748" y="270"/>
                  </a:lnTo>
                  <a:lnTo>
                    <a:pt x="750" y="277"/>
                  </a:lnTo>
                  <a:lnTo>
                    <a:pt x="750" y="284"/>
                  </a:lnTo>
                  <a:lnTo>
                    <a:pt x="745" y="286"/>
                  </a:lnTo>
                  <a:lnTo>
                    <a:pt x="0" y="249"/>
                  </a:lnTo>
                  <a:lnTo>
                    <a:pt x="14" y="155"/>
                  </a:lnTo>
                  <a:lnTo>
                    <a:pt x="0" y="134"/>
                  </a:lnTo>
                  <a:lnTo>
                    <a:pt x="7" y="0"/>
                  </a:lnTo>
                  <a:lnTo>
                    <a:pt x="164" y="4"/>
                  </a:lnTo>
                  <a:close/>
                </a:path>
              </a:pathLst>
            </a:cu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100" name="Freeform 100"/>
            <p:cNvSpPr>
              <a:spLocks/>
            </p:cNvSpPr>
            <p:nvPr/>
          </p:nvSpPr>
          <p:spPr bwMode="auto">
            <a:xfrm>
              <a:off x="1083" y="2892"/>
              <a:ext cx="764" cy="287"/>
            </a:xfrm>
            <a:custGeom>
              <a:avLst/>
              <a:gdLst>
                <a:gd name="T0" fmla="*/ 164 w 764"/>
                <a:gd name="T1" fmla="*/ 5 h 287"/>
                <a:gd name="T2" fmla="*/ 305 w 764"/>
                <a:gd name="T3" fmla="*/ 33 h 287"/>
                <a:gd name="T4" fmla="*/ 451 w 764"/>
                <a:gd name="T5" fmla="*/ 40 h 287"/>
                <a:gd name="T6" fmla="*/ 478 w 764"/>
                <a:gd name="T7" fmla="*/ 51 h 287"/>
                <a:gd name="T8" fmla="*/ 504 w 764"/>
                <a:gd name="T9" fmla="*/ 51 h 287"/>
                <a:gd name="T10" fmla="*/ 508 w 764"/>
                <a:gd name="T11" fmla="*/ 47 h 287"/>
                <a:gd name="T12" fmla="*/ 524 w 764"/>
                <a:gd name="T13" fmla="*/ 51 h 287"/>
                <a:gd name="T14" fmla="*/ 534 w 764"/>
                <a:gd name="T15" fmla="*/ 47 h 287"/>
                <a:gd name="T16" fmla="*/ 596 w 764"/>
                <a:gd name="T17" fmla="*/ 67 h 287"/>
                <a:gd name="T18" fmla="*/ 619 w 764"/>
                <a:gd name="T19" fmla="*/ 37 h 287"/>
                <a:gd name="T20" fmla="*/ 631 w 764"/>
                <a:gd name="T21" fmla="*/ 28 h 287"/>
                <a:gd name="T22" fmla="*/ 732 w 764"/>
                <a:gd name="T23" fmla="*/ 35 h 287"/>
                <a:gd name="T24" fmla="*/ 739 w 764"/>
                <a:gd name="T25" fmla="*/ 47 h 287"/>
                <a:gd name="T26" fmla="*/ 758 w 764"/>
                <a:gd name="T27" fmla="*/ 70 h 287"/>
                <a:gd name="T28" fmla="*/ 764 w 764"/>
                <a:gd name="T29" fmla="*/ 72 h 287"/>
                <a:gd name="T30" fmla="*/ 764 w 764"/>
                <a:gd name="T31" fmla="*/ 81 h 287"/>
                <a:gd name="T32" fmla="*/ 748 w 764"/>
                <a:gd name="T33" fmla="*/ 107 h 287"/>
                <a:gd name="T34" fmla="*/ 748 w 764"/>
                <a:gd name="T35" fmla="*/ 116 h 287"/>
                <a:gd name="T36" fmla="*/ 755 w 764"/>
                <a:gd name="T37" fmla="*/ 125 h 287"/>
                <a:gd name="T38" fmla="*/ 758 w 764"/>
                <a:gd name="T39" fmla="*/ 127 h 287"/>
                <a:gd name="T40" fmla="*/ 748 w 764"/>
                <a:gd name="T41" fmla="*/ 160 h 287"/>
                <a:gd name="T42" fmla="*/ 744 w 764"/>
                <a:gd name="T43" fmla="*/ 174 h 287"/>
                <a:gd name="T44" fmla="*/ 737 w 764"/>
                <a:gd name="T45" fmla="*/ 190 h 287"/>
                <a:gd name="T46" fmla="*/ 737 w 764"/>
                <a:gd name="T47" fmla="*/ 194 h 287"/>
                <a:gd name="T48" fmla="*/ 730 w 764"/>
                <a:gd name="T49" fmla="*/ 199 h 287"/>
                <a:gd name="T50" fmla="*/ 725 w 764"/>
                <a:gd name="T51" fmla="*/ 206 h 287"/>
                <a:gd name="T52" fmla="*/ 730 w 764"/>
                <a:gd name="T53" fmla="*/ 222 h 287"/>
                <a:gd name="T54" fmla="*/ 741 w 764"/>
                <a:gd name="T55" fmla="*/ 234 h 287"/>
                <a:gd name="T56" fmla="*/ 748 w 764"/>
                <a:gd name="T57" fmla="*/ 271 h 287"/>
                <a:gd name="T58" fmla="*/ 751 w 764"/>
                <a:gd name="T59" fmla="*/ 278 h 287"/>
                <a:gd name="T60" fmla="*/ 751 w 764"/>
                <a:gd name="T61" fmla="*/ 284 h 287"/>
                <a:gd name="T62" fmla="*/ 746 w 764"/>
                <a:gd name="T63" fmla="*/ 287 h 287"/>
                <a:gd name="T64" fmla="*/ 0 w 764"/>
                <a:gd name="T65" fmla="*/ 250 h 287"/>
                <a:gd name="T66" fmla="*/ 14 w 764"/>
                <a:gd name="T67" fmla="*/ 155 h 287"/>
                <a:gd name="T68" fmla="*/ 0 w 764"/>
                <a:gd name="T69" fmla="*/ 134 h 287"/>
                <a:gd name="T70" fmla="*/ 7 w 764"/>
                <a:gd name="T71" fmla="*/ 0 h 287"/>
                <a:gd name="T72" fmla="*/ 164 w 764"/>
                <a:gd name="T73" fmla="*/ 5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64" h="287">
                  <a:moveTo>
                    <a:pt x="164" y="5"/>
                  </a:moveTo>
                  <a:lnTo>
                    <a:pt x="305" y="33"/>
                  </a:lnTo>
                  <a:lnTo>
                    <a:pt x="451" y="40"/>
                  </a:lnTo>
                  <a:lnTo>
                    <a:pt x="478" y="51"/>
                  </a:lnTo>
                  <a:lnTo>
                    <a:pt x="504" y="51"/>
                  </a:lnTo>
                  <a:lnTo>
                    <a:pt x="508" y="47"/>
                  </a:lnTo>
                  <a:lnTo>
                    <a:pt x="524" y="51"/>
                  </a:lnTo>
                  <a:lnTo>
                    <a:pt x="534" y="47"/>
                  </a:lnTo>
                  <a:lnTo>
                    <a:pt x="596" y="67"/>
                  </a:lnTo>
                  <a:lnTo>
                    <a:pt x="619" y="37"/>
                  </a:lnTo>
                  <a:lnTo>
                    <a:pt x="631" y="28"/>
                  </a:lnTo>
                  <a:lnTo>
                    <a:pt x="732" y="35"/>
                  </a:lnTo>
                  <a:lnTo>
                    <a:pt x="739" y="47"/>
                  </a:lnTo>
                  <a:lnTo>
                    <a:pt x="758" y="70"/>
                  </a:lnTo>
                  <a:lnTo>
                    <a:pt x="764" y="72"/>
                  </a:lnTo>
                  <a:lnTo>
                    <a:pt x="764" y="81"/>
                  </a:lnTo>
                  <a:lnTo>
                    <a:pt x="748" y="107"/>
                  </a:lnTo>
                  <a:lnTo>
                    <a:pt x="748" y="116"/>
                  </a:lnTo>
                  <a:lnTo>
                    <a:pt x="755" y="125"/>
                  </a:lnTo>
                  <a:lnTo>
                    <a:pt x="758" y="127"/>
                  </a:lnTo>
                  <a:lnTo>
                    <a:pt x="748" y="160"/>
                  </a:lnTo>
                  <a:lnTo>
                    <a:pt x="744" y="174"/>
                  </a:lnTo>
                  <a:lnTo>
                    <a:pt x="737" y="190"/>
                  </a:lnTo>
                  <a:lnTo>
                    <a:pt x="737" y="194"/>
                  </a:lnTo>
                  <a:lnTo>
                    <a:pt x="730" y="199"/>
                  </a:lnTo>
                  <a:lnTo>
                    <a:pt x="725" y="206"/>
                  </a:lnTo>
                  <a:lnTo>
                    <a:pt x="730" y="222"/>
                  </a:lnTo>
                  <a:lnTo>
                    <a:pt x="741" y="234"/>
                  </a:lnTo>
                  <a:lnTo>
                    <a:pt x="748" y="271"/>
                  </a:lnTo>
                  <a:lnTo>
                    <a:pt x="751" y="278"/>
                  </a:lnTo>
                  <a:lnTo>
                    <a:pt x="751" y="284"/>
                  </a:lnTo>
                  <a:lnTo>
                    <a:pt x="746" y="287"/>
                  </a:lnTo>
                  <a:lnTo>
                    <a:pt x="0" y="250"/>
                  </a:lnTo>
                  <a:lnTo>
                    <a:pt x="14" y="155"/>
                  </a:lnTo>
                  <a:lnTo>
                    <a:pt x="0" y="134"/>
                  </a:lnTo>
                  <a:lnTo>
                    <a:pt x="7" y="0"/>
                  </a:lnTo>
                  <a:lnTo>
                    <a:pt x="164" y="5"/>
                  </a:lnTo>
                  <a:close/>
                </a:path>
              </a:pathLst>
            </a:custGeom>
            <a:blipFill dpi="0" rotWithShape="0">
              <a:blip r:embed="rId2"/>
              <a:srcRect/>
              <a:tile tx="0" ty="0" sx="100000" sy="100000" flip="none" algn="tl"/>
            </a:blipFill>
            <a:ln w="14288">
              <a:solidFill>
                <a:srgbClr val="000000"/>
              </a:solidFill>
              <a:prstDash val="solid"/>
              <a:round/>
              <a:headEnd/>
              <a:tailEnd/>
            </a:ln>
          </p:spPr>
          <p:txBody>
            <a:bodyPr/>
            <a:lstStyle/>
            <a:p>
              <a:endParaRPr lang="en-US"/>
            </a:p>
          </p:txBody>
        </p:sp>
        <p:sp>
          <p:nvSpPr>
            <p:cNvPr id="128101" name="Freeform 101"/>
            <p:cNvSpPr>
              <a:spLocks/>
            </p:cNvSpPr>
            <p:nvPr/>
          </p:nvSpPr>
          <p:spPr bwMode="auto">
            <a:xfrm>
              <a:off x="2595" y="2980"/>
              <a:ext cx="469" cy="342"/>
            </a:xfrm>
            <a:custGeom>
              <a:avLst/>
              <a:gdLst>
                <a:gd name="T0" fmla="*/ 453 w 469"/>
                <a:gd name="T1" fmla="*/ 0 h 342"/>
                <a:gd name="T2" fmla="*/ 455 w 469"/>
                <a:gd name="T3" fmla="*/ 0 h 342"/>
                <a:gd name="T4" fmla="*/ 458 w 469"/>
                <a:gd name="T5" fmla="*/ 12 h 342"/>
                <a:gd name="T6" fmla="*/ 460 w 469"/>
                <a:gd name="T7" fmla="*/ 23 h 342"/>
                <a:gd name="T8" fmla="*/ 469 w 469"/>
                <a:gd name="T9" fmla="*/ 46 h 342"/>
                <a:gd name="T10" fmla="*/ 467 w 469"/>
                <a:gd name="T11" fmla="*/ 63 h 342"/>
                <a:gd name="T12" fmla="*/ 467 w 469"/>
                <a:gd name="T13" fmla="*/ 72 h 342"/>
                <a:gd name="T14" fmla="*/ 469 w 469"/>
                <a:gd name="T15" fmla="*/ 74 h 342"/>
                <a:gd name="T16" fmla="*/ 469 w 469"/>
                <a:gd name="T17" fmla="*/ 79 h 342"/>
                <a:gd name="T18" fmla="*/ 444 w 469"/>
                <a:gd name="T19" fmla="*/ 79 h 342"/>
                <a:gd name="T20" fmla="*/ 430 w 469"/>
                <a:gd name="T21" fmla="*/ 72 h 342"/>
                <a:gd name="T22" fmla="*/ 416 w 469"/>
                <a:gd name="T23" fmla="*/ 76 h 342"/>
                <a:gd name="T24" fmla="*/ 407 w 469"/>
                <a:gd name="T25" fmla="*/ 81 h 342"/>
                <a:gd name="T26" fmla="*/ 395 w 469"/>
                <a:gd name="T27" fmla="*/ 83 h 342"/>
                <a:gd name="T28" fmla="*/ 370 w 469"/>
                <a:gd name="T29" fmla="*/ 79 h 342"/>
                <a:gd name="T30" fmla="*/ 356 w 469"/>
                <a:gd name="T31" fmla="*/ 86 h 342"/>
                <a:gd name="T32" fmla="*/ 328 w 469"/>
                <a:gd name="T33" fmla="*/ 120 h 342"/>
                <a:gd name="T34" fmla="*/ 317 w 469"/>
                <a:gd name="T35" fmla="*/ 141 h 342"/>
                <a:gd name="T36" fmla="*/ 310 w 469"/>
                <a:gd name="T37" fmla="*/ 162 h 342"/>
                <a:gd name="T38" fmla="*/ 303 w 469"/>
                <a:gd name="T39" fmla="*/ 178 h 342"/>
                <a:gd name="T40" fmla="*/ 301 w 469"/>
                <a:gd name="T41" fmla="*/ 194 h 342"/>
                <a:gd name="T42" fmla="*/ 287 w 469"/>
                <a:gd name="T43" fmla="*/ 213 h 342"/>
                <a:gd name="T44" fmla="*/ 282 w 469"/>
                <a:gd name="T45" fmla="*/ 226 h 342"/>
                <a:gd name="T46" fmla="*/ 254 w 469"/>
                <a:gd name="T47" fmla="*/ 238 h 342"/>
                <a:gd name="T48" fmla="*/ 247 w 469"/>
                <a:gd name="T49" fmla="*/ 250 h 342"/>
                <a:gd name="T50" fmla="*/ 245 w 469"/>
                <a:gd name="T51" fmla="*/ 277 h 342"/>
                <a:gd name="T52" fmla="*/ 229 w 469"/>
                <a:gd name="T53" fmla="*/ 289 h 342"/>
                <a:gd name="T54" fmla="*/ 206 w 469"/>
                <a:gd name="T55" fmla="*/ 307 h 342"/>
                <a:gd name="T56" fmla="*/ 181 w 469"/>
                <a:gd name="T57" fmla="*/ 312 h 342"/>
                <a:gd name="T58" fmla="*/ 169 w 469"/>
                <a:gd name="T59" fmla="*/ 314 h 342"/>
                <a:gd name="T60" fmla="*/ 162 w 469"/>
                <a:gd name="T61" fmla="*/ 321 h 342"/>
                <a:gd name="T62" fmla="*/ 153 w 469"/>
                <a:gd name="T63" fmla="*/ 335 h 342"/>
                <a:gd name="T64" fmla="*/ 141 w 469"/>
                <a:gd name="T65" fmla="*/ 342 h 342"/>
                <a:gd name="T66" fmla="*/ 130 w 469"/>
                <a:gd name="T67" fmla="*/ 333 h 342"/>
                <a:gd name="T68" fmla="*/ 88 w 469"/>
                <a:gd name="T69" fmla="*/ 312 h 342"/>
                <a:gd name="T70" fmla="*/ 67 w 469"/>
                <a:gd name="T71" fmla="*/ 293 h 342"/>
                <a:gd name="T72" fmla="*/ 63 w 469"/>
                <a:gd name="T73" fmla="*/ 286 h 342"/>
                <a:gd name="T74" fmla="*/ 65 w 469"/>
                <a:gd name="T75" fmla="*/ 273 h 342"/>
                <a:gd name="T76" fmla="*/ 70 w 469"/>
                <a:gd name="T77" fmla="*/ 266 h 342"/>
                <a:gd name="T78" fmla="*/ 67 w 469"/>
                <a:gd name="T79" fmla="*/ 240 h 342"/>
                <a:gd name="T80" fmla="*/ 60 w 469"/>
                <a:gd name="T81" fmla="*/ 215 h 342"/>
                <a:gd name="T82" fmla="*/ 60 w 469"/>
                <a:gd name="T83" fmla="*/ 183 h 342"/>
                <a:gd name="T84" fmla="*/ 65 w 469"/>
                <a:gd name="T85" fmla="*/ 155 h 342"/>
                <a:gd name="T86" fmla="*/ 63 w 469"/>
                <a:gd name="T87" fmla="*/ 127 h 342"/>
                <a:gd name="T88" fmla="*/ 44 w 469"/>
                <a:gd name="T89" fmla="*/ 113 h 342"/>
                <a:gd name="T90" fmla="*/ 37 w 469"/>
                <a:gd name="T91" fmla="*/ 95 h 342"/>
                <a:gd name="T92" fmla="*/ 26 w 469"/>
                <a:gd name="T93" fmla="*/ 83 h 342"/>
                <a:gd name="T94" fmla="*/ 21 w 469"/>
                <a:gd name="T95" fmla="*/ 67 h 342"/>
                <a:gd name="T96" fmla="*/ 5 w 469"/>
                <a:gd name="T97" fmla="*/ 44 h 342"/>
                <a:gd name="T98" fmla="*/ 0 w 469"/>
                <a:gd name="T99" fmla="*/ 35 h 342"/>
                <a:gd name="T100" fmla="*/ 0 w 469"/>
                <a:gd name="T101" fmla="*/ 33 h 342"/>
                <a:gd name="T102" fmla="*/ 19 w 469"/>
                <a:gd name="T103" fmla="*/ 33 h 342"/>
                <a:gd name="T104" fmla="*/ 19 w 469"/>
                <a:gd name="T105" fmla="*/ 35 h 342"/>
                <a:gd name="T106" fmla="*/ 21 w 469"/>
                <a:gd name="T107" fmla="*/ 35 h 342"/>
                <a:gd name="T108" fmla="*/ 26 w 469"/>
                <a:gd name="T109" fmla="*/ 26 h 342"/>
                <a:gd name="T110" fmla="*/ 26 w 469"/>
                <a:gd name="T111" fmla="*/ 0 h 342"/>
                <a:gd name="T112" fmla="*/ 453 w 469"/>
                <a:gd name="T113" fmla="*/ 0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9" h="342">
                  <a:moveTo>
                    <a:pt x="453" y="0"/>
                  </a:moveTo>
                  <a:lnTo>
                    <a:pt x="455" y="0"/>
                  </a:lnTo>
                  <a:lnTo>
                    <a:pt x="458" y="12"/>
                  </a:lnTo>
                  <a:lnTo>
                    <a:pt x="460" y="23"/>
                  </a:lnTo>
                  <a:lnTo>
                    <a:pt x="469" y="46"/>
                  </a:lnTo>
                  <a:lnTo>
                    <a:pt x="467" y="63"/>
                  </a:lnTo>
                  <a:lnTo>
                    <a:pt x="467" y="72"/>
                  </a:lnTo>
                  <a:lnTo>
                    <a:pt x="469" y="74"/>
                  </a:lnTo>
                  <a:lnTo>
                    <a:pt x="469" y="79"/>
                  </a:lnTo>
                  <a:lnTo>
                    <a:pt x="444" y="79"/>
                  </a:lnTo>
                  <a:lnTo>
                    <a:pt x="430" y="72"/>
                  </a:lnTo>
                  <a:lnTo>
                    <a:pt x="416" y="76"/>
                  </a:lnTo>
                  <a:lnTo>
                    <a:pt x="407" y="81"/>
                  </a:lnTo>
                  <a:lnTo>
                    <a:pt x="395" y="83"/>
                  </a:lnTo>
                  <a:lnTo>
                    <a:pt x="370" y="79"/>
                  </a:lnTo>
                  <a:lnTo>
                    <a:pt x="356" y="86"/>
                  </a:lnTo>
                  <a:lnTo>
                    <a:pt x="328" y="120"/>
                  </a:lnTo>
                  <a:lnTo>
                    <a:pt x="317" y="141"/>
                  </a:lnTo>
                  <a:lnTo>
                    <a:pt x="310" y="162"/>
                  </a:lnTo>
                  <a:lnTo>
                    <a:pt x="303" y="178"/>
                  </a:lnTo>
                  <a:lnTo>
                    <a:pt x="301" y="194"/>
                  </a:lnTo>
                  <a:lnTo>
                    <a:pt x="287" y="213"/>
                  </a:lnTo>
                  <a:lnTo>
                    <a:pt x="282" y="226"/>
                  </a:lnTo>
                  <a:lnTo>
                    <a:pt x="254" y="238"/>
                  </a:lnTo>
                  <a:lnTo>
                    <a:pt x="247" y="250"/>
                  </a:lnTo>
                  <a:lnTo>
                    <a:pt x="245" y="277"/>
                  </a:lnTo>
                  <a:lnTo>
                    <a:pt x="229" y="289"/>
                  </a:lnTo>
                  <a:lnTo>
                    <a:pt x="206" y="307"/>
                  </a:lnTo>
                  <a:lnTo>
                    <a:pt x="181" y="312"/>
                  </a:lnTo>
                  <a:lnTo>
                    <a:pt x="169" y="314"/>
                  </a:lnTo>
                  <a:lnTo>
                    <a:pt x="162" y="321"/>
                  </a:lnTo>
                  <a:lnTo>
                    <a:pt x="153" y="335"/>
                  </a:lnTo>
                  <a:lnTo>
                    <a:pt x="141" y="342"/>
                  </a:lnTo>
                  <a:lnTo>
                    <a:pt x="130" y="333"/>
                  </a:lnTo>
                  <a:lnTo>
                    <a:pt x="88" y="312"/>
                  </a:lnTo>
                  <a:lnTo>
                    <a:pt x="67" y="293"/>
                  </a:lnTo>
                  <a:lnTo>
                    <a:pt x="63" y="286"/>
                  </a:lnTo>
                  <a:lnTo>
                    <a:pt x="65" y="273"/>
                  </a:lnTo>
                  <a:lnTo>
                    <a:pt x="70" y="266"/>
                  </a:lnTo>
                  <a:lnTo>
                    <a:pt x="67" y="240"/>
                  </a:lnTo>
                  <a:lnTo>
                    <a:pt x="60" y="215"/>
                  </a:lnTo>
                  <a:lnTo>
                    <a:pt x="60" y="183"/>
                  </a:lnTo>
                  <a:lnTo>
                    <a:pt x="65" y="155"/>
                  </a:lnTo>
                  <a:lnTo>
                    <a:pt x="63" y="127"/>
                  </a:lnTo>
                  <a:lnTo>
                    <a:pt x="44" y="113"/>
                  </a:lnTo>
                  <a:lnTo>
                    <a:pt x="37" y="95"/>
                  </a:lnTo>
                  <a:lnTo>
                    <a:pt x="26" y="83"/>
                  </a:lnTo>
                  <a:lnTo>
                    <a:pt x="21" y="67"/>
                  </a:lnTo>
                  <a:lnTo>
                    <a:pt x="5" y="44"/>
                  </a:lnTo>
                  <a:lnTo>
                    <a:pt x="0" y="35"/>
                  </a:lnTo>
                  <a:lnTo>
                    <a:pt x="0" y="33"/>
                  </a:lnTo>
                  <a:lnTo>
                    <a:pt x="19" y="33"/>
                  </a:lnTo>
                  <a:lnTo>
                    <a:pt x="19" y="35"/>
                  </a:lnTo>
                  <a:lnTo>
                    <a:pt x="21" y="35"/>
                  </a:lnTo>
                  <a:lnTo>
                    <a:pt x="26" y="26"/>
                  </a:lnTo>
                  <a:lnTo>
                    <a:pt x="26" y="0"/>
                  </a:lnTo>
                  <a:lnTo>
                    <a:pt x="453" y="0"/>
                  </a:lnTo>
                  <a:close/>
                </a:path>
              </a:pathLst>
            </a:cu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102" name="Freeform 102"/>
            <p:cNvSpPr>
              <a:spLocks/>
            </p:cNvSpPr>
            <p:nvPr/>
          </p:nvSpPr>
          <p:spPr bwMode="auto">
            <a:xfrm>
              <a:off x="2600" y="2985"/>
              <a:ext cx="469" cy="341"/>
            </a:xfrm>
            <a:custGeom>
              <a:avLst/>
              <a:gdLst>
                <a:gd name="T0" fmla="*/ 453 w 469"/>
                <a:gd name="T1" fmla="*/ 0 h 341"/>
                <a:gd name="T2" fmla="*/ 455 w 469"/>
                <a:gd name="T3" fmla="*/ 0 h 341"/>
                <a:gd name="T4" fmla="*/ 457 w 469"/>
                <a:gd name="T5" fmla="*/ 11 h 341"/>
                <a:gd name="T6" fmla="*/ 459 w 469"/>
                <a:gd name="T7" fmla="*/ 23 h 341"/>
                <a:gd name="T8" fmla="*/ 469 w 469"/>
                <a:gd name="T9" fmla="*/ 46 h 341"/>
                <a:gd name="T10" fmla="*/ 466 w 469"/>
                <a:gd name="T11" fmla="*/ 62 h 341"/>
                <a:gd name="T12" fmla="*/ 466 w 469"/>
                <a:gd name="T13" fmla="*/ 71 h 341"/>
                <a:gd name="T14" fmla="*/ 469 w 469"/>
                <a:gd name="T15" fmla="*/ 74 h 341"/>
                <a:gd name="T16" fmla="*/ 469 w 469"/>
                <a:gd name="T17" fmla="*/ 78 h 341"/>
                <a:gd name="T18" fmla="*/ 443 w 469"/>
                <a:gd name="T19" fmla="*/ 78 h 341"/>
                <a:gd name="T20" fmla="*/ 429 w 469"/>
                <a:gd name="T21" fmla="*/ 71 h 341"/>
                <a:gd name="T22" fmla="*/ 416 w 469"/>
                <a:gd name="T23" fmla="*/ 76 h 341"/>
                <a:gd name="T24" fmla="*/ 406 w 469"/>
                <a:gd name="T25" fmla="*/ 81 h 341"/>
                <a:gd name="T26" fmla="*/ 395 w 469"/>
                <a:gd name="T27" fmla="*/ 83 h 341"/>
                <a:gd name="T28" fmla="*/ 369 w 469"/>
                <a:gd name="T29" fmla="*/ 78 h 341"/>
                <a:gd name="T30" fmla="*/ 356 w 469"/>
                <a:gd name="T31" fmla="*/ 85 h 341"/>
                <a:gd name="T32" fmla="*/ 328 w 469"/>
                <a:gd name="T33" fmla="*/ 120 h 341"/>
                <a:gd name="T34" fmla="*/ 316 w 469"/>
                <a:gd name="T35" fmla="*/ 141 h 341"/>
                <a:gd name="T36" fmla="*/ 309 w 469"/>
                <a:gd name="T37" fmla="*/ 161 h 341"/>
                <a:gd name="T38" fmla="*/ 302 w 469"/>
                <a:gd name="T39" fmla="*/ 178 h 341"/>
                <a:gd name="T40" fmla="*/ 300 w 469"/>
                <a:gd name="T41" fmla="*/ 194 h 341"/>
                <a:gd name="T42" fmla="*/ 286 w 469"/>
                <a:gd name="T43" fmla="*/ 212 h 341"/>
                <a:gd name="T44" fmla="*/ 282 w 469"/>
                <a:gd name="T45" fmla="*/ 226 h 341"/>
                <a:gd name="T46" fmla="*/ 254 w 469"/>
                <a:gd name="T47" fmla="*/ 238 h 341"/>
                <a:gd name="T48" fmla="*/ 247 w 469"/>
                <a:gd name="T49" fmla="*/ 249 h 341"/>
                <a:gd name="T50" fmla="*/ 245 w 469"/>
                <a:gd name="T51" fmla="*/ 277 h 341"/>
                <a:gd name="T52" fmla="*/ 229 w 469"/>
                <a:gd name="T53" fmla="*/ 288 h 341"/>
                <a:gd name="T54" fmla="*/ 206 w 469"/>
                <a:gd name="T55" fmla="*/ 307 h 341"/>
                <a:gd name="T56" fmla="*/ 180 w 469"/>
                <a:gd name="T57" fmla="*/ 311 h 341"/>
                <a:gd name="T58" fmla="*/ 169 w 469"/>
                <a:gd name="T59" fmla="*/ 314 h 341"/>
                <a:gd name="T60" fmla="*/ 162 w 469"/>
                <a:gd name="T61" fmla="*/ 321 h 341"/>
                <a:gd name="T62" fmla="*/ 152 w 469"/>
                <a:gd name="T63" fmla="*/ 335 h 341"/>
                <a:gd name="T64" fmla="*/ 141 w 469"/>
                <a:gd name="T65" fmla="*/ 341 h 341"/>
                <a:gd name="T66" fmla="*/ 129 w 469"/>
                <a:gd name="T67" fmla="*/ 332 h 341"/>
                <a:gd name="T68" fmla="*/ 88 w 469"/>
                <a:gd name="T69" fmla="*/ 311 h 341"/>
                <a:gd name="T70" fmla="*/ 67 w 469"/>
                <a:gd name="T71" fmla="*/ 293 h 341"/>
                <a:gd name="T72" fmla="*/ 62 w 469"/>
                <a:gd name="T73" fmla="*/ 286 h 341"/>
                <a:gd name="T74" fmla="*/ 65 w 469"/>
                <a:gd name="T75" fmla="*/ 272 h 341"/>
                <a:gd name="T76" fmla="*/ 69 w 469"/>
                <a:gd name="T77" fmla="*/ 265 h 341"/>
                <a:gd name="T78" fmla="*/ 67 w 469"/>
                <a:gd name="T79" fmla="*/ 240 h 341"/>
                <a:gd name="T80" fmla="*/ 60 w 469"/>
                <a:gd name="T81" fmla="*/ 215 h 341"/>
                <a:gd name="T82" fmla="*/ 60 w 469"/>
                <a:gd name="T83" fmla="*/ 182 h 341"/>
                <a:gd name="T84" fmla="*/ 65 w 469"/>
                <a:gd name="T85" fmla="*/ 154 h 341"/>
                <a:gd name="T86" fmla="*/ 62 w 469"/>
                <a:gd name="T87" fmla="*/ 127 h 341"/>
                <a:gd name="T88" fmla="*/ 44 w 469"/>
                <a:gd name="T89" fmla="*/ 113 h 341"/>
                <a:gd name="T90" fmla="*/ 37 w 469"/>
                <a:gd name="T91" fmla="*/ 94 h 341"/>
                <a:gd name="T92" fmla="*/ 25 w 469"/>
                <a:gd name="T93" fmla="*/ 83 h 341"/>
                <a:gd name="T94" fmla="*/ 21 w 469"/>
                <a:gd name="T95" fmla="*/ 67 h 341"/>
                <a:gd name="T96" fmla="*/ 5 w 469"/>
                <a:gd name="T97" fmla="*/ 44 h 341"/>
                <a:gd name="T98" fmla="*/ 0 w 469"/>
                <a:gd name="T99" fmla="*/ 34 h 341"/>
                <a:gd name="T100" fmla="*/ 0 w 469"/>
                <a:gd name="T101" fmla="*/ 32 h 341"/>
                <a:gd name="T102" fmla="*/ 19 w 469"/>
                <a:gd name="T103" fmla="*/ 32 h 341"/>
                <a:gd name="T104" fmla="*/ 19 w 469"/>
                <a:gd name="T105" fmla="*/ 34 h 341"/>
                <a:gd name="T106" fmla="*/ 21 w 469"/>
                <a:gd name="T107" fmla="*/ 34 h 341"/>
                <a:gd name="T108" fmla="*/ 25 w 469"/>
                <a:gd name="T109" fmla="*/ 25 h 341"/>
                <a:gd name="T110" fmla="*/ 25 w 469"/>
                <a:gd name="T111" fmla="*/ 0 h 341"/>
                <a:gd name="T112" fmla="*/ 453 w 469"/>
                <a:gd name="T113" fmla="*/ 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9" h="341">
                  <a:moveTo>
                    <a:pt x="453" y="0"/>
                  </a:moveTo>
                  <a:lnTo>
                    <a:pt x="455" y="0"/>
                  </a:lnTo>
                  <a:lnTo>
                    <a:pt x="457" y="11"/>
                  </a:lnTo>
                  <a:lnTo>
                    <a:pt x="459" y="23"/>
                  </a:lnTo>
                  <a:lnTo>
                    <a:pt x="469" y="46"/>
                  </a:lnTo>
                  <a:lnTo>
                    <a:pt x="466" y="62"/>
                  </a:lnTo>
                  <a:lnTo>
                    <a:pt x="466" y="71"/>
                  </a:lnTo>
                  <a:lnTo>
                    <a:pt x="469" y="74"/>
                  </a:lnTo>
                  <a:lnTo>
                    <a:pt x="469" y="78"/>
                  </a:lnTo>
                  <a:lnTo>
                    <a:pt x="443" y="78"/>
                  </a:lnTo>
                  <a:lnTo>
                    <a:pt x="429" y="71"/>
                  </a:lnTo>
                  <a:lnTo>
                    <a:pt x="416" y="76"/>
                  </a:lnTo>
                  <a:lnTo>
                    <a:pt x="406" y="81"/>
                  </a:lnTo>
                  <a:lnTo>
                    <a:pt x="395" y="83"/>
                  </a:lnTo>
                  <a:lnTo>
                    <a:pt x="369" y="78"/>
                  </a:lnTo>
                  <a:lnTo>
                    <a:pt x="356" y="85"/>
                  </a:lnTo>
                  <a:lnTo>
                    <a:pt x="328" y="120"/>
                  </a:lnTo>
                  <a:lnTo>
                    <a:pt x="316" y="141"/>
                  </a:lnTo>
                  <a:lnTo>
                    <a:pt x="309" y="161"/>
                  </a:lnTo>
                  <a:lnTo>
                    <a:pt x="302" y="178"/>
                  </a:lnTo>
                  <a:lnTo>
                    <a:pt x="300" y="194"/>
                  </a:lnTo>
                  <a:lnTo>
                    <a:pt x="286" y="212"/>
                  </a:lnTo>
                  <a:lnTo>
                    <a:pt x="282" y="226"/>
                  </a:lnTo>
                  <a:lnTo>
                    <a:pt x="254" y="238"/>
                  </a:lnTo>
                  <a:lnTo>
                    <a:pt x="247" y="249"/>
                  </a:lnTo>
                  <a:lnTo>
                    <a:pt x="245" y="277"/>
                  </a:lnTo>
                  <a:lnTo>
                    <a:pt x="229" y="288"/>
                  </a:lnTo>
                  <a:lnTo>
                    <a:pt x="206" y="307"/>
                  </a:lnTo>
                  <a:lnTo>
                    <a:pt x="180" y="311"/>
                  </a:lnTo>
                  <a:lnTo>
                    <a:pt x="169" y="314"/>
                  </a:lnTo>
                  <a:lnTo>
                    <a:pt x="162" y="321"/>
                  </a:lnTo>
                  <a:lnTo>
                    <a:pt x="152" y="335"/>
                  </a:lnTo>
                  <a:lnTo>
                    <a:pt x="141" y="341"/>
                  </a:lnTo>
                  <a:lnTo>
                    <a:pt x="129" y="332"/>
                  </a:lnTo>
                  <a:lnTo>
                    <a:pt x="88" y="311"/>
                  </a:lnTo>
                  <a:lnTo>
                    <a:pt x="67" y="293"/>
                  </a:lnTo>
                  <a:lnTo>
                    <a:pt x="62" y="286"/>
                  </a:lnTo>
                  <a:lnTo>
                    <a:pt x="65" y="272"/>
                  </a:lnTo>
                  <a:lnTo>
                    <a:pt x="69" y="265"/>
                  </a:lnTo>
                  <a:lnTo>
                    <a:pt x="67" y="240"/>
                  </a:lnTo>
                  <a:lnTo>
                    <a:pt x="60" y="215"/>
                  </a:lnTo>
                  <a:lnTo>
                    <a:pt x="60" y="182"/>
                  </a:lnTo>
                  <a:lnTo>
                    <a:pt x="65" y="154"/>
                  </a:lnTo>
                  <a:lnTo>
                    <a:pt x="62" y="127"/>
                  </a:lnTo>
                  <a:lnTo>
                    <a:pt x="44" y="113"/>
                  </a:lnTo>
                  <a:lnTo>
                    <a:pt x="37" y="94"/>
                  </a:lnTo>
                  <a:lnTo>
                    <a:pt x="25" y="83"/>
                  </a:lnTo>
                  <a:lnTo>
                    <a:pt x="21" y="67"/>
                  </a:lnTo>
                  <a:lnTo>
                    <a:pt x="5" y="44"/>
                  </a:lnTo>
                  <a:lnTo>
                    <a:pt x="0" y="34"/>
                  </a:lnTo>
                  <a:lnTo>
                    <a:pt x="0" y="32"/>
                  </a:lnTo>
                  <a:lnTo>
                    <a:pt x="19" y="32"/>
                  </a:lnTo>
                  <a:lnTo>
                    <a:pt x="19" y="34"/>
                  </a:lnTo>
                  <a:lnTo>
                    <a:pt x="21" y="34"/>
                  </a:lnTo>
                  <a:lnTo>
                    <a:pt x="25" y="25"/>
                  </a:lnTo>
                  <a:lnTo>
                    <a:pt x="25" y="0"/>
                  </a:lnTo>
                  <a:lnTo>
                    <a:pt x="453" y="0"/>
                  </a:lnTo>
                  <a:close/>
                </a:path>
              </a:pathLst>
            </a:custGeom>
            <a:blipFill dpi="0" rotWithShape="0">
              <a:blip r:embed="rId2"/>
              <a:srcRect/>
              <a:tile tx="0" ty="0" sx="100000" sy="100000" flip="none" algn="tl"/>
            </a:blipFill>
            <a:ln w="14288">
              <a:solidFill>
                <a:srgbClr val="000000"/>
              </a:solidFill>
              <a:prstDash val="solid"/>
              <a:round/>
              <a:headEnd/>
              <a:tailEnd/>
            </a:ln>
          </p:spPr>
          <p:txBody>
            <a:bodyPr/>
            <a:lstStyle/>
            <a:p>
              <a:endParaRPr lang="en-US"/>
            </a:p>
          </p:txBody>
        </p:sp>
        <p:sp>
          <p:nvSpPr>
            <p:cNvPr id="128103" name="Freeform 103"/>
            <p:cNvSpPr>
              <a:spLocks/>
            </p:cNvSpPr>
            <p:nvPr/>
          </p:nvSpPr>
          <p:spPr bwMode="auto">
            <a:xfrm>
              <a:off x="2422" y="2985"/>
              <a:ext cx="351" cy="572"/>
            </a:xfrm>
            <a:custGeom>
              <a:avLst/>
              <a:gdLst>
                <a:gd name="T0" fmla="*/ 160 w 351"/>
                <a:gd name="T1" fmla="*/ 18 h 572"/>
                <a:gd name="T2" fmla="*/ 162 w 351"/>
                <a:gd name="T3" fmla="*/ 30 h 572"/>
                <a:gd name="T4" fmla="*/ 176 w 351"/>
                <a:gd name="T5" fmla="*/ 55 h 572"/>
                <a:gd name="T6" fmla="*/ 190 w 351"/>
                <a:gd name="T7" fmla="*/ 71 h 572"/>
                <a:gd name="T8" fmla="*/ 194 w 351"/>
                <a:gd name="T9" fmla="*/ 90 h 572"/>
                <a:gd name="T10" fmla="*/ 208 w 351"/>
                <a:gd name="T11" fmla="*/ 104 h 572"/>
                <a:gd name="T12" fmla="*/ 217 w 351"/>
                <a:gd name="T13" fmla="*/ 122 h 572"/>
                <a:gd name="T14" fmla="*/ 227 w 351"/>
                <a:gd name="T15" fmla="*/ 127 h 572"/>
                <a:gd name="T16" fmla="*/ 231 w 351"/>
                <a:gd name="T17" fmla="*/ 141 h 572"/>
                <a:gd name="T18" fmla="*/ 229 w 351"/>
                <a:gd name="T19" fmla="*/ 168 h 572"/>
                <a:gd name="T20" fmla="*/ 224 w 351"/>
                <a:gd name="T21" fmla="*/ 203 h 572"/>
                <a:gd name="T22" fmla="*/ 233 w 351"/>
                <a:gd name="T23" fmla="*/ 242 h 572"/>
                <a:gd name="T24" fmla="*/ 233 w 351"/>
                <a:gd name="T25" fmla="*/ 254 h 572"/>
                <a:gd name="T26" fmla="*/ 233 w 351"/>
                <a:gd name="T27" fmla="*/ 261 h 572"/>
                <a:gd name="T28" fmla="*/ 227 w 351"/>
                <a:gd name="T29" fmla="*/ 272 h 572"/>
                <a:gd name="T30" fmla="*/ 229 w 351"/>
                <a:gd name="T31" fmla="*/ 288 h 572"/>
                <a:gd name="T32" fmla="*/ 240 w 351"/>
                <a:gd name="T33" fmla="*/ 302 h 572"/>
                <a:gd name="T34" fmla="*/ 277 w 351"/>
                <a:gd name="T35" fmla="*/ 328 h 572"/>
                <a:gd name="T36" fmla="*/ 310 w 351"/>
                <a:gd name="T37" fmla="*/ 346 h 572"/>
                <a:gd name="T38" fmla="*/ 328 w 351"/>
                <a:gd name="T39" fmla="*/ 360 h 572"/>
                <a:gd name="T40" fmla="*/ 347 w 351"/>
                <a:gd name="T41" fmla="*/ 395 h 572"/>
                <a:gd name="T42" fmla="*/ 351 w 351"/>
                <a:gd name="T43" fmla="*/ 422 h 572"/>
                <a:gd name="T44" fmla="*/ 344 w 351"/>
                <a:gd name="T45" fmla="*/ 464 h 572"/>
                <a:gd name="T46" fmla="*/ 342 w 351"/>
                <a:gd name="T47" fmla="*/ 471 h 572"/>
                <a:gd name="T48" fmla="*/ 333 w 351"/>
                <a:gd name="T49" fmla="*/ 475 h 572"/>
                <a:gd name="T50" fmla="*/ 328 w 351"/>
                <a:gd name="T51" fmla="*/ 487 h 572"/>
                <a:gd name="T52" fmla="*/ 312 w 351"/>
                <a:gd name="T53" fmla="*/ 498 h 572"/>
                <a:gd name="T54" fmla="*/ 305 w 351"/>
                <a:gd name="T55" fmla="*/ 501 h 572"/>
                <a:gd name="T56" fmla="*/ 298 w 351"/>
                <a:gd name="T57" fmla="*/ 515 h 572"/>
                <a:gd name="T58" fmla="*/ 284 w 351"/>
                <a:gd name="T59" fmla="*/ 522 h 572"/>
                <a:gd name="T60" fmla="*/ 257 w 351"/>
                <a:gd name="T61" fmla="*/ 524 h 572"/>
                <a:gd name="T62" fmla="*/ 229 w 351"/>
                <a:gd name="T63" fmla="*/ 517 h 572"/>
                <a:gd name="T64" fmla="*/ 171 w 351"/>
                <a:gd name="T65" fmla="*/ 529 h 572"/>
                <a:gd name="T66" fmla="*/ 134 w 351"/>
                <a:gd name="T67" fmla="*/ 538 h 572"/>
                <a:gd name="T68" fmla="*/ 106 w 351"/>
                <a:gd name="T69" fmla="*/ 524 h 572"/>
                <a:gd name="T70" fmla="*/ 100 w 351"/>
                <a:gd name="T71" fmla="*/ 524 h 572"/>
                <a:gd name="T72" fmla="*/ 88 w 351"/>
                <a:gd name="T73" fmla="*/ 540 h 572"/>
                <a:gd name="T74" fmla="*/ 79 w 351"/>
                <a:gd name="T75" fmla="*/ 554 h 572"/>
                <a:gd name="T76" fmla="*/ 60 w 351"/>
                <a:gd name="T77" fmla="*/ 570 h 572"/>
                <a:gd name="T78" fmla="*/ 46 w 351"/>
                <a:gd name="T79" fmla="*/ 572 h 572"/>
                <a:gd name="T80" fmla="*/ 0 w 351"/>
                <a:gd name="T81" fmla="*/ 572 h 572"/>
                <a:gd name="T82" fmla="*/ 3 w 351"/>
                <a:gd name="T83" fmla="*/ 88 h 572"/>
                <a:gd name="T84" fmla="*/ 3 w 351"/>
                <a:gd name="T85" fmla="*/ 58 h 572"/>
                <a:gd name="T86" fmla="*/ 10 w 351"/>
                <a:gd name="T87" fmla="*/ 58 h 572"/>
                <a:gd name="T88" fmla="*/ 21 w 351"/>
                <a:gd name="T89" fmla="*/ 62 h 572"/>
                <a:gd name="T90" fmla="*/ 40 w 351"/>
                <a:gd name="T91" fmla="*/ 60 h 572"/>
                <a:gd name="T92" fmla="*/ 63 w 351"/>
                <a:gd name="T93" fmla="*/ 46 h 572"/>
                <a:gd name="T94" fmla="*/ 81 w 351"/>
                <a:gd name="T95" fmla="*/ 51 h 572"/>
                <a:gd name="T96" fmla="*/ 93 w 351"/>
                <a:gd name="T97" fmla="*/ 55 h 572"/>
                <a:gd name="T98" fmla="*/ 104 w 351"/>
                <a:gd name="T99" fmla="*/ 51 h 572"/>
                <a:gd name="T100" fmla="*/ 130 w 351"/>
                <a:gd name="T101" fmla="*/ 18 h 572"/>
                <a:gd name="T102" fmla="*/ 146 w 351"/>
                <a:gd name="T103" fmla="*/ 0 h 572"/>
                <a:gd name="T104" fmla="*/ 150 w 351"/>
                <a:gd name="T105" fmla="*/ 0 h 572"/>
                <a:gd name="T106" fmla="*/ 160 w 351"/>
                <a:gd name="T107" fmla="*/ 18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1" h="572">
                  <a:moveTo>
                    <a:pt x="160" y="18"/>
                  </a:moveTo>
                  <a:lnTo>
                    <a:pt x="162" y="30"/>
                  </a:lnTo>
                  <a:lnTo>
                    <a:pt x="176" y="55"/>
                  </a:lnTo>
                  <a:lnTo>
                    <a:pt x="190" y="71"/>
                  </a:lnTo>
                  <a:lnTo>
                    <a:pt x="194" y="90"/>
                  </a:lnTo>
                  <a:lnTo>
                    <a:pt x="208" y="104"/>
                  </a:lnTo>
                  <a:lnTo>
                    <a:pt x="217" y="122"/>
                  </a:lnTo>
                  <a:lnTo>
                    <a:pt x="227" y="127"/>
                  </a:lnTo>
                  <a:lnTo>
                    <a:pt x="231" y="141"/>
                  </a:lnTo>
                  <a:lnTo>
                    <a:pt x="229" y="168"/>
                  </a:lnTo>
                  <a:lnTo>
                    <a:pt x="224" y="203"/>
                  </a:lnTo>
                  <a:lnTo>
                    <a:pt x="233" y="242"/>
                  </a:lnTo>
                  <a:lnTo>
                    <a:pt x="233" y="254"/>
                  </a:lnTo>
                  <a:lnTo>
                    <a:pt x="233" y="261"/>
                  </a:lnTo>
                  <a:lnTo>
                    <a:pt x="227" y="272"/>
                  </a:lnTo>
                  <a:lnTo>
                    <a:pt x="229" y="288"/>
                  </a:lnTo>
                  <a:lnTo>
                    <a:pt x="240" y="302"/>
                  </a:lnTo>
                  <a:lnTo>
                    <a:pt x="277" y="328"/>
                  </a:lnTo>
                  <a:lnTo>
                    <a:pt x="310" y="346"/>
                  </a:lnTo>
                  <a:lnTo>
                    <a:pt x="328" y="360"/>
                  </a:lnTo>
                  <a:lnTo>
                    <a:pt x="347" y="395"/>
                  </a:lnTo>
                  <a:lnTo>
                    <a:pt x="351" y="422"/>
                  </a:lnTo>
                  <a:lnTo>
                    <a:pt x="344" y="464"/>
                  </a:lnTo>
                  <a:lnTo>
                    <a:pt x="342" y="471"/>
                  </a:lnTo>
                  <a:lnTo>
                    <a:pt x="333" y="475"/>
                  </a:lnTo>
                  <a:lnTo>
                    <a:pt x="328" y="487"/>
                  </a:lnTo>
                  <a:lnTo>
                    <a:pt x="312" y="498"/>
                  </a:lnTo>
                  <a:lnTo>
                    <a:pt x="305" y="501"/>
                  </a:lnTo>
                  <a:lnTo>
                    <a:pt x="298" y="515"/>
                  </a:lnTo>
                  <a:lnTo>
                    <a:pt x="284" y="522"/>
                  </a:lnTo>
                  <a:lnTo>
                    <a:pt x="257" y="524"/>
                  </a:lnTo>
                  <a:lnTo>
                    <a:pt x="229" y="517"/>
                  </a:lnTo>
                  <a:lnTo>
                    <a:pt x="171" y="529"/>
                  </a:lnTo>
                  <a:lnTo>
                    <a:pt x="134" y="538"/>
                  </a:lnTo>
                  <a:lnTo>
                    <a:pt x="106" y="524"/>
                  </a:lnTo>
                  <a:lnTo>
                    <a:pt x="100" y="524"/>
                  </a:lnTo>
                  <a:lnTo>
                    <a:pt x="88" y="540"/>
                  </a:lnTo>
                  <a:lnTo>
                    <a:pt x="79" y="554"/>
                  </a:lnTo>
                  <a:lnTo>
                    <a:pt x="60" y="570"/>
                  </a:lnTo>
                  <a:lnTo>
                    <a:pt x="46" y="572"/>
                  </a:lnTo>
                  <a:lnTo>
                    <a:pt x="0" y="572"/>
                  </a:lnTo>
                  <a:lnTo>
                    <a:pt x="3" y="88"/>
                  </a:lnTo>
                  <a:lnTo>
                    <a:pt x="3" y="58"/>
                  </a:lnTo>
                  <a:lnTo>
                    <a:pt x="10" y="58"/>
                  </a:lnTo>
                  <a:lnTo>
                    <a:pt x="21" y="62"/>
                  </a:lnTo>
                  <a:lnTo>
                    <a:pt x="40" y="60"/>
                  </a:lnTo>
                  <a:lnTo>
                    <a:pt x="63" y="46"/>
                  </a:lnTo>
                  <a:lnTo>
                    <a:pt x="81" y="51"/>
                  </a:lnTo>
                  <a:lnTo>
                    <a:pt x="93" y="55"/>
                  </a:lnTo>
                  <a:lnTo>
                    <a:pt x="104" y="51"/>
                  </a:lnTo>
                  <a:lnTo>
                    <a:pt x="130" y="18"/>
                  </a:lnTo>
                  <a:lnTo>
                    <a:pt x="146" y="0"/>
                  </a:lnTo>
                  <a:lnTo>
                    <a:pt x="150" y="0"/>
                  </a:lnTo>
                  <a:lnTo>
                    <a:pt x="160" y="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104" name="Freeform 104"/>
            <p:cNvSpPr>
              <a:spLocks/>
            </p:cNvSpPr>
            <p:nvPr/>
          </p:nvSpPr>
          <p:spPr bwMode="auto">
            <a:xfrm>
              <a:off x="2427" y="2989"/>
              <a:ext cx="351" cy="573"/>
            </a:xfrm>
            <a:custGeom>
              <a:avLst/>
              <a:gdLst>
                <a:gd name="T0" fmla="*/ 159 w 351"/>
                <a:gd name="T1" fmla="*/ 19 h 573"/>
                <a:gd name="T2" fmla="*/ 162 w 351"/>
                <a:gd name="T3" fmla="*/ 30 h 573"/>
                <a:gd name="T4" fmla="*/ 175 w 351"/>
                <a:gd name="T5" fmla="*/ 56 h 573"/>
                <a:gd name="T6" fmla="*/ 189 w 351"/>
                <a:gd name="T7" fmla="*/ 72 h 573"/>
                <a:gd name="T8" fmla="*/ 194 w 351"/>
                <a:gd name="T9" fmla="*/ 90 h 573"/>
                <a:gd name="T10" fmla="*/ 208 w 351"/>
                <a:gd name="T11" fmla="*/ 104 h 573"/>
                <a:gd name="T12" fmla="*/ 217 w 351"/>
                <a:gd name="T13" fmla="*/ 123 h 573"/>
                <a:gd name="T14" fmla="*/ 226 w 351"/>
                <a:gd name="T15" fmla="*/ 127 h 573"/>
                <a:gd name="T16" fmla="*/ 231 w 351"/>
                <a:gd name="T17" fmla="*/ 141 h 573"/>
                <a:gd name="T18" fmla="*/ 228 w 351"/>
                <a:gd name="T19" fmla="*/ 169 h 573"/>
                <a:gd name="T20" fmla="*/ 224 w 351"/>
                <a:gd name="T21" fmla="*/ 204 h 573"/>
                <a:gd name="T22" fmla="*/ 233 w 351"/>
                <a:gd name="T23" fmla="*/ 243 h 573"/>
                <a:gd name="T24" fmla="*/ 233 w 351"/>
                <a:gd name="T25" fmla="*/ 254 h 573"/>
                <a:gd name="T26" fmla="*/ 233 w 351"/>
                <a:gd name="T27" fmla="*/ 261 h 573"/>
                <a:gd name="T28" fmla="*/ 226 w 351"/>
                <a:gd name="T29" fmla="*/ 273 h 573"/>
                <a:gd name="T30" fmla="*/ 228 w 351"/>
                <a:gd name="T31" fmla="*/ 289 h 573"/>
                <a:gd name="T32" fmla="*/ 240 w 351"/>
                <a:gd name="T33" fmla="*/ 303 h 573"/>
                <a:gd name="T34" fmla="*/ 277 w 351"/>
                <a:gd name="T35" fmla="*/ 328 h 573"/>
                <a:gd name="T36" fmla="*/ 309 w 351"/>
                <a:gd name="T37" fmla="*/ 347 h 573"/>
                <a:gd name="T38" fmla="*/ 328 w 351"/>
                <a:gd name="T39" fmla="*/ 361 h 573"/>
                <a:gd name="T40" fmla="*/ 346 w 351"/>
                <a:gd name="T41" fmla="*/ 395 h 573"/>
                <a:gd name="T42" fmla="*/ 351 w 351"/>
                <a:gd name="T43" fmla="*/ 423 h 573"/>
                <a:gd name="T44" fmla="*/ 344 w 351"/>
                <a:gd name="T45" fmla="*/ 464 h 573"/>
                <a:gd name="T46" fmla="*/ 342 w 351"/>
                <a:gd name="T47" fmla="*/ 471 h 573"/>
                <a:gd name="T48" fmla="*/ 332 w 351"/>
                <a:gd name="T49" fmla="*/ 476 h 573"/>
                <a:gd name="T50" fmla="*/ 328 w 351"/>
                <a:gd name="T51" fmla="*/ 488 h 573"/>
                <a:gd name="T52" fmla="*/ 312 w 351"/>
                <a:gd name="T53" fmla="*/ 499 h 573"/>
                <a:gd name="T54" fmla="*/ 305 w 351"/>
                <a:gd name="T55" fmla="*/ 501 h 573"/>
                <a:gd name="T56" fmla="*/ 298 w 351"/>
                <a:gd name="T57" fmla="*/ 515 h 573"/>
                <a:gd name="T58" fmla="*/ 284 w 351"/>
                <a:gd name="T59" fmla="*/ 522 h 573"/>
                <a:gd name="T60" fmla="*/ 256 w 351"/>
                <a:gd name="T61" fmla="*/ 525 h 573"/>
                <a:gd name="T62" fmla="*/ 228 w 351"/>
                <a:gd name="T63" fmla="*/ 518 h 573"/>
                <a:gd name="T64" fmla="*/ 171 w 351"/>
                <a:gd name="T65" fmla="*/ 529 h 573"/>
                <a:gd name="T66" fmla="*/ 134 w 351"/>
                <a:gd name="T67" fmla="*/ 538 h 573"/>
                <a:gd name="T68" fmla="*/ 106 w 351"/>
                <a:gd name="T69" fmla="*/ 525 h 573"/>
                <a:gd name="T70" fmla="*/ 99 w 351"/>
                <a:gd name="T71" fmla="*/ 525 h 573"/>
                <a:gd name="T72" fmla="*/ 88 w 351"/>
                <a:gd name="T73" fmla="*/ 541 h 573"/>
                <a:gd name="T74" fmla="*/ 78 w 351"/>
                <a:gd name="T75" fmla="*/ 555 h 573"/>
                <a:gd name="T76" fmla="*/ 60 w 351"/>
                <a:gd name="T77" fmla="*/ 571 h 573"/>
                <a:gd name="T78" fmla="*/ 46 w 351"/>
                <a:gd name="T79" fmla="*/ 573 h 573"/>
                <a:gd name="T80" fmla="*/ 0 w 351"/>
                <a:gd name="T81" fmla="*/ 573 h 573"/>
                <a:gd name="T82" fmla="*/ 2 w 351"/>
                <a:gd name="T83" fmla="*/ 88 h 573"/>
                <a:gd name="T84" fmla="*/ 2 w 351"/>
                <a:gd name="T85" fmla="*/ 58 h 573"/>
                <a:gd name="T86" fmla="*/ 9 w 351"/>
                <a:gd name="T87" fmla="*/ 58 h 573"/>
                <a:gd name="T88" fmla="*/ 21 w 351"/>
                <a:gd name="T89" fmla="*/ 63 h 573"/>
                <a:gd name="T90" fmla="*/ 39 w 351"/>
                <a:gd name="T91" fmla="*/ 60 h 573"/>
                <a:gd name="T92" fmla="*/ 62 w 351"/>
                <a:gd name="T93" fmla="*/ 47 h 573"/>
                <a:gd name="T94" fmla="*/ 81 w 351"/>
                <a:gd name="T95" fmla="*/ 51 h 573"/>
                <a:gd name="T96" fmla="*/ 92 w 351"/>
                <a:gd name="T97" fmla="*/ 56 h 573"/>
                <a:gd name="T98" fmla="*/ 104 w 351"/>
                <a:gd name="T99" fmla="*/ 51 h 573"/>
                <a:gd name="T100" fmla="*/ 129 w 351"/>
                <a:gd name="T101" fmla="*/ 19 h 573"/>
                <a:gd name="T102" fmla="*/ 145 w 351"/>
                <a:gd name="T103" fmla="*/ 0 h 573"/>
                <a:gd name="T104" fmla="*/ 150 w 351"/>
                <a:gd name="T105" fmla="*/ 0 h 573"/>
                <a:gd name="T106" fmla="*/ 159 w 351"/>
                <a:gd name="T107" fmla="*/ 19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51" h="573">
                  <a:moveTo>
                    <a:pt x="159" y="19"/>
                  </a:moveTo>
                  <a:lnTo>
                    <a:pt x="162" y="30"/>
                  </a:lnTo>
                  <a:lnTo>
                    <a:pt x="175" y="56"/>
                  </a:lnTo>
                  <a:lnTo>
                    <a:pt x="189" y="72"/>
                  </a:lnTo>
                  <a:lnTo>
                    <a:pt x="194" y="90"/>
                  </a:lnTo>
                  <a:lnTo>
                    <a:pt x="208" y="104"/>
                  </a:lnTo>
                  <a:lnTo>
                    <a:pt x="217" y="123"/>
                  </a:lnTo>
                  <a:lnTo>
                    <a:pt x="226" y="127"/>
                  </a:lnTo>
                  <a:lnTo>
                    <a:pt x="231" y="141"/>
                  </a:lnTo>
                  <a:lnTo>
                    <a:pt x="228" y="169"/>
                  </a:lnTo>
                  <a:lnTo>
                    <a:pt x="224" y="204"/>
                  </a:lnTo>
                  <a:lnTo>
                    <a:pt x="233" y="243"/>
                  </a:lnTo>
                  <a:lnTo>
                    <a:pt x="233" y="254"/>
                  </a:lnTo>
                  <a:lnTo>
                    <a:pt x="233" y="261"/>
                  </a:lnTo>
                  <a:lnTo>
                    <a:pt x="226" y="273"/>
                  </a:lnTo>
                  <a:lnTo>
                    <a:pt x="228" y="289"/>
                  </a:lnTo>
                  <a:lnTo>
                    <a:pt x="240" y="303"/>
                  </a:lnTo>
                  <a:lnTo>
                    <a:pt x="277" y="328"/>
                  </a:lnTo>
                  <a:lnTo>
                    <a:pt x="309" y="347"/>
                  </a:lnTo>
                  <a:lnTo>
                    <a:pt x="328" y="361"/>
                  </a:lnTo>
                  <a:lnTo>
                    <a:pt x="346" y="395"/>
                  </a:lnTo>
                  <a:lnTo>
                    <a:pt x="351" y="423"/>
                  </a:lnTo>
                  <a:lnTo>
                    <a:pt x="344" y="464"/>
                  </a:lnTo>
                  <a:lnTo>
                    <a:pt x="342" y="471"/>
                  </a:lnTo>
                  <a:lnTo>
                    <a:pt x="332" y="476"/>
                  </a:lnTo>
                  <a:lnTo>
                    <a:pt x="328" y="488"/>
                  </a:lnTo>
                  <a:lnTo>
                    <a:pt x="312" y="499"/>
                  </a:lnTo>
                  <a:lnTo>
                    <a:pt x="305" y="501"/>
                  </a:lnTo>
                  <a:lnTo>
                    <a:pt x="298" y="515"/>
                  </a:lnTo>
                  <a:lnTo>
                    <a:pt x="284" y="522"/>
                  </a:lnTo>
                  <a:lnTo>
                    <a:pt x="256" y="525"/>
                  </a:lnTo>
                  <a:lnTo>
                    <a:pt x="228" y="518"/>
                  </a:lnTo>
                  <a:lnTo>
                    <a:pt x="171" y="529"/>
                  </a:lnTo>
                  <a:lnTo>
                    <a:pt x="134" y="538"/>
                  </a:lnTo>
                  <a:lnTo>
                    <a:pt x="106" y="525"/>
                  </a:lnTo>
                  <a:lnTo>
                    <a:pt x="99" y="525"/>
                  </a:lnTo>
                  <a:lnTo>
                    <a:pt x="88" y="541"/>
                  </a:lnTo>
                  <a:lnTo>
                    <a:pt x="78" y="555"/>
                  </a:lnTo>
                  <a:lnTo>
                    <a:pt x="60" y="571"/>
                  </a:lnTo>
                  <a:lnTo>
                    <a:pt x="46" y="573"/>
                  </a:lnTo>
                  <a:lnTo>
                    <a:pt x="0" y="573"/>
                  </a:lnTo>
                  <a:lnTo>
                    <a:pt x="2" y="88"/>
                  </a:lnTo>
                  <a:lnTo>
                    <a:pt x="2" y="58"/>
                  </a:lnTo>
                  <a:lnTo>
                    <a:pt x="9" y="58"/>
                  </a:lnTo>
                  <a:lnTo>
                    <a:pt x="21" y="63"/>
                  </a:lnTo>
                  <a:lnTo>
                    <a:pt x="39" y="60"/>
                  </a:lnTo>
                  <a:lnTo>
                    <a:pt x="62" y="47"/>
                  </a:lnTo>
                  <a:lnTo>
                    <a:pt x="81" y="51"/>
                  </a:lnTo>
                  <a:lnTo>
                    <a:pt x="92" y="56"/>
                  </a:lnTo>
                  <a:lnTo>
                    <a:pt x="104" y="51"/>
                  </a:lnTo>
                  <a:lnTo>
                    <a:pt x="129" y="19"/>
                  </a:lnTo>
                  <a:lnTo>
                    <a:pt x="145" y="0"/>
                  </a:lnTo>
                  <a:lnTo>
                    <a:pt x="150" y="0"/>
                  </a:lnTo>
                  <a:lnTo>
                    <a:pt x="159" y="19"/>
                  </a:lnTo>
                  <a:close/>
                </a:path>
              </a:pathLst>
            </a:custGeom>
            <a:solidFill>
              <a:srgbClr val="FFFFFF"/>
            </a:solidFill>
            <a:ln w="14288">
              <a:solidFill>
                <a:srgbClr val="000000"/>
              </a:solidFill>
              <a:prstDash val="solid"/>
              <a:round/>
              <a:headEnd/>
              <a:tailEnd/>
            </a:ln>
          </p:spPr>
          <p:txBody>
            <a:bodyPr/>
            <a:lstStyle/>
            <a:p>
              <a:endParaRPr lang="en-US"/>
            </a:p>
          </p:txBody>
        </p:sp>
        <p:sp>
          <p:nvSpPr>
            <p:cNvPr id="128105" name="Freeform 105"/>
            <p:cNvSpPr>
              <a:spLocks/>
            </p:cNvSpPr>
            <p:nvPr/>
          </p:nvSpPr>
          <p:spPr bwMode="auto">
            <a:xfrm>
              <a:off x="3209" y="2994"/>
              <a:ext cx="238" cy="457"/>
            </a:xfrm>
            <a:custGeom>
              <a:avLst/>
              <a:gdLst>
                <a:gd name="T0" fmla="*/ 100 w 238"/>
                <a:gd name="T1" fmla="*/ 19 h 457"/>
                <a:gd name="T2" fmla="*/ 141 w 238"/>
                <a:gd name="T3" fmla="*/ 12 h 457"/>
                <a:gd name="T4" fmla="*/ 146 w 238"/>
                <a:gd name="T5" fmla="*/ 7 h 457"/>
                <a:gd name="T6" fmla="*/ 155 w 238"/>
                <a:gd name="T7" fmla="*/ 9 h 457"/>
                <a:gd name="T8" fmla="*/ 178 w 238"/>
                <a:gd name="T9" fmla="*/ 32 h 457"/>
                <a:gd name="T10" fmla="*/ 185 w 238"/>
                <a:gd name="T11" fmla="*/ 53 h 457"/>
                <a:gd name="T12" fmla="*/ 199 w 238"/>
                <a:gd name="T13" fmla="*/ 79 h 457"/>
                <a:gd name="T14" fmla="*/ 229 w 238"/>
                <a:gd name="T15" fmla="*/ 102 h 457"/>
                <a:gd name="T16" fmla="*/ 238 w 238"/>
                <a:gd name="T17" fmla="*/ 148 h 457"/>
                <a:gd name="T18" fmla="*/ 236 w 238"/>
                <a:gd name="T19" fmla="*/ 176 h 457"/>
                <a:gd name="T20" fmla="*/ 206 w 238"/>
                <a:gd name="T21" fmla="*/ 180 h 457"/>
                <a:gd name="T22" fmla="*/ 197 w 238"/>
                <a:gd name="T23" fmla="*/ 180 h 457"/>
                <a:gd name="T24" fmla="*/ 190 w 238"/>
                <a:gd name="T25" fmla="*/ 189 h 457"/>
                <a:gd name="T26" fmla="*/ 178 w 238"/>
                <a:gd name="T27" fmla="*/ 187 h 457"/>
                <a:gd name="T28" fmla="*/ 176 w 238"/>
                <a:gd name="T29" fmla="*/ 187 h 457"/>
                <a:gd name="T30" fmla="*/ 164 w 238"/>
                <a:gd name="T31" fmla="*/ 201 h 457"/>
                <a:gd name="T32" fmla="*/ 169 w 238"/>
                <a:gd name="T33" fmla="*/ 293 h 457"/>
                <a:gd name="T34" fmla="*/ 169 w 238"/>
                <a:gd name="T35" fmla="*/ 365 h 457"/>
                <a:gd name="T36" fmla="*/ 164 w 238"/>
                <a:gd name="T37" fmla="*/ 369 h 457"/>
                <a:gd name="T38" fmla="*/ 148 w 238"/>
                <a:gd name="T39" fmla="*/ 374 h 457"/>
                <a:gd name="T40" fmla="*/ 144 w 238"/>
                <a:gd name="T41" fmla="*/ 379 h 457"/>
                <a:gd name="T42" fmla="*/ 144 w 238"/>
                <a:gd name="T43" fmla="*/ 455 h 457"/>
                <a:gd name="T44" fmla="*/ 107 w 238"/>
                <a:gd name="T45" fmla="*/ 457 h 457"/>
                <a:gd name="T46" fmla="*/ 104 w 238"/>
                <a:gd name="T47" fmla="*/ 453 h 457"/>
                <a:gd name="T48" fmla="*/ 104 w 238"/>
                <a:gd name="T49" fmla="*/ 381 h 457"/>
                <a:gd name="T50" fmla="*/ 100 w 238"/>
                <a:gd name="T51" fmla="*/ 372 h 457"/>
                <a:gd name="T52" fmla="*/ 95 w 238"/>
                <a:gd name="T53" fmla="*/ 275 h 457"/>
                <a:gd name="T54" fmla="*/ 95 w 238"/>
                <a:gd name="T55" fmla="*/ 233 h 457"/>
                <a:gd name="T56" fmla="*/ 93 w 238"/>
                <a:gd name="T57" fmla="*/ 231 h 457"/>
                <a:gd name="T58" fmla="*/ 77 w 238"/>
                <a:gd name="T59" fmla="*/ 231 h 457"/>
                <a:gd name="T60" fmla="*/ 72 w 238"/>
                <a:gd name="T61" fmla="*/ 206 h 457"/>
                <a:gd name="T62" fmla="*/ 67 w 238"/>
                <a:gd name="T63" fmla="*/ 201 h 457"/>
                <a:gd name="T64" fmla="*/ 65 w 238"/>
                <a:gd name="T65" fmla="*/ 192 h 457"/>
                <a:gd name="T66" fmla="*/ 58 w 238"/>
                <a:gd name="T67" fmla="*/ 187 h 457"/>
                <a:gd name="T68" fmla="*/ 58 w 238"/>
                <a:gd name="T69" fmla="*/ 171 h 457"/>
                <a:gd name="T70" fmla="*/ 58 w 238"/>
                <a:gd name="T71" fmla="*/ 169 h 457"/>
                <a:gd name="T72" fmla="*/ 49 w 238"/>
                <a:gd name="T73" fmla="*/ 164 h 457"/>
                <a:gd name="T74" fmla="*/ 49 w 238"/>
                <a:gd name="T75" fmla="*/ 141 h 457"/>
                <a:gd name="T76" fmla="*/ 44 w 238"/>
                <a:gd name="T77" fmla="*/ 136 h 457"/>
                <a:gd name="T78" fmla="*/ 3 w 238"/>
                <a:gd name="T79" fmla="*/ 139 h 457"/>
                <a:gd name="T80" fmla="*/ 3 w 238"/>
                <a:gd name="T81" fmla="*/ 139 h 457"/>
                <a:gd name="T82" fmla="*/ 0 w 238"/>
                <a:gd name="T83" fmla="*/ 132 h 457"/>
                <a:gd name="T84" fmla="*/ 0 w 238"/>
                <a:gd name="T85" fmla="*/ 90 h 457"/>
                <a:gd name="T86" fmla="*/ 5 w 238"/>
                <a:gd name="T87" fmla="*/ 81 h 457"/>
                <a:gd name="T88" fmla="*/ 7 w 238"/>
                <a:gd name="T89" fmla="*/ 51 h 457"/>
                <a:gd name="T90" fmla="*/ 12 w 238"/>
                <a:gd name="T91" fmla="*/ 46 h 457"/>
                <a:gd name="T92" fmla="*/ 24 w 238"/>
                <a:gd name="T93" fmla="*/ 44 h 457"/>
                <a:gd name="T94" fmla="*/ 49 w 238"/>
                <a:gd name="T95" fmla="*/ 5 h 457"/>
                <a:gd name="T96" fmla="*/ 58 w 238"/>
                <a:gd name="T97" fmla="*/ 0 h 457"/>
                <a:gd name="T98" fmla="*/ 67 w 238"/>
                <a:gd name="T99" fmla="*/ 0 h 457"/>
                <a:gd name="T100" fmla="*/ 77 w 238"/>
                <a:gd name="T101" fmla="*/ 0 h 457"/>
                <a:gd name="T102" fmla="*/ 100 w 238"/>
                <a:gd name="T103" fmla="*/ 19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38" h="457">
                  <a:moveTo>
                    <a:pt x="100" y="19"/>
                  </a:moveTo>
                  <a:lnTo>
                    <a:pt x="141" y="12"/>
                  </a:lnTo>
                  <a:lnTo>
                    <a:pt x="146" y="7"/>
                  </a:lnTo>
                  <a:lnTo>
                    <a:pt x="155" y="9"/>
                  </a:lnTo>
                  <a:lnTo>
                    <a:pt x="178" y="32"/>
                  </a:lnTo>
                  <a:lnTo>
                    <a:pt x="185" y="53"/>
                  </a:lnTo>
                  <a:lnTo>
                    <a:pt x="199" y="79"/>
                  </a:lnTo>
                  <a:lnTo>
                    <a:pt x="229" y="102"/>
                  </a:lnTo>
                  <a:lnTo>
                    <a:pt x="238" y="148"/>
                  </a:lnTo>
                  <a:lnTo>
                    <a:pt x="236" y="176"/>
                  </a:lnTo>
                  <a:lnTo>
                    <a:pt x="206" y="180"/>
                  </a:lnTo>
                  <a:lnTo>
                    <a:pt x="197" y="180"/>
                  </a:lnTo>
                  <a:lnTo>
                    <a:pt x="190" y="189"/>
                  </a:lnTo>
                  <a:lnTo>
                    <a:pt x="178" y="187"/>
                  </a:lnTo>
                  <a:lnTo>
                    <a:pt x="176" y="187"/>
                  </a:lnTo>
                  <a:lnTo>
                    <a:pt x="164" y="201"/>
                  </a:lnTo>
                  <a:lnTo>
                    <a:pt x="169" y="293"/>
                  </a:lnTo>
                  <a:lnTo>
                    <a:pt x="169" y="365"/>
                  </a:lnTo>
                  <a:lnTo>
                    <a:pt x="164" y="369"/>
                  </a:lnTo>
                  <a:lnTo>
                    <a:pt x="148" y="374"/>
                  </a:lnTo>
                  <a:lnTo>
                    <a:pt x="144" y="379"/>
                  </a:lnTo>
                  <a:lnTo>
                    <a:pt x="144" y="455"/>
                  </a:lnTo>
                  <a:lnTo>
                    <a:pt x="107" y="457"/>
                  </a:lnTo>
                  <a:lnTo>
                    <a:pt x="104" y="453"/>
                  </a:lnTo>
                  <a:lnTo>
                    <a:pt x="104" y="381"/>
                  </a:lnTo>
                  <a:lnTo>
                    <a:pt x="100" y="372"/>
                  </a:lnTo>
                  <a:lnTo>
                    <a:pt x="95" y="275"/>
                  </a:lnTo>
                  <a:lnTo>
                    <a:pt x="95" y="233"/>
                  </a:lnTo>
                  <a:lnTo>
                    <a:pt x="93" y="231"/>
                  </a:lnTo>
                  <a:lnTo>
                    <a:pt x="77" y="231"/>
                  </a:lnTo>
                  <a:lnTo>
                    <a:pt x="72" y="206"/>
                  </a:lnTo>
                  <a:lnTo>
                    <a:pt x="67" y="201"/>
                  </a:lnTo>
                  <a:lnTo>
                    <a:pt x="65" y="192"/>
                  </a:lnTo>
                  <a:lnTo>
                    <a:pt x="58" y="187"/>
                  </a:lnTo>
                  <a:lnTo>
                    <a:pt x="58" y="171"/>
                  </a:lnTo>
                  <a:lnTo>
                    <a:pt x="58" y="169"/>
                  </a:lnTo>
                  <a:lnTo>
                    <a:pt x="49" y="164"/>
                  </a:lnTo>
                  <a:lnTo>
                    <a:pt x="49" y="141"/>
                  </a:lnTo>
                  <a:lnTo>
                    <a:pt x="44" y="136"/>
                  </a:lnTo>
                  <a:lnTo>
                    <a:pt x="3" y="139"/>
                  </a:lnTo>
                  <a:lnTo>
                    <a:pt x="3" y="139"/>
                  </a:lnTo>
                  <a:lnTo>
                    <a:pt x="0" y="132"/>
                  </a:lnTo>
                  <a:lnTo>
                    <a:pt x="0" y="90"/>
                  </a:lnTo>
                  <a:lnTo>
                    <a:pt x="5" y="81"/>
                  </a:lnTo>
                  <a:lnTo>
                    <a:pt x="7" y="51"/>
                  </a:lnTo>
                  <a:lnTo>
                    <a:pt x="12" y="46"/>
                  </a:lnTo>
                  <a:lnTo>
                    <a:pt x="24" y="44"/>
                  </a:lnTo>
                  <a:lnTo>
                    <a:pt x="49" y="5"/>
                  </a:lnTo>
                  <a:lnTo>
                    <a:pt x="58" y="0"/>
                  </a:lnTo>
                  <a:lnTo>
                    <a:pt x="67" y="0"/>
                  </a:lnTo>
                  <a:lnTo>
                    <a:pt x="77" y="0"/>
                  </a:lnTo>
                  <a:lnTo>
                    <a:pt x="100" y="19"/>
                  </a:lnTo>
                  <a:close/>
                </a:path>
              </a:pathLst>
            </a:cu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106" name="Freeform 106"/>
            <p:cNvSpPr>
              <a:spLocks/>
            </p:cNvSpPr>
            <p:nvPr/>
          </p:nvSpPr>
          <p:spPr bwMode="auto">
            <a:xfrm>
              <a:off x="3214" y="2999"/>
              <a:ext cx="238" cy="457"/>
            </a:xfrm>
            <a:custGeom>
              <a:avLst/>
              <a:gdLst>
                <a:gd name="T0" fmla="*/ 99 w 238"/>
                <a:gd name="T1" fmla="*/ 18 h 457"/>
                <a:gd name="T2" fmla="*/ 141 w 238"/>
                <a:gd name="T3" fmla="*/ 11 h 457"/>
                <a:gd name="T4" fmla="*/ 146 w 238"/>
                <a:gd name="T5" fmla="*/ 7 h 457"/>
                <a:gd name="T6" fmla="*/ 155 w 238"/>
                <a:gd name="T7" fmla="*/ 9 h 457"/>
                <a:gd name="T8" fmla="*/ 178 w 238"/>
                <a:gd name="T9" fmla="*/ 32 h 457"/>
                <a:gd name="T10" fmla="*/ 185 w 238"/>
                <a:gd name="T11" fmla="*/ 53 h 457"/>
                <a:gd name="T12" fmla="*/ 199 w 238"/>
                <a:gd name="T13" fmla="*/ 78 h 457"/>
                <a:gd name="T14" fmla="*/ 229 w 238"/>
                <a:gd name="T15" fmla="*/ 101 h 457"/>
                <a:gd name="T16" fmla="*/ 238 w 238"/>
                <a:gd name="T17" fmla="*/ 147 h 457"/>
                <a:gd name="T18" fmla="*/ 236 w 238"/>
                <a:gd name="T19" fmla="*/ 175 h 457"/>
                <a:gd name="T20" fmla="*/ 206 w 238"/>
                <a:gd name="T21" fmla="*/ 180 h 457"/>
                <a:gd name="T22" fmla="*/ 196 w 238"/>
                <a:gd name="T23" fmla="*/ 180 h 457"/>
                <a:gd name="T24" fmla="*/ 189 w 238"/>
                <a:gd name="T25" fmla="*/ 189 h 457"/>
                <a:gd name="T26" fmla="*/ 178 w 238"/>
                <a:gd name="T27" fmla="*/ 187 h 457"/>
                <a:gd name="T28" fmla="*/ 176 w 238"/>
                <a:gd name="T29" fmla="*/ 187 h 457"/>
                <a:gd name="T30" fmla="*/ 164 w 238"/>
                <a:gd name="T31" fmla="*/ 201 h 457"/>
                <a:gd name="T32" fmla="*/ 169 w 238"/>
                <a:gd name="T33" fmla="*/ 293 h 457"/>
                <a:gd name="T34" fmla="*/ 169 w 238"/>
                <a:gd name="T35" fmla="*/ 364 h 457"/>
                <a:gd name="T36" fmla="*/ 164 w 238"/>
                <a:gd name="T37" fmla="*/ 369 h 457"/>
                <a:gd name="T38" fmla="*/ 148 w 238"/>
                <a:gd name="T39" fmla="*/ 374 h 457"/>
                <a:gd name="T40" fmla="*/ 143 w 238"/>
                <a:gd name="T41" fmla="*/ 378 h 457"/>
                <a:gd name="T42" fmla="*/ 143 w 238"/>
                <a:gd name="T43" fmla="*/ 454 h 457"/>
                <a:gd name="T44" fmla="*/ 106 w 238"/>
                <a:gd name="T45" fmla="*/ 457 h 457"/>
                <a:gd name="T46" fmla="*/ 104 w 238"/>
                <a:gd name="T47" fmla="*/ 452 h 457"/>
                <a:gd name="T48" fmla="*/ 104 w 238"/>
                <a:gd name="T49" fmla="*/ 381 h 457"/>
                <a:gd name="T50" fmla="*/ 99 w 238"/>
                <a:gd name="T51" fmla="*/ 371 h 457"/>
                <a:gd name="T52" fmla="*/ 95 w 238"/>
                <a:gd name="T53" fmla="*/ 274 h 457"/>
                <a:gd name="T54" fmla="*/ 95 w 238"/>
                <a:gd name="T55" fmla="*/ 233 h 457"/>
                <a:gd name="T56" fmla="*/ 92 w 238"/>
                <a:gd name="T57" fmla="*/ 231 h 457"/>
                <a:gd name="T58" fmla="*/ 76 w 238"/>
                <a:gd name="T59" fmla="*/ 231 h 457"/>
                <a:gd name="T60" fmla="*/ 72 w 238"/>
                <a:gd name="T61" fmla="*/ 205 h 457"/>
                <a:gd name="T62" fmla="*/ 67 w 238"/>
                <a:gd name="T63" fmla="*/ 201 h 457"/>
                <a:gd name="T64" fmla="*/ 65 w 238"/>
                <a:gd name="T65" fmla="*/ 191 h 457"/>
                <a:gd name="T66" fmla="*/ 58 w 238"/>
                <a:gd name="T67" fmla="*/ 187 h 457"/>
                <a:gd name="T68" fmla="*/ 58 w 238"/>
                <a:gd name="T69" fmla="*/ 171 h 457"/>
                <a:gd name="T70" fmla="*/ 58 w 238"/>
                <a:gd name="T71" fmla="*/ 168 h 457"/>
                <a:gd name="T72" fmla="*/ 49 w 238"/>
                <a:gd name="T73" fmla="*/ 164 h 457"/>
                <a:gd name="T74" fmla="*/ 49 w 238"/>
                <a:gd name="T75" fmla="*/ 140 h 457"/>
                <a:gd name="T76" fmla="*/ 44 w 238"/>
                <a:gd name="T77" fmla="*/ 136 h 457"/>
                <a:gd name="T78" fmla="*/ 2 w 238"/>
                <a:gd name="T79" fmla="*/ 138 h 457"/>
                <a:gd name="T80" fmla="*/ 0 w 238"/>
                <a:gd name="T81" fmla="*/ 131 h 457"/>
                <a:gd name="T82" fmla="*/ 0 w 238"/>
                <a:gd name="T83" fmla="*/ 90 h 457"/>
                <a:gd name="T84" fmla="*/ 5 w 238"/>
                <a:gd name="T85" fmla="*/ 80 h 457"/>
                <a:gd name="T86" fmla="*/ 7 w 238"/>
                <a:gd name="T87" fmla="*/ 50 h 457"/>
                <a:gd name="T88" fmla="*/ 12 w 238"/>
                <a:gd name="T89" fmla="*/ 46 h 457"/>
                <a:gd name="T90" fmla="*/ 23 w 238"/>
                <a:gd name="T91" fmla="*/ 44 h 457"/>
                <a:gd name="T92" fmla="*/ 49 w 238"/>
                <a:gd name="T93" fmla="*/ 4 h 457"/>
                <a:gd name="T94" fmla="*/ 58 w 238"/>
                <a:gd name="T95" fmla="*/ 0 h 457"/>
                <a:gd name="T96" fmla="*/ 67 w 238"/>
                <a:gd name="T97" fmla="*/ 0 h 457"/>
                <a:gd name="T98" fmla="*/ 76 w 238"/>
                <a:gd name="T99" fmla="*/ 0 h 457"/>
                <a:gd name="T100" fmla="*/ 99 w 238"/>
                <a:gd name="T101" fmla="*/ 18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38" h="457">
                  <a:moveTo>
                    <a:pt x="99" y="18"/>
                  </a:moveTo>
                  <a:lnTo>
                    <a:pt x="141" y="11"/>
                  </a:lnTo>
                  <a:lnTo>
                    <a:pt x="146" y="7"/>
                  </a:lnTo>
                  <a:lnTo>
                    <a:pt x="155" y="9"/>
                  </a:lnTo>
                  <a:lnTo>
                    <a:pt x="178" y="32"/>
                  </a:lnTo>
                  <a:lnTo>
                    <a:pt x="185" y="53"/>
                  </a:lnTo>
                  <a:lnTo>
                    <a:pt x="199" y="78"/>
                  </a:lnTo>
                  <a:lnTo>
                    <a:pt x="229" y="101"/>
                  </a:lnTo>
                  <a:lnTo>
                    <a:pt x="238" y="147"/>
                  </a:lnTo>
                  <a:lnTo>
                    <a:pt x="236" y="175"/>
                  </a:lnTo>
                  <a:lnTo>
                    <a:pt x="206" y="180"/>
                  </a:lnTo>
                  <a:lnTo>
                    <a:pt x="196" y="180"/>
                  </a:lnTo>
                  <a:lnTo>
                    <a:pt x="189" y="189"/>
                  </a:lnTo>
                  <a:lnTo>
                    <a:pt x="178" y="187"/>
                  </a:lnTo>
                  <a:lnTo>
                    <a:pt x="176" y="187"/>
                  </a:lnTo>
                  <a:lnTo>
                    <a:pt x="164" y="201"/>
                  </a:lnTo>
                  <a:lnTo>
                    <a:pt x="169" y="293"/>
                  </a:lnTo>
                  <a:lnTo>
                    <a:pt x="169" y="364"/>
                  </a:lnTo>
                  <a:lnTo>
                    <a:pt x="164" y="369"/>
                  </a:lnTo>
                  <a:lnTo>
                    <a:pt x="148" y="374"/>
                  </a:lnTo>
                  <a:lnTo>
                    <a:pt x="143" y="378"/>
                  </a:lnTo>
                  <a:lnTo>
                    <a:pt x="143" y="454"/>
                  </a:lnTo>
                  <a:lnTo>
                    <a:pt x="106" y="457"/>
                  </a:lnTo>
                  <a:lnTo>
                    <a:pt x="104" y="452"/>
                  </a:lnTo>
                  <a:lnTo>
                    <a:pt x="104" y="381"/>
                  </a:lnTo>
                  <a:lnTo>
                    <a:pt x="99" y="371"/>
                  </a:lnTo>
                  <a:lnTo>
                    <a:pt x="95" y="274"/>
                  </a:lnTo>
                  <a:lnTo>
                    <a:pt x="95" y="233"/>
                  </a:lnTo>
                  <a:lnTo>
                    <a:pt x="92" y="231"/>
                  </a:lnTo>
                  <a:lnTo>
                    <a:pt x="76" y="231"/>
                  </a:lnTo>
                  <a:lnTo>
                    <a:pt x="72" y="205"/>
                  </a:lnTo>
                  <a:lnTo>
                    <a:pt x="67" y="201"/>
                  </a:lnTo>
                  <a:lnTo>
                    <a:pt x="65" y="191"/>
                  </a:lnTo>
                  <a:lnTo>
                    <a:pt x="58" y="187"/>
                  </a:lnTo>
                  <a:lnTo>
                    <a:pt x="58" y="171"/>
                  </a:lnTo>
                  <a:lnTo>
                    <a:pt x="58" y="168"/>
                  </a:lnTo>
                  <a:lnTo>
                    <a:pt x="49" y="164"/>
                  </a:lnTo>
                  <a:lnTo>
                    <a:pt x="49" y="140"/>
                  </a:lnTo>
                  <a:lnTo>
                    <a:pt x="44" y="136"/>
                  </a:lnTo>
                  <a:lnTo>
                    <a:pt x="2" y="138"/>
                  </a:lnTo>
                  <a:lnTo>
                    <a:pt x="0" y="131"/>
                  </a:lnTo>
                  <a:lnTo>
                    <a:pt x="0" y="90"/>
                  </a:lnTo>
                  <a:lnTo>
                    <a:pt x="5" y="80"/>
                  </a:lnTo>
                  <a:lnTo>
                    <a:pt x="7" y="50"/>
                  </a:lnTo>
                  <a:lnTo>
                    <a:pt x="12" y="46"/>
                  </a:lnTo>
                  <a:lnTo>
                    <a:pt x="23" y="44"/>
                  </a:lnTo>
                  <a:lnTo>
                    <a:pt x="49" y="4"/>
                  </a:lnTo>
                  <a:lnTo>
                    <a:pt x="58" y="0"/>
                  </a:lnTo>
                  <a:lnTo>
                    <a:pt x="67" y="0"/>
                  </a:lnTo>
                  <a:lnTo>
                    <a:pt x="76" y="0"/>
                  </a:lnTo>
                  <a:lnTo>
                    <a:pt x="99" y="18"/>
                  </a:lnTo>
                  <a:close/>
                </a:path>
              </a:pathLst>
            </a:custGeom>
            <a:blipFill dpi="0" rotWithShape="0">
              <a:blip r:embed="rId2"/>
              <a:srcRect/>
              <a:tile tx="0" ty="0" sx="100000" sy="100000" flip="none" algn="tl"/>
            </a:blipFill>
            <a:ln w="14288">
              <a:solidFill>
                <a:srgbClr val="000000"/>
              </a:solidFill>
              <a:prstDash val="solid"/>
              <a:round/>
              <a:headEnd/>
              <a:tailEnd/>
            </a:ln>
          </p:spPr>
          <p:txBody>
            <a:bodyPr/>
            <a:lstStyle/>
            <a:p>
              <a:endParaRPr lang="en-US"/>
            </a:p>
          </p:txBody>
        </p:sp>
        <p:sp>
          <p:nvSpPr>
            <p:cNvPr id="128107" name="Freeform 107"/>
            <p:cNvSpPr>
              <a:spLocks/>
            </p:cNvSpPr>
            <p:nvPr/>
          </p:nvSpPr>
          <p:spPr bwMode="auto">
            <a:xfrm>
              <a:off x="3057" y="3056"/>
              <a:ext cx="247" cy="400"/>
            </a:xfrm>
            <a:custGeom>
              <a:avLst/>
              <a:gdLst>
                <a:gd name="T0" fmla="*/ 150 w 247"/>
                <a:gd name="T1" fmla="*/ 17 h 400"/>
                <a:gd name="T2" fmla="*/ 143 w 247"/>
                <a:gd name="T3" fmla="*/ 23 h 400"/>
                <a:gd name="T4" fmla="*/ 143 w 247"/>
                <a:gd name="T5" fmla="*/ 88 h 400"/>
                <a:gd name="T6" fmla="*/ 148 w 247"/>
                <a:gd name="T7" fmla="*/ 90 h 400"/>
                <a:gd name="T8" fmla="*/ 162 w 247"/>
                <a:gd name="T9" fmla="*/ 83 h 400"/>
                <a:gd name="T10" fmla="*/ 192 w 247"/>
                <a:gd name="T11" fmla="*/ 86 h 400"/>
                <a:gd name="T12" fmla="*/ 194 w 247"/>
                <a:gd name="T13" fmla="*/ 95 h 400"/>
                <a:gd name="T14" fmla="*/ 196 w 247"/>
                <a:gd name="T15" fmla="*/ 109 h 400"/>
                <a:gd name="T16" fmla="*/ 201 w 247"/>
                <a:gd name="T17" fmla="*/ 114 h 400"/>
                <a:gd name="T18" fmla="*/ 201 w 247"/>
                <a:gd name="T19" fmla="*/ 134 h 400"/>
                <a:gd name="T20" fmla="*/ 210 w 247"/>
                <a:gd name="T21" fmla="*/ 139 h 400"/>
                <a:gd name="T22" fmla="*/ 210 w 247"/>
                <a:gd name="T23" fmla="*/ 146 h 400"/>
                <a:gd name="T24" fmla="*/ 217 w 247"/>
                <a:gd name="T25" fmla="*/ 153 h 400"/>
                <a:gd name="T26" fmla="*/ 222 w 247"/>
                <a:gd name="T27" fmla="*/ 176 h 400"/>
                <a:gd name="T28" fmla="*/ 226 w 247"/>
                <a:gd name="T29" fmla="*/ 180 h 400"/>
                <a:gd name="T30" fmla="*/ 238 w 247"/>
                <a:gd name="T31" fmla="*/ 178 h 400"/>
                <a:gd name="T32" fmla="*/ 240 w 247"/>
                <a:gd name="T33" fmla="*/ 178 h 400"/>
                <a:gd name="T34" fmla="*/ 240 w 247"/>
                <a:gd name="T35" fmla="*/ 213 h 400"/>
                <a:gd name="T36" fmla="*/ 245 w 247"/>
                <a:gd name="T37" fmla="*/ 319 h 400"/>
                <a:gd name="T38" fmla="*/ 247 w 247"/>
                <a:gd name="T39" fmla="*/ 328 h 400"/>
                <a:gd name="T40" fmla="*/ 247 w 247"/>
                <a:gd name="T41" fmla="*/ 393 h 400"/>
                <a:gd name="T42" fmla="*/ 199 w 247"/>
                <a:gd name="T43" fmla="*/ 397 h 400"/>
                <a:gd name="T44" fmla="*/ 127 w 247"/>
                <a:gd name="T45" fmla="*/ 400 h 400"/>
                <a:gd name="T46" fmla="*/ 106 w 247"/>
                <a:gd name="T47" fmla="*/ 400 h 400"/>
                <a:gd name="T48" fmla="*/ 104 w 247"/>
                <a:gd name="T49" fmla="*/ 400 h 400"/>
                <a:gd name="T50" fmla="*/ 102 w 247"/>
                <a:gd name="T51" fmla="*/ 381 h 400"/>
                <a:gd name="T52" fmla="*/ 102 w 247"/>
                <a:gd name="T53" fmla="*/ 257 h 400"/>
                <a:gd name="T54" fmla="*/ 99 w 247"/>
                <a:gd name="T55" fmla="*/ 257 h 400"/>
                <a:gd name="T56" fmla="*/ 69 w 247"/>
                <a:gd name="T57" fmla="*/ 254 h 400"/>
                <a:gd name="T58" fmla="*/ 56 w 247"/>
                <a:gd name="T59" fmla="*/ 250 h 400"/>
                <a:gd name="T60" fmla="*/ 51 w 247"/>
                <a:gd name="T61" fmla="*/ 220 h 400"/>
                <a:gd name="T62" fmla="*/ 51 w 247"/>
                <a:gd name="T63" fmla="*/ 201 h 400"/>
                <a:gd name="T64" fmla="*/ 44 w 247"/>
                <a:gd name="T65" fmla="*/ 199 h 400"/>
                <a:gd name="T66" fmla="*/ 2 w 247"/>
                <a:gd name="T67" fmla="*/ 197 h 400"/>
                <a:gd name="T68" fmla="*/ 0 w 247"/>
                <a:gd name="T69" fmla="*/ 81 h 400"/>
                <a:gd name="T70" fmla="*/ 7 w 247"/>
                <a:gd name="T71" fmla="*/ 19 h 400"/>
                <a:gd name="T72" fmla="*/ 14 w 247"/>
                <a:gd name="T73" fmla="*/ 19 h 400"/>
                <a:gd name="T74" fmla="*/ 19 w 247"/>
                <a:gd name="T75" fmla="*/ 21 h 400"/>
                <a:gd name="T76" fmla="*/ 32 w 247"/>
                <a:gd name="T77" fmla="*/ 37 h 400"/>
                <a:gd name="T78" fmla="*/ 44 w 247"/>
                <a:gd name="T79" fmla="*/ 37 h 400"/>
                <a:gd name="T80" fmla="*/ 51 w 247"/>
                <a:gd name="T81" fmla="*/ 40 h 400"/>
                <a:gd name="T82" fmla="*/ 56 w 247"/>
                <a:gd name="T83" fmla="*/ 37 h 400"/>
                <a:gd name="T84" fmla="*/ 65 w 247"/>
                <a:gd name="T85" fmla="*/ 19 h 400"/>
                <a:gd name="T86" fmla="*/ 79 w 247"/>
                <a:gd name="T87" fmla="*/ 12 h 400"/>
                <a:gd name="T88" fmla="*/ 118 w 247"/>
                <a:gd name="T89" fmla="*/ 10 h 400"/>
                <a:gd name="T90" fmla="*/ 139 w 247"/>
                <a:gd name="T91" fmla="*/ 7 h 400"/>
                <a:gd name="T92" fmla="*/ 148 w 247"/>
                <a:gd name="T93" fmla="*/ 0 h 400"/>
                <a:gd name="T94" fmla="*/ 150 w 247"/>
                <a:gd name="T95" fmla="*/ 0 h 400"/>
                <a:gd name="T96" fmla="*/ 150 w 247"/>
                <a:gd name="T97" fmla="*/ 17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7" h="400">
                  <a:moveTo>
                    <a:pt x="150" y="17"/>
                  </a:moveTo>
                  <a:lnTo>
                    <a:pt x="143" y="23"/>
                  </a:lnTo>
                  <a:lnTo>
                    <a:pt x="143" y="88"/>
                  </a:lnTo>
                  <a:lnTo>
                    <a:pt x="148" y="90"/>
                  </a:lnTo>
                  <a:lnTo>
                    <a:pt x="162" y="83"/>
                  </a:lnTo>
                  <a:lnTo>
                    <a:pt x="192" y="86"/>
                  </a:lnTo>
                  <a:lnTo>
                    <a:pt x="194" y="95"/>
                  </a:lnTo>
                  <a:lnTo>
                    <a:pt x="196" y="109"/>
                  </a:lnTo>
                  <a:lnTo>
                    <a:pt x="201" y="114"/>
                  </a:lnTo>
                  <a:lnTo>
                    <a:pt x="201" y="134"/>
                  </a:lnTo>
                  <a:lnTo>
                    <a:pt x="210" y="139"/>
                  </a:lnTo>
                  <a:lnTo>
                    <a:pt x="210" y="146"/>
                  </a:lnTo>
                  <a:lnTo>
                    <a:pt x="217" y="153"/>
                  </a:lnTo>
                  <a:lnTo>
                    <a:pt x="222" y="176"/>
                  </a:lnTo>
                  <a:lnTo>
                    <a:pt x="226" y="180"/>
                  </a:lnTo>
                  <a:lnTo>
                    <a:pt x="238" y="178"/>
                  </a:lnTo>
                  <a:lnTo>
                    <a:pt x="240" y="178"/>
                  </a:lnTo>
                  <a:lnTo>
                    <a:pt x="240" y="213"/>
                  </a:lnTo>
                  <a:lnTo>
                    <a:pt x="245" y="319"/>
                  </a:lnTo>
                  <a:lnTo>
                    <a:pt x="247" y="328"/>
                  </a:lnTo>
                  <a:lnTo>
                    <a:pt x="247" y="393"/>
                  </a:lnTo>
                  <a:lnTo>
                    <a:pt x="199" y="397"/>
                  </a:lnTo>
                  <a:lnTo>
                    <a:pt x="127" y="400"/>
                  </a:lnTo>
                  <a:lnTo>
                    <a:pt x="106" y="400"/>
                  </a:lnTo>
                  <a:lnTo>
                    <a:pt x="104" y="400"/>
                  </a:lnTo>
                  <a:lnTo>
                    <a:pt x="102" y="381"/>
                  </a:lnTo>
                  <a:lnTo>
                    <a:pt x="102" y="257"/>
                  </a:lnTo>
                  <a:lnTo>
                    <a:pt x="99" y="257"/>
                  </a:lnTo>
                  <a:lnTo>
                    <a:pt x="69" y="254"/>
                  </a:lnTo>
                  <a:lnTo>
                    <a:pt x="56" y="250"/>
                  </a:lnTo>
                  <a:lnTo>
                    <a:pt x="51" y="220"/>
                  </a:lnTo>
                  <a:lnTo>
                    <a:pt x="51" y="201"/>
                  </a:lnTo>
                  <a:lnTo>
                    <a:pt x="44" y="199"/>
                  </a:lnTo>
                  <a:lnTo>
                    <a:pt x="2" y="197"/>
                  </a:lnTo>
                  <a:lnTo>
                    <a:pt x="0" y="81"/>
                  </a:lnTo>
                  <a:lnTo>
                    <a:pt x="7" y="19"/>
                  </a:lnTo>
                  <a:lnTo>
                    <a:pt x="14" y="19"/>
                  </a:lnTo>
                  <a:lnTo>
                    <a:pt x="19" y="21"/>
                  </a:lnTo>
                  <a:lnTo>
                    <a:pt x="32" y="37"/>
                  </a:lnTo>
                  <a:lnTo>
                    <a:pt x="44" y="37"/>
                  </a:lnTo>
                  <a:lnTo>
                    <a:pt x="51" y="40"/>
                  </a:lnTo>
                  <a:lnTo>
                    <a:pt x="56" y="37"/>
                  </a:lnTo>
                  <a:lnTo>
                    <a:pt x="65" y="19"/>
                  </a:lnTo>
                  <a:lnTo>
                    <a:pt x="79" y="12"/>
                  </a:lnTo>
                  <a:lnTo>
                    <a:pt x="118" y="10"/>
                  </a:lnTo>
                  <a:lnTo>
                    <a:pt x="139" y="7"/>
                  </a:lnTo>
                  <a:lnTo>
                    <a:pt x="148" y="0"/>
                  </a:lnTo>
                  <a:lnTo>
                    <a:pt x="150" y="0"/>
                  </a:lnTo>
                  <a:lnTo>
                    <a:pt x="150"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108" name="Freeform 108"/>
            <p:cNvSpPr>
              <a:spLocks/>
            </p:cNvSpPr>
            <p:nvPr/>
          </p:nvSpPr>
          <p:spPr bwMode="auto">
            <a:xfrm>
              <a:off x="3062" y="3061"/>
              <a:ext cx="247" cy="399"/>
            </a:xfrm>
            <a:custGeom>
              <a:avLst/>
              <a:gdLst>
                <a:gd name="T0" fmla="*/ 150 w 247"/>
                <a:gd name="T1" fmla="*/ 16 h 399"/>
                <a:gd name="T2" fmla="*/ 143 w 247"/>
                <a:gd name="T3" fmla="*/ 23 h 399"/>
                <a:gd name="T4" fmla="*/ 143 w 247"/>
                <a:gd name="T5" fmla="*/ 88 h 399"/>
                <a:gd name="T6" fmla="*/ 147 w 247"/>
                <a:gd name="T7" fmla="*/ 90 h 399"/>
                <a:gd name="T8" fmla="*/ 161 w 247"/>
                <a:gd name="T9" fmla="*/ 83 h 399"/>
                <a:gd name="T10" fmla="*/ 191 w 247"/>
                <a:gd name="T11" fmla="*/ 85 h 399"/>
                <a:gd name="T12" fmla="*/ 194 w 247"/>
                <a:gd name="T13" fmla="*/ 95 h 399"/>
                <a:gd name="T14" fmla="*/ 196 w 247"/>
                <a:gd name="T15" fmla="*/ 109 h 399"/>
                <a:gd name="T16" fmla="*/ 201 w 247"/>
                <a:gd name="T17" fmla="*/ 113 h 399"/>
                <a:gd name="T18" fmla="*/ 201 w 247"/>
                <a:gd name="T19" fmla="*/ 134 h 399"/>
                <a:gd name="T20" fmla="*/ 210 w 247"/>
                <a:gd name="T21" fmla="*/ 139 h 399"/>
                <a:gd name="T22" fmla="*/ 210 w 247"/>
                <a:gd name="T23" fmla="*/ 145 h 399"/>
                <a:gd name="T24" fmla="*/ 217 w 247"/>
                <a:gd name="T25" fmla="*/ 152 h 399"/>
                <a:gd name="T26" fmla="*/ 221 w 247"/>
                <a:gd name="T27" fmla="*/ 175 h 399"/>
                <a:gd name="T28" fmla="*/ 226 w 247"/>
                <a:gd name="T29" fmla="*/ 180 h 399"/>
                <a:gd name="T30" fmla="*/ 238 w 247"/>
                <a:gd name="T31" fmla="*/ 178 h 399"/>
                <a:gd name="T32" fmla="*/ 240 w 247"/>
                <a:gd name="T33" fmla="*/ 178 h 399"/>
                <a:gd name="T34" fmla="*/ 240 w 247"/>
                <a:gd name="T35" fmla="*/ 212 h 399"/>
                <a:gd name="T36" fmla="*/ 244 w 247"/>
                <a:gd name="T37" fmla="*/ 319 h 399"/>
                <a:gd name="T38" fmla="*/ 247 w 247"/>
                <a:gd name="T39" fmla="*/ 328 h 399"/>
                <a:gd name="T40" fmla="*/ 247 w 247"/>
                <a:gd name="T41" fmla="*/ 392 h 399"/>
                <a:gd name="T42" fmla="*/ 198 w 247"/>
                <a:gd name="T43" fmla="*/ 397 h 399"/>
                <a:gd name="T44" fmla="*/ 127 w 247"/>
                <a:gd name="T45" fmla="*/ 399 h 399"/>
                <a:gd name="T46" fmla="*/ 106 w 247"/>
                <a:gd name="T47" fmla="*/ 399 h 399"/>
                <a:gd name="T48" fmla="*/ 104 w 247"/>
                <a:gd name="T49" fmla="*/ 399 h 399"/>
                <a:gd name="T50" fmla="*/ 101 w 247"/>
                <a:gd name="T51" fmla="*/ 381 h 399"/>
                <a:gd name="T52" fmla="*/ 101 w 247"/>
                <a:gd name="T53" fmla="*/ 256 h 399"/>
                <a:gd name="T54" fmla="*/ 99 w 247"/>
                <a:gd name="T55" fmla="*/ 256 h 399"/>
                <a:gd name="T56" fmla="*/ 69 w 247"/>
                <a:gd name="T57" fmla="*/ 254 h 399"/>
                <a:gd name="T58" fmla="*/ 55 w 247"/>
                <a:gd name="T59" fmla="*/ 249 h 399"/>
                <a:gd name="T60" fmla="*/ 51 w 247"/>
                <a:gd name="T61" fmla="*/ 219 h 399"/>
                <a:gd name="T62" fmla="*/ 51 w 247"/>
                <a:gd name="T63" fmla="*/ 201 h 399"/>
                <a:gd name="T64" fmla="*/ 44 w 247"/>
                <a:gd name="T65" fmla="*/ 199 h 399"/>
                <a:gd name="T66" fmla="*/ 2 w 247"/>
                <a:gd name="T67" fmla="*/ 196 h 399"/>
                <a:gd name="T68" fmla="*/ 0 w 247"/>
                <a:gd name="T69" fmla="*/ 81 h 399"/>
                <a:gd name="T70" fmla="*/ 7 w 247"/>
                <a:gd name="T71" fmla="*/ 18 h 399"/>
                <a:gd name="T72" fmla="*/ 14 w 247"/>
                <a:gd name="T73" fmla="*/ 18 h 399"/>
                <a:gd name="T74" fmla="*/ 18 w 247"/>
                <a:gd name="T75" fmla="*/ 21 h 399"/>
                <a:gd name="T76" fmla="*/ 32 w 247"/>
                <a:gd name="T77" fmla="*/ 37 h 399"/>
                <a:gd name="T78" fmla="*/ 44 w 247"/>
                <a:gd name="T79" fmla="*/ 37 h 399"/>
                <a:gd name="T80" fmla="*/ 51 w 247"/>
                <a:gd name="T81" fmla="*/ 39 h 399"/>
                <a:gd name="T82" fmla="*/ 55 w 247"/>
                <a:gd name="T83" fmla="*/ 37 h 399"/>
                <a:gd name="T84" fmla="*/ 64 w 247"/>
                <a:gd name="T85" fmla="*/ 18 h 399"/>
                <a:gd name="T86" fmla="*/ 78 w 247"/>
                <a:gd name="T87" fmla="*/ 12 h 399"/>
                <a:gd name="T88" fmla="*/ 117 w 247"/>
                <a:gd name="T89" fmla="*/ 9 h 399"/>
                <a:gd name="T90" fmla="*/ 138 w 247"/>
                <a:gd name="T91" fmla="*/ 7 h 399"/>
                <a:gd name="T92" fmla="*/ 147 w 247"/>
                <a:gd name="T93" fmla="*/ 0 h 399"/>
                <a:gd name="T94" fmla="*/ 150 w 247"/>
                <a:gd name="T95" fmla="*/ 0 h 399"/>
                <a:gd name="T96" fmla="*/ 150 w 247"/>
                <a:gd name="T97" fmla="*/ 16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7" h="399">
                  <a:moveTo>
                    <a:pt x="150" y="16"/>
                  </a:moveTo>
                  <a:lnTo>
                    <a:pt x="143" y="23"/>
                  </a:lnTo>
                  <a:lnTo>
                    <a:pt x="143" y="88"/>
                  </a:lnTo>
                  <a:lnTo>
                    <a:pt x="147" y="90"/>
                  </a:lnTo>
                  <a:lnTo>
                    <a:pt x="161" y="83"/>
                  </a:lnTo>
                  <a:lnTo>
                    <a:pt x="191" y="85"/>
                  </a:lnTo>
                  <a:lnTo>
                    <a:pt x="194" y="95"/>
                  </a:lnTo>
                  <a:lnTo>
                    <a:pt x="196" y="109"/>
                  </a:lnTo>
                  <a:lnTo>
                    <a:pt x="201" y="113"/>
                  </a:lnTo>
                  <a:lnTo>
                    <a:pt x="201" y="134"/>
                  </a:lnTo>
                  <a:lnTo>
                    <a:pt x="210" y="139"/>
                  </a:lnTo>
                  <a:lnTo>
                    <a:pt x="210" y="145"/>
                  </a:lnTo>
                  <a:lnTo>
                    <a:pt x="217" y="152"/>
                  </a:lnTo>
                  <a:lnTo>
                    <a:pt x="221" y="175"/>
                  </a:lnTo>
                  <a:lnTo>
                    <a:pt x="226" y="180"/>
                  </a:lnTo>
                  <a:lnTo>
                    <a:pt x="238" y="178"/>
                  </a:lnTo>
                  <a:lnTo>
                    <a:pt x="240" y="178"/>
                  </a:lnTo>
                  <a:lnTo>
                    <a:pt x="240" y="212"/>
                  </a:lnTo>
                  <a:lnTo>
                    <a:pt x="244" y="319"/>
                  </a:lnTo>
                  <a:lnTo>
                    <a:pt x="247" y="328"/>
                  </a:lnTo>
                  <a:lnTo>
                    <a:pt x="247" y="392"/>
                  </a:lnTo>
                  <a:lnTo>
                    <a:pt x="198" y="397"/>
                  </a:lnTo>
                  <a:lnTo>
                    <a:pt x="127" y="399"/>
                  </a:lnTo>
                  <a:lnTo>
                    <a:pt x="106" y="399"/>
                  </a:lnTo>
                  <a:lnTo>
                    <a:pt x="104" y="399"/>
                  </a:lnTo>
                  <a:lnTo>
                    <a:pt x="101" y="381"/>
                  </a:lnTo>
                  <a:lnTo>
                    <a:pt x="101" y="256"/>
                  </a:lnTo>
                  <a:lnTo>
                    <a:pt x="99" y="256"/>
                  </a:lnTo>
                  <a:lnTo>
                    <a:pt x="69" y="254"/>
                  </a:lnTo>
                  <a:lnTo>
                    <a:pt x="55" y="249"/>
                  </a:lnTo>
                  <a:lnTo>
                    <a:pt x="51" y="219"/>
                  </a:lnTo>
                  <a:lnTo>
                    <a:pt x="51" y="201"/>
                  </a:lnTo>
                  <a:lnTo>
                    <a:pt x="44" y="199"/>
                  </a:lnTo>
                  <a:lnTo>
                    <a:pt x="2" y="196"/>
                  </a:lnTo>
                  <a:lnTo>
                    <a:pt x="0" y="81"/>
                  </a:lnTo>
                  <a:lnTo>
                    <a:pt x="7" y="18"/>
                  </a:lnTo>
                  <a:lnTo>
                    <a:pt x="14" y="18"/>
                  </a:lnTo>
                  <a:lnTo>
                    <a:pt x="18" y="21"/>
                  </a:lnTo>
                  <a:lnTo>
                    <a:pt x="32" y="37"/>
                  </a:lnTo>
                  <a:lnTo>
                    <a:pt x="44" y="37"/>
                  </a:lnTo>
                  <a:lnTo>
                    <a:pt x="51" y="39"/>
                  </a:lnTo>
                  <a:lnTo>
                    <a:pt x="55" y="37"/>
                  </a:lnTo>
                  <a:lnTo>
                    <a:pt x="64" y="18"/>
                  </a:lnTo>
                  <a:lnTo>
                    <a:pt x="78" y="12"/>
                  </a:lnTo>
                  <a:lnTo>
                    <a:pt x="117" y="9"/>
                  </a:lnTo>
                  <a:lnTo>
                    <a:pt x="138" y="7"/>
                  </a:lnTo>
                  <a:lnTo>
                    <a:pt x="147" y="0"/>
                  </a:lnTo>
                  <a:lnTo>
                    <a:pt x="150" y="0"/>
                  </a:lnTo>
                  <a:lnTo>
                    <a:pt x="150" y="16"/>
                  </a:lnTo>
                  <a:close/>
                </a:path>
              </a:pathLst>
            </a:custGeom>
            <a:solidFill>
              <a:srgbClr val="FFFFFF"/>
            </a:solidFill>
            <a:ln w="14288">
              <a:solidFill>
                <a:srgbClr val="000000"/>
              </a:solidFill>
              <a:prstDash val="solid"/>
              <a:round/>
              <a:headEnd/>
              <a:tailEnd/>
            </a:ln>
          </p:spPr>
          <p:txBody>
            <a:bodyPr/>
            <a:lstStyle/>
            <a:p>
              <a:endParaRPr lang="en-US"/>
            </a:p>
          </p:txBody>
        </p:sp>
        <p:sp>
          <p:nvSpPr>
            <p:cNvPr id="128109" name="Freeform 109"/>
            <p:cNvSpPr>
              <a:spLocks/>
            </p:cNvSpPr>
            <p:nvPr/>
          </p:nvSpPr>
          <p:spPr bwMode="auto">
            <a:xfrm>
              <a:off x="2748" y="3063"/>
              <a:ext cx="404" cy="395"/>
            </a:xfrm>
            <a:custGeom>
              <a:avLst/>
              <a:gdLst>
                <a:gd name="T0" fmla="*/ 291 w 404"/>
                <a:gd name="T1" fmla="*/ 5 h 395"/>
                <a:gd name="T2" fmla="*/ 307 w 404"/>
                <a:gd name="T3" fmla="*/ 5 h 395"/>
                <a:gd name="T4" fmla="*/ 302 w 404"/>
                <a:gd name="T5" fmla="*/ 83 h 395"/>
                <a:gd name="T6" fmla="*/ 305 w 404"/>
                <a:gd name="T7" fmla="*/ 178 h 395"/>
                <a:gd name="T8" fmla="*/ 302 w 404"/>
                <a:gd name="T9" fmla="*/ 192 h 395"/>
                <a:gd name="T10" fmla="*/ 302 w 404"/>
                <a:gd name="T11" fmla="*/ 194 h 395"/>
                <a:gd name="T12" fmla="*/ 309 w 404"/>
                <a:gd name="T13" fmla="*/ 203 h 395"/>
                <a:gd name="T14" fmla="*/ 346 w 404"/>
                <a:gd name="T15" fmla="*/ 203 h 395"/>
                <a:gd name="T16" fmla="*/ 348 w 404"/>
                <a:gd name="T17" fmla="*/ 206 h 395"/>
                <a:gd name="T18" fmla="*/ 353 w 404"/>
                <a:gd name="T19" fmla="*/ 206 h 395"/>
                <a:gd name="T20" fmla="*/ 355 w 404"/>
                <a:gd name="T21" fmla="*/ 252 h 395"/>
                <a:gd name="T22" fmla="*/ 358 w 404"/>
                <a:gd name="T23" fmla="*/ 254 h 395"/>
                <a:gd name="T24" fmla="*/ 374 w 404"/>
                <a:gd name="T25" fmla="*/ 259 h 395"/>
                <a:gd name="T26" fmla="*/ 392 w 404"/>
                <a:gd name="T27" fmla="*/ 263 h 395"/>
                <a:gd name="T28" fmla="*/ 404 w 404"/>
                <a:gd name="T29" fmla="*/ 263 h 395"/>
                <a:gd name="T30" fmla="*/ 401 w 404"/>
                <a:gd name="T31" fmla="*/ 381 h 395"/>
                <a:gd name="T32" fmla="*/ 401 w 404"/>
                <a:gd name="T33" fmla="*/ 393 h 395"/>
                <a:gd name="T34" fmla="*/ 272 w 404"/>
                <a:gd name="T35" fmla="*/ 393 h 395"/>
                <a:gd name="T36" fmla="*/ 235 w 404"/>
                <a:gd name="T37" fmla="*/ 390 h 395"/>
                <a:gd name="T38" fmla="*/ 138 w 404"/>
                <a:gd name="T39" fmla="*/ 395 h 395"/>
                <a:gd name="T40" fmla="*/ 44 w 404"/>
                <a:gd name="T41" fmla="*/ 395 h 395"/>
                <a:gd name="T42" fmla="*/ 23 w 404"/>
                <a:gd name="T43" fmla="*/ 395 h 395"/>
                <a:gd name="T44" fmla="*/ 28 w 404"/>
                <a:gd name="T45" fmla="*/ 386 h 395"/>
                <a:gd name="T46" fmla="*/ 32 w 404"/>
                <a:gd name="T47" fmla="*/ 347 h 395"/>
                <a:gd name="T48" fmla="*/ 30 w 404"/>
                <a:gd name="T49" fmla="*/ 321 h 395"/>
                <a:gd name="T50" fmla="*/ 18 w 404"/>
                <a:gd name="T51" fmla="*/ 289 h 395"/>
                <a:gd name="T52" fmla="*/ 2 w 404"/>
                <a:gd name="T53" fmla="*/ 268 h 395"/>
                <a:gd name="T54" fmla="*/ 2 w 404"/>
                <a:gd name="T55" fmla="*/ 268 h 395"/>
                <a:gd name="T56" fmla="*/ 0 w 404"/>
                <a:gd name="T57" fmla="*/ 266 h 395"/>
                <a:gd name="T58" fmla="*/ 16 w 404"/>
                <a:gd name="T59" fmla="*/ 240 h 395"/>
                <a:gd name="T60" fmla="*/ 53 w 404"/>
                <a:gd name="T61" fmla="*/ 236 h 395"/>
                <a:gd name="T62" fmla="*/ 69 w 404"/>
                <a:gd name="T63" fmla="*/ 227 h 395"/>
                <a:gd name="T64" fmla="*/ 83 w 404"/>
                <a:gd name="T65" fmla="*/ 213 h 395"/>
                <a:gd name="T66" fmla="*/ 99 w 404"/>
                <a:gd name="T67" fmla="*/ 203 h 395"/>
                <a:gd name="T68" fmla="*/ 101 w 404"/>
                <a:gd name="T69" fmla="*/ 194 h 395"/>
                <a:gd name="T70" fmla="*/ 104 w 404"/>
                <a:gd name="T71" fmla="*/ 167 h 395"/>
                <a:gd name="T72" fmla="*/ 131 w 404"/>
                <a:gd name="T73" fmla="*/ 153 h 395"/>
                <a:gd name="T74" fmla="*/ 145 w 404"/>
                <a:gd name="T75" fmla="*/ 127 h 395"/>
                <a:gd name="T76" fmla="*/ 157 w 404"/>
                <a:gd name="T77" fmla="*/ 111 h 395"/>
                <a:gd name="T78" fmla="*/ 157 w 404"/>
                <a:gd name="T79" fmla="*/ 95 h 395"/>
                <a:gd name="T80" fmla="*/ 171 w 404"/>
                <a:gd name="T81" fmla="*/ 76 h 395"/>
                <a:gd name="T82" fmla="*/ 178 w 404"/>
                <a:gd name="T83" fmla="*/ 49 h 395"/>
                <a:gd name="T84" fmla="*/ 191 w 404"/>
                <a:gd name="T85" fmla="*/ 33 h 395"/>
                <a:gd name="T86" fmla="*/ 212 w 404"/>
                <a:gd name="T87" fmla="*/ 7 h 395"/>
                <a:gd name="T88" fmla="*/ 228 w 404"/>
                <a:gd name="T89" fmla="*/ 7 h 395"/>
                <a:gd name="T90" fmla="*/ 238 w 404"/>
                <a:gd name="T91" fmla="*/ 10 h 395"/>
                <a:gd name="T92" fmla="*/ 254 w 404"/>
                <a:gd name="T93" fmla="*/ 7 h 395"/>
                <a:gd name="T94" fmla="*/ 272 w 404"/>
                <a:gd name="T95" fmla="*/ 0 h 395"/>
                <a:gd name="T96" fmla="*/ 284 w 404"/>
                <a:gd name="T97" fmla="*/ 0 h 395"/>
                <a:gd name="T98" fmla="*/ 291 w 404"/>
                <a:gd name="T99" fmla="*/ 5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4" h="395">
                  <a:moveTo>
                    <a:pt x="291" y="5"/>
                  </a:moveTo>
                  <a:lnTo>
                    <a:pt x="307" y="5"/>
                  </a:lnTo>
                  <a:lnTo>
                    <a:pt x="302" y="83"/>
                  </a:lnTo>
                  <a:lnTo>
                    <a:pt x="305" y="178"/>
                  </a:lnTo>
                  <a:lnTo>
                    <a:pt x="302" y="192"/>
                  </a:lnTo>
                  <a:lnTo>
                    <a:pt x="302" y="194"/>
                  </a:lnTo>
                  <a:lnTo>
                    <a:pt x="309" y="203"/>
                  </a:lnTo>
                  <a:lnTo>
                    <a:pt x="346" y="203"/>
                  </a:lnTo>
                  <a:lnTo>
                    <a:pt x="348" y="206"/>
                  </a:lnTo>
                  <a:lnTo>
                    <a:pt x="353" y="206"/>
                  </a:lnTo>
                  <a:lnTo>
                    <a:pt x="355" y="252"/>
                  </a:lnTo>
                  <a:lnTo>
                    <a:pt x="358" y="254"/>
                  </a:lnTo>
                  <a:lnTo>
                    <a:pt x="374" y="259"/>
                  </a:lnTo>
                  <a:lnTo>
                    <a:pt x="392" y="263"/>
                  </a:lnTo>
                  <a:lnTo>
                    <a:pt x="404" y="263"/>
                  </a:lnTo>
                  <a:lnTo>
                    <a:pt x="401" y="381"/>
                  </a:lnTo>
                  <a:lnTo>
                    <a:pt x="401" y="393"/>
                  </a:lnTo>
                  <a:lnTo>
                    <a:pt x="272" y="393"/>
                  </a:lnTo>
                  <a:lnTo>
                    <a:pt x="235" y="390"/>
                  </a:lnTo>
                  <a:lnTo>
                    <a:pt x="138" y="395"/>
                  </a:lnTo>
                  <a:lnTo>
                    <a:pt x="44" y="395"/>
                  </a:lnTo>
                  <a:lnTo>
                    <a:pt x="23" y="395"/>
                  </a:lnTo>
                  <a:lnTo>
                    <a:pt x="28" y="386"/>
                  </a:lnTo>
                  <a:lnTo>
                    <a:pt x="32" y="347"/>
                  </a:lnTo>
                  <a:lnTo>
                    <a:pt x="30" y="321"/>
                  </a:lnTo>
                  <a:lnTo>
                    <a:pt x="18" y="289"/>
                  </a:lnTo>
                  <a:lnTo>
                    <a:pt x="2" y="268"/>
                  </a:lnTo>
                  <a:lnTo>
                    <a:pt x="2" y="268"/>
                  </a:lnTo>
                  <a:lnTo>
                    <a:pt x="0" y="266"/>
                  </a:lnTo>
                  <a:lnTo>
                    <a:pt x="16" y="240"/>
                  </a:lnTo>
                  <a:lnTo>
                    <a:pt x="53" y="236"/>
                  </a:lnTo>
                  <a:lnTo>
                    <a:pt x="69" y="227"/>
                  </a:lnTo>
                  <a:lnTo>
                    <a:pt x="83" y="213"/>
                  </a:lnTo>
                  <a:lnTo>
                    <a:pt x="99" y="203"/>
                  </a:lnTo>
                  <a:lnTo>
                    <a:pt x="101" y="194"/>
                  </a:lnTo>
                  <a:lnTo>
                    <a:pt x="104" y="167"/>
                  </a:lnTo>
                  <a:lnTo>
                    <a:pt x="131" y="153"/>
                  </a:lnTo>
                  <a:lnTo>
                    <a:pt x="145" y="127"/>
                  </a:lnTo>
                  <a:lnTo>
                    <a:pt x="157" y="111"/>
                  </a:lnTo>
                  <a:lnTo>
                    <a:pt x="157" y="95"/>
                  </a:lnTo>
                  <a:lnTo>
                    <a:pt x="171" y="76"/>
                  </a:lnTo>
                  <a:lnTo>
                    <a:pt x="178" y="49"/>
                  </a:lnTo>
                  <a:lnTo>
                    <a:pt x="191" y="33"/>
                  </a:lnTo>
                  <a:lnTo>
                    <a:pt x="212" y="7"/>
                  </a:lnTo>
                  <a:lnTo>
                    <a:pt x="228" y="7"/>
                  </a:lnTo>
                  <a:lnTo>
                    <a:pt x="238" y="10"/>
                  </a:lnTo>
                  <a:lnTo>
                    <a:pt x="254" y="7"/>
                  </a:lnTo>
                  <a:lnTo>
                    <a:pt x="272" y="0"/>
                  </a:lnTo>
                  <a:lnTo>
                    <a:pt x="284" y="0"/>
                  </a:lnTo>
                  <a:lnTo>
                    <a:pt x="291"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110" name="Freeform 110"/>
            <p:cNvSpPr>
              <a:spLocks/>
            </p:cNvSpPr>
            <p:nvPr/>
          </p:nvSpPr>
          <p:spPr bwMode="auto">
            <a:xfrm>
              <a:off x="2752" y="3068"/>
              <a:ext cx="404" cy="395"/>
            </a:xfrm>
            <a:custGeom>
              <a:avLst/>
              <a:gdLst>
                <a:gd name="T0" fmla="*/ 291 w 404"/>
                <a:gd name="T1" fmla="*/ 5 h 395"/>
                <a:gd name="T2" fmla="*/ 307 w 404"/>
                <a:gd name="T3" fmla="*/ 5 h 395"/>
                <a:gd name="T4" fmla="*/ 303 w 404"/>
                <a:gd name="T5" fmla="*/ 83 h 395"/>
                <a:gd name="T6" fmla="*/ 305 w 404"/>
                <a:gd name="T7" fmla="*/ 178 h 395"/>
                <a:gd name="T8" fmla="*/ 303 w 404"/>
                <a:gd name="T9" fmla="*/ 192 h 395"/>
                <a:gd name="T10" fmla="*/ 303 w 404"/>
                <a:gd name="T11" fmla="*/ 194 h 395"/>
                <a:gd name="T12" fmla="*/ 310 w 404"/>
                <a:gd name="T13" fmla="*/ 203 h 395"/>
                <a:gd name="T14" fmla="*/ 347 w 404"/>
                <a:gd name="T15" fmla="*/ 203 h 395"/>
                <a:gd name="T16" fmla="*/ 349 w 404"/>
                <a:gd name="T17" fmla="*/ 205 h 395"/>
                <a:gd name="T18" fmla="*/ 354 w 404"/>
                <a:gd name="T19" fmla="*/ 205 h 395"/>
                <a:gd name="T20" fmla="*/ 356 w 404"/>
                <a:gd name="T21" fmla="*/ 252 h 395"/>
                <a:gd name="T22" fmla="*/ 358 w 404"/>
                <a:gd name="T23" fmla="*/ 254 h 395"/>
                <a:gd name="T24" fmla="*/ 374 w 404"/>
                <a:gd name="T25" fmla="*/ 258 h 395"/>
                <a:gd name="T26" fmla="*/ 393 w 404"/>
                <a:gd name="T27" fmla="*/ 263 h 395"/>
                <a:gd name="T28" fmla="*/ 404 w 404"/>
                <a:gd name="T29" fmla="*/ 263 h 395"/>
                <a:gd name="T30" fmla="*/ 402 w 404"/>
                <a:gd name="T31" fmla="*/ 381 h 395"/>
                <a:gd name="T32" fmla="*/ 402 w 404"/>
                <a:gd name="T33" fmla="*/ 392 h 395"/>
                <a:gd name="T34" fmla="*/ 273 w 404"/>
                <a:gd name="T35" fmla="*/ 392 h 395"/>
                <a:gd name="T36" fmla="*/ 236 w 404"/>
                <a:gd name="T37" fmla="*/ 390 h 395"/>
                <a:gd name="T38" fmla="*/ 139 w 404"/>
                <a:gd name="T39" fmla="*/ 395 h 395"/>
                <a:gd name="T40" fmla="*/ 44 w 404"/>
                <a:gd name="T41" fmla="*/ 395 h 395"/>
                <a:gd name="T42" fmla="*/ 24 w 404"/>
                <a:gd name="T43" fmla="*/ 395 h 395"/>
                <a:gd name="T44" fmla="*/ 28 w 404"/>
                <a:gd name="T45" fmla="*/ 385 h 395"/>
                <a:gd name="T46" fmla="*/ 33 w 404"/>
                <a:gd name="T47" fmla="*/ 346 h 395"/>
                <a:gd name="T48" fmla="*/ 30 w 404"/>
                <a:gd name="T49" fmla="*/ 321 h 395"/>
                <a:gd name="T50" fmla="*/ 19 w 404"/>
                <a:gd name="T51" fmla="*/ 289 h 395"/>
                <a:gd name="T52" fmla="*/ 3 w 404"/>
                <a:gd name="T53" fmla="*/ 268 h 395"/>
                <a:gd name="T54" fmla="*/ 0 w 404"/>
                <a:gd name="T55" fmla="*/ 265 h 395"/>
                <a:gd name="T56" fmla="*/ 17 w 404"/>
                <a:gd name="T57" fmla="*/ 240 h 395"/>
                <a:gd name="T58" fmla="*/ 54 w 404"/>
                <a:gd name="T59" fmla="*/ 235 h 395"/>
                <a:gd name="T60" fmla="*/ 70 w 404"/>
                <a:gd name="T61" fmla="*/ 226 h 395"/>
                <a:gd name="T62" fmla="*/ 84 w 404"/>
                <a:gd name="T63" fmla="*/ 212 h 395"/>
                <a:gd name="T64" fmla="*/ 100 w 404"/>
                <a:gd name="T65" fmla="*/ 203 h 395"/>
                <a:gd name="T66" fmla="*/ 102 w 404"/>
                <a:gd name="T67" fmla="*/ 194 h 395"/>
                <a:gd name="T68" fmla="*/ 104 w 404"/>
                <a:gd name="T69" fmla="*/ 166 h 395"/>
                <a:gd name="T70" fmla="*/ 132 w 404"/>
                <a:gd name="T71" fmla="*/ 152 h 395"/>
                <a:gd name="T72" fmla="*/ 146 w 404"/>
                <a:gd name="T73" fmla="*/ 127 h 395"/>
                <a:gd name="T74" fmla="*/ 157 w 404"/>
                <a:gd name="T75" fmla="*/ 111 h 395"/>
                <a:gd name="T76" fmla="*/ 157 w 404"/>
                <a:gd name="T77" fmla="*/ 95 h 395"/>
                <a:gd name="T78" fmla="*/ 171 w 404"/>
                <a:gd name="T79" fmla="*/ 76 h 395"/>
                <a:gd name="T80" fmla="*/ 178 w 404"/>
                <a:gd name="T81" fmla="*/ 48 h 395"/>
                <a:gd name="T82" fmla="*/ 192 w 404"/>
                <a:gd name="T83" fmla="*/ 32 h 395"/>
                <a:gd name="T84" fmla="*/ 213 w 404"/>
                <a:gd name="T85" fmla="*/ 7 h 395"/>
                <a:gd name="T86" fmla="*/ 229 w 404"/>
                <a:gd name="T87" fmla="*/ 7 h 395"/>
                <a:gd name="T88" fmla="*/ 238 w 404"/>
                <a:gd name="T89" fmla="*/ 9 h 395"/>
                <a:gd name="T90" fmla="*/ 254 w 404"/>
                <a:gd name="T91" fmla="*/ 7 h 395"/>
                <a:gd name="T92" fmla="*/ 273 w 404"/>
                <a:gd name="T93" fmla="*/ 0 h 395"/>
                <a:gd name="T94" fmla="*/ 284 w 404"/>
                <a:gd name="T95" fmla="*/ 0 h 395"/>
                <a:gd name="T96" fmla="*/ 291 w 404"/>
                <a:gd name="T97" fmla="*/ 5 h 3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4" h="395">
                  <a:moveTo>
                    <a:pt x="291" y="5"/>
                  </a:moveTo>
                  <a:lnTo>
                    <a:pt x="307" y="5"/>
                  </a:lnTo>
                  <a:lnTo>
                    <a:pt x="303" y="83"/>
                  </a:lnTo>
                  <a:lnTo>
                    <a:pt x="305" y="178"/>
                  </a:lnTo>
                  <a:lnTo>
                    <a:pt x="303" y="192"/>
                  </a:lnTo>
                  <a:lnTo>
                    <a:pt x="303" y="194"/>
                  </a:lnTo>
                  <a:lnTo>
                    <a:pt x="310" y="203"/>
                  </a:lnTo>
                  <a:lnTo>
                    <a:pt x="347" y="203"/>
                  </a:lnTo>
                  <a:lnTo>
                    <a:pt x="349" y="205"/>
                  </a:lnTo>
                  <a:lnTo>
                    <a:pt x="354" y="205"/>
                  </a:lnTo>
                  <a:lnTo>
                    <a:pt x="356" y="252"/>
                  </a:lnTo>
                  <a:lnTo>
                    <a:pt x="358" y="254"/>
                  </a:lnTo>
                  <a:lnTo>
                    <a:pt x="374" y="258"/>
                  </a:lnTo>
                  <a:lnTo>
                    <a:pt x="393" y="263"/>
                  </a:lnTo>
                  <a:lnTo>
                    <a:pt x="404" y="263"/>
                  </a:lnTo>
                  <a:lnTo>
                    <a:pt x="402" y="381"/>
                  </a:lnTo>
                  <a:lnTo>
                    <a:pt x="402" y="392"/>
                  </a:lnTo>
                  <a:lnTo>
                    <a:pt x="273" y="392"/>
                  </a:lnTo>
                  <a:lnTo>
                    <a:pt x="236" y="390"/>
                  </a:lnTo>
                  <a:lnTo>
                    <a:pt x="139" y="395"/>
                  </a:lnTo>
                  <a:lnTo>
                    <a:pt x="44" y="395"/>
                  </a:lnTo>
                  <a:lnTo>
                    <a:pt x="24" y="395"/>
                  </a:lnTo>
                  <a:lnTo>
                    <a:pt x="28" y="385"/>
                  </a:lnTo>
                  <a:lnTo>
                    <a:pt x="33" y="346"/>
                  </a:lnTo>
                  <a:lnTo>
                    <a:pt x="30" y="321"/>
                  </a:lnTo>
                  <a:lnTo>
                    <a:pt x="19" y="289"/>
                  </a:lnTo>
                  <a:lnTo>
                    <a:pt x="3" y="268"/>
                  </a:lnTo>
                  <a:lnTo>
                    <a:pt x="0" y="265"/>
                  </a:lnTo>
                  <a:lnTo>
                    <a:pt x="17" y="240"/>
                  </a:lnTo>
                  <a:lnTo>
                    <a:pt x="54" y="235"/>
                  </a:lnTo>
                  <a:lnTo>
                    <a:pt x="70" y="226"/>
                  </a:lnTo>
                  <a:lnTo>
                    <a:pt x="84" y="212"/>
                  </a:lnTo>
                  <a:lnTo>
                    <a:pt x="100" y="203"/>
                  </a:lnTo>
                  <a:lnTo>
                    <a:pt x="102" y="194"/>
                  </a:lnTo>
                  <a:lnTo>
                    <a:pt x="104" y="166"/>
                  </a:lnTo>
                  <a:lnTo>
                    <a:pt x="132" y="152"/>
                  </a:lnTo>
                  <a:lnTo>
                    <a:pt x="146" y="127"/>
                  </a:lnTo>
                  <a:lnTo>
                    <a:pt x="157" y="111"/>
                  </a:lnTo>
                  <a:lnTo>
                    <a:pt x="157" y="95"/>
                  </a:lnTo>
                  <a:lnTo>
                    <a:pt x="171" y="76"/>
                  </a:lnTo>
                  <a:lnTo>
                    <a:pt x="178" y="48"/>
                  </a:lnTo>
                  <a:lnTo>
                    <a:pt x="192" y="32"/>
                  </a:lnTo>
                  <a:lnTo>
                    <a:pt x="213" y="7"/>
                  </a:lnTo>
                  <a:lnTo>
                    <a:pt x="229" y="7"/>
                  </a:lnTo>
                  <a:lnTo>
                    <a:pt x="238" y="9"/>
                  </a:lnTo>
                  <a:lnTo>
                    <a:pt x="254" y="7"/>
                  </a:lnTo>
                  <a:lnTo>
                    <a:pt x="273" y="0"/>
                  </a:lnTo>
                  <a:lnTo>
                    <a:pt x="284" y="0"/>
                  </a:lnTo>
                  <a:lnTo>
                    <a:pt x="291" y="5"/>
                  </a:lnTo>
                  <a:close/>
                </a:path>
              </a:pathLst>
            </a:custGeom>
            <a:solidFill>
              <a:srgbClr val="FFFFFF"/>
            </a:solidFill>
            <a:ln w="14288">
              <a:solidFill>
                <a:srgbClr val="000000"/>
              </a:solidFill>
              <a:prstDash val="solid"/>
              <a:round/>
              <a:headEnd/>
              <a:tailEnd/>
            </a:ln>
          </p:spPr>
          <p:txBody>
            <a:bodyPr/>
            <a:lstStyle/>
            <a:p>
              <a:endParaRPr lang="en-US"/>
            </a:p>
          </p:txBody>
        </p:sp>
        <p:sp>
          <p:nvSpPr>
            <p:cNvPr id="128111" name="Freeform 111"/>
            <p:cNvSpPr>
              <a:spLocks/>
            </p:cNvSpPr>
            <p:nvPr/>
          </p:nvSpPr>
          <p:spPr bwMode="auto">
            <a:xfrm>
              <a:off x="938" y="3139"/>
              <a:ext cx="180" cy="167"/>
            </a:xfrm>
            <a:custGeom>
              <a:avLst/>
              <a:gdLst>
                <a:gd name="T0" fmla="*/ 180 w 180"/>
                <a:gd name="T1" fmla="*/ 7 h 167"/>
                <a:gd name="T2" fmla="*/ 180 w 180"/>
                <a:gd name="T3" fmla="*/ 155 h 167"/>
                <a:gd name="T4" fmla="*/ 168 w 180"/>
                <a:gd name="T5" fmla="*/ 164 h 167"/>
                <a:gd name="T6" fmla="*/ 145 w 180"/>
                <a:gd name="T7" fmla="*/ 167 h 167"/>
                <a:gd name="T8" fmla="*/ 134 w 180"/>
                <a:gd name="T9" fmla="*/ 160 h 167"/>
                <a:gd name="T10" fmla="*/ 118 w 180"/>
                <a:gd name="T11" fmla="*/ 155 h 167"/>
                <a:gd name="T12" fmla="*/ 111 w 180"/>
                <a:gd name="T13" fmla="*/ 151 h 167"/>
                <a:gd name="T14" fmla="*/ 111 w 180"/>
                <a:gd name="T15" fmla="*/ 139 h 167"/>
                <a:gd name="T16" fmla="*/ 118 w 180"/>
                <a:gd name="T17" fmla="*/ 121 h 167"/>
                <a:gd name="T18" fmla="*/ 118 w 180"/>
                <a:gd name="T19" fmla="*/ 107 h 167"/>
                <a:gd name="T20" fmla="*/ 99 w 180"/>
                <a:gd name="T21" fmla="*/ 81 h 167"/>
                <a:gd name="T22" fmla="*/ 83 w 180"/>
                <a:gd name="T23" fmla="*/ 77 h 167"/>
                <a:gd name="T24" fmla="*/ 46 w 180"/>
                <a:gd name="T25" fmla="*/ 79 h 167"/>
                <a:gd name="T26" fmla="*/ 30 w 180"/>
                <a:gd name="T27" fmla="*/ 81 h 167"/>
                <a:gd name="T28" fmla="*/ 16 w 180"/>
                <a:gd name="T29" fmla="*/ 77 h 167"/>
                <a:gd name="T30" fmla="*/ 9 w 180"/>
                <a:gd name="T31" fmla="*/ 63 h 167"/>
                <a:gd name="T32" fmla="*/ 0 w 180"/>
                <a:gd name="T33" fmla="*/ 40 h 167"/>
                <a:gd name="T34" fmla="*/ 0 w 180"/>
                <a:gd name="T35" fmla="*/ 0 h 167"/>
                <a:gd name="T36" fmla="*/ 180 w 180"/>
                <a:gd name="T37" fmla="*/ 7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0" h="167">
                  <a:moveTo>
                    <a:pt x="180" y="7"/>
                  </a:moveTo>
                  <a:lnTo>
                    <a:pt x="180" y="155"/>
                  </a:lnTo>
                  <a:lnTo>
                    <a:pt x="168" y="164"/>
                  </a:lnTo>
                  <a:lnTo>
                    <a:pt x="145" y="167"/>
                  </a:lnTo>
                  <a:lnTo>
                    <a:pt x="134" y="160"/>
                  </a:lnTo>
                  <a:lnTo>
                    <a:pt x="118" y="155"/>
                  </a:lnTo>
                  <a:lnTo>
                    <a:pt x="111" y="151"/>
                  </a:lnTo>
                  <a:lnTo>
                    <a:pt x="111" y="139"/>
                  </a:lnTo>
                  <a:lnTo>
                    <a:pt x="118" y="121"/>
                  </a:lnTo>
                  <a:lnTo>
                    <a:pt x="118" y="107"/>
                  </a:lnTo>
                  <a:lnTo>
                    <a:pt x="99" y="81"/>
                  </a:lnTo>
                  <a:lnTo>
                    <a:pt x="83" y="77"/>
                  </a:lnTo>
                  <a:lnTo>
                    <a:pt x="46" y="79"/>
                  </a:lnTo>
                  <a:lnTo>
                    <a:pt x="30" y="81"/>
                  </a:lnTo>
                  <a:lnTo>
                    <a:pt x="16" y="77"/>
                  </a:lnTo>
                  <a:lnTo>
                    <a:pt x="9" y="63"/>
                  </a:lnTo>
                  <a:lnTo>
                    <a:pt x="0" y="40"/>
                  </a:lnTo>
                  <a:lnTo>
                    <a:pt x="0" y="0"/>
                  </a:lnTo>
                  <a:lnTo>
                    <a:pt x="180"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112" name="Freeform 112"/>
            <p:cNvSpPr>
              <a:spLocks/>
            </p:cNvSpPr>
            <p:nvPr/>
          </p:nvSpPr>
          <p:spPr bwMode="auto">
            <a:xfrm>
              <a:off x="943" y="3144"/>
              <a:ext cx="180" cy="166"/>
            </a:xfrm>
            <a:custGeom>
              <a:avLst/>
              <a:gdLst>
                <a:gd name="T0" fmla="*/ 180 w 180"/>
                <a:gd name="T1" fmla="*/ 7 h 166"/>
                <a:gd name="T2" fmla="*/ 180 w 180"/>
                <a:gd name="T3" fmla="*/ 155 h 166"/>
                <a:gd name="T4" fmla="*/ 168 w 180"/>
                <a:gd name="T5" fmla="*/ 164 h 166"/>
                <a:gd name="T6" fmla="*/ 145 w 180"/>
                <a:gd name="T7" fmla="*/ 166 h 166"/>
                <a:gd name="T8" fmla="*/ 133 w 180"/>
                <a:gd name="T9" fmla="*/ 159 h 166"/>
                <a:gd name="T10" fmla="*/ 117 w 180"/>
                <a:gd name="T11" fmla="*/ 155 h 166"/>
                <a:gd name="T12" fmla="*/ 110 w 180"/>
                <a:gd name="T13" fmla="*/ 150 h 166"/>
                <a:gd name="T14" fmla="*/ 110 w 180"/>
                <a:gd name="T15" fmla="*/ 139 h 166"/>
                <a:gd name="T16" fmla="*/ 117 w 180"/>
                <a:gd name="T17" fmla="*/ 120 h 166"/>
                <a:gd name="T18" fmla="*/ 117 w 180"/>
                <a:gd name="T19" fmla="*/ 106 h 166"/>
                <a:gd name="T20" fmla="*/ 99 w 180"/>
                <a:gd name="T21" fmla="*/ 81 h 166"/>
                <a:gd name="T22" fmla="*/ 83 w 180"/>
                <a:gd name="T23" fmla="*/ 76 h 166"/>
                <a:gd name="T24" fmla="*/ 46 w 180"/>
                <a:gd name="T25" fmla="*/ 79 h 166"/>
                <a:gd name="T26" fmla="*/ 30 w 180"/>
                <a:gd name="T27" fmla="*/ 81 h 166"/>
                <a:gd name="T28" fmla="*/ 16 w 180"/>
                <a:gd name="T29" fmla="*/ 76 h 166"/>
                <a:gd name="T30" fmla="*/ 9 w 180"/>
                <a:gd name="T31" fmla="*/ 62 h 166"/>
                <a:gd name="T32" fmla="*/ 0 w 180"/>
                <a:gd name="T33" fmla="*/ 39 h 166"/>
                <a:gd name="T34" fmla="*/ 0 w 180"/>
                <a:gd name="T35" fmla="*/ 0 h 166"/>
                <a:gd name="T36" fmla="*/ 180 w 180"/>
                <a:gd name="T37" fmla="*/ 7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0" h="166">
                  <a:moveTo>
                    <a:pt x="180" y="7"/>
                  </a:moveTo>
                  <a:lnTo>
                    <a:pt x="180" y="155"/>
                  </a:lnTo>
                  <a:lnTo>
                    <a:pt x="168" y="164"/>
                  </a:lnTo>
                  <a:lnTo>
                    <a:pt x="145" y="166"/>
                  </a:lnTo>
                  <a:lnTo>
                    <a:pt x="133" y="159"/>
                  </a:lnTo>
                  <a:lnTo>
                    <a:pt x="117" y="155"/>
                  </a:lnTo>
                  <a:lnTo>
                    <a:pt x="110" y="150"/>
                  </a:lnTo>
                  <a:lnTo>
                    <a:pt x="110" y="139"/>
                  </a:lnTo>
                  <a:lnTo>
                    <a:pt x="117" y="120"/>
                  </a:lnTo>
                  <a:lnTo>
                    <a:pt x="117" y="106"/>
                  </a:lnTo>
                  <a:lnTo>
                    <a:pt x="99" y="81"/>
                  </a:lnTo>
                  <a:lnTo>
                    <a:pt x="83" y="76"/>
                  </a:lnTo>
                  <a:lnTo>
                    <a:pt x="46" y="79"/>
                  </a:lnTo>
                  <a:lnTo>
                    <a:pt x="30" y="81"/>
                  </a:lnTo>
                  <a:lnTo>
                    <a:pt x="16" y="76"/>
                  </a:lnTo>
                  <a:lnTo>
                    <a:pt x="9" y="62"/>
                  </a:lnTo>
                  <a:lnTo>
                    <a:pt x="0" y="39"/>
                  </a:lnTo>
                  <a:lnTo>
                    <a:pt x="0" y="0"/>
                  </a:lnTo>
                  <a:lnTo>
                    <a:pt x="180" y="7"/>
                  </a:lnTo>
                  <a:close/>
                </a:path>
              </a:pathLst>
            </a:custGeom>
            <a:solidFill>
              <a:srgbClr val="FFFFFF"/>
            </a:solidFill>
            <a:ln w="14288">
              <a:solidFill>
                <a:srgbClr val="000000"/>
              </a:solidFill>
              <a:prstDash val="solid"/>
              <a:round/>
              <a:headEnd/>
              <a:tailEnd/>
            </a:ln>
          </p:spPr>
          <p:txBody>
            <a:bodyPr/>
            <a:lstStyle/>
            <a:p>
              <a:endParaRPr lang="en-US"/>
            </a:p>
          </p:txBody>
        </p:sp>
        <p:sp>
          <p:nvSpPr>
            <p:cNvPr id="128113" name="Freeform 113"/>
            <p:cNvSpPr>
              <a:spLocks/>
            </p:cNvSpPr>
            <p:nvPr/>
          </p:nvSpPr>
          <p:spPr bwMode="auto">
            <a:xfrm>
              <a:off x="1130" y="3153"/>
              <a:ext cx="369" cy="356"/>
            </a:xfrm>
            <a:custGeom>
              <a:avLst/>
              <a:gdLst>
                <a:gd name="T0" fmla="*/ 369 w 369"/>
                <a:gd name="T1" fmla="*/ 19 h 356"/>
                <a:gd name="T2" fmla="*/ 360 w 369"/>
                <a:gd name="T3" fmla="*/ 227 h 356"/>
                <a:gd name="T4" fmla="*/ 348 w 369"/>
                <a:gd name="T5" fmla="*/ 236 h 356"/>
                <a:gd name="T6" fmla="*/ 344 w 369"/>
                <a:gd name="T7" fmla="*/ 240 h 356"/>
                <a:gd name="T8" fmla="*/ 344 w 369"/>
                <a:gd name="T9" fmla="*/ 252 h 356"/>
                <a:gd name="T10" fmla="*/ 332 w 369"/>
                <a:gd name="T11" fmla="*/ 261 h 356"/>
                <a:gd name="T12" fmla="*/ 330 w 369"/>
                <a:gd name="T13" fmla="*/ 273 h 356"/>
                <a:gd name="T14" fmla="*/ 327 w 369"/>
                <a:gd name="T15" fmla="*/ 289 h 356"/>
                <a:gd name="T16" fmla="*/ 320 w 369"/>
                <a:gd name="T17" fmla="*/ 298 h 356"/>
                <a:gd name="T18" fmla="*/ 302 w 369"/>
                <a:gd name="T19" fmla="*/ 291 h 356"/>
                <a:gd name="T20" fmla="*/ 290 w 369"/>
                <a:gd name="T21" fmla="*/ 289 h 356"/>
                <a:gd name="T22" fmla="*/ 279 w 369"/>
                <a:gd name="T23" fmla="*/ 275 h 356"/>
                <a:gd name="T24" fmla="*/ 251 w 369"/>
                <a:gd name="T25" fmla="*/ 275 h 356"/>
                <a:gd name="T26" fmla="*/ 244 w 369"/>
                <a:gd name="T27" fmla="*/ 280 h 356"/>
                <a:gd name="T28" fmla="*/ 237 w 369"/>
                <a:gd name="T29" fmla="*/ 296 h 356"/>
                <a:gd name="T30" fmla="*/ 228 w 369"/>
                <a:gd name="T31" fmla="*/ 300 h 356"/>
                <a:gd name="T32" fmla="*/ 210 w 369"/>
                <a:gd name="T33" fmla="*/ 303 h 356"/>
                <a:gd name="T34" fmla="*/ 200 w 369"/>
                <a:gd name="T35" fmla="*/ 307 h 356"/>
                <a:gd name="T36" fmla="*/ 182 w 369"/>
                <a:gd name="T37" fmla="*/ 305 h 356"/>
                <a:gd name="T38" fmla="*/ 170 w 369"/>
                <a:gd name="T39" fmla="*/ 310 h 356"/>
                <a:gd name="T40" fmla="*/ 163 w 369"/>
                <a:gd name="T41" fmla="*/ 324 h 356"/>
                <a:gd name="T42" fmla="*/ 163 w 369"/>
                <a:gd name="T43" fmla="*/ 335 h 356"/>
                <a:gd name="T44" fmla="*/ 168 w 369"/>
                <a:gd name="T45" fmla="*/ 349 h 356"/>
                <a:gd name="T46" fmla="*/ 168 w 369"/>
                <a:gd name="T47" fmla="*/ 354 h 356"/>
                <a:gd name="T48" fmla="*/ 157 w 369"/>
                <a:gd name="T49" fmla="*/ 356 h 356"/>
                <a:gd name="T50" fmla="*/ 152 w 369"/>
                <a:gd name="T51" fmla="*/ 356 h 356"/>
                <a:gd name="T52" fmla="*/ 147 w 369"/>
                <a:gd name="T53" fmla="*/ 333 h 356"/>
                <a:gd name="T54" fmla="*/ 138 w 369"/>
                <a:gd name="T55" fmla="*/ 277 h 356"/>
                <a:gd name="T56" fmla="*/ 124 w 369"/>
                <a:gd name="T57" fmla="*/ 254 h 356"/>
                <a:gd name="T58" fmla="*/ 120 w 369"/>
                <a:gd name="T59" fmla="*/ 217 h 356"/>
                <a:gd name="T60" fmla="*/ 87 w 369"/>
                <a:gd name="T61" fmla="*/ 183 h 356"/>
                <a:gd name="T62" fmla="*/ 32 w 369"/>
                <a:gd name="T63" fmla="*/ 132 h 356"/>
                <a:gd name="T64" fmla="*/ 18 w 369"/>
                <a:gd name="T65" fmla="*/ 123 h 356"/>
                <a:gd name="T66" fmla="*/ 0 w 369"/>
                <a:gd name="T67" fmla="*/ 137 h 356"/>
                <a:gd name="T68" fmla="*/ 0 w 369"/>
                <a:gd name="T69" fmla="*/ 0 h 356"/>
                <a:gd name="T70" fmla="*/ 369 w 369"/>
                <a:gd name="T71" fmla="*/ 19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69" h="356">
                  <a:moveTo>
                    <a:pt x="369" y="19"/>
                  </a:moveTo>
                  <a:lnTo>
                    <a:pt x="360" y="227"/>
                  </a:lnTo>
                  <a:lnTo>
                    <a:pt x="348" y="236"/>
                  </a:lnTo>
                  <a:lnTo>
                    <a:pt x="344" y="240"/>
                  </a:lnTo>
                  <a:lnTo>
                    <a:pt x="344" y="252"/>
                  </a:lnTo>
                  <a:lnTo>
                    <a:pt x="332" y="261"/>
                  </a:lnTo>
                  <a:lnTo>
                    <a:pt x="330" y="273"/>
                  </a:lnTo>
                  <a:lnTo>
                    <a:pt x="327" y="289"/>
                  </a:lnTo>
                  <a:lnTo>
                    <a:pt x="320" y="298"/>
                  </a:lnTo>
                  <a:lnTo>
                    <a:pt x="302" y="291"/>
                  </a:lnTo>
                  <a:lnTo>
                    <a:pt x="290" y="289"/>
                  </a:lnTo>
                  <a:lnTo>
                    <a:pt x="279" y="275"/>
                  </a:lnTo>
                  <a:lnTo>
                    <a:pt x="251" y="275"/>
                  </a:lnTo>
                  <a:lnTo>
                    <a:pt x="244" y="280"/>
                  </a:lnTo>
                  <a:lnTo>
                    <a:pt x="237" y="296"/>
                  </a:lnTo>
                  <a:lnTo>
                    <a:pt x="228" y="300"/>
                  </a:lnTo>
                  <a:lnTo>
                    <a:pt x="210" y="303"/>
                  </a:lnTo>
                  <a:lnTo>
                    <a:pt x="200" y="307"/>
                  </a:lnTo>
                  <a:lnTo>
                    <a:pt x="182" y="305"/>
                  </a:lnTo>
                  <a:lnTo>
                    <a:pt x="170" y="310"/>
                  </a:lnTo>
                  <a:lnTo>
                    <a:pt x="163" y="324"/>
                  </a:lnTo>
                  <a:lnTo>
                    <a:pt x="163" y="335"/>
                  </a:lnTo>
                  <a:lnTo>
                    <a:pt x="168" y="349"/>
                  </a:lnTo>
                  <a:lnTo>
                    <a:pt x="168" y="354"/>
                  </a:lnTo>
                  <a:lnTo>
                    <a:pt x="157" y="356"/>
                  </a:lnTo>
                  <a:lnTo>
                    <a:pt x="152" y="356"/>
                  </a:lnTo>
                  <a:lnTo>
                    <a:pt x="147" y="333"/>
                  </a:lnTo>
                  <a:lnTo>
                    <a:pt x="138" y="277"/>
                  </a:lnTo>
                  <a:lnTo>
                    <a:pt x="124" y="254"/>
                  </a:lnTo>
                  <a:lnTo>
                    <a:pt x="120" y="217"/>
                  </a:lnTo>
                  <a:lnTo>
                    <a:pt x="87" y="183"/>
                  </a:lnTo>
                  <a:lnTo>
                    <a:pt x="32" y="132"/>
                  </a:lnTo>
                  <a:lnTo>
                    <a:pt x="18" y="123"/>
                  </a:lnTo>
                  <a:lnTo>
                    <a:pt x="0" y="137"/>
                  </a:lnTo>
                  <a:lnTo>
                    <a:pt x="0" y="0"/>
                  </a:lnTo>
                  <a:lnTo>
                    <a:pt x="369"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114" name="Freeform 114"/>
            <p:cNvSpPr>
              <a:spLocks/>
            </p:cNvSpPr>
            <p:nvPr/>
          </p:nvSpPr>
          <p:spPr bwMode="auto">
            <a:xfrm>
              <a:off x="1134" y="3158"/>
              <a:ext cx="370" cy="356"/>
            </a:xfrm>
            <a:custGeom>
              <a:avLst/>
              <a:gdLst>
                <a:gd name="T0" fmla="*/ 370 w 370"/>
                <a:gd name="T1" fmla="*/ 18 h 356"/>
                <a:gd name="T2" fmla="*/ 360 w 370"/>
                <a:gd name="T3" fmla="*/ 226 h 356"/>
                <a:gd name="T4" fmla="*/ 349 w 370"/>
                <a:gd name="T5" fmla="*/ 235 h 356"/>
                <a:gd name="T6" fmla="*/ 344 w 370"/>
                <a:gd name="T7" fmla="*/ 240 h 356"/>
                <a:gd name="T8" fmla="*/ 344 w 370"/>
                <a:gd name="T9" fmla="*/ 252 h 356"/>
                <a:gd name="T10" fmla="*/ 333 w 370"/>
                <a:gd name="T11" fmla="*/ 261 h 356"/>
                <a:gd name="T12" fmla="*/ 330 w 370"/>
                <a:gd name="T13" fmla="*/ 272 h 356"/>
                <a:gd name="T14" fmla="*/ 328 w 370"/>
                <a:gd name="T15" fmla="*/ 289 h 356"/>
                <a:gd name="T16" fmla="*/ 321 w 370"/>
                <a:gd name="T17" fmla="*/ 298 h 356"/>
                <a:gd name="T18" fmla="*/ 303 w 370"/>
                <a:gd name="T19" fmla="*/ 291 h 356"/>
                <a:gd name="T20" fmla="*/ 291 w 370"/>
                <a:gd name="T21" fmla="*/ 289 h 356"/>
                <a:gd name="T22" fmla="*/ 279 w 370"/>
                <a:gd name="T23" fmla="*/ 275 h 356"/>
                <a:gd name="T24" fmla="*/ 252 w 370"/>
                <a:gd name="T25" fmla="*/ 275 h 356"/>
                <a:gd name="T26" fmla="*/ 245 w 370"/>
                <a:gd name="T27" fmla="*/ 279 h 356"/>
                <a:gd name="T28" fmla="*/ 238 w 370"/>
                <a:gd name="T29" fmla="*/ 295 h 356"/>
                <a:gd name="T30" fmla="*/ 229 w 370"/>
                <a:gd name="T31" fmla="*/ 300 h 356"/>
                <a:gd name="T32" fmla="*/ 210 w 370"/>
                <a:gd name="T33" fmla="*/ 302 h 356"/>
                <a:gd name="T34" fmla="*/ 201 w 370"/>
                <a:gd name="T35" fmla="*/ 307 h 356"/>
                <a:gd name="T36" fmla="*/ 183 w 370"/>
                <a:gd name="T37" fmla="*/ 305 h 356"/>
                <a:gd name="T38" fmla="*/ 171 w 370"/>
                <a:gd name="T39" fmla="*/ 309 h 356"/>
                <a:gd name="T40" fmla="*/ 164 w 370"/>
                <a:gd name="T41" fmla="*/ 323 h 356"/>
                <a:gd name="T42" fmla="*/ 164 w 370"/>
                <a:gd name="T43" fmla="*/ 335 h 356"/>
                <a:gd name="T44" fmla="*/ 169 w 370"/>
                <a:gd name="T45" fmla="*/ 349 h 356"/>
                <a:gd name="T46" fmla="*/ 169 w 370"/>
                <a:gd name="T47" fmla="*/ 353 h 356"/>
                <a:gd name="T48" fmla="*/ 157 w 370"/>
                <a:gd name="T49" fmla="*/ 356 h 356"/>
                <a:gd name="T50" fmla="*/ 153 w 370"/>
                <a:gd name="T51" fmla="*/ 356 h 356"/>
                <a:gd name="T52" fmla="*/ 148 w 370"/>
                <a:gd name="T53" fmla="*/ 332 h 356"/>
                <a:gd name="T54" fmla="*/ 139 w 370"/>
                <a:gd name="T55" fmla="*/ 277 h 356"/>
                <a:gd name="T56" fmla="*/ 125 w 370"/>
                <a:gd name="T57" fmla="*/ 254 h 356"/>
                <a:gd name="T58" fmla="*/ 120 w 370"/>
                <a:gd name="T59" fmla="*/ 217 h 356"/>
                <a:gd name="T60" fmla="*/ 88 w 370"/>
                <a:gd name="T61" fmla="*/ 182 h 356"/>
                <a:gd name="T62" fmla="*/ 32 w 370"/>
                <a:gd name="T63" fmla="*/ 132 h 356"/>
                <a:gd name="T64" fmla="*/ 19 w 370"/>
                <a:gd name="T65" fmla="*/ 122 h 356"/>
                <a:gd name="T66" fmla="*/ 0 w 370"/>
                <a:gd name="T67" fmla="*/ 136 h 356"/>
                <a:gd name="T68" fmla="*/ 0 w 370"/>
                <a:gd name="T69" fmla="*/ 0 h 356"/>
                <a:gd name="T70" fmla="*/ 370 w 370"/>
                <a:gd name="T71" fmla="*/ 1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70" h="356">
                  <a:moveTo>
                    <a:pt x="370" y="18"/>
                  </a:moveTo>
                  <a:lnTo>
                    <a:pt x="360" y="226"/>
                  </a:lnTo>
                  <a:lnTo>
                    <a:pt x="349" y="235"/>
                  </a:lnTo>
                  <a:lnTo>
                    <a:pt x="344" y="240"/>
                  </a:lnTo>
                  <a:lnTo>
                    <a:pt x="344" y="252"/>
                  </a:lnTo>
                  <a:lnTo>
                    <a:pt x="333" y="261"/>
                  </a:lnTo>
                  <a:lnTo>
                    <a:pt x="330" y="272"/>
                  </a:lnTo>
                  <a:lnTo>
                    <a:pt x="328" y="289"/>
                  </a:lnTo>
                  <a:lnTo>
                    <a:pt x="321" y="298"/>
                  </a:lnTo>
                  <a:lnTo>
                    <a:pt x="303" y="291"/>
                  </a:lnTo>
                  <a:lnTo>
                    <a:pt x="291" y="289"/>
                  </a:lnTo>
                  <a:lnTo>
                    <a:pt x="279" y="275"/>
                  </a:lnTo>
                  <a:lnTo>
                    <a:pt x="252" y="275"/>
                  </a:lnTo>
                  <a:lnTo>
                    <a:pt x="245" y="279"/>
                  </a:lnTo>
                  <a:lnTo>
                    <a:pt x="238" y="295"/>
                  </a:lnTo>
                  <a:lnTo>
                    <a:pt x="229" y="300"/>
                  </a:lnTo>
                  <a:lnTo>
                    <a:pt x="210" y="302"/>
                  </a:lnTo>
                  <a:lnTo>
                    <a:pt x="201" y="307"/>
                  </a:lnTo>
                  <a:lnTo>
                    <a:pt x="183" y="305"/>
                  </a:lnTo>
                  <a:lnTo>
                    <a:pt x="171" y="309"/>
                  </a:lnTo>
                  <a:lnTo>
                    <a:pt x="164" y="323"/>
                  </a:lnTo>
                  <a:lnTo>
                    <a:pt x="164" y="335"/>
                  </a:lnTo>
                  <a:lnTo>
                    <a:pt x="169" y="349"/>
                  </a:lnTo>
                  <a:lnTo>
                    <a:pt x="169" y="353"/>
                  </a:lnTo>
                  <a:lnTo>
                    <a:pt x="157" y="356"/>
                  </a:lnTo>
                  <a:lnTo>
                    <a:pt x="153" y="356"/>
                  </a:lnTo>
                  <a:lnTo>
                    <a:pt x="148" y="332"/>
                  </a:lnTo>
                  <a:lnTo>
                    <a:pt x="139" y="277"/>
                  </a:lnTo>
                  <a:lnTo>
                    <a:pt x="125" y="254"/>
                  </a:lnTo>
                  <a:lnTo>
                    <a:pt x="120" y="217"/>
                  </a:lnTo>
                  <a:lnTo>
                    <a:pt x="88" y="182"/>
                  </a:lnTo>
                  <a:lnTo>
                    <a:pt x="32" y="132"/>
                  </a:lnTo>
                  <a:lnTo>
                    <a:pt x="19" y="122"/>
                  </a:lnTo>
                  <a:lnTo>
                    <a:pt x="0" y="136"/>
                  </a:lnTo>
                  <a:lnTo>
                    <a:pt x="0" y="0"/>
                  </a:lnTo>
                  <a:lnTo>
                    <a:pt x="370" y="18"/>
                  </a:lnTo>
                  <a:close/>
                </a:path>
              </a:pathLst>
            </a:custGeom>
            <a:solidFill>
              <a:srgbClr val="FFFFFF"/>
            </a:solidFill>
            <a:ln w="14288">
              <a:solidFill>
                <a:srgbClr val="000000"/>
              </a:solidFill>
              <a:prstDash val="solid"/>
              <a:round/>
              <a:headEnd/>
              <a:tailEnd/>
            </a:ln>
          </p:spPr>
          <p:txBody>
            <a:bodyPr/>
            <a:lstStyle/>
            <a:p>
              <a:endParaRPr lang="en-US"/>
            </a:p>
          </p:txBody>
        </p:sp>
        <p:sp>
          <p:nvSpPr>
            <p:cNvPr id="128115" name="Freeform 115"/>
            <p:cNvSpPr>
              <a:spLocks/>
            </p:cNvSpPr>
            <p:nvPr/>
          </p:nvSpPr>
          <p:spPr bwMode="auto">
            <a:xfrm>
              <a:off x="3362" y="3170"/>
              <a:ext cx="198" cy="283"/>
            </a:xfrm>
            <a:custGeom>
              <a:avLst/>
              <a:gdLst>
                <a:gd name="T0" fmla="*/ 150 w 198"/>
                <a:gd name="T1" fmla="*/ 27 h 283"/>
                <a:gd name="T2" fmla="*/ 145 w 198"/>
                <a:gd name="T3" fmla="*/ 41 h 283"/>
                <a:gd name="T4" fmla="*/ 145 w 198"/>
                <a:gd name="T5" fmla="*/ 57 h 283"/>
                <a:gd name="T6" fmla="*/ 159 w 198"/>
                <a:gd name="T7" fmla="*/ 64 h 283"/>
                <a:gd name="T8" fmla="*/ 161 w 198"/>
                <a:gd name="T9" fmla="*/ 80 h 283"/>
                <a:gd name="T10" fmla="*/ 171 w 198"/>
                <a:gd name="T11" fmla="*/ 87 h 283"/>
                <a:gd name="T12" fmla="*/ 171 w 198"/>
                <a:gd name="T13" fmla="*/ 108 h 283"/>
                <a:gd name="T14" fmla="*/ 180 w 198"/>
                <a:gd name="T15" fmla="*/ 122 h 283"/>
                <a:gd name="T16" fmla="*/ 182 w 198"/>
                <a:gd name="T17" fmla="*/ 154 h 283"/>
                <a:gd name="T18" fmla="*/ 187 w 198"/>
                <a:gd name="T19" fmla="*/ 166 h 283"/>
                <a:gd name="T20" fmla="*/ 194 w 198"/>
                <a:gd name="T21" fmla="*/ 173 h 283"/>
                <a:gd name="T22" fmla="*/ 187 w 198"/>
                <a:gd name="T23" fmla="*/ 205 h 283"/>
                <a:gd name="T24" fmla="*/ 175 w 198"/>
                <a:gd name="T25" fmla="*/ 221 h 283"/>
                <a:gd name="T26" fmla="*/ 175 w 198"/>
                <a:gd name="T27" fmla="*/ 233 h 283"/>
                <a:gd name="T28" fmla="*/ 194 w 198"/>
                <a:gd name="T29" fmla="*/ 260 h 283"/>
                <a:gd name="T30" fmla="*/ 198 w 198"/>
                <a:gd name="T31" fmla="*/ 283 h 283"/>
                <a:gd name="T32" fmla="*/ 159 w 198"/>
                <a:gd name="T33" fmla="*/ 283 h 283"/>
                <a:gd name="T34" fmla="*/ 2 w 198"/>
                <a:gd name="T35" fmla="*/ 281 h 283"/>
                <a:gd name="T36" fmla="*/ 2 w 198"/>
                <a:gd name="T37" fmla="*/ 279 h 283"/>
                <a:gd name="T38" fmla="*/ 0 w 198"/>
                <a:gd name="T39" fmla="*/ 210 h 283"/>
                <a:gd name="T40" fmla="*/ 16 w 198"/>
                <a:gd name="T41" fmla="*/ 203 h 283"/>
                <a:gd name="T42" fmla="*/ 23 w 198"/>
                <a:gd name="T43" fmla="*/ 200 h 283"/>
                <a:gd name="T44" fmla="*/ 25 w 198"/>
                <a:gd name="T45" fmla="*/ 196 h 283"/>
                <a:gd name="T46" fmla="*/ 23 w 198"/>
                <a:gd name="T47" fmla="*/ 163 h 283"/>
                <a:gd name="T48" fmla="*/ 21 w 198"/>
                <a:gd name="T49" fmla="*/ 55 h 283"/>
                <a:gd name="T50" fmla="*/ 21 w 198"/>
                <a:gd name="T51" fmla="*/ 30 h 283"/>
                <a:gd name="T52" fmla="*/ 25 w 198"/>
                <a:gd name="T53" fmla="*/ 20 h 283"/>
                <a:gd name="T54" fmla="*/ 39 w 198"/>
                <a:gd name="T55" fmla="*/ 23 h 283"/>
                <a:gd name="T56" fmla="*/ 46 w 198"/>
                <a:gd name="T57" fmla="*/ 16 h 283"/>
                <a:gd name="T58" fmla="*/ 48 w 198"/>
                <a:gd name="T59" fmla="*/ 13 h 283"/>
                <a:gd name="T60" fmla="*/ 95 w 198"/>
                <a:gd name="T61" fmla="*/ 11 h 283"/>
                <a:gd name="T62" fmla="*/ 115 w 198"/>
                <a:gd name="T63" fmla="*/ 2 h 283"/>
                <a:gd name="T64" fmla="*/ 125 w 198"/>
                <a:gd name="T65" fmla="*/ 0 h 283"/>
                <a:gd name="T66" fmla="*/ 155 w 198"/>
                <a:gd name="T67" fmla="*/ 9 h 283"/>
                <a:gd name="T68" fmla="*/ 150 w 198"/>
                <a:gd name="T69" fmla="*/ 27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8" h="283">
                  <a:moveTo>
                    <a:pt x="150" y="27"/>
                  </a:moveTo>
                  <a:lnTo>
                    <a:pt x="145" y="41"/>
                  </a:lnTo>
                  <a:lnTo>
                    <a:pt x="145" y="57"/>
                  </a:lnTo>
                  <a:lnTo>
                    <a:pt x="159" y="64"/>
                  </a:lnTo>
                  <a:lnTo>
                    <a:pt x="161" y="80"/>
                  </a:lnTo>
                  <a:lnTo>
                    <a:pt x="171" y="87"/>
                  </a:lnTo>
                  <a:lnTo>
                    <a:pt x="171" y="108"/>
                  </a:lnTo>
                  <a:lnTo>
                    <a:pt x="180" y="122"/>
                  </a:lnTo>
                  <a:lnTo>
                    <a:pt x="182" y="154"/>
                  </a:lnTo>
                  <a:lnTo>
                    <a:pt x="187" y="166"/>
                  </a:lnTo>
                  <a:lnTo>
                    <a:pt x="194" y="173"/>
                  </a:lnTo>
                  <a:lnTo>
                    <a:pt x="187" y="205"/>
                  </a:lnTo>
                  <a:lnTo>
                    <a:pt x="175" y="221"/>
                  </a:lnTo>
                  <a:lnTo>
                    <a:pt x="175" y="233"/>
                  </a:lnTo>
                  <a:lnTo>
                    <a:pt x="194" y="260"/>
                  </a:lnTo>
                  <a:lnTo>
                    <a:pt x="198" y="283"/>
                  </a:lnTo>
                  <a:lnTo>
                    <a:pt x="159" y="283"/>
                  </a:lnTo>
                  <a:lnTo>
                    <a:pt x="2" y="281"/>
                  </a:lnTo>
                  <a:lnTo>
                    <a:pt x="2" y="279"/>
                  </a:lnTo>
                  <a:lnTo>
                    <a:pt x="0" y="210"/>
                  </a:lnTo>
                  <a:lnTo>
                    <a:pt x="16" y="203"/>
                  </a:lnTo>
                  <a:lnTo>
                    <a:pt x="23" y="200"/>
                  </a:lnTo>
                  <a:lnTo>
                    <a:pt x="25" y="196"/>
                  </a:lnTo>
                  <a:lnTo>
                    <a:pt x="23" y="163"/>
                  </a:lnTo>
                  <a:lnTo>
                    <a:pt x="21" y="55"/>
                  </a:lnTo>
                  <a:lnTo>
                    <a:pt x="21" y="30"/>
                  </a:lnTo>
                  <a:lnTo>
                    <a:pt x="25" y="20"/>
                  </a:lnTo>
                  <a:lnTo>
                    <a:pt x="39" y="23"/>
                  </a:lnTo>
                  <a:lnTo>
                    <a:pt x="46" y="16"/>
                  </a:lnTo>
                  <a:lnTo>
                    <a:pt x="48" y="13"/>
                  </a:lnTo>
                  <a:lnTo>
                    <a:pt x="95" y="11"/>
                  </a:lnTo>
                  <a:lnTo>
                    <a:pt x="115" y="2"/>
                  </a:lnTo>
                  <a:lnTo>
                    <a:pt x="125" y="0"/>
                  </a:lnTo>
                  <a:lnTo>
                    <a:pt x="155" y="9"/>
                  </a:lnTo>
                  <a:lnTo>
                    <a:pt x="150" y="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116" name="Freeform 116"/>
            <p:cNvSpPr>
              <a:spLocks/>
            </p:cNvSpPr>
            <p:nvPr/>
          </p:nvSpPr>
          <p:spPr bwMode="auto">
            <a:xfrm>
              <a:off x="3366" y="3174"/>
              <a:ext cx="199" cy="284"/>
            </a:xfrm>
            <a:custGeom>
              <a:avLst/>
              <a:gdLst>
                <a:gd name="T0" fmla="*/ 151 w 199"/>
                <a:gd name="T1" fmla="*/ 28 h 284"/>
                <a:gd name="T2" fmla="*/ 146 w 199"/>
                <a:gd name="T3" fmla="*/ 42 h 284"/>
                <a:gd name="T4" fmla="*/ 146 w 199"/>
                <a:gd name="T5" fmla="*/ 58 h 284"/>
                <a:gd name="T6" fmla="*/ 160 w 199"/>
                <a:gd name="T7" fmla="*/ 65 h 284"/>
                <a:gd name="T8" fmla="*/ 162 w 199"/>
                <a:gd name="T9" fmla="*/ 81 h 284"/>
                <a:gd name="T10" fmla="*/ 171 w 199"/>
                <a:gd name="T11" fmla="*/ 88 h 284"/>
                <a:gd name="T12" fmla="*/ 171 w 199"/>
                <a:gd name="T13" fmla="*/ 109 h 284"/>
                <a:gd name="T14" fmla="*/ 181 w 199"/>
                <a:gd name="T15" fmla="*/ 122 h 284"/>
                <a:gd name="T16" fmla="*/ 183 w 199"/>
                <a:gd name="T17" fmla="*/ 155 h 284"/>
                <a:gd name="T18" fmla="*/ 187 w 199"/>
                <a:gd name="T19" fmla="*/ 166 h 284"/>
                <a:gd name="T20" fmla="*/ 194 w 199"/>
                <a:gd name="T21" fmla="*/ 173 h 284"/>
                <a:gd name="T22" fmla="*/ 187 w 199"/>
                <a:gd name="T23" fmla="*/ 206 h 284"/>
                <a:gd name="T24" fmla="*/ 176 w 199"/>
                <a:gd name="T25" fmla="*/ 222 h 284"/>
                <a:gd name="T26" fmla="*/ 176 w 199"/>
                <a:gd name="T27" fmla="*/ 233 h 284"/>
                <a:gd name="T28" fmla="*/ 194 w 199"/>
                <a:gd name="T29" fmla="*/ 261 h 284"/>
                <a:gd name="T30" fmla="*/ 199 w 199"/>
                <a:gd name="T31" fmla="*/ 284 h 284"/>
                <a:gd name="T32" fmla="*/ 160 w 199"/>
                <a:gd name="T33" fmla="*/ 284 h 284"/>
                <a:gd name="T34" fmla="*/ 3 w 199"/>
                <a:gd name="T35" fmla="*/ 282 h 284"/>
                <a:gd name="T36" fmla="*/ 3 w 199"/>
                <a:gd name="T37" fmla="*/ 279 h 284"/>
                <a:gd name="T38" fmla="*/ 0 w 199"/>
                <a:gd name="T39" fmla="*/ 210 h 284"/>
                <a:gd name="T40" fmla="*/ 17 w 199"/>
                <a:gd name="T41" fmla="*/ 203 h 284"/>
                <a:gd name="T42" fmla="*/ 24 w 199"/>
                <a:gd name="T43" fmla="*/ 201 h 284"/>
                <a:gd name="T44" fmla="*/ 26 w 199"/>
                <a:gd name="T45" fmla="*/ 196 h 284"/>
                <a:gd name="T46" fmla="*/ 24 w 199"/>
                <a:gd name="T47" fmla="*/ 164 h 284"/>
                <a:gd name="T48" fmla="*/ 21 w 199"/>
                <a:gd name="T49" fmla="*/ 56 h 284"/>
                <a:gd name="T50" fmla="*/ 21 w 199"/>
                <a:gd name="T51" fmla="*/ 30 h 284"/>
                <a:gd name="T52" fmla="*/ 26 w 199"/>
                <a:gd name="T53" fmla="*/ 21 h 284"/>
                <a:gd name="T54" fmla="*/ 40 w 199"/>
                <a:gd name="T55" fmla="*/ 23 h 284"/>
                <a:gd name="T56" fmla="*/ 47 w 199"/>
                <a:gd name="T57" fmla="*/ 16 h 284"/>
                <a:gd name="T58" fmla="*/ 49 w 199"/>
                <a:gd name="T59" fmla="*/ 14 h 284"/>
                <a:gd name="T60" fmla="*/ 95 w 199"/>
                <a:gd name="T61" fmla="*/ 12 h 284"/>
                <a:gd name="T62" fmla="*/ 116 w 199"/>
                <a:gd name="T63" fmla="*/ 2 h 284"/>
                <a:gd name="T64" fmla="*/ 125 w 199"/>
                <a:gd name="T65" fmla="*/ 0 h 284"/>
                <a:gd name="T66" fmla="*/ 155 w 199"/>
                <a:gd name="T67" fmla="*/ 9 h 284"/>
                <a:gd name="T68" fmla="*/ 151 w 199"/>
                <a:gd name="T69" fmla="*/ 28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9" h="284">
                  <a:moveTo>
                    <a:pt x="151" y="28"/>
                  </a:moveTo>
                  <a:lnTo>
                    <a:pt x="146" y="42"/>
                  </a:lnTo>
                  <a:lnTo>
                    <a:pt x="146" y="58"/>
                  </a:lnTo>
                  <a:lnTo>
                    <a:pt x="160" y="65"/>
                  </a:lnTo>
                  <a:lnTo>
                    <a:pt x="162" y="81"/>
                  </a:lnTo>
                  <a:lnTo>
                    <a:pt x="171" y="88"/>
                  </a:lnTo>
                  <a:lnTo>
                    <a:pt x="171" y="109"/>
                  </a:lnTo>
                  <a:lnTo>
                    <a:pt x="181" y="122"/>
                  </a:lnTo>
                  <a:lnTo>
                    <a:pt x="183" y="155"/>
                  </a:lnTo>
                  <a:lnTo>
                    <a:pt x="187" y="166"/>
                  </a:lnTo>
                  <a:lnTo>
                    <a:pt x="194" y="173"/>
                  </a:lnTo>
                  <a:lnTo>
                    <a:pt x="187" y="206"/>
                  </a:lnTo>
                  <a:lnTo>
                    <a:pt x="176" y="222"/>
                  </a:lnTo>
                  <a:lnTo>
                    <a:pt x="176" y="233"/>
                  </a:lnTo>
                  <a:lnTo>
                    <a:pt x="194" y="261"/>
                  </a:lnTo>
                  <a:lnTo>
                    <a:pt x="199" y="284"/>
                  </a:lnTo>
                  <a:lnTo>
                    <a:pt x="160" y="284"/>
                  </a:lnTo>
                  <a:lnTo>
                    <a:pt x="3" y="282"/>
                  </a:lnTo>
                  <a:lnTo>
                    <a:pt x="3" y="279"/>
                  </a:lnTo>
                  <a:lnTo>
                    <a:pt x="0" y="210"/>
                  </a:lnTo>
                  <a:lnTo>
                    <a:pt x="17" y="203"/>
                  </a:lnTo>
                  <a:lnTo>
                    <a:pt x="24" y="201"/>
                  </a:lnTo>
                  <a:lnTo>
                    <a:pt x="26" y="196"/>
                  </a:lnTo>
                  <a:lnTo>
                    <a:pt x="24" y="164"/>
                  </a:lnTo>
                  <a:lnTo>
                    <a:pt x="21" y="56"/>
                  </a:lnTo>
                  <a:lnTo>
                    <a:pt x="21" y="30"/>
                  </a:lnTo>
                  <a:lnTo>
                    <a:pt x="26" y="21"/>
                  </a:lnTo>
                  <a:lnTo>
                    <a:pt x="40" y="23"/>
                  </a:lnTo>
                  <a:lnTo>
                    <a:pt x="47" y="16"/>
                  </a:lnTo>
                  <a:lnTo>
                    <a:pt x="49" y="14"/>
                  </a:lnTo>
                  <a:lnTo>
                    <a:pt x="95" y="12"/>
                  </a:lnTo>
                  <a:lnTo>
                    <a:pt x="116" y="2"/>
                  </a:lnTo>
                  <a:lnTo>
                    <a:pt x="125" y="0"/>
                  </a:lnTo>
                  <a:lnTo>
                    <a:pt x="155" y="9"/>
                  </a:lnTo>
                  <a:lnTo>
                    <a:pt x="151" y="28"/>
                  </a:lnTo>
                  <a:close/>
                </a:path>
              </a:pathLst>
            </a:custGeom>
            <a:solidFill>
              <a:srgbClr val="FFFFFF"/>
            </a:solidFill>
            <a:ln w="14288">
              <a:solidFill>
                <a:srgbClr val="000000"/>
              </a:solidFill>
              <a:prstDash val="solid"/>
              <a:round/>
              <a:headEnd/>
              <a:tailEnd/>
            </a:ln>
          </p:spPr>
          <p:txBody>
            <a:bodyPr/>
            <a:lstStyle/>
            <a:p>
              <a:endParaRPr lang="en-US"/>
            </a:p>
          </p:txBody>
        </p:sp>
        <p:sp>
          <p:nvSpPr>
            <p:cNvPr id="128117" name="Freeform 117"/>
            <p:cNvSpPr>
              <a:spLocks/>
            </p:cNvSpPr>
            <p:nvPr/>
          </p:nvSpPr>
          <p:spPr bwMode="auto">
            <a:xfrm>
              <a:off x="1480" y="3172"/>
              <a:ext cx="298" cy="552"/>
            </a:xfrm>
            <a:custGeom>
              <a:avLst/>
              <a:gdLst>
                <a:gd name="T0" fmla="*/ 298 w 298"/>
                <a:gd name="T1" fmla="*/ 14 h 552"/>
                <a:gd name="T2" fmla="*/ 291 w 298"/>
                <a:gd name="T3" fmla="*/ 233 h 552"/>
                <a:gd name="T4" fmla="*/ 257 w 298"/>
                <a:gd name="T5" fmla="*/ 233 h 552"/>
                <a:gd name="T6" fmla="*/ 252 w 298"/>
                <a:gd name="T7" fmla="*/ 415 h 552"/>
                <a:gd name="T8" fmla="*/ 282 w 298"/>
                <a:gd name="T9" fmla="*/ 429 h 552"/>
                <a:gd name="T10" fmla="*/ 284 w 298"/>
                <a:gd name="T11" fmla="*/ 438 h 552"/>
                <a:gd name="T12" fmla="*/ 284 w 298"/>
                <a:gd name="T13" fmla="*/ 443 h 552"/>
                <a:gd name="T14" fmla="*/ 250 w 298"/>
                <a:gd name="T15" fmla="*/ 459 h 552"/>
                <a:gd name="T16" fmla="*/ 217 w 298"/>
                <a:gd name="T17" fmla="*/ 464 h 552"/>
                <a:gd name="T18" fmla="*/ 201 w 298"/>
                <a:gd name="T19" fmla="*/ 464 h 552"/>
                <a:gd name="T20" fmla="*/ 194 w 298"/>
                <a:gd name="T21" fmla="*/ 466 h 552"/>
                <a:gd name="T22" fmla="*/ 169 w 298"/>
                <a:gd name="T23" fmla="*/ 459 h 552"/>
                <a:gd name="T24" fmla="*/ 141 w 298"/>
                <a:gd name="T25" fmla="*/ 471 h 552"/>
                <a:gd name="T26" fmla="*/ 132 w 298"/>
                <a:gd name="T27" fmla="*/ 482 h 552"/>
                <a:gd name="T28" fmla="*/ 127 w 298"/>
                <a:gd name="T29" fmla="*/ 496 h 552"/>
                <a:gd name="T30" fmla="*/ 102 w 298"/>
                <a:gd name="T31" fmla="*/ 512 h 552"/>
                <a:gd name="T32" fmla="*/ 81 w 298"/>
                <a:gd name="T33" fmla="*/ 524 h 552"/>
                <a:gd name="T34" fmla="*/ 30 w 298"/>
                <a:gd name="T35" fmla="*/ 540 h 552"/>
                <a:gd name="T36" fmla="*/ 0 w 298"/>
                <a:gd name="T37" fmla="*/ 552 h 552"/>
                <a:gd name="T38" fmla="*/ 5 w 298"/>
                <a:gd name="T39" fmla="*/ 372 h 552"/>
                <a:gd name="T40" fmla="*/ 12 w 298"/>
                <a:gd name="T41" fmla="*/ 358 h 552"/>
                <a:gd name="T42" fmla="*/ 28 w 298"/>
                <a:gd name="T43" fmla="*/ 0 h 552"/>
                <a:gd name="T44" fmla="*/ 298 w 298"/>
                <a:gd name="T45" fmla="*/ 14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552">
                  <a:moveTo>
                    <a:pt x="298" y="14"/>
                  </a:moveTo>
                  <a:lnTo>
                    <a:pt x="291" y="233"/>
                  </a:lnTo>
                  <a:lnTo>
                    <a:pt x="257" y="233"/>
                  </a:lnTo>
                  <a:lnTo>
                    <a:pt x="252" y="415"/>
                  </a:lnTo>
                  <a:lnTo>
                    <a:pt x="282" y="429"/>
                  </a:lnTo>
                  <a:lnTo>
                    <a:pt x="284" y="438"/>
                  </a:lnTo>
                  <a:lnTo>
                    <a:pt x="284" y="443"/>
                  </a:lnTo>
                  <a:lnTo>
                    <a:pt x="250" y="459"/>
                  </a:lnTo>
                  <a:lnTo>
                    <a:pt x="217" y="464"/>
                  </a:lnTo>
                  <a:lnTo>
                    <a:pt x="201" y="464"/>
                  </a:lnTo>
                  <a:lnTo>
                    <a:pt x="194" y="466"/>
                  </a:lnTo>
                  <a:lnTo>
                    <a:pt x="169" y="459"/>
                  </a:lnTo>
                  <a:lnTo>
                    <a:pt x="141" y="471"/>
                  </a:lnTo>
                  <a:lnTo>
                    <a:pt x="132" y="482"/>
                  </a:lnTo>
                  <a:lnTo>
                    <a:pt x="127" y="496"/>
                  </a:lnTo>
                  <a:lnTo>
                    <a:pt x="102" y="512"/>
                  </a:lnTo>
                  <a:lnTo>
                    <a:pt x="81" y="524"/>
                  </a:lnTo>
                  <a:lnTo>
                    <a:pt x="30" y="540"/>
                  </a:lnTo>
                  <a:lnTo>
                    <a:pt x="0" y="552"/>
                  </a:lnTo>
                  <a:lnTo>
                    <a:pt x="5" y="372"/>
                  </a:lnTo>
                  <a:lnTo>
                    <a:pt x="12" y="358"/>
                  </a:lnTo>
                  <a:lnTo>
                    <a:pt x="28" y="0"/>
                  </a:lnTo>
                  <a:lnTo>
                    <a:pt x="298" y="14"/>
                  </a:lnTo>
                  <a:close/>
                </a:path>
              </a:pathLst>
            </a:cu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118" name="Freeform 118"/>
            <p:cNvSpPr>
              <a:spLocks/>
            </p:cNvSpPr>
            <p:nvPr/>
          </p:nvSpPr>
          <p:spPr bwMode="auto">
            <a:xfrm>
              <a:off x="1485" y="3176"/>
              <a:ext cx="298" cy="552"/>
            </a:xfrm>
            <a:custGeom>
              <a:avLst/>
              <a:gdLst>
                <a:gd name="T0" fmla="*/ 298 w 298"/>
                <a:gd name="T1" fmla="*/ 14 h 552"/>
                <a:gd name="T2" fmla="*/ 291 w 298"/>
                <a:gd name="T3" fmla="*/ 234 h 552"/>
                <a:gd name="T4" fmla="*/ 256 w 298"/>
                <a:gd name="T5" fmla="*/ 234 h 552"/>
                <a:gd name="T6" fmla="*/ 252 w 298"/>
                <a:gd name="T7" fmla="*/ 416 h 552"/>
                <a:gd name="T8" fmla="*/ 282 w 298"/>
                <a:gd name="T9" fmla="*/ 430 h 552"/>
                <a:gd name="T10" fmla="*/ 284 w 298"/>
                <a:gd name="T11" fmla="*/ 439 h 552"/>
                <a:gd name="T12" fmla="*/ 284 w 298"/>
                <a:gd name="T13" fmla="*/ 444 h 552"/>
                <a:gd name="T14" fmla="*/ 249 w 298"/>
                <a:gd name="T15" fmla="*/ 460 h 552"/>
                <a:gd name="T16" fmla="*/ 217 w 298"/>
                <a:gd name="T17" fmla="*/ 464 h 552"/>
                <a:gd name="T18" fmla="*/ 201 w 298"/>
                <a:gd name="T19" fmla="*/ 464 h 552"/>
                <a:gd name="T20" fmla="*/ 194 w 298"/>
                <a:gd name="T21" fmla="*/ 467 h 552"/>
                <a:gd name="T22" fmla="*/ 169 w 298"/>
                <a:gd name="T23" fmla="*/ 460 h 552"/>
                <a:gd name="T24" fmla="*/ 141 w 298"/>
                <a:gd name="T25" fmla="*/ 471 h 552"/>
                <a:gd name="T26" fmla="*/ 132 w 298"/>
                <a:gd name="T27" fmla="*/ 483 h 552"/>
                <a:gd name="T28" fmla="*/ 127 w 298"/>
                <a:gd name="T29" fmla="*/ 497 h 552"/>
                <a:gd name="T30" fmla="*/ 102 w 298"/>
                <a:gd name="T31" fmla="*/ 513 h 552"/>
                <a:gd name="T32" fmla="*/ 81 w 298"/>
                <a:gd name="T33" fmla="*/ 525 h 552"/>
                <a:gd name="T34" fmla="*/ 30 w 298"/>
                <a:gd name="T35" fmla="*/ 541 h 552"/>
                <a:gd name="T36" fmla="*/ 0 w 298"/>
                <a:gd name="T37" fmla="*/ 552 h 552"/>
                <a:gd name="T38" fmla="*/ 5 w 298"/>
                <a:gd name="T39" fmla="*/ 372 h 552"/>
                <a:gd name="T40" fmla="*/ 12 w 298"/>
                <a:gd name="T41" fmla="*/ 358 h 552"/>
                <a:gd name="T42" fmla="*/ 28 w 298"/>
                <a:gd name="T43" fmla="*/ 0 h 552"/>
                <a:gd name="T44" fmla="*/ 298 w 298"/>
                <a:gd name="T45" fmla="*/ 14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552">
                  <a:moveTo>
                    <a:pt x="298" y="14"/>
                  </a:moveTo>
                  <a:lnTo>
                    <a:pt x="291" y="234"/>
                  </a:lnTo>
                  <a:lnTo>
                    <a:pt x="256" y="234"/>
                  </a:lnTo>
                  <a:lnTo>
                    <a:pt x="252" y="416"/>
                  </a:lnTo>
                  <a:lnTo>
                    <a:pt x="282" y="430"/>
                  </a:lnTo>
                  <a:lnTo>
                    <a:pt x="284" y="439"/>
                  </a:lnTo>
                  <a:lnTo>
                    <a:pt x="284" y="444"/>
                  </a:lnTo>
                  <a:lnTo>
                    <a:pt x="249" y="460"/>
                  </a:lnTo>
                  <a:lnTo>
                    <a:pt x="217" y="464"/>
                  </a:lnTo>
                  <a:lnTo>
                    <a:pt x="201" y="464"/>
                  </a:lnTo>
                  <a:lnTo>
                    <a:pt x="194" y="467"/>
                  </a:lnTo>
                  <a:lnTo>
                    <a:pt x="169" y="460"/>
                  </a:lnTo>
                  <a:lnTo>
                    <a:pt x="141" y="471"/>
                  </a:lnTo>
                  <a:lnTo>
                    <a:pt x="132" y="483"/>
                  </a:lnTo>
                  <a:lnTo>
                    <a:pt x="127" y="497"/>
                  </a:lnTo>
                  <a:lnTo>
                    <a:pt x="102" y="513"/>
                  </a:lnTo>
                  <a:lnTo>
                    <a:pt x="81" y="525"/>
                  </a:lnTo>
                  <a:lnTo>
                    <a:pt x="30" y="541"/>
                  </a:lnTo>
                  <a:lnTo>
                    <a:pt x="0" y="552"/>
                  </a:lnTo>
                  <a:lnTo>
                    <a:pt x="5" y="372"/>
                  </a:lnTo>
                  <a:lnTo>
                    <a:pt x="12" y="358"/>
                  </a:lnTo>
                  <a:lnTo>
                    <a:pt x="28" y="0"/>
                  </a:lnTo>
                  <a:lnTo>
                    <a:pt x="298" y="14"/>
                  </a:lnTo>
                  <a:close/>
                </a:path>
              </a:pathLst>
            </a:custGeom>
            <a:blipFill dpi="0" rotWithShape="0">
              <a:blip r:embed="rId2"/>
              <a:srcRect/>
              <a:tile tx="0" ty="0" sx="100000" sy="100000" flip="none" algn="tl"/>
            </a:blipFill>
            <a:ln w="14288">
              <a:solidFill>
                <a:srgbClr val="000000"/>
              </a:solidFill>
              <a:prstDash val="solid"/>
              <a:round/>
              <a:headEnd/>
              <a:tailEnd/>
            </a:ln>
          </p:spPr>
          <p:txBody>
            <a:bodyPr/>
            <a:lstStyle/>
            <a:p>
              <a:endParaRPr lang="en-US"/>
            </a:p>
          </p:txBody>
        </p:sp>
        <p:sp>
          <p:nvSpPr>
            <p:cNvPr id="128119" name="Freeform 119"/>
            <p:cNvSpPr>
              <a:spLocks/>
            </p:cNvSpPr>
            <p:nvPr/>
          </p:nvSpPr>
          <p:spPr bwMode="auto">
            <a:xfrm>
              <a:off x="1277" y="3396"/>
              <a:ext cx="210" cy="335"/>
            </a:xfrm>
            <a:custGeom>
              <a:avLst/>
              <a:gdLst>
                <a:gd name="T0" fmla="*/ 208 w 210"/>
                <a:gd name="T1" fmla="*/ 118 h 335"/>
                <a:gd name="T2" fmla="*/ 201 w 210"/>
                <a:gd name="T3" fmla="*/ 131 h 335"/>
                <a:gd name="T4" fmla="*/ 194 w 210"/>
                <a:gd name="T5" fmla="*/ 330 h 335"/>
                <a:gd name="T6" fmla="*/ 192 w 210"/>
                <a:gd name="T7" fmla="*/ 335 h 335"/>
                <a:gd name="T8" fmla="*/ 173 w 210"/>
                <a:gd name="T9" fmla="*/ 335 h 335"/>
                <a:gd name="T10" fmla="*/ 160 w 210"/>
                <a:gd name="T11" fmla="*/ 314 h 335"/>
                <a:gd name="T12" fmla="*/ 150 w 210"/>
                <a:gd name="T13" fmla="*/ 311 h 335"/>
                <a:gd name="T14" fmla="*/ 123 w 210"/>
                <a:gd name="T15" fmla="*/ 314 h 335"/>
                <a:gd name="T16" fmla="*/ 102 w 210"/>
                <a:gd name="T17" fmla="*/ 309 h 335"/>
                <a:gd name="T18" fmla="*/ 76 w 210"/>
                <a:gd name="T19" fmla="*/ 295 h 335"/>
                <a:gd name="T20" fmla="*/ 42 w 210"/>
                <a:gd name="T21" fmla="*/ 288 h 335"/>
                <a:gd name="T22" fmla="*/ 28 w 210"/>
                <a:gd name="T23" fmla="*/ 279 h 335"/>
                <a:gd name="T24" fmla="*/ 12 w 210"/>
                <a:gd name="T25" fmla="*/ 256 h 335"/>
                <a:gd name="T26" fmla="*/ 5 w 210"/>
                <a:gd name="T27" fmla="*/ 235 h 335"/>
                <a:gd name="T28" fmla="*/ 10 w 210"/>
                <a:gd name="T29" fmla="*/ 187 h 335"/>
                <a:gd name="T30" fmla="*/ 3 w 210"/>
                <a:gd name="T31" fmla="*/ 157 h 335"/>
                <a:gd name="T32" fmla="*/ 0 w 210"/>
                <a:gd name="T33" fmla="*/ 148 h 335"/>
                <a:gd name="T34" fmla="*/ 3 w 210"/>
                <a:gd name="T35" fmla="*/ 134 h 335"/>
                <a:gd name="T36" fmla="*/ 7 w 210"/>
                <a:gd name="T37" fmla="*/ 127 h 335"/>
                <a:gd name="T38" fmla="*/ 7 w 210"/>
                <a:gd name="T39" fmla="*/ 124 h 335"/>
                <a:gd name="T40" fmla="*/ 21 w 210"/>
                <a:gd name="T41" fmla="*/ 120 h 335"/>
                <a:gd name="T42" fmla="*/ 28 w 210"/>
                <a:gd name="T43" fmla="*/ 111 h 335"/>
                <a:gd name="T44" fmla="*/ 28 w 210"/>
                <a:gd name="T45" fmla="*/ 99 h 335"/>
                <a:gd name="T46" fmla="*/ 23 w 210"/>
                <a:gd name="T47" fmla="*/ 90 h 335"/>
                <a:gd name="T48" fmla="*/ 26 w 210"/>
                <a:gd name="T49" fmla="*/ 76 h 335"/>
                <a:gd name="T50" fmla="*/ 33 w 210"/>
                <a:gd name="T51" fmla="*/ 71 h 335"/>
                <a:gd name="T52" fmla="*/ 56 w 210"/>
                <a:gd name="T53" fmla="*/ 74 h 335"/>
                <a:gd name="T54" fmla="*/ 74 w 210"/>
                <a:gd name="T55" fmla="*/ 67 h 335"/>
                <a:gd name="T56" fmla="*/ 88 w 210"/>
                <a:gd name="T57" fmla="*/ 64 h 335"/>
                <a:gd name="T58" fmla="*/ 93 w 210"/>
                <a:gd name="T59" fmla="*/ 60 h 335"/>
                <a:gd name="T60" fmla="*/ 104 w 210"/>
                <a:gd name="T61" fmla="*/ 44 h 335"/>
                <a:gd name="T62" fmla="*/ 134 w 210"/>
                <a:gd name="T63" fmla="*/ 46 h 335"/>
                <a:gd name="T64" fmla="*/ 141 w 210"/>
                <a:gd name="T65" fmla="*/ 57 h 335"/>
                <a:gd name="T66" fmla="*/ 155 w 210"/>
                <a:gd name="T67" fmla="*/ 57 h 335"/>
                <a:gd name="T68" fmla="*/ 167 w 210"/>
                <a:gd name="T69" fmla="*/ 62 h 335"/>
                <a:gd name="T70" fmla="*/ 178 w 210"/>
                <a:gd name="T71" fmla="*/ 62 h 335"/>
                <a:gd name="T72" fmla="*/ 192 w 210"/>
                <a:gd name="T73" fmla="*/ 48 h 335"/>
                <a:gd name="T74" fmla="*/ 192 w 210"/>
                <a:gd name="T75" fmla="*/ 25 h 335"/>
                <a:gd name="T76" fmla="*/ 210 w 210"/>
                <a:gd name="T77" fmla="*/ 0 h 335"/>
                <a:gd name="T78" fmla="*/ 208 w 210"/>
                <a:gd name="T79" fmla="*/ 118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0" h="335">
                  <a:moveTo>
                    <a:pt x="208" y="118"/>
                  </a:moveTo>
                  <a:lnTo>
                    <a:pt x="201" y="131"/>
                  </a:lnTo>
                  <a:lnTo>
                    <a:pt x="194" y="330"/>
                  </a:lnTo>
                  <a:lnTo>
                    <a:pt x="192" y="335"/>
                  </a:lnTo>
                  <a:lnTo>
                    <a:pt x="173" y="335"/>
                  </a:lnTo>
                  <a:lnTo>
                    <a:pt x="160" y="314"/>
                  </a:lnTo>
                  <a:lnTo>
                    <a:pt x="150" y="311"/>
                  </a:lnTo>
                  <a:lnTo>
                    <a:pt x="123" y="314"/>
                  </a:lnTo>
                  <a:lnTo>
                    <a:pt x="102" y="309"/>
                  </a:lnTo>
                  <a:lnTo>
                    <a:pt x="76" y="295"/>
                  </a:lnTo>
                  <a:lnTo>
                    <a:pt x="42" y="288"/>
                  </a:lnTo>
                  <a:lnTo>
                    <a:pt x="28" y="279"/>
                  </a:lnTo>
                  <a:lnTo>
                    <a:pt x="12" y="256"/>
                  </a:lnTo>
                  <a:lnTo>
                    <a:pt x="5" y="235"/>
                  </a:lnTo>
                  <a:lnTo>
                    <a:pt x="10" y="187"/>
                  </a:lnTo>
                  <a:lnTo>
                    <a:pt x="3" y="157"/>
                  </a:lnTo>
                  <a:lnTo>
                    <a:pt x="0" y="148"/>
                  </a:lnTo>
                  <a:lnTo>
                    <a:pt x="3" y="134"/>
                  </a:lnTo>
                  <a:lnTo>
                    <a:pt x="7" y="127"/>
                  </a:lnTo>
                  <a:lnTo>
                    <a:pt x="7" y="124"/>
                  </a:lnTo>
                  <a:lnTo>
                    <a:pt x="21" y="120"/>
                  </a:lnTo>
                  <a:lnTo>
                    <a:pt x="28" y="111"/>
                  </a:lnTo>
                  <a:lnTo>
                    <a:pt x="28" y="99"/>
                  </a:lnTo>
                  <a:lnTo>
                    <a:pt x="23" y="90"/>
                  </a:lnTo>
                  <a:lnTo>
                    <a:pt x="26" y="76"/>
                  </a:lnTo>
                  <a:lnTo>
                    <a:pt x="33" y="71"/>
                  </a:lnTo>
                  <a:lnTo>
                    <a:pt x="56" y="74"/>
                  </a:lnTo>
                  <a:lnTo>
                    <a:pt x="74" y="67"/>
                  </a:lnTo>
                  <a:lnTo>
                    <a:pt x="88" y="64"/>
                  </a:lnTo>
                  <a:lnTo>
                    <a:pt x="93" y="60"/>
                  </a:lnTo>
                  <a:lnTo>
                    <a:pt x="104" y="44"/>
                  </a:lnTo>
                  <a:lnTo>
                    <a:pt x="134" y="46"/>
                  </a:lnTo>
                  <a:lnTo>
                    <a:pt x="141" y="57"/>
                  </a:lnTo>
                  <a:lnTo>
                    <a:pt x="155" y="57"/>
                  </a:lnTo>
                  <a:lnTo>
                    <a:pt x="167" y="62"/>
                  </a:lnTo>
                  <a:lnTo>
                    <a:pt x="178" y="62"/>
                  </a:lnTo>
                  <a:lnTo>
                    <a:pt x="192" y="48"/>
                  </a:lnTo>
                  <a:lnTo>
                    <a:pt x="192" y="25"/>
                  </a:lnTo>
                  <a:lnTo>
                    <a:pt x="210" y="0"/>
                  </a:lnTo>
                  <a:lnTo>
                    <a:pt x="208" y="11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120" name="Freeform 120"/>
            <p:cNvSpPr>
              <a:spLocks/>
            </p:cNvSpPr>
            <p:nvPr/>
          </p:nvSpPr>
          <p:spPr bwMode="auto">
            <a:xfrm>
              <a:off x="1282" y="3400"/>
              <a:ext cx="210" cy="335"/>
            </a:xfrm>
            <a:custGeom>
              <a:avLst/>
              <a:gdLst>
                <a:gd name="T0" fmla="*/ 208 w 210"/>
                <a:gd name="T1" fmla="*/ 118 h 335"/>
                <a:gd name="T2" fmla="*/ 201 w 210"/>
                <a:gd name="T3" fmla="*/ 132 h 335"/>
                <a:gd name="T4" fmla="*/ 194 w 210"/>
                <a:gd name="T5" fmla="*/ 331 h 335"/>
                <a:gd name="T6" fmla="*/ 192 w 210"/>
                <a:gd name="T7" fmla="*/ 335 h 335"/>
                <a:gd name="T8" fmla="*/ 173 w 210"/>
                <a:gd name="T9" fmla="*/ 335 h 335"/>
                <a:gd name="T10" fmla="*/ 159 w 210"/>
                <a:gd name="T11" fmla="*/ 314 h 335"/>
                <a:gd name="T12" fmla="*/ 150 w 210"/>
                <a:gd name="T13" fmla="*/ 312 h 335"/>
                <a:gd name="T14" fmla="*/ 122 w 210"/>
                <a:gd name="T15" fmla="*/ 314 h 335"/>
                <a:gd name="T16" fmla="*/ 101 w 210"/>
                <a:gd name="T17" fmla="*/ 310 h 335"/>
                <a:gd name="T18" fmla="*/ 76 w 210"/>
                <a:gd name="T19" fmla="*/ 296 h 335"/>
                <a:gd name="T20" fmla="*/ 41 w 210"/>
                <a:gd name="T21" fmla="*/ 289 h 335"/>
                <a:gd name="T22" fmla="*/ 28 w 210"/>
                <a:gd name="T23" fmla="*/ 280 h 335"/>
                <a:gd name="T24" fmla="*/ 11 w 210"/>
                <a:gd name="T25" fmla="*/ 257 h 335"/>
                <a:gd name="T26" fmla="*/ 5 w 210"/>
                <a:gd name="T27" fmla="*/ 236 h 335"/>
                <a:gd name="T28" fmla="*/ 9 w 210"/>
                <a:gd name="T29" fmla="*/ 187 h 335"/>
                <a:gd name="T30" fmla="*/ 2 w 210"/>
                <a:gd name="T31" fmla="*/ 157 h 335"/>
                <a:gd name="T32" fmla="*/ 0 w 210"/>
                <a:gd name="T33" fmla="*/ 148 h 335"/>
                <a:gd name="T34" fmla="*/ 2 w 210"/>
                <a:gd name="T35" fmla="*/ 134 h 335"/>
                <a:gd name="T36" fmla="*/ 7 w 210"/>
                <a:gd name="T37" fmla="*/ 127 h 335"/>
                <a:gd name="T38" fmla="*/ 7 w 210"/>
                <a:gd name="T39" fmla="*/ 125 h 335"/>
                <a:gd name="T40" fmla="*/ 21 w 210"/>
                <a:gd name="T41" fmla="*/ 120 h 335"/>
                <a:gd name="T42" fmla="*/ 28 w 210"/>
                <a:gd name="T43" fmla="*/ 111 h 335"/>
                <a:gd name="T44" fmla="*/ 28 w 210"/>
                <a:gd name="T45" fmla="*/ 100 h 335"/>
                <a:gd name="T46" fmla="*/ 23 w 210"/>
                <a:gd name="T47" fmla="*/ 90 h 335"/>
                <a:gd name="T48" fmla="*/ 25 w 210"/>
                <a:gd name="T49" fmla="*/ 77 h 335"/>
                <a:gd name="T50" fmla="*/ 32 w 210"/>
                <a:gd name="T51" fmla="*/ 72 h 335"/>
                <a:gd name="T52" fmla="*/ 55 w 210"/>
                <a:gd name="T53" fmla="*/ 74 h 335"/>
                <a:gd name="T54" fmla="*/ 74 w 210"/>
                <a:gd name="T55" fmla="*/ 67 h 335"/>
                <a:gd name="T56" fmla="*/ 88 w 210"/>
                <a:gd name="T57" fmla="*/ 65 h 335"/>
                <a:gd name="T58" fmla="*/ 92 w 210"/>
                <a:gd name="T59" fmla="*/ 60 h 335"/>
                <a:gd name="T60" fmla="*/ 104 w 210"/>
                <a:gd name="T61" fmla="*/ 44 h 335"/>
                <a:gd name="T62" fmla="*/ 134 w 210"/>
                <a:gd name="T63" fmla="*/ 47 h 335"/>
                <a:gd name="T64" fmla="*/ 141 w 210"/>
                <a:gd name="T65" fmla="*/ 58 h 335"/>
                <a:gd name="T66" fmla="*/ 155 w 210"/>
                <a:gd name="T67" fmla="*/ 58 h 335"/>
                <a:gd name="T68" fmla="*/ 166 w 210"/>
                <a:gd name="T69" fmla="*/ 63 h 335"/>
                <a:gd name="T70" fmla="*/ 178 w 210"/>
                <a:gd name="T71" fmla="*/ 63 h 335"/>
                <a:gd name="T72" fmla="*/ 192 w 210"/>
                <a:gd name="T73" fmla="*/ 49 h 335"/>
                <a:gd name="T74" fmla="*/ 192 w 210"/>
                <a:gd name="T75" fmla="*/ 26 h 335"/>
                <a:gd name="T76" fmla="*/ 210 w 210"/>
                <a:gd name="T77" fmla="*/ 0 h 335"/>
                <a:gd name="T78" fmla="*/ 208 w 210"/>
                <a:gd name="T79" fmla="*/ 118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0" h="335">
                  <a:moveTo>
                    <a:pt x="208" y="118"/>
                  </a:moveTo>
                  <a:lnTo>
                    <a:pt x="201" y="132"/>
                  </a:lnTo>
                  <a:lnTo>
                    <a:pt x="194" y="331"/>
                  </a:lnTo>
                  <a:lnTo>
                    <a:pt x="192" y="335"/>
                  </a:lnTo>
                  <a:lnTo>
                    <a:pt x="173" y="335"/>
                  </a:lnTo>
                  <a:lnTo>
                    <a:pt x="159" y="314"/>
                  </a:lnTo>
                  <a:lnTo>
                    <a:pt x="150" y="312"/>
                  </a:lnTo>
                  <a:lnTo>
                    <a:pt x="122" y="314"/>
                  </a:lnTo>
                  <a:lnTo>
                    <a:pt x="101" y="310"/>
                  </a:lnTo>
                  <a:lnTo>
                    <a:pt x="76" y="296"/>
                  </a:lnTo>
                  <a:lnTo>
                    <a:pt x="41" y="289"/>
                  </a:lnTo>
                  <a:lnTo>
                    <a:pt x="28" y="280"/>
                  </a:lnTo>
                  <a:lnTo>
                    <a:pt x="11" y="257"/>
                  </a:lnTo>
                  <a:lnTo>
                    <a:pt x="5" y="236"/>
                  </a:lnTo>
                  <a:lnTo>
                    <a:pt x="9" y="187"/>
                  </a:lnTo>
                  <a:lnTo>
                    <a:pt x="2" y="157"/>
                  </a:lnTo>
                  <a:lnTo>
                    <a:pt x="0" y="148"/>
                  </a:lnTo>
                  <a:lnTo>
                    <a:pt x="2" y="134"/>
                  </a:lnTo>
                  <a:lnTo>
                    <a:pt x="7" y="127"/>
                  </a:lnTo>
                  <a:lnTo>
                    <a:pt x="7" y="125"/>
                  </a:lnTo>
                  <a:lnTo>
                    <a:pt x="21" y="120"/>
                  </a:lnTo>
                  <a:lnTo>
                    <a:pt x="28" y="111"/>
                  </a:lnTo>
                  <a:lnTo>
                    <a:pt x="28" y="100"/>
                  </a:lnTo>
                  <a:lnTo>
                    <a:pt x="23" y="90"/>
                  </a:lnTo>
                  <a:lnTo>
                    <a:pt x="25" y="77"/>
                  </a:lnTo>
                  <a:lnTo>
                    <a:pt x="32" y="72"/>
                  </a:lnTo>
                  <a:lnTo>
                    <a:pt x="55" y="74"/>
                  </a:lnTo>
                  <a:lnTo>
                    <a:pt x="74" y="67"/>
                  </a:lnTo>
                  <a:lnTo>
                    <a:pt x="88" y="65"/>
                  </a:lnTo>
                  <a:lnTo>
                    <a:pt x="92" y="60"/>
                  </a:lnTo>
                  <a:lnTo>
                    <a:pt x="104" y="44"/>
                  </a:lnTo>
                  <a:lnTo>
                    <a:pt x="134" y="47"/>
                  </a:lnTo>
                  <a:lnTo>
                    <a:pt x="141" y="58"/>
                  </a:lnTo>
                  <a:lnTo>
                    <a:pt x="155" y="58"/>
                  </a:lnTo>
                  <a:lnTo>
                    <a:pt x="166" y="63"/>
                  </a:lnTo>
                  <a:lnTo>
                    <a:pt x="178" y="63"/>
                  </a:lnTo>
                  <a:lnTo>
                    <a:pt x="192" y="49"/>
                  </a:lnTo>
                  <a:lnTo>
                    <a:pt x="192" y="26"/>
                  </a:lnTo>
                  <a:lnTo>
                    <a:pt x="210" y="0"/>
                  </a:lnTo>
                  <a:lnTo>
                    <a:pt x="208" y="118"/>
                  </a:lnTo>
                  <a:close/>
                </a:path>
              </a:pathLst>
            </a:custGeom>
            <a:solidFill>
              <a:srgbClr val="FFFFFF"/>
            </a:solidFill>
            <a:ln w="14288">
              <a:solidFill>
                <a:srgbClr val="000000"/>
              </a:solidFill>
              <a:prstDash val="solid"/>
              <a:round/>
              <a:headEnd/>
              <a:tailEnd/>
            </a:ln>
          </p:spPr>
          <p:txBody>
            <a:bodyPr/>
            <a:lstStyle/>
            <a:p>
              <a:endParaRPr lang="en-US"/>
            </a:p>
          </p:txBody>
        </p:sp>
        <p:sp>
          <p:nvSpPr>
            <p:cNvPr id="128121" name="Freeform 121"/>
            <p:cNvSpPr>
              <a:spLocks/>
            </p:cNvSpPr>
            <p:nvPr/>
          </p:nvSpPr>
          <p:spPr bwMode="auto">
            <a:xfrm>
              <a:off x="1741" y="3417"/>
              <a:ext cx="672" cy="293"/>
            </a:xfrm>
            <a:custGeom>
              <a:avLst/>
              <a:gdLst>
                <a:gd name="T0" fmla="*/ 672 w 672"/>
                <a:gd name="T1" fmla="*/ 25 h 293"/>
                <a:gd name="T2" fmla="*/ 672 w 672"/>
                <a:gd name="T3" fmla="*/ 133 h 293"/>
                <a:gd name="T4" fmla="*/ 672 w 672"/>
                <a:gd name="T5" fmla="*/ 143 h 293"/>
                <a:gd name="T6" fmla="*/ 672 w 672"/>
                <a:gd name="T7" fmla="*/ 145 h 293"/>
                <a:gd name="T8" fmla="*/ 661 w 672"/>
                <a:gd name="T9" fmla="*/ 150 h 293"/>
                <a:gd name="T10" fmla="*/ 633 w 672"/>
                <a:gd name="T11" fmla="*/ 152 h 293"/>
                <a:gd name="T12" fmla="*/ 605 w 672"/>
                <a:gd name="T13" fmla="*/ 177 h 293"/>
                <a:gd name="T14" fmla="*/ 584 w 672"/>
                <a:gd name="T15" fmla="*/ 187 h 293"/>
                <a:gd name="T16" fmla="*/ 561 w 672"/>
                <a:gd name="T17" fmla="*/ 193 h 293"/>
                <a:gd name="T18" fmla="*/ 547 w 672"/>
                <a:gd name="T19" fmla="*/ 205 h 293"/>
                <a:gd name="T20" fmla="*/ 538 w 672"/>
                <a:gd name="T21" fmla="*/ 219 h 293"/>
                <a:gd name="T22" fmla="*/ 527 w 672"/>
                <a:gd name="T23" fmla="*/ 223 h 293"/>
                <a:gd name="T24" fmla="*/ 492 w 672"/>
                <a:gd name="T25" fmla="*/ 226 h 293"/>
                <a:gd name="T26" fmla="*/ 444 w 672"/>
                <a:gd name="T27" fmla="*/ 240 h 293"/>
                <a:gd name="T28" fmla="*/ 425 w 672"/>
                <a:gd name="T29" fmla="*/ 230 h 293"/>
                <a:gd name="T30" fmla="*/ 393 w 672"/>
                <a:gd name="T31" fmla="*/ 207 h 293"/>
                <a:gd name="T32" fmla="*/ 384 w 672"/>
                <a:gd name="T33" fmla="*/ 205 h 293"/>
                <a:gd name="T34" fmla="*/ 365 w 672"/>
                <a:gd name="T35" fmla="*/ 210 h 293"/>
                <a:gd name="T36" fmla="*/ 319 w 672"/>
                <a:gd name="T37" fmla="*/ 235 h 293"/>
                <a:gd name="T38" fmla="*/ 300 w 672"/>
                <a:gd name="T39" fmla="*/ 242 h 293"/>
                <a:gd name="T40" fmla="*/ 282 w 672"/>
                <a:gd name="T41" fmla="*/ 260 h 293"/>
                <a:gd name="T42" fmla="*/ 266 w 672"/>
                <a:gd name="T43" fmla="*/ 270 h 293"/>
                <a:gd name="T44" fmla="*/ 259 w 672"/>
                <a:gd name="T45" fmla="*/ 267 h 293"/>
                <a:gd name="T46" fmla="*/ 250 w 672"/>
                <a:gd name="T47" fmla="*/ 260 h 293"/>
                <a:gd name="T48" fmla="*/ 236 w 672"/>
                <a:gd name="T49" fmla="*/ 260 h 293"/>
                <a:gd name="T50" fmla="*/ 206 w 672"/>
                <a:gd name="T51" fmla="*/ 263 h 293"/>
                <a:gd name="T52" fmla="*/ 192 w 672"/>
                <a:gd name="T53" fmla="*/ 270 h 293"/>
                <a:gd name="T54" fmla="*/ 167 w 672"/>
                <a:gd name="T55" fmla="*/ 293 h 293"/>
                <a:gd name="T56" fmla="*/ 162 w 672"/>
                <a:gd name="T57" fmla="*/ 290 h 293"/>
                <a:gd name="T58" fmla="*/ 160 w 672"/>
                <a:gd name="T59" fmla="*/ 286 h 293"/>
                <a:gd name="T60" fmla="*/ 157 w 672"/>
                <a:gd name="T61" fmla="*/ 263 h 293"/>
                <a:gd name="T62" fmla="*/ 139 w 672"/>
                <a:gd name="T63" fmla="*/ 242 h 293"/>
                <a:gd name="T64" fmla="*/ 120 w 672"/>
                <a:gd name="T65" fmla="*/ 230 h 293"/>
                <a:gd name="T66" fmla="*/ 86 w 672"/>
                <a:gd name="T67" fmla="*/ 221 h 293"/>
                <a:gd name="T68" fmla="*/ 63 w 672"/>
                <a:gd name="T69" fmla="*/ 230 h 293"/>
                <a:gd name="T70" fmla="*/ 56 w 672"/>
                <a:gd name="T71" fmla="*/ 228 h 293"/>
                <a:gd name="T72" fmla="*/ 33 w 672"/>
                <a:gd name="T73" fmla="*/ 205 h 293"/>
                <a:gd name="T74" fmla="*/ 30 w 672"/>
                <a:gd name="T75" fmla="*/ 182 h 293"/>
                <a:gd name="T76" fmla="*/ 21 w 672"/>
                <a:gd name="T77" fmla="*/ 173 h 293"/>
                <a:gd name="T78" fmla="*/ 0 w 672"/>
                <a:gd name="T79" fmla="*/ 166 h 293"/>
                <a:gd name="T80" fmla="*/ 3 w 672"/>
                <a:gd name="T81" fmla="*/ 0 h 293"/>
                <a:gd name="T82" fmla="*/ 672 w 672"/>
                <a:gd name="T83" fmla="*/ 25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72" h="293">
                  <a:moveTo>
                    <a:pt x="672" y="25"/>
                  </a:moveTo>
                  <a:lnTo>
                    <a:pt x="672" y="133"/>
                  </a:lnTo>
                  <a:lnTo>
                    <a:pt x="672" y="143"/>
                  </a:lnTo>
                  <a:lnTo>
                    <a:pt x="672" y="145"/>
                  </a:lnTo>
                  <a:lnTo>
                    <a:pt x="661" y="150"/>
                  </a:lnTo>
                  <a:lnTo>
                    <a:pt x="633" y="152"/>
                  </a:lnTo>
                  <a:lnTo>
                    <a:pt x="605" y="177"/>
                  </a:lnTo>
                  <a:lnTo>
                    <a:pt x="584" y="187"/>
                  </a:lnTo>
                  <a:lnTo>
                    <a:pt x="561" y="193"/>
                  </a:lnTo>
                  <a:lnTo>
                    <a:pt x="547" y="205"/>
                  </a:lnTo>
                  <a:lnTo>
                    <a:pt x="538" y="219"/>
                  </a:lnTo>
                  <a:lnTo>
                    <a:pt x="527" y="223"/>
                  </a:lnTo>
                  <a:lnTo>
                    <a:pt x="492" y="226"/>
                  </a:lnTo>
                  <a:lnTo>
                    <a:pt x="444" y="240"/>
                  </a:lnTo>
                  <a:lnTo>
                    <a:pt x="425" y="230"/>
                  </a:lnTo>
                  <a:lnTo>
                    <a:pt x="393" y="207"/>
                  </a:lnTo>
                  <a:lnTo>
                    <a:pt x="384" y="205"/>
                  </a:lnTo>
                  <a:lnTo>
                    <a:pt x="365" y="210"/>
                  </a:lnTo>
                  <a:lnTo>
                    <a:pt x="319" y="235"/>
                  </a:lnTo>
                  <a:lnTo>
                    <a:pt x="300" y="242"/>
                  </a:lnTo>
                  <a:lnTo>
                    <a:pt x="282" y="260"/>
                  </a:lnTo>
                  <a:lnTo>
                    <a:pt x="266" y="270"/>
                  </a:lnTo>
                  <a:lnTo>
                    <a:pt x="259" y="267"/>
                  </a:lnTo>
                  <a:lnTo>
                    <a:pt x="250" y="260"/>
                  </a:lnTo>
                  <a:lnTo>
                    <a:pt x="236" y="260"/>
                  </a:lnTo>
                  <a:lnTo>
                    <a:pt x="206" y="263"/>
                  </a:lnTo>
                  <a:lnTo>
                    <a:pt x="192" y="270"/>
                  </a:lnTo>
                  <a:lnTo>
                    <a:pt x="167" y="293"/>
                  </a:lnTo>
                  <a:lnTo>
                    <a:pt x="162" y="290"/>
                  </a:lnTo>
                  <a:lnTo>
                    <a:pt x="160" y="286"/>
                  </a:lnTo>
                  <a:lnTo>
                    <a:pt x="157" y="263"/>
                  </a:lnTo>
                  <a:lnTo>
                    <a:pt x="139" y="242"/>
                  </a:lnTo>
                  <a:lnTo>
                    <a:pt x="120" y="230"/>
                  </a:lnTo>
                  <a:lnTo>
                    <a:pt x="86" y="221"/>
                  </a:lnTo>
                  <a:lnTo>
                    <a:pt x="63" y="230"/>
                  </a:lnTo>
                  <a:lnTo>
                    <a:pt x="56" y="228"/>
                  </a:lnTo>
                  <a:lnTo>
                    <a:pt x="33" y="205"/>
                  </a:lnTo>
                  <a:lnTo>
                    <a:pt x="30" y="182"/>
                  </a:lnTo>
                  <a:lnTo>
                    <a:pt x="21" y="173"/>
                  </a:lnTo>
                  <a:lnTo>
                    <a:pt x="0" y="166"/>
                  </a:lnTo>
                  <a:lnTo>
                    <a:pt x="3" y="0"/>
                  </a:lnTo>
                  <a:lnTo>
                    <a:pt x="672"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8122" name="Freeform 122"/>
            <p:cNvSpPr>
              <a:spLocks/>
            </p:cNvSpPr>
            <p:nvPr/>
          </p:nvSpPr>
          <p:spPr bwMode="auto">
            <a:xfrm>
              <a:off x="1746" y="3421"/>
              <a:ext cx="672" cy="293"/>
            </a:xfrm>
            <a:custGeom>
              <a:avLst/>
              <a:gdLst>
                <a:gd name="T0" fmla="*/ 672 w 672"/>
                <a:gd name="T1" fmla="*/ 26 h 293"/>
                <a:gd name="T2" fmla="*/ 672 w 672"/>
                <a:gd name="T3" fmla="*/ 134 h 293"/>
                <a:gd name="T4" fmla="*/ 672 w 672"/>
                <a:gd name="T5" fmla="*/ 143 h 293"/>
                <a:gd name="T6" fmla="*/ 672 w 672"/>
                <a:gd name="T7" fmla="*/ 146 h 293"/>
                <a:gd name="T8" fmla="*/ 660 w 672"/>
                <a:gd name="T9" fmla="*/ 150 h 293"/>
                <a:gd name="T10" fmla="*/ 632 w 672"/>
                <a:gd name="T11" fmla="*/ 153 h 293"/>
                <a:gd name="T12" fmla="*/ 605 w 672"/>
                <a:gd name="T13" fmla="*/ 178 h 293"/>
                <a:gd name="T14" fmla="*/ 584 w 672"/>
                <a:gd name="T15" fmla="*/ 187 h 293"/>
                <a:gd name="T16" fmla="*/ 561 w 672"/>
                <a:gd name="T17" fmla="*/ 194 h 293"/>
                <a:gd name="T18" fmla="*/ 547 w 672"/>
                <a:gd name="T19" fmla="*/ 206 h 293"/>
                <a:gd name="T20" fmla="*/ 538 w 672"/>
                <a:gd name="T21" fmla="*/ 219 h 293"/>
                <a:gd name="T22" fmla="*/ 526 w 672"/>
                <a:gd name="T23" fmla="*/ 224 h 293"/>
                <a:gd name="T24" fmla="*/ 492 w 672"/>
                <a:gd name="T25" fmla="*/ 226 h 293"/>
                <a:gd name="T26" fmla="*/ 443 w 672"/>
                <a:gd name="T27" fmla="*/ 240 h 293"/>
                <a:gd name="T28" fmla="*/ 425 w 672"/>
                <a:gd name="T29" fmla="*/ 231 h 293"/>
                <a:gd name="T30" fmla="*/ 392 w 672"/>
                <a:gd name="T31" fmla="*/ 208 h 293"/>
                <a:gd name="T32" fmla="*/ 383 w 672"/>
                <a:gd name="T33" fmla="*/ 206 h 293"/>
                <a:gd name="T34" fmla="*/ 365 w 672"/>
                <a:gd name="T35" fmla="*/ 210 h 293"/>
                <a:gd name="T36" fmla="*/ 318 w 672"/>
                <a:gd name="T37" fmla="*/ 236 h 293"/>
                <a:gd name="T38" fmla="*/ 300 w 672"/>
                <a:gd name="T39" fmla="*/ 243 h 293"/>
                <a:gd name="T40" fmla="*/ 282 w 672"/>
                <a:gd name="T41" fmla="*/ 261 h 293"/>
                <a:gd name="T42" fmla="*/ 265 w 672"/>
                <a:gd name="T43" fmla="*/ 270 h 293"/>
                <a:gd name="T44" fmla="*/ 258 w 672"/>
                <a:gd name="T45" fmla="*/ 268 h 293"/>
                <a:gd name="T46" fmla="*/ 249 w 672"/>
                <a:gd name="T47" fmla="*/ 261 h 293"/>
                <a:gd name="T48" fmla="*/ 235 w 672"/>
                <a:gd name="T49" fmla="*/ 261 h 293"/>
                <a:gd name="T50" fmla="*/ 205 w 672"/>
                <a:gd name="T51" fmla="*/ 263 h 293"/>
                <a:gd name="T52" fmla="*/ 192 w 672"/>
                <a:gd name="T53" fmla="*/ 270 h 293"/>
                <a:gd name="T54" fmla="*/ 166 w 672"/>
                <a:gd name="T55" fmla="*/ 293 h 293"/>
                <a:gd name="T56" fmla="*/ 162 w 672"/>
                <a:gd name="T57" fmla="*/ 291 h 293"/>
                <a:gd name="T58" fmla="*/ 159 w 672"/>
                <a:gd name="T59" fmla="*/ 286 h 293"/>
                <a:gd name="T60" fmla="*/ 157 w 672"/>
                <a:gd name="T61" fmla="*/ 263 h 293"/>
                <a:gd name="T62" fmla="*/ 138 w 672"/>
                <a:gd name="T63" fmla="*/ 243 h 293"/>
                <a:gd name="T64" fmla="*/ 120 w 672"/>
                <a:gd name="T65" fmla="*/ 231 h 293"/>
                <a:gd name="T66" fmla="*/ 85 w 672"/>
                <a:gd name="T67" fmla="*/ 222 h 293"/>
                <a:gd name="T68" fmla="*/ 62 w 672"/>
                <a:gd name="T69" fmla="*/ 231 h 293"/>
                <a:gd name="T70" fmla="*/ 55 w 672"/>
                <a:gd name="T71" fmla="*/ 229 h 293"/>
                <a:gd name="T72" fmla="*/ 32 w 672"/>
                <a:gd name="T73" fmla="*/ 206 h 293"/>
                <a:gd name="T74" fmla="*/ 30 w 672"/>
                <a:gd name="T75" fmla="*/ 183 h 293"/>
                <a:gd name="T76" fmla="*/ 21 w 672"/>
                <a:gd name="T77" fmla="*/ 173 h 293"/>
                <a:gd name="T78" fmla="*/ 0 w 672"/>
                <a:gd name="T79" fmla="*/ 166 h 293"/>
                <a:gd name="T80" fmla="*/ 2 w 672"/>
                <a:gd name="T81" fmla="*/ 0 h 293"/>
                <a:gd name="T82" fmla="*/ 672 w 672"/>
                <a:gd name="T83" fmla="*/ 26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72" h="293">
                  <a:moveTo>
                    <a:pt x="672" y="26"/>
                  </a:moveTo>
                  <a:lnTo>
                    <a:pt x="672" y="134"/>
                  </a:lnTo>
                  <a:lnTo>
                    <a:pt x="672" y="143"/>
                  </a:lnTo>
                  <a:lnTo>
                    <a:pt x="672" y="146"/>
                  </a:lnTo>
                  <a:lnTo>
                    <a:pt x="660" y="150"/>
                  </a:lnTo>
                  <a:lnTo>
                    <a:pt x="632" y="153"/>
                  </a:lnTo>
                  <a:lnTo>
                    <a:pt x="605" y="178"/>
                  </a:lnTo>
                  <a:lnTo>
                    <a:pt x="584" y="187"/>
                  </a:lnTo>
                  <a:lnTo>
                    <a:pt x="561" y="194"/>
                  </a:lnTo>
                  <a:lnTo>
                    <a:pt x="547" y="206"/>
                  </a:lnTo>
                  <a:lnTo>
                    <a:pt x="538" y="219"/>
                  </a:lnTo>
                  <a:lnTo>
                    <a:pt x="526" y="224"/>
                  </a:lnTo>
                  <a:lnTo>
                    <a:pt x="492" y="226"/>
                  </a:lnTo>
                  <a:lnTo>
                    <a:pt x="443" y="240"/>
                  </a:lnTo>
                  <a:lnTo>
                    <a:pt x="425" y="231"/>
                  </a:lnTo>
                  <a:lnTo>
                    <a:pt x="392" y="208"/>
                  </a:lnTo>
                  <a:lnTo>
                    <a:pt x="383" y="206"/>
                  </a:lnTo>
                  <a:lnTo>
                    <a:pt x="365" y="210"/>
                  </a:lnTo>
                  <a:lnTo>
                    <a:pt x="318" y="236"/>
                  </a:lnTo>
                  <a:lnTo>
                    <a:pt x="300" y="243"/>
                  </a:lnTo>
                  <a:lnTo>
                    <a:pt x="282" y="261"/>
                  </a:lnTo>
                  <a:lnTo>
                    <a:pt x="265" y="270"/>
                  </a:lnTo>
                  <a:lnTo>
                    <a:pt x="258" y="268"/>
                  </a:lnTo>
                  <a:lnTo>
                    <a:pt x="249" y="261"/>
                  </a:lnTo>
                  <a:lnTo>
                    <a:pt x="235" y="261"/>
                  </a:lnTo>
                  <a:lnTo>
                    <a:pt x="205" y="263"/>
                  </a:lnTo>
                  <a:lnTo>
                    <a:pt x="192" y="270"/>
                  </a:lnTo>
                  <a:lnTo>
                    <a:pt x="166" y="293"/>
                  </a:lnTo>
                  <a:lnTo>
                    <a:pt x="162" y="291"/>
                  </a:lnTo>
                  <a:lnTo>
                    <a:pt x="159" y="286"/>
                  </a:lnTo>
                  <a:lnTo>
                    <a:pt x="157" y="263"/>
                  </a:lnTo>
                  <a:lnTo>
                    <a:pt x="138" y="243"/>
                  </a:lnTo>
                  <a:lnTo>
                    <a:pt x="120" y="231"/>
                  </a:lnTo>
                  <a:lnTo>
                    <a:pt x="85" y="222"/>
                  </a:lnTo>
                  <a:lnTo>
                    <a:pt x="62" y="231"/>
                  </a:lnTo>
                  <a:lnTo>
                    <a:pt x="55" y="229"/>
                  </a:lnTo>
                  <a:lnTo>
                    <a:pt x="32" y="206"/>
                  </a:lnTo>
                  <a:lnTo>
                    <a:pt x="30" y="183"/>
                  </a:lnTo>
                  <a:lnTo>
                    <a:pt x="21" y="173"/>
                  </a:lnTo>
                  <a:lnTo>
                    <a:pt x="0" y="166"/>
                  </a:lnTo>
                  <a:lnTo>
                    <a:pt x="2" y="0"/>
                  </a:lnTo>
                  <a:lnTo>
                    <a:pt x="672" y="26"/>
                  </a:lnTo>
                  <a:close/>
                </a:path>
              </a:pathLst>
            </a:custGeom>
            <a:solidFill>
              <a:srgbClr val="FFFFFF"/>
            </a:solidFill>
            <a:ln w="14288">
              <a:solidFill>
                <a:srgbClr val="000000"/>
              </a:solidFill>
              <a:prstDash val="solid"/>
              <a:round/>
              <a:headEnd/>
              <a:tailEnd/>
            </a:ln>
          </p:spPr>
          <p:txBody>
            <a:bodyPr/>
            <a:lstStyle/>
            <a:p>
              <a:endParaRPr lang="en-US"/>
            </a:p>
          </p:txBody>
        </p:sp>
        <p:sp>
          <p:nvSpPr>
            <p:cNvPr id="128123" name="Rectangle 123"/>
            <p:cNvSpPr>
              <a:spLocks noChangeArrowheads="1"/>
            </p:cNvSpPr>
            <p:nvPr/>
          </p:nvSpPr>
          <p:spPr bwMode="auto">
            <a:xfrm>
              <a:off x="892" y="2018"/>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24" name="Rectangle 124"/>
            <p:cNvSpPr>
              <a:spLocks noChangeArrowheads="1"/>
            </p:cNvSpPr>
            <p:nvPr/>
          </p:nvSpPr>
          <p:spPr bwMode="auto">
            <a:xfrm>
              <a:off x="919" y="2230"/>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25" name="Rectangle 125"/>
            <p:cNvSpPr>
              <a:spLocks noChangeArrowheads="1"/>
            </p:cNvSpPr>
            <p:nvPr/>
          </p:nvSpPr>
          <p:spPr bwMode="auto">
            <a:xfrm>
              <a:off x="938" y="2604"/>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3</a:t>
              </a:r>
              <a:endParaRPr lang="en-US">
                <a:latin typeface="Times New Roman" pitchFamily="18" charset="0"/>
              </a:endParaRPr>
            </a:p>
          </p:txBody>
        </p:sp>
        <p:sp>
          <p:nvSpPr>
            <p:cNvPr id="128126" name="Rectangle 126"/>
            <p:cNvSpPr>
              <a:spLocks noChangeArrowheads="1"/>
            </p:cNvSpPr>
            <p:nvPr/>
          </p:nvSpPr>
          <p:spPr bwMode="auto">
            <a:xfrm>
              <a:off x="949" y="2980"/>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4</a:t>
              </a:r>
              <a:endParaRPr lang="en-US">
                <a:latin typeface="Times New Roman" pitchFamily="18" charset="0"/>
              </a:endParaRPr>
            </a:p>
          </p:txBody>
        </p:sp>
        <p:sp>
          <p:nvSpPr>
            <p:cNvPr id="128127" name="Rectangle 127"/>
            <p:cNvSpPr>
              <a:spLocks noChangeArrowheads="1"/>
            </p:cNvSpPr>
            <p:nvPr/>
          </p:nvSpPr>
          <p:spPr bwMode="auto">
            <a:xfrm>
              <a:off x="1123" y="2461"/>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7</a:t>
              </a:r>
              <a:endParaRPr lang="en-US">
                <a:latin typeface="Times New Roman" pitchFamily="18" charset="0"/>
              </a:endParaRPr>
            </a:p>
          </p:txBody>
        </p:sp>
        <p:sp>
          <p:nvSpPr>
            <p:cNvPr id="128128" name="Rectangle 128"/>
            <p:cNvSpPr>
              <a:spLocks noChangeArrowheads="1"/>
            </p:cNvSpPr>
            <p:nvPr/>
          </p:nvSpPr>
          <p:spPr bwMode="auto">
            <a:xfrm>
              <a:off x="1342" y="2297"/>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6</a:t>
              </a:r>
              <a:endParaRPr lang="en-US">
                <a:latin typeface="Times New Roman" pitchFamily="18" charset="0"/>
              </a:endParaRPr>
            </a:p>
          </p:txBody>
        </p:sp>
        <p:sp>
          <p:nvSpPr>
            <p:cNvPr id="128129" name="Rectangle 129"/>
            <p:cNvSpPr>
              <a:spLocks noChangeArrowheads="1"/>
            </p:cNvSpPr>
            <p:nvPr/>
          </p:nvSpPr>
          <p:spPr bwMode="auto">
            <a:xfrm>
              <a:off x="1612" y="1507"/>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9</a:t>
              </a:r>
              <a:endParaRPr lang="en-US">
                <a:latin typeface="Times New Roman" pitchFamily="18" charset="0"/>
              </a:endParaRPr>
            </a:p>
          </p:txBody>
        </p:sp>
        <p:sp>
          <p:nvSpPr>
            <p:cNvPr id="128130" name="Rectangle 130"/>
            <p:cNvSpPr>
              <a:spLocks noChangeArrowheads="1"/>
            </p:cNvSpPr>
            <p:nvPr/>
          </p:nvSpPr>
          <p:spPr bwMode="auto">
            <a:xfrm>
              <a:off x="1642" y="1768"/>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31" name="Rectangle 131"/>
            <p:cNvSpPr>
              <a:spLocks noChangeArrowheads="1"/>
            </p:cNvSpPr>
            <p:nvPr/>
          </p:nvSpPr>
          <p:spPr bwMode="auto">
            <a:xfrm>
              <a:off x="1704" y="1768"/>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0</a:t>
              </a:r>
              <a:endParaRPr lang="en-US">
                <a:latin typeface="Times New Roman" pitchFamily="18" charset="0"/>
              </a:endParaRPr>
            </a:p>
          </p:txBody>
        </p:sp>
        <p:sp>
          <p:nvSpPr>
            <p:cNvPr id="128132" name="Rectangle 132"/>
            <p:cNvSpPr>
              <a:spLocks noChangeArrowheads="1"/>
            </p:cNvSpPr>
            <p:nvPr/>
          </p:nvSpPr>
          <p:spPr bwMode="auto">
            <a:xfrm>
              <a:off x="1642" y="2066"/>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33" name="Rectangle 133"/>
            <p:cNvSpPr>
              <a:spLocks noChangeArrowheads="1"/>
            </p:cNvSpPr>
            <p:nvPr/>
          </p:nvSpPr>
          <p:spPr bwMode="auto">
            <a:xfrm>
              <a:off x="1704" y="2066"/>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34" name="Rectangle 134"/>
            <p:cNvSpPr>
              <a:spLocks noChangeArrowheads="1"/>
            </p:cNvSpPr>
            <p:nvPr/>
          </p:nvSpPr>
          <p:spPr bwMode="auto">
            <a:xfrm>
              <a:off x="1603" y="2442"/>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35" name="Rectangle 135"/>
            <p:cNvSpPr>
              <a:spLocks noChangeArrowheads="1"/>
            </p:cNvSpPr>
            <p:nvPr/>
          </p:nvSpPr>
          <p:spPr bwMode="auto">
            <a:xfrm>
              <a:off x="1665" y="2442"/>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36" name="Rectangle 136"/>
            <p:cNvSpPr>
              <a:spLocks noChangeArrowheads="1"/>
            </p:cNvSpPr>
            <p:nvPr/>
          </p:nvSpPr>
          <p:spPr bwMode="auto">
            <a:xfrm>
              <a:off x="1247" y="2759"/>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8</a:t>
              </a:r>
              <a:endParaRPr lang="en-US">
                <a:latin typeface="Times New Roman" pitchFamily="18" charset="0"/>
              </a:endParaRPr>
            </a:p>
          </p:txBody>
        </p:sp>
        <p:sp>
          <p:nvSpPr>
            <p:cNvPr id="128137" name="Rectangle 137"/>
            <p:cNvSpPr>
              <a:spLocks noChangeArrowheads="1"/>
            </p:cNvSpPr>
            <p:nvPr/>
          </p:nvSpPr>
          <p:spPr bwMode="auto">
            <a:xfrm>
              <a:off x="1035" y="3163"/>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5</a:t>
              </a:r>
              <a:endParaRPr lang="en-US">
                <a:latin typeface="Times New Roman" pitchFamily="18" charset="0"/>
              </a:endParaRPr>
            </a:p>
          </p:txBody>
        </p:sp>
        <p:sp>
          <p:nvSpPr>
            <p:cNvPr id="128138" name="Rectangle 138"/>
            <p:cNvSpPr>
              <a:spLocks noChangeArrowheads="1"/>
            </p:cNvSpPr>
            <p:nvPr/>
          </p:nvSpPr>
          <p:spPr bwMode="auto">
            <a:xfrm>
              <a:off x="1487" y="2731"/>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39" name="Rectangle 139"/>
            <p:cNvSpPr>
              <a:spLocks noChangeArrowheads="1"/>
            </p:cNvSpPr>
            <p:nvPr/>
          </p:nvSpPr>
          <p:spPr bwMode="auto">
            <a:xfrm>
              <a:off x="1550" y="2731"/>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3</a:t>
              </a:r>
              <a:endParaRPr lang="en-US">
                <a:latin typeface="Times New Roman" pitchFamily="18" charset="0"/>
              </a:endParaRPr>
            </a:p>
          </p:txBody>
        </p:sp>
        <p:sp>
          <p:nvSpPr>
            <p:cNvPr id="128140" name="Rectangle 140"/>
            <p:cNvSpPr>
              <a:spLocks noChangeArrowheads="1"/>
            </p:cNvSpPr>
            <p:nvPr/>
          </p:nvSpPr>
          <p:spPr bwMode="auto">
            <a:xfrm>
              <a:off x="1372" y="2990"/>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41" name="Rectangle 141"/>
            <p:cNvSpPr>
              <a:spLocks noChangeArrowheads="1"/>
            </p:cNvSpPr>
            <p:nvPr/>
          </p:nvSpPr>
          <p:spPr bwMode="auto">
            <a:xfrm>
              <a:off x="1434" y="2990"/>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4</a:t>
              </a:r>
              <a:endParaRPr lang="en-US">
                <a:latin typeface="Times New Roman" pitchFamily="18" charset="0"/>
              </a:endParaRPr>
            </a:p>
          </p:txBody>
        </p:sp>
        <p:sp>
          <p:nvSpPr>
            <p:cNvPr id="128142" name="Rectangle 142"/>
            <p:cNvSpPr>
              <a:spLocks noChangeArrowheads="1"/>
            </p:cNvSpPr>
            <p:nvPr/>
          </p:nvSpPr>
          <p:spPr bwMode="auto">
            <a:xfrm>
              <a:off x="1275" y="3250"/>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43" name="Rectangle 143"/>
            <p:cNvSpPr>
              <a:spLocks noChangeArrowheads="1"/>
            </p:cNvSpPr>
            <p:nvPr/>
          </p:nvSpPr>
          <p:spPr bwMode="auto">
            <a:xfrm>
              <a:off x="1337" y="3250"/>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5</a:t>
              </a:r>
              <a:endParaRPr lang="en-US">
                <a:latin typeface="Times New Roman" pitchFamily="18" charset="0"/>
              </a:endParaRPr>
            </a:p>
          </p:txBody>
        </p:sp>
        <p:sp>
          <p:nvSpPr>
            <p:cNvPr id="128144" name="Rectangle 144"/>
            <p:cNvSpPr>
              <a:spLocks noChangeArrowheads="1"/>
            </p:cNvSpPr>
            <p:nvPr/>
          </p:nvSpPr>
          <p:spPr bwMode="auto">
            <a:xfrm>
              <a:off x="1323" y="3509"/>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45" name="Rectangle 145"/>
            <p:cNvSpPr>
              <a:spLocks noChangeArrowheads="1"/>
            </p:cNvSpPr>
            <p:nvPr/>
          </p:nvSpPr>
          <p:spPr bwMode="auto">
            <a:xfrm>
              <a:off x="1386" y="3509"/>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6</a:t>
              </a:r>
              <a:endParaRPr lang="en-US">
                <a:latin typeface="Times New Roman" pitchFamily="18" charset="0"/>
              </a:endParaRPr>
            </a:p>
          </p:txBody>
        </p:sp>
        <p:sp>
          <p:nvSpPr>
            <p:cNvPr id="128146" name="Rectangle 146"/>
            <p:cNvSpPr>
              <a:spLocks noChangeArrowheads="1"/>
            </p:cNvSpPr>
            <p:nvPr/>
          </p:nvSpPr>
          <p:spPr bwMode="auto">
            <a:xfrm>
              <a:off x="1573" y="3366"/>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47" name="Rectangle 147"/>
            <p:cNvSpPr>
              <a:spLocks noChangeArrowheads="1"/>
            </p:cNvSpPr>
            <p:nvPr/>
          </p:nvSpPr>
          <p:spPr bwMode="auto">
            <a:xfrm>
              <a:off x="1635" y="3366"/>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7</a:t>
              </a:r>
              <a:endParaRPr lang="en-US">
                <a:latin typeface="Times New Roman" pitchFamily="18" charset="0"/>
              </a:endParaRPr>
            </a:p>
          </p:txBody>
        </p:sp>
        <p:sp>
          <p:nvSpPr>
            <p:cNvPr id="128148" name="Rectangle 148"/>
            <p:cNvSpPr>
              <a:spLocks noChangeArrowheads="1"/>
            </p:cNvSpPr>
            <p:nvPr/>
          </p:nvSpPr>
          <p:spPr bwMode="auto">
            <a:xfrm>
              <a:off x="2381" y="1690"/>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49" name="Rectangle 149"/>
            <p:cNvSpPr>
              <a:spLocks noChangeArrowheads="1"/>
            </p:cNvSpPr>
            <p:nvPr/>
          </p:nvSpPr>
          <p:spPr bwMode="auto">
            <a:xfrm>
              <a:off x="2443" y="1690"/>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8</a:t>
              </a:r>
              <a:endParaRPr lang="en-US">
                <a:latin typeface="Times New Roman" pitchFamily="18" charset="0"/>
              </a:endParaRPr>
            </a:p>
          </p:txBody>
        </p:sp>
        <p:sp>
          <p:nvSpPr>
            <p:cNvPr id="128150" name="Rectangle 150"/>
            <p:cNvSpPr>
              <a:spLocks noChangeArrowheads="1"/>
            </p:cNvSpPr>
            <p:nvPr/>
          </p:nvSpPr>
          <p:spPr bwMode="auto">
            <a:xfrm>
              <a:off x="2104" y="2200"/>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51" name="Rectangle 151"/>
            <p:cNvSpPr>
              <a:spLocks noChangeArrowheads="1"/>
            </p:cNvSpPr>
            <p:nvPr/>
          </p:nvSpPr>
          <p:spPr bwMode="auto">
            <a:xfrm>
              <a:off x="2166" y="2200"/>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9</a:t>
              </a:r>
              <a:endParaRPr lang="en-US">
                <a:latin typeface="Times New Roman" pitchFamily="18" charset="0"/>
              </a:endParaRPr>
            </a:p>
          </p:txBody>
        </p:sp>
        <p:sp>
          <p:nvSpPr>
            <p:cNvPr id="128152" name="Rectangle 152"/>
            <p:cNvSpPr>
              <a:spLocks noChangeArrowheads="1"/>
            </p:cNvSpPr>
            <p:nvPr/>
          </p:nvSpPr>
          <p:spPr bwMode="auto">
            <a:xfrm>
              <a:off x="2438" y="2325"/>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53" name="Rectangle 153"/>
            <p:cNvSpPr>
              <a:spLocks noChangeArrowheads="1"/>
            </p:cNvSpPr>
            <p:nvPr/>
          </p:nvSpPr>
          <p:spPr bwMode="auto">
            <a:xfrm>
              <a:off x="2501" y="2325"/>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0</a:t>
              </a:r>
              <a:endParaRPr lang="en-US">
                <a:latin typeface="Times New Roman" pitchFamily="18" charset="0"/>
              </a:endParaRPr>
            </a:p>
          </p:txBody>
        </p:sp>
        <p:sp>
          <p:nvSpPr>
            <p:cNvPr id="128154" name="Rectangle 154"/>
            <p:cNvSpPr>
              <a:spLocks noChangeArrowheads="1"/>
            </p:cNvSpPr>
            <p:nvPr/>
          </p:nvSpPr>
          <p:spPr bwMode="auto">
            <a:xfrm>
              <a:off x="2092" y="2662"/>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55" name="Rectangle 155"/>
            <p:cNvSpPr>
              <a:spLocks noChangeArrowheads="1"/>
            </p:cNvSpPr>
            <p:nvPr/>
          </p:nvSpPr>
          <p:spPr bwMode="auto">
            <a:xfrm>
              <a:off x="2155" y="2662"/>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56" name="Rectangle 156"/>
            <p:cNvSpPr>
              <a:spLocks noChangeArrowheads="1"/>
            </p:cNvSpPr>
            <p:nvPr/>
          </p:nvSpPr>
          <p:spPr bwMode="auto">
            <a:xfrm>
              <a:off x="2496" y="2731"/>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57" name="Rectangle 157"/>
            <p:cNvSpPr>
              <a:spLocks noChangeArrowheads="1"/>
            </p:cNvSpPr>
            <p:nvPr/>
          </p:nvSpPr>
          <p:spPr bwMode="auto">
            <a:xfrm>
              <a:off x="2559" y="2731"/>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58" name="Rectangle 158"/>
            <p:cNvSpPr>
              <a:spLocks noChangeArrowheads="1"/>
            </p:cNvSpPr>
            <p:nvPr/>
          </p:nvSpPr>
          <p:spPr bwMode="auto">
            <a:xfrm>
              <a:off x="2092" y="3181"/>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59" name="Rectangle 159"/>
            <p:cNvSpPr>
              <a:spLocks noChangeArrowheads="1"/>
            </p:cNvSpPr>
            <p:nvPr/>
          </p:nvSpPr>
          <p:spPr bwMode="auto">
            <a:xfrm>
              <a:off x="2155" y="3181"/>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3</a:t>
              </a:r>
              <a:endParaRPr lang="en-US">
                <a:latin typeface="Times New Roman" pitchFamily="18" charset="0"/>
              </a:endParaRPr>
            </a:p>
          </p:txBody>
        </p:sp>
        <p:sp>
          <p:nvSpPr>
            <p:cNvPr id="128160" name="Rectangle 160"/>
            <p:cNvSpPr>
              <a:spLocks noChangeArrowheads="1"/>
            </p:cNvSpPr>
            <p:nvPr/>
          </p:nvSpPr>
          <p:spPr bwMode="auto">
            <a:xfrm>
              <a:off x="2487" y="3269"/>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61" name="Rectangle 161"/>
            <p:cNvSpPr>
              <a:spLocks noChangeArrowheads="1"/>
            </p:cNvSpPr>
            <p:nvPr/>
          </p:nvSpPr>
          <p:spPr bwMode="auto">
            <a:xfrm>
              <a:off x="2549" y="3269"/>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5</a:t>
              </a:r>
              <a:endParaRPr lang="en-US">
                <a:latin typeface="Times New Roman" pitchFamily="18" charset="0"/>
              </a:endParaRPr>
            </a:p>
          </p:txBody>
        </p:sp>
        <p:sp>
          <p:nvSpPr>
            <p:cNvPr id="128162" name="Rectangle 162"/>
            <p:cNvSpPr>
              <a:spLocks noChangeArrowheads="1"/>
            </p:cNvSpPr>
            <p:nvPr/>
          </p:nvSpPr>
          <p:spPr bwMode="auto">
            <a:xfrm>
              <a:off x="2025" y="3509"/>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63" name="Rectangle 163"/>
            <p:cNvSpPr>
              <a:spLocks noChangeArrowheads="1"/>
            </p:cNvSpPr>
            <p:nvPr/>
          </p:nvSpPr>
          <p:spPr bwMode="auto">
            <a:xfrm>
              <a:off x="2088" y="3509"/>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4</a:t>
              </a:r>
              <a:endParaRPr lang="en-US">
                <a:latin typeface="Times New Roman" pitchFamily="18" charset="0"/>
              </a:endParaRPr>
            </a:p>
          </p:txBody>
        </p:sp>
        <p:sp>
          <p:nvSpPr>
            <p:cNvPr id="128164" name="Rectangle 164"/>
            <p:cNvSpPr>
              <a:spLocks noChangeArrowheads="1"/>
            </p:cNvSpPr>
            <p:nvPr/>
          </p:nvSpPr>
          <p:spPr bwMode="auto">
            <a:xfrm>
              <a:off x="2900" y="1768"/>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65" name="Rectangle 165"/>
            <p:cNvSpPr>
              <a:spLocks noChangeArrowheads="1"/>
            </p:cNvSpPr>
            <p:nvPr/>
          </p:nvSpPr>
          <p:spPr bwMode="auto">
            <a:xfrm>
              <a:off x="2962" y="1768"/>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6</a:t>
              </a:r>
              <a:endParaRPr lang="en-US">
                <a:latin typeface="Times New Roman" pitchFamily="18" charset="0"/>
              </a:endParaRPr>
            </a:p>
          </p:txBody>
        </p:sp>
        <p:sp>
          <p:nvSpPr>
            <p:cNvPr id="128166" name="Rectangle 166"/>
            <p:cNvSpPr>
              <a:spLocks noChangeArrowheads="1"/>
            </p:cNvSpPr>
            <p:nvPr/>
          </p:nvSpPr>
          <p:spPr bwMode="auto">
            <a:xfrm>
              <a:off x="3161" y="1805"/>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67" name="Rectangle 167"/>
            <p:cNvSpPr>
              <a:spLocks noChangeArrowheads="1"/>
            </p:cNvSpPr>
            <p:nvPr/>
          </p:nvSpPr>
          <p:spPr bwMode="auto">
            <a:xfrm>
              <a:off x="3223" y="1805"/>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7</a:t>
              </a:r>
              <a:endParaRPr lang="en-US">
                <a:latin typeface="Times New Roman" pitchFamily="18" charset="0"/>
              </a:endParaRPr>
            </a:p>
          </p:txBody>
        </p:sp>
        <p:sp>
          <p:nvSpPr>
            <p:cNvPr id="128168" name="Rectangle 168"/>
            <p:cNvSpPr>
              <a:spLocks noChangeArrowheads="1"/>
            </p:cNvSpPr>
            <p:nvPr/>
          </p:nvSpPr>
          <p:spPr bwMode="auto">
            <a:xfrm>
              <a:off x="3392" y="1778"/>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69" name="Rectangle 169"/>
            <p:cNvSpPr>
              <a:spLocks noChangeArrowheads="1"/>
            </p:cNvSpPr>
            <p:nvPr/>
          </p:nvSpPr>
          <p:spPr bwMode="auto">
            <a:xfrm>
              <a:off x="3454" y="1778"/>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8</a:t>
              </a:r>
              <a:endParaRPr lang="en-US">
                <a:latin typeface="Times New Roman" pitchFamily="18" charset="0"/>
              </a:endParaRPr>
            </a:p>
          </p:txBody>
        </p:sp>
        <p:sp>
          <p:nvSpPr>
            <p:cNvPr id="128170" name="Rectangle 170"/>
            <p:cNvSpPr>
              <a:spLocks noChangeArrowheads="1"/>
            </p:cNvSpPr>
            <p:nvPr/>
          </p:nvSpPr>
          <p:spPr bwMode="auto">
            <a:xfrm>
              <a:off x="2921" y="2394"/>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71" name="Rectangle 171"/>
            <p:cNvSpPr>
              <a:spLocks noChangeArrowheads="1"/>
            </p:cNvSpPr>
            <p:nvPr/>
          </p:nvSpPr>
          <p:spPr bwMode="auto">
            <a:xfrm>
              <a:off x="2983" y="2394"/>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9</a:t>
              </a:r>
              <a:endParaRPr lang="en-US">
                <a:latin typeface="Times New Roman" pitchFamily="18" charset="0"/>
              </a:endParaRPr>
            </a:p>
          </p:txBody>
        </p:sp>
        <p:sp>
          <p:nvSpPr>
            <p:cNvPr id="128172" name="Rectangle 172"/>
            <p:cNvSpPr>
              <a:spLocks noChangeArrowheads="1"/>
            </p:cNvSpPr>
            <p:nvPr/>
          </p:nvSpPr>
          <p:spPr bwMode="auto">
            <a:xfrm>
              <a:off x="3295" y="2394"/>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3</a:t>
              </a:r>
              <a:endParaRPr lang="en-US">
                <a:latin typeface="Times New Roman" pitchFamily="18" charset="0"/>
              </a:endParaRPr>
            </a:p>
          </p:txBody>
        </p:sp>
        <p:sp>
          <p:nvSpPr>
            <p:cNvPr id="128173" name="Rectangle 173"/>
            <p:cNvSpPr>
              <a:spLocks noChangeArrowheads="1"/>
            </p:cNvSpPr>
            <p:nvPr/>
          </p:nvSpPr>
          <p:spPr bwMode="auto">
            <a:xfrm>
              <a:off x="3357" y="2394"/>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0</a:t>
              </a:r>
              <a:endParaRPr lang="en-US">
                <a:latin typeface="Times New Roman" pitchFamily="18" charset="0"/>
              </a:endParaRPr>
            </a:p>
          </p:txBody>
        </p:sp>
        <p:sp>
          <p:nvSpPr>
            <p:cNvPr id="128174" name="Rectangle 174"/>
            <p:cNvSpPr>
              <a:spLocks noChangeArrowheads="1"/>
            </p:cNvSpPr>
            <p:nvPr/>
          </p:nvSpPr>
          <p:spPr bwMode="auto">
            <a:xfrm>
              <a:off x="2882" y="2777"/>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3</a:t>
              </a:r>
              <a:endParaRPr lang="en-US">
                <a:latin typeface="Times New Roman" pitchFamily="18" charset="0"/>
              </a:endParaRPr>
            </a:p>
          </p:txBody>
        </p:sp>
        <p:sp>
          <p:nvSpPr>
            <p:cNvPr id="128175" name="Rectangle 175"/>
            <p:cNvSpPr>
              <a:spLocks noChangeArrowheads="1"/>
            </p:cNvSpPr>
            <p:nvPr/>
          </p:nvSpPr>
          <p:spPr bwMode="auto">
            <a:xfrm>
              <a:off x="2944" y="2777"/>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1</a:t>
              </a:r>
              <a:endParaRPr lang="en-US">
                <a:latin typeface="Times New Roman" pitchFamily="18" charset="0"/>
              </a:endParaRPr>
            </a:p>
          </p:txBody>
        </p:sp>
        <p:sp>
          <p:nvSpPr>
            <p:cNvPr id="128176" name="Rectangle 176"/>
            <p:cNvSpPr>
              <a:spLocks noChangeArrowheads="1"/>
            </p:cNvSpPr>
            <p:nvPr/>
          </p:nvSpPr>
          <p:spPr bwMode="auto">
            <a:xfrm>
              <a:off x="3256" y="2816"/>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3</a:t>
              </a:r>
              <a:endParaRPr lang="en-US">
                <a:latin typeface="Times New Roman" pitchFamily="18" charset="0"/>
              </a:endParaRPr>
            </a:p>
          </p:txBody>
        </p:sp>
        <p:sp>
          <p:nvSpPr>
            <p:cNvPr id="128177" name="Rectangle 177"/>
            <p:cNvSpPr>
              <a:spLocks noChangeArrowheads="1"/>
            </p:cNvSpPr>
            <p:nvPr/>
          </p:nvSpPr>
          <p:spPr bwMode="auto">
            <a:xfrm>
              <a:off x="3320" y="2816"/>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2</a:t>
              </a:r>
              <a:endParaRPr lang="en-US">
                <a:latin typeface="Times New Roman" pitchFamily="18" charset="0"/>
              </a:endParaRPr>
            </a:p>
          </p:txBody>
        </p:sp>
        <p:sp>
          <p:nvSpPr>
            <p:cNvPr id="128178" name="Rectangle 178"/>
            <p:cNvSpPr>
              <a:spLocks noChangeArrowheads="1"/>
            </p:cNvSpPr>
            <p:nvPr/>
          </p:nvSpPr>
          <p:spPr bwMode="auto">
            <a:xfrm>
              <a:off x="2748" y="3105"/>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3</a:t>
              </a:r>
              <a:endParaRPr lang="en-US">
                <a:latin typeface="Times New Roman" pitchFamily="18" charset="0"/>
              </a:endParaRPr>
            </a:p>
          </p:txBody>
        </p:sp>
        <p:sp>
          <p:nvSpPr>
            <p:cNvPr id="128179" name="Rectangle 179"/>
            <p:cNvSpPr>
              <a:spLocks noChangeArrowheads="1"/>
            </p:cNvSpPr>
            <p:nvPr/>
          </p:nvSpPr>
          <p:spPr bwMode="auto">
            <a:xfrm>
              <a:off x="2810" y="3105"/>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3</a:t>
              </a:r>
              <a:endParaRPr lang="en-US">
                <a:latin typeface="Times New Roman" pitchFamily="18" charset="0"/>
              </a:endParaRPr>
            </a:p>
          </p:txBody>
        </p:sp>
        <p:sp>
          <p:nvSpPr>
            <p:cNvPr id="128180" name="Rectangle 180"/>
            <p:cNvSpPr>
              <a:spLocks noChangeArrowheads="1"/>
            </p:cNvSpPr>
            <p:nvPr/>
          </p:nvSpPr>
          <p:spPr bwMode="auto">
            <a:xfrm>
              <a:off x="2921" y="3308"/>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3</a:t>
              </a:r>
              <a:endParaRPr lang="en-US">
                <a:latin typeface="Times New Roman" pitchFamily="18" charset="0"/>
              </a:endParaRPr>
            </a:p>
          </p:txBody>
        </p:sp>
        <p:sp>
          <p:nvSpPr>
            <p:cNvPr id="128181" name="Rectangle 181"/>
            <p:cNvSpPr>
              <a:spLocks noChangeArrowheads="1"/>
            </p:cNvSpPr>
            <p:nvPr/>
          </p:nvSpPr>
          <p:spPr bwMode="auto">
            <a:xfrm>
              <a:off x="2983" y="3308"/>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4</a:t>
              </a:r>
              <a:endParaRPr lang="en-US">
                <a:latin typeface="Times New Roman" pitchFamily="18" charset="0"/>
              </a:endParaRPr>
            </a:p>
          </p:txBody>
        </p:sp>
        <p:sp>
          <p:nvSpPr>
            <p:cNvPr id="128182" name="Rectangle 182"/>
            <p:cNvSpPr>
              <a:spLocks noChangeArrowheads="1"/>
            </p:cNvSpPr>
            <p:nvPr/>
          </p:nvSpPr>
          <p:spPr bwMode="auto">
            <a:xfrm>
              <a:off x="3131" y="3230"/>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3</a:t>
              </a:r>
              <a:endParaRPr lang="en-US">
                <a:latin typeface="Times New Roman" pitchFamily="18" charset="0"/>
              </a:endParaRPr>
            </a:p>
          </p:txBody>
        </p:sp>
        <p:sp>
          <p:nvSpPr>
            <p:cNvPr id="128183" name="Rectangle 183"/>
            <p:cNvSpPr>
              <a:spLocks noChangeArrowheads="1"/>
            </p:cNvSpPr>
            <p:nvPr/>
          </p:nvSpPr>
          <p:spPr bwMode="auto">
            <a:xfrm>
              <a:off x="3193" y="3230"/>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5</a:t>
              </a:r>
              <a:endParaRPr lang="en-US">
                <a:latin typeface="Times New Roman" pitchFamily="18" charset="0"/>
              </a:endParaRPr>
            </a:p>
          </p:txBody>
        </p:sp>
        <p:sp>
          <p:nvSpPr>
            <p:cNvPr id="128184" name="Rectangle 184"/>
            <p:cNvSpPr>
              <a:spLocks noChangeArrowheads="1"/>
            </p:cNvSpPr>
            <p:nvPr/>
          </p:nvSpPr>
          <p:spPr bwMode="auto">
            <a:xfrm>
              <a:off x="3256" y="3066"/>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3</a:t>
              </a:r>
              <a:endParaRPr lang="en-US">
                <a:latin typeface="Times New Roman" pitchFamily="18" charset="0"/>
              </a:endParaRPr>
            </a:p>
          </p:txBody>
        </p:sp>
        <p:sp>
          <p:nvSpPr>
            <p:cNvPr id="128185" name="Rectangle 185"/>
            <p:cNvSpPr>
              <a:spLocks noChangeArrowheads="1"/>
            </p:cNvSpPr>
            <p:nvPr/>
          </p:nvSpPr>
          <p:spPr bwMode="auto">
            <a:xfrm>
              <a:off x="3320" y="3066"/>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6</a:t>
              </a:r>
              <a:endParaRPr lang="en-US">
                <a:latin typeface="Times New Roman" pitchFamily="18" charset="0"/>
              </a:endParaRPr>
            </a:p>
          </p:txBody>
        </p:sp>
        <p:sp>
          <p:nvSpPr>
            <p:cNvPr id="128186" name="Rectangle 186"/>
            <p:cNvSpPr>
              <a:spLocks noChangeArrowheads="1"/>
            </p:cNvSpPr>
            <p:nvPr/>
          </p:nvSpPr>
          <p:spPr bwMode="auto">
            <a:xfrm>
              <a:off x="3401" y="3308"/>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3</a:t>
              </a:r>
              <a:endParaRPr lang="en-US">
                <a:latin typeface="Times New Roman" pitchFamily="18" charset="0"/>
              </a:endParaRPr>
            </a:p>
          </p:txBody>
        </p:sp>
        <p:sp>
          <p:nvSpPr>
            <p:cNvPr id="128187" name="Rectangle 187"/>
            <p:cNvSpPr>
              <a:spLocks noChangeArrowheads="1"/>
            </p:cNvSpPr>
            <p:nvPr/>
          </p:nvSpPr>
          <p:spPr bwMode="auto">
            <a:xfrm>
              <a:off x="3463" y="3308"/>
              <a:ext cx="40"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latin typeface="Geneva"/>
                </a:rPr>
                <a:t>7</a:t>
              </a:r>
              <a:endParaRPr lang="en-US">
                <a:latin typeface="Times New Roman" pitchFamily="18" charset="0"/>
              </a:endParaRPr>
            </a:p>
          </p:txBody>
        </p:sp>
        <p:sp>
          <p:nvSpPr>
            <p:cNvPr id="128188" name="Rectangle 188"/>
            <p:cNvSpPr>
              <a:spLocks noChangeArrowheads="1"/>
            </p:cNvSpPr>
            <p:nvPr/>
          </p:nvSpPr>
          <p:spPr bwMode="auto">
            <a:xfrm>
              <a:off x="3660" y="1531"/>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189" name="Rectangle 189"/>
            <p:cNvSpPr>
              <a:spLocks noChangeArrowheads="1"/>
            </p:cNvSpPr>
            <p:nvPr/>
          </p:nvSpPr>
          <p:spPr bwMode="auto">
            <a:xfrm>
              <a:off x="3660" y="1646"/>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190" name="Rectangle 190"/>
            <p:cNvSpPr>
              <a:spLocks noChangeArrowheads="1"/>
            </p:cNvSpPr>
            <p:nvPr/>
          </p:nvSpPr>
          <p:spPr bwMode="auto">
            <a:xfrm>
              <a:off x="3660" y="1762"/>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191" name="Rectangle 191"/>
            <p:cNvSpPr>
              <a:spLocks noChangeArrowheads="1"/>
            </p:cNvSpPr>
            <p:nvPr/>
          </p:nvSpPr>
          <p:spPr bwMode="auto">
            <a:xfrm>
              <a:off x="3660" y="1877"/>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192" name="Rectangle 192"/>
            <p:cNvSpPr>
              <a:spLocks noChangeArrowheads="1"/>
            </p:cNvSpPr>
            <p:nvPr/>
          </p:nvSpPr>
          <p:spPr bwMode="auto">
            <a:xfrm>
              <a:off x="3660" y="1993"/>
              <a:ext cx="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193" name="Rectangle 193"/>
            <p:cNvSpPr>
              <a:spLocks noChangeArrowheads="1"/>
            </p:cNvSpPr>
            <p:nvPr/>
          </p:nvSpPr>
          <p:spPr bwMode="auto">
            <a:xfrm>
              <a:off x="3740" y="1984"/>
              <a:ext cx="2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100">
                  <a:solidFill>
                    <a:srgbClr val="000000"/>
                  </a:solidFill>
                  <a:latin typeface="Geneva"/>
                </a:rPr>
                <a:t> </a:t>
              </a:r>
              <a:endParaRPr lang="en-US">
                <a:latin typeface="Times New Roman" pitchFamily="18" charset="0"/>
              </a:endParaRPr>
            </a:p>
          </p:txBody>
        </p:sp>
      </p:grpSp>
      <p:sp>
        <p:nvSpPr>
          <p:cNvPr id="128194" name="Rectangle 194"/>
          <p:cNvSpPr>
            <a:spLocks noChangeArrowheads="1"/>
          </p:cNvSpPr>
          <p:nvPr/>
        </p:nvSpPr>
        <p:spPr bwMode="auto">
          <a:xfrm>
            <a:off x="5984875" y="3149600"/>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195" name="Rectangle 195"/>
          <p:cNvSpPr>
            <a:spLocks noChangeArrowheads="1"/>
          </p:cNvSpPr>
          <p:nvPr/>
        </p:nvSpPr>
        <p:spPr bwMode="auto">
          <a:xfrm>
            <a:off x="6118225" y="3149600"/>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196" name="Rectangle 196"/>
          <p:cNvSpPr>
            <a:spLocks noChangeArrowheads="1"/>
          </p:cNvSpPr>
          <p:nvPr/>
        </p:nvSpPr>
        <p:spPr bwMode="auto">
          <a:xfrm>
            <a:off x="6191250" y="3149600"/>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197" name="Rectangle 197"/>
          <p:cNvSpPr>
            <a:spLocks noChangeArrowheads="1"/>
          </p:cNvSpPr>
          <p:nvPr/>
        </p:nvSpPr>
        <p:spPr bwMode="auto">
          <a:xfrm>
            <a:off x="6267450" y="3149600"/>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198" name="Rectangle 198"/>
          <p:cNvSpPr>
            <a:spLocks noChangeArrowheads="1"/>
          </p:cNvSpPr>
          <p:nvPr/>
        </p:nvSpPr>
        <p:spPr bwMode="auto">
          <a:xfrm>
            <a:off x="6443663" y="3149600"/>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a:latin typeface="Times New Roman" pitchFamily="18" charset="0"/>
            </a:endParaRPr>
          </a:p>
        </p:txBody>
      </p:sp>
      <p:sp>
        <p:nvSpPr>
          <p:cNvPr id="128199" name="Rectangle 199"/>
          <p:cNvSpPr>
            <a:spLocks noChangeArrowheads="1"/>
          </p:cNvSpPr>
          <p:nvPr/>
        </p:nvSpPr>
        <p:spPr bwMode="auto">
          <a:xfrm>
            <a:off x="6738938" y="1752600"/>
            <a:ext cx="7286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400" b="1" u="sng">
                <a:solidFill>
                  <a:srgbClr val="000000"/>
                </a:solidFill>
                <a:latin typeface="Palatino" pitchFamily="18" charset="0"/>
              </a:rPr>
              <a:t>Counties</a:t>
            </a:r>
            <a:endParaRPr lang="en-US">
              <a:latin typeface="Times New Roman" pitchFamily="18" charset="0"/>
            </a:endParaRPr>
          </a:p>
        </p:txBody>
      </p:sp>
      <p:sp>
        <p:nvSpPr>
          <p:cNvPr id="128200" name="Text Box 200"/>
          <p:cNvSpPr txBox="1">
            <a:spLocks noChangeArrowheads="1"/>
          </p:cNvSpPr>
          <p:nvPr/>
        </p:nvSpPr>
        <p:spPr bwMode="auto">
          <a:xfrm>
            <a:off x="6019800" y="2057400"/>
            <a:ext cx="1104900" cy="298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a:latin typeface="Geneva"/>
              </a:rPr>
              <a:t>  1.  Clallum</a:t>
            </a:r>
          </a:p>
          <a:p>
            <a:r>
              <a:rPr lang="en-US" sz="1000">
                <a:latin typeface="Geneva"/>
              </a:rPr>
              <a:t>  2.  Jefferson</a:t>
            </a:r>
          </a:p>
          <a:p>
            <a:r>
              <a:rPr lang="en-US" sz="1000">
                <a:latin typeface="Geneva"/>
              </a:rPr>
              <a:t>  3.  Grays Harbor</a:t>
            </a:r>
          </a:p>
          <a:p>
            <a:r>
              <a:rPr lang="en-US" sz="1000">
                <a:latin typeface="Geneva"/>
              </a:rPr>
              <a:t>  4.  Pacific</a:t>
            </a:r>
          </a:p>
          <a:p>
            <a:r>
              <a:rPr lang="en-US" sz="1000">
                <a:latin typeface="Geneva"/>
              </a:rPr>
              <a:t>  5.  Wahkiakum</a:t>
            </a:r>
          </a:p>
          <a:p>
            <a:r>
              <a:rPr lang="en-US" sz="1000">
                <a:latin typeface="Geneva"/>
              </a:rPr>
              <a:t>  6.  Kitsap</a:t>
            </a:r>
          </a:p>
          <a:p>
            <a:r>
              <a:rPr lang="en-US" sz="1000">
                <a:latin typeface="Geneva"/>
              </a:rPr>
              <a:t>  7.  Mason</a:t>
            </a:r>
          </a:p>
          <a:p>
            <a:r>
              <a:rPr lang="en-US" sz="1000">
                <a:latin typeface="Geneva"/>
              </a:rPr>
              <a:t>  8.  Thurston</a:t>
            </a:r>
          </a:p>
          <a:p>
            <a:r>
              <a:rPr lang="en-US" sz="1000">
                <a:latin typeface="Geneva"/>
              </a:rPr>
              <a:t>  9.  Whatcom</a:t>
            </a:r>
          </a:p>
          <a:p>
            <a:r>
              <a:rPr lang="en-US" sz="1000">
                <a:latin typeface="Geneva"/>
              </a:rPr>
              <a:t>10.  Skagit</a:t>
            </a:r>
          </a:p>
          <a:p>
            <a:r>
              <a:rPr lang="en-US" sz="1000">
                <a:latin typeface="Geneva"/>
              </a:rPr>
              <a:t>11.  Snohomish</a:t>
            </a:r>
          </a:p>
          <a:p>
            <a:r>
              <a:rPr lang="en-US" sz="1000">
                <a:latin typeface="Geneva"/>
              </a:rPr>
              <a:t>12.  King</a:t>
            </a:r>
          </a:p>
          <a:p>
            <a:r>
              <a:rPr lang="en-US" sz="1000">
                <a:latin typeface="Geneva"/>
              </a:rPr>
              <a:t>13.  Pierce</a:t>
            </a:r>
          </a:p>
          <a:p>
            <a:r>
              <a:rPr lang="en-US" sz="1000">
                <a:latin typeface="Geneva"/>
              </a:rPr>
              <a:t>14.  Lewis</a:t>
            </a:r>
          </a:p>
          <a:p>
            <a:r>
              <a:rPr lang="en-US" sz="1000">
                <a:latin typeface="Geneva"/>
              </a:rPr>
              <a:t>15.  Cowlitz</a:t>
            </a:r>
          </a:p>
          <a:p>
            <a:r>
              <a:rPr lang="en-US" sz="1000">
                <a:latin typeface="Geneva"/>
              </a:rPr>
              <a:t>16.  Clark</a:t>
            </a:r>
          </a:p>
          <a:p>
            <a:r>
              <a:rPr lang="en-US" sz="1000">
                <a:latin typeface="Geneva"/>
              </a:rPr>
              <a:t>17.  Skamania</a:t>
            </a:r>
          </a:p>
          <a:p>
            <a:r>
              <a:rPr lang="en-US" sz="1000">
                <a:latin typeface="Geneva"/>
              </a:rPr>
              <a:t>18.  Okanogan</a:t>
            </a:r>
          </a:p>
          <a:p>
            <a:r>
              <a:rPr lang="en-US" sz="1000">
                <a:latin typeface="Geneva"/>
              </a:rPr>
              <a:t>19.  Chelan</a:t>
            </a:r>
          </a:p>
        </p:txBody>
      </p:sp>
      <p:sp>
        <p:nvSpPr>
          <p:cNvPr id="128201" name="Text Box 201"/>
          <p:cNvSpPr txBox="1">
            <a:spLocks noChangeArrowheads="1"/>
          </p:cNvSpPr>
          <p:nvPr/>
        </p:nvSpPr>
        <p:spPr bwMode="auto">
          <a:xfrm>
            <a:off x="7162800" y="2063750"/>
            <a:ext cx="12192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a:latin typeface="Geneva"/>
              </a:rPr>
              <a:t>20.  Douglas</a:t>
            </a:r>
          </a:p>
          <a:p>
            <a:r>
              <a:rPr lang="en-US" sz="1000">
                <a:latin typeface="Geneva"/>
              </a:rPr>
              <a:t>21.  Kittitas</a:t>
            </a:r>
          </a:p>
          <a:p>
            <a:r>
              <a:rPr lang="en-US" sz="1000">
                <a:latin typeface="Geneva"/>
              </a:rPr>
              <a:t>22.  Grant</a:t>
            </a:r>
          </a:p>
          <a:p>
            <a:r>
              <a:rPr lang="en-US" sz="1000">
                <a:latin typeface="Geneva"/>
              </a:rPr>
              <a:t>23.  Yakima</a:t>
            </a:r>
          </a:p>
          <a:p>
            <a:r>
              <a:rPr lang="en-US" sz="1000">
                <a:latin typeface="Geneva"/>
              </a:rPr>
              <a:t>24.  Klickitat</a:t>
            </a:r>
          </a:p>
          <a:p>
            <a:r>
              <a:rPr lang="en-US" sz="1000">
                <a:latin typeface="Geneva"/>
              </a:rPr>
              <a:t>25.  Benton</a:t>
            </a:r>
          </a:p>
          <a:p>
            <a:r>
              <a:rPr lang="en-US" sz="1000">
                <a:latin typeface="Geneva"/>
              </a:rPr>
              <a:t>26.  Ferry</a:t>
            </a:r>
          </a:p>
          <a:p>
            <a:r>
              <a:rPr lang="en-US" sz="1000">
                <a:latin typeface="Geneva"/>
              </a:rPr>
              <a:t>27.  Stevens</a:t>
            </a:r>
          </a:p>
          <a:p>
            <a:r>
              <a:rPr lang="en-US" sz="1000">
                <a:latin typeface="Geneva"/>
              </a:rPr>
              <a:t>28.  Pend Oreille</a:t>
            </a:r>
          </a:p>
          <a:p>
            <a:r>
              <a:rPr lang="en-US" sz="1000">
                <a:latin typeface="Geneva"/>
              </a:rPr>
              <a:t>29.  Lincoln</a:t>
            </a:r>
          </a:p>
          <a:p>
            <a:r>
              <a:rPr lang="en-US" sz="1000">
                <a:latin typeface="Geneva"/>
              </a:rPr>
              <a:t>30.  Spokane</a:t>
            </a:r>
          </a:p>
          <a:p>
            <a:r>
              <a:rPr lang="en-US" sz="1000">
                <a:latin typeface="Geneva"/>
              </a:rPr>
              <a:t>31.  Adams</a:t>
            </a:r>
          </a:p>
          <a:p>
            <a:r>
              <a:rPr lang="en-US" sz="1000">
                <a:latin typeface="Geneva"/>
              </a:rPr>
              <a:t>32.  Whitman</a:t>
            </a:r>
          </a:p>
          <a:p>
            <a:r>
              <a:rPr lang="en-US" sz="1000">
                <a:latin typeface="Geneva"/>
              </a:rPr>
              <a:t>33.  Franklin</a:t>
            </a:r>
          </a:p>
          <a:p>
            <a:r>
              <a:rPr lang="en-US" sz="1000">
                <a:latin typeface="Geneva"/>
              </a:rPr>
              <a:t>34.  Walla Walla</a:t>
            </a:r>
          </a:p>
          <a:p>
            <a:r>
              <a:rPr lang="en-US" sz="1000">
                <a:latin typeface="Geneva"/>
              </a:rPr>
              <a:t>35.  Columbia</a:t>
            </a:r>
          </a:p>
          <a:p>
            <a:r>
              <a:rPr lang="en-US" sz="1000">
                <a:latin typeface="Geneva"/>
              </a:rPr>
              <a:t>36.  Garfield</a:t>
            </a:r>
          </a:p>
          <a:p>
            <a:r>
              <a:rPr lang="en-US" sz="1000">
                <a:latin typeface="Geneva"/>
              </a:rPr>
              <a:t>37.  Asotin</a:t>
            </a:r>
          </a:p>
        </p:txBody>
      </p:sp>
      <p:sp>
        <p:nvSpPr>
          <p:cNvPr id="128202" name="Line 202"/>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8203" name="Text Box 203"/>
          <p:cNvSpPr txBox="1">
            <a:spLocks noChangeArrowheads="1"/>
          </p:cNvSpPr>
          <p:nvPr/>
        </p:nvSpPr>
        <p:spPr bwMode="auto">
          <a:xfrm>
            <a:off x="212725" y="65088"/>
            <a:ext cx="65039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Arial" pitchFamily="34" charset="0"/>
              </a:rPr>
              <a:t>Spreadsheet Solution to Example #2</a:t>
            </a:r>
            <a:r>
              <a:rPr lang="en-US" b="1">
                <a:latin typeface="Arial" pitchFamily="34" charset="0"/>
              </a:rPr>
              <a:t>  </a:t>
            </a:r>
          </a:p>
        </p:txBody>
      </p:sp>
    </p:spTree>
    <p:extLst>
      <p:ext uri="{BB962C8B-B14F-4D97-AF65-F5344CB8AC3E}">
        <p14:creationId xmlns:p14="http://schemas.microsoft.com/office/powerpoint/2010/main" val="279162910"/>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9026" name="Object 2"/>
          <p:cNvGraphicFramePr>
            <a:graphicFrameLocks noChangeAspect="1"/>
          </p:cNvGraphicFramePr>
          <p:nvPr/>
        </p:nvGraphicFramePr>
        <p:xfrm>
          <a:off x="1143000" y="1600200"/>
          <a:ext cx="6705600" cy="4681538"/>
        </p:xfrm>
        <a:graphic>
          <a:graphicData uri="http://schemas.openxmlformats.org/presentationml/2006/ole">
            <mc:AlternateContent xmlns:mc="http://schemas.openxmlformats.org/markup-compatibility/2006">
              <mc:Choice xmlns:v="urn:schemas-microsoft-com:vml" Requires="v">
                <p:oleObj spid="_x0000_s38918" name="Document" r:id="rId3" imgW="6211824" imgH="4337304" progId="Word.Document.8">
                  <p:embed/>
                </p:oleObj>
              </mc:Choice>
              <mc:Fallback>
                <p:oleObj name="Document" r:id="rId3" imgW="6211824" imgH="4337304"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1600200"/>
                        <a:ext cx="6705600" cy="4681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9027" name="Line 3"/>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028" name="Text Box 4"/>
          <p:cNvSpPr txBox="1">
            <a:spLocks noChangeArrowheads="1"/>
          </p:cNvSpPr>
          <p:nvPr/>
        </p:nvSpPr>
        <p:spPr bwMode="auto">
          <a:xfrm>
            <a:off x="212725" y="65088"/>
            <a:ext cx="64198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Arial" pitchFamily="34" charset="0"/>
              </a:rPr>
              <a:t>Spreadsheet Solution to Example #2</a:t>
            </a:r>
            <a:r>
              <a:rPr lang="en-US" b="1">
                <a:latin typeface="Arial" pitchFamily="34" charset="0"/>
              </a:rPr>
              <a:t> </a:t>
            </a:r>
          </a:p>
        </p:txBody>
      </p:sp>
    </p:spTree>
    <p:extLst>
      <p:ext uri="{BB962C8B-B14F-4D97-AF65-F5344CB8AC3E}">
        <p14:creationId xmlns:p14="http://schemas.microsoft.com/office/powerpoint/2010/main" val="864644244"/>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0050" name="Object 2"/>
          <p:cNvGraphicFramePr>
            <a:graphicFrameLocks noChangeAspect="1"/>
          </p:cNvGraphicFramePr>
          <p:nvPr/>
        </p:nvGraphicFramePr>
        <p:xfrm>
          <a:off x="228600" y="1524000"/>
          <a:ext cx="2971800" cy="3587750"/>
        </p:xfrm>
        <a:graphic>
          <a:graphicData uri="http://schemas.openxmlformats.org/presentationml/2006/ole">
            <mc:AlternateContent xmlns:mc="http://schemas.openxmlformats.org/markup-compatibility/2006">
              <mc:Choice xmlns:v="urn:schemas-microsoft-com:vml" Requires="v">
                <p:oleObj spid="_x0000_s39950" name="Document" r:id="rId3" imgW="2971800" imgH="3587496" progId="Word.Document.8">
                  <p:embed/>
                </p:oleObj>
              </mc:Choice>
              <mc:Fallback>
                <p:oleObj name="Document" r:id="rId3" imgW="2971800" imgH="3587496"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524000"/>
                        <a:ext cx="2971800" cy="358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0051" name="Object 3"/>
          <p:cNvGraphicFramePr>
            <a:graphicFrameLocks noChangeAspect="1"/>
          </p:cNvGraphicFramePr>
          <p:nvPr/>
        </p:nvGraphicFramePr>
        <p:xfrm>
          <a:off x="5943600" y="1371600"/>
          <a:ext cx="2971800" cy="3752850"/>
        </p:xfrm>
        <a:graphic>
          <a:graphicData uri="http://schemas.openxmlformats.org/presentationml/2006/ole">
            <mc:AlternateContent xmlns:mc="http://schemas.openxmlformats.org/markup-compatibility/2006">
              <mc:Choice xmlns:v="urn:schemas-microsoft-com:vml" Requires="v">
                <p:oleObj spid="_x0000_s39951" name="Document" r:id="rId5" imgW="2971800" imgH="3752088" progId="Word.Document.8">
                  <p:embed/>
                </p:oleObj>
              </mc:Choice>
              <mc:Fallback>
                <p:oleObj name="Document" r:id="rId5" imgW="2971800" imgH="3752088"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1371600"/>
                        <a:ext cx="2971800" cy="375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30052" name="Group 4"/>
          <p:cNvGrpSpPr>
            <a:grpSpLocks/>
          </p:cNvGrpSpPr>
          <p:nvPr/>
        </p:nvGrpSpPr>
        <p:grpSpPr bwMode="auto">
          <a:xfrm>
            <a:off x="3352800" y="1828800"/>
            <a:ext cx="2374900" cy="2255838"/>
            <a:chOff x="2260" y="10347"/>
            <a:chExt cx="3740" cy="3553"/>
          </a:xfrm>
        </p:grpSpPr>
        <p:pic>
          <p:nvPicPr>
            <p:cNvPr id="130053"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60" y="10347"/>
              <a:ext cx="3740" cy="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0054"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60" y="10780"/>
              <a:ext cx="3740" cy="3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aphicFrame>
        <p:nvGraphicFramePr>
          <p:cNvPr id="130055" name="Object 7"/>
          <p:cNvGraphicFramePr>
            <a:graphicFrameLocks noChangeAspect="1"/>
          </p:cNvGraphicFramePr>
          <p:nvPr/>
        </p:nvGraphicFramePr>
        <p:xfrm>
          <a:off x="457200" y="5257800"/>
          <a:ext cx="2755900" cy="346075"/>
        </p:xfrm>
        <a:graphic>
          <a:graphicData uri="http://schemas.openxmlformats.org/presentationml/2006/ole">
            <mc:AlternateContent xmlns:mc="http://schemas.openxmlformats.org/markup-compatibility/2006">
              <mc:Choice xmlns:v="urn:schemas-microsoft-com:vml" Requires="v">
                <p:oleObj spid="_x0000_s39952" name="Document" r:id="rId9" imgW="2755392" imgH="347472" progId="Word.Document.8">
                  <p:embed/>
                </p:oleObj>
              </mc:Choice>
              <mc:Fallback>
                <p:oleObj name="Document" r:id="rId9" imgW="2755392" imgH="347472" progId="Word.Document.8">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5257800"/>
                        <a:ext cx="275590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30056" name="Picture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33800" y="4419600"/>
            <a:ext cx="17653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0057" name="Line 9"/>
          <p:cNvSpPr>
            <a:spLocks noChangeShapeType="1"/>
          </p:cNvSpPr>
          <p:nvPr/>
        </p:nvSpPr>
        <p:spPr bwMode="auto">
          <a:xfrm>
            <a:off x="0" y="685800"/>
            <a:ext cx="9144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0058" name="Text Box 10"/>
          <p:cNvSpPr txBox="1">
            <a:spLocks noChangeArrowheads="1"/>
          </p:cNvSpPr>
          <p:nvPr/>
        </p:nvSpPr>
        <p:spPr bwMode="auto">
          <a:xfrm>
            <a:off x="212725" y="65088"/>
            <a:ext cx="83724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b="1">
                <a:latin typeface="Arial" pitchFamily="34" charset="0"/>
              </a:rPr>
              <a:t>Spreadsheet Solution to Example #2 (Formulas)</a:t>
            </a:r>
            <a:r>
              <a:rPr lang="en-US" sz="2800" b="1">
                <a:latin typeface="Arial" pitchFamily="34" charset="0"/>
              </a:rPr>
              <a:t> </a:t>
            </a:r>
          </a:p>
        </p:txBody>
      </p:sp>
    </p:spTree>
    <p:extLst>
      <p:ext uri="{BB962C8B-B14F-4D97-AF65-F5344CB8AC3E}">
        <p14:creationId xmlns:p14="http://schemas.microsoft.com/office/powerpoint/2010/main" val="256425493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Text Box 3"/>
          <p:cNvSpPr txBox="1">
            <a:spLocks noChangeArrowheads="1"/>
          </p:cNvSpPr>
          <p:nvPr/>
        </p:nvSpPr>
        <p:spPr bwMode="auto">
          <a:xfrm>
            <a:off x="0" y="844550"/>
            <a:ext cx="9144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dirty="0">
                <a:latin typeface="Book Antiqua" pitchFamily="18" charset="0"/>
                <a:cs typeface="Arial" pitchFamily="34" charset="0"/>
              </a:rPr>
              <a:t>Now supposed we have a hard problem with</a:t>
            </a:r>
            <a:r>
              <a:rPr lang="en-US" sz="2400" i="1" dirty="0">
                <a:latin typeface="Book Antiqua" pitchFamily="18" charset="0"/>
                <a:cs typeface="Arial" pitchFamily="34" charset="0"/>
              </a:rPr>
              <a:t> n</a:t>
            </a:r>
            <a:r>
              <a:rPr lang="en-US" sz="2400" dirty="0">
                <a:latin typeface="Book Antiqua" pitchFamily="18" charset="0"/>
                <a:cs typeface="Arial" pitchFamily="34" charset="0"/>
              </a:rPr>
              <a:t> variables. Therefore, the solution time is proportional to</a:t>
            </a:r>
            <a:r>
              <a:rPr lang="en-US" sz="2400" dirty="0">
                <a:latin typeface="Book Antiqua" pitchFamily="18" charset="0"/>
              </a:rPr>
              <a:t> </a:t>
            </a:r>
            <a:r>
              <a:rPr lang="en-US" sz="2400" b="1" i="1" dirty="0">
                <a:solidFill>
                  <a:srgbClr val="FF0000"/>
                </a:solidFill>
                <a:latin typeface="Book Antiqua" pitchFamily="18" charset="0"/>
              </a:rPr>
              <a:t>2</a:t>
            </a:r>
            <a:r>
              <a:rPr lang="en-US" sz="2400" b="1" i="1" baseline="30000" dirty="0">
                <a:solidFill>
                  <a:srgbClr val="FF0000"/>
                </a:solidFill>
                <a:latin typeface="Book Antiqua" pitchFamily="18" charset="0"/>
              </a:rPr>
              <a:t>n</a:t>
            </a:r>
            <a:r>
              <a:rPr lang="en-US" sz="2400" dirty="0">
                <a:latin typeface="Book Antiqua" pitchFamily="18" charset="0"/>
              </a:rPr>
              <a:t> . </a:t>
            </a:r>
            <a:r>
              <a:rPr lang="en-US" sz="2400" dirty="0">
                <a:latin typeface="Book Antiqua" pitchFamily="18" charset="0"/>
                <a:cs typeface="Arial" pitchFamily="34" charset="0"/>
              </a:rPr>
              <a:t>We have solved this problem in one hour using a computer with 900 MHz CPU.</a:t>
            </a:r>
          </a:p>
          <a:p>
            <a:endParaRPr lang="en-US" sz="2400" dirty="0">
              <a:latin typeface="Book Antiqua" pitchFamily="18" charset="0"/>
              <a:cs typeface="Arial" pitchFamily="34" charset="0"/>
            </a:endParaRPr>
          </a:p>
          <a:p>
            <a:r>
              <a:rPr lang="en-US" sz="2400" dirty="0">
                <a:latin typeface="Book Antiqua" pitchFamily="18" charset="0"/>
                <a:cs typeface="Arial" pitchFamily="34" charset="0"/>
              </a:rPr>
              <a:t>Suppose we have a new computer with 900,000 MHz CPU, and we  have one century time. What is the size of the largest problem that we can solve in one century using a 900, 000 MHz CPU.</a:t>
            </a:r>
          </a:p>
          <a:p>
            <a:endParaRPr lang="en-US" sz="2400" dirty="0">
              <a:latin typeface="Book Antiqua" pitchFamily="18" charset="0"/>
              <a:cs typeface="Arial" pitchFamily="34" charset="0"/>
            </a:endParaRPr>
          </a:p>
          <a:p>
            <a:r>
              <a:rPr lang="en-US" sz="2400" b="1" i="1" dirty="0">
                <a:latin typeface="Book Antiqua" pitchFamily="18" charset="0"/>
              </a:rPr>
              <a:t>1	</a:t>
            </a:r>
            <a:r>
              <a:rPr lang="en-US" sz="2400" dirty="0">
                <a:latin typeface="Book Antiqua" pitchFamily="18" charset="0"/>
              </a:rPr>
              <a:t>				 </a:t>
            </a:r>
            <a:r>
              <a:rPr lang="en-US" sz="2400" b="1" i="1" dirty="0">
                <a:latin typeface="Book Antiqua" pitchFamily="18" charset="0"/>
              </a:rPr>
              <a:t>2</a:t>
            </a:r>
            <a:r>
              <a:rPr lang="en-US" sz="2400" b="1" i="1" baseline="30000" dirty="0">
                <a:latin typeface="Book Antiqua" pitchFamily="18" charset="0"/>
              </a:rPr>
              <a:t>n</a:t>
            </a:r>
          </a:p>
          <a:p>
            <a:r>
              <a:rPr lang="en-US" sz="2400" b="1" i="1" dirty="0">
                <a:latin typeface="Book Antiqua" pitchFamily="18" charset="0"/>
              </a:rPr>
              <a:t>(10)</a:t>
            </a:r>
            <a:r>
              <a:rPr lang="en-US" sz="2400" b="1" i="1" baseline="30000" dirty="0">
                <a:latin typeface="Book Antiqua" pitchFamily="18" charset="0"/>
              </a:rPr>
              <a:t>10</a:t>
            </a:r>
            <a:r>
              <a:rPr lang="en-US" sz="2400" b="1" i="1" dirty="0">
                <a:latin typeface="Book Antiqua" pitchFamily="18" charset="0"/>
              </a:rPr>
              <a:t>					2</a:t>
            </a:r>
            <a:r>
              <a:rPr lang="en-US" sz="2400" b="1" i="1" baseline="30000" dirty="0">
                <a:latin typeface="Book Antiqua" pitchFamily="18" charset="0"/>
              </a:rPr>
              <a:t>(</a:t>
            </a:r>
            <a:r>
              <a:rPr lang="en-US" sz="2400" b="1" i="1" baseline="30000" dirty="0" err="1">
                <a:latin typeface="Book Antiqua" pitchFamily="18" charset="0"/>
              </a:rPr>
              <a:t>n+x</a:t>
            </a:r>
            <a:r>
              <a:rPr lang="en-US" sz="2400" b="1" i="1" baseline="30000" dirty="0">
                <a:latin typeface="Book Antiqua" pitchFamily="18" charset="0"/>
              </a:rPr>
              <a:t>)</a:t>
            </a:r>
          </a:p>
          <a:p>
            <a:endParaRPr lang="en-US" sz="2400" dirty="0">
              <a:latin typeface="Book Antiqua" pitchFamily="18" charset="0"/>
            </a:endParaRPr>
          </a:p>
        </p:txBody>
      </p:sp>
      <p:sp>
        <p:nvSpPr>
          <p:cNvPr id="120836" name="Text Box 4"/>
          <p:cNvSpPr txBox="1">
            <a:spLocks noChangeArrowheads="1"/>
          </p:cNvSpPr>
          <p:nvPr/>
        </p:nvSpPr>
        <p:spPr bwMode="auto">
          <a:xfrm>
            <a:off x="0" y="177800"/>
            <a:ext cx="48910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Computational  Complexity </a:t>
            </a:r>
            <a:endParaRPr lang="en-US" sz="2800">
              <a:latin typeface="Arial" pitchFamily="34" charset="0"/>
            </a:endParaRPr>
          </a:p>
        </p:txBody>
      </p:sp>
    </p:spTree>
    <p:extLst>
      <p:ext uri="{BB962C8B-B14F-4D97-AF65-F5344CB8AC3E}">
        <p14:creationId xmlns:p14="http://schemas.microsoft.com/office/powerpoint/2010/main" val="4181475988"/>
      </p:ext>
    </p:extLst>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Text Box 3"/>
          <p:cNvSpPr txBox="1">
            <a:spLocks noChangeArrowheads="1"/>
          </p:cNvSpPr>
          <p:nvPr/>
        </p:nvSpPr>
        <p:spPr bwMode="auto">
          <a:xfrm>
            <a:off x="0" y="838200"/>
            <a:ext cx="91440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b="1" i="1" dirty="0">
                <a:latin typeface="Book Antiqua" pitchFamily="18" charset="0"/>
              </a:rPr>
              <a:t>1	</a:t>
            </a:r>
            <a:r>
              <a:rPr lang="en-US" sz="2400" dirty="0">
                <a:latin typeface="Book Antiqua" pitchFamily="18" charset="0"/>
              </a:rPr>
              <a:t>				 </a:t>
            </a:r>
            <a:r>
              <a:rPr lang="en-US" sz="2400" b="1" i="1" dirty="0">
                <a:latin typeface="Book Antiqua" pitchFamily="18" charset="0"/>
              </a:rPr>
              <a:t>2</a:t>
            </a:r>
            <a:r>
              <a:rPr lang="en-US" sz="2400" b="1" i="1" baseline="30000" dirty="0">
                <a:latin typeface="Book Antiqua" pitchFamily="18" charset="0"/>
              </a:rPr>
              <a:t>n</a:t>
            </a:r>
          </a:p>
          <a:p>
            <a:r>
              <a:rPr lang="en-US" sz="2400" b="1" i="1" dirty="0">
                <a:latin typeface="Book Antiqua" pitchFamily="18" charset="0"/>
              </a:rPr>
              <a:t>(10)</a:t>
            </a:r>
            <a:r>
              <a:rPr lang="en-US" sz="2400" b="1" i="1" baseline="30000" dirty="0">
                <a:latin typeface="Book Antiqua" pitchFamily="18" charset="0"/>
              </a:rPr>
              <a:t>10</a:t>
            </a:r>
            <a:r>
              <a:rPr lang="en-US" sz="2400" b="1" i="1" dirty="0">
                <a:latin typeface="Book Antiqua" pitchFamily="18" charset="0"/>
              </a:rPr>
              <a:t>					2</a:t>
            </a:r>
            <a:r>
              <a:rPr lang="en-US" sz="2400" b="1" i="1" baseline="30000" dirty="0">
                <a:latin typeface="Book Antiqua" pitchFamily="18" charset="0"/>
              </a:rPr>
              <a:t>(</a:t>
            </a:r>
            <a:r>
              <a:rPr lang="en-US" sz="2400" b="1" i="1" baseline="30000" dirty="0" err="1">
                <a:latin typeface="Book Antiqua" pitchFamily="18" charset="0"/>
              </a:rPr>
              <a:t>n+x</a:t>
            </a:r>
            <a:r>
              <a:rPr lang="en-US" sz="2400" b="1" i="1" baseline="30000" dirty="0">
                <a:latin typeface="Book Antiqua" pitchFamily="18" charset="0"/>
              </a:rPr>
              <a:t>)</a:t>
            </a:r>
          </a:p>
          <a:p>
            <a:endParaRPr lang="en-US" sz="2400" dirty="0">
              <a:latin typeface="Book Antiqua" pitchFamily="18" charset="0"/>
            </a:endParaRPr>
          </a:p>
          <a:p>
            <a:r>
              <a:rPr lang="en-US" sz="2400" b="1" i="1" dirty="0">
                <a:latin typeface="Book Antiqua" pitchFamily="18" charset="0"/>
              </a:rPr>
              <a:t>(1) 2</a:t>
            </a:r>
            <a:r>
              <a:rPr lang="en-US" sz="2400" b="1" i="1" baseline="30000" dirty="0">
                <a:latin typeface="Book Antiqua" pitchFamily="18" charset="0"/>
              </a:rPr>
              <a:t>(</a:t>
            </a:r>
            <a:r>
              <a:rPr lang="en-US" sz="2400" b="1" i="1" baseline="30000" dirty="0" err="1">
                <a:latin typeface="Book Antiqua" pitchFamily="18" charset="0"/>
              </a:rPr>
              <a:t>n+x</a:t>
            </a:r>
            <a:r>
              <a:rPr lang="en-US" sz="2400" b="1" i="1" baseline="30000" dirty="0">
                <a:latin typeface="Book Antiqua" pitchFamily="18" charset="0"/>
              </a:rPr>
              <a:t>) </a:t>
            </a:r>
            <a:r>
              <a:rPr lang="en-US" sz="2400" b="1" i="1" dirty="0">
                <a:latin typeface="Book Antiqua" pitchFamily="18" charset="0"/>
              </a:rPr>
              <a:t> =  (10)</a:t>
            </a:r>
            <a:r>
              <a:rPr lang="en-US" sz="2400" b="1" i="1" baseline="30000" dirty="0">
                <a:latin typeface="Book Antiqua" pitchFamily="18" charset="0"/>
              </a:rPr>
              <a:t>10</a:t>
            </a:r>
            <a:r>
              <a:rPr lang="en-US" sz="2400" b="1" i="1" dirty="0">
                <a:latin typeface="Book Antiqua" pitchFamily="18" charset="0"/>
              </a:rPr>
              <a:t>2</a:t>
            </a:r>
            <a:r>
              <a:rPr lang="en-US" sz="2400" b="1" i="1" baseline="30000" dirty="0">
                <a:latin typeface="Book Antiqua" pitchFamily="18" charset="0"/>
              </a:rPr>
              <a:t>n</a:t>
            </a:r>
          </a:p>
          <a:p>
            <a:endParaRPr lang="en-US" sz="2400" b="1" i="1" dirty="0">
              <a:latin typeface="Book Antiqua" pitchFamily="18" charset="0"/>
            </a:endParaRPr>
          </a:p>
          <a:p>
            <a:r>
              <a:rPr lang="en-US" sz="2400" b="1" i="1" dirty="0">
                <a:latin typeface="Book Antiqua" pitchFamily="18" charset="0"/>
              </a:rPr>
              <a:t>2</a:t>
            </a:r>
            <a:r>
              <a:rPr lang="en-US" sz="2400" b="1" i="1" baseline="30000" dirty="0">
                <a:latin typeface="Book Antiqua" pitchFamily="18" charset="0"/>
              </a:rPr>
              <a:t>(</a:t>
            </a:r>
            <a:r>
              <a:rPr lang="en-US" sz="2400" b="1" i="1" baseline="30000" dirty="0" err="1">
                <a:latin typeface="Book Antiqua" pitchFamily="18" charset="0"/>
              </a:rPr>
              <a:t>n+x</a:t>
            </a:r>
            <a:r>
              <a:rPr lang="en-US" sz="2400" b="1" i="1" baseline="30000" dirty="0">
                <a:latin typeface="Book Antiqua" pitchFamily="18" charset="0"/>
              </a:rPr>
              <a:t>)</a:t>
            </a:r>
            <a:r>
              <a:rPr lang="en-US" sz="2400" b="1" i="1" dirty="0">
                <a:latin typeface="Book Antiqua" pitchFamily="18" charset="0"/>
              </a:rPr>
              <a:t> / 2</a:t>
            </a:r>
            <a:r>
              <a:rPr lang="en-US" sz="2400" b="1" i="1" baseline="30000" dirty="0">
                <a:latin typeface="Book Antiqua" pitchFamily="18" charset="0"/>
              </a:rPr>
              <a:t>n  </a:t>
            </a:r>
            <a:r>
              <a:rPr lang="en-US" sz="2400" b="1" i="1" dirty="0">
                <a:latin typeface="Book Antiqua" pitchFamily="18" charset="0"/>
              </a:rPr>
              <a:t>= (10)</a:t>
            </a:r>
            <a:r>
              <a:rPr lang="en-US" sz="2400" b="1" i="1" baseline="30000" dirty="0">
                <a:latin typeface="Book Antiqua" pitchFamily="18" charset="0"/>
              </a:rPr>
              <a:t>10</a:t>
            </a:r>
            <a:r>
              <a:rPr lang="en-US" sz="2400" b="1" i="1" dirty="0">
                <a:latin typeface="Book Antiqua" pitchFamily="18" charset="0"/>
              </a:rPr>
              <a:t> 	</a:t>
            </a:r>
          </a:p>
          <a:p>
            <a:endParaRPr lang="en-US" sz="2400" b="1" i="1" baseline="30000" dirty="0">
              <a:latin typeface="Book Antiqua" pitchFamily="18" charset="0"/>
            </a:endParaRPr>
          </a:p>
          <a:p>
            <a:r>
              <a:rPr lang="en-US" sz="2400" b="1" i="1" baseline="30000" dirty="0">
                <a:latin typeface="Book Antiqua" pitchFamily="18" charset="0"/>
              </a:rPr>
              <a:t> </a:t>
            </a:r>
            <a:r>
              <a:rPr lang="en-US" sz="2400" b="1" i="1" dirty="0">
                <a:latin typeface="Book Antiqua" pitchFamily="18" charset="0"/>
              </a:rPr>
              <a:t>2</a:t>
            </a:r>
            <a:r>
              <a:rPr lang="en-US" sz="2400" b="1" i="1" baseline="30000" dirty="0">
                <a:latin typeface="Book Antiqua" pitchFamily="18" charset="0"/>
              </a:rPr>
              <a:t>x</a:t>
            </a:r>
            <a:r>
              <a:rPr lang="en-US" sz="2400" b="1" i="1" dirty="0">
                <a:latin typeface="Book Antiqua" pitchFamily="18" charset="0"/>
              </a:rPr>
              <a:t> =  (10)</a:t>
            </a:r>
            <a:r>
              <a:rPr lang="en-US" sz="2400" b="1" i="1" baseline="30000" dirty="0">
                <a:latin typeface="Book Antiqua" pitchFamily="18" charset="0"/>
              </a:rPr>
              <a:t>10</a:t>
            </a:r>
            <a:endParaRPr lang="en-US" sz="2400" dirty="0">
              <a:latin typeface="Book Antiqua" pitchFamily="18" charset="0"/>
            </a:endParaRPr>
          </a:p>
          <a:p>
            <a:endParaRPr lang="en-US" sz="2400" b="1" i="1" dirty="0">
              <a:latin typeface="Book Antiqua" pitchFamily="18" charset="0"/>
            </a:endParaRPr>
          </a:p>
          <a:p>
            <a:r>
              <a:rPr lang="en-US" sz="2400" b="1" i="1" dirty="0">
                <a:latin typeface="Book Antiqua" pitchFamily="18" charset="0"/>
              </a:rPr>
              <a:t>log 2</a:t>
            </a:r>
            <a:r>
              <a:rPr lang="en-US" sz="2400" b="1" i="1" baseline="30000" dirty="0">
                <a:latin typeface="Book Antiqua" pitchFamily="18" charset="0"/>
              </a:rPr>
              <a:t>x</a:t>
            </a:r>
            <a:r>
              <a:rPr lang="en-US" sz="2400" b="1" i="1" dirty="0">
                <a:latin typeface="Book Antiqua" pitchFamily="18" charset="0"/>
              </a:rPr>
              <a:t> = log (10)</a:t>
            </a:r>
            <a:r>
              <a:rPr lang="en-US" sz="2400" b="1" i="1" baseline="30000" dirty="0">
                <a:latin typeface="Book Antiqua" pitchFamily="18" charset="0"/>
              </a:rPr>
              <a:t>10</a:t>
            </a:r>
            <a:endParaRPr lang="en-US" sz="2400" dirty="0">
              <a:latin typeface="Book Antiqua" pitchFamily="18" charset="0"/>
            </a:endParaRPr>
          </a:p>
          <a:p>
            <a:r>
              <a:rPr lang="en-US" sz="2400" b="1" i="1" dirty="0" smtClean="0">
                <a:latin typeface="Book Antiqua" pitchFamily="18" charset="0"/>
              </a:rPr>
              <a:t>x </a:t>
            </a:r>
            <a:r>
              <a:rPr lang="en-US" sz="2400" b="1" i="1" dirty="0">
                <a:latin typeface="Book Antiqua" pitchFamily="18" charset="0"/>
              </a:rPr>
              <a:t>log 2 =  10 log (10)</a:t>
            </a:r>
          </a:p>
          <a:p>
            <a:r>
              <a:rPr lang="en-US" sz="2400" b="1" i="1" dirty="0">
                <a:latin typeface="Book Antiqua" pitchFamily="18" charset="0"/>
              </a:rPr>
              <a:t>x ( .301) = 10(1)</a:t>
            </a:r>
          </a:p>
          <a:p>
            <a:r>
              <a:rPr lang="en-US" sz="2400" b="1" i="1" dirty="0">
                <a:latin typeface="Book Antiqua" pitchFamily="18" charset="0"/>
              </a:rPr>
              <a:t>x =  33</a:t>
            </a:r>
          </a:p>
          <a:p>
            <a:r>
              <a:rPr lang="en-US" sz="2400" dirty="0" smtClean="0">
                <a:latin typeface="Book Antiqua" pitchFamily="18" charset="0"/>
              </a:rPr>
              <a:t>The </a:t>
            </a:r>
            <a:r>
              <a:rPr lang="en-US" sz="2400" dirty="0">
                <a:latin typeface="Book Antiqua" pitchFamily="18" charset="0"/>
              </a:rPr>
              <a:t>number of variables in the new problem is 33 variables greater that the number of variables in the old problem. </a:t>
            </a:r>
            <a:r>
              <a:rPr lang="en-US" sz="2400" dirty="0" smtClean="0">
                <a:latin typeface="Book Antiqua" pitchFamily="18" charset="0"/>
              </a:rPr>
              <a:t> </a:t>
            </a:r>
            <a:endParaRPr lang="en-US" sz="2400" dirty="0">
              <a:latin typeface="Book Antiqua" pitchFamily="18" charset="0"/>
            </a:endParaRPr>
          </a:p>
        </p:txBody>
      </p:sp>
      <p:sp>
        <p:nvSpPr>
          <p:cNvPr id="121860" name="Text Box 4"/>
          <p:cNvSpPr txBox="1">
            <a:spLocks noChangeArrowheads="1"/>
          </p:cNvSpPr>
          <p:nvPr/>
        </p:nvSpPr>
        <p:spPr bwMode="auto">
          <a:xfrm>
            <a:off x="0" y="177800"/>
            <a:ext cx="48910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pitchFamily="34" charset="0"/>
              </a:rPr>
              <a:t>Computational  Complexity </a:t>
            </a:r>
            <a:endParaRPr lang="en-US" sz="2800">
              <a:latin typeface="Arial" pitchFamily="34" charset="0"/>
            </a:endParaRPr>
          </a:p>
        </p:txBody>
      </p:sp>
    </p:spTree>
    <p:extLst>
      <p:ext uri="{BB962C8B-B14F-4D97-AF65-F5344CB8AC3E}">
        <p14:creationId xmlns:p14="http://schemas.microsoft.com/office/powerpoint/2010/main" val="213645968"/>
      </p:ext>
    </p:extLst>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9330" name="Object 2"/>
          <p:cNvGraphicFramePr>
            <a:graphicFrameLocks noChangeAspect="1"/>
          </p:cNvGraphicFramePr>
          <p:nvPr>
            <p:extLst>
              <p:ext uri="{D42A27DB-BD31-4B8C-83A1-F6EECF244321}">
                <p14:modId xmlns:p14="http://schemas.microsoft.com/office/powerpoint/2010/main" val="4223017770"/>
              </p:ext>
            </p:extLst>
          </p:nvPr>
        </p:nvGraphicFramePr>
        <p:xfrm>
          <a:off x="2193925" y="1766888"/>
          <a:ext cx="4908550" cy="3854450"/>
        </p:xfrm>
        <a:graphic>
          <a:graphicData uri="http://schemas.openxmlformats.org/presentationml/2006/ole">
            <mc:AlternateContent xmlns:mc="http://schemas.openxmlformats.org/markup-compatibility/2006">
              <mc:Choice xmlns:v="urn:schemas-microsoft-com:vml" Requires="v">
                <p:oleObj spid="_x0000_s25607" name="Equation" r:id="rId3" imgW="2070000" imgH="1625400" progId="Equation.3">
                  <p:embed/>
                </p:oleObj>
              </mc:Choice>
              <mc:Fallback>
                <p:oleObj name="Equation" r:id="rId3" imgW="2070000" imgH="1625400" progId="Equation.3">
                  <p:embed/>
                  <p:pic>
                    <p:nvPicPr>
                      <p:cNvPr id="0" name=""/>
                      <p:cNvPicPr>
                        <a:picLocks noChangeAspect="1" noChangeArrowheads="1"/>
                      </p:cNvPicPr>
                      <p:nvPr/>
                    </p:nvPicPr>
                    <p:blipFill>
                      <a:blip r:embed="rId4"/>
                      <a:srcRect/>
                      <a:stretch>
                        <a:fillRect/>
                      </a:stretch>
                    </p:blipFill>
                    <p:spPr bwMode="auto">
                      <a:xfrm>
                        <a:off x="2193925" y="1766888"/>
                        <a:ext cx="4908550" cy="3854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9332" name="Text Box 4"/>
          <p:cNvSpPr txBox="1">
            <a:spLocks noChangeArrowheads="1"/>
          </p:cNvSpPr>
          <p:nvPr/>
        </p:nvSpPr>
        <p:spPr bwMode="auto">
          <a:xfrm>
            <a:off x="1" y="65088"/>
            <a:ext cx="9144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800" b="1" dirty="0">
                <a:latin typeface="Arial" pitchFamily="34" charset="0"/>
              </a:rPr>
              <a:t>Working  with Binary Variables</a:t>
            </a:r>
            <a:endParaRPr lang="en-US" sz="2800" dirty="0">
              <a:latin typeface="Arial" pitchFamily="34" charset="0"/>
            </a:endParaRPr>
          </a:p>
        </p:txBody>
      </p:sp>
    </p:spTree>
    <p:extLst>
      <p:ext uri="{BB962C8B-B14F-4D97-AF65-F5344CB8AC3E}">
        <p14:creationId xmlns:p14="http://schemas.microsoft.com/office/powerpoint/2010/main" val="359598579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p:cNvSpPr txBox="1">
            <a:spLocks noChangeArrowheads="1"/>
          </p:cNvSpPr>
          <p:nvPr/>
        </p:nvSpPr>
        <p:spPr bwMode="auto">
          <a:xfrm>
            <a:off x="0" y="914400"/>
            <a:ext cx="8353569" cy="518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pPr>
            <a:r>
              <a:rPr lang="en-US" sz="2400" dirty="0">
                <a:latin typeface="Book Antiqua" pitchFamily="18" charset="0"/>
              </a:rPr>
              <a:t>1- </a:t>
            </a:r>
            <a:r>
              <a:rPr lang="en-US" sz="2400" dirty="0">
                <a:latin typeface="Book Antiqua" pitchFamily="18" charset="0"/>
                <a:cs typeface="Arial" pitchFamily="34" charset="0"/>
              </a:rPr>
              <a:t>Exactly one of the two projects is selected</a:t>
            </a:r>
          </a:p>
          <a:p>
            <a:pPr>
              <a:lnSpc>
                <a:spcPct val="90000"/>
              </a:lnSpc>
            </a:pPr>
            <a:r>
              <a:rPr lang="en-US" sz="2400" dirty="0" smtClean="0">
                <a:solidFill>
                  <a:srgbClr val="FF0000"/>
                </a:solidFill>
                <a:latin typeface="Book Antiqua" pitchFamily="18" charset="0"/>
                <a:cs typeface="Arial" pitchFamily="34" charset="0"/>
              </a:rPr>
              <a:t>X1+X2 =1 </a:t>
            </a:r>
            <a:endParaRPr lang="en-US" sz="2400" dirty="0">
              <a:solidFill>
                <a:srgbClr val="FF0000"/>
              </a:solidFill>
              <a:latin typeface="Book Antiqua" pitchFamily="18" charset="0"/>
              <a:cs typeface="Arial" pitchFamily="34" charset="0"/>
            </a:endParaRPr>
          </a:p>
          <a:p>
            <a:pPr>
              <a:lnSpc>
                <a:spcPct val="90000"/>
              </a:lnSpc>
            </a:pPr>
            <a:r>
              <a:rPr lang="en-US" sz="2400" dirty="0" smtClean="0">
                <a:latin typeface="Book Antiqua" pitchFamily="18" charset="0"/>
                <a:cs typeface="Arial" pitchFamily="34" charset="0"/>
              </a:rPr>
              <a:t>2- </a:t>
            </a:r>
            <a:r>
              <a:rPr lang="en-US" sz="2400" dirty="0">
                <a:latin typeface="Book Antiqua" pitchFamily="18" charset="0"/>
                <a:cs typeface="Arial" pitchFamily="34" charset="0"/>
              </a:rPr>
              <a:t>At least one of the two projects is selected</a:t>
            </a:r>
          </a:p>
          <a:p>
            <a:pPr>
              <a:lnSpc>
                <a:spcPct val="90000"/>
              </a:lnSpc>
            </a:pPr>
            <a:r>
              <a:rPr lang="en-US" sz="2400" dirty="0">
                <a:solidFill>
                  <a:srgbClr val="FF0000"/>
                </a:solidFill>
                <a:latin typeface="Book Antiqua" pitchFamily="18" charset="0"/>
                <a:cs typeface="Arial" pitchFamily="34" charset="0"/>
              </a:rPr>
              <a:t>X1+X2 </a:t>
            </a:r>
            <a:r>
              <a:rPr lang="en-US" sz="2400" dirty="0" smtClean="0">
                <a:solidFill>
                  <a:srgbClr val="FF0000"/>
                </a:solidFill>
                <a:latin typeface="Book Antiqua" pitchFamily="18" charset="0"/>
                <a:cs typeface="Arial" pitchFamily="34" charset="0"/>
              </a:rPr>
              <a:t>≥1 </a:t>
            </a:r>
            <a:endParaRPr lang="en-US" sz="2400" dirty="0">
              <a:solidFill>
                <a:srgbClr val="FF0000"/>
              </a:solidFill>
              <a:latin typeface="Book Antiqua" pitchFamily="18" charset="0"/>
              <a:cs typeface="Arial" pitchFamily="34" charset="0"/>
            </a:endParaRPr>
          </a:p>
          <a:p>
            <a:pPr>
              <a:lnSpc>
                <a:spcPct val="90000"/>
              </a:lnSpc>
            </a:pPr>
            <a:r>
              <a:rPr lang="en-US" sz="2400" dirty="0" smtClean="0">
                <a:latin typeface="Book Antiqua" pitchFamily="18" charset="0"/>
                <a:cs typeface="Arial" pitchFamily="34" charset="0"/>
              </a:rPr>
              <a:t>3-At </a:t>
            </a:r>
            <a:r>
              <a:rPr lang="en-US" sz="2400" dirty="0">
                <a:latin typeface="Book Antiqua" pitchFamily="18" charset="0"/>
                <a:cs typeface="Arial" pitchFamily="34" charset="0"/>
              </a:rPr>
              <a:t>most one of the two projects is selected</a:t>
            </a:r>
          </a:p>
          <a:p>
            <a:pPr>
              <a:lnSpc>
                <a:spcPct val="90000"/>
              </a:lnSpc>
            </a:pPr>
            <a:r>
              <a:rPr lang="en-US" sz="2400" dirty="0">
                <a:solidFill>
                  <a:srgbClr val="FF0000"/>
                </a:solidFill>
                <a:latin typeface="Book Antiqua" pitchFamily="18" charset="0"/>
                <a:cs typeface="Arial" pitchFamily="34" charset="0"/>
              </a:rPr>
              <a:t>X1+X2 </a:t>
            </a:r>
            <a:r>
              <a:rPr lang="en-US" sz="2400" dirty="0" smtClean="0">
                <a:solidFill>
                  <a:srgbClr val="FF0000"/>
                </a:solidFill>
                <a:latin typeface="Book Antiqua" pitchFamily="18" charset="0"/>
                <a:cs typeface="Arial" pitchFamily="34" charset="0"/>
              </a:rPr>
              <a:t>≤1 </a:t>
            </a:r>
            <a:endParaRPr lang="en-US" sz="2400" dirty="0">
              <a:solidFill>
                <a:srgbClr val="FF0000"/>
              </a:solidFill>
              <a:latin typeface="Book Antiqua" pitchFamily="18" charset="0"/>
              <a:cs typeface="Arial" pitchFamily="34" charset="0"/>
            </a:endParaRPr>
          </a:p>
          <a:p>
            <a:pPr>
              <a:lnSpc>
                <a:spcPct val="90000"/>
              </a:lnSpc>
            </a:pPr>
            <a:r>
              <a:rPr lang="en-US" sz="2400" dirty="0" smtClean="0">
                <a:latin typeface="Book Antiqua" pitchFamily="18" charset="0"/>
                <a:cs typeface="Arial" pitchFamily="34" charset="0"/>
              </a:rPr>
              <a:t>4- </a:t>
            </a:r>
            <a:r>
              <a:rPr lang="en-US" sz="2400" dirty="0">
                <a:latin typeface="Book Antiqua" pitchFamily="18" charset="0"/>
                <a:cs typeface="Arial" pitchFamily="34" charset="0"/>
              </a:rPr>
              <a:t>None of the projects should be selected</a:t>
            </a:r>
          </a:p>
          <a:p>
            <a:pPr>
              <a:lnSpc>
                <a:spcPct val="90000"/>
              </a:lnSpc>
            </a:pPr>
            <a:r>
              <a:rPr lang="en-US" sz="2400" dirty="0">
                <a:solidFill>
                  <a:srgbClr val="FF0000"/>
                </a:solidFill>
                <a:latin typeface="Book Antiqua" pitchFamily="18" charset="0"/>
                <a:cs typeface="Arial" pitchFamily="34" charset="0"/>
              </a:rPr>
              <a:t>X1+X2 </a:t>
            </a:r>
            <a:r>
              <a:rPr lang="en-US" sz="2400" dirty="0" smtClean="0">
                <a:solidFill>
                  <a:srgbClr val="FF0000"/>
                </a:solidFill>
                <a:latin typeface="Book Antiqua" pitchFamily="18" charset="0"/>
                <a:cs typeface="Arial" pitchFamily="34" charset="0"/>
              </a:rPr>
              <a:t>=0</a:t>
            </a:r>
          </a:p>
          <a:p>
            <a:pPr>
              <a:lnSpc>
                <a:spcPct val="95000"/>
              </a:lnSpc>
            </a:pPr>
            <a:r>
              <a:rPr lang="en-US" sz="2400" dirty="0" smtClean="0">
                <a:latin typeface="Book Antiqua" pitchFamily="18" charset="0"/>
              </a:rPr>
              <a:t>5- </a:t>
            </a:r>
            <a:r>
              <a:rPr lang="en-US" sz="2400" dirty="0">
                <a:latin typeface="Book Antiqua" pitchFamily="18" charset="0"/>
                <a:cs typeface="Arial" pitchFamily="34" charset="0"/>
              </a:rPr>
              <a:t>Both projects must be selected</a:t>
            </a:r>
          </a:p>
          <a:p>
            <a:pPr>
              <a:lnSpc>
                <a:spcPct val="95000"/>
              </a:lnSpc>
            </a:pPr>
            <a:r>
              <a:rPr lang="en-US" sz="2400" dirty="0">
                <a:solidFill>
                  <a:srgbClr val="FF0000"/>
                </a:solidFill>
                <a:latin typeface="Book Antiqua" pitchFamily="18" charset="0"/>
                <a:cs typeface="Arial" pitchFamily="34" charset="0"/>
              </a:rPr>
              <a:t>X1+X2 </a:t>
            </a:r>
            <a:r>
              <a:rPr lang="en-US" sz="2400" dirty="0" smtClean="0">
                <a:solidFill>
                  <a:srgbClr val="FF0000"/>
                </a:solidFill>
                <a:latin typeface="Book Antiqua" pitchFamily="18" charset="0"/>
                <a:cs typeface="Arial" pitchFamily="34" charset="0"/>
              </a:rPr>
              <a:t>=2</a:t>
            </a:r>
            <a:endParaRPr lang="en-US" sz="2400" dirty="0">
              <a:solidFill>
                <a:srgbClr val="FF0000"/>
              </a:solidFill>
              <a:latin typeface="Book Antiqua" pitchFamily="18" charset="0"/>
              <a:cs typeface="Arial" pitchFamily="34" charset="0"/>
            </a:endParaRPr>
          </a:p>
          <a:p>
            <a:pPr>
              <a:lnSpc>
                <a:spcPct val="95000"/>
              </a:lnSpc>
            </a:pPr>
            <a:r>
              <a:rPr lang="en-US" sz="2400" dirty="0" smtClean="0">
                <a:latin typeface="Book Antiqua" pitchFamily="18" charset="0"/>
                <a:cs typeface="Arial" pitchFamily="34" charset="0"/>
              </a:rPr>
              <a:t>6- </a:t>
            </a:r>
            <a:r>
              <a:rPr lang="en-US" sz="2400" dirty="0">
                <a:latin typeface="Book Antiqua" pitchFamily="18" charset="0"/>
                <a:cs typeface="Arial" pitchFamily="34" charset="0"/>
              </a:rPr>
              <a:t>none, or one or both of projects are selected</a:t>
            </a:r>
          </a:p>
          <a:p>
            <a:pPr>
              <a:lnSpc>
                <a:spcPct val="95000"/>
              </a:lnSpc>
            </a:pPr>
            <a:r>
              <a:rPr lang="en-US" sz="2400" dirty="0">
                <a:latin typeface="Book Antiqua" pitchFamily="18" charset="0"/>
                <a:cs typeface="Arial" pitchFamily="34" charset="0"/>
              </a:rPr>
              <a:t>7</a:t>
            </a:r>
            <a:r>
              <a:rPr lang="en-US" sz="2400" dirty="0" smtClean="0">
                <a:latin typeface="Book Antiqua" pitchFamily="18" charset="0"/>
                <a:cs typeface="Arial" pitchFamily="34" charset="0"/>
              </a:rPr>
              <a:t>- </a:t>
            </a:r>
            <a:r>
              <a:rPr lang="en-US" sz="2400" dirty="0">
                <a:latin typeface="Book Antiqua" pitchFamily="18" charset="0"/>
                <a:cs typeface="Arial" pitchFamily="34" charset="0"/>
              </a:rPr>
              <a:t>If project 1 is selected then project 2 must be selected</a:t>
            </a:r>
          </a:p>
          <a:p>
            <a:pPr>
              <a:lnSpc>
                <a:spcPct val="95000"/>
              </a:lnSpc>
            </a:pPr>
            <a:r>
              <a:rPr lang="en-US" sz="2400" dirty="0" smtClean="0">
                <a:solidFill>
                  <a:srgbClr val="FF0000"/>
                </a:solidFill>
                <a:latin typeface="Book Antiqua" pitchFamily="18" charset="0"/>
                <a:cs typeface="Arial" pitchFamily="34" charset="0"/>
              </a:rPr>
              <a:t>X2 ≥ X1</a:t>
            </a:r>
            <a:endParaRPr lang="en-US" sz="2400" dirty="0">
              <a:solidFill>
                <a:srgbClr val="FF0000"/>
              </a:solidFill>
              <a:latin typeface="Book Antiqua" pitchFamily="18" charset="0"/>
              <a:cs typeface="Arial" pitchFamily="34" charset="0"/>
            </a:endParaRPr>
          </a:p>
          <a:p>
            <a:pPr>
              <a:lnSpc>
                <a:spcPct val="95000"/>
              </a:lnSpc>
            </a:pPr>
            <a:r>
              <a:rPr lang="en-US" sz="2400" dirty="0" smtClean="0">
                <a:latin typeface="Book Antiqua" pitchFamily="18" charset="0"/>
                <a:cs typeface="Arial" pitchFamily="34" charset="0"/>
              </a:rPr>
              <a:t>8- </a:t>
            </a:r>
            <a:r>
              <a:rPr lang="en-US" sz="2400" dirty="0">
                <a:latin typeface="Book Antiqua" pitchFamily="18" charset="0"/>
                <a:cs typeface="Arial" pitchFamily="34" charset="0"/>
              </a:rPr>
              <a:t>If project 1 is selected then project 2 could not  be selected</a:t>
            </a:r>
          </a:p>
          <a:p>
            <a:pPr>
              <a:lnSpc>
                <a:spcPct val="90000"/>
              </a:lnSpc>
            </a:pPr>
            <a:r>
              <a:rPr lang="en-US" sz="2400" dirty="0">
                <a:solidFill>
                  <a:srgbClr val="FF0000"/>
                </a:solidFill>
                <a:latin typeface="Book Antiqua" pitchFamily="18" charset="0"/>
                <a:cs typeface="Arial" pitchFamily="34" charset="0"/>
              </a:rPr>
              <a:t>X1+X2 ≤1 </a:t>
            </a:r>
            <a:r>
              <a:rPr lang="en-US" sz="2400" dirty="0" smtClean="0">
                <a:solidFill>
                  <a:srgbClr val="FF0000"/>
                </a:solidFill>
                <a:latin typeface="Book Antiqua" pitchFamily="18" charset="0"/>
                <a:cs typeface="Arial" pitchFamily="34" charset="0"/>
              </a:rPr>
              <a:t>!!!</a:t>
            </a:r>
            <a:endParaRPr lang="en-US" sz="2400" dirty="0">
              <a:solidFill>
                <a:srgbClr val="FF0000"/>
              </a:solidFill>
              <a:latin typeface="Book Antiqua" pitchFamily="18" charset="0"/>
              <a:cs typeface="Arial" pitchFamily="34" charset="0"/>
            </a:endParaRPr>
          </a:p>
        </p:txBody>
      </p:sp>
      <p:sp>
        <p:nvSpPr>
          <p:cNvPr id="100356" name="Text Box 4"/>
          <p:cNvSpPr txBox="1">
            <a:spLocks noChangeArrowheads="1"/>
          </p:cNvSpPr>
          <p:nvPr/>
        </p:nvSpPr>
        <p:spPr bwMode="auto">
          <a:xfrm>
            <a:off x="0" y="73104"/>
            <a:ext cx="91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smtClean="0">
                <a:latin typeface="Arial" pitchFamily="34" charset="0"/>
              </a:rPr>
              <a:t>Binary Variables</a:t>
            </a:r>
            <a:endParaRPr lang="en-US" sz="2800" b="1" dirty="0">
              <a:latin typeface="Arial" pitchFamily="34" charset="0"/>
            </a:endParaRPr>
          </a:p>
        </p:txBody>
      </p:sp>
    </p:spTree>
    <p:extLst>
      <p:ext uri="{BB962C8B-B14F-4D97-AF65-F5344CB8AC3E}">
        <p14:creationId xmlns:p14="http://schemas.microsoft.com/office/powerpoint/2010/main" val="37025425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0354">
                                            <p:txEl>
                                              <p:pRg st="0" end="0"/>
                                            </p:txEl>
                                          </p:spTgt>
                                        </p:tgtEl>
                                        <p:attrNameLst>
                                          <p:attrName>style.visibility</p:attrName>
                                        </p:attrNameLst>
                                      </p:cBhvr>
                                      <p:to>
                                        <p:strVal val="visible"/>
                                      </p:to>
                                    </p:set>
                                    <p:animEffect transition="in" filter="fade">
                                      <p:cBhvr>
                                        <p:cTn id="7" dur="500"/>
                                        <p:tgtEl>
                                          <p:spTgt spid="1003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0354">
                                            <p:txEl>
                                              <p:pRg st="1" end="1"/>
                                            </p:txEl>
                                          </p:spTgt>
                                        </p:tgtEl>
                                        <p:attrNameLst>
                                          <p:attrName>style.visibility</p:attrName>
                                        </p:attrNameLst>
                                      </p:cBhvr>
                                      <p:to>
                                        <p:strVal val="visible"/>
                                      </p:to>
                                    </p:set>
                                    <p:animEffect transition="in" filter="fade">
                                      <p:cBhvr>
                                        <p:cTn id="12" dur="500"/>
                                        <p:tgtEl>
                                          <p:spTgt spid="10035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0354">
                                            <p:txEl>
                                              <p:pRg st="2" end="2"/>
                                            </p:txEl>
                                          </p:spTgt>
                                        </p:tgtEl>
                                        <p:attrNameLst>
                                          <p:attrName>style.visibility</p:attrName>
                                        </p:attrNameLst>
                                      </p:cBhvr>
                                      <p:to>
                                        <p:strVal val="visible"/>
                                      </p:to>
                                    </p:set>
                                    <p:animEffect transition="in" filter="fade">
                                      <p:cBhvr>
                                        <p:cTn id="17" dur="500"/>
                                        <p:tgtEl>
                                          <p:spTgt spid="10035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0354">
                                            <p:txEl>
                                              <p:pRg st="3" end="3"/>
                                            </p:txEl>
                                          </p:spTgt>
                                        </p:tgtEl>
                                        <p:attrNameLst>
                                          <p:attrName>style.visibility</p:attrName>
                                        </p:attrNameLst>
                                      </p:cBhvr>
                                      <p:to>
                                        <p:strVal val="visible"/>
                                      </p:to>
                                    </p:set>
                                    <p:animEffect transition="in" filter="fade">
                                      <p:cBhvr>
                                        <p:cTn id="22" dur="500"/>
                                        <p:tgtEl>
                                          <p:spTgt spid="10035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0354">
                                            <p:txEl>
                                              <p:pRg st="4" end="4"/>
                                            </p:txEl>
                                          </p:spTgt>
                                        </p:tgtEl>
                                        <p:attrNameLst>
                                          <p:attrName>style.visibility</p:attrName>
                                        </p:attrNameLst>
                                      </p:cBhvr>
                                      <p:to>
                                        <p:strVal val="visible"/>
                                      </p:to>
                                    </p:set>
                                    <p:animEffect transition="in" filter="fade">
                                      <p:cBhvr>
                                        <p:cTn id="27" dur="500"/>
                                        <p:tgtEl>
                                          <p:spTgt spid="10035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0354">
                                            <p:txEl>
                                              <p:pRg st="5" end="5"/>
                                            </p:txEl>
                                          </p:spTgt>
                                        </p:tgtEl>
                                        <p:attrNameLst>
                                          <p:attrName>style.visibility</p:attrName>
                                        </p:attrNameLst>
                                      </p:cBhvr>
                                      <p:to>
                                        <p:strVal val="visible"/>
                                      </p:to>
                                    </p:set>
                                    <p:animEffect transition="in" filter="fade">
                                      <p:cBhvr>
                                        <p:cTn id="32" dur="500"/>
                                        <p:tgtEl>
                                          <p:spTgt spid="10035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0354">
                                            <p:txEl>
                                              <p:pRg st="6" end="6"/>
                                            </p:txEl>
                                          </p:spTgt>
                                        </p:tgtEl>
                                        <p:attrNameLst>
                                          <p:attrName>style.visibility</p:attrName>
                                        </p:attrNameLst>
                                      </p:cBhvr>
                                      <p:to>
                                        <p:strVal val="visible"/>
                                      </p:to>
                                    </p:set>
                                    <p:animEffect transition="in" filter="fade">
                                      <p:cBhvr>
                                        <p:cTn id="37" dur="500"/>
                                        <p:tgtEl>
                                          <p:spTgt spid="10035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0354">
                                            <p:txEl>
                                              <p:pRg st="7" end="7"/>
                                            </p:txEl>
                                          </p:spTgt>
                                        </p:tgtEl>
                                        <p:attrNameLst>
                                          <p:attrName>style.visibility</p:attrName>
                                        </p:attrNameLst>
                                      </p:cBhvr>
                                      <p:to>
                                        <p:strVal val="visible"/>
                                      </p:to>
                                    </p:set>
                                    <p:animEffect transition="in" filter="fade">
                                      <p:cBhvr>
                                        <p:cTn id="42" dur="500"/>
                                        <p:tgtEl>
                                          <p:spTgt spid="10035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0354">
                                            <p:txEl>
                                              <p:pRg st="8" end="8"/>
                                            </p:txEl>
                                          </p:spTgt>
                                        </p:tgtEl>
                                        <p:attrNameLst>
                                          <p:attrName>style.visibility</p:attrName>
                                        </p:attrNameLst>
                                      </p:cBhvr>
                                      <p:to>
                                        <p:strVal val="visible"/>
                                      </p:to>
                                    </p:set>
                                    <p:animEffect transition="in" filter="fade">
                                      <p:cBhvr>
                                        <p:cTn id="47" dur="500"/>
                                        <p:tgtEl>
                                          <p:spTgt spid="10035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0354">
                                            <p:txEl>
                                              <p:pRg st="9" end="9"/>
                                            </p:txEl>
                                          </p:spTgt>
                                        </p:tgtEl>
                                        <p:attrNameLst>
                                          <p:attrName>style.visibility</p:attrName>
                                        </p:attrNameLst>
                                      </p:cBhvr>
                                      <p:to>
                                        <p:strVal val="visible"/>
                                      </p:to>
                                    </p:set>
                                    <p:animEffect transition="in" filter="fade">
                                      <p:cBhvr>
                                        <p:cTn id="52" dur="500"/>
                                        <p:tgtEl>
                                          <p:spTgt spid="10035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00354">
                                            <p:txEl>
                                              <p:pRg st="10" end="10"/>
                                            </p:txEl>
                                          </p:spTgt>
                                        </p:tgtEl>
                                        <p:attrNameLst>
                                          <p:attrName>style.visibility</p:attrName>
                                        </p:attrNameLst>
                                      </p:cBhvr>
                                      <p:to>
                                        <p:strVal val="visible"/>
                                      </p:to>
                                    </p:set>
                                    <p:animEffect transition="in" filter="fade">
                                      <p:cBhvr>
                                        <p:cTn id="57" dur="500"/>
                                        <p:tgtEl>
                                          <p:spTgt spid="10035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00354">
                                            <p:txEl>
                                              <p:pRg st="11" end="11"/>
                                            </p:txEl>
                                          </p:spTgt>
                                        </p:tgtEl>
                                        <p:attrNameLst>
                                          <p:attrName>style.visibility</p:attrName>
                                        </p:attrNameLst>
                                      </p:cBhvr>
                                      <p:to>
                                        <p:strVal val="visible"/>
                                      </p:to>
                                    </p:set>
                                    <p:animEffect transition="in" filter="fade">
                                      <p:cBhvr>
                                        <p:cTn id="62" dur="500"/>
                                        <p:tgtEl>
                                          <p:spTgt spid="10035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00354">
                                            <p:txEl>
                                              <p:pRg st="12" end="12"/>
                                            </p:txEl>
                                          </p:spTgt>
                                        </p:tgtEl>
                                        <p:attrNameLst>
                                          <p:attrName>style.visibility</p:attrName>
                                        </p:attrNameLst>
                                      </p:cBhvr>
                                      <p:to>
                                        <p:strVal val="visible"/>
                                      </p:to>
                                    </p:set>
                                    <p:animEffect transition="in" filter="fade">
                                      <p:cBhvr>
                                        <p:cTn id="67" dur="500"/>
                                        <p:tgtEl>
                                          <p:spTgt spid="10035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00354">
                                            <p:txEl>
                                              <p:pRg st="13" end="13"/>
                                            </p:txEl>
                                          </p:spTgt>
                                        </p:tgtEl>
                                        <p:attrNameLst>
                                          <p:attrName>style.visibility</p:attrName>
                                        </p:attrNameLst>
                                      </p:cBhvr>
                                      <p:to>
                                        <p:strVal val="visible"/>
                                      </p:to>
                                    </p:set>
                                    <p:animEffect transition="in" filter="fade">
                                      <p:cBhvr>
                                        <p:cTn id="72" dur="500"/>
                                        <p:tgtEl>
                                          <p:spTgt spid="10035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00354">
                                            <p:txEl>
                                              <p:pRg st="14" end="14"/>
                                            </p:txEl>
                                          </p:spTgt>
                                        </p:tgtEl>
                                        <p:attrNameLst>
                                          <p:attrName>style.visibility</p:attrName>
                                        </p:attrNameLst>
                                      </p:cBhvr>
                                      <p:to>
                                        <p:strVal val="visible"/>
                                      </p:to>
                                    </p:set>
                                    <p:animEffect transition="in" filter="fade">
                                      <p:cBhvr>
                                        <p:cTn id="77" dur="500"/>
                                        <p:tgtEl>
                                          <p:spTgt spid="100354">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02" name="Object 2"/>
          <p:cNvGraphicFramePr>
            <a:graphicFrameLocks noChangeAspect="1"/>
          </p:cNvGraphicFramePr>
          <p:nvPr>
            <p:extLst>
              <p:ext uri="{D42A27DB-BD31-4B8C-83A1-F6EECF244321}">
                <p14:modId xmlns:p14="http://schemas.microsoft.com/office/powerpoint/2010/main" val="236223709"/>
              </p:ext>
            </p:extLst>
          </p:nvPr>
        </p:nvGraphicFramePr>
        <p:xfrm>
          <a:off x="230188" y="1084263"/>
          <a:ext cx="2900362" cy="4948237"/>
        </p:xfrm>
        <a:graphic>
          <a:graphicData uri="http://schemas.openxmlformats.org/presentationml/2006/ole">
            <mc:AlternateContent xmlns:mc="http://schemas.openxmlformats.org/markup-compatibility/2006">
              <mc:Choice xmlns:v="urn:schemas-microsoft-com:vml" Requires="v">
                <p:oleObj spid="_x0000_s26630" name="Equation" r:id="rId3" imgW="2070000" imgH="3530520" progId="Equation.3">
                  <p:embed/>
                </p:oleObj>
              </mc:Choice>
              <mc:Fallback>
                <p:oleObj name="Equation" r:id="rId3" imgW="2070000" imgH="3530520" progId="Equation.3">
                  <p:embed/>
                  <p:pic>
                    <p:nvPicPr>
                      <p:cNvPr id="0" name=""/>
                      <p:cNvPicPr>
                        <a:picLocks noChangeAspect="1" noChangeArrowheads="1"/>
                      </p:cNvPicPr>
                      <p:nvPr/>
                    </p:nvPicPr>
                    <p:blipFill>
                      <a:blip r:embed="rId4"/>
                      <a:srcRect/>
                      <a:stretch>
                        <a:fillRect/>
                      </a:stretch>
                    </p:blipFill>
                    <p:spPr bwMode="auto">
                      <a:xfrm>
                        <a:off x="230188" y="1084263"/>
                        <a:ext cx="2900362" cy="4948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404" name="Text Box 4"/>
          <p:cNvSpPr txBox="1">
            <a:spLocks noChangeArrowheads="1"/>
          </p:cNvSpPr>
          <p:nvPr/>
        </p:nvSpPr>
        <p:spPr bwMode="auto">
          <a:xfrm>
            <a:off x="212725" y="65088"/>
            <a:ext cx="254268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dirty="0" smtClean="0">
                <a:latin typeface="Arial" pitchFamily="34" charset="0"/>
              </a:rPr>
              <a:t>More Practice</a:t>
            </a:r>
            <a:endParaRPr lang="en-US" dirty="0">
              <a:latin typeface="Arial" pitchFamily="34" charset="0"/>
            </a:endParaRPr>
          </a:p>
        </p:txBody>
      </p:sp>
    </p:spTree>
    <p:extLst>
      <p:ext uri="{BB962C8B-B14F-4D97-AF65-F5344CB8AC3E}">
        <p14:creationId xmlns:p14="http://schemas.microsoft.com/office/powerpoint/2010/main" val="19627203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13301</TotalTime>
  <Words>2692</Words>
  <Application>Microsoft Office PowerPoint</Application>
  <PresentationFormat>On-screen Show (4:3)</PresentationFormat>
  <Paragraphs>964</Paragraphs>
  <Slides>46</Slides>
  <Notes>1</Notes>
  <HiddenSlides>0</HiddenSlides>
  <MMClips>0</MMClips>
  <ScaleCrop>false</ScaleCrop>
  <HeadingPairs>
    <vt:vector size="6" baseType="variant">
      <vt:variant>
        <vt:lpstr>Theme</vt:lpstr>
      </vt:variant>
      <vt:variant>
        <vt:i4>4</vt:i4>
      </vt:variant>
      <vt:variant>
        <vt:lpstr>Embedded OLE Servers</vt:lpstr>
      </vt:variant>
      <vt:variant>
        <vt:i4>2</vt:i4>
      </vt:variant>
      <vt:variant>
        <vt:lpstr>Slide Titles</vt:lpstr>
      </vt:variant>
      <vt:variant>
        <vt:i4>46</vt:i4>
      </vt:variant>
    </vt:vector>
  </HeadingPairs>
  <TitlesOfParts>
    <vt:vector size="52" baseType="lpstr">
      <vt:lpstr>Lean Thinking Final.ppt</vt:lpstr>
      <vt:lpstr>1_Lean Thinking Final</vt:lpstr>
      <vt:lpstr>Lean Thinking Final</vt:lpstr>
      <vt:lpstr>2_Lean Thinking Final</vt:lpstr>
      <vt:lpstr>Microsoft Equation 3.0</vt:lpstr>
      <vt:lpstr>Microsoft Word Document</vt:lpstr>
      <vt:lpstr>Integer Programming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Constraint With k Possible Values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CSU, Northridge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332</cp:revision>
  <dcterms:created xsi:type="dcterms:W3CDTF">2008-11-22T01:06:20Z</dcterms:created>
  <dcterms:modified xsi:type="dcterms:W3CDTF">2013-07-21T07:40:58Z</dcterms:modified>
</cp:coreProperties>
</file>