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38"/>
  </p:notesMasterIdLst>
  <p:handoutMasterIdLst>
    <p:handoutMasterId r:id="rId39"/>
  </p:handoutMasterIdLst>
  <p:sldIdLst>
    <p:sldId id="307" r:id="rId2"/>
    <p:sldId id="352" r:id="rId3"/>
    <p:sldId id="353" r:id="rId4"/>
    <p:sldId id="354" r:id="rId5"/>
    <p:sldId id="355" r:id="rId6"/>
    <p:sldId id="356" r:id="rId7"/>
    <p:sldId id="357" r:id="rId8"/>
    <p:sldId id="358" r:id="rId9"/>
    <p:sldId id="359" r:id="rId10"/>
    <p:sldId id="360" r:id="rId11"/>
    <p:sldId id="361" r:id="rId12"/>
    <p:sldId id="288" r:id="rId13"/>
    <p:sldId id="319" r:id="rId14"/>
    <p:sldId id="320" r:id="rId15"/>
    <p:sldId id="293" r:id="rId16"/>
    <p:sldId id="333" r:id="rId17"/>
    <p:sldId id="334" r:id="rId18"/>
    <p:sldId id="332" r:id="rId19"/>
    <p:sldId id="321" r:id="rId20"/>
    <p:sldId id="294" r:id="rId21"/>
    <p:sldId id="322" r:id="rId22"/>
    <p:sldId id="329" r:id="rId23"/>
    <p:sldId id="338" r:id="rId24"/>
    <p:sldId id="331" r:id="rId25"/>
    <p:sldId id="323" r:id="rId26"/>
    <p:sldId id="349" r:id="rId27"/>
    <p:sldId id="339" r:id="rId28"/>
    <p:sldId id="348" r:id="rId29"/>
    <p:sldId id="345" r:id="rId30"/>
    <p:sldId id="346" r:id="rId31"/>
    <p:sldId id="347" r:id="rId32"/>
    <p:sldId id="350" r:id="rId33"/>
    <p:sldId id="351" r:id="rId34"/>
    <p:sldId id="342" r:id="rId35"/>
    <p:sldId id="343" r:id="rId36"/>
    <p:sldId id="306" r:id="rId37"/>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414141"/>
    <a:srgbClr val="FF5008"/>
    <a:srgbClr val="040000"/>
    <a:srgbClr val="993366"/>
    <a:srgbClr val="660033"/>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898" autoAdjust="0"/>
  </p:normalViewPr>
  <p:slideViewPr>
    <p:cSldViewPr snapToGrid="0">
      <p:cViewPr>
        <p:scale>
          <a:sx n="75" d="100"/>
          <a:sy n="75" d="100"/>
        </p:scale>
        <p:origin x="-1344" y="-870"/>
      </p:cViewPr>
      <p:guideLst>
        <p:guide orient="horz" pos="628"/>
        <p:guide pos="64"/>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11.xml"/><Relationship Id="rId7" Type="http://schemas.openxmlformats.org/officeDocument/2006/relationships/slide" Target="slides/slide23.xml"/><Relationship Id="rId2" Type="http://schemas.openxmlformats.org/officeDocument/2006/relationships/slide" Target="slides/slide10.xml"/><Relationship Id="rId1" Type="http://schemas.openxmlformats.org/officeDocument/2006/relationships/slide" Target="slides/slide5.xml"/><Relationship Id="rId6" Type="http://schemas.openxmlformats.org/officeDocument/2006/relationships/slide" Target="slides/slide22.xml"/><Relationship Id="rId5" Type="http://schemas.openxmlformats.org/officeDocument/2006/relationships/slide" Target="slides/slide18.xml"/><Relationship Id="rId4" Type="http://schemas.openxmlformats.org/officeDocument/2006/relationships/slide" Target="slides/slide1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 Id="rId4"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A823F61A-3582-4578-91E2-28101F8E7DEE}" type="slidenum">
              <a:rPr lang="en-US" sz="1400">
                <a:effectLst/>
              </a:rPr>
              <a:pPr algn="r"/>
              <a:t>‹#›</a:t>
            </a:fld>
            <a:endParaRPr lang="en-US" sz="1400">
              <a:effectLst/>
            </a:endParaRPr>
          </a:p>
        </p:txBody>
      </p:sp>
    </p:spTree>
    <p:extLst>
      <p:ext uri="{BB962C8B-B14F-4D97-AF65-F5344CB8AC3E}">
        <p14:creationId xmlns:p14="http://schemas.microsoft.com/office/powerpoint/2010/main" val="2171396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DF52D84D-3A63-49CA-AA35-619C3AF2F166}" type="slidenum">
              <a:rPr lang="en-US" sz="1400">
                <a:effectLst/>
              </a:rPr>
              <a:pPr algn="r"/>
              <a:t>‹#›</a:t>
            </a:fld>
            <a:endParaRPr lang="en-US" sz="1400">
              <a:effectLst/>
            </a:endParaRPr>
          </a:p>
        </p:txBody>
      </p:sp>
    </p:spTree>
    <p:extLst>
      <p:ext uri="{BB962C8B-B14F-4D97-AF65-F5344CB8AC3E}">
        <p14:creationId xmlns:p14="http://schemas.microsoft.com/office/powerpoint/2010/main" val="18601285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xfrm>
            <a:off x="1150938" y="692150"/>
            <a:ext cx="4556125" cy="3416300"/>
          </a:xfrm>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52525" y="692150"/>
            <a:ext cx="4552950" cy="3416300"/>
          </a:xfrm>
          <a:ln/>
        </p:spPr>
      </p:sp>
      <p:sp>
        <p:nvSpPr>
          <p:cNvPr id="6451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52525" y="692150"/>
            <a:ext cx="4552950" cy="3416300"/>
          </a:xfrm>
          <a:ln/>
        </p:spPr>
      </p:sp>
      <p:sp>
        <p:nvSpPr>
          <p:cNvPr id="6451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xfrm>
            <a:off x="1150938" y="692150"/>
            <a:ext cx="4556125" cy="3416300"/>
          </a:xfrm>
          <a:ln/>
        </p:spPr>
      </p:sp>
      <p:sp>
        <p:nvSpPr>
          <p:cNvPr id="8909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xfrm>
            <a:off x="1150938" y="692150"/>
            <a:ext cx="4556125" cy="3416300"/>
          </a:xfrm>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xfrm>
            <a:off x="1150938" y="692150"/>
            <a:ext cx="4556125" cy="3416300"/>
          </a:xfrm>
          <a:ln/>
        </p:spPr>
      </p:sp>
      <p:sp>
        <p:nvSpPr>
          <p:cNvPr id="13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xfrm>
            <a:off x="1150938" y="692150"/>
            <a:ext cx="4556125" cy="3416300"/>
          </a:xfrm>
          <a:ln/>
        </p:spPr>
      </p:sp>
      <p:sp>
        <p:nvSpPr>
          <p:cNvPr id="9421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xfrm>
            <a:off x="1150938" y="692150"/>
            <a:ext cx="4556125" cy="3416300"/>
          </a:xfrm>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xfrm>
            <a:off x="1150938" y="692150"/>
            <a:ext cx="4556125" cy="3416300"/>
          </a:xfrm>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xfrm>
            <a:off x="1150938" y="692150"/>
            <a:ext cx="4556125" cy="3416300"/>
          </a:xfrm>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xfrm>
            <a:off x="1150938" y="692150"/>
            <a:ext cx="4556125" cy="3416300"/>
          </a:xfrm>
          <a:ln/>
        </p:spPr>
      </p:sp>
      <p:sp>
        <p:nvSpPr>
          <p:cNvPr id="13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152525" y="692150"/>
            <a:ext cx="4552950" cy="3416300"/>
          </a:xfrm>
          <a:ln/>
        </p:spPr>
      </p:sp>
      <p:sp>
        <p:nvSpPr>
          <p:cNvPr id="5734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xfrm>
            <a:off x="1150938" y="692150"/>
            <a:ext cx="4556125" cy="3416300"/>
          </a:xfrm>
          <a:ln/>
        </p:spPr>
      </p:sp>
      <p:sp>
        <p:nvSpPr>
          <p:cNvPr id="9523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xfrm>
            <a:off x="1150938" y="692150"/>
            <a:ext cx="4556125" cy="3416300"/>
          </a:xfrm>
          <a:ln/>
        </p:spPr>
      </p:sp>
      <p:sp>
        <p:nvSpPr>
          <p:cNvPr id="14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xfrm>
            <a:off x="1150938" y="692150"/>
            <a:ext cx="4556125" cy="3416300"/>
          </a:xfrm>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xfrm>
            <a:off x="1150938" y="692150"/>
            <a:ext cx="4556125" cy="3416300"/>
          </a:xfrm>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noChangeArrowheads="1" noTextEdit="1"/>
          </p:cNvSpPr>
          <p:nvPr>
            <p:ph type="sldImg"/>
          </p:nvPr>
        </p:nvSpPr>
        <p:spPr>
          <a:xfrm>
            <a:off x="1150938" y="692150"/>
            <a:ext cx="4556125" cy="3416300"/>
          </a:xfrm>
          <a:ln/>
        </p:spPr>
      </p:sp>
      <p:sp>
        <p:nvSpPr>
          <p:cNvPr id="16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a:xfrm>
            <a:off x="1150938" y="692150"/>
            <a:ext cx="4556125" cy="3416300"/>
          </a:xfrm>
          <a:ln/>
        </p:spPr>
      </p:sp>
      <p:sp>
        <p:nvSpPr>
          <p:cNvPr id="14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150938" y="692150"/>
            <a:ext cx="4556125" cy="3416300"/>
          </a:xfrm>
          <a:ln/>
        </p:spPr>
      </p:sp>
      <p:sp>
        <p:nvSpPr>
          <p:cNvPr id="10752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1152525" y="692150"/>
            <a:ext cx="4552950" cy="3416300"/>
          </a:xfrm>
          <a:ln/>
        </p:spPr>
      </p:sp>
      <p:sp>
        <p:nvSpPr>
          <p:cNvPr id="5939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xfrm>
            <a:off x="1152525" y="692150"/>
            <a:ext cx="4552950" cy="3416300"/>
          </a:xfrm>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xfrm>
            <a:off x="1152525" y="692150"/>
            <a:ext cx="4552950" cy="3416300"/>
          </a:xfrm>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ChangeArrowheads="1" noTextEdit="1"/>
          </p:cNvSpPr>
          <p:nvPr>
            <p:ph type="sldImg"/>
          </p:nvPr>
        </p:nvSpPr>
        <p:spPr>
          <a:xfrm>
            <a:off x="1152525" y="692150"/>
            <a:ext cx="4552950" cy="3416300"/>
          </a:xfrm>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xfrm>
            <a:off x="1152525" y="692150"/>
            <a:ext cx="4552950" cy="3416300"/>
          </a:xfrm>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xfrm>
            <a:off x="1152525" y="692150"/>
            <a:ext cx="4552950" cy="3416300"/>
          </a:xfrm>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xfrm>
            <a:off x="1152525" y="692150"/>
            <a:ext cx="4552950" cy="3416300"/>
          </a:xfrm>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52388"/>
            <a:ext cx="1971675" cy="5695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2388"/>
            <a:ext cx="5764213" cy="5695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amma/>
                <a:shade val="46275"/>
                <a:invGamma/>
              </a:srgbClr>
            </a:gs>
            <a:gs pos="50000">
              <a:srgbClr val="666699"/>
            </a:gs>
            <a:gs pos="100000">
              <a:srgbClr val="666699">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457200" y="304800"/>
            <a:ext cx="8231188" cy="6183313"/>
            <a:chOff x="372" y="186"/>
            <a:chExt cx="5185" cy="3895"/>
          </a:xfrm>
        </p:grpSpPr>
        <p:grpSp>
          <p:nvGrpSpPr>
            <p:cNvPr id="3" name="Group 3"/>
            <p:cNvGrpSpPr>
              <a:grpSpLocks/>
            </p:cNvGrpSpPr>
            <p:nvPr/>
          </p:nvGrpSpPr>
          <p:grpSpPr bwMode="auto">
            <a:xfrm>
              <a:off x="372" y="186"/>
              <a:ext cx="5185" cy="919"/>
              <a:chOff x="372" y="186"/>
              <a:chExt cx="5185" cy="919"/>
            </a:xfrm>
          </p:grpSpPr>
          <p:sp>
            <p:nvSpPr>
              <p:cNvPr id="206852" name="Freeform 4"/>
              <p:cNvSpPr>
                <a:spLocks/>
              </p:cNvSpPr>
              <p:nvPr/>
            </p:nvSpPr>
            <p:spPr bwMode="auto">
              <a:xfrm>
                <a:off x="372" y="192"/>
                <a:ext cx="86" cy="913"/>
              </a:xfrm>
              <a:custGeom>
                <a:avLst/>
                <a:gdLst/>
                <a:ahLst/>
                <a:cxnLst>
                  <a:cxn ang="0">
                    <a:pos x="0" y="0"/>
                  </a:cxn>
                  <a:cxn ang="0">
                    <a:pos x="85" y="96"/>
                  </a:cxn>
                  <a:cxn ang="0">
                    <a:pos x="85" y="816"/>
                  </a:cxn>
                  <a:cxn ang="0">
                    <a:pos x="0" y="912"/>
                  </a:cxn>
                  <a:cxn ang="0">
                    <a:pos x="0" y="0"/>
                  </a:cxn>
                </a:cxnLst>
                <a:rect l="0" t="0" r="r" b="b"/>
                <a:pathLst>
                  <a:path w="86" h="913">
                    <a:moveTo>
                      <a:pt x="0" y="0"/>
                    </a:moveTo>
                    <a:lnTo>
                      <a:pt x="85" y="96"/>
                    </a:lnTo>
                    <a:lnTo>
                      <a:pt x="85" y="816"/>
                    </a:lnTo>
                    <a:lnTo>
                      <a:pt x="0" y="912"/>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206853" name="Freeform 5"/>
              <p:cNvSpPr>
                <a:spLocks/>
              </p:cNvSpPr>
              <p:nvPr/>
            </p:nvSpPr>
            <p:spPr bwMode="auto">
              <a:xfrm>
                <a:off x="5470" y="186"/>
                <a:ext cx="87" cy="910"/>
              </a:xfrm>
              <a:custGeom>
                <a:avLst/>
                <a:gdLst/>
                <a:ahLst/>
                <a:cxnLst>
                  <a:cxn ang="0">
                    <a:pos x="86" y="0"/>
                  </a:cxn>
                  <a:cxn ang="0">
                    <a:pos x="0" y="93"/>
                  </a:cxn>
                  <a:cxn ang="0">
                    <a:pos x="0" y="813"/>
                  </a:cxn>
                  <a:cxn ang="0">
                    <a:pos x="86" y="909"/>
                  </a:cxn>
                  <a:cxn ang="0">
                    <a:pos x="86" y="0"/>
                  </a:cxn>
                </a:cxnLst>
                <a:rect l="0" t="0" r="r" b="b"/>
                <a:pathLst>
                  <a:path w="87" h="910">
                    <a:moveTo>
                      <a:pt x="86" y="0"/>
                    </a:moveTo>
                    <a:lnTo>
                      <a:pt x="0" y="93"/>
                    </a:lnTo>
                    <a:lnTo>
                      <a:pt x="0" y="813"/>
                    </a:lnTo>
                    <a:lnTo>
                      <a:pt x="86" y="909"/>
                    </a:lnTo>
                    <a:lnTo>
                      <a:pt x="86" y="0"/>
                    </a:lnTo>
                  </a:path>
                </a:pathLst>
              </a:custGeom>
              <a:noFill/>
              <a:ln w="12700" cap="rnd" cmpd="sng">
                <a:noFill/>
                <a:prstDash val="solid"/>
                <a:round/>
                <a:headEnd type="none" w="med" len="med"/>
                <a:tailEnd type="none" w="med" len="med"/>
              </a:ln>
              <a:effectLst/>
            </p:spPr>
            <p:txBody>
              <a:bodyPr/>
              <a:lstStyle/>
              <a:p>
                <a:endParaRPr lang="en-US"/>
              </a:p>
            </p:txBody>
          </p:sp>
          <p:sp>
            <p:nvSpPr>
              <p:cNvPr id="206854" name="Freeform 6"/>
              <p:cNvSpPr>
                <a:spLocks/>
              </p:cNvSpPr>
              <p:nvPr/>
            </p:nvSpPr>
            <p:spPr bwMode="auto">
              <a:xfrm>
                <a:off x="372" y="189"/>
                <a:ext cx="5185" cy="103"/>
              </a:xfrm>
              <a:custGeom>
                <a:avLst/>
                <a:gdLst/>
                <a:ahLst/>
                <a:cxnLst>
                  <a:cxn ang="0">
                    <a:pos x="0" y="0"/>
                  </a:cxn>
                  <a:cxn ang="0">
                    <a:pos x="5184" y="3"/>
                  </a:cxn>
                  <a:cxn ang="0">
                    <a:pos x="5093" y="102"/>
                  </a:cxn>
                  <a:cxn ang="0">
                    <a:pos x="88" y="102"/>
                  </a:cxn>
                  <a:cxn ang="0">
                    <a:pos x="0" y="0"/>
                  </a:cxn>
                </a:cxnLst>
                <a:rect l="0" t="0" r="r" b="b"/>
                <a:pathLst>
                  <a:path w="5185" h="103">
                    <a:moveTo>
                      <a:pt x="0" y="0"/>
                    </a:moveTo>
                    <a:lnTo>
                      <a:pt x="5184" y="3"/>
                    </a:lnTo>
                    <a:lnTo>
                      <a:pt x="5093" y="102"/>
                    </a:lnTo>
                    <a:lnTo>
                      <a:pt x="88" y="102"/>
                    </a:lnTo>
                    <a:lnTo>
                      <a:pt x="0" y="0"/>
                    </a:lnTo>
                  </a:path>
                </a:pathLst>
              </a:custGeom>
              <a:noFill/>
              <a:ln w="12700" cap="rnd" cmpd="sng">
                <a:noFill/>
                <a:prstDash val="solid"/>
                <a:round/>
                <a:headEnd type="none" w="med" len="med"/>
                <a:tailEnd type="none" w="med" len="med"/>
              </a:ln>
              <a:effectLst/>
            </p:spPr>
            <p:txBody>
              <a:bodyPr/>
              <a:lstStyle/>
              <a:p>
                <a:endParaRPr lang="en-US"/>
              </a:p>
            </p:txBody>
          </p:sp>
        </p:grpSp>
        <p:grpSp>
          <p:nvGrpSpPr>
            <p:cNvPr id="4" name="Group 7"/>
            <p:cNvGrpSpPr>
              <a:grpSpLocks/>
            </p:cNvGrpSpPr>
            <p:nvPr/>
          </p:nvGrpSpPr>
          <p:grpSpPr bwMode="auto">
            <a:xfrm>
              <a:off x="372" y="291"/>
              <a:ext cx="5185" cy="3790"/>
              <a:chOff x="372" y="291"/>
              <a:chExt cx="5185" cy="3790"/>
            </a:xfrm>
          </p:grpSpPr>
          <p:sp>
            <p:nvSpPr>
              <p:cNvPr id="206856" name="Freeform 8"/>
              <p:cNvSpPr>
                <a:spLocks/>
              </p:cNvSpPr>
              <p:nvPr/>
            </p:nvSpPr>
            <p:spPr bwMode="auto">
              <a:xfrm>
                <a:off x="372" y="807"/>
                <a:ext cx="79" cy="3274"/>
              </a:xfrm>
              <a:custGeom>
                <a:avLst/>
                <a:gdLst/>
                <a:ahLst/>
                <a:cxnLst>
                  <a:cxn ang="0">
                    <a:pos x="0" y="0"/>
                  </a:cxn>
                  <a:cxn ang="0">
                    <a:pos x="78" y="107"/>
                  </a:cxn>
                  <a:cxn ang="0">
                    <a:pos x="78" y="3166"/>
                  </a:cxn>
                  <a:cxn ang="0">
                    <a:pos x="0" y="3273"/>
                  </a:cxn>
                  <a:cxn ang="0">
                    <a:pos x="0" y="0"/>
                  </a:cxn>
                </a:cxnLst>
                <a:rect l="0" t="0" r="r" b="b"/>
                <a:pathLst>
                  <a:path w="79" h="3274">
                    <a:moveTo>
                      <a:pt x="0" y="0"/>
                    </a:moveTo>
                    <a:lnTo>
                      <a:pt x="78" y="107"/>
                    </a:lnTo>
                    <a:lnTo>
                      <a:pt x="78" y="3166"/>
                    </a:lnTo>
                    <a:lnTo>
                      <a:pt x="0" y="3273"/>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206857" name="Freeform 9"/>
              <p:cNvSpPr>
                <a:spLocks/>
              </p:cNvSpPr>
              <p:nvPr/>
            </p:nvSpPr>
            <p:spPr bwMode="auto">
              <a:xfrm>
                <a:off x="5470" y="747"/>
                <a:ext cx="84" cy="3325"/>
              </a:xfrm>
              <a:custGeom>
                <a:avLst/>
                <a:gdLst/>
                <a:ahLst/>
                <a:cxnLst>
                  <a:cxn ang="0">
                    <a:pos x="83" y="0"/>
                  </a:cxn>
                  <a:cxn ang="0">
                    <a:pos x="3" y="109"/>
                  </a:cxn>
                  <a:cxn ang="0">
                    <a:pos x="0" y="3233"/>
                  </a:cxn>
                  <a:cxn ang="0">
                    <a:pos x="83" y="3324"/>
                  </a:cxn>
                  <a:cxn ang="0">
                    <a:pos x="83" y="0"/>
                  </a:cxn>
                </a:cxnLst>
                <a:rect l="0" t="0" r="r" b="b"/>
                <a:pathLst>
                  <a:path w="84" h="3325">
                    <a:moveTo>
                      <a:pt x="83" y="0"/>
                    </a:moveTo>
                    <a:lnTo>
                      <a:pt x="3" y="109"/>
                    </a:lnTo>
                    <a:lnTo>
                      <a:pt x="0" y="3233"/>
                    </a:lnTo>
                    <a:lnTo>
                      <a:pt x="83" y="3324"/>
                    </a:lnTo>
                    <a:lnTo>
                      <a:pt x="83" y="0"/>
                    </a:lnTo>
                  </a:path>
                </a:pathLst>
              </a:custGeom>
              <a:noFill/>
              <a:ln w="12700" cap="rnd" cmpd="sng">
                <a:noFill/>
                <a:prstDash val="solid"/>
                <a:round/>
                <a:headEnd type="none" w="med" len="med"/>
                <a:tailEnd type="none" w="med" len="med"/>
              </a:ln>
              <a:effectLst/>
            </p:spPr>
            <p:txBody>
              <a:bodyPr/>
              <a:lstStyle/>
              <a:p>
                <a:endParaRPr lang="en-US"/>
              </a:p>
            </p:txBody>
          </p:sp>
          <p:sp>
            <p:nvSpPr>
              <p:cNvPr id="206858" name="Freeform 10"/>
              <p:cNvSpPr>
                <a:spLocks/>
              </p:cNvSpPr>
              <p:nvPr/>
            </p:nvSpPr>
            <p:spPr bwMode="auto">
              <a:xfrm>
                <a:off x="372" y="3984"/>
                <a:ext cx="5185" cy="88"/>
              </a:xfrm>
              <a:custGeom>
                <a:avLst/>
                <a:gdLst/>
                <a:ahLst/>
                <a:cxnLst>
                  <a:cxn ang="0">
                    <a:pos x="0" y="87"/>
                  </a:cxn>
                  <a:cxn ang="0">
                    <a:pos x="5184" y="87"/>
                  </a:cxn>
                  <a:cxn ang="0">
                    <a:pos x="5095" y="0"/>
                  </a:cxn>
                  <a:cxn ang="0">
                    <a:pos x="89" y="0"/>
                  </a:cxn>
                  <a:cxn ang="0">
                    <a:pos x="0" y="87"/>
                  </a:cxn>
                </a:cxnLst>
                <a:rect l="0" t="0" r="r" b="b"/>
                <a:pathLst>
                  <a:path w="5185" h="88">
                    <a:moveTo>
                      <a:pt x="0" y="87"/>
                    </a:moveTo>
                    <a:lnTo>
                      <a:pt x="5184" y="87"/>
                    </a:lnTo>
                    <a:lnTo>
                      <a:pt x="5095" y="0"/>
                    </a:lnTo>
                    <a:lnTo>
                      <a:pt x="89" y="0"/>
                    </a:lnTo>
                    <a:lnTo>
                      <a:pt x="0" y="87"/>
                    </a:lnTo>
                  </a:path>
                </a:pathLst>
              </a:custGeom>
              <a:noFill/>
              <a:ln w="12700" cap="rnd" cmpd="sng">
                <a:noFill/>
                <a:prstDash val="solid"/>
                <a:round/>
                <a:headEnd type="none" w="med" len="med"/>
                <a:tailEnd type="none" w="med" len="med"/>
              </a:ln>
              <a:effectLst/>
            </p:spPr>
            <p:txBody>
              <a:bodyPr/>
              <a:lstStyle/>
              <a:p>
                <a:endParaRPr lang="en-US"/>
              </a:p>
            </p:txBody>
          </p:sp>
          <p:sp>
            <p:nvSpPr>
              <p:cNvPr id="206859" name="Rectangle 11"/>
              <p:cNvSpPr>
                <a:spLocks noChangeArrowheads="1"/>
              </p:cNvSpPr>
              <p:nvPr/>
            </p:nvSpPr>
            <p:spPr bwMode="auto">
              <a:xfrm>
                <a:off x="457" y="291"/>
                <a:ext cx="5013" cy="3690"/>
              </a:xfrm>
              <a:prstGeom prst="rect">
                <a:avLst/>
              </a:prstGeom>
              <a:noFill/>
              <a:ln w="12700">
                <a:noFill/>
                <a:miter lim="800000"/>
                <a:headEnd/>
                <a:tailEnd/>
              </a:ln>
              <a:effectLst/>
            </p:spPr>
            <p:txBody>
              <a:bodyPr wrap="none" anchor="ctr"/>
              <a:lstStyle/>
              <a:p>
                <a:endParaRPr lang="en-US"/>
              </a:p>
            </p:txBody>
          </p:sp>
        </p:grpSp>
      </p:grpSp>
      <p:sp>
        <p:nvSpPr>
          <p:cNvPr id="206860" name="Rectangle 12"/>
          <p:cNvSpPr>
            <a:spLocks noGrp="1" noChangeArrowheads="1"/>
          </p:cNvSpPr>
          <p:nvPr>
            <p:ph type="title"/>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dirty="0" smtClean="0"/>
              <a:t>Click to edit Master title style</a:t>
            </a:r>
          </a:p>
        </p:txBody>
      </p:sp>
      <p:sp>
        <p:nvSpPr>
          <p:cNvPr id="206861" name="Rectangle 13"/>
          <p:cNvSpPr>
            <a:spLocks noGrp="1" noChangeArrowheads="1"/>
          </p:cNvSpPr>
          <p:nvPr>
            <p:ph type="body" idx="1"/>
          </p:nvPr>
        </p:nvSpPr>
        <p:spPr bwMode="auto">
          <a:xfrm>
            <a:off x="687388" y="1104900"/>
            <a:ext cx="7886700" cy="46434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7" name="Rectangle 16"/>
          <p:cNvSpPr>
            <a:spLocks noChangeArrowheads="1"/>
          </p:cNvSpPr>
          <p:nvPr/>
        </p:nvSpPr>
        <p:spPr bwMode="auto">
          <a:xfrm>
            <a:off x="8558758" y="6474619"/>
            <a:ext cx="543420" cy="366767"/>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fld id="{52D30340-E83C-4288-85A8-74FE9C04A5A1}" type="slidenum">
              <a:rPr lang="en-US" sz="1500" baseline="0">
                <a:effectLst/>
              </a:rPr>
              <a:pPr algn="l"/>
              <a:t>‹#›</a:t>
            </a:fld>
            <a:endParaRPr lang="en-US" sz="1500" baseline="0" dirty="0">
              <a:effectLst/>
            </a:endParaRPr>
          </a:p>
        </p:txBody>
      </p:sp>
    </p:spTree>
  </p:cSld>
  <p:clrMap bg1="dk2" tx1="lt1" bg2="dk1"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zoom/>
  </p:transition>
  <p:txStyles>
    <p:titleStyle>
      <a:lvl1pPr algn="ctr" rtl="0" eaLnBrk="1" fontAlgn="base" hangingPunct="1">
        <a:spcBef>
          <a:spcPct val="0"/>
        </a:spcBef>
        <a:spcAft>
          <a:spcPct val="0"/>
        </a:spcAft>
        <a:defRPr sz="2800">
          <a:solidFill>
            <a:schemeClr val="tx1"/>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2pPr>
      <a:lvl3pPr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3pPr>
      <a:lvl4pPr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4pPr>
      <a:lvl5pPr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5pPr>
      <a:lvl6pPr marL="457200"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6pPr>
      <a:lvl7pPr marL="914400"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7pPr>
      <a:lvl8pPr marL="1371600"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8pPr>
      <a:lvl9pPr marL="1828800" algn="ctr" rtl="0" eaLnBrk="1" fontAlgn="base" hangingPunct="1">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9pPr>
    </p:titleStyle>
    <p:bodyStyle>
      <a:lvl1pPr marL="342900" indent="-342900" algn="l" rtl="0" eaLnBrk="1" fontAlgn="base" hangingPunct="1">
        <a:spcBef>
          <a:spcPct val="20000"/>
        </a:spcBef>
        <a:spcAft>
          <a:spcPct val="0"/>
        </a:spcAft>
        <a:buClr>
          <a:schemeClr val="tx1"/>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sz="2000">
          <a:solidFill>
            <a:schemeClr val="tx1"/>
          </a:solidFill>
          <a:latin typeface="Times New Roman" pitchFamily="18" charset="0"/>
        </a:defRPr>
      </a:lvl4pPr>
      <a:lvl5pPr marL="2057400" indent="-228600" algn="l" rtl="0" eaLnBrk="1" fontAlgn="base" hangingPunct="1">
        <a:spcBef>
          <a:spcPct val="20000"/>
        </a:spcBef>
        <a:spcAft>
          <a:spcPct val="0"/>
        </a:spcAft>
        <a:buChar char="»"/>
        <a:defRPr sz="2000">
          <a:solidFill>
            <a:schemeClr val="tx1"/>
          </a:solidFill>
          <a:latin typeface="Times New Roman" pitchFamily="18" charset="0"/>
        </a:defRPr>
      </a:lvl5pPr>
      <a:lvl6pPr marL="2514600" indent="-228600" algn="l" rtl="0" eaLnBrk="1" fontAlgn="base" hangingPunct="1">
        <a:spcBef>
          <a:spcPct val="20000"/>
        </a:spcBef>
        <a:spcAft>
          <a:spcPct val="0"/>
        </a:spcAft>
        <a:buChar char="»"/>
        <a:defRPr sz="2000">
          <a:solidFill>
            <a:schemeClr val="tx1"/>
          </a:solidFill>
          <a:latin typeface="Times New Roman" pitchFamily="18" charset="0"/>
        </a:defRPr>
      </a:lvl6pPr>
      <a:lvl7pPr marL="2971800" indent="-228600" algn="l" rtl="0" eaLnBrk="1" fontAlgn="base" hangingPunct="1">
        <a:spcBef>
          <a:spcPct val="20000"/>
        </a:spcBef>
        <a:spcAft>
          <a:spcPct val="0"/>
        </a:spcAft>
        <a:buChar char="»"/>
        <a:defRPr sz="2000">
          <a:solidFill>
            <a:schemeClr val="tx1"/>
          </a:solidFill>
          <a:latin typeface="Times New Roman" pitchFamily="18" charset="0"/>
        </a:defRPr>
      </a:lvl7pPr>
      <a:lvl8pPr marL="3429000" indent="-228600" algn="l" rtl="0" eaLnBrk="1" fontAlgn="base" hangingPunct="1">
        <a:spcBef>
          <a:spcPct val="20000"/>
        </a:spcBef>
        <a:spcAft>
          <a:spcPct val="0"/>
        </a:spcAft>
        <a:buChar char="»"/>
        <a:defRPr sz="2000">
          <a:solidFill>
            <a:schemeClr val="tx1"/>
          </a:solidFill>
          <a:latin typeface="Times New Roman" pitchFamily="18" charset="0"/>
        </a:defRPr>
      </a:lvl8pPr>
      <a:lvl9pPr marL="3886200" indent="-228600" algn="l" rtl="0" eaLnBrk="1" fontAlgn="base" hangingPunct="1">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package" Target="../embeddings/Microsoft_Excel_Worksheet1.xlsx"/></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emf"/><Relationship Id="rId5" Type="http://schemas.openxmlformats.org/officeDocument/2006/relationships/image" Target="../media/image2.e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84" name="AutoShape 16"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09585" name="AutoShape 17"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09586" name="AutoShape 18"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0" name="AutoShape 29"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1" name="AutoShape 30"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2" name="AutoShape 31"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grpSp>
        <p:nvGrpSpPr>
          <p:cNvPr id="13" name="Group 12"/>
          <p:cNvGrpSpPr/>
          <p:nvPr/>
        </p:nvGrpSpPr>
        <p:grpSpPr>
          <a:xfrm>
            <a:off x="1271935" y="650882"/>
            <a:ext cx="6640151" cy="5356217"/>
            <a:chOff x="1271935" y="650882"/>
            <a:chExt cx="6640151" cy="5356217"/>
          </a:xfrm>
        </p:grpSpPr>
        <p:pic>
          <p:nvPicPr>
            <p:cNvPr id="14" name="Picture 13" descr="asw_intro-ms.jpg"/>
            <p:cNvPicPr>
              <a:picLocks noChangeAspect="1"/>
            </p:cNvPicPr>
            <p:nvPr/>
          </p:nvPicPr>
          <p:blipFill>
            <a:blip r:embed="rId3" cstate="print"/>
            <a:stretch>
              <a:fillRect/>
            </a:stretch>
          </p:blipFill>
          <p:spPr>
            <a:xfrm>
              <a:off x="1271935" y="650882"/>
              <a:ext cx="4341465" cy="5356217"/>
            </a:xfrm>
            <a:prstGeom prst="rect">
              <a:avLst/>
            </a:prstGeom>
          </p:spPr>
        </p:pic>
        <p:grpSp>
          <p:nvGrpSpPr>
            <p:cNvPr id="15" name="Group 13"/>
            <p:cNvGrpSpPr/>
            <p:nvPr/>
          </p:nvGrpSpPr>
          <p:grpSpPr>
            <a:xfrm>
              <a:off x="5453060" y="3214688"/>
              <a:ext cx="2459026" cy="1932464"/>
              <a:chOff x="3757610" y="3748088"/>
              <a:chExt cx="2459026" cy="1932464"/>
            </a:xfrm>
          </p:grpSpPr>
          <p:sp>
            <p:nvSpPr>
              <p:cNvPr id="16" name="Rectangle 38"/>
              <p:cNvSpPr>
                <a:spLocks noChangeArrowheads="1"/>
              </p:cNvSpPr>
              <p:nvPr/>
            </p:nvSpPr>
            <p:spPr bwMode="auto">
              <a:xfrm>
                <a:off x="3790927" y="3749675"/>
                <a:ext cx="2262189" cy="1930400"/>
              </a:xfrm>
              <a:prstGeom prst="rect">
                <a:avLst/>
              </a:prstGeom>
              <a:gradFill flip="none" rotWithShape="1">
                <a:gsLst>
                  <a:gs pos="0">
                    <a:srgbClr val="5A3812"/>
                  </a:gs>
                  <a:gs pos="100000">
                    <a:srgbClr val="D58E3F">
                      <a:shade val="100000"/>
                      <a:satMod val="115000"/>
                    </a:srgbClr>
                  </a:gs>
                </a:gsLst>
                <a:lin ang="0" scaled="1"/>
                <a:tileRect/>
              </a:gradFill>
              <a:ln w="76200">
                <a:noFill/>
                <a:miter lim="800000"/>
                <a:headEnd/>
                <a:tailEnd/>
              </a:ln>
              <a:effectLst>
                <a:outerShdw dist="12700" dir="10800000" algn="ctr" rotWithShape="0">
                  <a:srgbClr val="F9DFB5">
                    <a:alpha val="50000"/>
                  </a:srgbClr>
                </a:outerShdw>
              </a:effectLst>
            </p:spPr>
            <p:txBody>
              <a:bodyPr wrap="none" anchor="ctr"/>
              <a:lstStyle/>
              <a:p>
                <a:endParaRPr lang="en-US"/>
              </a:p>
            </p:txBody>
          </p:sp>
          <p:sp>
            <p:nvSpPr>
              <p:cNvPr id="17" name="AutoShape 39"/>
              <p:cNvSpPr>
                <a:spLocks noChangeArrowheads="1"/>
              </p:cNvSpPr>
              <p:nvPr/>
            </p:nvSpPr>
            <p:spPr bwMode="auto">
              <a:xfrm>
                <a:off x="4444986" y="3803650"/>
                <a:ext cx="1771650" cy="1825625"/>
              </a:xfrm>
              <a:prstGeom prst="roundRect">
                <a:avLst>
                  <a:gd name="adj" fmla="val 16667"/>
                </a:avLst>
              </a:prstGeom>
              <a:noFill/>
              <a:ln w="9525">
                <a:noFill/>
                <a:round/>
                <a:headEnd/>
                <a:tailEnd/>
              </a:ln>
              <a:effectLst/>
            </p:spPr>
            <p:txBody>
              <a:bodyPr>
                <a:spAutoFit/>
              </a:bodyPr>
              <a:lstStyle/>
              <a:p>
                <a:r>
                  <a:rPr lang="en-US" sz="1500" b="1" dirty="0">
                    <a:solidFill>
                      <a:srgbClr val="FFFFFF"/>
                    </a:solidFill>
                    <a:effectLst/>
                    <a:latin typeface="Futura Md BT" pitchFamily="34" charset="0"/>
                  </a:rPr>
                  <a:t>Slides by</a:t>
                </a:r>
              </a:p>
              <a:p>
                <a:endParaRPr lang="en-US" sz="600" dirty="0">
                  <a:solidFill>
                    <a:srgbClr val="FFFFFF"/>
                  </a:solidFill>
                  <a:effectLst/>
                  <a:latin typeface="Futura Md BT" pitchFamily="34" charset="0"/>
                </a:endParaRPr>
              </a:p>
              <a:p>
                <a:r>
                  <a:rPr lang="en-US" sz="2400" b="1" dirty="0">
                    <a:solidFill>
                      <a:srgbClr val="FFFFFF"/>
                    </a:solidFill>
                    <a:effectLst/>
                    <a:latin typeface="Futura Md BT" pitchFamily="34" charset="0"/>
                  </a:rPr>
                  <a:t>John</a:t>
                </a:r>
              </a:p>
              <a:p>
                <a:r>
                  <a:rPr lang="en-US" sz="2400" b="1" dirty="0" err="1">
                    <a:solidFill>
                      <a:srgbClr val="FFFFFF"/>
                    </a:solidFill>
                    <a:effectLst/>
                    <a:latin typeface="Futura Md BT" pitchFamily="34" charset="0"/>
                  </a:rPr>
                  <a:t>Loucks</a:t>
                </a:r>
                <a:endParaRPr lang="en-US" sz="2400" b="1" dirty="0">
                  <a:solidFill>
                    <a:srgbClr val="FFFFFF"/>
                  </a:solidFill>
                  <a:effectLst/>
                  <a:latin typeface="Futura Md BT" pitchFamily="34" charset="0"/>
                </a:endParaRPr>
              </a:p>
              <a:p>
                <a:endParaRPr lang="en-US" sz="400" dirty="0">
                  <a:solidFill>
                    <a:srgbClr val="FFFFFF"/>
                  </a:solidFill>
                  <a:effectLst/>
                  <a:latin typeface="Futura Md BT" pitchFamily="34" charset="0"/>
                </a:endParaRPr>
              </a:p>
              <a:p>
                <a:r>
                  <a:rPr lang="en-US" sz="1500" b="1" dirty="0">
                    <a:solidFill>
                      <a:srgbClr val="FFFFFF"/>
                    </a:solidFill>
                    <a:effectLst/>
                    <a:latin typeface="Futura Md BT" pitchFamily="34" charset="0"/>
                  </a:rPr>
                  <a:t>St. Edward’s</a:t>
                </a:r>
              </a:p>
              <a:p>
                <a:r>
                  <a:rPr lang="en-US" sz="1500" b="1" dirty="0">
                    <a:solidFill>
                      <a:srgbClr val="FFFFFF"/>
                    </a:solidFill>
                    <a:effectLst/>
                    <a:latin typeface="Futura Md BT" pitchFamily="34" charset="0"/>
                  </a:rPr>
                  <a:t>University</a:t>
                </a:r>
              </a:p>
            </p:txBody>
          </p:sp>
          <p:grpSp>
            <p:nvGrpSpPr>
              <p:cNvPr id="18" name="Group 12"/>
              <p:cNvGrpSpPr/>
              <p:nvPr/>
            </p:nvGrpSpPr>
            <p:grpSpPr>
              <a:xfrm>
                <a:off x="3757610" y="3748088"/>
                <a:ext cx="944816" cy="1932464"/>
                <a:chOff x="5443535" y="3309938"/>
                <a:chExt cx="944816" cy="1932464"/>
              </a:xfrm>
            </p:grpSpPr>
            <p:sp>
              <p:nvSpPr>
                <p:cNvPr id="19" name="Arc 41"/>
                <p:cNvSpPr>
                  <a:spLocks/>
                </p:cNvSpPr>
                <p:nvPr/>
              </p:nvSpPr>
              <p:spPr bwMode="auto">
                <a:xfrm rot="10284592" flipH="1">
                  <a:off x="5600951" y="3360330"/>
                  <a:ext cx="787400" cy="1865897"/>
                </a:xfrm>
                <a:custGeom>
                  <a:avLst/>
                  <a:gdLst>
                    <a:gd name="G0" fmla="+- 0 0 0"/>
                    <a:gd name="G1" fmla="+- 20364 0 0"/>
                    <a:gd name="G2" fmla="+- 21600 0 0"/>
                    <a:gd name="T0" fmla="*/ 7201 w 21600"/>
                    <a:gd name="T1" fmla="*/ 0 h 20364"/>
                    <a:gd name="T2" fmla="*/ 21600 w 21600"/>
                    <a:gd name="T3" fmla="*/ 20364 h 20364"/>
                    <a:gd name="T4" fmla="*/ 0 w 21600"/>
                    <a:gd name="T5" fmla="*/ 20364 h 20364"/>
                  </a:gdLst>
                  <a:ahLst/>
                  <a:cxnLst>
                    <a:cxn ang="0">
                      <a:pos x="T0" y="T1"/>
                    </a:cxn>
                    <a:cxn ang="0">
                      <a:pos x="T2" y="T3"/>
                    </a:cxn>
                    <a:cxn ang="0">
                      <a:pos x="T4" y="T5"/>
                    </a:cxn>
                  </a:cxnLst>
                  <a:rect l="0" t="0" r="r" b="b"/>
                  <a:pathLst>
                    <a:path w="21600" h="20364" fill="none" extrusionOk="0">
                      <a:moveTo>
                        <a:pt x="7201" y="-1"/>
                      </a:moveTo>
                      <a:cubicBezTo>
                        <a:pt x="15830" y="3051"/>
                        <a:pt x="21600" y="11210"/>
                        <a:pt x="21600" y="20364"/>
                      </a:cubicBezTo>
                    </a:path>
                    <a:path w="21600" h="20364" stroke="0" extrusionOk="0">
                      <a:moveTo>
                        <a:pt x="7201" y="-1"/>
                      </a:moveTo>
                      <a:cubicBezTo>
                        <a:pt x="15830" y="3051"/>
                        <a:pt x="21600" y="11210"/>
                        <a:pt x="21600" y="20364"/>
                      </a:cubicBezTo>
                      <a:lnTo>
                        <a:pt x="0" y="20364"/>
                      </a:lnTo>
                      <a:close/>
                    </a:path>
                  </a:pathLst>
                </a:custGeom>
                <a:solidFill>
                  <a:srgbClr val="FFFFFF"/>
                </a:solidFill>
                <a:ln w="12700">
                  <a:solidFill>
                    <a:schemeClr val="tx1"/>
                  </a:solidFill>
                  <a:round/>
                  <a:headEnd/>
                  <a:tailEnd/>
                </a:ln>
                <a:effectLst/>
              </p:spPr>
              <p:txBody>
                <a:bodyPr wrap="none" anchor="ctr"/>
                <a:lstStyle/>
                <a:p>
                  <a:endParaRPr lang="en-US"/>
                </a:p>
              </p:txBody>
            </p:sp>
            <p:sp>
              <p:nvSpPr>
                <p:cNvPr id="20" name="AutoShape 42"/>
                <p:cNvSpPr>
                  <a:spLocks noChangeArrowheads="1"/>
                </p:cNvSpPr>
                <p:nvPr/>
              </p:nvSpPr>
              <p:spPr bwMode="auto">
                <a:xfrm flipV="1">
                  <a:off x="5448295" y="3310273"/>
                  <a:ext cx="807657" cy="237363"/>
                </a:xfrm>
                <a:prstGeom prst="rtTriangle">
                  <a:avLst/>
                </a:prstGeom>
                <a:solidFill>
                  <a:srgbClr val="FFFFFF"/>
                </a:solidFill>
                <a:ln w="12700">
                  <a:noFill/>
                  <a:miter lim="800000"/>
                  <a:headEnd/>
                  <a:tailEnd/>
                </a:ln>
                <a:effectLst/>
              </p:spPr>
              <p:txBody>
                <a:bodyPr wrap="none" anchor="ctr"/>
                <a:lstStyle/>
                <a:p>
                  <a:endParaRPr lang="en-US"/>
                </a:p>
              </p:txBody>
            </p:sp>
            <p:sp>
              <p:nvSpPr>
                <p:cNvPr id="21" name="AutoShape 43"/>
                <p:cNvSpPr>
                  <a:spLocks noChangeArrowheads="1"/>
                </p:cNvSpPr>
                <p:nvPr/>
              </p:nvSpPr>
              <p:spPr bwMode="auto">
                <a:xfrm>
                  <a:off x="5486397" y="3319463"/>
                  <a:ext cx="523058" cy="1922939"/>
                </a:xfrm>
                <a:prstGeom prst="rtTriangle">
                  <a:avLst/>
                </a:prstGeom>
                <a:solidFill>
                  <a:srgbClr val="FFFFFF"/>
                </a:solidFill>
                <a:ln w="12700">
                  <a:noFill/>
                  <a:miter lim="800000"/>
                  <a:headEnd/>
                  <a:tailEnd/>
                </a:ln>
                <a:effectLst/>
              </p:spPr>
              <p:txBody>
                <a:bodyPr wrap="none" anchor="ctr"/>
                <a:lstStyle/>
                <a:p>
                  <a:endParaRPr lang="en-US"/>
                </a:p>
              </p:txBody>
            </p:sp>
            <p:sp>
              <p:nvSpPr>
                <p:cNvPr id="22" name="Rectangle 44"/>
                <p:cNvSpPr>
                  <a:spLocks noChangeArrowheads="1"/>
                </p:cNvSpPr>
                <p:nvPr/>
              </p:nvSpPr>
              <p:spPr bwMode="auto">
                <a:xfrm>
                  <a:off x="5443535" y="3309938"/>
                  <a:ext cx="214313" cy="1931987"/>
                </a:xfrm>
                <a:prstGeom prst="rect">
                  <a:avLst/>
                </a:prstGeom>
                <a:solidFill>
                  <a:srgbClr val="000000"/>
                </a:solidFill>
                <a:ln w="12700">
                  <a:noFill/>
                  <a:miter lim="800000"/>
                  <a:headEnd/>
                  <a:tailEnd/>
                </a:ln>
                <a:effectLst/>
              </p:spPr>
              <p:txBody>
                <a:bodyPr wrap="none" anchor="ctr"/>
                <a:lstStyle/>
                <a:p>
                  <a:endParaRPr lang="en-US"/>
                </a:p>
              </p:txBody>
            </p:sp>
          </p:grpSp>
        </p:grpSp>
      </p:grpSp>
      <p:sp>
        <p:nvSpPr>
          <p:cNvPr id="23" name="Rectangle 3"/>
          <p:cNvSpPr txBox="1">
            <a:spLocks noChangeArrowheads="1"/>
          </p:cNvSpPr>
          <p:nvPr/>
        </p:nvSpPr>
        <p:spPr>
          <a:xfrm>
            <a:off x="5609931" y="5159852"/>
            <a:ext cx="3267369" cy="1327151"/>
          </a:xfrm>
          <a:prstGeom prst="rect">
            <a:avLst/>
          </a:prstGeom>
          <a:noFill/>
          <a:ln/>
        </p:spPr>
        <p:txBody>
          <a:bodyPr/>
          <a:lstStyle>
            <a:lvl1pPr marL="342900" indent="-342900" algn="l" rtl="0" eaLnBrk="0" fontAlgn="base" hangingPunct="0">
              <a:spcBef>
                <a:spcPct val="20000"/>
              </a:spcBef>
              <a:spcAft>
                <a:spcPct val="0"/>
              </a:spcAft>
              <a:buClr>
                <a:schemeClr val="tx1"/>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pPr marL="0" indent="0">
              <a:buNone/>
            </a:pPr>
            <a:r>
              <a:rPr lang="en-US" kern="0" dirty="0" smtClean="0">
                <a:effectLst/>
              </a:rPr>
              <a:t>Modifications by</a:t>
            </a:r>
          </a:p>
          <a:p>
            <a:pPr marL="0" indent="0">
              <a:buNone/>
            </a:pPr>
            <a:r>
              <a:rPr lang="en-US" kern="0" dirty="0" smtClean="0">
                <a:effectLst/>
              </a:rPr>
              <a:t>A. Asef-Vaziri</a:t>
            </a:r>
            <a:endParaRPr lang="en-US" kern="0" dirty="0">
              <a:effectLst/>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830263" y="166688"/>
            <a:ext cx="7475537" cy="585787"/>
          </a:xfrm>
          <a:noFill/>
          <a:ln/>
        </p:spPr>
        <p:txBody>
          <a:bodyPr/>
          <a:lstStyle/>
          <a:p>
            <a:r>
              <a:rPr lang="en-US"/>
              <a:t>Example:  Shortest Route</a:t>
            </a:r>
          </a:p>
        </p:txBody>
      </p:sp>
      <p:sp>
        <p:nvSpPr>
          <p:cNvPr id="12327" name="Rectangle 39"/>
          <p:cNvSpPr>
            <a:spLocks noGrp="1" noChangeArrowheads="1"/>
          </p:cNvSpPr>
          <p:nvPr>
            <p:ph idx="1"/>
          </p:nvPr>
        </p:nvSpPr>
        <p:spPr>
          <a:xfrm>
            <a:off x="685800" y="1128713"/>
            <a:ext cx="8299450" cy="5259387"/>
          </a:xfrm>
          <a:noFill/>
          <a:ln/>
        </p:spPr>
        <p:txBody>
          <a:bodyPr/>
          <a:lstStyle/>
          <a:p>
            <a:pPr>
              <a:lnSpc>
                <a:spcPct val="90000"/>
              </a:lnSpc>
            </a:pPr>
            <a:r>
              <a:rPr lang="en-US" dirty="0">
                <a:solidFill>
                  <a:srgbClr val="66FFFF"/>
                </a:solidFill>
              </a:rPr>
              <a:t>LP Formulation</a:t>
            </a:r>
          </a:p>
          <a:p>
            <a:pPr lvl="1">
              <a:lnSpc>
                <a:spcPct val="90000"/>
              </a:lnSpc>
            </a:pPr>
            <a:r>
              <a:rPr lang="en-US" dirty="0">
                <a:solidFill>
                  <a:srgbClr val="66FFFF"/>
                </a:solidFill>
              </a:rPr>
              <a:t>Objective Function</a:t>
            </a:r>
          </a:p>
          <a:p>
            <a:pPr>
              <a:lnSpc>
                <a:spcPct val="90000"/>
              </a:lnSpc>
              <a:buFont typeface="Monotype Sorts" pitchFamily="2" charset="2"/>
              <a:buNone/>
            </a:pPr>
            <a:r>
              <a:rPr lang="en-US" dirty="0"/>
              <a:t>	      Min  80</a:t>
            </a:r>
            <a:r>
              <a:rPr lang="en-US" i="1" dirty="0"/>
              <a:t>x</a:t>
            </a:r>
            <a:r>
              <a:rPr lang="en-US" baseline="-25000" dirty="0"/>
              <a:t>12</a:t>
            </a:r>
            <a:r>
              <a:rPr lang="en-US" dirty="0"/>
              <a:t> + 40</a:t>
            </a:r>
            <a:r>
              <a:rPr lang="en-US" i="1" dirty="0"/>
              <a:t>x</a:t>
            </a:r>
            <a:r>
              <a:rPr lang="en-US" baseline="-25000" dirty="0"/>
              <a:t>13</a:t>
            </a:r>
            <a:r>
              <a:rPr lang="en-US" dirty="0"/>
              <a:t> + 80</a:t>
            </a:r>
            <a:r>
              <a:rPr lang="en-US" i="1" dirty="0"/>
              <a:t>x</a:t>
            </a:r>
            <a:r>
              <a:rPr lang="en-US" baseline="-25000" dirty="0"/>
              <a:t>14</a:t>
            </a:r>
            <a:r>
              <a:rPr lang="en-US" dirty="0"/>
              <a:t> + 130</a:t>
            </a:r>
            <a:r>
              <a:rPr lang="en-US" i="1" dirty="0"/>
              <a:t>x</a:t>
            </a:r>
            <a:r>
              <a:rPr lang="en-US" baseline="-25000" dirty="0"/>
              <a:t>15</a:t>
            </a:r>
            <a:r>
              <a:rPr lang="en-US" dirty="0"/>
              <a:t> + 180</a:t>
            </a:r>
            <a:r>
              <a:rPr lang="en-US" i="1" dirty="0"/>
              <a:t>x</a:t>
            </a:r>
            <a:r>
              <a:rPr lang="en-US" baseline="-25000" dirty="0"/>
              <a:t>16</a:t>
            </a:r>
            <a:r>
              <a:rPr lang="en-US" dirty="0"/>
              <a:t> + 60</a:t>
            </a:r>
            <a:r>
              <a:rPr lang="en-US" i="1" dirty="0"/>
              <a:t>x</a:t>
            </a:r>
            <a:r>
              <a:rPr lang="en-US" baseline="-25000" dirty="0"/>
              <a:t>25</a:t>
            </a:r>
            <a:r>
              <a:rPr lang="en-US" dirty="0"/>
              <a:t> </a:t>
            </a:r>
          </a:p>
          <a:p>
            <a:pPr>
              <a:lnSpc>
                <a:spcPct val="90000"/>
              </a:lnSpc>
              <a:buFont typeface="Monotype Sorts" pitchFamily="2" charset="2"/>
              <a:buNone/>
            </a:pPr>
            <a:r>
              <a:rPr lang="en-US" dirty="0"/>
              <a:t>                    + 100</a:t>
            </a:r>
            <a:r>
              <a:rPr lang="en-US" i="1" dirty="0"/>
              <a:t>x</a:t>
            </a:r>
            <a:r>
              <a:rPr lang="en-US" baseline="-25000" dirty="0"/>
              <a:t>26</a:t>
            </a:r>
            <a:r>
              <a:rPr lang="en-US" dirty="0"/>
              <a:t> + 30</a:t>
            </a:r>
            <a:r>
              <a:rPr lang="en-US" i="1" dirty="0"/>
              <a:t>x</a:t>
            </a:r>
            <a:r>
              <a:rPr lang="en-US" baseline="-25000" dirty="0"/>
              <a:t>34</a:t>
            </a:r>
            <a:r>
              <a:rPr lang="en-US" dirty="0"/>
              <a:t> + 90</a:t>
            </a:r>
            <a:r>
              <a:rPr lang="en-US" i="1" dirty="0"/>
              <a:t>x</a:t>
            </a:r>
            <a:r>
              <a:rPr lang="en-US" baseline="-25000" dirty="0"/>
              <a:t>35</a:t>
            </a:r>
            <a:r>
              <a:rPr lang="en-US" dirty="0"/>
              <a:t> + 120</a:t>
            </a:r>
            <a:r>
              <a:rPr lang="en-US" i="1" dirty="0"/>
              <a:t>x</a:t>
            </a:r>
            <a:r>
              <a:rPr lang="en-US" i="1" baseline="-25000" dirty="0"/>
              <a:t>36</a:t>
            </a:r>
            <a:r>
              <a:rPr lang="en-US" dirty="0"/>
              <a:t> + 30</a:t>
            </a:r>
            <a:r>
              <a:rPr lang="en-US" i="1" dirty="0"/>
              <a:t>x</a:t>
            </a:r>
            <a:r>
              <a:rPr lang="en-US" baseline="-25000" dirty="0"/>
              <a:t>43</a:t>
            </a:r>
            <a:r>
              <a:rPr lang="en-US" dirty="0"/>
              <a:t> + 50</a:t>
            </a:r>
            <a:r>
              <a:rPr lang="en-US" i="1" dirty="0"/>
              <a:t>x</a:t>
            </a:r>
            <a:r>
              <a:rPr lang="en-US" baseline="-25000" dirty="0"/>
              <a:t>45</a:t>
            </a:r>
            <a:r>
              <a:rPr lang="en-US" dirty="0"/>
              <a:t> </a:t>
            </a:r>
          </a:p>
          <a:p>
            <a:pPr>
              <a:lnSpc>
                <a:spcPct val="90000"/>
              </a:lnSpc>
              <a:buFont typeface="Monotype Sorts" pitchFamily="2" charset="2"/>
              <a:buNone/>
            </a:pPr>
            <a:r>
              <a:rPr lang="en-US" dirty="0"/>
              <a:t>                    + 90</a:t>
            </a:r>
            <a:r>
              <a:rPr lang="en-US" i="1" dirty="0"/>
              <a:t>x</a:t>
            </a:r>
            <a:r>
              <a:rPr lang="en-US" baseline="-25000" dirty="0"/>
              <a:t>46</a:t>
            </a:r>
            <a:r>
              <a:rPr lang="en-US" dirty="0"/>
              <a:t> + 60</a:t>
            </a:r>
            <a:r>
              <a:rPr lang="en-US" i="1" dirty="0"/>
              <a:t>x</a:t>
            </a:r>
            <a:r>
              <a:rPr lang="en-US" baseline="-25000" dirty="0"/>
              <a:t>52</a:t>
            </a:r>
            <a:r>
              <a:rPr lang="en-US" dirty="0"/>
              <a:t> + 90</a:t>
            </a:r>
            <a:r>
              <a:rPr lang="en-US" i="1" dirty="0"/>
              <a:t>x</a:t>
            </a:r>
            <a:r>
              <a:rPr lang="en-US" baseline="-25000" dirty="0"/>
              <a:t>53</a:t>
            </a:r>
            <a:r>
              <a:rPr lang="en-US" dirty="0"/>
              <a:t> + 50</a:t>
            </a:r>
            <a:r>
              <a:rPr lang="en-US" i="1" dirty="0"/>
              <a:t>x</a:t>
            </a:r>
            <a:r>
              <a:rPr lang="en-US" baseline="-25000" dirty="0"/>
              <a:t>54</a:t>
            </a:r>
            <a:r>
              <a:rPr lang="en-US" dirty="0"/>
              <a:t> + 30</a:t>
            </a:r>
            <a:r>
              <a:rPr lang="en-US" i="1" dirty="0"/>
              <a:t>x</a:t>
            </a:r>
            <a:r>
              <a:rPr lang="en-US" baseline="-25000" dirty="0"/>
              <a:t>56</a:t>
            </a:r>
            <a:r>
              <a:rPr lang="en-US" dirty="0"/>
              <a:t> </a:t>
            </a:r>
          </a:p>
          <a:p>
            <a:pPr>
              <a:lnSpc>
                <a:spcPct val="90000"/>
              </a:lnSpc>
              <a:buFont typeface="Monotype Sorts" pitchFamily="2" charset="2"/>
              <a:buNone/>
            </a:pPr>
            <a:endParaRPr lang="en-US" sz="800" dirty="0"/>
          </a:p>
          <a:p>
            <a:pPr lvl="1">
              <a:lnSpc>
                <a:spcPct val="90000"/>
              </a:lnSpc>
            </a:pPr>
            <a:r>
              <a:rPr lang="en-US" dirty="0">
                <a:solidFill>
                  <a:srgbClr val="66FFFF"/>
                </a:solidFill>
              </a:rPr>
              <a:t>Node Flow-Conservation Constraints</a:t>
            </a:r>
          </a:p>
          <a:p>
            <a:pPr lvl="1">
              <a:lnSpc>
                <a:spcPct val="90000"/>
              </a:lnSpc>
              <a:buFontTx/>
              <a:buNone/>
            </a:pPr>
            <a:r>
              <a:rPr lang="en-US" dirty="0"/>
              <a:t>     	  </a:t>
            </a:r>
            <a:r>
              <a:rPr lang="en-US" i="1" dirty="0"/>
              <a:t>x</a:t>
            </a:r>
            <a:r>
              <a:rPr lang="en-US" baseline="-25000" dirty="0"/>
              <a:t>12</a:t>
            </a:r>
            <a:r>
              <a:rPr lang="en-US" dirty="0"/>
              <a:t> + </a:t>
            </a:r>
            <a:r>
              <a:rPr lang="en-US" i="1" dirty="0"/>
              <a:t>x</a:t>
            </a:r>
            <a:r>
              <a:rPr lang="en-US" baseline="-25000" dirty="0"/>
              <a:t>13</a:t>
            </a:r>
            <a:r>
              <a:rPr lang="en-US" dirty="0"/>
              <a:t> + </a:t>
            </a:r>
            <a:r>
              <a:rPr lang="en-US" i="1" dirty="0"/>
              <a:t>x</a:t>
            </a:r>
            <a:r>
              <a:rPr lang="en-US" baseline="-25000" dirty="0"/>
              <a:t>14</a:t>
            </a:r>
            <a:r>
              <a:rPr lang="en-US" dirty="0"/>
              <a:t> + </a:t>
            </a:r>
            <a:r>
              <a:rPr lang="en-US" i="1" dirty="0"/>
              <a:t>x</a:t>
            </a:r>
            <a:r>
              <a:rPr lang="en-US" baseline="-25000" dirty="0"/>
              <a:t>15</a:t>
            </a:r>
            <a:r>
              <a:rPr lang="en-US" dirty="0"/>
              <a:t> + </a:t>
            </a:r>
            <a:r>
              <a:rPr lang="en-US" i="1" dirty="0"/>
              <a:t>x</a:t>
            </a:r>
            <a:r>
              <a:rPr lang="en-US" baseline="-25000" dirty="0"/>
              <a:t>16</a:t>
            </a:r>
            <a:r>
              <a:rPr lang="en-US" dirty="0"/>
              <a:t> =  1  (origin)</a:t>
            </a:r>
          </a:p>
          <a:p>
            <a:pPr lvl="1">
              <a:lnSpc>
                <a:spcPct val="90000"/>
              </a:lnSpc>
              <a:buFontTx/>
              <a:buNone/>
            </a:pPr>
            <a:r>
              <a:rPr lang="en-US" i="1" dirty="0"/>
              <a:t>	 </a:t>
            </a:r>
            <a:r>
              <a:rPr lang="en-US" dirty="0"/>
              <a:t>–</a:t>
            </a:r>
            <a:r>
              <a:rPr lang="en-US" i="1" dirty="0"/>
              <a:t> x</a:t>
            </a:r>
            <a:r>
              <a:rPr lang="en-US" baseline="-25000" dirty="0"/>
              <a:t>12</a:t>
            </a:r>
            <a:r>
              <a:rPr lang="en-US" dirty="0"/>
              <a:t> + </a:t>
            </a:r>
            <a:r>
              <a:rPr lang="en-US" i="1" dirty="0"/>
              <a:t>x</a:t>
            </a:r>
            <a:r>
              <a:rPr lang="en-US" baseline="-25000" dirty="0"/>
              <a:t>25</a:t>
            </a:r>
            <a:r>
              <a:rPr lang="en-US" dirty="0"/>
              <a:t> + </a:t>
            </a:r>
            <a:r>
              <a:rPr lang="en-US" i="1" dirty="0"/>
              <a:t>x</a:t>
            </a:r>
            <a:r>
              <a:rPr lang="en-US" baseline="-25000" dirty="0"/>
              <a:t>26</a:t>
            </a:r>
            <a:r>
              <a:rPr lang="en-US" dirty="0"/>
              <a:t> – </a:t>
            </a:r>
            <a:r>
              <a:rPr lang="en-US" i="1" dirty="0"/>
              <a:t>x</a:t>
            </a:r>
            <a:r>
              <a:rPr lang="en-US" baseline="-25000" dirty="0"/>
              <a:t>52</a:t>
            </a:r>
            <a:r>
              <a:rPr lang="en-US" dirty="0"/>
              <a:t>  =  0  (node 2)</a:t>
            </a:r>
          </a:p>
          <a:p>
            <a:pPr lvl="1">
              <a:lnSpc>
                <a:spcPct val="90000"/>
              </a:lnSpc>
              <a:buFontTx/>
              <a:buNone/>
            </a:pPr>
            <a:r>
              <a:rPr lang="en-US" i="1" dirty="0"/>
              <a:t>	 </a:t>
            </a:r>
            <a:r>
              <a:rPr lang="en-US" dirty="0"/>
              <a:t>–</a:t>
            </a:r>
            <a:r>
              <a:rPr lang="en-US" i="1" dirty="0"/>
              <a:t> x</a:t>
            </a:r>
            <a:r>
              <a:rPr lang="en-US" baseline="-25000" dirty="0"/>
              <a:t>13</a:t>
            </a:r>
            <a:r>
              <a:rPr lang="en-US" dirty="0"/>
              <a:t> + </a:t>
            </a:r>
            <a:r>
              <a:rPr lang="en-US" i="1" dirty="0"/>
              <a:t>x</a:t>
            </a:r>
            <a:r>
              <a:rPr lang="en-US" baseline="-25000" dirty="0"/>
              <a:t>34</a:t>
            </a:r>
            <a:r>
              <a:rPr lang="en-US" dirty="0"/>
              <a:t> + </a:t>
            </a:r>
            <a:r>
              <a:rPr lang="en-US" i="1" dirty="0"/>
              <a:t>x</a:t>
            </a:r>
            <a:r>
              <a:rPr lang="en-US" baseline="-25000" dirty="0"/>
              <a:t>35</a:t>
            </a:r>
            <a:r>
              <a:rPr lang="en-US" dirty="0"/>
              <a:t> + </a:t>
            </a:r>
            <a:r>
              <a:rPr lang="en-US" i="1" dirty="0"/>
              <a:t>x</a:t>
            </a:r>
            <a:r>
              <a:rPr lang="en-US" baseline="-25000" dirty="0"/>
              <a:t>36</a:t>
            </a:r>
            <a:r>
              <a:rPr lang="en-US" dirty="0"/>
              <a:t> – </a:t>
            </a:r>
            <a:r>
              <a:rPr lang="en-US" i="1" dirty="0"/>
              <a:t>x</a:t>
            </a:r>
            <a:r>
              <a:rPr lang="en-US" baseline="-25000" dirty="0"/>
              <a:t>43</a:t>
            </a:r>
            <a:r>
              <a:rPr lang="en-US" dirty="0"/>
              <a:t> – </a:t>
            </a:r>
            <a:r>
              <a:rPr lang="en-US" i="1" dirty="0"/>
              <a:t>x</a:t>
            </a:r>
            <a:r>
              <a:rPr lang="en-US" baseline="-25000" dirty="0"/>
              <a:t>53</a:t>
            </a:r>
            <a:r>
              <a:rPr lang="en-US" dirty="0"/>
              <a:t> =  0  (node 3)</a:t>
            </a:r>
          </a:p>
          <a:p>
            <a:pPr lvl="1">
              <a:lnSpc>
                <a:spcPct val="90000"/>
              </a:lnSpc>
              <a:buFontTx/>
              <a:buNone/>
            </a:pPr>
            <a:r>
              <a:rPr lang="en-US" i="1" dirty="0"/>
              <a:t>	 </a:t>
            </a:r>
            <a:r>
              <a:rPr lang="en-US" dirty="0"/>
              <a:t>–</a:t>
            </a:r>
            <a:r>
              <a:rPr lang="en-US" i="1" dirty="0"/>
              <a:t> x</a:t>
            </a:r>
            <a:r>
              <a:rPr lang="en-US" baseline="-25000" dirty="0"/>
              <a:t>14</a:t>
            </a:r>
            <a:r>
              <a:rPr lang="en-US" dirty="0"/>
              <a:t> – </a:t>
            </a:r>
            <a:r>
              <a:rPr lang="en-US" i="1" dirty="0"/>
              <a:t>x</a:t>
            </a:r>
            <a:r>
              <a:rPr lang="en-US" baseline="-25000" dirty="0"/>
              <a:t>34</a:t>
            </a:r>
            <a:r>
              <a:rPr lang="en-US" dirty="0"/>
              <a:t> + </a:t>
            </a:r>
            <a:r>
              <a:rPr lang="en-US" i="1" dirty="0"/>
              <a:t>x</a:t>
            </a:r>
            <a:r>
              <a:rPr lang="en-US" baseline="-25000" dirty="0"/>
              <a:t>43</a:t>
            </a:r>
            <a:r>
              <a:rPr lang="en-US" dirty="0"/>
              <a:t> + </a:t>
            </a:r>
            <a:r>
              <a:rPr lang="en-US" i="1" dirty="0"/>
              <a:t>x</a:t>
            </a:r>
            <a:r>
              <a:rPr lang="en-US" baseline="-25000" dirty="0"/>
              <a:t>45</a:t>
            </a:r>
            <a:r>
              <a:rPr lang="en-US" dirty="0"/>
              <a:t> + </a:t>
            </a:r>
            <a:r>
              <a:rPr lang="en-US" i="1" dirty="0"/>
              <a:t>x</a:t>
            </a:r>
            <a:r>
              <a:rPr lang="en-US" baseline="-25000" dirty="0"/>
              <a:t>46</a:t>
            </a:r>
            <a:r>
              <a:rPr lang="en-US" dirty="0"/>
              <a:t> – </a:t>
            </a:r>
            <a:r>
              <a:rPr lang="en-US" i="1" dirty="0"/>
              <a:t>x</a:t>
            </a:r>
            <a:r>
              <a:rPr lang="en-US" baseline="-25000" dirty="0"/>
              <a:t>54</a:t>
            </a:r>
            <a:r>
              <a:rPr lang="en-US" dirty="0"/>
              <a:t> =  0  (node 4)</a:t>
            </a:r>
          </a:p>
          <a:p>
            <a:pPr lvl="1">
              <a:lnSpc>
                <a:spcPct val="90000"/>
              </a:lnSpc>
              <a:buFontTx/>
              <a:buNone/>
            </a:pPr>
            <a:r>
              <a:rPr lang="en-US" i="1" dirty="0"/>
              <a:t>	 </a:t>
            </a:r>
            <a:r>
              <a:rPr lang="en-US" dirty="0"/>
              <a:t>–</a:t>
            </a:r>
            <a:r>
              <a:rPr lang="en-US" i="1" dirty="0"/>
              <a:t> x</a:t>
            </a:r>
            <a:r>
              <a:rPr lang="en-US" baseline="-25000" dirty="0"/>
              <a:t>15</a:t>
            </a:r>
            <a:r>
              <a:rPr lang="en-US" dirty="0"/>
              <a:t> –</a:t>
            </a:r>
            <a:r>
              <a:rPr lang="en-US" i="1" dirty="0"/>
              <a:t> x</a:t>
            </a:r>
            <a:r>
              <a:rPr lang="en-US" baseline="-25000" dirty="0"/>
              <a:t>25</a:t>
            </a:r>
            <a:r>
              <a:rPr lang="en-US" dirty="0"/>
              <a:t> – </a:t>
            </a:r>
            <a:r>
              <a:rPr lang="en-US" i="1" dirty="0"/>
              <a:t>x</a:t>
            </a:r>
            <a:r>
              <a:rPr lang="en-US" baseline="-25000" dirty="0"/>
              <a:t>35</a:t>
            </a:r>
            <a:r>
              <a:rPr lang="en-US" dirty="0"/>
              <a:t> – </a:t>
            </a:r>
            <a:r>
              <a:rPr lang="en-US" i="1" dirty="0"/>
              <a:t>x</a:t>
            </a:r>
            <a:r>
              <a:rPr lang="en-US" baseline="-25000" dirty="0"/>
              <a:t>45</a:t>
            </a:r>
            <a:r>
              <a:rPr lang="en-US" dirty="0"/>
              <a:t> + </a:t>
            </a:r>
            <a:r>
              <a:rPr lang="en-US" i="1" dirty="0"/>
              <a:t>x</a:t>
            </a:r>
            <a:r>
              <a:rPr lang="en-US" baseline="-25000" dirty="0"/>
              <a:t>52</a:t>
            </a:r>
            <a:r>
              <a:rPr lang="en-US" dirty="0"/>
              <a:t> + </a:t>
            </a:r>
            <a:r>
              <a:rPr lang="en-US" i="1" dirty="0"/>
              <a:t>x</a:t>
            </a:r>
            <a:r>
              <a:rPr lang="en-US" baseline="-25000" dirty="0"/>
              <a:t>53</a:t>
            </a:r>
            <a:r>
              <a:rPr lang="en-US" dirty="0"/>
              <a:t> + </a:t>
            </a:r>
            <a:r>
              <a:rPr lang="en-US" i="1" dirty="0"/>
              <a:t>x</a:t>
            </a:r>
            <a:r>
              <a:rPr lang="en-US" baseline="-25000" dirty="0"/>
              <a:t>54</a:t>
            </a:r>
            <a:r>
              <a:rPr lang="en-US" dirty="0"/>
              <a:t> + </a:t>
            </a:r>
            <a:r>
              <a:rPr lang="en-US" i="1" dirty="0"/>
              <a:t>x</a:t>
            </a:r>
            <a:r>
              <a:rPr lang="en-US" baseline="-25000" dirty="0"/>
              <a:t>56</a:t>
            </a:r>
            <a:r>
              <a:rPr lang="en-US" dirty="0"/>
              <a:t> =  0  (node 5)</a:t>
            </a:r>
          </a:p>
          <a:p>
            <a:pPr lvl="1">
              <a:lnSpc>
                <a:spcPct val="90000"/>
              </a:lnSpc>
              <a:buFontTx/>
              <a:buNone/>
            </a:pPr>
            <a:r>
              <a:rPr lang="en-US" i="1" dirty="0"/>
              <a:t>	    x</a:t>
            </a:r>
            <a:r>
              <a:rPr lang="en-US" baseline="-25000" dirty="0"/>
              <a:t>16</a:t>
            </a:r>
            <a:r>
              <a:rPr lang="en-US" dirty="0"/>
              <a:t> + </a:t>
            </a:r>
            <a:r>
              <a:rPr lang="en-US" i="1" dirty="0"/>
              <a:t>x</a:t>
            </a:r>
            <a:r>
              <a:rPr lang="en-US" baseline="-25000" dirty="0"/>
              <a:t>26</a:t>
            </a:r>
            <a:r>
              <a:rPr lang="en-US" dirty="0"/>
              <a:t> + </a:t>
            </a:r>
            <a:r>
              <a:rPr lang="en-US" i="1" dirty="0"/>
              <a:t>x</a:t>
            </a:r>
            <a:r>
              <a:rPr lang="en-US" baseline="-25000" dirty="0"/>
              <a:t>36</a:t>
            </a:r>
            <a:r>
              <a:rPr lang="en-US" dirty="0"/>
              <a:t> + </a:t>
            </a:r>
            <a:r>
              <a:rPr lang="en-US" i="1" dirty="0"/>
              <a:t>x</a:t>
            </a:r>
            <a:r>
              <a:rPr lang="en-US" baseline="-25000" dirty="0"/>
              <a:t>46</a:t>
            </a:r>
            <a:r>
              <a:rPr lang="en-US" dirty="0"/>
              <a:t> + </a:t>
            </a:r>
            <a:r>
              <a:rPr lang="en-US" i="1" dirty="0"/>
              <a:t>x</a:t>
            </a:r>
            <a:r>
              <a:rPr lang="en-US" baseline="-25000" dirty="0"/>
              <a:t>56</a:t>
            </a:r>
            <a:r>
              <a:rPr lang="en-US" dirty="0"/>
              <a:t> =  1  (destination)</a:t>
            </a:r>
          </a:p>
        </p:txBody>
      </p:sp>
    </p:spTree>
    <p:extLst>
      <p:ext uri="{BB962C8B-B14F-4D97-AF65-F5344CB8AC3E}">
        <p14:creationId xmlns:p14="http://schemas.microsoft.com/office/powerpoint/2010/main" val="1093236801"/>
      </p:ext>
    </p:extLst>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81000" y="952500"/>
            <a:ext cx="8280400" cy="4914900"/>
          </a:xfrm>
          <a:prstGeom prst="rect">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12290" name="Rectangle 2"/>
          <p:cNvSpPr>
            <a:spLocks noGrp="1" noChangeArrowheads="1"/>
          </p:cNvSpPr>
          <p:nvPr>
            <p:ph type="title"/>
          </p:nvPr>
        </p:nvSpPr>
        <p:spPr>
          <a:xfrm>
            <a:off x="830263" y="166688"/>
            <a:ext cx="7475537" cy="585787"/>
          </a:xfrm>
          <a:noFill/>
          <a:ln/>
        </p:spPr>
        <p:txBody>
          <a:bodyPr/>
          <a:lstStyle/>
          <a:p>
            <a:r>
              <a:rPr lang="en-US" dirty="0" smtClean="0"/>
              <a:t>Excel Solution</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94936052"/>
              </p:ext>
            </p:extLst>
          </p:nvPr>
        </p:nvGraphicFramePr>
        <p:xfrm>
          <a:off x="546101" y="1055085"/>
          <a:ext cx="7912100" cy="4665455"/>
        </p:xfrm>
        <a:graphic>
          <a:graphicData uri="http://schemas.openxmlformats.org/presentationml/2006/ole">
            <mc:AlternateContent xmlns:mc="http://schemas.openxmlformats.org/markup-compatibility/2006">
              <mc:Choice xmlns:v="urn:schemas-microsoft-com:vml" Requires="v">
                <p:oleObj spid="_x0000_s149508" name="Worksheet" r:id="rId4" imgW="5895857" imgH="3476713" progId="Excel.Sheet.12">
                  <p:embed/>
                </p:oleObj>
              </mc:Choice>
              <mc:Fallback>
                <p:oleObj name="Worksheet" r:id="rId4" imgW="5895857" imgH="3476713" progId="Excel.Sheet.12">
                  <p:embed/>
                  <p:pic>
                    <p:nvPicPr>
                      <p:cNvPr id="0" name=""/>
                      <p:cNvPicPr/>
                      <p:nvPr/>
                    </p:nvPicPr>
                    <p:blipFill>
                      <a:blip r:embed="rId5"/>
                      <a:stretch>
                        <a:fillRect/>
                      </a:stretch>
                    </p:blipFill>
                    <p:spPr>
                      <a:xfrm>
                        <a:off x="546101" y="1055085"/>
                        <a:ext cx="7912100" cy="4665455"/>
                      </a:xfrm>
                      <a:prstGeom prst="rect">
                        <a:avLst/>
                      </a:prstGeom>
                    </p:spPr>
                  </p:pic>
                </p:oleObj>
              </mc:Fallback>
            </mc:AlternateContent>
          </a:graphicData>
        </a:graphic>
      </p:graphicFrame>
    </p:spTree>
    <p:extLst>
      <p:ext uri="{BB962C8B-B14F-4D97-AF65-F5344CB8AC3E}">
        <p14:creationId xmlns:p14="http://schemas.microsoft.com/office/powerpoint/2010/main" val="1109459337"/>
      </p:ext>
    </p:extLst>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a:lstStyle/>
          <a:p>
            <a:r>
              <a:rPr lang="en-US" dirty="0"/>
              <a:t>Maximal Flow Problem</a:t>
            </a:r>
          </a:p>
        </p:txBody>
      </p:sp>
      <p:sp>
        <p:nvSpPr>
          <p:cNvPr id="36867" name="Rectangle 3"/>
          <p:cNvSpPr>
            <a:spLocks noGrp="1" noChangeArrowheads="1"/>
          </p:cNvSpPr>
          <p:nvPr>
            <p:ph idx="1"/>
          </p:nvPr>
        </p:nvSpPr>
        <p:spPr>
          <a:noFill/>
          <a:ln/>
        </p:spPr>
        <p:txBody>
          <a:bodyPr/>
          <a:lstStyle/>
          <a:p>
            <a:r>
              <a:rPr lang="en-US"/>
              <a:t>The </a:t>
            </a:r>
            <a:r>
              <a:rPr lang="en-US" u="sng"/>
              <a:t>maximal flow problem</a:t>
            </a:r>
            <a:r>
              <a:rPr lang="en-US"/>
              <a:t> is concerned with determining the maximal volume of flow from one node (called the source) to another node (called the sink).  </a:t>
            </a:r>
          </a:p>
          <a:p>
            <a:r>
              <a:rPr lang="en-US"/>
              <a:t>In the maximal flow problem, each arc has a maximum </a:t>
            </a:r>
            <a:r>
              <a:rPr lang="en-US" u="sng"/>
              <a:t>arc flow capacity</a:t>
            </a:r>
            <a:r>
              <a:rPr lang="en-US"/>
              <a:t> which limits the flow through the arc.</a:t>
            </a: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en-US"/>
              <a:t>Example:  Maximal Flow</a:t>
            </a:r>
          </a:p>
        </p:txBody>
      </p:sp>
      <p:sp>
        <p:nvSpPr>
          <p:cNvPr id="134147" name="Rectangle 3"/>
          <p:cNvSpPr>
            <a:spLocks noGrp="1" noChangeArrowheads="1"/>
          </p:cNvSpPr>
          <p:nvPr>
            <p:ph idx="1"/>
          </p:nvPr>
        </p:nvSpPr>
        <p:spPr>
          <a:xfrm>
            <a:off x="687388" y="1130300"/>
            <a:ext cx="7886700" cy="3309938"/>
          </a:xfrm>
        </p:spPr>
        <p:txBody>
          <a:bodyPr/>
          <a:lstStyle/>
          <a:p>
            <a:pPr>
              <a:lnSpc>
                <a:spcPct val="90000"/>
              </a:lnSpc>
            </a:pPr>
            <a:r>
              <a:rPr lang="en-US"/>
              <a:t>A </a:t>
            </a:r>
            <a:r>
              <a:rPr lang="en-US" u="sng"/>
              <a:t>capacitated transshipment model</a:t>
            </a:r>
            <a:r>
              <a:rPr lang="en-US"/>
              <a:t> can be developed for the maximal flow problem.</a:t>
            </a:r>
          </a:p>
          <a:p>
            <a:pPr>
              <a:lnSpc>
                <a:spcPct val="90000"/>
              </a:lnSpc>
            </a:pPr>
            <a:r>
              <a:rPr lang="en-US"/>
              <a:t>We will add an arc from the sink node back to the source node to represent the total flow through the network.</a:t>
            </a:r>
          </a:p>
          <a:p>
            <a:pPr>
              <a:lnSpc>
                <a:spcPct val="90000"/>
              </a:lnSpc>
            </a:pPr>
            <a:r>
              <a:rPr lang="en-US"/>
              <a:t>There is no capacity on the newly added sink-to-source arc.</a:t>
            </a:r>
          </a:p>
          <a:p>
            <a:pPr>
              <a:lnSpc>
                <a:spcPct val="90000"/>
              </a:lnSpc>
            </a:pPr>
            <a:r>
              <a:rPr lang="en-US"/>
              <a:t>We want to maximize the flow over the sink-to-source arc.</a:t>
            </a:r>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r>
              <a:rPr lang="en-US"/>
              <a:t>Maximal Flow Problem</a:t>
            </a:r>
          </a:p>
        </p:txBody>
      </p:sp>
      <p:sp>
        <p:nvSpPr>
          <p:cNvPr id="135171" name="Rectangle 3"/>
          <p:cNvSpPr>
            <a:spLocks noGrp="1" noChangeArrowheads="1"/>
          </p:cNvSpPr>
          <p:nvPr>
            <p:ph idx="1"/>
          </p:nvPr>
        </p:nvSpPr>
        <p:spPr/>
        <p:txBody>
          <a:bodyPr/>
          <a:lstStyle/>
          <a:p>
            <a:r>
              <a:rPr lang="en-US">
                <a:solidFill>
                  <a:srgbClr val="66FFFF"/>
                </a:solidFill>
              </a:rPr>
              <a:t>LP Formulation</a:t>
            </a:r>
          </a:p>
          <a:p>
            <a:pPr>
              <a:buFont typeface="Monotype Sorts" pitchFamily="2" charset="2"/>
              <a:buNone/>
            </a:pPr>
            <a:r>
              <a:rPr lang="en-US">
                <a:solidFill>
                  <a:srgbClr val="66FFFF"/>
                </a:solidFill>
              </a:rPr>
              <a:t>    (as Capacitated Transshipment Problem)</a:t>
            </a:r>
          </a:p>
          <a:p>
            <a:pPr lvl="1"/>
            <a:r>
              <a:rPr lang="en-US"/>
              <a:t>There is a </a:t>
            </a:r>
            <a:r>
              <a:rPr lang="en-US" u="sng"/>
              <a:t>variable</a:t>
            </a:r>
            <a:r>
              <a:rPr lang="en-US"/>
              <a:t> for every arc.</a:t>
            </a:r>
          </a:p>
          <a:p>
            <a:pPr lvl="1"/>
            <a:r>
              <a:rPr lang="en-US"/>
              <a:t>There is a </a:t>
            </a:r>
            <a:r>
              <a:rPr lang="en-US" u="sng"/>
              <a:t>constraint</a:t>
            </a:r>
            <a:r>
              <a:rPr lang="en-US"/>
              <a:t> for every node; the flow out must equal the flow in.</a:t>
            </a:r>
          </a:p>
          <a:p>
            <a:pPr lvl="1"/>
            <a:r>
              <a:rPr lang="en-US"/>
              <a:t>There is a </a:t>
            </a:r>
            <a:r>
              <a:rPr lang="en-US" u="sng"/>
              <a:t>constraint</a:t>
            </a:r>
            <a:r>
              <a:rPr lang="en-US"/>
              <a:t> for every arc (except the added sink-to-source arc); arc capacity cannot be exceeded.</a:t>
            </a:r>
          </a:p>
          <a:p>
            <a:pPr lvl="1"/>
            <a:r>
              <a:rPr lang="en-US"/>
              <a:t>The </a:t>
            </a:r>
            <a:r>
              <a:rPr lang="en-US" u="sng"/>
              <a:t>objective</a:t>
            </a:r>
            <a:r>
              <a:rPr lang="en-US"/>
              <a:t> is to</a:t>
            </a:r>
            <a:r>
              <a:rPr lang="en-US" u="sng"/>
              <a:t> </a:t>
            </a:r>
            <a:r>
              <a:rPr lang="en-US"/>
              <a:t>maximize the flow over the added, sink-to-source arc.</a:t>
            </a: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33" name="Rectangle 49"/>
          <p:cNvSpPr>
            <a:spLocks noChangeArrowheads="1"/>
          </p:cNvSpPr>
          <p:nvPr/>
        </p:nvSpPr>
        <p:spPr bwMode="auto">
          <a:xfrm>
            <a:off x="1581150" y="2133600"/>
            <a:ext cx="6629400" cy="3257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41986" name="Rectangle 2"/>
          <p:cNvSpPr>
            <a:spLocks noGrp="1" noChangeArrowheads="1"/>
          </p:cNvSpPr>
          <p:nvPr>
            <p:ph type="title"/>
          </p:nvPr>
        </p:nvSpPr>
        <p:spPr>
          <a:noFill/>
          <a:ln/>
        </p:spPr>
        <p:txBody>
          <a:bodyPr/>
          <a:lstStyle/>
          <a:p>
            <a:r>
              <a:rPr lang="en-US"/>
              <a:t>Maximal Flow Problem</a:t>
            </a:r>
          </a:p>
        </p:txBody>
      </p:sp>
      <p:sp>
        <p:nvSpPr>
          <p:cNvPr id="41987" name="Rectangle 3"/>
          <p:cNvSpPr>
            <a:spLocks noGrp="1" noChangeArrowheads="1"/>
          </p:cNvSpPr>
          <p:nvPr>
            <p:ph idx="1"/>
          </p:nvPr>
        </p:nvSpPr>
        <p:spPr>
          <a:noFill/>
          <a:ln/>
        </p:spPr>
        <p:txBody>
          <a:bodyPr/>
          <a:lstStyle/>
          <a:p>
            <a:r>
              <a:rPr lang="en-US">
                <a:solidFill>
                  <a:srgbClr val="66FFFF"/>
                </a:solidFill>
              </a:rPr>
              <a:t>LP Formulation</a:t>
            </a:r>
          </a:p>
          <a:p>
            <a:pPr>
              <a:buFont typeface="Monotype Sorts" pitchFamily="2" charset="2"/>
              <a:buNone/>
            </a:pPr>
            <a:r>
              <a:rPr lang="en-US">
                <a:solidFill>
                  <a:srgbClr val="66FFFF"/>
                </a:solidFill>
              </a:rPr>
              <a:t>    (as Capacitated Transshipment Problem)</a:t>
            </a:r>
          </a:p>
          <a:p>
            <a:pPr>
              <a:buFont typeface="Monotype Sorts" pitchFamily="2" charset="2"/>
              <a:buNone/>
            </a:pPr>
            <a:endParaRPr lang="en-US" sz="1600">
              <a:solidFill>
                <a:srgbClr val="66FFFF"/>
              </a:solidFill>
            </a:endParaRPr>
          </a:p>
          <a:p>
            <a:pPr>
              <a:buFont typeface="Monotype Sorts" pitchFamily="2" charset="2"/>
              <a:buNone/>
            </a:pPr>
            <a:r>
              <a:rPr lang="en-US" i="1"/>
              <a:t>   </a:t>
            </a:r>
            <a:r>
              <a:rPr lang="en-US"/>
              <a:t>           Max  </a:t>
            </a:r>
            <a:r>
              <a:rPr lang="en-US" i="1"/>
              <a:t>x</a:t>
            </a:r>
            <a:r>
              <a:rPr lang="en-US" i="1" baseline="-25000"/>
              <a:t>k</a:t>
            </a:r>
            <a:r>
              <a:rPr lang="en-US" baseline="-25000"/>
              <a:t>1</a:t>
            </a:r>
            <a:r>
              <a:rPr lang="en-US"/>
              <a:t>	 (</a:t>
            </a:r>
            <a:r>
              <a:rPr lang="en-US" i="1"/>
              <a:t>k</a:t>
            </a:r>
            <a:r>
              <a:rPr lang="en-US"/>
              <a:t> is sink node, 1 is source node)</a:t>
            </a:r>
            <a:endParaRPr lang="en-US" baseline="-25000"/>
          </a:p>
          <a:p>
            <a:pPr>
              <a:lnSpc>
                <a:spcPct val="65000"/>
              </a:lnSpc>
              <a:buFont typeface="Monotype Sorts" pitchFamily="2" charset="2"/>
              <a:buNone/>
            </a:pPr>
            <a:endParaRPr lang="en-US" sz="1600"/>
          </a:p>
          <a:p>
            <a:pPr>
              <a:lnSpc>
                <a:spcPct val="65000"/>
              </a:lnSpc>
              <a:buFont typeface="Monotype Sorts" pitchFamily="2" charset="2"/>
              <a:buNone/>
            </a:pPr>
            <a:r>
              <a:rPr lang="en-US"/>
              <a:t>              s.t.     </a:t>
            </a:r>
            <a:r>
              <a:rPr lang="en-US">
                <a:latin typeface="Symbol" pitchFamily="18" charset="2"/>
              </a:rPr>
              <a:t></a:t>
            </a:r>
            <a:r>
              <a:rPr lang="en-US" i="1"/>
              <a:t>x</a:t>
            </a:r>
            <a:r>
              <a:rPr lang="en-US" i="1" baseline="-25000"/>
              <a:t>ij</a:t>
            </a:r>
            <a:r>
              <a:rPr lang="en-US"/>
              <a:t> -  </a:t>
            </a:r>
            <a:r>
              <a:rPr lang="en-US">
                <a:latin typeface="Symbol" pitchFamily="18" charset="2"/>
              </a:rPr>
              <a:t></a:t>
            </a:r>
            <a:r>
              <a:rPr lang="en-US" i="1"/>
              <a:t>x</a:t>
            </a:r>
            <a:r>
              <a:rPr lang="en-US" i="1" baseline="-25000"/>
              <a:t>ji</a:t>
            </a:r>
            <a:r>
              <a:rPr lang="en-US" i="1"/>
              <a:t>  </a:t>
            </a:r>
            <a:r>
              <a:rPr lang="en-US"/>
              <a:t>=  0       (conservation of flow)                       </a:t>
            </a:r>
            <a:r>
              <a:rPr lang="en-US" sz="1800"/>
              <a:t>		 </a:t>
            </a:r>
            <a:r>
              <a:rPr lang="en-US" sz="1800" i="1"/>
              <a:t>i</a:t>
            </a:r>
            <a:r>
              <a:rPr lang="en-US" sz="1800"/>
              <a:t>            </a:t>
            </a:r>
            <a:r>
              <a:rPr lang="en-US" sz="1800" i="1"/>
              <a:t>j</a:t>
            </a:r>
            <a:r>
              <a:rPr lang="en-US" sz="1800"/>
              <a:t>                  </a:t>
            </a:r>
            <a:endParaRPr lang="en-US" sz="1800" i="1"/>
          </a:p>
          <a:p>
            <a:pPr>
              <a:lnSpc>
                <a:spcPct val="65000"/>
              </a:lnSpc>
              <a:buFont typeface="Monotype Sorts" pitchFamily="2" charset="2"/>
              <a:buNone/>
            </a:pPr>
            <a:endParaRPr lang="en-US" sz="1600"/>
          </a:p>
          <a:p>
            <a:pPr>
              <a:lnSpc>
                <a:spcPct val="65000"/>
              </a:lnSpc>
              <a:buFont typeface="Monotype Sorts" pitchFamily="2" charset="2"/>
              <a:buNone/>
            </a:pPr>
            <a:r>
              <a:rPr lang="en-US" i="1"/>
              <a:t>			x</a:t>
            </a:r>
            <a:r>
              <a:rPr lang="en-US" i="1" baseline="-25000"/>
              <a:t>ij</a:t>
            </a:r>
            <a:r>
              <a:rPr lang="en-US"/>
              <a:t>  </a:t>
            </a:r>
            <a:r>
              <a:rPr lang="en-US" u="sng"/>
              <a:t>&lt;</a:t>
            </a:r>
            <a:r>
              <a:rPr lang="en-US"/>
              <a:t>  </a:t>
            </a:r>
            <a:r>
              <a:rPr lang="en-US" i="1"/>
              <a:t>c</a:t>
            </a:r>
            <a:r>
              <a:rPr lang="en-US" i="1" baseline="-25000"/>
              <a:t>ij</a:t>
            </a:r>
            <a:r>
              <a:rPr lang="en-US"/>
              <a:t>                  (</a:t>
            </a:r>
            <a:r>
              <a:rPr lang="en-US" i="1"/>
              <a:t>c</a:t>
            </a:r>
            <a:r>
              <a:rPr lang="en-US" i="1" baseline="-25000"/>
              <a:t>ij</a:t>
            </a:r>
            <a:r>
              <a:rPr lang="en-US"/>
              <a:t> is capacity of </a:t>
            </a:r>
            <a:r>
              <a:rPr lang="en-US" i="1"/>
              <a:t>ij</a:t>
            </a:r>
            <a:r>
              <a:rPr lang="en-US"/>
              <a:t> arc)</a:t>
            </a:r>
          </a:p>
          <a:p>
            <a:pPr>
              <a:lnSpc>
                <a:spcPct val="65000"/>
              </a:lnSpc>
              <a:buFont typeface="Monotype Sorts" pitchFamily="2" charset="2"/>
              <a:buNone/>
            </a:pPr>
            <a:r>
              <a:rPr lang="en-US" sz="2000"/>
              <a:t>                        </a:t>
            </a:r>
          </a:p>
          <a:p>
            <a:pPr>
              <a:lnSpc>
                <a:spcPct val="65000"/>
              </a:lnSpc>
              <a:buFont typeface="Monotype Sorts" pitchFamily="2" charset="2"/>
              <a:buNone/>
            </a:pPr>
            <a:r>
              <a:rPr lang="en-US" i="1"/>
              <a:t> 			x</a:t>
            </a:r>
            <a:r>
              <a:rPr lang="en-US" i="1" baseline="-25000"/>
              <a:t>ij</a:t>
            </a:r>
            <a:r>
              <a:rPr lang="en-US"/>
              <a:t>  </a:t>
            </a:r>
            <a:r>
              <a:rPr lang="en-US" u="sng"/>
              <a:t>&gt;</a:t>
            </a:r>
            <a:r>
              <a:rPr lang="en-US"/>
              <a:t>  0,  for all </a:t>
            </a:r>
            <a:r>
              <a:rPr lang="en-US" i="1"/>
              <a:t>i</a:t>
            </a:r>
            <a:r>
              <a:rPr lang="en-US"/>
              <a:t> and </a:t>
            </a:r>
            <a:r>
              <a:rPr lang="en-US" i="1"/>
              <a:t>j</a:t>
            </a:r>
            <a:r>
              <a:rPr lang="en-US"/>
              <a:t>    (non-negativity)</a:t>
            </a:r>
          </a:p>
          <a:p>
            <a:pPr>
              <a:lnSpc>
                <a:spcPct val="65000"/>
              </a:lnSpc>
              <a:buFont typeface="Monotype Sorts" pitchFamily="2" charset="2"/>
              <a:buNone/>
            </a:pPr>
            <a:endParaRPr lang="en-US" sz="1600"/>
          </a:p>
          <a:p>
            <a:pPr>
              <a:buFont typeface="Monotype Sorts" pitchFamily="2" charset="2"/>
              <a:buNone/>
            </a:pPr>
            <a:r>
              <a:rPr lang="en-US" i="1"/>
              <a:t>		  (x</a:t>
            </a:r>
            <a:r>
              <a:rPr lang="en-US" i="1" baseline="-25000"/>
              <a:t>ij</a:t>
            </a:r>
            <a:r>
              <a:rPr lang="en-US"/>
              <a:t> represents the flow from node </a:t>
            </a:r>
            <a:r>
              <a:rPr lang="en-US" i="1"/>
              <a:t>i</a:t>
            </a:r>
            <a:r>
              <a:rPr lang="en-US"/>
              <a:t> to node </a:t>
            </a:r>
            <a:r>
              <a:rPr lang="en-US" i="1"/>
              <a:t>j)</a:t>
            </a:r>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Maximal Flow</a:t>
            </a:r>
          </a:p>
        </p:txBody>
      </p:sp>
      <p:sp>
        <p:nvSpPr>
          <p:cNvPr id="158833" name="Text Box 113"/>
          <p:cNvSpPr txBox="1">
            <a:spLocks noChangeArrowheads="1"/>
          </p:cNvSpPr>
          <p:nvPr/>
        </p:nvSpPr>
        <p:spPr bwMode="auto">
          <a:xfrm>
            <a:off x="835025" y="1111250"/>
            <a:ext cx="7929563" cy="4524315"/>
          </a:xfrm>
          <a:prstGeom prst="rect">
            <a:avLst/>
          </a:prstGeom>
          <a:noFill/>
          <a:ln w="12700">
            <a:noFill/>
            <a:miter lim="800000"/>
            <a:headEnd/>
            <a:tailEnd/>
          </a:ln>
          <a:effectLst/>
        </p:spPr>
        <p:txBody>
          <a:bodyPr>
            <a:spAutoFit/>
          </a:bodyPr>
          <a:lstStyle/>
          <a:p>
            <a:pPr algn="l"/>
            <a:r>
              <a:rPr lang="en-US" sz="2400" dirty="0">
                <a:effectLst>
                  <a:outerShdw blurRad="38100" dist="38100" dir="2700000" algn="tl">
                    <a:srgbClr val="000000"/>
                  </a:outerShdw>
                </a:effectLst>
                <a:cs typeface="Arial" charset="0"/>
              </a:rPr>
              <a:t>     National Express operates a fleet of cargo planes and</a:t>
            </a:r>
          </a:p>
          <a:p>
            <a:pPr algn="l"/>
            <a:r>
              <a:rPr lang="en-US" sz="2400" dirty="0">
                <a:effectLst>
                  <a:outerShdw blurRad="38100" dist="38100" dir="2700000" algn="tl">
                    <a:srgbClr val="000000"/>
                  </a:outerShdw>
                </a:effectLst>
                <a:cs typeface="Arial" charset="0"/>
              </a:rPr>
              <a:t>is in the package delivery business.  </a:t>
            </a:r>
            <a:r>
              <a:rPr lang="en-US" sz="2400" dirty="0" err="1">
                <a:effectLst>
                  <a:outerShdw blurRad="38100" dist="38100" dir="2700000" algn="tl">
                    <a:srgbClr val="000000"/>
                  </a:outerShdw>
                </a:effectLst>
                <a:cs typeface="Arial" charset="0"/>
              </a:rPr>
              <a:t>NatEx</a:t>
            </a:r>
            <a:r>
              <a:rPr lang="en-US" sz="2400" dirty="0">
                <a:effectLst>
                  <a:outerShdw blurRad="38100" dist="38100" dir="2700000" algn="tl">
                    <a:srgbClr val="000000"/>
                  </a:outerShdw>
                </a:effectLst>
                <a:cs typeface="Arial" charset="0"/>
              </a:rPr>
              <a:t> is interested</a:t>
            </a:r>
          </a:p>
          <a:p>
            <a:pPr algn="l"/>
            <a:r>
              <a:rPr lang="en-US" sz="2400" dirty="0">
                <a:effectLst>
                  <a:outerShdw blurRad="38100" dist="38100" dir="2700000" algn="tl">
                    <a:srgbClr val="000000"/>
                  </a:outerShdw>
                </a:effectLst>
                <a:cs typeface="Arial" charset="0"/>
              </a:rPr>
              <a:t>in knowing what is the maximum it could transport in</a:t>
            </a:r>
          </a:p>
          <a:p>
            <a:pPr algn="l"/>
            <a:r>
              <a:rPr lang="en-US" sz="2400" dirty="0">
                <a:effectLst>
                  <a:outerShdw blurRad="38100" dist="38100" dir="2700000" algn="tl">
                    <a:srgbClr val="000000"/>
                  </a:outerShdw>
                </a:effectLst>
                <a:cs typeface="Arial" charset="0"/>
              </a:rPr>
              <a:t>one day indirectly from San Diego to </a:t>
            </a:r>
            <a:r>
              <a:rPr lang="en-US" sz="2400" dirty="0" smtClean="0">
                <a:effectLst>
                  <a:outerShdw blurRad="38100" dist="38100" dir="2700000" algn="tl">
                    <a:srgbClr val="000000"/>
                  </a:outerShdw>
                </a:effectLst>
                <a:cs typeface="Arial" charset="0"/>
              </a:rPr>
              <a:t>Tampa (</a:t>
            </a:r>
            <a:r>
              <a:rPr lang="en-US" sz="2400" dirty="0">
                <a:effectLst>
                  <a:outerShdw blurRad="38100" dist="38100" dir="2700000" algn="tl">
                    <a:srgbClr val="000000"/>
                  </a:outerShdw>
                </a:effectLst>
                <a:cs typeface="Arial" charset="0"/>
              </a:rPr>
              <a:t>via Denver, St. Louis, Dallas, Houston </a:t>
            </a:r>
            <a:r>
              <a:rPr lang="en-US" sz="2400" dirty="0" smtClean="0">
                <a:effectLst>
                  <a:outerShdw blurRad="38100" dist="38100" dir="2700000" algn="tl">
                    <a:srgbClr val="000000"/>
                  </a:outerShdw>
                </a:effectLst>
                <a:cs typeface="Arial" charset="0"/>
              </a:rPr>
              <a:t>and/or Atlanta</a:t>
            </a:r>
            <a:r>
              <a:rPr lang="en-US" sz="2400" dirty="0">
                <a:effectLst>
                  <a:outerShdw blurRad="38100" dist="38100" dir="2700000" algn="tl">
                    <a:srgbClr val="000000"/>
                  </a:outerShdw>
                </a:effectLst>
                <a:cs typeface="Arial" charset="0"/>
              </a:rPr>
              <a:t>) if its direct flight was out </a:t>
            </a:r>
            <a:r>
              <a:rPr lang="en-US" sz="2400" dirty="0" smtClean="0">
                <a:effectLst>
                  <a:outerShdw blurRad="38100" dist="38100" dir="2700000" algn="tl">
                    <a:srgbClr val="000000"/>
                  </a:outerShdw>
                </a:effectLst>
                <a:cs typeface="Arial" charset="0"/>
              </a:rPr>
              <a:t>of service</a:t>
            </a:r>
            <a:r>
              <a:rPr lang="en-US" sz="2400" dirty="0">
                <a:effectLst>
                  <a:outerShdw blurRad="38100" dist="38100" dir="2700000" algn="tl">
                    <a:srgbClr val="000000"/>
                  </a:outerShdw>
                </a:effectLst>
                <a:cs typeface="Arial" charset="0"/>
              </a:rPr>
              <a:t>.  </a:t>
            </a:r>
            <a:endParaRPr lang="en-US" sz="2400" dirty="0" smtClean="0">
              <a:effectLst>
                <a:outerShdw blurRad="38100" dist="38100" dir="2700000" algn="tl">
                  <a:srgbClr val="000000"/>
                </a:outerShdw>
              </a:effectLst>
              <a:cs typeface="Arial" charset="0"/>
            </a:endParaRPr>
          </a:p>
          <a:p>
            <a:pPr algn="l"/>
            <a:r>
              <a:rPr lang="en-US" sz="2400" dirty="0" smtClean="0">
                <a:effectLst>
                  <a:outerShdw blurRad="38100" dist="38100" dir="2700000" algn="tl">
                    <a:srgbClr val="000000"/>
                  </a:outerShdw>
                </a:effectLst>
                <a:cs typeface="Arial" charset="0"/>
              </a:rPr>
              <a:t>	</a:t>
            </a:r>
            <a:r>
              <a:rPr lang="en-US" sz="2400" dirty="0" err="1" smtClean="0">
                <a:effectLst>
                  <a:outerShdw blurRad="38100" dist="38100" dir="2700000" algn="tl">
                    <a:srgbClr val="000000"/>
                  </a:outerShdw>
                </a:effectLst>
                <a:cs typeface="Arial" charset="0"/>
              </a:rPr>
              <a:t>NatEx's</a:t>
            </a:r>
            <a:r>
              <a:rPr lang="en-US" sz="2400" dirty="0" smtClean="0">
                <a:effectLst>
                  <a:outerShdw blurRad="38100" dist="38100" dir="2700000" algn="tl">
                    <a:srgbClr val="000000"/>
                  </a:outerShdw>
                </a:effectLst>
                <a:cs typeface="Arial" charset="0"/>
              </a:rPr>
              <a:t> </a:t>
            </a:r>
            <a:r>
              <a:rPr lang="en-US" sz="2400" dirty="0">
                <a:effectLst>
                  <a:outerShdw blurRad="38100" dist="38100" dir="2700000" algn="tl">
                    <a:srgbClr val="000000"/>
                  </a:outerShdw>
                </a:effectLst>
                <a:cs typeface="Arial" charset="0"/>
              </a:rPr>
              <a:t>indirect routes </a:t>
            </a:r>
            <a:r>
              <a:rPr lang="en-US" sz="2400" dirty="0" smtClean="0">
                <a:effectLst>
                  <a:outerShdw blurRad="38100" dist="38100" dir="2700000" algn="tl">
                    <a:srgbClr val="000000"/>
                  </a:outerShdw>
                </a:effectLst>
                <a:cs typeface="Arial" charset="0"/>
              </a:rPr>
              <a:t>from San </a:t>
            </a:r>
            <a:r>
              <a:rPr lang="en-US" sz="2400" dirty="0">
                <a:effectLst>
                  <a:outerShdw blurRad="38100" dist="38100" dir="2700000" algn="tl">
                    <a:srgbClr val="000000"/>
                  </a:outerShdw>
                </a:effectLst>
                <a:cs typeface="Arial" charset="0"/>
              </a:rPr>
              <a:t>Diego to Tampa, along with </a:t>
            </a:r>
            <a:r>
              <a:rPr lang="en-US" sz="2400" dirty="0" smtClean="0">
                <a:effectLst>
                  <a:outerShdw blurRad="38100" dist="38100" dir="2700000" algn="tl">
                    <a:srgbClr val="000000"/>
                  </a:outerShdw>
                </a:effectLst>
                <a:cs typeface="Arial" charset="0"/>
              </a:rPr>
              <a:t>their respective </a:t>
            </a:r>
            <a:r>
              <a:rPr lang="en-US" sz="2400" dirty="0">
                <a:effectLst>
                  <a:outerShdw blurRad="38100" dist="38100" dir="2700000" algn="tl">
                    <a:srgbClr val="000000"/>
                  </a:outerShdw>
                </a:effectLst>
                <a:cs typeface="Arial" charset="0"/>
              </a:rPr>
              <a:t>estimated excess </a:t>
            </a:r>
            <a:r>
              <a:rPr lang="en-US" sz="2400" dirty="0" smtClean="0">
                <a:effectLst>
                  <a:outerShdw blurRad="38100" dist="38100" dir="2700000" algn="tl">
                    <a:srgbClr val="000000"/>
                  </a:outerShdw>
                </a:effectLst>
                <a:cs typeface="Arial" charset="0"/>
              </a:rPr>
              <a:t>shipping capacities </a:t>
            </a:r>
            <a:r>
              <a:rPr lang="en-US" sz="2400" dirty="0">
                <a:effectLst>
                  <a:outerShdw blurRad="38100" dist="38100" dir="2700000" algn="tl">
                    <a:srgbClr val="000000"/>
                  </a:outerShdw>
                </a:effectLst>
                <a:cs typeface="Arial" charset="0"/>
              </a:rPr>
              <a:t>(measured in hundreds </a:t>
            </a:r>
            <a:r>
              <a:rPr lang="en-US" sz="2400" dirty="0" smtClean="0">
                <a:effectLst>
                  <a:outerShdw blurRad="38100" dist="38100" dir="2700000" algn="tl">
                    <a:srgbClr val="000000"/>
                  </a:outerShdw>
                </a:effectLst>
                <a:cs typeface="Arial" charset="0"/>
              </a:rPr>
              <a:t>of cubic </a:t>
            </a:r>
            <a:r>
              <a:rPr lang="en-US" sz="2400" dirty="0">
                <a:effectLst>
                  <a:outerShdw blurRad="38100" dist="38100" dir="2700000" algn="tl">
                    <a:srgbClr val="000000"/>
                  </a:outerShdw>
                </a:effectLst>
                <a:cs typeface="Arial" charset="0"/>
              </a:rPr>
              <a:t>feet per day), are shown on the next slide.  </a:t>
            </a:r>
            <a:endParaRPr lang="en-US" sz="2400" dirty="0" smtClean="0">
              <a:effectLst>
                <a:outerShdw blurRad="38100" dist="38100" dir="2700000" algn="tl">
                  <a:srgbClr val="000000"/>
                </a:outerShdw>
              </a:effectLst>
              <a:cs typeface="Arial" charset="0"/>
            </a:endParaRPr>
          </a:p>
          <a:p>
            <a:pPr algn="l"/>
            <a:r>
              <a:rPr lang="en-US" sz="2400" dirty="0" smtClean="0">
                <a:effectLst>
                  <a:outerShdw blurRad="38100" dist="38100" dir="2700000" algn="tl">
                    <a:srgbClr val="000000"/>
                  </a:outerShdw>
                </a:effectLst>
                <a:cs typeface="Arial" charset="0"/>
              </a:rPr>
              <a:t>	Is there </a:t>
            </a:r>
            <a:r>
              <a:rPr lang="en-US" sz="2400" dirty="0">
                <a:effectLst>
                  <a:outerShdw blurRad="38100" dist="38100" dir="2700000" algn="tl">
                    <a:srgbClr val="000000"/>
                  </a:outerShdw>
                </a:effectLst>
                <a:cs typeface="Arial" charset="0"/>
              </a:rPr>
              <a:t>sufficient excess capacity to indirectly ship </a:t>
            </a:r>
            <a:r>
              <a:rPr lang="en-US" sz="2400" dirty="0" smtClean="0">
                <a:effectLst>
                  <a:outerShdw blurRad="38100" dist="38100" dir="2700000" algn="tl">
                    <a:srgbClr val="000000"/>
                  </a:outerShdw>
                </a:effectLst>
                <a:cs typeface="Arial" charset="0"/>
              </a:rPr>
              <a:t>5000 cubic </a:t>
            </a:r>
            <a:r>
              <a:rPr lang="en-US" sz="2400" dirty="0">
                <a:effectLst>
                  <a:outerShdw blurRad="38100" dist="38100" dir="2700000" algn="tl">
                    <a:srgbClr val="000000"/>
                  </a:outerShdw>
                </a:effectLst>
                <a:cs typeface="Arial" charset="0"/>
              </a:rPr>
              <a:t>feet of packages in one day?</a:t>
            </a:r>
            <a:endParaRPr lang="en-US" sz="2400" dirty="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635000" y="1638300"/>
            <a:ext cx="7956550" cy="4038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59747"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Maximal Flow</a:t>
            </a:r>
          </a:p>
        </p:txBody>
      </p:sp>
      <p:sp>
        <p:nvSpPr>
          <p:cNvPr id="159748" name="Rectangle 4"/>
          <p:cNvSpPr>
            <a:spLocks noChangeArrowheads="1"/>
          </p:cNvSpPr>
          <p:nvPr/>
        </p:nvSpPr>
        <p:spPr bwMode="auto">
          <a:xfrm>
            <a:off x="687388" y="1104900"/>
            <a:ext cx="5118100" cy="5159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Network </a:t>
            </a:r>
            <a:r>
              <a:rPr lang="en-US" sz="2400" dirty="0" smtClean="0">
                <a:solidFill>
                  <a:srgbClr val="66FFFF"/>
                </a:solidFill>
                <a:effectLst>
                  <a:outerShdw blurRad="38100" dist="38100" dir="2700000" algn="tl">
                    <a:srgbClr val="000000"/>
                  </a:outerShdw>
                </a:effectLst>
              </a:rPr>
              <a:t>Representation</a:t>
            </a:r>
            <a:endParaRPr lang="en-US" sz="2400" dirty="0">
              <a:solidFill>
                <a:srgbClr val="66FFFF"/>
              </a:solidFill>
              <a:effectLst>
                <a:outerShdw blurRad="38100" dist="38100" dir="2700000" algn="tl">
                  <a:srgbClr val="000000"/>
                </a:outerShdw>
              </a:effectLst>
            </a:endParaRPr>
          </a:p>
        </p:txBody>
      </p:sp>
      <p:sp>
        <p:nvSpPr>
          <p:cNvPr id="159749" name="Oval 5"/>
          <p:cNvSpPr>
            <a:spLocks noChangeArrowheads="1"/>
          </p:cNvSpPr>
          <p:nvPr/>
        </p:nvSpPr>
        <p:spPr bwMode="auto">
          <a:xfrm>
            <a:off x="3130550" y="18732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2</a:t>
            </a:r>
          </a:p>
        </p:txBody>
      </p:sp>
      <p:sp>
        <p:nvSpPr>
          <p:cNvPr id="159750" name="Oval 6"/>
          <p:cNvSpPr>
            <a:spLocks noChangeArrowheads="1"/>
          </p:cNvSpPr>
          <p:nvPr/>
        </p:nvSpPr>
        <p:spPr bwMode="auto">
          <a:xfrm>
            <a:off x="5492750" y="18732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5</a:t>
            </a:r>
          </a:p>
        </p:txBody>
      </p:sp>
      <p:sp>
        <p:nvSpPr>
          <p:cNvPr id="159751" name="Oval 7"/>
          <p:cNvSpPr>
            <a:spLocks noChangeArrowheads="1"/>
          </p:cNvSpPr>
          <p:nvPr/>
        </p:nvSpPr>
        <p:spPr bwMode="auto">
          <a:xfrm>
            <a:off x="1778000" y="3406775"/>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1</a:t>
            </a:r>
          </a:p>
        </p:txBody>
      </p:sp>
      <p:sp>
        <p:nvSpPr>
          <p:cNvPr id="159752" name="Oval 8"/>
          <p:cNvSpPr>
            <a:spLocks noChangeArrowheads="1"/>
          </p:cNvSpPr>
          <p:nvPr/>
        </p:nvSpPr>
        <p:spPr bwMode="auto">
          <a:xfrm>
            <a:off x="4197350" y="33972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4</a:t>
            </a:r>
          </a:p>
        </p:txBody>
      </p:sp>
      <p:sp>
        <p:nvSpPr>
          <p:cNvPr id="159753" name="Oval 9"/>
          <p:cNvSpPr>
            <a:spLocks noChangeArrowheads="1"/>
          </p:cNvSpPr>
          <p:nvPr/>
        </p:nvSpPr>
        <p:spPr bwMode="auto">
          <a:xfrm>
            <a:off x="6692900" y="3406775"/>
            <a:ext cx="644525"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7</a:t>
            </a:r>
          </a:p>
        </p:txBody>
      </p:sp>
      <p:sp>
        <p:nvSpPr>
          <p:cNvPr id="159754" name="Oval 10"/>
          <p:cNvSpPr>
            <a:spLocks noChangeArrowheads="1"/>
          </p:cNvSpPr>
          <p:nvPr/>
        </p:nvSpPr>
        <p:spPr bwMode="auto">
          <a:xfrm>
            <a:off x="3054350" y="47688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3</a:t>
            </a:r>
          </a:p>
        </p:txBody>
      </p:sp>
      <p:sp>
        <p:nvSpPr>
          <p:cNvPr id="159755" name="Oval 11"/>
          <p:cNvSpPr>
            <a:spLocks noChangeArrowheads="1"/>
          </p:cNvSpPr>
          <p:nvPr/>
        </p:nvSpPr>
        <p:spPr bwMode="auto">
          <a:xfrm>
            <a:off x="5416550" y="47688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6</a:t>
            </a:r>
          </a:p>
        </p:txBody>
      </p:sp>
      <p:sp>
        <p:nvSpPr>
          <p:cNvPr id="159756" name="Line 12"/>
          <p:cNvSpPr>
            <a:spLocks noChangeShapeType="1"/>
          </p:cNvSpPr>
          <p:nvPr/>
        </p:nvSpPr>
        <p:spPr bwMode="auto">
          <a:xfrm flipV="1">
            <a:off x="2349500" y="2470150"/>
            <a:ext cx="920750" cy="102235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57" name="Line 13"/>
          <p:cNvSpPr>
            <a:spLocks noChangeShapeType="1"/>
          </p:cNvSpPr>
          <p:nvPr/>
        </p:nvSpPr>
        <p:spPr bwMode="auto">
          <a:xfrm>
            <a:off x="3816350" y="2105025"/>
            <a:ext cx="16637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58" name="Line 14"/>
          <p:cNvSpPr>
            <a:spLocks noChangeShapeType="1"/>
          </p:cNvSpPr>
          <p:nvPr/>
        </p:nvSpPr>
        <p:spPr bwMode="auto">
          <a:xfrm>
            <a:off x="6102350" y="2406650"/>
            <a:ext cx="730250" cy="10636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59" name="Line 15"/>
          <p:cNvSpPr>
            <a:spLocks noChangeShapeType="1"/>
          </p:cNvSpPr>
          <p:nvPr/>
        </p:nvSpPr>
        <p:spPr bwMode="auto">
          <a:xfrm flipH="1">
            <a:off x="6042025" y="4044950"/>
            <a:ext cx="793750" cy="882650"/>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59760" name="Line 16"/>
          <p:cNvSpPr>
            <a:spLocks noChangeShapeType="1"/>
          </p:cNvSpPr>
          <p:nvPr/>
        </p:nvSpPr>
        <p:spPr bwMode="auto">
          <a:xfrm>
            <a:off x="2330450" y="3997325"/>
            <a:ext cx="787400" cy="9112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1" name="Line 17"/>
          <p:cNvSpPr>
            <a:spLocks noChangeShapeType="1"/>
          </p:cNvSpPr>
          <p:nvPr/>
        </p:nvSpPr>
        <p:spPr bwMode="auto">
          <a:xfrm>
            <a:off x="2454275" y="3752850"/>
            <a:ext cx="17399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2" name="Line 18"/>
          <p:cNvSpPr>
            <a:spLocks noChangeShapeType="1"/>
          </p:cNvSpPr>
          <p:nvPr/>
        </p:nvSpPr>
        <p:spPr bwMode="auto">
          <a:xfrm>
            <a:off x="4873625" y="3752850"/>
            <a:ext cx="18161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3" name="Line 19"/>
          <p:cNvSpPr>
            <a:spLocks noChangeShapeType="1"/>
          </p:cNvSpPr>
          <p:nvPr/>
        </p:nvSpPr>
        <p:spPr bwMode="auto">
          <a:xfrm>
            <a:off x="3606800" y="2511425"/>
            <a:ext cx="673100" cy="977900"/>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59764" name="Line 20"/>
          <p:cNvSpPr>
            <a:spLocks noChangeShapeType="1"/>
          </p:cNvSpPr>
          <p:nvPr/>
        </p:nvSpPr>
        <p:spPr bwMode="auto">
          <a:xfrm>
            <a:off x="4830763" y="3925888"/>
            <a:ext cx="806450" cy="8731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5" name="Line 21"/>
          <p:cNvSpPr>
            <a:spLocks noChangeShapeType="1"/>
          </p:cNvSpPr>
          <p:nvPr/>
        </p:nvSpPr>
        <p:spPr bwMode="auto">
          <a:xfrm flipV="1">
            <a:off x="3502025" y="3965575"/>
            <a:ext cx="749300" cy="85090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6" name="Line 22"/>
          <p:cNvSpPr>
            <a:spLocks noChangeShapeType="1"/>
          </p:cNvSpPr>
          <p:nvPr/>
        </p:nvSpPr>
        <p:spPr bwMode="auto">
          <a:xfrm flipV="1">
            <a:off x="4697413" y="2465388"/>
            <a:ext cx="882650" cy="9747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7" name="Line 23"/>
          <p:cNvSpPr>
            <a:spLocks noChangeShapeType="1"/>
          </p:cNvSpPr>
          <p:nvPr/>
        </p:nvSpPr>
        <p:spPr bwMode="auto">
          <a:xfrm>
            <a:off x="3736975" y="5105400"/>
            <a:ext cx="16764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8" name="Rectangle 24"/>
          <p:cNvSpPr>
            <a:spLocks noChangeArrowheads="1"/>
          </p:cNvSpPr>
          <p:nvPr/>
        </p:nvSpPr>
        <p:spPr bwMode="auto">
          <a:xfrm>
            <a:off x="2528888" y="25654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p>
        </p:txBody>
      </p:sp>
      <p:sp>
        <p:nvSpPr>
          <p:cNvPr id="159769" name="Rectangle 25"/>
          <p:cNvSpPr>
            <a:spLocks noChangeArrowheads="1"/>
          </p:cNvSpPr>
          <p:nvPr/>
        </p:nvSpPr>
        <p:spPr bwMode="auto">
          <a:xfrm>
            <a:off x="3205163" y="32988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endParaRPr lang="en-US" sz="2400">
              <a:solidFill>
                <a:srgbClr val="FFFFFF"/>
              </a:solidFill>
              <a:effectLst/>
            </a:endParaRPr>
          </a:p>
        </p:txBody>
      </p:sp>
      <p:sp>
        <p:nvSpPr>
          <p:cNvPr id="159770" name="Rectangle 26"/>
          <p:cNvSpPr>
            <a:spLocks noChangeArrowheads="1"/>
          </p:cNvSpPr>
          <p:nvPr/>
        </p:nvSpPr>
        <p:spPr bwMode="auto">
          <a:xfrm>
            <a:off x="2376488" y="43561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71" name="Rectangle 27"/>
          <p:cNvSpPr>
            <a:spLocks noChangeArrowheads="1"/>
          </p:cNvSpPr>
          <p:nvPr/>
        </p:nvSpPr>
        <p:spPr bwMode="auto">
          <a:xfrm>
            <a:off x="4471988" y="16986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72" name="Rectangle 28"/>
          <p:cNvSpPr>
            <a:spLocks noChangeArrowheads="1"/>
          </p:cNvSpPr>
          <p:nvPr/>
        </p:nvSpPr>
        <p:spPr bwMode="auto">
          <a:xfrm>
            <a:off x="4081463" y="25796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2</a:t>
            </a:r>
          </a:p>
        </p:txBody>
      </p:sp>
      <p:sp>
        <p:nvSpPr>
          <p:cNvPr id="159773" name="Rectangle 29"/>
          <p:cNvSpPr>
            <a:spLocks noChangeArrowheads="1"/>
          </p:cNvSpPr>
          <p:nvPr/>
        </p:nvSpPr>
        <p:spPr bwMode="auto">
          <a:xfrm>
            <a:off x="4552950" y="22415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74" name="Rectangle 30"/>
          <p:cNvSpPr>
            <a:spLocks noChangeArrowheads="1"/>
          </p:cNvSpPr>
          <p:nvPr/>
        </p:nvSpPr>
        <p:spPr bwMode="auto">
          <a:xfrm>
            <a:off x="5324475" y="28844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p>
        </p:txBody>
      </p:sp>
      <p:sp>
        <p:nvSpPr>
          <p:cNvPr id="159775" name="Rectangle 31"/>
          <p:cNvSpPr>
            <a:spLocks noChangeArrowheads="1"/>
          </p:cNvSpPr>
          <p:nvPr/>
        </p:nvSpPr>
        <p:spPr bwMode="auto">
          <a:xfrm>
            <a:off x="6443663" y="25082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rPr>
              <a:t>2</a:t>
            </a:r>
          </a:p>
        </p:txBody>
      </p:sp>
      <p:sp>
        <p:nvSpPr>
          <p:cNvPr id="159776" name="Rectangle 32"/>
          <p:cNvSpPr>
            <a:spLocks noChangeArrowheads="1"/>
          </p:cNvSpPr>
          <p:nvPr/>
        </p:nvSpPr>
        <p:spPr bwMode="auto">
          <a:xfrm>
            <a:off x="3681413" y="29559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77" name="Rectangle 33"/>
          <p:cNvSpPr>
            <a:spLocks noChangeArrowheads="1"/>
          </p:cNvSpPr>
          <p:nvPr/>
        </p:nvSpPr>
        <p:spPr bwMode="auto">
          <a:xfrm>
            <a:off x="4862513" y="25987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78" name="Rectangle 34"/>
          <p:cNvSpPr>
            <a:spLocks noChangeArrowheads="1"/>
          </p:cNvSpPr>
          <p:nvPr/>
        </p:nvSpPr>
        <p:spPr bwMode="auto">
          <a:xfrm>
            <a:off x="5605463" y="33274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79" name="Rectangle 35"/>
          <p:cNvSpPr>
            <a:spLocks noChangeArrowheads="1"/>
          </p:cNvSpPr>
          <p:nvPr/>
        </p:nvSpPr>
        <p:spPr bwMode="auto">
          <a:xfrm>
            <a:off x="5157788" y="39846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59780" name="Rectangle 36"/>
          <p:cNvSpPr>
            <a:spLocks noChangeArrowheads="1"/>
          </p:cNvSpPr>
          <p:nvPr/>
        </p:nvSpPr>
        <p:spPr bwMode="auto">
          <a:xfrm>
            <a:off x="3962400" y="44465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59781" name="Rectangle 37"/>
          <p:cNvSpPr>
            <a:spLocks noChangeArrowheads="1"/>
          </p:cNvSpPr>
          <p:nvPr/>
        </p:nvSpPr>
        <p:spPr bwMode="auto">
          <a:xfrm>
            <a:off x="6519863" y="4403725"/>
            <a:ext cx="333375" cy="454025"/>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59782" name="Rectangle 38"/>
          <p:cNvSpPr>
            <a:spLocks noChangeArrowheads="1"/>
          </p:cNvSpPr>
          <p:nvPr/>
        </p:nvSpPr>
        <p:spPr bwMode="auto">
          <a:xfrm>
            <a:off x="4814888" y="43894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59783" name="Rectangle 39"/>
          <p:cNvSpPr>
            <a:spLocks noChangeArrowheads="1"/>
          </p:cNvSpPr>
          <p:nvPr/>
        </p:nvSpPr>
        <p:spPr bwMode="auto">
          <a:xfrm>
            <a:off x="4329113" y="50800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6</a:t>
            </a:r>
          </a:p>
        </p:txBody>
      </p:sp>
      <p:sp>
        <p:nvSpPr>
          <p:cNvPr id="159784" name="Rectangle 40"/>
          <p:cNvSpPr>
            <a:spLocks noChangeArrowheads="1"/>
          </p:cNvSpPr>
          <p:nvPr/>
        </p:nvSpPr>
        <p:spPr bwMode="auto">
          <a:xfrm>
            <a:off x="3543300" y="40274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85" name="Line 41"/>
          <p:cNvSpPr>
            <a:spLocks noChangeShapeType="1"/>
          </p:cNvSpPr>
          <p:nvPr/>
        </p:nvSpPr>
        <p:spPr bwMode="auto">
          <a:xfrm>
            <a:off x="4706938" y="4030663"/>
            <a:ext cx="806450" cy="873125"/>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59786" name="Line 42"/>
          <p:cNvSpPr>
            <a:spLocks noChangeShapeType="1"/>
          </p:cNvSpPr>
          <p:nvPr/>
        </p:nvSpPr>
        <p:spPr bwMode="auto">
          <a:xfrm flipV="1">
            <a:off x="3640138" y="4046538"/>
            <a:ext cx="749300" cy="850900"/>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59787" name="Line 43"/>
          <p:cNvSpPr>
            <a:spLocks noChangeShapeType="1"/>
          </p:cNvSpPr>
          <p:nvPr/>
        </p:nvSpPr>
        <p:spPr bwMode="auto">
          <a:xfrm>
            <a:off x="3716338" y="2420938"/>
            <a:ext cx="673100" cy="977900"/>
          </a:xfrm>
          <a:prstGeom prst="line">
            <a:avLst/>
          </a:prstGeom>
          <a:noFill/>
          <a:ln w="12700">
            <a:solidFill>
              <a:srgbClr val="FFFFFF"/>
            </a:solidFill>
            <a:round/>
            <a:headEnd type="none" w="lg" len="lg"/>
            <a:tailEnd type="triangle" w="lg" len="lg"/>
          </a:ln>
          <a:effectLst>
            <a:outerShdw dist="17961" dir="2700000" algn="ctr" rotWithShape="0">
              <a:srgbClr val="000000"/>
            </a:outerShdw>
          </a:effectLst>
        </p:spPr>
        <p:txBody>
          <a:bodyPr wrap="none" anchor="ctr"/>
          <a:lstStyle/>
          <a:p>
            <a:endParaRPr lang="en-US"/>
          </a:p>
        </p:txBody>
      </p:sp>
      <p:sp>
        <p:nvSpPr>
          <p:cNvPr id="159788" name="Line 44"/>
          <p:cNvSpPr>
            <a:spLocks noChangeShapeType="1"/>
          </p:cNvSpPr>
          <p:nvPr/>
        </p:nvSpPr>
        <p:spPr bwMode="auto">
          <a:xfrm flipV="1">
            <a:off x="4821238" y="2546350"/>
            <a:ext cx="882650" cy="974725"/>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59789" name="Line 45"/>
          <p:cNvSpPr>
            <a:spLocks noChangeShapeType="1"/>
          </p:cNvSpPr>
          <p:nvPr/>
        </p:nvSpPr>
        <p:spPr bwMode="auto">
          <a:xfrm>
            <a:off x="3797300" y="2257425"/>
            <a:ext cx="1663700" cy="0"/>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59790" name="Text Box 46"/>
          <p:cNvSpPr txBox="1">
            <a:spLocks noChangeArrowheads="1"/>
          </p:cNvSpPr>
          <p:nvPr/>
        </p:nvSpPr>
        <p:spPr bwMode="auto">
          <a:xfrm>
            <a:off x="1917700" y="1976438"/>
            <a:ext cx="1182688"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Denver</a:t>
            </a:r>
          </a:p>
        </p:txBody>
      </p:sp>
      <p:sp>
        <p:nvSpPr>
          <p:cNvPr id="159791" name="Text Box 47"/>
          <p:cNvSpPr txBox="1">
            <a:spLocks noChangeArrowheads="1"/>
          </p:cNvSpPr>
          <p:nvPr/>
        </p:nvSpPr>
        <p:spPr bwMode="auto">
          <a:xfrm>
            <a:off x="744538" y="3148013"/>
            <a:ext cx="992187" cy="822325"/>
          </a:xfrm>
          <a:prstGeom prst="rect">
            <a:avLst/>
          </a:prstGeom>
          <a:noFill/>
          <a:ln w="12700">
            <a:noFill/>
            <a:miter lim="800000"/>
            <a:headEnd type="none" w="sm" len="sm"/>
            <a:tailEnd type="none" w="sm" len="sm"/>
          </a:ln>
          <a:effectLst/>
        </p:spPr>
        <p:txBody>
          <a:bodyPr wrap="none">
            <a:spAutoFit/>
          </a:bodyPr>
          <a:lstStyle/>
          <a:p>
            <a:r>
              <a:rPr lang="en-US" sz="2400">
                <a:solidFill>
                  <a:srgbClr val="FFFFFF"/>
                </a:solidFill>
                <a:effectLst>
                  <a:outerShdw blurRad="38100" dist="38100" dir="2700000" algn="tl">
                    <a:srgbClr val="000000"/>
                  </a:outerShdw>
                </a:effectLst>
              </a:rPr>
              <a:t>San</a:t>
            </a:r>
          </a:p>
          <a:p>
            <a:r>
              <a:rPr lang="en-US" sz="2400">
                <a:solidFill>
                  <a:srgbClr val="FFFFFF"/>
                </a:solidFill>
                <a:effectLst>
                  <a:outerShdw blurRad="38100" dist="38100" dir="2700000" algn="tl">
                    <a:srgbClr val="000000"/>
                  </a:outerShdw>
                </a:effectLst>
              </a:rPr>
              <a:t>Diego</a:t>
            </a:r>
          </a:p>
        </p:txBody>
      </p:sp>
      <p:sp>
        <p:nvSpPr>
          <p:cNvPr id="159902" name="Text Box 158"/>
          <p:cNvSpPr txBox="1">
            <a:spLocks noChangeArrowheads="1"/>
          </p:cNvSpPr>
          <p:nvPr/>
        </p:nvSpPr>
        <p:spPr bwMode="auto">
          <a:xfrm>
            <a:off x="6235700" y="1976438"/>
            <a:ext cx="1350963"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St. Louis</a:t>
            </a:r>
          </a:p>
        </p:txBody>
      </p:sp>
      <p:sp>
        <p:nvSpPr>
          <p:cNvPr id="159903" name="Text Box 159"/>
          <p:cNvSpPr txBox="1">
            <a:spLocks noChangeArrowheads="1"/>
          </p:cNvSpPr>
          <p:nvPr/>
        </p:nvSpPr>
        <p:spPr bwMode="auto">
          <a:xfrm>
            <a:off x="1676400" y="4872038"/>
            <a:ext cx="1362075"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Houston</a:t>
            </a:r>
          </a:p>
        </p:txBody>
      </p:sp>
      <p:sp>
        <p:nvSpPr>
          <p:cNvPr id="159904" name="Text Box 160"/>
          <p:cNvSpPr txBox="1">
            <a:spLocks noChangeArrowheads="1"/>
          </p:cNvSpPr>
          <p:nvPr/>
        </p:nvSpPr>
        <p:spPr bwMode="auto">
          <a:xfrm>
            <a:off x="7378700" y="3513138"/>
            <a:ext cx="1128713"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Tampa</a:t>
            </a:r>
          </a:p>
        </p:txBody>
      </p:sp>
      <p:sp>
        <p:nvSpPr>
          <p:cNvPr id="159905" name="Text Box 161"/>
          <p:cNvSpPr txBox="1">
            <a:spLocks noChangeArrowheads="1"/>
          </p:cNvSpPr>
          <p:nvPr/>
        </p:nvSpPr>
        <p:spPr bwMode="auto">
          <a:xfrm>
            <a:off x="6121400" y="4884738"/>
            <a:ext cx="1192213"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Atlanta</a:t>
            </a:r>
          </a:p>
        </p:txBody>
      </p:sp>
      <p:sp>
        <p:nvSpPr>
          <p:cNvPr id="160013" name="Freeform 269"/>
          <p:cNvSpPr>
            <a:spLocks/>
          </p:cNvSpPr>
          <p:nvPr/>
        </p:nvSpPr>
        <p:spPr bwMode="auto">
          <a:xfrm>
            <a:off x="4838700" y="3860800"/>
            <a:ext cx="2616200" cy="576263"/>
          </a:xfrm>
          <a:custGeom>
            <a:avLst/>
            <a:gdLst/>
            <a:ahLst/>
            <a:cxnLst>
              <a:cxn ang="0">
                <a:pos x="0" y="0"/>
              </a:cxn>
              <a:cxn ang="0">
                <a:pos x="472" y="96"/>
              </a:cxn>
              <a:cxn ang="0">
                <a:pos x="808" y="336"/>
              </a:cxn>
              <a:cxn ang="0">
                <a:pos x="1592" y="256"/>
              </a:cxn>
              <a:cxn ang="0">
                <a:pos x="1808" y="360"/>
              </a:cxn>
            </a:cxnLst>
            <a:rect l="0" t="0" r="r" b="b"/>
            <a:pathLst>
              <a:path w="1808" h="363">
                <a:moveTo>
                  <a:pt x="0" y="0"/>
                </a:moveTo>
                <a:cubicBezTo>
                  <a:pt x="168" y="20"/>
                  <a:pt x="337" y="40"/>
                  <a:pt x="472" y="96"/>
                </a:cubicBezTo>
                <a:cubicBezTo>
                  <a:pt x="607" y="152"/>
                  <a:pt x="621" y="309"/>
                  <a:pt x="808" y="336"/>
                </a:cubicBezTo>
                <a:cubicBezTo>
                  <a:pt x="995" y="363"/>
                  <a:pt x="1425" y="252"/>
                  <a:pt x="1592" y="256"/>
                </a:cubicBezTo>
                <a:cubicBezTo>
                  <a:pt x="1759" y="260"/>
                  <a:pt x="1773" y="341"/>
                  <a:pt x="1808" y="360"/>
                </a:cubicBezTo>
              </a:path>
            </a:pathLst>
          </a:custGeom>
          <a:noFill/>
          <a:ln w="19050" cap="flat" cmpd="sng">
            <a:solidFill>
              <a:srgbClr val="66FFFF"/>
            </a:solidFill>
            <a:prstDash val="solid"/>
            <a:round/>
            <a:headEnd type="triangle" w="med" len="med"/>
            <a:tailEnd type="none" w="med" len="med"/>
          </a:ln>
          <a:effectLst/>
        </p:spPr>
        <p:txBody>
          <a:bodyPr/>
          <a:lstStyle/>
          <a:p>
            <a:endParaRPr lang="en-US"/>
          </a:p>
        </p:txBody>
      </p:sp>
      <p:sp>
        <p:nvSpPr>
          <p:cNvPr id="160014" name="Text Box 270"/>
          <p:cNvSpPr txBox="1">
            <a:spLocks noChangeArrowheads="1"/>
          </p:cNvSpPr>
          <p:nvPr/>
        </p:nvSpPr>
        <p:spPr bwMode="auto">
          <a:xfrm>
            <a:off x="7378700" y="4389438"/>
            <a:ext cx="1031875"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66FFFF"/>
                </a:solidFill>
                <a:effectLst>
                  <a:outerShdw blurRad="38100" dist="38100" dir="2700000" algn="tl">
                    <a:srgbClr val="000000"/>
                  </a:outerShdw>
                </a:effectLst>
              </a:rPr>
              <a:t>Dallas</a:t>
            </a:r>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Maximal Flow</a:t>
            </a:r>
          </a:p>
        </p:txBody>
      </p:sp>
      <p:sp>
        <p:nvSpPr>
          <p:cNvPr id="157700" name="Rectangle 4"/>
          <p:cNvSpPr>
            <a:spLocks noChangeArrowheads="1"/>
          </p:cNvSpPr>
          <p:nvPr/>
        </p:nvSpPr>
        <p:spPr bwMode="auto">
          <a:xfrm>
            <a:off x="685800" y="1103313"/>
            <a:ext cx="5422900" cy="5794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Modified Network </a:t>
            </a:r>
            <a:r>
              <a:rPr lang="en-US" sz="2400" dirty="0" smtClean="0">
                <a:solidFill>
                  <a:srgbClr val="66FFFF"/>
                </a:solidFill>
                <a:effectLst>
                  <a:outerShdw blurRad="38100" dist="38100" dir="2700000" algn="tl">
                    <a:srgbClr val="000000"/>
                  </a:outerShdw>
                </a:effectLst>
              </a:rPr>
              <a:t>Representation</a:t>
            </a:r>
            <a:endParaRPr lang="en-US" sz="2400" dirty="0">
              <a:solidFill>
                <a:srgbClr val="66FFFF"/>
              </a:solidFill>
              <a:effectLst>
                <a:outerShdw blurRad="38100" dist="38100" dir="2700000" algn="tl">
                  <a:srgbClr val="000000"/>
                </a:outerShdw>
              </a:effectLst>
            </a:endParaRPr>
          </a:p>
        </p:txBody>
      </p:sp>
      <p:sp>
        <p:nvSpPr>
          <p:cNvPr id="157745" name="Rectangle 49"/>
          <p:cNvSpPr>
            <a:spLocks noChangeArrowheads="1"/>
          </p:cNvSpPr>
          <p:nvPr/>
        </p:nvSpPr>
        <p:spPr bwMode="auto">
          <a:xfrm>
            <a:off x="1104900" y="1638300"/>
            <a:ext cx="6800850" cy="43688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57746" name="Oval 50"/>
          <p:cNvSpPr>
            <a:spLocks noChangeArrowheads="1"/>
          </p:cNvSpPr>
          <p:nvPr/>
        </p:nvSpPr>
        <p:spPr bwMode="auto">
          <a:xfrm>
            <a:off x="3130550" y="18732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2</a:t>
            </a:r>
          </a:p>
        </p:txBody>
      </p:sp>
      <p:sp>
        <p:nvSpPr>
          <p:cNvPr id="157747" name="Oval 51"/>
          <p:cNvSpPr>
            <a:spLocks noChangeArrowheads="1"/>
          </p:cNvSpPr>
          <p:nvPr/>
        </p:nvSpPr>
        <p:spPr bwMode="auto">
          <a:xfrm>
            <a:off x="5492750" y="18732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5</a:t>
            </a:r>
          </a:p>
        </p:txBody>
      </p:sp>
      <p:sp>
        <p:nvSpPr>
          <p:cNvPr id="157748" name="Oval 52"/>
          <p:cNvSpPr>
            <a:spLocks noChangeArrowheads="1"/>
          </p:cNvSpPr>
          <p:nvPr/>
        </p:nvSpPr>
        <p:spPr bwMode="auto">
          <a:xfrm>
            <a:off x="1778000" y="3406775"/>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1</a:t>
            </a:r>
          </a:p>
        </p:txBody>
      </p:sp>
      <p:sp>
        <p:nvSpPr>
          <p:cNvPr id="157749" name="Oval 53"/>
          <p:cNvSpPr>
            <a:spLocks noChangeArrowheads="1"/>
          </p:cNvSpPr>
          <p:nvPr/>
        </p:nvSpPr>
        <p:spPr bwMode="auto">
          <a:xfrm>
            <a:off x="4197350" y="33972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4</a:t>
            </a:r>
          </a:p>
        </p:txBody>
      </p:sp>
      <p:sp>
        <p:nvSpPr>
          <p:cNvPr id="157750" name="Oval 54"/>
          <p:cNvSpPr>
            <a:spLocks noChangeArrowheads="1"/>
          </p:cNvSpPr>
          <p:nvPr/>
        </p:nvSpPr>
        <p:spPr bwMode="auto">
          <a:xfrm>
            <a:off x="6692900" y="3406775"/>
            <a:ext cx="644525"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7</a:t>
            </a:r>
          </a:p>
        </p:txBody>
      </p:sp>
      <p:sp>
        <p:nvSpPr>
          <p:cNvPr id="157751" name="Oval 55"/>
          <p:cNvSpPr>
            <a:spLocks noChangeArrowheads="1"/>
          </p:cNvSpPr>
          <p:nvPr/>
        </p:nvSpPr>
        <p:spPr bwMode="auto">
          <a:xfrm>
            <a:off x="3054350" y="47688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3</a:t>
            </a:r>
          </a:p>
        </p:txBody>
      </p:sp>
      <p:sp>
        <p:nvSpPr>
          <p:cNvPr id="157752" name="Oval 56"/>
          <p:cNvSpPr>
            <a:spLocks noChangeArrowheads="1"/>
          </p:cNvSpPr>
          <p:nvPr/>
        </p:nvSpPr>
        <p:spPr bwMode="auto">
          <a:xfrm>
            <a:off x="5416550" y="47688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6</a:t>
            </a:r>
          </a:p>
        </p:txBody>
      </p:sp>
      <p:sp>
        <p:nvSpPr>
          <p:cNvPr id="157753" name="Line 57"/>
          <p:cNvSpPr>
            <a:spLocks noChangeShapeType="1"/>
          </p:cNvSpPr>
          <p:nvPr/>
        </p:nvSpPr>
        <p:spPr bwMode="auto">
          <a:xfrm flipV="1">
            <a:off x="2349500" y="2470150"/>
            <a:ext cx="920750" cy="102235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54" name="Line 58"/>
          <p:cNvSpPr>
            <a:spLocks noChangeShapeType="1"/>
          </p:cNvSpPr>
          <p:nvPr/>
        </p:nvSpPr>
        <p:spPr bwMode="auto">
          <a:xfrm>
            <a:off x="3816350" y="2105025"/>
            <a:ext cx="16637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55" name="Line 59"/>
          <p:cNvSpPr>
            <a:spLocks noChangeShapeType="1"/>
          </p:cNvSpPr>
          <p:nvPr/>
        </p:nvSpPr>
        <p:spPr bwMode="auto">
          <a:xfrm>
            <a:off x="6102350" y="2406650"/>
            <a:ext cx="730250" cy="10636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56" name="Line 60"/>
          <p:cNvSpPr>
            <a:spLocks noChangeShapeType="1"/>
          </p:cNvSpPr>
          <p:nvPr/>
        </p:nvSpPr>
        <p:spPr bwMode="auto">
          <a:xfrm flipH="1">
            <a:off x="6042025" y="4044950"/>
            <a:ext cx="793750" cy="882650"/>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57757" name="Line 61"/>
          <p:cNvSpPr>
            <a:spLocks noChangeShapeType="1"/>
          </p:cNvSpPr>
          <p:nvPr/>
        </p:nvSpPr>
        <p:spPr bwMode="auto">
          <a:xfrm>
            <a:off x="2330450" y="3997325"/>
            <a:ext cx="787400" cy="9112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58" name="Line 62"/>
          <p:cNvSpPr>
            <a:spLocks noChangeShapeType="1"/>
          </p:cNvSpPr>
          <p:nvPr/>
        </p:nvSpPr>
        <p:spPr bwMode="auto">
          <a:xfrm>
            <a:off x="2454275" y="3752850"/>
            <a:ext cx="17399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59" name="Line 63"/>
          <p:cNvSpPr>
            <a:spLocks noChangeShapeType="1"/>
          </p:cNvSpPr>
          <p:nvPr/>
        </p:nvSpPr>
        <p:spPr bwMode="auto">
          <a:xfrm>
            <a:off x="4873625" y="3752850"/>
            <a:ext cx="18161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60" name="Line 64"/>
          <p:cNvSpPr>
            <a:spLocks noChangeShapeType="1"/>
          </p:cNvSpPr>
          <p:nvPr/>
        </p:nvSpPr>
        <p:spPr bwMode="auto">
          <a:xfrm>
            <a:off x="3606800" y="2511425"/>
            <a:ext cx="673100" cy="977900"/>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57761" name="Line 65"/>
          <p:cNvSpPr>
            <a:spLocks noChangeShapeType="1"/>
          </p:cNvSpPr>
          <p:nvPr/>
        </p:nvSpPr>
        <p:spPr bwMode="auto">
          <a:xfrm>
            <a:off x="4830763" y="3925888"/>
            <a:ext cx="806450" cy="8731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62" name="Line 66"/>
          <p:cNvSpPr>
            <a:spLocks noChangeShapeType="1"/>
          </p:cNvSpPr>
          <p:nvPr/>
        </p:nvSpPr>
        <p:spPr bwMode="auto">
          <a:xfrm flipV="1">
            <a:off x="3502025" y="3965575"/>
            <a:ext cx="749300" cy="85090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63" name="Line 67"/>
          <p:cNvSpPr>
            <a:spLocks noChangeShapeType="1"/>
          </p:cNvSpPr>
          <p:nvPr/>
        </p:nvSpPr>
        <p:spPr bwMode="auto">
          <a:xfrm flipV="1">
            <a:off x="4697413" y="2465388"/>
            <a:ext cx="882650" cy="9747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64" name="Line 68"/>
          <p:cNvSpPr>
            <a:spLocks noChangeShapeType="1"/>
          </p:cNvSpPr>
          <p:nvPr/>
        </p:nvSpPr>
        <p:spPr bwMode="auto">
          <a:xfrm>
            <a:off x="3736975" y="5105400"/>
            <a:ext cx="16764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65" name="Rectangle 69"/>
          <p:cNvSpPr>
            <a:spLocks noChangeArrowheads="1"/>
          </p:cNvSpPr>
          <p:nvPr/>
        </p:nvSpPr>
        <p:spPr bwMode="auto">
          <a:xfrm>
            <a:off x="2528888" y="25654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p>
        </p:txBody>
      </p:sp>
      <p:sp>
        <p:nvSpPr>
          <p:cNvPr id="157766" name="Rectangle 70"/>
          <p:cNvSpPr>
            <a:spLocks noChangeArrowheads="1"/>
          </p:cNvSpPr>
          <p:nvPr/>
        </p:nvSpPr>
        <p:spPr bwMode="auto">
          <a:xfrm>
            <a:off x="3205163" y="32988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endParaRPr lang="en-US" sz="2400">
              <a:solidFill>
                <a:srgbClr val="FFFFFF"/>
              </a:solidFill>
              <a:effectLst/>
            </a:endParaRPr>
          </a:p>
        </p:txBody>
      </p:sp>
      <p:sp>
        <p:nvSpPr>
          <p:cNvPr id="157767" name="Rectangle 71"/>
          <p:cNvSpPr>
            <a:spLocks noChangeArrowheads="1"/>
          </p:cNvSpPr>
          <p:nvPr/>
        </p:nvSpPr>
        <p:spPr bwMode="auto">
          <a:xfrm>
            <a:off x="2376488" y="43561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68" name="Rectangle 72"/>
          <p:cNvSpPr>
            <a:spLocks noChangeArrowheads="1"/>
          </p:cNvSpPr>
          <p:nvPr/>
        </p:nvSpPr>
        <p:spPr bwMode="auto">
          <a:xfrm>
            <a:off x="4471988" y="16986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69" name="Rectangle 73"/>
          <p:cNvSpPr>
            <a:spLocks noChangeArrowheads="1"/>
          </p:cNvSpPr>
          <p:nvPr/>
        </p:nvSpPr>
        <p:spPr bwMode="auto">
          <a:xfrm>
            <a:off x="4081463" y="25796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2</a:t>
            </a:r>
          </a:p>
        </p:txBody>
      </p:sp>
      <p:sp>
        <p:nvSpPr>
          <p:cNvPr id="157770" name="Rectangle 74"/>
          <p:cNvSpPr>
            <a:spLocks noChangeArrowheads="1"/>
          </p:cNvSpPr>
          <p:nvPr/>
        </p:nvSpPr>
        <p:spPr bwMode="auto">
          <a:xfrm>
            <a:off x="4552950" y="22415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71" name="Rectangle 75"/>
          <p:cNvSpPr>
            <a:spLocks noChangeArrowheads="1"/>
          </p:cNvSpPr>
          <p:nvPr/>
        </p:nvSpPr>
        <p:spPr bwMode="auto">
          <a:xfrm>
            <a:off x="5324475" y="28844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p>
        </p:txBody>
      </p:sp>
      <p:sp>
        <p:nvSpPr>
          <p:cNvPr id="157772" name="Rectangle 76"/>
          <p:cNvSpPr>
            <a:spLocks noChangeArrowheads="1"/>
          </p:cNvSpPr>
          <p:nvPr/>
        </p:nvSpPr>
        <p:spPr bwMode="auto">
          <a:xfrm>
            <a:off x="6443663" y="25082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rPr>
              <a:t>2</a:t>
            </a:r>
          </a:p>
        </p:txBody>
      </p:sp>
      <p:sp>
        <p:nvSpPr>
          <p:cNvPr id="157773" name="Rectangle 77"/>
          <p:cNvSpPr>
            <a:spLocks noChangeArrowheads="1"/>
          </p:cNvSpPr>
          <p:nvPr/>
        </p:nvSpPr>
        <p:spPr bwMode="auto">
          <a:xfrm>
            <a:off x="3681413" y="29559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74" name="Rectangle 78"/>
          <p:cNvSpPr>
            <a:spLocks noChangeArrowheads="1"/>
          </p:cNvSpPr>
          <p:nvPr/>
        </p:nvSpPr>
        <p:spPr bwMode="auto">
          <a:xfrm>
            <a:off x="4862513" y="25987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75" name="Rectangle 79"/>
          <p:cNvSpPr>
            <a:spLocks noChangeArrowheads="1"/>
          </p:cNvSpPr>
          <p:nvPr/>
        </p:nvSpPr>
        <p:spPr bwMode="auto">
          <a:xfrm>
            <a:off x="5605463" y="33274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76" name="Rectangle 80"/>
          <p:cNvSpPr>
            <a:spLocks noChangeArrowheads="1"/>
          </p:cNvSpPr>
          <p:nvPr/>
        </p:nvSpPr>
        <p:spPr bwMode="auto">
          <a:xfrm>
            <a:off x="5157788" y="39846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57777" name="Rectangle 81"/>
          <p:cNvSpPr>
            <a:spLocks noChangeArrowheads="1"/>
          </p:cNvSpPr>
          <p:nvPr/>
        </p:nvSpPr>
        <p:spPr bwMode="auto">
          <a:xfrm>
            <a:off x="3962400" y="44465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57778" name="Rectangle 82"/>
          <p:cNvSpPr>
            <a:spLocks noChangeArrowheads="1"/>
          </p:cNvSpPr>
          <p:nvPr/>
        </p:nvSpPr>
        <p:spPr bwMode="auto">
          <a:xfrm>
            <a:off x="6519863" y="4403725"/>
            <a:ext cx="333375" cy="454025"/>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57779" name="Rectangle 83"/>
          <p:cNvSpPr>
            <a:spLocks noChangeArrowheads="1"/>
          </p:cNvSpPr>
          <p:nvPr/>
        </p:nvSpPr>
        <p:spPr bwMode="auto">
          <a:xfrm>
            <a:off x="4814888" y="43894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57780" name="Rectangle 84"/>
          <p:cNvSpPr>
            <a:spLocks noChangeArrowheads="1"/>
          </p:cNvSpPr>
          <p:nvPr/>
        </p:nvSpPr>
        <p:spPr bwMode="auto">
          <a:xfrm>
            <a:off x="4329113" y="50800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6</a:t>
            </a:r>
          </a:p>
        </p:txBody>
      </p:sp>
      <p:sp>
        <p:nvSpPr>
          <p:cNvPr id="157781" name="Rectangle 85"/>
          <p:cNvSpPr>
            <a:spLocks noChangeArrowheads="1"/>
          </p:cNvSpPr>
          <p:nvPr/>
        </p:nvSpPr>
        <p:spPr bwMode="auto">
          <a:xfrm>
            <a:off x="3543300" y="40274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82" name="Line 86"/>
          <p:cNvSpPr>
            <a:spLocks noChangeShapeType="1"/>
          </p:cNvSpPr>
          <p:nvPr/>
        </p:nvSpPr>
        <p:spPr bwMode="auto">
          <a:xfrm>
            <a:off x="4706938" y="4030663"/>
            <a:ext cx="806450" cy="873125"/>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57783" name="Line 87"/>
          <p:cNvSpPr>
            <a:spLocks noChangeShapeType="1"/>
          </p:cNvSpPr>
          <p:nvPr/>
        </p:nvSpPr>
        <p:spPr bwMode="auto">
          <a:xfrm flipV="1">
            <a:off x="3640138" y="4046538"/>
            <a:ext cx="749300" cy="850900"/>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57784" name="Line 88"/>
          <p:cNvSpPr>
            <a:spLocks noChangeShapeType="1"/>
          </p:cNvSpPr>
          <p:nvPr/>
        </p:nvSpPr>
        <p:spPr bwMode="auto">
          <a:xfrm>
            <a:off x="3716338" y="2420938"/>
            <a:ext cx="673100" cy="977900"/>
          </a:xfrm>
          <a:prstGeom prst="line">
            <a:avLst/>
          </a:prstGeom>
          <a:noFill/>
          <a:ln w="12700">
            <a:solidFill>
              <a:srgbClr val="FFFFFF"/>
            </a:solidFill>
            <a:round/>
            <a:headEnd type="none" w="lg" len="lg"/>
            <a:tailEnd type="triangle" w="lg" len="lg"/>
          </a:ln>
          <a:effectLst>
            <a:outerShdw dist="17961" dir="2700000" algn="ctr" rotWithShape="0">
              <a:srgbClr val="000000"/>
            </a:outerShdw>
          </a:effectLst>
        </p:spPr>
        <p:txBody>
          <a:bodyPr wrap="none" anchor="ctr"/>
          <a:lstStyle/>
          <a:p>
            <a:endParaRPr lang="en-US"/>
          </a:p>
        </p:txBody>
      </p:sp>
      <p:sp>
        <p:nvSpPr>
          <p:cNvPr id="157785" name="Line 89"/>
          <p:cNvSpPr>
            <a:spLocks noChangeShapeType="1"/>
          </p:cNvSpPr>
          <p:nvPr/>
        </p:nvSpPr>
        <p:spPr bwMode="auto">
          <a:xfrm flipV="1">
            <a:off x="4821238" y="2546350"/>
            <a:ext cx="882650" cy="974725"/>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57786" name="Line 90"/>
          <p:cNvSpPr>
            <a:spLocks noChangeShapeType="1"/>
          </p:cNvSpPr>
          <p:nvPr/>
        </p:nvSpPr>
        <p:spPr bwMode="auto">
          <a:xfrm>
            <a:off x="3797300" y="2257425"/>
            <a:ext cx="1663700" cy="0"/>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57787" name="Text Box 91"/>
          <p:cNvSpPr txBox="1">
            <a:spLocks noChangeArrowheads="1"/>
          </p:cNvSpPr>
          <p:nvPr/>
        </p:nvSpPr>
        <p:spPr bwMode="auto">
          <a:xfrm>
            <a:off x="6997700" y="2928938"/>
            <a:ext cx="781050"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Sink</a:t>
            </a:r>
          </a:p>
        </p:txBody>
      </p:sp>
      <p:sp>
        <p:nvSpPr>
          <p:cNvPr id="157788" name="Text Box 92"/>
          <p:cNvSpPr txBox="1">
            <a:spLocks noChangeArrowheads="1"/>
          </p:cNvSpPr>
          <p:nvPr/>
        </p:nvSpPr>
        <p:spPr bwMode="auto">
          <a:xfrm>
            <a:off x="1239838" y="2919413"/>
            <a:ext cx="1096962"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Source</a:t>
            </a:r>
          </a:p>
        </p:txBody>
      </p:sp>
      <p:cxnSp>
        <p:nvCxnSpPr>
          <p:cNvPr id="157744" name="AutoShape 48"/>
          <p:cNvCxnSpPr>
            <a:cxnSpLocks noChangeShapeType="1"/>
          </p:cNvCxnSpPr>
          <p:nvPr/>
        </p:nvCxnSpPr>
        <p:spPr bwMode="auto">
          <a:xfrm rot="5400000">
            <a:off x="4583113" y="1649412"/>
            <a:ext cx="1588" cy="4900613"/>
          </a:xfrm>
          <a:prstGeom prst="bentConnector3">
            <a:avLst>
              <a:gd name="adj1" fmla="val 103199995"/>
            </a:avLst>
          </a:prstGeom>
          <a:noFill/>
          <a:ln w="12700">
            <a:solidFill>
              <a:srgbClr val="FFFFFF"/>
            </a:solidFill>
            <a:miter lim="800000"/>
            <a:headEnd type="none" w="sm" len="sm"/>
            <a:tailEnd type="triangle" w="lg" len="lg"/>
          </a:ln>
          <a:effectLst/>
        </p:spPr>
      </p:cxnSp>
      <p:sp>
        <p:nvSpPr>
          <p:cNvPr id="157899" name="AutoShape 203"/>
          <p:cNvSpPr>
            <a:spLocks noChangeArrowheads="1"/>
          </p:cNvSpPr>
          <p:nvPr/>
        </p:nvSpPr>
        <p:spPr bwMode="auto">
          <a:xfrm>
            <a:off x="7391400" y="4241800"/>
            <a:ext cx="1181100" cy="673100"/>
          </a:xfrm>
          <a:prstGeom prst="wedgeRoundRectCallout">
            <a:avLst>
              <a:gd name="adj1" fmla="val -76343"/>
              <a:gd name="adj2" fmla="val 58727"/>
              <a:gd name="adj3" fmla="val 16667"/>
            </a:avLst>
          </a:prstGeom>
          <a:gradFill rotWithShape="0">
            <a:gsLst>
              <a:gs pos="0">
                <a:schemeClr val="hlink">
                  <a:gamma/>
                  <a:shade val="46275"/>
                  <a:invGamma/>
                </a:schemeClr>
              </a:gs>
              <a:gs pos="50000">
                <a:schemeClr val="hlink"/>
              </a:gs>
              <a:gs pos="100000">
                <a:schemeClr val="hlink">
                  <a:gamma/>
                  <a:shade val="46275"/>
                  <a:invGamma/>
                </a:schemeClr>
              </a:gs>
            </a:gsLst>
            <a:lin ang="5400000" scaled="1"/>
          </a:gradFill>
          <a:ln w="12700">
            <a:solidFill>
              <a:schemeClr val="tx1"/>
            </a:solidFill>
            <a:miter lim="800000"/>
            <a:headEnd/>
            <a:tailEnd/>
          </a:ln>
          <a:effectLst/>
        </p:spPr>
        <p:txBody>
          <a:bodyPr anchor="ctr" anchorCtr="1"/>
          <a:lstStyle/>
          <a:p>
            <a:pPr>
              <a:lnSpc>
                <a:spcPct val="90000"/>
              </a:lnSpc>
            </a:pPr>
            <a:r>
              <a:rPr lang="en-US">
                <a:effectLst>
                  <a:outerShdw blurRad="38100" dist="38100" dir="2700000" algn="tl">
                    <a:srgbClr val="000000"/>
                  </a:outerShdw>
                </a:effectLst>
              </a:rPr>
              <a:t>Added</a:t>
            </a:r>
          </a:p>
          <a:p>
            <a:pPr>
              <a:lnSpc>
                <a:spcPct val="90000"/>
              </a:lnSpc>
            </a:pPr>
            <a:r>
              <a:rPr lang="en-US">
                <a:effectLst>
                  <a:outerShdw blurRad="38100" dist="38100" dir="2700000" algn="tl">
                    <a:srgbClr val="000000"/>
                  </a:outerShdw>
                </a:effectLst>
              </a:rPr>
              <a:t>arc</a:t>
            </a:r>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a:t>Example:  Maximal Flow</a:t>
            </a:r>
          </a:p>
        </p:txBody>
      </p:sp>
      <p:sp>
        <p:nvSpPr>
          <p:cNvPr id="138243" name="Rectangle 3"/>
          <p:cNvSpPr>
            <a:spLocks noGrp="1" noChangeArrowheads="1"/>
          </p:cNvSpPr>
          <p:nvPr>
            <p:ph idx="1"/>
          </p:nvPr>
        </p:nvSpPr>
        <p:spPr>
          <a:xfrm>
            <a:off x="685800" y="1103313"/>
            <a:ext cx="8259763" cy="2351087"/>
          </a:xfrm>
        </p:spPr>
        <p:txBody>
          <a:bodyPr/>
          <a:lstStyle/>
          <a:p>
            <a:r>
              <a:rPr lang="en-US">
                <a:solidFill>
                  <a:srgbClr val="66FFFF"/>
                </a:solidFill>
              </a:rPr>
              <a:t>LP Formulation</a:t>
            </a:r>
          </a:p>
          <a:p>
            <a:pPr lvl="1"/>
            <a:r>
              <a:rPr lang="en-US"/>
              <a:t>18 variables (for 17 original arcs and 1 added arc)</a:t>
            </a:r>
          </a:p>
          <a:p>
            <a:pPr lvl="1"/>
            <a:r>
              <a:rPr lang="en-US"/>
              <a:t>24 constraints</a:t>
            </a:r>
          </a:p>
          <a:p>
            <a:pPr lvl="2"/>
            <a:r>
              <a:rPr lang="en-US"/>
              <a:t>7  node flow-conservation constraints</a:t>
            </a:r>
          </a:p>
          <a:p>
            <a:pPr lvl="2"/>
            <a:r>
              <a:rPr lang="en-US"/>
              <a:t>17 arc capacity constraints (for original arcs)</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90563" y="-1588"/>
            <a:ext cx="7772400" cy="1100138"/>
          </a:xfrm>
          <a:noFill/>
          <a:ln/>
        </p:spPr>
        <p:txBody>
          <a:bodyPr/>
          <a:lstStyle/>
          <a:p>
            <a:r>
              <a:rPr lang="en-US"/>
              <a:t>Chapter 6, Part B </a:t>
            </a:r>
            <a:br>
              <a:rPr lang="en-US"/>
            </a:br>
            <a:r>
              <a:rPr lang="en-US"/>
              <a:t>Distribution and Network Models</a:t>
            </a:r>
          </a:p>
        </p:txBody>
      </p:sp>
      <p:sp>
        <p:nvSpPr>
          <p:cNvPr id="5123" name="Rectangle 3"/>
          <p:cNvSpPr>
            <a:spLocks noGrp="1" noChangeArrowheads="1"/>
          </p:cNvSpPr>
          <p:nvPr>
            <p:ph idx="1"/>
          </p:nvPr>
        </p:nvSpPr>
        <p:spPr>
          <a:xfrm>
            <a:off x="873125" y="1400174"/>
            <a:ext cx="7523163" cy="1571625"/>
          </a:xfrm>
          <a:noFill/>
          <a:ln/>
        </p:spPr>
        <p:txBody>
          <a:bodyPr/>
          <a:lstStyle/>
          <a:p>
            <a:r>
              <a:rPr lang="en-US" dirty="0"/>
              <a:t>Shortest-Route Problem</a:t>
            </a:r>
          </a:p>
          <a:p>
            <a:r>
              <a:rPr lang="en-US" dirty="0"/>
              <a:t>Maximal Flow </a:t>
            </a:r>
            <a:r>
              <a:rPr lang="en-US" dirty="0" smtClean="0"/>
              <a:t>Problem</a:t>
            </a:r>
          </a:p>
          <a:p>
            <a:r>
              <a:rPr lang="en-US" dirty="0" smtClean="0"/>
              <a:t>A Production and Inventory Application</a:t>
            </a:r>
            <a:endParaRPr lang="en-US" dirty="0"/>
          </a:p>
        </p:txBody>
      </p:sp>
    </p:spTree>
    <p:extLst>
      <p:ext uri="{BB962C8B-B14F-4D97-AF65-F5344CB8AC3E}">
        <p14:creationId xmlns:p14="http://schemas.microsoft.com/office/powerpoint/2010/main" val="188212081"/>
      </p:ext>
    </p:extLst>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noFill/>
          <a:ln/>
        </p:spPr>
        <p:txBody>
          <a:bodyPr/>
          <a:lstStyle/>
          <a:p>
            <a:r>
              <a:rPr lang="en-US"/>
              <a:t>Example:  Maximal Flow</a:t>
            </a:r>
          </a:p>
        </p:txBody>
      </p:sp>
      <p:sp>
        <p:nvSpPr>
          <p:cNvPr id="43011" name="Rectangle 3"/>
          <p:cNvSpPr>
            <a:spLocks noGrp="1" noChangeArrowheads="1"/>
          </p:cNvSpPr>
          <p:nvPr>
            <p:ph idx="1"/>
          </p:nvPr>
        </p:nvSpPr>
        <p:spPr>
          <a:xfrm>
            <a:off x="685800" y="1103313"/>
            <a:ext cx="8375650" cy="5005387"/>
          </a:xfrm>
          <a:noFill/>
          <a:ln/>
        </p:spPr>
        <p:txBody>
          <a:bodyPr/>
          <a:lstStyle/>
          <a:p>
            <a:r>
              <a:rPr lang="en-US">
                <a:solidFill>
                  <a:srgbClr val="66FFFF"/>
                </a:solidFill>
              </a:rPr>
              <a:t>LP Formulation</a:t>
            </a:r>
          </a:p>
          <a:p>
            <a:pPr lvl="1"/>
            <a:r>
              <a:rPr lang="en-US">
                <a:solidFill>
                  <a:srgbClr val="66FFFF"/>
                </a:solidFill>
              </a:rPr>
              <a:t>Objective Function</a:t>
            </a:r>
          </a:p>
          <a:p>
            <a:pPr>
              <a:buFont typeface="Monotype Sorts" pitchFamily="2" charset="2"/>
              <a:buNone/>
            </a:pPr>
            <a:r>
              <a:rPr lang="en-US"/>
              <a:t>		 Max  </a:t>
            </a:r>
            <a:r>
              <a:rPr lang="en-US" i="1"/>
              <a:t>x</a:t>
            </a:r>
            <a:r>
              <a:rPr lang="en-US" baseline="-25000"/>
              <a:t>71</a:t>
            </a:r>
            <a:endParaRPr lang="en-US"/>
          </a:p>
          <a:p>
            <a:pPr lvl="1"/>
            <a:r>
              <a:rPr lang="en-US">
                <a:solidFill>
                  <a:srgbClr val="66FFFF"/>
                </a:solidFill>
              </a:rPr>
              <a:t>Node Flow-Conservation Constraints</a:t>
            </a:r>
          </a:p>
          <a:p>
            <a:pPr lvl="1">
              <a:buFontTx/>
              <a:buNone/>
            </a:pPr>
            <a:r>
              <a:rPr lang="en-US"/>
              <a:t>     	  </a:t>
            </a:r>
            <a:r>
              <a:rPr lang="en-US" i="1"/>
              <a:t>x</a:t>
            </a:r>
            <a:r>
              <a:rPr lang="en-US" baseline="-25000"/>
              <a:t>12</a:t>
            </a:r>
            <a:r>
              <a:rPr lang="en-US"/>
              <a:t> + </a:t>
            </a:r>
            <a:r>
              <a:rPr lang="en-US" i="1"/>
              <a:t>x</a:t>
            </a:r>
            <a:r>
              <a:rPr lang="en-US" baseline="-25000"/>
              <a:t>13</a:t>
            </a:r>
            <a:r>
              <a:rPr lang="en-US"/>
              <a:t> + </a:t>
            </a:r>
            <a:r>
              <a:rPr lang="en-US" i="1"/>
              <a:t>x</a:t>
            </a:r>
            <a:r>
              <a:rPr lang="en-US" baseline="-25000"/>
              <a:t>14</a:t>
            </a:r>
            <a:r>
              <a:rPr lang="en-US"/>
              <a:t> – </a:t>
            </a:r>
            <a:r>
              <a:rPr lang="en-US" i="1"/>
              <a:t>x</a:t>
            </a:r>
            <a:r>
              <a:rPr lang="en-US" baseline="-25000"/>
              <a:t>71</a:t>
            </a:r>
            <a:r>
              <a:rPr lang="en-US"/>
              <a:t>  =  0      		(node 1)</a:t>
            </a:r>
          </a:p>
          <a:p>
            <a:pPr lvl="1">
              <a:buFontTx/>
              <a:buNone/>
            </a:pPr>
            <a:r>
              <a:rPr lang="en-US" i="1"/>
              <a:t>	 </a:t>
            </a:r>
            <a:r>
              <a:rPr lang="en-US"/>
              <a:t>–</a:t>
            </a:r>
            <a:r>
              <a:rPr lang="en-US" i="1"/>
              <a:t> x</a:t>
            </a:r>
            <a:r>
              <a:rPr lang="en-US" baseline="-25000"/>
              <a:t>12</a:t>
            </a:r>
            <a:r>
              <a:rPr lang="en-US"/>
              <a:t> + </a:t>
            </a:r>
            <a:r>
              <a:rPr lang="en-US" i="1"/>
              <a:t>x</a:t>
            </a:r>
            <a:r>
              <a:rPr lang="en-US" baseline="-25000"/>
              <a:t>24</a:t>
            </a:r>
            <a:r>
              <a:rPr lang="en-US"/>
              <a:t> + </a:t>
            </a:r>
            <a:r>
              <a:rPr lang="en-US" i="1"/>
              <a:t>x</a:t>
            </a:r>
            <a:r>
              <a:rPr lang="en-US" baseline="-25000"/>
              <a:t>25</a:t>
            </a:r>
            <a:r>
              <a:rPr lang="en-US"/>
              <a:t> – </a:t>
            </a:r>
            <a:r>
              <a:rPr lang="en-US" i="1"/>
              <a:t>x</a:t>
            </a:r>
            <a:r>
              <a:rPr lang="en-US" baseline="-25000"/>
              <a:t>42</a:t>
            </a:r>
            <a:r>
              <a:rPr lang="en-US"/>
              <a:t> – </a:t>
            </a:r>
            <a:r>
              <a:rPr lang="en-US" i="1"/>
              <a:t>x</a:t>
            </a:r>
            <a:r>
              <a:rPr lang="en-US" baseline="-25000"/>
              <a:t>52</a:t>
            </a:r>
            <a:r>
              <a:rPr lang="en-US"/>
              <a:t>  =  0       	(node 2)</a:t>
            </a:r>
          </a:p>
          <a:p>
            <a:pPr lvl="1">
              <a:buFontTx/>
              <a:buNone/>
            </a:pPr>
            <a:r>
              <a:rPr lang="en-US" i="1"/>
              <a:t>	 </a:t>
            </a:r>
            <a:r>
              <a:rPr lang="en-US"/>
              <a:t>–</a:t>
            </a:r>
            <a:r>
              <a:rPr lang="en-US" i="1"/>
              <a:t> x</a:t>
            </a:r>
            <a:r>
              <a:rPr lang="en-US" baseline="-25000"/>
              <a:t>13</a:t>
            </a:r>
            <a:r>
              <a:rPr lang="en-US"/>
              <a:t> + </a:t>
            </a:r>
            <a:r>
              <a:rPr lang="en-US" i="1"/>
              <a:t>x</a:t>
            </a:r>
            <a:r>
              <a:rPr lang="en-US" baseline="-25000"/>
              <a:t>34</a:t>
            </a:r>
            <a:r>
              <a:rPr lang="en-US"/>
              <a:t> + </a:t>
            </a:r>
            <a:r>
              <a:rPr lang="en-US" i="1"/>
              <a:t>x</a:t>
            </a:r>
            <a:r>
              <a:rPr lang="en-US" baseline="-25000"/>
              <a:t>36</a:t>
            </a:r>
            <a:r>
              <a:rPr lang="en-US"/>
              <a:t> – </a:t>
            </a:r>
            <a:r>
              <a:rPr lang="en-US" i="1"/>
              <a:t>x</a:t>
            </a:r>
            <a:r>
              <a:rPr lang="en-US" baseline="-25000"/>
              <a:t>43</a:t>
            </a:r>
            <a:r>
              <a:rPr lang="en-US"/>
              <a:t>  =  0                  (and so on)</a:t>
            </a:r>
          </a:p>
          <a:p>
            <a:pPr lvl="1">
              <a:buFontTx/>
              <a:buNone/>
            </a:pPr>
            <a:r>
              <a:rPr lang="en-US" i="1"/>
              <a:t>	 </a:t>
            </a:r>
            <a:r>
              <a:rPr lang="en-US"/>
              <a:t>–</a:t>
            </a:r>
            <a:r>
              <a:rPr lang="en-US" i="1"/>
              <a:t> x</a:t>
            </a:r>
            <a:r>
              <a:rPr lang="en-US" baseline="-25000"/>
              <a:t>14</a:t>
            </a:r>
            <a:r>
              <a:rPr lang="en-US"/>
              <a:t> – </a:t>
            </a:r>
            <a:r>
              <a:rPr lang="en-US" i="1"/>
              <a:t>x</a:t>
            </a:r>
            <a:r>
              <a:rPr lang="en-US" baseline="-25000"/>
              <a:t>24</a:t>
            </a:r>
            <a:r>
              <a:rPr lang="en-US"/>
              <a:t> – </a:t>
            </a:r>
            <a:r>
              <a:rPr lang="en-US" i="1"/>
              <a:t>x</a:t>
            </a:r>
            <a:r>
              <a:rPr lang="en-US" baseline="-25000"/>
              <a:t>34</a:t>
            </a:r>
            <a:r>
              <a:rPr lang="en-US"/>
              <a:t> + </a:t>
            </a:r>
            <a:r>
              <a:rPr lang="en-US" i="1"/>
              <a:t>x</a:t>
            </a:r>
            <a:r>
              <a:rPr lang="en-US" baseline="-25000"/>
              <a:t>42</a:t>
            </a:r>
            <a:r>
              <a:rPr lang="en-US"/>
              <a:t> + </a:t>
            </a:r>
            <a:r>
              <a:rPr lang="en-US" i="1"/>
              <a:t>x</a:t>
            </a:r>
            <a:r>
              <a:rPr lang="en-US" baseline="-25000"/>
              <a:t>43</a:t>
            </a:r>
            <a:r>
              <a:rPr lang="en-US"/>
              <a:t> + </a:t>
            </a:r>
            <a:r>
              <a:rPr lang="en-US" i="1"/>
              <a:t>x</a:t>
            </a:r>
            <a:r>
              <a:rPr lang="en-US" baseline="-25000"/>
              <a:t>45</a:t>
            </a:r>
            <a:r>
              <a:rPr lang="en-US"/>
              <a:t> + </a:t>
            </a:r>
            <a:r>
              <a:rPr lang="en-US" i="1"/>
              <a:t>x</a:t>
            </a:r>
            <a:r>
              <a:rPr lang="en-US" baseline="-25000"/>
              <a:t>46</a:t>
            </a:r>
            <a:r>
              <a:rPr lang="en-US"/>
              <a:t> + </a:t>
            </a:r>
            <a:r>
              <a:rPr lang="en-US" i="1"/>
              <a:t>x</a:t>
            </a:r>
            <a:r>
              <a:rPr lang="en-US" baseline="-25000"/>
              <a:t>47</a:t>
            </a:r>
            <a:r>
              <a:rPr lang="en-US"/>
              <a:t> – </a:t>
            </a:r>
            <a:r>
              <a:rPr lang="en-US" i="1"/>
              <a:t>x</a:t>
            </a:r>
            <a:r>
              <a:rPr lang="en-US" baseline="-25000"/>
              <a:t>54</a:t>
            </a:r>
            <a:r>
              <a:rPr lang="en-US"/>
              <a:t> – </a:t>
            </a:r>
            <a:r>
              <a:rPr lang="en-US" i="1"/>
              <a:t>x</a:t>
            </a:r>
            <a:r>
              <a:rPr lang="en-US" baseline="-25000"/>
              <a:t>64</a:t>
            </a:r>
            <a:r>
              <a:rPr lang="en-US"/>
              <a:t> =  0</a:t>
            </a:r>
          </a:p>
          <a:p>
            <a:pPr lvl="1">
              <a:buFontTx/>
              <a:buNone/>
            </a:pPr>
            <a:r>
              <a:rPr lang="en-US" i="1"/>
              <a:t>	 </a:t>
            </a:r>
            <a:r>
              <a:rPr lang="en-US"/>
              <a:t>–</a:t>
            </a:r>
            <a:r>
              <a:rPr lang="en-US" i="1"/>
              <a:t> x</a:t>
            </a:r>
            <a:r>
              <a:rPr lang="en-US" baseline="-25000"/>
              <a:t>25</a:t>
            </a:r>
            <a:r>
              <a:rPr lang="en-US"/>
              <a:t> – </a:t>
            </a:r>
            <a:r>
              <a:rPr lang="en-US" i="1"/>
              <a:t>x</a:t>
            </a:r>
            <a:r>
              <a:rPr lang="en-US" baseline="-25000"/>
              <a:t>45</a:t>
            </a:r>
            <a:r>
              <a:rPr lang="en-US"/>
              <a:t> + </a:t>
            </a:r>
            <a:r>
              <a:rPr lang="en-US" i="1"/>
              <a:t>x</a:t>
            </a:r>
            <a:r>
              <a:rPr lang="en-US" baseline="-25000"/>
              <a:t>52</a:t>
            </a:r>
            <a:r>
              <a:rPr lang="en-US"/>
              <a:t> + </a:t>
            </a:r>
            <a:r>
              <a:rPr lang="en-US" i="1"/>
              <a:t>x</a:t>
            </a:r>
            <a:r>
              <a:rPr lang="en-US" baseline="-25000"/>
              <a:t>54</a:t>
            </a:r>
            <a:r>
              <a:rPr lang="en-US"/>
              <a:t> + </a:t>
            </a:r>
            <a:r>
              <a:rPr lang="en-US" i="1"/>
              <a:t>x</a:t>
            </a:r>
            <a:r>
              <a:rPr lang="en-US" baseline="-25000"/>
              <a:t>57</a:t>
            </a:r>
            <a:r>
              <a:rPr lang="en-US"/>
              <a:t>  =  0</a:t>
            </a:r>
          </a:p>
          <a:p>
            <a:pPr lvl="1">
              <a:buFontTx/>
              <a:buNone/>
            </a:pPr>
            <a:r>
              <a:rPr lang="en-US" i="1"/>
              <a:t>	 </a:t>
            </a:r>
            <a:r>
              <a:rPr lang="en-US"/>
              <a:t>–</a:t>
            </a:r>
            <a:r>
              <a:rPr lang="en-US" i="1"/>
              <a:t> x</a:t>
            </a:r>
            <a:r>
              <a:rPr lang="en-US" baseline="-25000"/>
              <a:t>36</a:t>
            </a:r>
            <a:r>
              <a:rPr lang="en-US"/>
              <a:t> – </a:t>
            </a:r>
            <a:r>
              <a:rPr lang="en-US" i="1"/>
              <a:t>x</a:t>
            </a:r>
            <a:r>
              <a:rPr lang="en-US" baseline="-25000"/>
              <a:t>46</a:t>
            </a:r>
            <a:r>
              <a:rPr lang="en-US"/>
              <a:t> + </a:t>
            </a:r>
            <a:r>
              <a:rPr lang="en-US" i="1"/>
              <a:t>x</a:t>
            </a:r>
            <a:r>
              <a:rPr lang="en-US" baseline="-25000"/>
              <a:t>64</a:t>
            </a:r>
            <a:r>
              <a:rPr lang="en-US"/>
              <a:t> + </a:t>
            </a:r>
            <a:r>
              <a:rPr lang="en-US" i="1"/>
              <a:t>x</a:t>
            </a:r>
            <a:r>
              <a:rPr lang="en-US" baseline="-25000"/>
              <a:t>67</a:t>
            </a:r>
            <a:r>
              <a:rPr lang="en-US"/>
              <a:t>  =  0</a:t>
            </a:r>
          </a:p>
          <a:p>
            <a:pPr lvl="1">
              <a:buFontTx/>
              <a:buNone/>
            </a:pPr>
            <a:r>
              <a:rPr lang="en-US"/>
              <a:t>	 – </a:t>
            </a:r>
            <a:r>
              <a:rPr lang="en-US" i="1"/>
              <a:t>x</a:t>
            </a:r>
            <a:r>
              <a:rPr lang="en-US" baseline="-25000"/>
              <a:t>47</a:t>
            </a:r>
            <a:r>
              <a:rPr lang="en-US"/>
              <a:t> – </a:t>
            </a:r>
            <a:r>
              <a:rPr lang="en-US" i="1"/>
              <a:t>x</a:t>
            </a:r>
            <a:r>
              <a:rPr lang="en-US" baseline="-25000"/>
              <a:t>57</a:t>
            </a:r>
            <a:r>
              <a:rPr lang="en-US"/>
              <a:t> – </a:t>
            </a:r>
            <a:r>
              <a:rPr lang="en-US" i="1"/>
              <a:t>x</a:t>
            </a:r>
            <a:r>
              <a:rPr lang="en-US" baseline="-25000"/>
              <a:t>67</a:t>
            </a:r>
            <a:r>
              <a:rPr lang="en-US"/>
              <a:t> + </a:t>
            </a:r>
            <a:r>
              <a:rPr lang="en-US" i="1"/>
              <a:t>x</a:t>
            </a:r>
            <a:r>
              <a:rPr lang="en-US" baseline="-25000"/>
              <a:t>71</a:t>
            </a:r>
            <a:r>
              <a:rPr lang="en-US"/>
              <a:t> =  0</a:t>
            </a:r>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a:t>Example:  Maximal Flow</a:t>
            </a:r>
          </a:p>
        </p:txBody>
      </p:sp>
      <p:sp>
        <p:nvSpPr>
          <p:cNvPr id="140291" name="Rectangle 3"/>
          <p:cNvSpPr>
            <a:spLocks noGrp="1" noChangeArrowheads="1"/>
          </p:cNvSpPr>
          <p:nvPr>
            <p:ph idx="1"/>
          </p:nvPr>
        </p:nvSpPr>
        <p:spPr>
          <a:xfrm>
            <a:off x="687388" y="1104900"/>
            <a:ext cx="7886700" cy="3868738"/>
          </a:xfrm>
        </p:spPr>
        <p:txBody>
          <a:bodyPr/>
          <a:lstStyle/>
          <a:p>
            <a:r>
              <a:rPr lang="en-US">
                <a:solidFill>
                  <a:srgbClr val="66FFFF"/>
                </a:solidFill>
              </a:rPr>
              <a:t>LP Formulation (continued)</a:t>
            </a:r>
          </a:p>
          <a:p>
            <a:pPr lvl="1"/>
            <a:r>
              <a:rPr lang="en-US">
                <a:solidFill>
                  <a:srgbClr val="66FFFF"/>
                </a:solidFill>
              </a:rPr>
              <a:t>Arc Capacity Constraints</a:t>
            </a:r>
          </a:p>
          <a:p>
            <a:pPr lvl="1">
              <a:buFontTx/>
              <a:buNone/>
            </a:pPr>
            <a:endParaRPr lang="en-US" sz="600">
              <a:solidFill>
                <a:srgbClr val="66FFFF"/>
              </a:solidFill>
            </a:endParaRPr>
          </a:p>
          <a:p>
            <a:pPr>
              <a:lnSpc>
                <a:spcPct val="65000"/>
              </a:lnSpc>
              <a:buFont typeface="Monotype Sorts" pitchFamily="2" charset="2"/>
              <a:buNone/>
            </a:pPr>
            <a:r>
              <a:rPr lang="en-US" i="1"/>
              <a:t>              x</a:t>
            </a:r>
            <a:r>
              <a:rPr lang="en-US" baseline="-25000"/>
              <a:t>12</a:t>
            </a:r>
            <a:r>
              <a:rPr lang="en-US"/>
              <a:t>  </a:t>
            </a:r>
            <a:r>
              <a:rPr lang="en-US" u="sng"/>
              <a:t>&lt;</a:t>
            </a:r>
            <a:r>
              <a:rPr lang="en-US"/>
              <a:t>  4     </a:t>
            </a:r>
            <a:r>
              <a:rPr lang="en-US" i="1"/>
              <a:t>x</a:t>
            </a:r>
            <a:r>
              <a:rPr lang="en-US" baseline="-25000"/>
              <a:t>13</a:t>
            </a:r>
            <a:r>
              <a:rPr lang="en-US"/>
              <a:t>  </a:t>
            </a:r>
            <a:r>
              <a:rPr lang="en-US" u="sng"/>
              <a:t>&lt;</a:t>
            </a:r>
            <a:r>
              <a:rPr lang="en-US"/>
              <a:t>  3     </a:t>
            </a:r>
            <a:r>
              <a:rPr lang="en-US" i="1"/>
              <a:t>x</a:t>
            </a:r>
            <a:r>
              <a:rPr lang="en-US" baseline="-25000"/>
              <a:t>14</a:t>
            </a:r>
            <a:r>
              <a:rPr lang="en-US"/>
              <a:t> </a:t>
            </a:r>
            <a:r>
              <a:rPr lang="en-US" u="sng"/>
              <a:t>&lt;</a:t>
            </a:r>
            <a:r>
              <a:rPr lang="en-US"/>
              <a:t>  4</a:t>
            </a:r>
          </a:p>
          <a:p>
            <a:pPr>
              <a:lnSpc>
                <a:spcPct val="65000"/>
              </a:lnSpc>
              <a:buFont typeface="Monotype Sorts" pitchFamily="2" charset="2"/>
              <a:buNone/>
            </a:pPr>
            <a:endParaRPr lang="en-US" sz="1200"/>
          </a:p>
          <a:p>
            <a:pPr>
              <a:lnSpc>
                <a:spcPct val="65000"/>
              </a:lnSpc>
              <a:buFont typeface="Monotype Sorts" pitchFamily="2" charset="2"/>
              <a:buNone/>
            </a:pPr>
            <a:r>
              <a:rPr lang="en-US" i="1"/>
              <a:t>		  x</a:t>
            </a:r>
            <a:r>
              <a:rPr lang="en-US" baseline="-25000"/>
              <a:t>24</a:t>
            </a:r>
            <a:r>
              <a:rPr lang="en-US"/>
              <a:t>  </a:t>
            </a:r>
            <a:r>
              <a:rPr lang="en-US" u="sng"/>
              <a:t>&lt;</a:t>
            </a:r>
            <a:r>
              <a:rPr lang="en-US"/>
              <a:t>  2     </a:t>
            </a:r>
            <a:r>
              <a:rPr lang="en-US" i="1"/>
              <a:t>x</a:t>
            </a:r>
            <a:r>
              <a:rPr lang="en-US" baseline="-25000"/>
              <a:t>25</a:t>
            </a:r>
            <a:r>
              <a:rPr lang="en-US"/>
              <a:t>  </a:t>
            </a:r>
            <a:r>
              <a:rPr lang="en-US" u="sng"/>
              <a:t>&lt;</a:t>
            </a:r>
            <a:r>
              <a:rPr lang="en-US"/>
              <a:t>  3</a:t>
            </a:r>
          </a:p>
          <a:p>
            <a:pPr>
              <a:lnSpc>
                <a:spcPct val="65000"/>
              </a:lnSpc>
              <a:buFont typeface="Monotype Sorts" pitchFamily="2" charset="2"/>
              <a:buNone/>
            </a:pPr>
            <a:endParaRPr lang="en-US" sz="600"/>
          </a:p>
          <a:p>
            <a:pPr>
              <a:buFont typeface="Monotype Sorts" pitchFamily="2" charset="2"/>
              <a:buNone/>
            </a:pPr>
            <a:r>
              <a:rPr lang="en-US" i="1"/>
              <a:t>	         x</a:t>
            </a:r>
            <a:r>
              <a:rPr lang="en-US" baseline="-25000"/>
              <a:t>34</a:t>
            </a:r>
            <a:r>
              <a:rPr lang="en-US"/>
              <a:t>  </a:t>
            </a:r>
            <a:r>
              <a:rPr lang="en-US" u="sng"/>
              <a:t>&lt;</a:t>
            </a:r>
            <a:r>
              <a:rPr lang="en-US"/>
              <a:t>  3     </a:t>
            </a:r>
            <a:r>
              <a:rPr lang="en-US" i="1"/>
              <a:t>x</a:t>
            </a:r>
            <a:r>
              <a:rPr lang="en-US" baseline="-25000"/>
              <a:t>36</a:t>
            </a:r>
            <a:r>
              <a:rPr lang="en-US"/>
              <a:t>  </a:t>
            </a:r>
            <a:r>
              <a:rPr lang="en-US" u="sng"/>
              <a:t>&lt;</a:t>
            </a:r>
            <a:r>
              <a:rPr lang="en-US"/>
              <a:t>  6</a:t>
            </a:r>
          </a:p>
          <a:p>
            <a:pPr>
              <a:buFont typeface="Monotype Sorts" pitchFamily="2" charset="2"/>
              <a:buNone/>
            </a:pPr>
            <a:endParaRPr lang="en-US" sz="600"/>
          </a:p>
          <a:p>
            <a:pPr>
              <a:lnSpc>
                <a:spcPct val="65000"/>
              </a:lnSpc>
              <a:buFont typeface="Monotype Sorts" pitchFamily="2" charset="2"/>
              <a:buNone/>
            </a:pPr>
            <a:r>
              <a:rPr lang="en-US" i="1"/>
              <a:t>		  x</a:t>
            </a:r>
            <a:r>
              <a:rPr lang="en-US" baseline="-25000"/>
              <a:t>42</a:t>
            </a:r>
            <a:r>
              <a:rPr lang="en-US"/>
              <a:t>  </a:t>
            </a:r>
            <a:r>
              <a:rPr lang="en-US" u="sng"/>
              <a:t>&lt;</a:t>
            </a:r>
            <a:r>
              <a:rPr lang="en-US"/>
              <a:t>  3     </a:t>
            </a:r>
            <a:r>
              <a:rPr lang="en-US" i="1"/>
              <a:t>x</a:t>
            </a:r>
            <a:r>
              <a:rPr lang="en-US" baseline="-25000"/>
              <a:t>43</a:t>
            </a:r>
            <a:r>
              <a:rPr lang="en-US"/>
              <a:t>  </a:t>
            </a:r>
            <a:r>
              <a:rPr lang="en-US" u="sng"/>
              <a:t>&lt;</a:t>
            </a:r>
            <a:r>
              <a:rPr lang="en-US"/>
              <a:t>  5     </a:t>
            </a:r>
            <a:r>
              <a:rPr lang="en-US" i="1"/>
              <a:t>x</a:t>
            </a:r>
            <a:r>
              <a:rPr lang="en-US" baseline="-25000"/>
              <a:t>45</a:t>
            </a:r>
            <a:r>
              <a:rPr lang="en-US"/>
              <a:t>  </a:t>
            </a:r>
            <a:r>
              <a:rPr lang="en-US" u="sng"/>
              <a:t>&lt;</a:t>
            </a:r>
            <a:r>
              <a:rPr lang="en-US"/>
              <a:t>  3     </a:t>
            </a:r>
            <a:r>
              <a:rPr lang="en-US" i="1"/>
              <a:t>x</a:t>
            </a:r>
            <a:r>
              <a:rPr lang="en-US" baseline="-25000"/>
              <a:t>46</a:t>
            </a:r>
            <a:r>
              <a:rPr lang="en-US"/>
              <a:t>  </a:t>
            </a:r>
            <a:r>
              <a:rPr lang="en-US" u="sng"/>
              <a:t>&lt;</a:t>
            </a:r>
            <a:r>
              <a:rPr lang="en-US"/>
              <a:t>  1     </a:t>
            </a:r>
            <a:r>
              <a:rPr lang="en-US" i="1"/>
              <a:t>x</a:t>
            </a:r>
            <a:r>
              <a:rPr lang="en-US" baseline="-25000"/>
              <a:t>47</a:t>
            </a:r>
            <a:r>
              <a:rPr lang="en-US"/>
              <a:t>  </a:t>
            </a:r>
            <a:r>
              <a:rPr lang="en-US" u="sng"/>
              <a:t>&lt;</a:t>
            </a:r>
            <a:r>
              <a:rPr lang="en-US"/>
              <a:t>  3</a:t>
            </a:r>
          </a:p>
          <a:p>
            <a:pPr>
              <a:lnSpc>
                <a:spcPct val="65000"/>
              </a:lnSpc>
              <a:buFont typeface="Monotype Sorts" pitchFamily="2" charset="2"/>
              <a:buNone/>
            </a:pPr>
            <a:endParaRPr lang="en-US" sz="1200"/>
          </a:p>
          <a:p>
            <a:pPr>
              <a:lnSpc>
                <a:spcPct val="65000"/>
              </a:lnSpc>
              <a:buFont typeface="Monotype Sorts" pitchFamily="2" charset="2"/>
              <a:buNone/>
            </a:pPr>
            <a:r>
              <a:rPr lang="en-US" i="1"/>
              <a:t>		  x</a:t>
            </a:r>
            <a:r>
              <a:rPr lang="en-US" baseline="-25000"/>
              <a:t>52</a:t>
            </a:r>
            <a:r>
              <a:rPr lang="en-US"/>
              <a:t>  </a:t>
            </a:r>
            <a:r>
              <a:rPr lang="en-US" u="sng"/>
              <a:t>&lt;</a:t>
            </a:r>
            <a:r>
              <a:rPr lang="en-US"/>
              <a:t>  3     </a:t>
            </a:r>
            <a:r>
              <a:rPr lang="en-US" i="1"/>
              <a:t>x</a:t>
            </a:r>
            <a:r>
              <a:rPr lang="en-US" baseline="-25000"/>
              <a:t>54</a:t>
            </a:r>
            <a:r>
              <a:rPr lang="en-US"/>
              <a:t>  </a:t>
            </a:r>
            <a:r>
              <a:rPr lang="en-US" u="sng"/>
              <a:t>&lt;</a:t>
            </a:r>
            <a:r>
              <a:rPr lang="en-US"/>
              <a:t>  4     </a:t>
            </a:r>
            <a:r>
              <a:rPr lang="en-US" i="1"/>
              <a:t>x</a:t>
            </a:r>
            <a:r>
              <a:rPr lang="en-US" baseline="-25000"/>
              <a:t>57</a:t>
            </a:r>
            <a:r>
              <a:rPr lang="en-US"/>
              <a:t>  </a:t>
            </a:r>
            <a:r>
              <a:rPr lang="en-US" u="sng"/>
              <a:t>&lt;</a:t>
            </a:r>
            <a:r>
              <a:rPr lang="en-US"/>
              <a:t>  2</a:t>
            </a:r>
          </a:p>
          <a:p>
            <a:pPr>
              <a:lnSpc>
                <a:spcPct val="65000"/>
              </a:lnSpc>
              <a:buFont typeface="Monotype Sorts" pitchFamily="2" charset="2"/>
              <a:buNone/>
            </a:pPr>
            <a:endParaRPr lang="en-US" sz="600"/>
          </a:p>
          <a:p>
            <a:pPr>
              <a:buFont typeface="Monotype Sorts" pitchFamily="2" charset="2"/>
              <a:buNone/>
            </a:pPr>
            <a:r>
              <a:rPr lang="en-US" i="1"/>
              <a:t>		  x</a:t>
            </a:r>
            <a:r>
              <a:rPr lang="en-US" baseline="-25000"/>
              <a:t>64</a:t>
            </a:r>
            <a:r>
              <a:rPr lang="en-US"/>
              <a:t>  </a:t>
            </a:r>
            <a:r>
              <a:rPr lang="en-US" u="sng"/>
              <a:t>&lt;</a:t>
            </a:r>
            <a:r>
              <a:rPr lang="en-US"/>
              <a:t>  1     </a:t>
            </a:r>
            <a:r>
              <a:rPr lang="en-US" i="1"/>
              <a:t>x</a:t>
            </a:r>
            <a:r>
              <a:rPr lang="en-US" baseline="-25000"/>
              <a:t>67</a:t>
            </a:r>
            <a:r>
              <a:rPr lang="en-US"/>
              <a:t>  </a:t>
            </a:r>
            <a:r>
              <a:rPr lang="en-US" u="sng"/>
              <a:t>&lt;</a:t>
            </a:r>
            <a:r>
              <a:rPr lang="en-US"/>
              <a:t>  5</a:t>
            </a: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ChangeArrowheads="1"/>
          </p:cNvSpPr>
          <p:nvPr/>
        </p:nvSpPr>
        <p:spPr bwMode="auto">
          <a:xfrm>
            <a:off x="1714500" y="1606550"/>
            <a:ext cx="6337300" cy="434975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154627" name="Rectangle 3"/>
          <p:cNvSpPr>
            <a:spLocks noChangeArrowheads="1"/>
          </p:cNvSpPr>
          <p:nvPr/>
        </p:nvSpPr>
        <p:spPr bwMode="auto">
          <a:xfrm>
            <a:off x="685800" y="1103313"/>
            <a:ext cx="5167313" cy="5667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Alternative Optimal Solution #1</a:t>
            </a:r>
            <a:endParaRPr lang="en-US">
              <a:solidFill>
                <a:srgbClr val="FFFFFF"/>
              </a:solidFill>
              <a:effectLst>
                <a:outerShdw blurRad="38100" dist="38100" dir="2700000" algn="tl">
                  <a:srgbClr val="000000"/>
                </a:outerShdw>
              </a:effectLst>
            </a:endParaRPr>
          </a:p>
        </p:txBody>
      </p:sp>
      <p:sp>
        <p:nvSpPr>
          <p:cNvPr id="154630" name="Rectangle 6"/>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Maximal Flow</a:t>
            </a:r>
          </a:p>
        </p:txBody>
      </p:sp>
      <p:sp>
        <p:nvSpPr>
          <p:cNvPr id="154743" name="Text Box 119"/>
          <p:cNvSpPr txBox="1">
            <a:spLocks noChangeArrowheads="1"/>
          </p:cNvSpPr>
          <p:nvPr/>
        </p:nvSpPr>
        <p:spPr bwMode="auto">
          <a:xfrm>
            <a:off x="1831975" y="1690688"/>
            <a:ext cx="5303838" cy="457200"/>
          </a:xfrm>
          <a:prstGeom prst="rect">
            <a:avLst/>
          </a:prstGeom>
          <a:noFill/>
          <a:ln w="12700">
            <a:noFill/>
            <a:miter lim="800000"/>
            <a:headEnd/>
            <a:tailEnd/>
          </a:ln>
          <a:effectLst/>
        </p:spPr>
        <p:txBody>
          <a:bodyPr wrap="none">
            <a:spAutoFit/>
          </a:bodyPr>
          <a:lstStyle/>
          <a:p>
            <a:r>
              <a:rPr lang="en-US" sz="2400">
                <a:solidFill>
                  <a:srgbClr val="FFFFFF"/>
                </a:solidFill>
                <a:effectLst>
                  <a:outerShdw blurRad="38100" dist="38100" dir="2700000" algn="tl">
                    <a:srgbClr val="000000"/>
                  </a:outerShdw>
                </a:effectLst>
              </a:rPr>
              <a:t>Objective Function Value =        10.000</a:t>
            </a:r>
          </a:p>
        </p:txBody>
      </p:sp>
      <p:sp>
        <p:nvSpPr>
          <p:cNvPr id="154744" name="Rectangle 120"/>
          <p:cNvSpPr>
            <a:spLocks noChangeArrowheads="1"/>
          </p:cNvSpPr>
          <p:nvPr/>
        </p:nvSpPr>
        <p:spPr bwMode="auto">
          <a:xfrm>
            <a:off x="1854200" y="2284413"/>
            <a:ext cx="3008313" cy="36655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u="sng">
                <a:solidFill>
                  <a:srgbClr val="FFFFFF"/>
                </a:solidFill>
                <a:effectLst>
                  <a:outerShdw blurRad="38100" dist="38100" dir="2700000" algn="tl">
                    <a:srgbClr val="000000"/>
                  </a:outerShdw>
                </a:effectLst>
              </a:rPr>
              <a:t>Variable</a:t>
            </a:r>
            <a:r>
              <a:rPr lang="en-US" sz="2400">
                <a:solidFill>
                  <a:srgbClr val="FFFFFF"/>
                </a:solidFill>
                <a:effectLst>
                  <a:outerShdw blurRad="38100" dist="38100" dir="2700000" algn="tl">
                    <a:srgbClr val="000000"/>
                  </a:outerShdw>
                </a:effectLst>
              </a:rPr>
              <a:t>        </a:t>
            </a:r>
            <a:r>
              <a:rPr lang="en-US" sz="2400" u="sng">
                <a:solidFill>
                  <a:srgbClr val="FFFFFF"/>
                </a:solidFill>
                <a:effectLst>
                  <a:outerShdw blurRad="38100" dist="38100" dir="2700000" algn="tl">
                    <a:srgbClr val="000000"/>
                  </a:outerShdw>
                </a:effectLst>
              </a:rPr>
              <a:t>Value</a:t>
            </a:r>
            <a:endParaRPr lang="en-US" sz="2400">
              <a:solidFill>
                <a:srgbClr val="FFFFFF"/>
              </a:solidFill>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12</a:t>
            </a:r>
            <a:r>
              <a:rPr lang="en-US">
                <a:solidFill>
                  <a:srgbClr val="FFFFFF"/>
                </a:solidFill>
                <a:effectLst>
                  <a:outerShdw blurRad="38100" dist="38100" dir="2700000" algn="tl">
                    <a:srgbClr val="000000"/>
                  </a:outerShdw>
                </a:effectLst>
              </a:rPr>
              <a:t>	 	3.000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13</a:t>
            </a:r>
            <a:r>
              <a:rPr lang="en-US">
                <a:solidFill>
                  <a:srgbClr val="FFFFFF"/>
                </a:solidFill>
                <a:effectLst>
                  <a:outerShdw blurRad="38100" dist="38100" dir="2700000" algn="tl">
                    <a:srgbClr val="000000"/>
                  </a:outerShdw>
                </a:effectLst>
              </a:rPr>
              <a:t>        	3.000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14</a:t>
            </a:r>
            <a:r>
              <a:rPr lang="en-US">
                <a:solidFill>
                  <a:srgbClr val="FFFFFF"/>
                </a:solidFill>
                <a:effectLst>
                  <a:outerShdw blurRad="38100" dist="38100" dir="2700000" algn="tl">
                    <a:srgbClr val="000000"/>
                  </a:outerShdw>
                </a:effectLst>
              </a:rPr>
              <a:t>         	4.000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24</a:t>
            </a:r>
            <a:r>
              <a:rPr lang="en-US">
                <a:solidFill>
                  <a:srgbClr val="FFFFFF"/>
                </a:solidFill>
                <a:effectLst>
                  <a:outerShdw blurRad="38100" dist="38100" dir="2700000" algn="tl">
                    <a:srgbClr val="000000"/>
                  </a:outerShdw>
                </a:effectLst>
              </a:rPr>
              <a:t>         	1.000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25</a:t>
            </a:r>
            <a:r>
              <a:rPr lang="en-US">
                <a:solidFill>
                  <a:srgbClr val="FFFFFF"/>
                </a:solidFill>
                <a:effectLst>
                  <a:outerShdw blurRad="38100" dist="38100" dir="2700000" algn="tl">
                    <a:srgbClr val="000000"/>
                  </a:outerShdw>
                </a:effectLst>
              </a:rPr>
              <a:t>         	2.000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34</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36</a:t>
            </a:r>
            <a:r>
              <a:rPr lang="en-US">
                <a:solidFill>
                  <a:srgbClr val="FFFFFF"/>
                </a:solidFill>
                <a:effectLst>
                  <a:outerShdw blurRad="38100" dist="38100" dir="2700000" algn="tl">
                    <a:srgbClr val="000000"/>
                  </a:outerShdw>
                </a:effectLst>
              </a:rPr>
              <a:t>         	5.000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42</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43</a:t>
            </a:r>
            <a:r>
              <a:rPr lang="en-US">
                <a:solidFill>
                  <a:srgbClr val="FFFFFF"/>
                </a:solidFill>
                <a:effectLst>
                  <a:outerShdw blurRad="38100" dist="38100" dir="2700000" algn="tl">
                    <a:srgbClr val="000000"/>
                  </a:outerShdw>
                </a:effectLst>
              </a:rPr>
              <a:t>         	2.000</a:t>
            </a:r>
          </a:p>
        </p:txBody>
      </p:sp>
      <p:sp>
        <p:nvSpPr>
          <p:cNvPr id="154745" name="Rectangle 121"/>
          <p:cNvSpPr>
            <a:spLocks noChangeArrowheads="1"/>
          </p:cNvSpPr>
          <p:nvPr/>
        </p:nvSpPr>
        <p:spPr bwMode="auto">
          <a:xfrm>
            <a:off x="5067300" y="2284413"/>
            <a:ext cx="3008313" cy="36655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u="sng">
                <a:solidFill>
                  <a:srgbClr val="FFFFFF"/>
                </a:solidFill>
                <a:effectLst>
                  <a:outerShdw blurRad="38100" dist="38100" dir="2700000" algn="tl">
                    <a:srgbClr val="000000"/>
                  </a:outerShdw>
                </a:effectLst>
              </a:rPr>
              <a:t>Variable</a:t>
            </a:r>
            <a:r>
              <a:rPr lang="en-US" sz="2400">
                <a:solidFill>
                  <a:srgbClr val="FFFFFF"/>
                </a:solidFill>
                <a:effectLst>
                  <a:outerShdw blurRad="38100" dist="38100" dir="2700000" algn="tl">
                    <a:srgbClr val="000000"/>
                  </a:outerShdw>
                </a:effectLst>
              </a:rPr>
              <a:t>         </a:t>
            </a:r>
            <a:r>
              <a:rPr lang="en-US" sz="2400" u="sng">
                <a:solidFill>
                  <a:srgbClr val="FFFFFF"/>
                </a:solidFill>
                <a:effectLst>
                  <a:outerShdw blurRad="38100" dist="38100" dir="2700000" algn="tl">
                    <a:srgbClr val="000000"/>
                  </a:outerShdw>
                </a:effectLst>
              </a:rPr>
              <a:t>Value</a:t>
            </a:r>
            <a:endParaRPr lang="en-US" sz="2400">
              <a:solidFill>
                <a:srgbClr val="FFFFFF"/>
              </a:solidFill>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45</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46</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47</a:t>
            </a:r>
            <a:r>
              <a:rPr lang="en-US">
                <a:solidFill>
                  <a:srgbClr val="FFFFFF"/>
                </a:solidFill>
                <a:effectLst>
                  <a:outerShdw blurRad="38100" dist="38100" dir="2700000" algn="tl">
                    <a:srgbClr val="000000"/>
                  </a:outerShdw>
                </a:effectLst>
              </a:rPr>
              <a:t>         	  3.000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52</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54</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57</a:t>
            </a:r>
            <a:r>
              <a:rPr lang="en-US">
                <a:solidFill>
                  <a:srgbClr val="FFFFFF"/>
                </a:solidFill>
                <a:effectLst>
                  <a:outerShdw blurRad="38100" dist="38100" dir="2700000" algn="tl">
                    <a:srgbClr val="000000"/>
                  </a:outerShdw>
                </a:effectLst>
              </a:rPr>
              <a:t>         	  2.000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64</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67</a:t>
            </a:r>
            <a:r>
              <a:rPr lang="en-US">
                <a:solidFill>
                  <a:srgbClr val="FFFFFF"/>
                </a:solidFill>
                <a:effectLst>
                  <a:outerShdw blurRad="38100" dist="38100" dir="2700000" algn="tl">
                    <a:srgbClr val="000000"/>
                  </a:outerShdw>
                </a:effectLst>
              </a:rPr>
              <a:t>         	  5.000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71</a:t>
            </a:r>
            <a:r>
              <a:rPr lang="en-US">
                <a:solidFill>
                  <a:srgbClr val="FFFFFF"/>
                </a:solidFill>
                <a:effectLst>
                  <a:outerShdw blurRad="38100" dist="38100" dir="2700000" algn="tl">
                    <a:srgbClr val="000000"/>
                  </a:outerShdw>
                </a:effectLst>
              </a:rPr>
              <a:t>            	10.000</a:t>
            </a:r>
          </a:p>
        </p:txBody>
      </p:sp>
      <p:cxnSp>
        <p:nvCxnSpPr>
          <p:cNvPr id="9" name="Straight Connector 8"/>
          <p:cNvCxnSpPr/>
          <p:nvPr/>
        </p:nvCxnSpPr>
        <p:spPr bwMode="auto">
          <a:xfrm rot="16200000" flipH="1">
            <a:off x="3206750" y="4044950"/>
            <a:ext cx="3340100" cy="50800"/>
          </a:xfrm>
          <a:prstGeom prst="line">
            <a:avLst/>
          </a:prstGeom>
          <a:solidFill>
            <a:schemeClr val="accent1"/>
          </a:solidFill>
          <a:ln w="12700" cap="flat" cmpd="sng" algn="ctr">
            <a:solidFill>
              <a:schemeClr val="tx1"/>
            </a:solidFill>
            <a:prstDash val="solid"/>
            <a:round/>
            <a:headEnd type="none" w="med" len="med"/>
            <a:tailEnd type="none" w="med" len="med"/>
          </a:ln>
          <a:effectLst>
            <a:outerShdw dist="25400" algn="tl" rotWithShape="0">
              <a:srgbClr val="000000"/>
            </a:outerShdw>
          </a:effectLst>
        </p:spPr>
      </p:cxnSp>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ChangeArrowheads="1"/>
          </p:cNvSpPr>
          <p:nvPr/>
        </p:nvSpPr>
        <p:spPr bwMode="auto">
          <a:xfrm>
            <a:off x="1219200" y="1606550"/>
            <a:ext cx="6762750" cy="4419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74083"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Maximal Flow</a:t>
            </a:r>
          </a:p>
        </p:txBody>
      </p:sp>
      <p:sp>
        <p:nvSpPr>
          <p:cNvPr id="174084" name="Rectangle 4"/>
          <p:cNvSpPr>
            <a:spLocks noChangeArrowheads="1"/>
          </p:cNvSpPr>
          <p:nvPr/>
        </p:nvSpPr>
        <p:spPr bwMode="auto">
          <a:xfrm>
            <a:off x="687388" y="1104900"/>
            <a:ext cx="52832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Alternative Optimal Solution #1</a:t>
            </a:r>
          </a:p>
        </p:txBody>
      </p:sp>
      <p:sp>
        <p:nvSpPr>
          <p:cNvPr id="174085" name="Oval 5"/>
          <p:cNvSpPr>
            <a:spLocks noChangeArrowheads="1"/>
          </p:cNvSpPr>
          <p:nvPr/>
        </p:nvSpPr>
        <p:spPr bwMode="auto">
          <a:xfrm>
            <a:off x="3244850" y="19177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2</a:t>
            </a:r>
          </a:p>
        </p:txBody>
      </p:sp>
      <p:sp>
        <p:nvSpPr>
          <p:cNvPr id="174086" name="Oval 6"/>
          <p:cNvSpPr>
            <a:spLocks noChangeArrowheads="1"/>
          </p:cNvSpPr>
          <p:nvPr/>
        </p:nvSpPr>
        <p:spPr bwMode="auto">
          <a:xfrm>
            <a:off x="5607050" y="19177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5</a:t>
            </a:r>
          </a:p>
        </p:txBody>
      </p:sp>
      <p:sp>
        <p:nvSpPr>
          <p:cNvPr id="174087" name="Oval 7"/>
          <p:cNvSpPr>
            <a:spLocks noChangeArrowheads="1"/>
          </p:cNvSpPr>
          <p:nvPr/>
        </p:nvSpPr>
        <p:spPr bwMode="auto">
          <a:xfrm>
            <a:off x="1892300" y="3451225"/>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1</a:t>
            </a:r>
          </a:p>
        </p:txBody>
      </p:sp>
      <p:sp>
        <p:nvSpPr>
          <p:cNvPr id="174088" name="Oval 8"/>
          <p:cNvSpPr>
            <a:spLocks noChangeArrowheads="1"/>
          </p:cNvSpPr>
          <p:nvPr/>
        </p:nvSpPr>
        <p:spPr bwMode="auto">
          <a:xfrm>
            <a:off x="4311650" y="34417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4</a:t>
            </a:r>
          </a:p>
        </p:txBody>
      </p:sp>
      <p:sp>
        <p:nvSpPr>
          <p:cNvPr id="174089" name="Oval 9"/>
          <p:cNvSpPr>
            <a:spLocks noChangeArrowheads="1"/>
          </p:cNvSpPr>
          <p:nvPr/>
        </p:nvSpPr>
        <p:spPr bwMode="auto">
          <a:xfrm>
            <a:off x="6807200" y="3451225"/>
            <a:ext cx="644525"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7</a:t>
            </a:r>
          </a:p>
        </p:txBody>
      </p:sp>
      <p:sp>
        <p:nvSpPr>
          <p:cNvPr id="174090" name="Oval 10"/>
          <p:cNvSpPr>
            <a:spLocks noChangeArrowheads="1"/>
          </p:cNvSpPr>
          <p:nvPr/>
        </p:nvSpPr>
        <p:spPr bwMode="auto">
          <a:xfrm>
            <a:off x="3168650" y="48133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3</a:t>
            </a:r>
          </a:p>
        </p:txBody>
      </p:sp>
      <p:sp>
        <p:nvSpPr>
          <p:cNvPr id="174091" name="Oval 11"/>
          <p:cNvSpPr>
            <a:spLocks noChangeArrowheads="1"/>
          </p:cNvSpPr>
          <p:nvPr/>
        </p:nvSpPr>
        <p:spPr bwMode="auto">
          <a:xfrm>
            <a:off x="5530850" y="48133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6</a:t>
            </a:r>
          </a:p>
        </p:txBody>
      </p:sp>
      <p:sp>
        <p:nvSpPr>
          <p:cNvPr id="174092" name="Line 12"/>
          <p:cNvSpPr>
            <a:spLocks noChangeShapeType="1"/>
          </p:cNvSpPr>
          <p:nvPr/>
        </p:nvSpPr>
        <p:spPr bwMode="auto">
          <a:xfrm flipV="1">
            <a:off x="2463800" y="2514600"/>
            <a:ext cx="920750" cy="102235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093" name="Line 13"/>
          <p:cNvSpPr>
            <a:spLocks noChangeShapeType="1"/>
          </p:cNvSpPr>
          <p:nvPr/>
        </p:nvSpPr>
        <p:spPr bwMode="auto">
          <a:xfrm>
            <a:off x="3930650" y="2149475"/>
            <a:ext cx="16637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094" name="Line 14"/>
          <p:cNvSpPr>
            <a:spLocks noChangeShapeType="1"/>
          </p:cNvSpPr>
          <p:nvPr/>
        </p:nvSpPr>
        <p:spPr bwMode="auto">
          <a:xfrm>
            <a:off x="6216650" y="2451100"/>
            <a:ext cx="730250" cy="10636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095" name="Line 15"/>
          <p:cNvSpPr>
            <a:spLocks noChangeShapeType="1"/>
          </p:cNvSpPr>
          <p:nvPr/>
        </p:nvSpPr>
        <p:spPr bwMode="auto">
          <a:xfrm flipH="1">
            <a:off x="6156325" y="4089400"/>
            <a:ext cx="793750" cy="882650"/>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74096" name="Line 16"/>
          <p:cNvSpPr>
            <a:spLocks noChangeShapeType="1"/>
          </p:cNvSpPr>
          <p:nvPr/>
        </p:nvSpPr>
        <p:spPr bwMode="auto">
          <a:xfrm>
            <a:off x="2444750" y="4041775"/>
            <a:ext cx="787400" cy="9112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097" name="Line 17"/>
          <p:cNvSpPr>
            <a:spLocks noChangeShapeType="1"/>
          </p:cNvSpPr>
          <p:nvPr/>
        </p:nvSpPr>
        <p:spPr bwMode="auto">
          <a:xfrm>
            <a:off x="2568575" y="3797300"/>
            <a:ext cx="17399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098" name="Line 18"/>
          <p:cNvSpPr>
            <a:spLocks noChangeShapeType="1"/>
          </p:cNvSpPr>
          <p:nvPr/>
        </p:nvSpPr>
        <p:spPr bwMode="auto">
          <a:xfrm>
            <a:off x="4987925" y="3797300"/>
            <a:ext cx="18161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100" name="Line 20"/>
          <p:cNvSpPr>
            <a:spLocks noChangeShapeType="1"/>
          </p:cNvSpPr>
          <p:nvPr/>
        </p:nvSpPr>
        <p:spPr bwMode="auto">
          <a:xfrm>
            <a:off x="3851275" y="5149850"/>
            <a:ext cx="16764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101" name="Rectangle 21"/>
          <p:cNvSpPr>
            <a:spLocks noChangeArrowheads="1"/>
          </p:cNvSpPr>
          <p:nvPr/>
        </p:nvSpPr>
        <p:spPr bwMode="auto">
          <a:xfrm>
            <a:off x="2643188" y="26098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74102" name="Rectangle 22"/>
          <p:cNvSpPr>
            <a:spLocks noChangeArrowheads="1"/>
          </p:cNvSpPr>
          <p:nvPr/>
        </p:nvSpPr>
        <p:spPr bwMode="auto">
          <a:xfrm>
            <a:off x="3319463" y="334327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endParaRPr lang="en-US" sz="2400">
              <a:solidFill>
                <a:srgbClr val="FFFFFF"/>
              </a:solidFill>
              <a:effectLst/>
            </a:endParaRPr>
          </a:p>
        </p:txBody>
      </p:sp>
      <p:sp>
        <p:nvSpPr>
          <p:cNvPr id="174103" name="Rectangle 23"/>
          <p:cNvSpPr>
            <a:spLocks noChangeArrowheads="1"/>
          </p:cNvSpPr>
          <p:nvPr/>
        </p:nvSpPr>
        <p:spPr bwMode="auto">
          <a:xfrm>
            <a:off x="2490788" y="44005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74104" name="Rectangle 24"/>
          <p:cNvSpPr>
            <a:spLocks noChangeArrowheads="1"/>
          </p:cNvSpPr>
          <p:nvPr/>
        </p:nvSpPr>
        <p:spPr bwMode="auto">
          <a:xfrm>
            <a:off x="4586288" y="174307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2</a:t>
            </a:r>
          </a:p>
        </p:txBody>
      </p:sp>
      <p:sp>
        <p:nvSpPr>
          <p:cNvPr id="174105" name="Rectangle 25"/>
          <p:cNvSpPr>
            <a:spLocks noChangeArrowheads="1"/>
          </p:cNvSpPr>
          <p:nvPr/>
        </p:nvSpPr>
        <p:spPr bwMode="auto">
          <a:xfrm>
            <a:off x="4195763" y="26241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74106" name="Rectangle 26"/>
          <p:cNvSpPr>
            <a:spLocks noChangeArrowheads="1"/>
          </p:cNvSpPr>
          <p:nvPr/>
        </p:nvSpPr>
        <p:spPr bwMode="auto">
          <a:xfrm>
            <a:off x="6557963" y="25527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rPr>
              <a:t>2</a:t>
            </a:r>
          </a:p>
        </p:txBody>
      </p:sp>
      <p:sp>
        <p:nvSpPr>
          <p:cNvPr id="174107" name="Rectangle 27"/>
          <p:cNvSpPr>
            <a:spLocks noChangeArrowheads="1"/>
          </p:cNvSpPr>
          <p:nvPr/>
        </p:nvSpPr>
        <p:spPr bwMode="auto">
          <a:xfrm>
            <a:off x="5719763" y="33718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74109" name="Rectangle 29"/>
          <p:cNvSpPr>
            <a:spLocks noChangeArrowheads="1"/>
          </p:cNvSpPr>
          <p:nvPr/>
        </p:nvSpPr>
        <p:spPr bwMode="auto">
          <a:xfrm>
            <a:off x="4076700" y="44910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2</a:t>
            </a:r>
          </a:p>
        </p:txBody>
      </p:sp>
      <p:sp>
        <p:nvSpPr>
          <p:cNvPr id="174110" name="Rectangle 30"/>
          <p:cNvSpPr>
            <a:spLocks noChangeArrowheads="1"/>
          </p:cNvSpPr>
          <p:nvPr/>
        </p:nvSpPr>
        <p:spPr bwMode="auto">
          <a:xfrm>
            <a:off x="6634163" y="4448175"/>
            <a:ext cx="333375" cy="454025"/>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74111" name="Rectangle 31"/>
          <p:cNvSpPr>
            <a:spLocks noChangeArrowheads="1"/>
          </p:cNvSpPr>
          <p:nvPr/>
        </p:nvSpPr>
        <p:spPr bwMode="auto">
          <a:xfrm>
            <a:off x="4443413" y="51244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74112" name="Line 32"/>
          <p:cNvSpPr>
            <a:spLocks noChangeShapeType="1"/>
          </p:cNvSpPr>
          <p:nvPr/>
        </p:nvSpPr>
        <p:spPr bwMode="auto">
          <a:xfrm flipV="1">
            <a:off x="3754438" y="4090988"/>
            <a:ext cx="749300" cy="850900"/>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74113" name="Line 33"/>
          <p:cNvSpPr>
            <a:spLocks noChangeShapeType="1"/>
          </p:cNvSpPr>
          <p:nvPr/>
        </p:nvSpPr>
        <p:spPr bwMode="auto">
          <a:xfrm>
            <a:off x="3830638" y="2465388"/>
            <a:ext cx="673100" cy="977900"/>
          </a:xfrm>
          <a:prstGeom prst="line">
            <a:avLst/>
          </a:prstGeom>
          <a:noFill/>
          <a:ln w="12700">
            <a:solidFill>
              <a:srgbClr val="FFFFFF"/>
            </a:solidFill>
            <a:round/>
            <a:headEnd type="none" w="lg" len="lg"/>
            <a:tailEnd type="triangle" w="lg" len="lg"/>
          </a:ln>
          <a:effectLst>
            <a:outerShdw dist="17961" dir="2700000" algn="ctr" rotWithShape="0">
              <a:srgbClr val="000000"/>
            </a:outerShdw>
          </a:effectLst>
        </p:spPr>
        <p:txBody>
          <a:bodyPr wrap="none" anchor="ctr"/>
          <a:lstStyle/>
          <a:p>
            <a:endParaRPr lang="en-US"/>
          </a:p>
        </p:txBody>
      </p:sp>
      <p:sp>
        <p:nvSpPr>
          <p:cNvPr id="174114" name="Text Box 34"/>
          <p:cNvSpPr txBox="1">
            <a:spLocks noChangeArrowheads="1"/>
          </p:cNvSpPr>
          <p:nvPr/>
        </p:nvSpPr>
        <p:spPr bwMode="auto">
          <a:xfrm>
            <a:off x="7092950" y="2992438"/>
            <a:ext cx="781050"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Sink</a:t>
            </a:r>
          </a:p>
        </p:txBody>
      </p:sp>
      <p:sp>
        <p:nvSpPr>
          <p:cNvPr id="174115" name="Text Box 35"/>
          <p:cNvSpPr txBox="1">
            <a:spLocks noChangeArrowheads="1"/>
          </p:cNvSpPr>
          <p:nvPr/>
        </p:nvSpPr>
        <p:spPr bwMode="auto">
          <a:xfrm>
            <a:off x="1316038" y="2982913"/>
            <a:ext cx="1096962"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Source</a:t>
            </a:r>
          </a:p>
        </p:txBody>
      </p:sp>
      <p:cxnSp>
        <p:nvCxnSpPr>
          <p:cNvPr id="174116" name="AutoShape 36"/>
          <p:cNvCxnSpPr>
            <a:cxnSpLocks noChangeShapeType="1"/>
            <a:stCxn id="174089" idx="4"/>
            <a:endCxn id="174087" idx="4"/>
          </p:cNvCxnSpPr>
          <p:nvPr/>
        </p:nvCxnSpPr>
        <p:spPr bwMode="auto">
          <a:xfrm rot="5400000">
            <a:off x="4678363" y="1674812"/>
            <a:ext cx="1588" cy="4900613"/>
          </a:xfrm>
          <a:prstGeom prst="bentConnector3">
            <a:avLst>
              <a:gd name="adj1" fmla="val 103199995"/>
            </a:avLst>
          </a:prstGeom>
          <a:noFill/>
          <a:ln w="12700">
            <a:solidFill>
              <a:srgbClr val="FFFFFF"/>
            </a:solidFill>
            <a:miter lim="800000"/>
            <a:headEnd type="none" w="sm" len="sm"/>
            <a:tailEnd type="triangle" w="lg" len="lg"/>
          </a:ln>
          <a:effectLst/>
        </p:spPr>
      </p:cxnSp>
      <p:sp>
        <p:nvSpPr>
          <p:cNvPr id="174117" name="Rectangle 37"/>
          <p:cNvSpPr>
            <a:spLocks noChangeArrowheads="1"/>
          </p:cNvSpPr>
          <p:nvPr/>
        </p:nvSpPr>
        <p:spPr bwMode="auto">
          <a:xfrm>
            <a:off x="1719263" y="4914900"/>
            <a:ext cx="4857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10</a:t>
            </a:r>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893" name="Rectangle 221"/>
          <p:cNvSpPr>
            <a:spLocks noChangeArrowheads="1"/>
          </p:cNvSpPr>
          <p:nvPr/>
        </p:nvSpPr>
        <p:spPr bwMode="auto">
          <a:xfrm>
            <a:off x="1714500" y="1606550"/>
            <a:ext cx="6337300" cy="434975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156894" name="Rectangle 222"/>
          <p:cNvSpPr>
            <a:spLocks noChangeArrowheads="1"/>
          </p:cNvSpPr>
          <p:nvPr/>
        </p:nvSpPr>
        <p:spPr bwMode="auto">
          <a:xfrm>
            <a:off x="685800" y="1103313"/>
            <a:ext cx="5167313" cy="5667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Alternative Optimal Solution #2</a:t>
            </a:r>
            <a:endParaRPr lang="en-US">
              <a:solidFill>
                <a:srgbClr val="FFFFFF"/>
              </a:solidFill>
              <a:effectLst>
                <a:outerShdw blurRad="38100" dist="38100" dir="2700000" algn="tl">
                  <a:srgbClr val="000000"/>
                </a:outerShdw>
              </a:effectLst>
            </a:endParaRPr>
          </a:p>
        </p:txBody>
      </p:sp>
      <p:sp>
        <p:nvSpPr>
          <p:cNvPr id="156895" name="Rectangle 22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Maximal Flow</a:t>
            </a:r>
          </a:p>
        </p:txBody>
      </p:sp>
      <p:sp>
        <p:nvSpPr>
          <p:cNvPr id="156896" name="Text Box 224"/>
          <p:cNvSpPr txBox="1">
            <a:spLocks noChangeArrowheads="1"/>
          </p:cNvSpPr>
          <p:nvPr/>
        </p:nvSpPr>
        <p:spPr bwMode="auto">
          <a:xfrm>
            <a:off x="1831975" y="1690688"/>
            <a:ext cx="5303838" cy="457200"/>
          </a:xfrm>
          <a:prstGeom prst="rect">
            <a:avLst/>
          </a:prstGeom>
          <a:noFill/>
          <a:ln w="12700">
            <a:noFill/>
            <a:miter lim="800000"/>
            <a:headEnd/>
            <a:tailEnd/>
          </a:ln>
          <a:effectLst/>
        </p:spPr>
        <p:txBody>
          <a:bodyPr wrap="none">
            <a:spAutoFit/>
          </a:bodyPr>
          <a:lstStyle/>
          <a:p>
            <a:r>
              <a:rPr lang="en-US" sz="2400">
                <a:solidFill>
                  <a:srgbClr val="FFFFFF"/>
                </a:solidFill>
                <a:effectLst>
                  <a:outerShdw blurRad="38100" dist="38100" dir="2700000" algn="tl">
                    <a:srgbClr val="000000"/>
                  </a:outerShdw>
                </a:effectLst>
              </a:rPr>
              <a:t>Objective Function Value =        10.000</a:t>
            </a:r>
          </a:p>
        </p:txBody>
      </p:sp>
      <p:sp>
        <p:nvSpPr>
          <p:cNvPr id="156897" name="Rectangle 225"/>
          <p:cNvSpPr>
            <a:spLocks noChangeArrowheads="1"/>
          </p:cNvSpPr>
          <p:nvPr/>
        </p:nvSpPr>
        <p:spPr bwMode="auto">
          <a:xfrm>
            <a:off x="1854200" y="2284413"/>
            <a:ext cx="3008313" cy="36655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u="sng">
                <a:solidFill>
                  <a:srgbClr val="FFFFFF"/>
                </a:solidFill>
                <a:effectLst>
                  <a:outerShdw blurRad="38100" dist="38100" dir="2700000" algn="tl">
                    <a:srgbClr val="000000"/>
                  </a:outerShdw>
                </a:effectLst>
              </a:rPr>
              <a:t>Variable</a:t>
            </a:r>
            <a:r>
              <a:rPr lang="en-US" sz="2400">
                <a:solidFill>
                  <a:srgbClr val="FFFFFF"/>
                </a:solidFill>
                <a:effectLst>
                  <a:outerShdw blurRad="38100" dist="38100" dir="2700000" algn="tl">
                    <a:srgbClr val="000000"/>
                  </a:outerShdw>
                </a:effectLst>
              </a:rPr>
              <a:t>        </a:t>
            </a:r>
            <a:r>
              <a:rPr lang="en-US" sz="2400" u="sng">
                <a:solidFill>
                  <a:srgbClr val="FFFFFF"/>
                </a:solidFill>
                <a:effectLst>
                  <a:outerShdw blurRad="38100" dist="38100" dir="2700000" algn="tl">
                    <a:srgbClr val="000000"/>
                  </a:outerShdw>
                </a:effectLst>
              </a:rPr>
              <a:t>Value</a:t>
            </a:r>
            <a:endParaRPr lang="en-US" sz="2400">
              <a:solidFill>
                <a:srgbClr val="FFFFFF"/>
              </a:solidFill>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12</a:t>
            </a:r>
            <a:r>
              <a:rPr lang="en-US">
                <a:solidFill>
                  <a:srgbClr val="FFFFFF"/>
                </a:solidFill>
                <a:effectLst>
                  <a:outerShdw blurRad="38100" dist="38100" dir="2700000" algn="tl">
                    <a:srgbClr val="000000"/>
                  </a:outerShdw>
                </a:effectLst>
              </a:rPr>
              <a:t>	 	3.000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13</a:t>
            </a:r>
            <a:r>
              <a:rPr lang="en-US">
                <a:solidFill>
                  <a:srgbClr val="FFFFFF"/>
                </a:solidFill>
                <a:effectLst>
                  <a:outerShdw blurRad="38100" dist="38100" dir="2700000" algn="tl">
                    <a:srgbClr val="000000"/>
                  </a:outerShdw>
                </a:effectLst>
              </a:rPr>
              <a:t>        	3.000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14</a:t>
            </a:r>
            <a:r>
              <a:rPr lang="en-US">
                <a:solidFill>
                  <a:srgbClr val="FFFFFF"/>
                </a:solidFill>
                <a:effectLst>
                  <a:outerShdw blurRad="38100" dist="38100" dir="2700000" algn="tl">
                    <a:srgbClr val="000000"/>
                  </a:outerShdw>
                </a:effectLst>
              </a:rPr>
              <a:t>         	4.000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24</a:t>
            </a:r>
            <a:r>
              <a:rPr lang="en-US">
                <a:solidFill>
                  <a:srgbClr val="FFFFFF"/>
                </a:solidFill>
                <a:effectLst>
                  <a:outerShdw blurRad="38100" dist="38100" dir="2700000" algn="tl">
                    <a:srgbClr val="000000"/>
                  </a:outerShdw>
                </a:effectLst>
              </a:rPr>
              <a:t>         	1.000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25</a:t>
            </a:r>
            <a:r>
              <a:rPr lang="en-US">
                <a:solidFill>
                  <a:srgbClr val="FFFFFF"/>
                </a:solidFill>
                <a:effectLst>
                  <a:outerShdw blurRad="38100" dist="38100" dir="2700000" algn="tl">
                    <a:srgbClr val="000000"/>
                  </a:outerShdw>
                </a:effectLst>
              </a:rPr>
              <a:t>         	2.000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34</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36</a:t>
            </a:r>
            <a:r>
              <a:rPr lang="en-US">
                <a:solidFill>
                  <a:srgbClr val="FFFFFF"/>
                </a:solidFill>
                <a:effectLst>
                  <a:outerShdw blurRad="38100" dist="38100" dir="2700000" algn="tl">
                    <a:srgbClr val="000000"/>
                  </a:outerShdw>
                </a:effectLst>
              </a:rPr>
              <a:t>         	4.000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42</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43</a:t>
            </a:r>
            <a:r>
              <a:rPr lang="en-US">
                <a:solidFill>
                  <a:srgbClr val="FFFFFF"/>
                </a:solidFill>
                <a:effectLst>
                  <a:outerShdw blurRad="38100" dist="38100" dir="2700000" algn="tl">
                    <a:srgbClr val="000000"/>
                  </a:outerShdw>
                </a:effectLst>
              </a:rPr>
              <a:t>         	1.000</a:t>
            </a:r>
          </a:p>
        </p:txBody>
      </p:sp>
      <p:sp>
        <p:nvSpPr>
          <p:cNvPr id="156898" name="Rectangle 226"/>
          <p:cNvSpPr>
            <a:spLocks noChangeArrowheads="1"/>
          </p:cNvSpPr>
          <p:nvPr/>
        </p:nvSpPr>
        <p:spPr bwMode="auto">
          <a:xfrm>
            <a:off x="5067300" y="2284413"/>
            <a:ext cx="3008313" cy="36655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u="sng">
                <a:solidFill>
                  <a:srgbClr val="FFFFFF"/>
                </a:solidFill>
                <a:effectLst>
                  <a:outerShdw blurRad="38100" dist="38100" dir="2700000" algn="tl">
                    <a:srgbClr val="000000"/>
                  </a:outerShdw>
                </a:effectLst>
              </a:rPr>
              <a:t>Variable</a:t>
            </a:r>
            <a:r>
              <a:rPr lang="en-US" sz="2400">
                <a:solidFill>
                  <a:srgbClr val="FFFFFF"/>
                </a:solidFill>
                <a:effectLst>
                  <a:outerShdw blurRad="38100" dist="38100" dir="2700000" algn="tl">
                    <a:srgbClr val="000000"/>
                  </a:outerShdw>
                </a:effectLst>
              </a:rPr>
              <a:t>         </a:t>
            </a:r>
            <a:r>
              <a:rPr lang="en-US" sz="2400" u="sng">
                <a:solidFill>
                  <a:srgbClr val="FFFFFF"/>
                </a:solidFill>
                <a:effectLst>
                  <a:outerShdw blurRad="38100" dist="38100" dir="2700000" algn="tl">
                    <a:srgbClr val="000000"/>
                  </a:outerShdw>
                </a:effectLst>
              </a:rPr>
              <a:t>Value</a:t>
            </a:r>
            <a:endParaRPr lang="en-US" sz="2400">
              <a:solidFill>
                <a:srgbClr val="FFFFFF"/>
              </a:solidFill>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45</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46</a:t>
            </a:r>
            <a:r>
              <a:rPr lang="en-US">
                <a:solidFill>
                  <a:srgbClr val="FFFFFF"/>
                </a:solidFill>
                <a:effectLst>
                  <a:outerShdw blurRad="38100" dist="38100" dir="2700000" algn="tl">
                    <a:srgbClr val="000000"/>
                  </a:outerShdw>
                </a:effectLst>
              </a:rPr>
              <a:t>        	  1.000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47</a:t>
            </a:r>
            <a:r>
              <a:rPr lang="en-US">
                <a:solidFill>
                  <a:srgbClr val="FFFFFF"/>
                </a:solidFill>
                <a:effectLst>
                  <a:outerShdw blurRad="38100" dist="38100" dir="2700000" algn="tl">
                    <a:srgbClr val="000000"/>
                  </a:outerShdw>
                </a:effectLst>
              </a:rPr>
              <a:t>         	  3.000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52</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54</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57</a:t>
            </a:r>
            <a:r>
              <a:rPr lang="en-US">
                <a:solidFill>
                  <a:srgbClr val="FFFFFF"/>
                </a:solidFill>
                <a:effectLst>
                  <a:outerShdw blurRad="38100" dist="38100" dir="2700000" algn="tl">
                    <a:srgbClr val="000000"/>
                  </a:outerShdw>
                </a:effectLst>
              </a:rPr>
              <a:t>         	  2.000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64</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67</a:t>
            </a:r>
            <a:r>
              <a:rPr lang="en-US">
                <a:solidFill>
                  <a:srgbClr val="FFFFFF"/>
                </a:solidFill>
                <a:effectLst>
                  <a:outerShdw blurRad="38100" dist="38100" dir="2700000" algn="tl">
                    <a:srgbClr val="000000"/>
                  </a:outerShdw>
                </a:effectLst>
              </a:rPr>
              <a:t>         	  5.000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71</a:t>
            </a:r>
            <a:r>
              <a:rPr lang="en-US">
                <a:solidFill>
                  <a:srgbClr val="FFFFFF"/>
                </a:solidFill>
                <a:effectLst>
                  <a:outerShdw blurRad="38100" dist="38100" dir="2700000" algn="tl">
                    <a:srgbClr val="000000"/>
                  </a:outerShdw>
                </a:effectLst>
              </a:rPr>
              <a:t>            	10.000</a:t>
            </a:r>
          </a:p>
        </p:txBody>
      </p:sp>
      <p:cxnSp>
        <p:nvCxnSpPr>
          <p:cNvPr id="8" name="Straight Connector 7"/>
          <p:cNvCxnSpPr/>
          <p:nvPr/>
        </p:nvCxnSpPr>
        <p:spPr bwMode="auto">
          <a:xfrm rot="16200000" flipH="1">
            <a:off x="3194050" y="4044950"/>
            <a:ext cx="3340100" cy="50800"/>
          </a:xfrm>
          <a:prstGeom prst="line">
            <a:avLst/>
          </a:prstGeom>
          <a:solidFill>
            <a:schemeClr val="accent1"/>
          </a:solidFill>
          <a:ln w="12700" cap="flat" cmpd="sng" algn="ctr">
            <a:solidFill>
              <a:schemeClr val="tx1"/>
            </a:solidFill>
            <a:prstDash val="solid"/>
            <a:round/>
            <a:headEnd type="none" w="med" len="med"/>
            <a:tailEnd type="none" w="med" len="med"/>
          </a:ln>
          <a:effectLst>
            <a:outerShdw dist="25400" algn="tl" rotWithShape="0">
              <a:srgbClr val="000000"/>
            </a:outerShdw>
          </a:effectLst>
        </p:spPr>
      </p:cxn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85" name="Rectangle 49"/>
          <p:cNvSpPr>
            <a:spLocks noChangeArrowheads="1"/>
          </p:cNvSpPr>
          <p:nvPr/>
        </p:nvSpPr>
        <p:spPr bwMode="auto">
          <a:xfrm>
            <a:off x="1219200" y="1606550"/>
            <a:ext cx="6762750" cy="4419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42338" name="Rectangle 2"/>
          <p:cNvSpPr>
            <a:spLocks noGrp="1" noChangeArrowheads="1"/>
          </p:cNvSpPr>
          <p:nvPr>
            <p:ph type="title"/>
          </p:nvPr>
        </p:nvSpPr>
        <p:spPr/>
        <p:txBody>
          <a:bodyPr/>
          <a:lstStyle/>
          <a:p>
            <a:r>
              <a:rPr lang="en-US"/>
              <a:t>Example:  Maximal Flow</a:t>
            </a:r>
          </a:p>
        </p:txBody>
      </p:sp>
      <p:sp>
        <p:nvSpPr>
          <p:cNvPr id="142339" name="Rectangle 3"/>
          <p:cNvSpPr>
            <a:spLocks noGrp="1" noChangeArrowheads="1"/>
          </p:cNvSpPr>
          <p:nvPr>
            <p:ph idx="1"/>
          </p:nvPr>
        </p:nvSpPr>
        <p:spPr>
          <a:xfrm>
            <a:off x="687388" y="1104900"/>
            <a:ext cx="5346700" cy="566738"/>
          </a:xfrm>
        </p:spPr>
        <p:txBody>
          <a:bodyPr/>
          <a:lstStyle/>
          <a:p>
            <a:r>
              <a:rPr lang="en-US">
                <a:solidFill>
                  <a:srgbClr val="66FFFF"/>
                </a:solidFill>
              </a:rPr>
              <a:t>Alternative Optimal Solution #2</a:t>
            </a:r>
          </a:p>
        </p:txBody>
      </p:sp>
      <p:sp>
        <p:nvSpPr>
          <p:cNvPr id="142340" name="Oval 4"/>
          <p:cNvSpPr>
            <a:spLocks noChangeArrowheads="1"/>
          </p:cNvSpPr>
          <p:nvPr/>
        </p:nvSpPr>
        <p:spPr bwMode="auto">
          <a:xfrm>
            <a:off x="3244850" y="19177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2</a:t>
            </a:r>
          </a:p>
        </p:txBody>
      </p:sp>
      <p:sp>
        <p:nvSpPr>
          <p:cNvPr id="142341" name="Oval 5"/>
          <p:cNvSpPr>
            <a:spLocks noChangeArrowheads="1"/>
          </p:cNvSpPr>
          <p:nvPr/>
        </p:nvSpPr>
        <p:spPr bwMode="auto">
          <a:xfrm>
            <a:off x="5607050" y="19177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5</a:t>
            </a:r>
          </a:p>
        </p:txBody>
      </p:sp>
      <p:sp>
        <p:nvSpPr>
          <p:cNvPr id="142342" name="Oval 6"/>
          <p:cNvSpPr>
            <a:spLocks noChangeArrowheads="1"/>
          </p:cNvSpPr>
          <p:nvPr/>
        </p:nvSpPr>
        <p:spPr bwMode="auto">
          <a:xfrm>
            <a:off x="1892300" y="3451225"/>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1</a:t>
            </a:r>
          </a:p>
        </p:txBody>
      </p:sp>
      <p:sp>
        <p:nvSpPr>
          <p:cNvPr id="142343" name="Oval 7"/>
          <p:cNvSpPr>
            <a:spLocks noChangeArrowheads="1"/>
          </p:cNvSpPr>
          <p:nvPr/>
        </p:nvSpPr>
        <p:spPr bwMode="auto">
          <a:xfrm>
            <a:off x="4311650" y="34417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4</a:t>
            </a:r>
          </a:p>
        </p:txBody>
      </p:sp>
      <p:sp>
        <p:nvSpPr>
          <p:cNvPr id="142344" name="Oval 8"/>
          <p:cNvSpPr>
            <a:spLocks noChangeArrowheads="1"/>
          </p:cNvSpPr>
          <p:nvPr/>
        </p:nvSpPr>
        <p:spPr bwMode="auto">
          <a:xfrm>
            <a:off x="6807200" y="3451225"/>
            <a:ext cx="644525"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7</a:t>
            </a:r>
          </a:p>
        </p:txBody>
      </p:sp>
      <p:sp>
        <p:nvSpPr>
          <p:cNvPr id="142345" name="Oval 9"/>
          <p:cNvSpPr>
            <a:spLocks noChangeArrowheads="1"/>
          </p:cNvSpPr>
          <p:nvPr/>
        </p:nvSpPr>
        <p:spPr bwMode="auto">
          <a:xfrm>
            <a:off x="3168650" y="48133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3</a:t>
            </a:r>
          </a:p>
        </p:txBody>
      </p:sp>
      <p:sp>
        <p:nvSpPr>
          <p:cNvPr id="142346" name="Oval 10"/>
          <p:cNvSpPr>
            <a:spLocks noChangeArrowheads="1"/>
          </p:cNvSpPr>
          <p:nvPr/>
        </p:nvSpPr>
        <p:spPr bwMode="auto">
          <a:xfrm>
            <a:off x="5530850" y="48133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6</a:t>
            </a:r>
          </a:p>
        </p:txBody>
      </p:sp>
      <p:sp>
        <p:nvSpPr>
          <p:cNvPr id="142347" name="Line 11"/>
          <p:cNvSpPr>
            <a:spLocks noChangeShapeType="1"/>
          </p:cNvSpPr>
          <p:nvPr/>
        </p:nvSpPr>
        <p:spPr bwMode="auto">
          <a:xfrm flipV="1">
            <a:off x="2463800" y="2514600"/>
            <a:ext cx="920750" cy="102235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48" name="Line 12"/>
          <p:cNvSpPr>
            <a:spLocks noChangeShapeType="1"/>
          </p:cNvSpPr>
          <p:nvPr/>
        </p:nvSpPr>
        <p:spPr bwMode="auto">
          <a:xfrm>
            <a:off x="3930650" y="2149475"/>
            <a:ext cx="16637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49" name="Line 13"/>
          <p:cNvSpPr>
            <a:spLocks noChangeShapeType="1"/>
          </p:cNvSpPr>
          <p:nvPr/>
        </p:nvSpPr>
        <p:spPr bwMode="auto">
          <a:xfrm>
            <a:off x="6216650" y="2451100"/>
            <a:ext cx="730250" cy="10636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50" name="Line 14"/>
          <p:cNvSpPr>
            <a:spLocks noChangeShapeType="1"/>
          </p:cNvSpPr>
          <p:nvPr/>
        </p:nvSpPr>
        <p:spPr bwMode="auto">
          <a:xfrm flipH="1">
            <a:off x="6156325" y="4089400"/>
            <a:ext cx="793750" cy="882650"/>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42351" name="Line 15"/>
          <p:cNvSpPr>
            <a:spLocks noChangeShapeType="1"/>
          </p:cNvSpPr>
          <p:nvPr/>
        </p:nvSpPr>
        <p:spPr bwMode="auto">
          <a:xfrm>
            <a:off x="2444750" y="4041775"/>
            <a:ext cx="787400" cy="9112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52" name="Line 16"/>
          <p:cNvSpPr>
            <a:spLocks noChangeShapeType="1"/>
          </p:cNvSpPr>
          <p:nvPr/>
        </p:nvSpPr>
        <p:spPr bwMode="auto">
          <a:xfrm>
            <a:off x="2568575" y="3797300"/>
            <a:ext cx="17399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53" name="Line 17"/>
          <p:cNvSpPr>
            <a:spLocks noChangeShapeType="1"/>
          </p:cNvSpPr>
          <p:nvPr/>
        </p:nvSpPr>
        <p:spPr bwMode="auto">
          <a:xfrm>
            <a:off x="4987925" y="3797300"/>
            <a:ext cx="18161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55" name="Line 19"/>
          <p:cNvSpPr>
            <a:spLocks noChangeShapeType="1"/>
          </p:cNvSpPr>
          <p:nvPr/>
        </p:nvSpPr>
        <p:spPr bwMode="auto">
          <a:xfrm>
            <a:off x="4945063" y="3970338"/>
            <a:ext cx="806450" cy="8731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58" name="Line 22"/>
          <p:cNvSpPr>
            <a:spLocks noChangeShapeType="1"/>
          </p:cNvSpPr>
          <p:nvPr/>
        </p:nvSpPr>
        <p:spPr bwMode="auto">
          <a:xfrm>
            <a:off x="3851275" y="5149850"/>
            <a:ext cx="16764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59" name="Rectangle 23"/>
          <p:cNvSpPr>
            <a:spLocks noChangeArrowheads="1"/>
          </p:cNvSpPr>
          <p:nvPr/>
        </p:nvSpPr>
        <p:spPr bwMode="auto">
          <a:xfrm>
            <a:off x="2643188" y="26098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42360" name="Rectangle 24"/>
          <p:cNvSpPr>
            <a:spLocks noChangeArrowheads="1"/>
          </p:cNvSpPr>
          <p:nvPr/>
        </p:nvSpPr>
        <p:spPr bwMode="auto">
          <a:xfrm>
            <a:off x="3319463" y="334327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endParaRPr lang="en-US" sz="2400">
              <a:solidFill>
                <a:srgbClr val="FFFFFF"/>
              </a:solidFill>
              <a:effectLst/>
            </a:endParaRPr>
          </a:p>
        </p:txBody>
      </p:sp>
      <p:sp>
        <p:nvSpPr>
          <p:cNvPr id="142361" name="Rectangle 25"/>
          <p:cNvSpPr>
            <a:spLocks noChangeArrowheads="1"/>
          </p:cNvSpPr>
          <p:nvPr/>
        </p:nvSpPr>
        <p:spPr bwMode="auto">
          <a:xfrm>
            <a:off x="2490788" y="44005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42362" name="Rectangle 26"/>
          <p:cNvSpPr>
            <a:spLocks noChangeArrowheads="1"/>
          </p:cNvSpPr>
          <p:nvPr/>
        </p:nvSpPr>
        <p:spPr bwMode="auto">
          <a:xfrm>
            <a:off x="4586288" y="174307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2</a:t>
            </a:r>
          </a:p>
        </p:txBody>
      </p:sp>
      <p:sp>
        <p:nvSpPr>
          <p:cNvPr id="142363" name="Rectangle 27"/>
          <p:cNvSpPr>
            <a:spLocks noChangeArrowheads="1"/>
          </p:cNvSpPr>
          <p:nvPr/>
        </p:nvSpPr>
        <p:spPr bwMode="auto">
          <a:xfrm>
            <a:off x="4195763" y="26241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42366" name="Rectangle 30"/>
          <p:cNvSpPr>
            <a:spLocks noChangeArrowheads="1"/>
          </p:cNvSpPr>
          <p:nvPr/>
        </p:nvSpPr>
        <p:spPr bwMode="auto">
          <a:xfrm>
            <a:off x="6557963" y="25527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rPr>
              <a:t>2</a:t>
            </a:r>
          </a:p>
        </p:txBody>
      </p:sp>
      <p:sp>
        <p:nvSpPr>
          <p:cNvPr id="142369" name="Rectangle 33"/>
          <p:cNvSpPr>
            <a:spLocks noChangeArrowheads="1"/>
          </p:cNvSpPr>
          <p:nvPr/>
        </p:nvSpPr>
        <p:spPr bwMode="auto">
          <a:xfrm>
            <a:off x="5719763" y="33718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42370" name="Rectangle 34"/>
          <p:cNvSpPr>
            <a:spLocks noChangeArrowheads="1"/>
          </p:cNvSpPr>
          <p:nvPr/>
        </p:nvSpPr>
        <p:spPr bwMode="auto">
          <a:xfrm>
            <a:off x="5272088" y="402907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42371" name="Rectangle 35"/>
          <p:cNvSpPr>
            <a:spLocks noChangeArrowheads="1"/>
          </p:cNvSpPr>
          <p:nvPr/>
        </p:nvSpPr>
        <p:spPr bwMode="auto">
          <a:xfrm>
            <a:off x="4076700" y="44910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42372" name="Rectangle 36"/>
          <p:cNvSpPr>
            <a:spLocks noChangeArrowheads="1"/>
          </p:cNvSpPr>
          <p:nvPr/>
        </p:nvSpPr>
        <p:spPr bwMode="auto">
          <a:xfrm>
            <a:off x="6634163" y="4448175"/>
            <a:ext cx="333375" cy="454025"/>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42374" name="Rectangle 38"/>
          <p:cNvSpPr>
            <a:spLocks noChangeArrowheads="1"/>
          </p:cNvSpPr>
          <p:nvPr/>
        </p:nvSpPr>
        <p:spPr bwMode="auto">
          <a:xfrm>
            <a:off x="4443413" y="51244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p>
        </p:txBody>
      </p:sp>
      <p:sp>
        <p:nvSpPr>
          <p:cNvPr id="142377" name="Line 41"/>
          <p:cNvSpPr>
            <a:spLocks noChangeShapeType="1"/>
          </p:cNvSpPr>
          <p:nvPr/>
        </p:nvSpPr>
        <p:spPr bwMode="auto">
          <a:xfrm flipV="1">
            <a:off x="3754438" y="4090988"/>
            <a:ext cx="749300" cy="850900"/>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42378" name="Line 42"/>
          <p:cNvSpPr>
            <a:spLocks noChangeShapeType="1"/>
          </p:cNvSpPr>
          <p:nvPr/>
        </p:nvSpPr>
        <p:spPr bwMode="auto">
          <a:xfrm>
            <a:off x="3830638" y="2465388"/>
            <a:ext cx="673100" cy="977900"/>
          </a:xfrm>
          <a:prstGeom prst="line">
            <a:avLst/>
          </a:prstGeom>
          <a:noFill/>
          <a:ln w="12700">
            <a:solidFill>
              <a:srgbClr val="FFFFFF"/>
            </a:solidFill>
            <a:round/>
            <a:headEnd type="none" w="lg" len="lg"/>
            <a:tailEnd type="triangle" w="lg" len="lg"/>
          </a:ln>
          <a:effectLst>
            <a:outerShdw dist="17961" dir="2700000" algn="ctr" rotWithShape="0">
              <a:srgbClr val="000000"/>
            </a:outerShdw>
          </a:effectLst>
        </p:spPr>
        <p:txBody>
          <a:bodyPr wrap="none" anchor="ctr"/>
          <a:lstStyle/>
          <a:p>
            <a:endParaRPr lang="en-US"/>
          </a:p>
        </p:txBody>
      </p:sp>
      <p:sp>
        <p:nvSpPr>
          <p:cNvPr id="142381" name="Text Box 45"/>
          <p:cNvSpPr txBox="1">
            <a:spLocks noChangeArrowheads="1"/>
          </p:cNvSpPr>
          <p:nvPr/>
        </p:nvSpPr>
        <p:spPr bwMode="auto">
          <a:xfrm>
            <a:off x="7092950" y="2992438"/>
            <a:ext cx="781050"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Sink</a:t>
            </a:r>
          </a:p>
        </p:txBody>
      </p:sp>
      <p:sp>
        <p:nvSpPr>
          <p:cNvPr id="142382" name="Text Box 46"/>
          <p:cNvSpPr txBox="1">
            <a:spLocks noChangeArrowheads="1"/>
          </p:cNvSpPr>
          <p:nvPr/>
        </p:nvSpPr>
        <p:spPr bwMode="auto">
          <a:xfrm>
            <a:off x="1316038" y="2982913"/>
            <a:ext cx="1096962"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Source</a:t>
            </a:r>
          </a:p>
        </p:txBody>
      </p:sp>
      <p:cxnSp>
        <p:nvCxnSpPr>
          <p:cNvPr id="142383" name="AutoShape 47"/>
          <p:cNvCxnSpPr>
            <a:cxnSpLocks noChangeShapeType="1"/>
            <a:stCxn id="142344" idx="4"/>
            <a:endCxn id="142342" idx="4"/>
          </p:cNvCxnSpPr>
          <p:nvPr/>
        </p:nvCxnSpPr>
        <p:spPr bwMode="auto">
          <a:xfrm rot="5400000">
            <a:off x="4678363" y="1674812"/>
            <a:ext cx="1588" cy="4900613"/>
          </a:xfrm>
          <a:prstGeom prst="bentConnector3">
            <a:avLst>
              <a:gd name="adj1" fmla="val 103199995"/>
            </a:avLst>
          </a:prstGeom>
          <a:noFill/>
          <a:ln w="12700">
            <a:solidFill>
              <a:srgbClr val="FFFFFF"/>
            </a:solidFill>
            <a:miter lim="800000"/>
            <a:headEnd type="none" w="sm" len="sm"/>
            <a:tailEnd type="triangle" w="lg" len="lg"/>
          </a:ln>
          <a:effectLst/>
        </p:spPr>
      </p:cxnSp>
      <p:sp>
        <p:nvSpPr>
          <p:cNvPr id="142384" name="Rectangle 48"/>
          <p:cNvSpPr>
            <a:spLocks noChangeArrowheads="1"/>
          </p:cNvSpPr>
          <p:nvPr/>
        </p:nvSpPr>
        <p:spPr bwMode="auto">
          <a:xfrm>
            <a:off x="1719263" y="4914900"/>
            <a:ext cx="4857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10</a:t>
            </a:r>
          </a:p>
        </p:txBody>
      </p:sp>
    </p:spTree>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Production and Inventory Application</a:t>
            </a:r>
            <a:endParaRPr lang="en-US" dirty="0"/>
          </a:p>
        </p:txBody>
      </p:sp>
      <p:sp>
        <p:nvSpPr>
          <p:cNvPr id="4" name="Rectangle 3"/>
          <p:cNvSpPr txBox="1">
            <a:spLocks noChangeArrowheads="1"/>
          </p:cNvSpPr>
          <p:nvPr/>
        </p:nvSpPr>
        <p:spPr bwMode="auto">
          <a:xfrm>
            <a:off x="700088" y="1106488"/>
            <a:ext cx="7566025" cy="4524375"/>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marL="342900" marR="0" lvl="0" indent="-342900" algn="l" defTabSz="914400" rtl="0" eaLnBrk="0" fontAlgn="base" latinLnBrk="0" hangingPunct="0">
              <a:lnSpc>
                <a:spcPct val="90000"/>
              </a:lnSpc>
              <a:spcBef>
                <a:spcPct val="20000"/>
              </a:spcBef>
              <a:spcAft>
                <a:spcPct val="0"/>
              </a:spcAft>
              <a:buClr>
                <a:srgbClr val="66FFFF"/>
              </a:buClr>
              <a:buSzPct val="75000"/>
              <a:buFont typeface="Monotype Sorts" pitchFamily="2" charset="2"/>
              <a:buChar char="n"/>
              <a:tabLst/>
              <a:defRPr/>
            </a:pP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Transportation and transshipment models can be developed for applications that have nothing to do with the physical movement of goods</a:t>
            </a:r>
            <a:r>
              <a:rPr kumimoji="0" lang="en-US" sz="2400" b="0"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 from origins to destinations.</a:t>
            </a:r>
            <a:endPar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0" fontAlgn="base" latinLnBrk="0" hangingPunct="0">
              <a:lnSpc>
                <a:spcPct val="90000"/>
              </a:lnSpc>
              <a:spcBef>
                <a:spcPct val="20000"/>
              </a:spcBef>
              <a:spcAft>
                <a:spcPct val="0"/>
              </a:spcAft>
              <a:buClr>
                <a:srgbClr val="66FFFF"/>
              </a:buClr>
              <a:buSzPct val="75000"/>
              <a:buFont typeface="Monotype Sorts" pitchFamily="2" charset="2"/>
              <a:buChar char="n"/>
              <a:tabLst/>
              <a:defRPr/>
            </a:pPr>
            <a:r>
              <a:rPr kumimoji="0" lang="en-US" sz="2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For example, a transshipment model can be used to solve a production and inventory problem.</a:t>
            </a:r>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noFill/>
          <a:ln/>
        </p:spPr>
        <p:txBody>
          <a:bodyPr/>
          <a:lstStyle/>
          <a:p>
            <a:r>
              <a:rPr lang="en-US" dirty="0" smtClean="0"/>
              <a:t>Example:  Production &amp; Inventory Application</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err="1" smtClean="0"/>
              <a:t>Fodak</a:t>
            </a:r>
            <a:r>
              <a:rPr lang="en-US" dirty="0" smtClean="0"/>
              <a:t> must schedule its production of camera film for the first four months of the year.  Film demand (in 000s of rolls) in January, February, March and April is expected to be 300, 500, 650 and 400, respectively.  </a:t>
            </a:r>
            <a:r>
              <a:rPr lang="en-US" dirty="0" err="1" smtClean="0"/>
              <a:t>Fodak's</a:t>
            </a:r>
            <a:r>
              <a:rPr lang="en-US" dirty="0" smtClean="0"/>
              <a:t> production capacity is 500 thousand rolls of film per month.  </a:t>
            </a:r>
          </a:p>
          <a:p>
            <a:pPr>
              <a:buNone/>
            </a:pPr>
            <a:r>
              <a:rPr lang="en-US" dirty="0" smtClean="0"/>
              <a:t>		The film business is highly competitive, so </a:t>
            </a:r>
            <a:r>
              <a:rPr lang="en-US" dirty="0" err="1" smtClean="0"/>
              <a:t>Fodak</a:t>
            </a:r>
            <a:r>
              <a:rPr lang="en-US" dirty="0" smtClean="0"/>
              <a:t> cannot afford to lose sales or keep its customers waiting.  Meeting month </a:t>
            </a:r>
            <a:r>
              <a:rPr lang="en-US" i="1" dirty="0" err="1" smtClean="0"/>
              <a:t>i</a:t>
            </a:r>
            <a:r>
              <a:rPr lang="en-US" dirty="0" err="1" smtClean="0"/>
              <a:t>'s</a:t>
            </a:r>
            <a:r>
              <a:rPr lang="en-US" dirty="0" smtClean="0"/>
              <a:t> demand with month </a:t>
            </a:r>
            <a:r>
              <a:rPr lang="en-US" i="1" dirty="0" smtClean="0"/>
              <a:t>i</a:t>
            </a:r>
            <a:r>
              <a:rPr lang="en-US" dirty="0" smtClean="0"/>
              <a:t>+1's production is unacceptable.</a:t>
            </a:r>
            <a:endParaRPr lang="en-US" dirty="0"/>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noFill/>
          <a:ln/>
        </p:spPr>
        <p:txBody>
          <a:bodyPr/>
          <a:lstStyle/>
          <a:p>
            <a:r>
              <a:rPr lang="en-US" dirty="0" smtClean="0"/>
              <a:t>Example:  Production &amp; Inventory Application</a:t>
            </a:r>
            <a:endParaRPr lang="en-US" dirty="0"/>
          </a:p>
        </p:txBody>
      </p:sp>
      <p:sp>
        <p:nvSpPr>
          <p:cNvPr id="4" name="Content Placeholder 2"/>
          <p:cNvSpPr>
            <a:spLocks noGrp="1"/>
          </p:cNvSpPr>
          <p:nvPr>
            <p:ph idx="1"/>
          </p:nvPr>
        </p:nvSpPr>
        <p:spPr/>
        <p:txBody>
          <a:bodyPr/>
          <a:lstStyle/>
          <a:p>
            <a:r>
              <a:rPr lang="en-US" dirty="0" smtClean="0"/>
              <a:t>	Film produced in month </a:t>
            </a:r>
            <a:r>
              <a:rPr lang="en-US" i="1" dirty="0" err="1" smtClean="0"/>
              <a:t>i</a:t>
            </a:r>
            <a:r>
              <a:rPr lang="en-US" dirty="0" smtClean="0"/>
              <a:t> can be used to meet demand in month </a:t>
            </a:r>
            <a:r>
              <a:rPr lang="en-US" i="1" dirty="0" err="1" smtClean="0"/>
              <a:t>i</a:t>
            </a:r>
            <a:r>
              <a:rPr lang="en-US" dirty="0" smtClean="0"/>
              <a:t> or can be held in inventory to meet demand in month </a:t>
            </a:r>
            <a:r>
              <a:rPr lang="en-US" i="1" dirty="0" smtClean="0"/>
              <a:t>i</a:t>
            </a:r>
            <a:r>
              <a:rPr lang="en-US" dirty="0" smtClean="0"/>
              <a:t>+1 or month </a:t>
            </a:r>
            <a:r>
              <a:rPr lang="en-US" i="1" dirty="0" smtClean="0"/>
              <a:t>i</a:t>
            </a:r>
            <a:r>
              <a:rPr lang="en-US" dirty="0" smtClean="0"/>
              <a:t>+2 (but not later due to the film's limited shelf life).  There is no film in inventory at the start of January.  </a:t>
            </a:r>
          </a:p>
          <a:p>
            <a:r>
              <a:rPr lang="en-US" dirty="0" smtClean="0"/>
              <a:t>	The film's production and delivery cost per thousand rolls will be $500 in January and February.  This cost will increase to $600 in March and April due to a new labor contract.  Any film put in inventory requires additional transport costing $100 per thousand rolls.  It costs $50 per thousand rolls to hold film in inventory from one month to the next.</a:t>
            </a:r>
            <a:endParaRPr lang="en-US" dirty="0"/>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52463" y="115888"/>
            <a:ext cx="7818437" cy="681037"/>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rPr>
              <a:t>Example:  </a:t>
            </a:r>
            <a:r>
              <a:rPr lang="en-US" sz="2800" dirty="0" smtClean="0">
                <a:solidFill>
                  <a:srgbClr val="66FFFF"/>
                </a:solidFill>
                <a:effectLst>
                  <a:outerShdw blurRad="38100" dist="38100" dir="2700000" algn="tl">
                    <a:srgbClr val="000000"/>
                  </a:outerShdw>
                </a:effectLst>
              </a:rPr>
              <a:t>Production &amp; Inventory Application</a:t>
            </a:r>
            <a:endParaRPr lang="en-US" sz="2800" dirty="0">
              <a:solidFill>
                <a:srgbClr val="66FFFF"/>
              </a:solidFill>
              <a:effectLst>
                <a:outerShdw blurRad="38100" dist="38100" dir="2700000" algn="tl">
                  <a:srgbClr val="000000"/>
                </a:outerShdw>
              </a:effectLst>
            </a:endParaRPr>
          </a:p>
        </p:txBody>
      </p:sp>
      <p:pic>
        <p:nvPicPr>
          <p:cNvPr id="169986" name="Picture 2"/>
          <p:cNvPicPr>
            <a:picLocks noChangeAspect="1" noChangeArrowheads="1"/>
          </p:cNvPicPr>
          <p:nvPr/>
        </p:nvPicPr>
        <p:blipFill>
          <a:blip r:embed="rId2"/>
          <a:srcRect/>
          <a:stretch>
            <a:fillRect/>
          </a:stretch>
        </p:blipFill>
        <p:spPr bwMode="auto">
          <a:xfrm>
            <a:off x="1254685" y="1663700"/>
            <a:ext cx="6632015" cy="4254500"/>
          </a:xfrm>
          <a:prstGeom prst="rect">
            <a:avLst/>
          </a:prstGeom>
          <a:solidFill>
            <a:schemeClr val="tx1"/>
          </a:solidFill>
          <a:ln w="9525">
            <a:noFill/>
            <a:miter lim="800000"/>
            <a:headEnd/>
            <a:tailEnd/>
          </a:ln>
        </p:spPr>
      </p:pic>
      <p:sp>
        <p:nvSpPr>
          <p:cNvPr id="4" name="Rectangle 79"/>
          <p:cNvSpPr>
            <a:spLocks noChangeArrowheads="1"/>
          </p:cNvSpPr>
          <p:nvPr/>
        </p:nvSpPr>
        <p:spPr bwMode="auto">
          <a:xfrm>
            <a:off x="687388" y="1104900"/>
            <a:ext cx="5118100" cy="5159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Network </a:t>
            </a:r>
            <a:r>
              <a:rPr lang="en-US" sz="2400" dirty="0" smtClean="0">
                <a:solidFill>
                  <a:srgbClr val="66FFFF"/>
                </a:solidFill>
                <a:effectLst>
                  <a:outerShdw blurRad="38100" dist="38100" dir="2700000" algn="tl">
                    <a:srgbClr val="000000"/>
                  </a:outerShdw>
                </a:effectLst>
              </a:rPr>
              <a:t>Representation</a:t>
            </a:r>
            <a:endParaRPr lang="en-US" sz="2400" dirty="0">
              <a:solidFill>
                <a:srgbClr val="66FFFF"/>
              </a:solidFill>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0263" y="115888"/>
            <a:ext cx="7475537" cy="681037"/>
          </a:xfrm>
          <a:noFill/>
          <a:ln/>
        </p:spPr>
        <p:txBody>
          <a:bodyPr/>
          <a:lstStyle/>
          <a:p>
            <a:r>
              <a:rPr lang="en-US"/>
              <a:t>Shortest-Route Problem</a:t>
            </a:r>
          </a:p>
        </p:txBody>
      </p:sp>
      <p:sp>
        <p:nvSpPr>
          <p:cNvPr id="7171" name="Rectangle 3"/>
          <p:cNvSpPr>
            <a:spLocks noGrp="1" noChangeArrowheads="1"/>
          </p:cNvSpPr>
          <p:nvPr>
            <p:ph idx="1"/>
          </p:nvPr>
        </p:nvSpPr>
        <p:spPr>
          <a:xfrm>
            <a:off x="700088" y="1106488"/>
            <a:ext cx="7566025" cy="4524375"/>
          </a:xfrm>
          <a:noFill/>
          <a:ln/>
        </p:spPr>
        <p:txBody>
          <a:bodyPr/>
          <a:lstStyle/>
          <a:p>
            <a:pPr>
              <a:lnSpc>
                <a:spcPct val="90000"/>
              </a:lnSpc>
            </a:pPr>
            <a:r>
              <a:rPr lang="en-US"/>
              <a:t>The </a:t>
            </a:r>
            <a:r>
              <a:rPr lang="en-US" u="sng"/>
              <a:t>shortest-route problem</a:t>
            </a:r>
            <a:r>
              <a:rPr lang="en-US"/>
              <a:t> is concerned with finding the shortest path in a network from one node (or set of nodes) to another node (or set of nodes).</a:t>
            </a:r>
          </a:p>
          <a:p>
            <a:pPr>
              <a:lnSpc>
                <a:spcPct val="90000"/>
              </a:lnSpc>
            </a:pPr>
            <a:r>
              <a:rPr lang="en-US"/>
              <a:t>If all arcs in the network have nonnegative values then a labeling algorithm can be used to find the shortest paths from a particular node to all other nodes in the network.</a:t>
            </a:r>
          </a:p>
          <a:p>
            <a:pPr>
              <a:lnSpc>
                <a:spcPct val="90000"/>
              </a:lnSpc>
            </a:pPr>
            <a:r>
              <a:rPr lang="en-US"/>
              <a:t>The criterion to be minimized in the shortest-route problem is not limited to distance even though the term "shortest" is used in describing the procedure.  Other criteria include time and cost.  (Neither time nor cost are necessarily linearly related to distance.)</a:t>
            </a:r>
          </a:p>
        </p:txBody>
      </p:sp>
    </p:spTree>
    <p:extLst>
      <p:ext uri="{BB962C8B-B14F-4D97-AF65-F5344CB8AC3E}">
        <p14:creationId xmlns:p14="http://schemas.microsoft.com/office/powerpoint/2010/main" val="1898685246"/>
      </p:ext>
    </p:extLst>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652463" y="115888"/>
            <a:ext cx="7818437" cy="681037"/>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rPr>
              <a:t>Example:  </a:t>
            </a:r>
            <a:r>
              <a:rPr lang="en-US" sz="2800" dirty="0" smtClean="0">
                <a:solidFill>
                  <a:srgbClr val="66FFFF"/>
                </a:solidFill>
                <a:effectLst>
                  <a:outerShdw blurRad="38100" dist="38100" dir="2700000" algn="tl">
                    <a:srgbClr val="000000"/>
                  </a:outerShdw>
                </a:effectLst>
              </a:rPr>
              <a:t>Production &amp; Inventory Application</a:t>
            </a:r>
            <a:endParaRPr lang="en-US" sz="2800" dirty="0">
              <a:solidFill>
                <a:srgbClr val="66FFFF"/>
              </a:solidFill>
              <a:effectLst>
                <a:outerShdw blurRad="38100" dist="38100" dir="2700000" algn="tl">
                  <a:srgbClr val="000000"/>
                </a:outerShdw>
              </a:effectLst>
            </a:endParaRPr>
          </a:p>
        </p:txBody>
      </p:sp>
      <p:sp>
        <p:nvSpPr>
          <p:cNvPr id="175105" name="Rectangle 1"/>
          <p:cNvSpPr>
            <a:spLocks noChangeArrowheads="1"/>
          </p:cNvSpPr>
          <p:nvPr/>
        </p:nvSpPr>
        <p:spPr bwMode="auto">
          <a:xfrm>
            <a:off x="1041400" y="1612900"/>
            <a:ext cx="7327900" cy="35702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Define the decision variables: </a:t>
            </a:r>
            <a:endParaRPr kumimoji="0" lang="en-US" sz="2400" b="0" i="0" u="none" strike="noStrike" cap="none" normalizeH="0" baseline="0" dirty="0" smtClean="0">
              <a:ln>
                <a:noFill/>
              </a:ln>
              <a:solidFill>
                <a:schemeClr val="tx1"/>
              </a:solidFill>
              <a:latin typeface="+mn-lt"/>
              <a:cs typeface="Arial" pitchFamily="34" charset="0"/>
            </a:endParaRPr>
          </a:p>
          <a:p>
            <a:pPr marL="292100" marR="0" lvl="0" indent="-29210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a:t>
            </a:r>
            <a:r>
              <a:rPr kumimoji="0" lang="en-US" sz="2400" b="0" i="1" u="none" strike="noStrike" cap="none" normalizeH="0" baseline="0" dirty="0" err="1" smtClean="0">
                <a:ln>
                  <a:noFill/>
                </a:ln>
                <a:solidFill>
                  <a:schemeClr val="tx1"/>
                </a:solidFill>
                <a:latin typeface="+mn-lt"/>
                <a:ea typeface="Times New Roman" pitchFamily="18" charset="0"/>
                <a:cs typeface="Arial" pitchFamily="34" charset="0"/>
              </a:rPr>
              <a:t>x</a:t>
            </a:r>
            <a:r>
              <a:rPr kumimoji="0" lang="en-US" sz="2400" b="0" i="1" u="none" strike="noStrike" cap="none" normalizeH="0" baseline="-25000" dirty="0" err="1" smtClean="0">
                <a:ln>
                  <a:noFill/>
                </a:ln>
                <a:solidFill>
                  <a:schemeClr val="tx1"/>
                </a:solidFill>
                <a:latin typeface="+mn-lt"/>
                <a:ea typeface="Times New Roman" pitchFamily="18" charset="0"/>
                <a:cs typeface="Arial" pitchFamily="34" charset="0"/>
              </a:rPr>
              <a:t>ij</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amount of film “moving” between node </a:t>
            </a:r>
            <a:r>
              <a:rPr kumimoji="0" lang="en-US" sz="2400" b="0" i="1" u="none" strike="noStrike" cap="none" normalizeH="0" baseline="0" dirty="0" err="1" smtClean="0">
                <a:ln>
                  <a:noFill/>
                </a:ln>
                <a:solidFill>
                  <a:schemeClr val="tx1"/>
                </a:solidFill>
                <a:latin typeface="+mn-lt"/>
                <a:ea typeface="Times New Roman" pitchFamily="18" charset="0"/>
                <a:cs typeface="Arial" pitchFamily="34" charset="0"/>
              </a:rPr>
              <a:t>i</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and node </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j</a:t>
            </a:r>
            <a:endParaRPr kumimoji="0" lang="en-US" sz="2400" b="0" u="none" strike="noStrike" cap="none" normalizeH="0" baseline="0" dirty="0" smtClean="0">
              <a:ln>
                <a:noFill/>
              </a:ln>
              <a:solidFill>
                <a:schemeClr val="tx1"/>
              </a:solidFill>
              <a:latin typeface="+mn-l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endParaRPr kumimoji="0" lang="en-US" sz="1000" b="0" i="0" u="none" strike="noStrike" cap="none" normalizeH="0" baseline="0" dirty="0" smtClean="0">
              <a:ln>
                <a:noFill/>
              </a:ln>
              <a:solidFill>
                <a:schemeClr val="tx1"/>
              </a:solidFill>
              <a:latin typeface="+mn-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Define objective:</a:t>
            </a:r>
          </a:p>
          <a:p>
            <a:pPr marL="342900" marR="0" lvl="0" indent="-34290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Minimize total production, transportation, and inventory holding cost.</a:t>
            </a:r>
          </a:p>
          <a:p>
            <a:pPr marL="292100" marR="0" lvl="0" indent="-29210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MIN   600</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15</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+ 500</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18</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+ 600</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26</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+ 500</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29</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+ 700</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37</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+ 600</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310</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+ 600</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411</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+ 50</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59</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+ 100</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510</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+ 50</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610</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+ 100</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611</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+ 50</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711</a:t>
            </a:r>
            <a:endParaRPr kumimoji="0" lang="en-US" sz="2400" b="0" i="0" u="none" strike="noStrike" cap="none" normalizeH="0" baseline="-25000" dirty="0" smtClean="0">
              <a:ln>
                <a:noFill/>
              </a:ln>
              <a:solidFill>
                <a:schemeClr val="tx1"/>
              </a:solidFill>
              <a:latin typeface="+mn-lt"/>
              <a:cs typeface="Arial" pitchFamily="34" charset="0"/>
            </a:endParaRPr>
          </a:p>
        </p:txBody>
      </p:sp>
      <p:sp>
        <p:nvSpPr>
          <p:cNvPr id="5" name="Rectangle 9"/>
          <p:cNvSpPr>
            <a:spLocks noChangeArrowheads="1"/>
          </p:cNvSpPr>
          <p:nvPr/>
        </p:nvSpPr>
        <p:spPr bwMode="auto">
          <a:xfrm>
            <a:off x="687388" y="1104900"/>
            <a:ext cx="7391400"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Linear Programming </a:t>
            </a:r>
            <a:r>
              <a:rPr lang="en-US" sz="2400" dirty="0" smtClean="0">
                <a:solidFill>
                  <a:srgbClr val="66FFFF"/>
                </a:solidFill>
                <a:effectLst>
                  <a:outerShdw blurRad="38100" dist="38100" dir="2700000" algn="tl">
                    <a:srgbClr val="000000"/>
                  </a:outerShdw>
                </a:effectLst>
              </a:rPr>
              <a:t>Formulation</a:t>
            </a:r>
            <a:endParaRPr lang="en-US" sz="2400" i="1" dirty="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652463" y="115888"/>
            <a:ext cx="7818437" cy="681037"/>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rPr>
              <a:t>Example:  </a:t>
            </a:r>
            <a:r>
              <a:rPr lang="en-US" sz="2800" dirty="0" smtClean="0">
                <a:solidFill>
                  <a:srgbClr val="66FFFF"/>
                </a:solidFill>
                <a:effectLst>
                  <a:outerShdw blurRad="38100" dist="38100" dir="2700000" algn="tl">
                    <a:srgbClr val="000000"/>
                  </a:outerShdw>
                </a:effectLst>
              </a:rPr>
              <a:t>Production &amp; Inventory Application</a:t>
            </a:r>
            <a:endParaRPr lang="en-US" sz="2800" dirty="0">
              <a:solidFill>
                <a:srgbClr val="66FFFF"/>
              </a:solidFill>
              <a:effectLst>
                <a:outerShdw blurRad="38100" dist="38100" dir="2700000" algn="tl">
                  <a:srgbClr val="000000"/>
                </a:outerShdw>
              </a:effectLst>
            </a:endParaRPr>
          </a:p>
        </p:txBody>
      </p:sp>
      <p:sp>
        <p:nvSpPr>
          <p:cNvPr id="4" name="Rectangle 9"/>
          <p:cNvSpPr>
            <a:spLocks noChangeArrowheads="1"/>
          </p:cNvSpPr>
          <p:nvPr/>
        </p:nvSpPr>
        <p:spPr bwMode="auto">
          <a:xfrm>
            <a:off x="687388" y="1104900"/>
            <a:ext cx="7391400"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Linear Programming </a:t>
            </a:r>
            <a:r>
              <a:rPr lang="en-US" sz="2400" dirty="0" smtClean="0">
                <a:solidFill>
                  <a:srgbClr val="66FFFF"/>
                </a:solidFill>
                <a:effectLst>
                  <a:outerShdw blurRad="38100" dist="38100" dir="2700000" algn="tl">
                    <a:srgbClr val="000000"/>
                  </a:outerShdw>
                </a:effectLst>
              </a:rPr>
              <a:t>Formulation (continued)</a:t>
            </a:r>
            <a:endParaRPr lang="en-US" sz="2400" i="1" dirty="0">
              <a:effectLst>
                <a:outerShdw blurRad="38100" dist="38100" dir="2700000" algn="tl">
                  <a:srgbClr val="000000"/>
                </a:outerShdw>
              </a:effectLst>
            </a:endParaRPr>
          </a:p>
        </p:txBody>
      </p:sp>
      <p:sp>
        <p:nvSpPr>
          <p:cNvPr id="174081" name="Rectangle 1"/>
          <p:cNvSpPr>
            <a:spLocks noChangeArrowheads="1"/>
          </p:cNvSpPr>
          <p:nvPr/>
        </p:nvSpPr>
        <p:spPr bwMode="auto">
          <a:xfrm>
            <a:off x="1028700" y="1612900"/>
            <a:ext cx="7785100" cy="3908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Define the constraints:</a:t>
            </a:r>
          </a:p>
          <a:p>
            <a:pPr marL="0" marR="0" lvl="0" indent="0" algn="l" defTabSz="914400" rtl="0" eaLnBrk="1" fontAlgn="base" latinLnBrk="0" hangingPunct="1">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endParaRPr kumimoji="0" lang="en-US" sz="800" b="0" i="0" u="none" strike="noStrike" cap="none" normalizeH="0" baseline="0" dirty="0" smtClean="0">
              <a:ln>
                <a:noFill/>
              </a:ln>
              <a:solidFill>
                <a:schemeClr val="tx1"/>
              </a:solidFill>
              <a:latin typeface="+mn-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Amount (1000s of rolls) of film produced in January:       		</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15</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18</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a:t>
            </a:r>
            <a:r>
              <a:rPr kumimoji="0" lang="en-US" sz="2400" b="0" i="0" u="sng" strike="noStrike" cap="none" normalizeH="0" baseline="0" dirty="0" smtClean="0">
                <a:ln>
                  <a:noFill/>
                </a:ln>
                <a:solidFill>
                  <a:schemeClr val="tx1"/>
                </a:solidFill>
                <a:latin typeface="+mn-lt"/>
                <a:ea typeface="Times New Roman" pitchFamily="18" charset="0"/>
                <a:cs typeface="Arial" pitchFamily="34" charset="0"/>
              </a:rPr>
              <a:t>&lt;</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500</a:t>
            </a:r>
            <a:endParaRPr kumimoji="0" lang="en-US" sz="2400" b="0" i="0" u="none" strike="noStrike" cap="none" normalizeH="0" baseline="0" dirty="0" smtClean="0">
              <a:ln>
                <a:noFill/>
              </a:ln>
              <a:solidFill>
                <a:schemeClr val="tx1"/>
              </a:solidFill>
              <a:latin typeface="+mn-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Amount (1000s of rolls) of film produced in February:       		</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26</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29</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a:t>
            </a:r>
            <a:r>
              <a:rPr kumimoji="0" lang="en-US" sz="2400" b="0" i="0" u="sng" strike="noStrike" cap="none" normalizeH="0" baseline="0" dirty="0" smtClean="0">
                <a:ln>
                  <a:noFill/>
                </a:ln>
                <a:solidFill>
                  <a:schemeClr val="tx1"/>
                </a:solidFill>
                <a:latin typeface="+mn-lt"/>
                <a:ea typeface="Times New Roman" pitchFamily="18" charset="0"/>
                <a:cs typeface="Arial" pitchFamily="34" charset="0"/>
              </a:rPr>
              <a:t>&lt;</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500</a:t>
            </a:r>
            <a:endParaRPr kumimoji="0" lang="en-US" sz="2400" b="0" i="0" u="none" strike="noStrike" cap="none" normalizeH="0" baseline="0" dirty="0" smtClean="0">
              <a:ln>
                <a:noFill/>
              </a:ln>
              <a:solidFill>
                <a:schemeClr val="tx1"/>
              </a:solidFill>
              <a:latin typeface="+mn-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Amount (1000s of rolls) of film produced in March:       		</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37</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 </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310</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a:t>
            </a:r>
            <a:r>
              <a:rPr kumimoji="0" lang="en-US" sz="2400" b="0" i="0" u="sng" strike="noStrike" cap="none" normalizeH="0" baseline="0" dirty="0" smtClean="0">
                <a:ln>
                  <a:noFill/>
                </a:ln>
                <a:solidFill>
                  <a:schemeClr val="tx1"/>
                </a:solidFill>
                <a:latin typeface="+mn-lt"/>
                <a:ea typeface="Times New Roman" pitchFamily="18" charset="0"/>
                <a:cs typeface="Arial" pitchFamily="34" charset="0"/>
              </a:rPr>
              <a:t>&lt;</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500</a:t>
            </a:r>
            <a:endParaRPr kumimoji="0" lang="en-US" sz="2400" b="0" i="0" u="none" strike="noStrike" cap="none" normalizeH="0" baseline="0" dirty="0" smtClean="0">
              <a:ln>
                <a:noFill/>
              </a:ln>
              <a:solidFill>
                <a:schemeClr val="tx1"/>
              </a:solidFill>
              <a:latin typeface="+mn-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Amount (1000s of rolls) of film produced in April:       		</a:t>
            </a:r>
            <a:r>
              <a:rPr kumimoji="0" lang="en-US" sz="2400" b="0" i="1" u="none" strike="noStrike" cap="none" normalizeH="0" baseline="0" dirty="0" smtClean="0">
                <a:ln>
                  <a:noFill/>
                </a:ln>
                <a:solidFill>
                  <a:schemeClr val="tx1"/>
                </a:solidFill>
                <a:latin typeface="+mn-lt"/>
                <a:ea typeface="Times New Roman" pitchFamily="18" charset="0"/>
                <a:cs typeface="Arial" pitchFamily="34" charset="0"/>
              </a:rPr>
              <a:t>x</a:t>
            </a:r>
            <a:r>
              <a:rPr kumimoji="0" lang="en-US" sz="2400" b="0" i="0" u="none" strike="noStrike" cap="none" normalizeH="0" baseline="-25000" dirty="0" smtClean="0">
                <a:ln>
                  <a:noFill/>
                </a:ln>
                <a:solidFill>
                  <a:schemeClr val="tx1"/>
                </a:solidFill>
                <a:latin typeface="+mn-lt"/>
                <a:ea typeface="Times New Roman" pitchFamily="18" charset="0"/>
                <a:cs typeface="Arial" pitchFamily="34" charset="0"/>
              </a:rPr>
              <a:t>411</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a:t>
            </a:r>
            <a:r>
              <a:rPr kumimoji="0" lang="en-US" sz="2400" b="0" i="0" u="sng" strike="noStrike" cap="none" normalizeH="0" baseline="0" dirty="0" smtClean="0">
                <a:ln>
                  <a:noFill/>
                </a:ln>
                <a:solidFill>
                  <a:schemeClr val="tx1"/>
                </a:solidFill>
                <a:latin typeface="+mn-lt"/>
                <a:ea typeface="Times New Roman" pitchFamily="18" charset="0"/>
                <a:cs typeface="Arial" pitchFamily="34" charset="0"/>
              </a:rPr>
              <a:t>&lt;</a:t>
            </a: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500</a:t>
            </a:r>
            <a:endParaRPr kumimoji="0" lang="en-US" sz="2400" b="0" i="0" u="none" strike="noStrike" cap="none" normalizeH="0" baseline="0" dirty="0" smtClean="0">
              <a:ln>
                <a:noFill/>
              </a:ln>
              <a:solidFill>
                <a:schemeClr val="tx1"/>
              </a:solidFill>
              <a:latin typeface="+mn-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sz="2400" b="0" i="0" u="none" strike="noStrike" cap="none" normalizeH="0" baseline="0" dirty="0" smtClean="0">
                <a:ln>
                  <a:noFill/>
                </a:ln>
                <a:solidFill>
                  <a:schemeClr val="tx1"/>
                </a:solidFill>
                <a:latin typeface="+mn-lt"/>
                <a:ea typeface="Times New Roman" pitchFamily="18" charset="0"/>
                <a:cs typeface="Arial" pitchFamily="34" charset="0"/>
              </a:rPr>
              <a:t>         	</a:t>
            </a:r>
            <a:endParaRPr kumimoji="0" lang="en-US" sz="2400" b="0" i="0" u="none" strike="noStrike" cap="none" normalizeH="0" baseline="0" dirty="0" smtClean="0">
              <a:ln>
                <a:noFill/>
              </a:ln>
              <a:solidFill>
                <a:schemeClr val="tx1"/>
              </a:solidFill>
              <a:latin typeface="+mn-lt"/>
              <a:cs typeface="Arial" pitchFamily="34" charset="0"/>
            </a:endParaRPr>
          </a:p>
        </p:txBody>
      </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52463" y="115888"/>
            <a:ext cx="7818437" cy="681037"/>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rPr>
              <a:t>Example:  </a:t>
            </a:r>
            <a:r>
              <a:rPr lang="en-US" sz="2800" dirty="0" smtClean="0">
                <a:solidFill>
                  <a:srgbClr val="66FFFF"/>
                </a:solidFill>
                <a:effectLst>
                  <a:outerShdw blurRad="38100" dist="38100" dir="2700000" algn="tl">
                    <a:srgbClr val="000000"/>
                  </a:outerShdw>
                </a:effectLst>
              </a:rPr>
              <a:t>Production &amp; Inventory Application</a:t>
            </a:r>
            <a:endParaRPr lang="en-US" sz="2800" dirty="0">
              <a:solidFill>
                <a:srgbClr val="66FFFF"/>
              </a:solidFill>
              <a:effectLst>
                <a:outerShdw blurRad="38100" dist="38100" dir="2700000" algn="tl">
                  <a:srgbClr val="000000"/>
                </a:outerShdw>
              </a:effectLst>
            </a:endParaRPr>
          </a:p>
        </p:txBody>
      </p:sp>
      <p:sp>
        <p:nvSpPr>
          <p:cNvPr id="3" name="Rectangle 9"/>
          <p:cNvSpPr>
            <a:spLocks noChangeArrowheads="1"/>
          </p:cNvSpPr>
          <p:nvPr/>
        </p:nvSpPr>
        <p:spPr bwMode="auto">
          <a:xfrm>
            <a:off x="687388" y="1104900"/>
            <a:ext cx="7391400"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Linear Programming </a:t>
            </a:r>
            <a:r>
              <a:rPr lang="en-US" sz="2400" dirty="0" smtClean="0">
                <a:solidFill>
                  <a:srgbClr val="66FFFF"/>
                </a:solidFill>
                <a:effectLst>
                  <a:outerShdw blurRad="38100" dist="38100" dir="2700000" algn="tl">
                    <a:srgbClr val="000000"/>
                  </a:outerShdw>
                </a:effectLst>
              </a:rPr>
              <a:t>Formulation (continued)</a:t>
            </a:r>
            <a:endParaRPr lang="en-US" sz="2400" i="1" dirty="0">
              <a:effectLst>
                <a:outerShdw blurRad="38100" dist="38100" dir="2700000" algn="tl">
                  <a:srgbClr val="000000"/>
                </a:outerShdw>
              </a:effectLst>
            </a:endParaRPr>
          </a:p>
        </p:txBody>
      </p:sp>
      <p:sp>
        <p:nvSpPr>
          <p:cNvPr id="4" name="Rectangle 3"/>
          <p:cNvSpPr/>
          <p:nvPr/>
        </p:nvSpPr>
        <p:spPr>
          <a:xfrm>
            <a:off x="1028700" y="1634102"/>
            <a:ext cx="7594600" cy="2800767"/>
          </a:xfrm>
          <a:prstGeom prst="rect">
            <a:avLst/>
          </a:prstGeom>
        </p:spPr>
        <p:txBody>
          <a:bodyPr wrap="square">
            <a:spAutoFit/>
          </a:bodyPr>
          <a:lstStyle/>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smtClean="0">
                <a:ea typeface="Times New Roman" pitchFamily="18" charset="0"/>
                <a:cs typeface="Arial" pitchFamily="34" charset="0"/>
              </a:rPr>
              <a:t>Define the constraints:</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smtClean="0">
              <a:cs typeface="Arial" pitchFamily="34" charset="0"/>
            </a:endParaRPr>
          </a:p>
          <a:p>
            <a:pPr marL="228600" lvl="0" indent="-228600"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smtClean="0">
                <a:ea typeface="Times New Roman" pitchFamily="18" charset="0"/>
                <a:cs typeface="Arial" pitchFamily="34" charset="0"/>
              </a:rPr>
              <a:t>   Amount (1000s of rolls) of film in/out of January inventory: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15</a:t>
            </a:r>
            <a:r>
              <a:rPr lang="en-US" sz="2400" dirty="0" smtClean="0">
                <a:ea typeface="Times New Roman" pitchFamily="18" charset="0"/>
                <a:cs typeface="Arial" pitchFamily="34" charset="0"/>
              </a:rPr>
              <a:t> </a:t>
            </a:r>
            <a:r>
              <a:rPr lang="en-US" sz="2400" dirty="0" smtClean="0">
                <a:ea typeface="Times New Roman" pitchFamily="18" charset="0"/>
                <a:cs typeface="Times New Roman" pitchFamily="18" charset="0"/>
              </a:rPr>
              <a:t>-</a:t>
            </a:r>
            <a:r>
              <a:rPr lang="en-US" sz="2400" dirty="0" smtClean="0">
                <a:ea typeface="Times New Roman" pitchFamily="18" charset="0"/>
                <a:cs typeface="Arial" pitchFamily="34" charset="0"/>
              </a:rPr>
              <a:t>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59</a:t>
            </a:r>
            <a:r>
              <a:rPr lang="en-US" sz="2400" dirty="0" smtClean="0">
                <a:ea typeface="Times New Roman" pitchFamily="18" charset="0"/>
                <a:cs typeface="Arial" pitchFamily="34" charset="0"/>
              </a:rPr>
              <a:t>   </a:t>
            </a:r>
            <a:r>
              <a:rPr lang="en-US" sz="2400" dirty="0" smtClean="0">
                <a:ea typeface="Times New Roman" pitchFamily="18" charset="0"/>
                <a:cs typeface="Times New Roman" pitchFamily="18" charset="0"/>
              </a:rPr>
              <a:t>-</a:t>
            </a:r>
            <a:r>
              <a:rPr lang="en-US" sz="2400" dirty="0" smtClean="0">
                <a:ea typeface="Times New Roman" pitchFamily="18" charset="0"/>
                <a:cs typeface="Arial" pitchFamily="34" charset="0"/>
              </a:rPr>
              <a:t>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510</a:t>
            </a:r>
            <a:r>
              <a:rPr lang="en-US" sz="2400" dirty="0" smtClean="0">
                <a:ea typeface="Times New Roman" pitchFamily="18" charset="0"/>
                <a:cs typeface="Arial" pitchFamily="34" charset="0"/>
              </a:rPr>
              <a:t> = 0</a:t>
            </a:r>
            <a:endParaRPr lang="en-US" sz="2400" dirty="0" smtClean="0">
              <a:cs typeface="Arial" pitchFamily="34" charset="0"/>
            </a:endParaRPr>
          </a:p>
          <a:p>
            <a:pPr marL="228600" lvl="0" indent="-228600"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smtClean="0">
                <a:ea typeface="Times New Roman" pitchFamily="18" charset="0"/>
                <a:cs typeface="Arial" pitchFamily="34" charset="0"/>
              </a:rPr>
              <a:t>   Amount (1000s of rolls) of film in/out of February inventory: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26</a:t>
            </a:r>
            <a:r>
              <a:rPr lang="en-US" sz="2400" dirty="0" smtClean="0">
                <a:ea typeface="Times New Roman" pitchFamily="18" charset="0"/>
                <a:cs typeface="Arial" pitchFamily="34" charset="0"/>
              </a:rPr>
              <a:t> </a:t>
            </a:r>
            <a:r>
              <a:rPr lang="en-US" sz="2400" dirty="0" smtClean="0">
                <a:ea typeface="Times New Roman" pitchFamily="18" charset="0"/>
                <a:cs typeface="Times New Roman" pitchFamily="18" charset="0"/>
              </a:rPr>
              <a:t>-</a:t>
            </a:r>
            <a:r>
              <a:rPr lang="en-US" sz="2400" dirty="0" smtClean="0">
                <a:ea typeface="Times New Roman" pitchFamily="18" charset="0"/>
                <a:cs typeface="Arial" pitchFamily="34" charset="0"/>
              </a:rPr>
              <a:t>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610</a:t>
            </a:r>
            <a:r>
              <a:rPr lang="en-US" sz="2400" dirty="0" smtClean="0">
                <a:ea typeface="Times New Roman" pitchFamily="18" charset="0"/>
                <a:cs typeface="Arial" pitchFamily="34" charset="0"/>
              </a:rPr>
              <a:t> </a:t>
            </a:r>
            <a:r>
              <a:rPr lang="en-US" sz="2400" dirty="0" smtClean="0">
                <a:ea typeface="Times New Roman" pitchFamily="18" charset="0"/>
                <a:cs typeface="Times New Roman" pitchFamily="18" charset="0"/>
              </a:rPr>
              <a:t>-</a:t>
            </a:r>
            <a:r>
              <a:rPr lang="en-US" sz="2400" dirty="0" smtClean="0">
                <a:ea typeface="Times New Roman" pitchFamily="18" charset="0"/>
                <a:cs typeface="Arial" pitchFamily="34" charset="0"/>
              </a:rPr>
              <a:t>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611</a:t>
            </a:r>
            <a:r>
              <a:rPr lang="en-US" sz="2400" dirty="0" smtClean="0">
                <a:ea typeface="Times New Roman" pitchFamily="18" charset="0"/>
                <a:cs typeface="Arial" pitchFamily="34" charset="0"/>
              </a:rPr>
              <a:t> = 0</a:t>
            </a:r>
            <a:endParaRPr lang="en-US" sz="2400" dirty="0" smtClean="0">
              <a:cs typeface="Arial" pitchFamily="34" charset="0"/>
            </a:endParaRPr>
          </a:p>
          <a:p>
            <a:pPr marL="228600" lvl="0" indent="-228600"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smtClean="0">
                <a:ea typeface="Times New Roman" pitchFamily="18" charset="0"/>
                <a:cs typeface="Arial" pitchFamily="34" charset="0"/>
              </a:rPr>
              <a:t>   Amount (1000s of rolls) of film in/out of March inventory: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37</a:t>
            </a:r>
            <a:r>
              <a:rPr lang="en-US" sz="2400" dirty="0" smtClean="0">
                <a:ea typeface="Times New Roman" pitchFamily="18" charset="0"/>
                <a:cs typeface="Arial" pitchFamily="34" charset="0"/>
              </a:rPr>
              <a:t> </a:t>
            </a:r>
            <a:r>
              <a:rPr lang="en-US" sz="2400" dirty="0" smtClean="0">
                <a:ea typeface="Times New Roman" pitchFamily="18" charset="0"/>
                <a:cs typeface="Times New Roman" pitchFamily="18" charset="0"/>
              </a:rPr>
              <a:t>-</a:t>
            </a:r>
            <a:r>
              <a:rPr lang="en-US" sz="2400" dirty="0" smtClean="0">
                <a:ea typeface="Times New Roman" pitchFamily="18" charset="0"/>
                <a:cs typeface="Arial" pitchFamily="34" charset="0"/>
              </a:rPr>
              <a:t>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711</a:t>
            </a:r>
            <a:r>
              <a:rPr lang="en-US" sz="2400" dirty="0" smtClean="0">
                <a:ea typeface="Times New Roman" pitchFamily="18" charset="0"/>
                <a:cs typeface="Arial" pitchFamily="34" charset="0"/>
              </a:rPr>
              <a:t>          = 0</a:t>
            </a:r>
            <a:endParaRPr lang="en-US" sz="2400" dirty="0" smtClean="0">
              <a:cs typeface="Arial" pitchFamily="34" charset="0"/>
            </a:endParaRPr>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52463" y="115888"/>
            <a:ext cx="7818437" cy="681037"/>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rPr>
              <a:t>Example:  </a:t>
            </a:r>
            <a:r>
              <a:rPr lang="en-US" sz="2800" dirty="0" smtClean="0">
                <a:solidFill>
                  <a:srgbClr val="66FFFF"/>
                </a:solidFill>
                <a:effectLst>
                  <a:outerShdw blurRad="38100" dist="38100" dir="2700000" algn="tl">
                    <a:srgbClr val="000000"/>
                  </a:outerShdw>
                </a:effectLst>
              </a:rPr>
              <a:t>Production &amp; Inventory Application</a:t>
            </a:r>
            <a:endParaRPr lang="en-US" sz="2800" dirty="0">
              <a:solidFill>
                <a:srgbClr val="66FFFF"/>
              </a:solidFill>
              <a:effectLst>
                <a:outerShdw blurRad="38100" dist="38100" dir="2700000" algn="tl">
                  <a:srgbClr val="000000"/>
                </a:outerShdw>
              </a:effectLst>
            </a:endParaRPr>
          </a:p>
        </p:txBody>
      </p:sp>
      <p:sp>
        <p:nvSpPr>
          <p:cNvPr id="3" name="Rectangle 9"/>
          <p:cNvSpPr>
            <a:spLocks noChangeArrowheads="1"/>
          </p:cNvSpPr>
          <p:nvPr/>
        </p:nvSpPr>
        <p:spPr bwMode="auto">
          <a:xfrm>
            <a:off x="687388" y="1104900"/>
            <a:ext cx="7391400"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Linear Programming </a:t>
            </a:r>
            <a:r>
              <a:rPr lang="en-US" sz="2400" dirty="0" smtClean="0">
                <a:solidFill>
                  <a:srgbClr val="66FFFF"/>
                </a:solidFill>
                <a:effectLst>
                  <a:outerShdw blurRad="38100" dist="38100" dir="2700000" algn="tl">
                    <a:srgbClr val="000000"/>
                  </a:outerShdw>
                </a:effectLst>
              </a:rPr>
              <a:t>Formulation (continued)</a:t>
            </a:r>
            <a:endParaRPr lang="en-US" sz="2400" i="1" dirty="0">
              <a:effectLst>
                <a:outerShdw blurRad="38100" dist="38100" dir="2700000" algn="tl">
                  <a:srgbClr val="000000"/>
                </a:outerShdw>
              </a:effectLst>
            </a:endParaRPr>
          </a:p>
        </p:txBody>
      </p:sp>
      <p:sp>
        <p:nvSpPr>
          <p:cNvPr id="4" name="Rectangle 3"/>
          <p:cNvSpPr/>
          <p:nvPr/>
        </p:nvSpPr>
        <p:spPr>
          <a:xfrm>
            <a:off x="965200" y="1634679"/>
            <a:ext cx="7581900" cy="4062651"/>
          </a:xfrm>
          <a:prstGeom prst="rect">
            <a:avLst/>
          </a:prstGeom>
        </p:spPr>
        <p:txBody>
          <a:bodyPr wrap="square">
            <a:spAutoFit/>
          </a:bodyPr>
          <a:lstStyle/>
          <a:p>
            <a:pPr lvl="0"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smtClean="0">
                <a:ea typeface="Times New Roman" pitchFamily="18" charset="0"/>
                <a:cs typeface="Arial" pitchFamily="34" charset="0"/>
              </a:rPr>
              <a:t> Define the constraints:</a:t>
            </a:r>
          </a:p>
          <a:p>
            <a:pPr lvl="0" algn="l">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smtClean="0">
              <a:ea typeface="Times New Roman" pitchFamily="18" charset="0"/>
              <a:cs typeface="Arial" pitchFamily="34" charset="0"/>
            </a:endParaRPr>
          </a:p>
          <a:p>
            <a:pPr marL="292100" lvl="0" indent="-292100"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smtClean="0">
                <a:ea typeface="Times New Roman" pitchFamily="18" charset="0"/>
                <a:cs typeface="Arial" pitchFamily="34" charset="0"/>
              </a:rPr>
              <a:t>    Amount (1000s of rolls) of film satisfying January demand: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18</a:t>
            </a:r>
            <a:r>
              <a:rPr lang="en-US" sz="2400" dirty="0" smtClean="0">
                <a:ea typeface="Times New Roman" pitchFamily="18" charset="0"/>
                <a:cs typeface="Arial" pitchFamily="34" charset="0"/>
              </a:rPr>
              <a:t>                       = 300</a:t>
            </a:r>
            <a:endParaRPr lang="en-US" sz="2400" dirty="0" smtClean="0">
              <a:cs typeface="Arial" pitchFamily="34" charset="0"/>
            </a:endParaRPr>
          </a:p>
          <a:p>
            <a:pPr marL="292100" lvl="0" indent="-292100"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smtClean="0">
                <a:ea typeface="Times New Roman" pitchFamily="18" charset="0"/>
                <a:cs typeface="Arial" pitchFamily="34" charset="0"/>
              </a:rPr>
              <a:t>    Amount (1000s of rolls) of film satisfying February demand</a:t>
            </a:r>
            <a:r>
              <a:rPr lang="en-US" sz="2400" i="1" dirty="0" smtClean="0">
                <a:ea typeface="Times New Roman" pitchFamily="18" charset="0"/>
                <a:cs typeface="Arial" pitchFamily="34" charset="0"/>
              </a:rPr>
              <a:t>        x</a:t>
            </a:r>
            <a:r>
              <a:rPr lang="en-US" sz="2400" baseline="-25000" dirty="0" smtClean="0">
                <a:ea typeface="Times New Roman" pitchFamily="18" charset="0"/>
                <a:cs typeface="Arial" pitchFamily="34" charset="0"/>
              </a:rPr>
              <a:t>29</a:t>
            </a:r>
            <a:r>
              <a:rPr lang="en-US" sz="2400" dirty="0" smtClean="0">
                <a:ea typeface="Times New Roman" pitchFamily="18" charset="0"/>
                <a:cs typeface="Arial" pitchFamily="34" charset="0"/>
              </a:rPr>
              <a:t>  +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59</a:t>
            </a:r>
            <a:r>
              <a:rPr lang="en-US" sz="2400" dirty="0" smtClean="0">
                <a:ea typeface="Times New Roman" pitchFamily="18" charset="0"/>
                <a:cs typeface="Arial" pitchFamily="34" charset="0"/>
              </a:rPr>
              <a:t>            = 500</a:t>
            </a:r>
            <a:endParaRPr lang="en-US" sz="2400" dirty="0" smtClean="0">
              <a:cs typeface="Arial" pitchFamily="34" charset="0"/>
            </a:endParaRPr>
          </a:p>
          <a:p>
            <a:pPr marL="292100" lvl="0" indent="-292100"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smtClean="0">
                <a:ea typeface="Times New Roman" pitchFamily="18" charset="0"/>
                <a:cs typeface="Arial" pitchFamily="34" charset="0"/>
              </a:rPr>
              <a:t>    Amount (1000s of rolls) of film satisfying March demand: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310</a:t>
            </a:r>
            <a:r>
              <a:rPr lang="en-US" sz="2400" dirty="0" smtClean="0">
                <a:ea typeface="Times New Roman" pitchFamily="18" charset="0"/>
                <a:cs typeface="Arial" pitchFamily="34" charset="0"/>
              </a:rPr>
              <a:t> +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510</a:t>
            </a:r>
            <a:r>
              <a:rPr lang="en-US" sz="2400" dirty="0" smtClean="0">
                <a:ea typeface="Times New Roman" pitchFamily="18" charset="0"/>
                <a:cs typeface="Arial" pitchFamily="34" charset="0"/>
              </a:rPr>
              <a:t> +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610</a:t>
            </a:r>
            <a:r>
              <a:rPr lang="en-US" sz="2400" dirty="0" smtClean="0">
                <a:ea typeface="Times New Roman" pitchFamily="18" charset="0"/>
                <a:cs typeface="Arial" pitchFamily="34" charset="0"/>
              </a:rPr>
              <a:t> = 650</a:t>
            </a:r>
            <a:endParaRPr lang="en-US" sz="2400" dirty="0" smtClean="0">
              <a:cs typeface="Arial" pitchFamily="34" charset="0"/>
            </a:endParaRPr>
          </a:p>
          <a:p>
            <a:pPr marL="292100" lvl="0" indent="-292100"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smtClean="0">
                <a:ea typeface="Times New Roman" pitchFamily="18" charset="0"/>
                <a:cs typeface="Arial" pitchFamily="34" charset="0"/>
              </a:rPr>
              <a:t>    Amount (1000s of rolls) of film satisfying April demand: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411</a:t>
            </a:r>
            <a:r>
              <a:rPr lang="en-US" sz="2400" dirty="0" smtClean="0">
                <a:ea typeface="Times New Roman" pitchFamily="18" charset="0"/>
                <a:cs typeface="Arial" pitchFamily="34" charset="0"/>
              </a:rPr>
              <a:t> +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611</a:t>
            </a:r>
            <a:r>
              <a:rPr lang="en-US" sz="2400" dirty="0" smtClean="0">
                <a:ea typeface="Times New Roman" pitchFamily="18" charset="0"/>
                <a:cs typeface="Arial" pitchFamily="34" charset="0"/>
              </a:rPr>
              <a:t> + </a:t>
            </a:r>
            <a:r>
              <a:rPr lang="en-US" sz="2400" i="1" dirty="0" smtClean="0">
                <a:ea typeface="Times New Roman" pitchFamily="18" charset="0"/>
                <a:cs typeface="Arial" pitchFamily="34" charset="0"/>
              </a:rPr>
              <a:t>x</a:t>
            </a:r>
            <a:r>
              <a:rPr lang="en-US" sz="2400" baseline="-25000" dirty="0" smtClean="0">
                <a:ea typeface="Times New Roman" pitchFamily="18" charset="0"/>
                <a:cs typeface="Arial" pitchFamily="34" charset="0"/>
              </a:rPr>
              <a:t>711</a:t>
            </a:r>
            <a:r>
              <a:rPr lang="en-US" sz="2400" dirty="0" smtClean="0">
                <a:ea typeface="Times New Roman" pitchFamily="18" charset="0"/>
                <a:cs typeface="Arial" pitchFamily="34" charset="0"/>
              </a:rPr>
              <a:t> = 400</a:t>
            </a:r>
          </a:p>
          <a:p>
            <a:pPr marL="292100" lvl="0" indent="-292100" algn="l">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smtClean="0">
              <a:cs typeface="Arial" pitchFamily="34" charset="0"/>
            </a:endParaRPr>
          </a:p>
          <a:p>
            <a:pPr lvl="0"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smtClean="0">
                <a:ea typeface="Times New Roman" pitchFamily="18" charset="0"/>
                <a:cs typeface="Arial" pitchFamily="34" charset="0"/>
              </a:rPr>
              <a:t>    Non-negativity of variables:   </a:t>
            </a:r>
            <a:r>
              <a:rPr lang="en-US" sz="2400" i="1" dirty="0" err="1" smtClean="0">
                <a:ea typeface="Times New Roman" pitchFamily="18" charset="0"/>
                <a:cs typeface="Arial" pitchFamily="34" charset="0"/>
              </a:rPr>
              <a:t>x</a:t>
            </a:r>
            <a:r>
              <a:rPr lang="en-US" sz="2400" i="1" baseline="-25000" dirty="0" err="1" smtClean="0">
                <a:ea typeface="Times New Roman" pitchFamily="18" charset="0"/>
                <a:cs typeface="Arial" pitchFamily="34" charset="0"/>
              </a:rPr>
              <a:t>ij</a:t>
            </a:r>
            <a:r>
              <a:rPr lang="en-US" sz="2400" dirty="0" smtClean="0">
                <a:ea typeface="Times New Roman" pitchFamily="18" charset="0"/>
                <a:cs typeface="Arial" pitchFamily="34" charset="0"/>
              </a:rPr>
              <a:t> </a:t>
            </a:r>
            <a:r>
              <a:rPr lang="en-US" sz="2400" u="sng" dirty="0" smtClean="0">
                <a:ea typeface="Times New Roman" pitchFamily="18" charset="0"/>
                <a:cs typeface="Arial" pitchFamily="34" charset="0"/>
              </a:rPr>
              <a:t>&gt;</a:t>
            </a:r>
            <a:r>
              <a:rPr lang="en-US" sz="2400" dirty="0" smtClean="0">
                <a:ea typeface="Times New Roman" pitchFamily="18" charset="0"/>
                <a:cs typeface="Arial" pitchFamily="34" charset="0"/>
              </a:rPr>
              <a:t>  0, for all</a:t>
            </a:r>
            <a:r>
              <a:rPr lang="en-US" sz="2400" i="1" dirty="0" smtClean="0">
                <a:ea typeface="Times New Roman" pitchFamily="18" charset="0"/>
                <a:cs typeface="Arial" pitchFamily="34" charset="0"/>
              </a:rPr>
              <a:t> </a:t>
            </a:r>
            <a:r>
              <a:rPr lang="en-US" sz="2400" i="1" dirty="0" err="1" smtClean="0">
                <a:ea typeface="Times New Roman" pitchFamily="18" charset="0"/>
                <a:cs typeface="Arial" pitchFamily="34" charset="0"/>
              </a:rPr>
              <a:t>i</a:t>
            </a:r>
            <a:r>
              <a:rPr lang="en-US" sz="2400" dirty="0" smtClean="0">
                <a:ea typeface="Times New Roman" pitchFamily="18" charset="0"/>
                <a:cs typeface="Arial" pitchFamily="34" charset="0"/>
              </a:rPr>
              <a:t> and</a:t>
            </a:r>
            <a:r>
              <a:rPr lang="en-US" sz="2400" i="1" dirty="0" smtClean="0">
                <a:ea typeface="Times New Roman" pitchFamily="18" charset="0"/>
                <a:cs typeface="Arial" pitchFamily="34" charset="0"/>
              </a:rPr>
              <a:t> j</a:t>
            </a:r>
            <a:r>
              <a:rPr lang="en-US" sz="2400" dirty="0" smtClean="0">
                <a:ea typeface="Times New Roman" pitchFamily="18" charset="0"/>
                <a:cs typeface="Arial" pitchFamily="34" charset="0"/>
              </a:rPr>
              <a:t>.</a:t>
            </a:r>
            <a:endParaRPr lang="en-US" dirty="0"/>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652463" y="115888"/>
            <a:ext cx="7818437" cy="681037"/>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rPr>
              <a:t>Example:  </a:t>
            </a:r>
            <a:r>
              <a:rPr lang="en-US" sz="2800" dirty="0" smtClean="0">
                <a:solidFill>
                  <a:srgbClr val="66FFFF"/>
                </a:solidFill>
                <a:effectLst>
                  <a:outerShdw blurRad="38100" dist="38100" dir="2700000" algn="tl">
                    <a:srgbClr val="000000"/>
                  </a:outerShdw>
                </a:effectLst>
              </a:rPr>
              <a:t>Production &amp; Inventory Application</a:t>
            </a:r>
            <a:endParaRPr lang="en-US" sz="2800" dirty="0">
              <a:solidFill>
                <a:srgbClr val="66FFFF"/>
              </a:solidFill>
              <a:effectLst>
                <a:outerShdw blurRad="38100" dist="38100" dir="2700000" algn="tl">
                  <a:srgbClr val="000000"/>
                </a:outerShdw>
              </a:effectLst>
            </a:endParaRPr>
          </a:p>
        </p:txBody>
      </p:sp>
      <p:sp>
        <p:nvSpPr>
          <p:cNvPr id="4" name="Rectangle 2"/>
          <p:cNvSpPr>
            <a:spLocks noChangeArrowheads="1"/>
          </p:cNvSpPr>
          <p:nvPr/>
        </p:nvSpPr>
        <p:spPr bwMode="auto">
          <a:xfrm>
            <a:off x="1047750" y="1511300"/>
            <a:ext cx="7016750" cy="47244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5" name="Rectangle 3"/>
          <p:cNvSpPr>
            <a:spLocks noChangeArrowheads="1"/>
          </p:cNvSpPr>
          <p:nvPr/>
        </p:nvSpPr>
        <p:spPr bwMode="auto">
          <a:xfrm>
            <a:off x="677863" y="1033463"/>
            <a:ext cx="7772400" cy="53800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rPr>
              <a:t>Computer Output</a:t>
            </a:r>
            <a:endParaRPr lang="en-US" sz="2400"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400"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350" dirty="0" smtClean="0">
                <a:effectLst>
                  <a:outerShdw blurRad="38100" dist="38100" dir="2700000" algn="tl">
                    <a:srgbClr val="000000"/>
                  </a:outerShdw>
                </a:effectLst>
              </a:rPr>
              <a:t>OBJECTIVE FUNCTION VALUE  =  1045000.000</a:t>
            </a:r>
          </a:p>
          <a:p>
            <a:pPr marL="342900" indent="-342900" algn="l">
              <a:spcBef>
                <a:spcPts val="0"/>
              </a:spcBef>
              <a:buClr>
                <a:srgbClr val="66FFFF"/>
              </a:buClr>
              <a:buSzPct val="75000"/>
              <a:buFont typeface="Monotype Sorts" pitchFamily="2" charset="2"/>
              <a:buNone/>
            </a:pPr>
            <a:r>
              <a:rPr lang="en-US" sz="2400" dirty="0" smtClean="0">
                <a:effectLst>
                  <a:outerShdw blurRad="38100" dist="38100" dir="2700000" algn="tl">
                    <a:srgbClr val="000000"/>
                  </a:outerShdw>
                </a:effectLst>
              </a:rPr>
              <a:t>          </a:t>
            </a:r>
            <a:r>
              <a:rPr lang="en-US" sz="2300" u="sng" dirty="0" smtClean="0">
                <a:effectLst>
                  <a:outerShdw blurRad="38100" dist="38100" dir="2700000" algn="tl">
                    <a:srgbClr val="000000"/>
                  </a:outerShdw>
                </a:effectLst>
              </a:rPr>
              <a:t>Variable</a:t>
            </a:r>
            <a:r>
              <a:rPr lang="en-US" sz="2300" dirty="0" smtClean="0">
                <a:effectLst>
                  <a:outerShdw blurRad="38100" dist="38100" dir="2700000" algn="tl">
                    <a:srgbClr val="000000"/>
                  </a:outerShdw>
                </a:effectLst>
              </a:rPr>
              <a:t>             </a:t>
            </a:r>
            <a:r>
              <a:rPr lang="en-US" sz="2300" u="sng" dirty="0" smtClean="0">
                <a:effectLst>
                  <a:outerShdw blurRad="38100" dist="38100" dir="2700000" algn="tl">
                    <a:srgbClr val="000000"/>
                  </a:outerShdw>
                </a:effectLst>
              </a:rPr>
              <a:t>Value</a:t>
            </a:r>
            <a:r>
              <a:rPr lang="en-US" sz="2300" dirty="0" smtClean="0">
                <a:effectLst>
                  <a:outerShdw blurRad="38100" dist="38100" dir="2700000" algn="tl">
                    <a:srgbClr val="000000"/>
                  </a:outerShdw>
                </a:effectLst>
              </a:rPr>
              <a:t>                </a:t>
            </a:r>
            <a:r>
              <a:rPr lang="en-US" sz="2300" u="sng" dirty="0" smtClean="0">
                <a:effectLst>
                  <a:outerShdw blurRad="38100" dist="38100" dir="2700000" algn="tl">
                    <a:srgbClr val="000000"/>
                  </a:outerShdw>
                </a:effectLst>
              </a:rPr>
              <a:t>Reduced Cost</a:t>
            </a:r>
            <a:endParaRPr lang="en-US" sz="2300" dirty="0" smtClean="0">
              <a:effectLst>
                <a:outerShdw blurRad="38100" dist="38100" dir="2700000" algn="tl">
                  <a:srgbClr val="000000"/>
                </a:outerShdw>
              </a:effectLst>
            </a:endParaRPr>
          </a:p>
          <a:p>
            <a:pPr marL="342900" indent="-342900" algn="l">
              <a:lnSpc>
                <a:spcPct val="70000"/>
              </a:lnSpc>
              <a:spcBef>
                <a:spcPct val="20000"/>
              </a:spcBef>
              <a:buClr>
                <a:srgbClr val="66FFFF"/>
              </a:buClr>
              <a:buSzPct val="75000"/>
              <a:buFont typeface="Monotype Sorts" pitchFamily="2" charset="2"/>
              <a:buNone/>
            </a:pPr>
            <a:r>
              <a:rPr lang="en-US" sz="2300" dirty="0" smtClean="0">
                <a:effectLst>
                  <a:outerShdw blurRad="38100" dist="38100" dir="2700000" algn="tl">
                    <a:srgbClr val="000000"/>
                  </a:outerShdw>
                </a:effectLst>
              </a:rPr>
              <a:t>                </a:t>
            </a:r>
            <a:r>
              <a:rPr lang="en-US" sz="2300" i="1" dirty="0" smtClean="0">
                <a:effectLst>
                  <a:outerShdw blurRad="38100" dist="38100" dir="2700000" algn="tl">
                    <a:srgbClr val="000000"/>
                  </a:outerShdw>
                </a:effectLst>
              </a:rPr>
              <a:t>x</a:t>
            </a:r>
            <a:r>
              <a:rPr lang="en-US" sz="2300" baseline="-25000" dirty="0" smtClean="0">
                <a:effectLst>
                  <a:outerShdw blurRad="38100" dist="38100" dir="2700000" algn="tl">
                    <a:srgbClr val="000000"/>
                  </a:outerShdw>
                </a:effectLst>
              </a:rPr>
              <a:t>15</a:t>
            </a:r>
            <a:r>
              <a:rPr lang="en-US" sz="2300" dirty="0" smtClean="0">
                <a:effectLst>
                  <a:outerShdw blurRad="38100" dist="38100" dir="2700000" algn="tl">
                    <a:srgbClr val="000000"/>
                  </a:outerShdw>
                </a:effectLst>
              </a:rPr>
              <a:t>                150.000                          0.000</a:t>
            </a:r>
            <a:endParaRPr lang="en-US" sz="2300" dirty="0">
              <a:effectLst>
                <a:outerShdw blurRad="38100" dist="38100" dir="2700000" algn="tl">
                  <a:srgbClr val="000000"/>
                </a:outerShdw>
              </a:effectLst>
            </a:endParaRPr>
          </a:p>
          <a:p>
            <a:pPr marL="342900" indent="-342900" algn="l">
              <a:lnSpc>
                <a:spcPct val="70000"/>
              </a:lnSpc>
              <a:spcBef>
                <a:spcPct val="20000"/>
              </a:spcBef>
              <a:buClr>
                <a:srgbClr val="66FFFF"/>
              </a:buClr>
              <a:buSzPct val="75000"/>
              <a:buFont typeface="Monotype Sorts" pitchFamily="2" charset="2"/>
              <a:buNone/>
            </a:pPr>
            <a:r>
              <a:rPr lang="en-US" sz="2300" dirty="0">
                <a:effectLst>
                  <a:outerShdw blurRad="38100" dist="38100" dir="2700000" algn="tl">
                    <a:srgbClr val="000000"/>
                  </a:outerShdw>
                </a:effectLst>
              </a:rPr>
              <a:t>                </a:t>
            </a:r>
            <a:r>
              <a:rPr lang="en-US" sz="2300" i="1" dirty="0" smtClean="0">
                <a:effectLst>
                  <a:outerShdw blurRad="38100" dist="38100" dir="2700000" algn="tl">
                    <a:srgbClr val="000000"/>
                  </a:outerShdw>
                </a:effectLst>
              </a:rPr>
              <a:t>x</a:t>
            </a:r>
            <a:r>
              <a:rPr lang="en-US" sz="2300" baseline="-25000" dirty="0" smtClean="0">
                <a:effectLst>
                  <a:outerShdw blurRad="38100" dist="38100" dir="2700000" algn="tl">
                    <a:srgbClr val="000000"/>
                  </a:outerShdw>
                </a:effectLst>
              </a:rPr>
              <a:t>18</a:t>
            </a:r>
            <a:r>
              <a:rPr lang="en-US" sz="2300" dirty="0" smtClean="0">
                <a:effectLst>
                  <a:outerShdw blurRad="38100" dist="38100" dir="2700000" algn="tl">
                    <a:srgbClr val="000000"/>
                  </a:outerShdw>
                </a:effectLst>
              </a:rPr>
              <a:t>                300.000                          0.000</a:t>
            </a:r>
            <a:endParaRPr lang="en-US" sz="2300" dirty="0">
              <a:effectLst>
                <a:outerShdw blurRad="38100" dist="38100" dir="2700000" algn="tl">
                  <a:srgbClr val="000000"/>
                </a:outerShdw>
              </a:effectLst>
            </a:endParaRPr>
          </a:p>
          <a:p>
            <a:pPr marL="342900" indent="-342900" algn="l">
              <a:lnSpc>
                <a:spcPct val="70000"/>
              </a:lnSpc>
              <a:spcBef>
                <a:spcPct val="20000"/>
              </a:spcBef>
              <a:buClr>
                <a:srgbClr val="66FFFF"/>
              </a:buClr>
              <a:buSzPct val="75000"/>
              <a:buFont typeface="Monotype Sorts" pitchFamily="2" charset="2"/>
              <a:buNone/>
            </a:pPr>
            <a:r>
              <a:rPr lang="en-US" sz="2300" dirty="0">
                <a:effectLst>
                  <a:outerShdw blurRad="38100" dist="38100" dir="2700000" algn="tl">
                    <a:srgbClr val="000000"/>
                  </a:outerShdw>
                </a:effectLst>
              </a:rPr>
              <a:t>                </a:t>
            </a:r>
            <a:r>
              <a:rPr lang="en-US" sz="2300" i="1" dirty="0" smtClean="0">
                <a:effectLst>
                  <a:outerShdw blurRad="38100" dist="38100" dir="2700000" algn="tl">
                    <a:srgbClr val="000000"/>
                  </a:outerShdw>
                </a:effectLst>
              </a:rPr>
              <a:t>x</a:t>
            </a:r>
            <a:r>
              <a:rPr lang="en-US" sz="2300" baseline="-25000" dirty="0" smtClean="0">
                <a:effectLst>
                  <a:outerShdw blurRad="38100" dist="38100" dir="2700000" algn="tl">
                    <a:srgbClr val="000000"/>
                  </a:outerShdw>
                </a:effectLst>
              </a:rPr>
              <a:t>26</a:t>
            </a:r>
            <a:r>
              <a:rPr lang="en-US" sz="2300" dirty="0" smtClean="0">
                <a:effectLst>
                  <a:outerShdw blurRad="38100" dist="38100" dir="2700000" algn="tl">
                    <a:srgbClr val="000000"/>
                  </a:outerShdw>
                </a:effectLst>
              </a:rPr>
              <a:t>                    0.000                      100.000 </a:t>
            </a:r>
            <a:endParaRPr lang="en-US" sz="2300" dirty="0">
              <a:effectLst>
                <a:outerShdw blurRad="38100" dist="38100" dir="2700000" algn="tl">
                  <a:srgbClr val="000000"/>
                </a:outerShdw>
              </a:effectLst>
            </a:endParaRPr>
          </a:p>
          <a:p>
            <a:pPr marL="342900" indent="-342900" algn="l">
              <a:lnSpc>
                <a:spcPct val="70000"/>
              </a:lnSpc>
              <a:spcBef>
                <a:spcPct val="20000"/>
              </a:spcBef>
              <a:buClr>
                <a:srgbClr val="66FFFF"/>
              </a:buClr>
              <a:buSzPct val="75000"/>
              <a:buFont typeface="Monotype Sorts" pitchFamily="2" charset="2"/>
              <a:buNone/>
            </a:pPr>
            <a:r>
              <a:rPr lang="en-US" sz="2300" dirty="0">
                <a:effectLst>
                  <a:outerShdw blurRad="38100" dist="38100" dir="2700000" algn="tl">
                    <a:srgbClr val="000000"/>
                  </a:outerShdw>
                </a:effectLst>
              </a:rPr>
              <a:t>                </a:t>
            </a:r>
            <a:r>
              <a:rPr lang="en-US" sz="2300" i="1" dirty="0" smtClean="0">
                <a:effectLst>
                  <a:outerShdw blurRad="38100" dist="38100" dir="2700000" algn="tl">
                    <a:srgbClr val="000000"/>
                  </a:outerShdw>
                </a:effectLst>
              </a:rPr>
              <a:t>x</a:t>
            </a:r>
            <a:r>
              <a:rPr lang="en-US" sz="2300" baseline="-25000" dirty="0" smtClean="0">
                <a:effectLst>
                  <a:outerShdw blurRad="38100" dist="38100" dir="2700000" algn="tl">
                    <a:srgbClr val="000000"/>
                  </a:outerShdw>
                </a:effectLst>
              </a:rPr>
              <a:t>29</a:t>
            </a:r>
            <a:r>
              <a:rPr lang="en-US" sz="2300" dirty="0" smtClean="0">
                <a:effectLst>
                  <a:outerShdw blurRad="38100" dist="38100" dir="2700000" algn="tl">
                    <a:srgbClr val="000000"/>
                  </a:outerShdw>
                </a:effectLst>
              </a:rPr>
              <a:t>                500.000                          0.000 </a:t>
            </a:r>
            <a:endParaRPr lang="en-US" sz="2300" dirty="0">
              <a:effectLst>
                <a:outerShdw blurRad="38100" dist="38100" dir="2700000" algn="tl">
                  <a:srgbClr val="000000"/>
                </a:outerShdw>
              </a:effectLst>
            </a:endParaRPr>
          </a:p>
          <a:p>
            <a:pPr marL="342900" indent="-342900" algn="l">
              <a:lnSpc>
                <a:spcPct val="70000"/>
              </a:lnSpc>
              <a:spcBef>
                <a:spcPct val="20000"/>
              </a:spcBef>
              <a:buClr>
                <a:srgbClr val="66FFFF"/>
              </a:buClr>
              <a:buSzPct val="75000"/>
              <a:buFont typeface="Monotype Sorts" pitchFamily="2" charset="2"/>
              <a:buNone/>
            </a:pPr>
            <a:r>
              <a:rPr lang="en-US" sz="2300" dirty="0">
                <a:effectLst>
                  <a:outerShdw blurRad="38100" dist="38100" dir="2700000" algn="tl">
                    <a:srgbClr val="000000"/>
                  </a:outerShdw>
                </a:effectLst>
              </a:rPr>
              <a:t>                </a:t>
            </a:r>
            <a:r>
              <a:rPr lang="en-US" sz="2300" i="1" dirty="0" smtClean="0">
                <a:effectLst>
                  <a:outerShdw blurRad="38100" dist="38100" dir="2700000" algn="tl">
                    <a:srgbClr val="000000"/>
                  </a:outerShdw>
                </a:effectLst>
              </a:rPr>
              <a:t>x</a:t>
            </a:r>
            <a:r>
              <a:rPr lang="en-US" sz="2300" baseline="-25000" dirty="0" smtClean="0">
                <a:effectLst>
                  <a:outerShdw blurRad="38100" dist="38100" dir="2700000" algn="tl">
                    <a:srgbClr val="000000"/>
                  </a:outerShdw>
                </a:effectLst>
              </a:rPr>
              <a:t>37</a:t>
            </a:r>
            <a:r>
              <a:rPr lang="en-US" sz="2300" dirty="0" smtClean="0">
                <a:effectLst>
                  <a:outerShdw blurRad="38100" dist="38100" dir="2700000" algn="tl">
                    <a:srgbClr val="000000"/>
                  </a:outerShdw>
                </a:effectLst>
              </a:rPr>
              <a:t>                    0.000       	         250.000 </a:t>
            </a:r>
            <a:endParaRPr lang="en-US" sz="2300" dirty="0">
              <a:effectLst>
                <a:outerShdw blurRad="38100" dist="38100" dir="2700000" algn="tl">
                  <a:srgbClr val="000000"/>
                </a:outerShdw>
              </a:effectLst>
            </a:endParaRPr>
          </a:p>
          <a:p>
            <a:pPr marL="342900" indent="-342900" algn="l">
              <a:lnSpc>
                <a:spcPct val="70000"/>
              </a:lnSpc>
              <a:spcBef>
                <a:spcPct val="20000"/>
              </a:spcBef>
              <a:buClr>
                <a:srgbClr val="66FFFF"/>
              </a:buClr>
              <a:buSzPct val="75000"/>
              <a:buFont typeface="Monotype Sorts" pitchFamily="2" charset="2"/>
              <a:buNone/>
            </a:pPr>
            <a:r>
              <a:rPr lang="en-US" sz="2300" dirty="0">
                <a:effectLst>
                  <a:outerShdw blurRad="38100" dist="38100" dir="2700000" algn="tl">
                    <a:srgbClr val="000000"/>
                  </a:outerShdw>
                </a:effectLst>
              </a:rPr>
              <a:t>                </a:t>
            </a:r>
            <a:r>
              <a:rPr lang="en-US" sz="2300" i="1" dirty="0" smtClean="0">
                <a:effectLst>
                  <a:outerShdw blurRad="38100" dist="38100" dir="2700000" algn="tl">
                    <a:srgbClr val="000000"/>
                  </a:outerShdw>
                </a:effectLst>
              </a:rPr>
              <a:t>x</a:t>
            </a:r>
            <a:r>
              <a:rPr lang="en-US" sz="2300" baseline="-25000" dirty="0" smtClean="0">
                <a:effectLst>
                  <a:outerShdw blurRad="38100" dist="38100" dir="2700000" algn="tl">
                    <a:srgbClr val="000000"/>
                  </a:outerShdw>
                </a:effectLst>
              </a:rPr>
              <a:t>310</a:t>
            </a:r>
            <a:r>
              <a:rPr lang="en-US" sz="2300" dirty="0" smtClean="0">
                <a:effectLst>
                  <a:outerShdw blurRad="38100" dist="38100" dir="2700000" algn="tl">
                    <a:srgbClr val="000000"/>
                  </a:outerShdw>
                </a:effectLst>
              </a:rPr>
              <a:t>               500.000      	             0.000 </a:t>
            </a:r>
            <a:endParaRPr lang="en-US" sz="2300" dirty="0">
              <a:effectLst>
                <a:outerShdw blurRad="38100" dist="38100" dir="2700000" algn="tl">
                  <a:srgbClr val="000000"/>
                </a:outerShdw>
              </a:effectLst>
            </a:endParaRPr>
          </a:p>
          <a:p>
            <a:pPr marL="342900" indent="-342900" algn="l">
              <a:lnSpc>
                <a:spcPct val="70000"/>
              </a:lnSpc>
              <a:spcBef>
                <a:spcPct val="20000"/>
              </a:spcBef>
              <a:buClr>
                <a:srgbClr val="66FFFF"/>
              </a:buClr>
              <a:buSzPct val="75000"/>
              <a:buFont typeface="Monotype Sorts" pitchFamily="2" charset="2"/>
              <a:buNone/>
            </a:pPr>
            <a:r>
              <a:rPr lang="en-US" sz="2300" dirty="0">
                <a:effectLst>
                  <a:outerShdw blurRad="38100" dist="38100" dir="2700000" algn="tl">
                    <a:srgbClr val="000000"/>
                  </a:outerShdw>
                </a:effectLst>
              </a:rPr>
              <a:t>                </a:t>
            </a:r>
            <a:r>
              <a:rPr lang="en-US" sz="2300" i="1" dirty="0" smtClean="0">
                <a:effectLst>
                  <a:outerShdw blurRad="38100" dist="38100" dir="2700000" algn="tl">
                    <a:srgbClr val="000000"/>
                  </a:outerShdw>
                </a:effectLst>
              </a:rPr>
              <a:t>x</a:t>
            </a:r>
            <a:r>
              <a:rPr lang="en-US" sz="2300" baseline="-25000" dirty="0" smtClean="0">
                <a:effectLst>
                  <a:outerShdw blurRad="38100" dist="38100" dir="2700000" algn="tl">
                    <a:srgbClr val="000000"/>
                  </a:outerShdw>
                </a:effectLst>
              </a:rPr>
              <a:t>411</a:t>
            </a:r>
            <a:r>
              <a:rPr lang="en-US" sz="2300" dirty="0" smtClean="0">
                <a:effectLst>
                  <a:outerShdw blurRad="38100" dist="38100" dir="2700000" algn="tl">
                    <a:srgbClr val="000000"/>
                  </a:outerShdw>
                </a:effectLst>
              </a:rPr>
              <a:t>               400.000      	             0.000 </a:t>
            </a:r>
            <a:endParaRPr lang="en-US" sz="2300" dirty="0">
              <a:effectLst>
                <a:outerShdw blurRad="38100" dist="38100" dir="2700000" algn="tl">
                  <a:srgbClr val="000000"/>
                </a:outerShdw>
              </a:effectLst>
            </a:endParaRPr>
          </a:p>
          <a:p>
            <a:pPr marL="342900" indent="-342900" algn="l">
              <a:lnSpc>
                <a:spcPct val="70000"/>
              </a:lnSpc>
              <a:spcBef>
                <a:spcPct val="20000"/>
              </a:spcBef>
              <a:buClr>
                <a:srgbClr val="66FFFF"/>
              </a:buClr>
              <a:buSzPct val="75000"/>
              <a:buFont typeface="Monotype Sorts" pitchFamily="2" charset="2"/>
              <a:buNone/>
            </a:pPr>
            <a:r>
              <a:rPr lang="en-US" sz="2300" dirty="0">
                <a:effectLst>
                  <a:outerShdw blurRad="38100" dist="38100" dir="2700000" algn="tl">
                    <a:srgbClr val="000000"/>
                  </a:outerShdw>
                </a:effectLst>
              </a:rPr>
              <a:t>                </a:t>
            </a:r>
            <a:r>
              <a:rPr lang="en-US" sz="2300" i="1" dirty="0" smtClean="0">
                <a:effectLst>
                  <a:outerShdw blurRad="38100" dist="38100" dir="2700000" algn="tl">
                    <a:srgbClr val="000000"/>
                  </a:outerShdw>
                </a:effectLst>
              </a:rPr>
              <a:t>x</a:t>
            </a:r>
            <a:r>
              <a:rPr lang="en-US" sz="2300" baseline="-25000" dirty="0" smtClean="0">
                <a:effectLst>
                  <a:outerShdw blurRad="38100" dist="38100" dir="2700000" algn="tl">
                    <a:srgbClr val="000000"/>
                  </a:outerShdw>
                </a:effectLst>
              </a:rPr>
              <a:t>59</a:t>
            </a:r>
            <a:r>
              <a:rPr lang="en-US" sz="2300" dirty="0" smtClean="0">
                <a:effectLst>
                  <a:outerShdw blurRad="38100" dist="38100" dir="2700000" algn="tl">
                    <a:srgbClr val="000000"/>
                  </a:outerShdw>
                </a:effectLst>
              </a:rPr>
              <a:t>       	    0.000      	             0.000 </a:t>
            </a:r>
            <a:endParaRPr lang="en-US" sz="2300" dirty="0">
              <a:effectLst>
                <a:outerShdw blurRad="38100" dist="38100" dir="2700000" algn="tl">
                  <a:srgbClr val="000000"/>
                </a:outerShdw>
              </a:effectLst>
            </a:endParaRPr>
          </a:p>
          <a:p>
            <a:pPr marL="342900" indent="-342900" algn="l">
              <a:lnSpc>
                <a:spcPct val="70000"/>
              </a:lnSpc>
              <a:spcBef>
                <a:spcPct val="20000"/>
              </a:spcBef>
              <a:buClr>
                <a:srgbClr val="66FFFF"/>
              </a:buClr>
              <a:buSzPct val="75000"/>
              <a:buFont typeface="Monotype Sorts" pitchFamily="2" charset="2"/>
              <a:buNone/>
            </a:pPr>
            <a:r>
              <a:rPr lang="en-US" sz="2300" dirty="0">
                <a:effectLst>
                  <a:outerShdw blurRad="38100" dist="38100" dir="2700000" algn="tl">
                    <a:srgbClr val="000000"/>
                  </a:outerShdw>
                </a:effectLst>
              </a:rPr>
              <a:t>                </a:t>
            </a:r>
            <a:r>
              <a:rPr lang="en-US" sz="2300" i="1" dirty="0" smtClean="0">
                <a:effectLst>
                  <a:outerShdw blurRad="38100" dist="38100" dir="2700000" algn="tl">
                    <a:srgbClr val="000000"/>
                  </a:outerShdw>
                </a:effectLst>
              </a:rPr>
              <a:t>x</a:t>
            </a:r>
            <a:r>
              <a:rPr lang="en-US" sz="2300" baseline="-25000" dirty="0" smtClean="0">
                <a:effectLst>
                  <a:outerShdw blurRad="38100" dist="38100" dir="2700000" algn="tl">
                    <a:srgbClr val="000000"/>
                  </a:outerShdw>
                </a:effectLst>
              </a:rPr>
              <a:t>510</a:t>
            </a:r>
            <a:r>
              <a:rPr lang="en-US" sz="2300" dirty="0" smtClean="0">
                <a:effectLst>
                  <a:outerShdw blurRad="38100" dist="38100" dir="2700000" algn="tl">
                    <a:srgbClr val="000000"/>
                  </a:outerShdw>
                </a:effectLst>
              </a:rPr>
              <a:t>               150.000      	             0.000</a:t>
            </a:r>
          </a:p>
          <a:p>
            <a:pPr marL="342900" indent="-342900" algn="l">
              <a:lnSpc>
                <a:spcPct val="70000"/>
              </a:lnSpc>
              <a:spcBef>
                <a:spcPct val="20000"/>
              </a:spcBef>
              <a:buClr>
                <a:srgbClr val="66FFFF"/>
              </a:buClr>
              <a:buSzPct val="75000"/>
              <a:buFont typeface="Monotype Sorts" pitchFamily="2" charset="2"/>
              <a:buNone/>
            </a:pPr>
            <a:r>
              <a:rPr lang="en-US" sz="2300" i="1" dirty="0" smtClean="0">
                <a:effectLst>
                  <a:outerShdw blurRad="38100" dist="38100" dir="2700000" algn="tl">
                    <a:srgbClr val="000000"/>
                  </a:outerShdw>
                </a:effectLst>
              </a:rPr>
              <a:t>		    x</a:t>
            </a:r>
            <a:r>
              <a:rPr lang="en-US" sz="2300" baseline="-25000" dirty="0" smtClean="0">
                <a:effectLst>
                  <a:outerShdw blurRad="38100" dist="38100" dir="2700000" algn="tl">
                    <a:srgbClr val="000000"/>
                  </a:outerShdw>
                </a:effectLst>
              </a:rPr>
              <a:t>610</a:t>
            </a:r>
            <a:r>
              <a:rPr lang="en-US" sz="2300" dirty="0" smtClean="0">
                <a:effectLst>
                  <a:outerShdw blurRad="38100" dist="38100" dir="2700000" algn="tl">
                    <a:srgbClr val="000000"/>
                  </a:outerShdw>
                </a:effectLst>
              </a:rPr>
              <a:t>                   0.000        	             0.000</a:t>
            </a:r>
          </a:p>
          <a:p>
            <a:pPr marL="342900" indent="-342900" algn="l">
              <a:lnSpc>
                <a:spcPct val="70000"/>
              </a:lnSpc>
              <a:spcBef>
                <a:spcPct val="20000"/>
              </a:spcBef>
              <a:buClr>
                <a:srgbClr val="66FFFF"/>
              </a:buClr>
              <a:buSzPct val="75000"/>
              <a:buFont typeface="Monotype Sorts" pitchFamily="2" charset="2"/>
              <a:buNone/>
            </a:pPr>
            <a:r>
              <a:rPr lang="en-US" sz="2300" i="1" dirty="0" smtClean="0">
                <a:effectLst>
                  <a:outerShdw blurRad="38100" dist="38100" dir="2700000" algn="tl">
                    <a:srgbClr val="000000"/>
                  </a:outerShdw>
                </a:effectLst>
              </a:rPr>
              <a:t>		    x</a:t>
            </a:r>
            <a:r>
              <a:rPr lang="en-US" sz="2300" baseline="-25000" dirty="0" smtClean="0">
                <a:effectLst>
                  <a:outerShdw blurRad="38100" dist="38100" dir="2700000" algn="tl">
                    <a:srgbClr val="000000"/>
                  </a:outerShdw>
                </a:effectLst>
              </a:rPr>
              <a:t>611</a:t>
            </a:r>
            <a:r>
              <a:rPr lang="en-US" sz="2300" dirty="0" smtClean="0">
                <a:effectLst>
                  <a:outerShdw blurRad="38100" dist="38100" dir="2700000" algn="tl">
                    <a:srgbClr val="000000"/>
                  </a:outerShdw>
                </a:effectLst>
              </a:rPr>
              <a:t>                   0.000       	         150.000</a:t>
            </a:r>
          </a:p>
          <a:p>
            <a:pPr marL="342900" indent="-342900" algn="l">
              <a:lnSpc>
                <a:spcPct val="70000"/>
              </a:lnSpc>
              <a:spcBef>
                <a:spcPct val="20000"/>
              </a:spcBef>
              <a:buClr>
                <a:srgbClr val="66FFFF"/>
              </a:buClr>
              <a:buSzPct val="75000"/>
              <a:buFont typeface="Monotype Sorts" pitchFamily="2" charset="2"/>
              <a:buNone/>
            </a:pPr>
            <a:r>
              <a:rPr lang="en-US" sz="2300" i="1" dirty="0" smtClean="0">
                <a:effectLst>
                  <a:outerShdw blurRad="38100" dist="38100" dir="2700000" algn="tl">
                    <a:srgbClr val="000000"/>
                  </a:outerShdw>
                </a:effectLst>
              </a:rPr>
              <a:t>		    x</a:t>
            </a:r>
            <a:r>
              <a:rPr lang="en-US" sz="2300" baseline="-25000" dirty="0" smtClean="0">
                <a:effectLst>
                  <a:outerShdw blurRad="38100" dist="38100" dir="2700000" algn="tl">
                    <a:srgbClr val="000000"/>
                  </a:outerShdw>
                </a:effectLst>
              </a:rPr>
              <a:t>711</a:t>
            </a:r>
            <a:r>
              <a:rPr lang="en-US" sz="2300" dirty="0" smtClean="0">
                <a:effectLst>
                  <a:outerShdw blurRad="38100" dist="38100" dir="2700000" algn="tl">
                    <a:srgbClr val="000000"/>
                  </a:outerShdw>
                </a:effectLst>
              </a:rPr>
              <a:t>                   0.000       	             0.000</a:t>
            </a:r>
          </a:p>
          <a:p>
            <a:pPr marL="342900" indent="-342900" algn="l">
              <a:lnSpc>
                <a:spcPct val="70000"/>
              </a:lnSpc>
              <a:spcBef>
                <a:spcPct val="20000"/>
              </a:spcBef>
              <a:buClr>
                <a:srgbClr val="66FFFF"/>
              </a:buClr>
              <a:buSzPct val="75000"/>
              <a:buFont typeface="Monotype Sorts" pitchFamily="2" charset="2"/>
              <a:buNone/>
            </a:pPr>
            <a:r>
              <a:rPr lang="en-US" sz="2300" dirty="0" smtClean="0">
                <a:effectLst>
                  <a:outerShdw blurRad="38100" dist="38100" dir="2700000" algn="tl">
                    <a:srgbClr val="000000"/>
                  </a:outerShdw>
                </a:effectLst>
              </a:rPr>
              <a:t> </a:t>
            </a:r>
            <a:endParaRPr lang="en-US" sz="2300" dirty="0">
              <a:effectLst>
                <a:outerShdw blurRad="38100" dist="38100" dir="2700000" algn="tl">
                  <a:srgbClr val="000000"/>
                </a:outerShdw>
              </a:effectLst>
            </a:endParaRPr>
          </a:p>
        </p:txBody>
      </p:sp>
    </p:spTree>
  </p:cSld>
  <p:clrMapOvr>
    <a:masterClrMapping/>
  </p:clrMapOvr>
  <p:transition>
    <p:zo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652463" y="115888"/>
            <a:ext cx="7818437" cy="681037"/>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rPr>
              <a:t>Example:  </a:t>
            </a:r>
            <a:r>
              <a:rPr lang="en-US" sz="2800" dirty="0" smtClean="0">
                <a:solidFill>
                  <a:srgbClr val="66FFFF"/>
                </a:solidFill>
                <a:effectLst>
                  <a:outerShdw blurRad="38100" dist="38100" dir="2700000" algn="tl">
                    <a:srgbClr val="000000"/>
                  </a:outerShdw>
                </a:effectLst>
              </a:rPr>
              <a:t>Production &amp; Inventory Application</a:t>
            </a:r>
            <a:endParaRPr lang="en-US" sz="2800" dirty="0">
              <a:solidFill>
                <a:srgbClr val="66FFFF"/>
              </a:solidFill>
              <a:effectLst>
                <a:outerShdw blurRad="38100" dist="38100" dir="2700000" algn="tl">
                  <a:srgbClr val="000000"/>
                </a:outerShdw>
              </a:effectLst>
            </a:endParaRPr>
          </a:p>
        </p:txBody>
      </p:sp>
      <p:sp>
        <p:nvSpPr>
          <p:cNvPr id="4" name="Rectangle 2"/>
          <p:cNvSpPr>
            <a:spLocks noChangeArrowheads="1"/>
          </p:cNvSpPr>
          <p:nvPr/>
        </p:nvSpPr>
        <p:spPr bwMode="auto">
          <a:xfrm>
            <a:off x="939800" y="1733550"/>
            <a:ext cx="7378700" cy="3308350"/>
          </a:xfrm>
          <a:prstGeom prst="rect">
            <a:avLst/>
          </a:prstGeom>
          <a:gradFill flip="none" rotWithShape="1">
            <a:gsLst>
              <a:gs pos="0">
                <a:schemeClr val="tx1">
                  <a:lumMod val="50000"/>
                  <a:shade val="30000"/>
                  <a:satMod val="115000"/>
                </a:schemeClr>
              </a:gs>
              <a:gs pos="50000">
                <a:schemeClr val="tx1">
                  <a:lumMod val="50000"/>
                  <a:shade val="67500"/>
                  <a:satMod val="115000"/>
                </a:schemeClr>
              </a:gs>
              <a:gs pos="100000">
                <a:schemeClr val="tx1">
                  <a:lumMod val="50000"/>
                  <a:shade val="100000"/>
                  <a:satMod val="115000"/>
                </a:schemeClr>
              </a:gs>
            </a:gsLst>
            <a:lin ang="16200000" scaled="1"/>
            <a:tileRect/>
          </a:gradFill>
          <a:ln w="12700">
            <a:solidFill>
              <a:srgbClr val="FFFFFF"/>
            </a:solidFill>
            <a:miter lim="800000"/>
            <a:headEnd type="none" w="sm" len="sm"/>
            <a:tailEnd type="none" w="sm" len="sm"/>
          </a:ln>
          <a:effectLst/>
        </p:spPr>
        <p:txBody>
          <a:bodyPr wrap="none" anchor="ctr"/>
          <a:lstStyle/>
          <a:p>
            <a:endParaRPr lang="en-US" dirty="0"/>
          </a:p>
        </p:txBody>
      </p:sp>
      <p:sp>
        <p:nvSpPr>
          <p:cNvPr id="5" name="Rectangle 3"/>
          <p:cNvSpPr>
            <a:spLocks noChangeArrowheads="1"/>
          </p:cNvSpPr>
          <p:nvPr/>
        </p:nvSpPr>
        <p:spPr bwMode="auto">
          <a:xfrm>
            <a:off x="520700" y="1065213"/>
            <a:ext cx="8101013" cy="35575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Optimal Solution</a:t>
            </a:r>
          </a:p>
          <a:p>
            <a:pPr marL="342900" indent="-342900" algn="l">
              <a:spcBef>
                <a:spcPct val="20000"/>
              </a:spcBef>
              <a:buClr>
                <a:srgbClr val="66FFFF"/>
              </a:buClr>
              <a:buSzPct val="75000"/>
              <a:buFont typeface="Monotype Sorts" pitchFamily="2" charset="2"/>
              <a:buNone/>
            </a:pPr>
            <a:endParaRPr lang="en-US" sz="1800" dirty="0">
              <a:solidFill>
                <a:srgbClr val="FF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solidFill>
                  <a:srgbClr val="FFFFFF"/>
                </a:solidFill>
                <a:effectLst>
                  <a:outerShdw blurRad="38100" dist="38100" dir="2700000" algn="tl">
                    <a:srgbClr val="000000"/>
                  </a:outerShdw>
                </a:effectLst>
              </a:rPr>
              <a:t>         </a:t>
            </a:r>
            <a:r>
              <a:rPr lang="en-US" sz="2400" dirty="0" smtClean="0">
                <a:solidFill>
                  <a:srgbClr val="FFFFFF"/>
                </a:solidFill>
                <a:effectLst>
                  <a:outerShdw blurRad="38100" dist="38100" dir="2700000" algn="tl">
                    <a:srgbClr val="000000"/>
                  </a:outerShdw>
                </a:effectLst>
              </a:rPr>
              <a:t>	        </a:t>
            </a:r>
            <a:r>
              <a:rPr lang="en-US" sz="2400" u="sng" dirty="0" smtClean="0">
                <a:solidFill>
                  <a:srgbClr val="FFFFFF"/>
                </a:solidFill>
                <a:effectLst>
                  <a:outerShdw blurRad="38100" dist="38100" dir="2700000" algn="tl">
                    <a:srgbClr val="000000"/>
                  </a:outerShdw>
                </a:effectLst>
              </a:rPr>
              <a:t>From</a:t>
            </a:r>
            <a:r>
              <a:rPr lang="en-US" sz="2400" dirty="0" smtClean="0">
                <a:solidFill>
                  <a:srgbClr val="FFFFFF"/>
                </a:solidFill>
                <a:effectLst>
                  <a:outerShdw blurRad="38100" dist="38100" dir="2700000" algn="tl">
                    <a:srgbClr val="000000"/>
                  </a:outerShdw>
                </a:effectLst>
              </a:rPr>
              <a:t>             	            </a:t>
            </a:r>
            <a:r>
              <a:rPr lang="en-US" sz="2400" u="sng" dirty="0" smtClean="0">
                <a:solidFill>
                  <a:srgbClr val="FFFFFF"/>
                </a:solidFill>
                <a:effectLst>
                  <a:outerShdw blurRad="38100" dist="38100" dir="2700000" algn="tl">
                    <a:srgbClr val="000000"/>
                  </a:outerShdw>
                </a:effectLst>
              </a:rPr>
              <a:t>To</a:t>
            </a:r>
            <a:r>
              <a:rPr lang="en-US" sz="2400" dirty="0" smtClean="0">
                <a:solidFill>
                  <a:srgbClr val="FFFFFF"/>
                </a:solidFill>
                <a:effectLst>
                  <a:outerShdw blurRad="38100" dist="38100" dir="2700000" algn="tl">
                    <a:srgbClr val="000000"/>
                  </a:outerShdw>
                </a:effectLst>
              </a:rPr>
              <a:t>                   </a:t>
            </a:r>
            <a:r>
              <a:rPr lang="en-US" sz="2400" u="sng" dirty="0" smtClean="0">
                <a:solidFill>
                  <a:srgbClr val="FFFFFF"/>
                </a:solidFill>
                <a:effectLst>
                  <a:outerShdw blurRad="38100" dist="38100" dir="2700000" algn="tl">
                    <a:srgbClr val="000000"/>
                  </a:outerShdw>
                </a:effectLst>
              </a:rPr>
              <a:t>Amount</a:t>
            </a:r>
            <a:endParaRPr lang="en-US" sz="2400" dirty="0">
              <a:solidFill>
                <a:srgbClr val="FF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solidFill>
                  <a:srgbClr val="FFFFFF"/>
                </a:solidFill>
                <a:effectLst>
                  <a:outerShdw blurRad="38100" dist="38100" dir="2700000" algn="tl">
                    <a:srgbClr val="000000"/>
                  </a:outerShdw>
                </a:effectLst>
              </a:rPr>
              <a:t>	</a:t>
            </a:r>
            <a:r>
              <a:rPr lang="en-US" sz="2400" dirty="0" smtClean="0">
                <a:solidFill>
                  <a:srgbClr val="FFFFFF"/>
                </a:solidFill>
                <a:effectLst>
                  <a:outerShdw blurRad="38100" dist="38100" dir="2700000" algn="tl">
                    <a:srgbClr val="000000"/>
                  </a:outerShdw>
                </a:effectLst>
              </a:rPr>
              <a:t>   January Production	January Demand	     300</a:t>
            </a:r>
            <a:endParaRPr lang="en-US" sz="2400" dirty="0">
              <a:solidFill>
                <a:srgbClr val="FF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solidFill>
                  <a:srgbClr val="FFFFFF"/>
                </a:solidFill>
                <a:effectLst>
                  <a:outerShdw blurRad="38100" dist="38100" dir="2700000" algn="tl">
                    <a:srgbClr val="000000"/>
                  </a:outerShdw>
                </a:effectLst>
              </a:rPr>
              <a:t>     </a:t>
            </a:r>
            <a:r>
              <a:rPr lang="en-US" sz="2400" dirty="0" smtClean="0">
                <a:solidFill>
                  <a:srgbClr val="FFFFFF"/>
                </a:solidFill>
                <a:effectLst>
                  <a:outerShdw blurRad="38100" dist="38100" dir="2700000" algn="tl">
                    <a:srgbClr val="000000"/>
                  </a:outerShdw>
                </a:effectLst>
              </a:rPr>
              <a:t>   January Production	January Inventory 	     150</a:t>
            </a:r>
            <a:endParaRPr lang="en-US" sz="2400" dirty="0">
              <a:solidFill>
                <a:srgbClr val="FF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solidFill>
                  <a:srgbClr val="FFFFFF"/>
                </a:solidFill>
                <a:effectLst>
                  <a:outerShdw blurRad="38100" dist="38100" dir="2700000" algn="tl">
                    <a:srgbClr val="000000"/>
                  </a:outerShdw>
                </a:effectLst>
              </a:rPr>
              <a:t>     </a:t>
            </a:r>
            <a:r>
              <a:rPr lang="en-US" sz="2400" dirty="0" smtClean="0">
                <a:solidFill>
                  <a:srgbClr val="FFFFFF"/>
                </a:solidFill>
                <a:effectLst>
                  <a:outerShdw blurRad="38100" dist="38100" dir="2700000" algn="tl">
                    <a:srgbClr val="000000"/>
                  </a:outerShdw>
                </a:effectLst>
              </a:rPr>
              <a:t>   February Production	February Demand        500</a:t>
            </a:r>
            <a:endParaRPr lang="en-US" sz="2400" dirty="0">
              <a:solidFill>
                <a:srgbClr val="FF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solidFill>
                  <a:srgbClr val="FFFFFF"/>
                </a:solidFill>
                <a:effectLst>
                  <a:outerShdw blurRad="38100" dist="38100" dir="2700000" algn="tl">
                    <a:srgbClr val="000000"/>
                  </a:outerShdw>
                </a:effectLst>
              </a:rPr>
              <a:t>     </a:t>
            </a:r>
            <a:r>
              <a:rPr lang="en-US" sz="2400" dirty="0" smtClean="0">
                <a:solidFill>
                  <a:srgbClr val="FFFFFF"/>
                </a:solidFill>
                <a:effectLst>
                  <a:outerShdw blurRad="38100" dist="38100" dir="2700000" algn="tl">
                    <a:srgbClr val="000000"/>
                  </a:outerShdw>
                </a:effectLst>
              </a:rPr>
              <a:t>   March Production	March Demand             500</a:t>
            </a:r>
          </a:p>
          <a:p>
            <a:pPr marL="342900" indent="-342900" algn="l">
              <a:spcBef>
                <a:spcPct val="20000"/>
              </a:spcBef>
              <a:buClr>
                <a:srgbClr val="66FFFF"/>
              </a:buClr>
              <a:buSzPct val="75000"/>
              <a:buFont typeface="Monotype Sorts" pitchFamily="2" charset="2"/>
              <a:buNone/>
            </a:pPr>
            <a:r>
              <a:rPr lang="en-US" sz="2400" dirty="0" smtClean="0">
                <a:solidFill>
                  <a:srgbClr val="FFFFFF"/>
                </a:solidFill>
                <a:effectLst>
                  <a:outerShdw blurRad="38100" dist="38100" dir="2700000" algn="tl">
                    <a:srgbClr val="000000"/>
                  </a:outerShdw>
                </a:effectLst>
              </a:rPr>
              <a:t>        January Inventory	March Demand	     150</a:t>
            </a:r>
          </a:p>
          <a:p>
            <a:pPr marL="342900" indent="-342900" algn="l">
              <a:spcBef>
                <a:spcPct val="20000"/>
              </a:spcBef>
              <a:buClr>
                <a:srgbClr val="66FFFF"/>
              </a:buClr>
              <a:buSzPct val="75000"/>
              <a:buFont typeface="Monotype Sorts" pitchFamily="2" charset="2"/>
              <a:buNone/>
            </a:pPr>
            <a:r>
              <a:rPr lang="en-US" sz="2400" dirty="0" smtClean="0">
                <a:solidFill>
                  <a:srgbClr val="FFFFFF"/>
                </a:solidFill>
                <a:effectLst>
                  <a:outerShdw blurRad="38100" dist="38100" dir="2700000" algn="tl">
                    <a:srgbClr val="000000"/>
                  </a:outerShdw>
                </a:effectLst>
              </a:rPr>
              <a:t>        April Production	April Demand	     400   	</a:t>
            </a:r>
            <a:endParaRPr lang="en-US" sz="2400" dirty="0">
              <a:solidFill>
                <a:srgbClr val="FFFFFF"/>
              </a:solidFill>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noFill/>
          <a:ln/>
        </p:spPr>
        <p:txBody>
          <a:bodyPr/>
          <a:lstStyle/>
          <a:p>
            <a:r>
              <a:rPr lang="en-US"/>
              <a:t>End of Chapter 6, Part B</a:t>
            </a:r>
          </a:p>
        </p:txBody>
      </p:sp>
      <p:sp>
        <p:nvSpPr>
          <p:cNvPr id="55299" name="AutoShape 3"/>
          <p:cNvSpPr>
            <a:spLocks noChangeArrowheads="1"/>
          </p:cNvSpPr>
          <p:nvPr/>
        </p:nvSpPr>
        <p:spPr bwMode="auto">
          <a:xfrm>
            <a:off x="3786188" y="3048000"/>
            <a:ext cx="1557337" cy="1611313"/>
          </a:xfrm>
          <a:prstGeom prst="roundRect">
            <a:avLst>
              <a:gd name="adj" fmla="val 12065"/>
            </a:avLst>
          </a:prstGeom>
          <a:noFill/>
          <a:ln w="50800">
            <a:solidFill>
              <a:srgbClr val="66FFFF"/>
            </a:solidFill>
            <a:round/>
            <a:headEnd/>
            <a:tailEnd/>
          </a:ln>
          <a:effectLst>
            <a:outerShdw dist="35921" dir="2700000" algn="ctr" rotWithShape="0">
              <a:srgbClr val="000000"/>
            </a:outerShdw>
          </a:effectLst>
        </p:spPr>
        <p:txBody>
          <a:bodyPr wrap="none" anchor="ctr"/>
          <a:lstStyle/>
          <a:p>
            <a:endParaRPr lang="en-US"/>
          </a:p>
        </p:txBody>
      </p:sp>
      <p:sp>
        <p:nvSpPr>
          <p:cNvPr id="55300" name="Freeform 4"/>
          <p:cNvSpPr>
            <a:spLocks/>
          </p:cNvSpPr>
          <p:nvPr/>
        </p:nvSpPr>
        <p:spPr bwMode="auto">
          <a:xfrm>
            <a:off x="3930650" y="2133600"/>
            <a:ext cx="1681163" cy="2670175"/>
          </a:xfrm>
          <a:custGeom>
            <a:avLst/>
            <a:gdLst/>
            <a:ahLst/>
            <a:cxnLst>
              <a:cxn ang="0">
                <a:pos x="119" y="784"/>
              </a:cxn>
              <a:cxn ang="0">
                <a:pos x="0" y="1239"/>
              </a:cxn>
              <a:cxn ang="0">
                <a:pos x="409" y="1681"/>
              </a:cxn>
              <a:cxn ang="0">
                <a:pos x="1058" y="196"/>
              </a:cxn>
              <a:cxn ang="0">
                <a:pos x="1058" y="0"/>
              </a:cxn>
              <a:cxn ang="0">
                <a:pos x="334" y="1252"/>
              </a:cxn>
              <a:cxn ang="0">
                <a:pos x="119" y="784"/>
              </a:cxn>
            </a:cxnLst>
            <a:rect l="0" t="0" r="r" b="b"/>
            <a:pathLst>
              <a:path w="1059" h="1682">
                <a:moveTo>
                  <a:pt x="119" y="784"/>
                </a:moveTo>
                <a:lnTo>
                  <a:pt x="0" y="1239"/>
                </a:lnTo>
                <a:lnTo>
                  <a:pt x="409" y="1681"/>
                </a:lnTo>
                <a:lnTo>
                  <a:pt x="1058" y="196"/>
                </a:lnTo>
                <a:lnTo>
                  <a:pt x="1058" y="0"/>
                </a:lnTo>
                <a:lnTo>
                  <a:pt x="334" y="1252"/>
                </a:lnTo>
                <a:lnTo>
                  <a:pt x="119" y="784"/>
                </a:lnTo>
              </a:path>
            </a:pathLst>
          </a:cu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0" scaled="1"/>
            <a:tileRect/>
          </a:gradFill>
          <a:ln w="12700" cap="rnd" cmpd="sng">
            <a:noFill/>
            <a:prstDash val="solid"/>
            <a:round/>
            <a:headEnd type="none" w="med" len="med"/>
            <a:tailEnd type="none" w="med" len="med"/>
          </a:ln>
          <a:effectLst>
            <a:outerShdw dist="35921" dir="2700000" algn="ctr" rotWithShape="0">
              <a:srgbClr val="000000"/>
            </a:outerShdw>
          </a:effectLst>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p:cNvSpPr>
          <p:nvPr/>
        </p:nvSpPr>
        <p:spPr bwMode="auto">
          <a:xfrm>
            <a:off x="1136650" y="1606550"/>
            <a:ext cx="6515100" cy="38100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149507" name="Rectangle 3"/>
          <p:cNvSpPr>
            <a:spLocks noChangeArrowheads="1"/>
          </p:cNvSpPr>
          <p:nvPr/>
        </p:nvSpPr>
        <p:spPr bwMode="auto">
          <a:xfrm>
            <a:off x="687388" y="1104900"/>
            <a:ext cx="7289800" cy="386715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Linear Programming Formulation</a:t>
            </a:r>
          </a:p>
          <a:p>
            <a:pPr marL="342900" indent="-342900" algn="l">
              <a:spcBef>
                <a:spcPct val="20000"/>
              </a:spcBef>
              <a:buClr>
                <a:srgbClr val="66FFFF"/>
              </a:buClr>
              <a:buSzPct val="75000"/>
              <a:buFont typeface="Monotype Sorts" pitchFamily="2" charset="2"/>
              <a:buNone/>
            </a:pPr>
            <a:r>
              <a:rPr lang="en-US" sz="1000" dirty="0">
                <a:effectLst>
                  <a:outerShdw blurRad="38100" dist="38100" dir="2700000" algn="tl">
                    <a:srgbClr val="000000"/>
                  </a:outerShdw>
                </a:effectLst>
              </a:rPr>
              <a:t>	</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Using the notation:</a:t>
            </a:r>
          </a:p>
          <a:p>
            <a:pPr marL="342900" indent="-342900" algn="l">
              <a:spcBef>
                <a:spcPct val="20000"/>
              </a:spcBef>
              <a:buClr>
                <a:srgbClr val="66FFFF"/>
              </a:buClr>
              <a:buSzPct val="75000"/>
              <a:buFont typeface="Monotype Sorts" pitchFamily="2" charset="2"/>
              <a:buNone/>
            </a:pPr>
            <a:endParaRPr lang="en-US" sz="12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err="1">
                <a:effectLst>
                  <a:outerShdw blurRad="38100" dist="38100" dir="2700000" algn="tl">
                    <a:srgbClr val="000000"/>
                  </a:outerShdw>
                </a:effectLst>
              </a:rPr>
              <a:t>x</a:t>
            </a:r>
            <a:r>
              <a:rPr lang="en-US" sz="2400" i="1" baseline="-25000" dirty="0" err="1">
                <a:effectLst>
                  <a:outerShdw blurRad="38100" dist="38100" dir="2700000" algn="tl">
                    <a:srgbClr val="000000"/>
                  </a:outerShdw>
                </a:effectLst>
              </a:rPr>
              <a:t>ij</a:t>
            </a:r>
            <a:r>
              <a:rPr lang="en-US" sz="2400" dirty="0">
                <a:effectLst>
                  <a:outerShdw blurRad="38100" dist="38100" dir="2700000" algn="tl">
                    <a:srgbClr val="000000"/>
                  </a:outerShdw>
                </a:effectLst>
              </a:rPr>
              <a:t> =       1   if the arc from node </a:t>
            </a:r>
            <a:r>
              <a:rPr lang="en-US" sz="2400" i="1" dirty="0" err="1">
                <a:effectLst>
                  <a:outerShdw blurRad="38100" dist="38100" dir="2700000" algn="tl">
                    <a:srgbClr val="000000"/>
                  </a:outerShdw>
                </a:effectLst>
              </a:rPr>
              <a:t>i</a:t>
            </a:r>
            <a:r>
              <a:rPr lang="en-US" sz="2400" dirty="0">
                <a:effectLst>
                  <a:outerShdw blurRad="38100" dist="38100" dir="2700000" algn="tl">
                    <a:srgbClr val="000000"/>
                  </a:outerShdw>
                </a:effectLst>
              </a:rPr>
              <a:t> to node </a:t>
            </a:r>
            <a:r>
              <a:rPr lang="en-US" sz="2400" i="1" dirty="0">
                <a:effectLst>
                  <a:outerShdw blurRad="38100" dist="38100" dir="2700000" algn="tl">
                    <a:srgbClr val="000000"/>
                  </a:outerShdw>
                </a:effectLst>
              </a:rPr>
              <a:t>j</a:t>
            </a:r>
          </a:p>
          <a:p>
            <a:pPr marL="342900" indent="-342900" algn="l">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rPr>
              <a:t>                                 </a:t>
            </a:r>
            <a:r>
              <a:rPr lang="en-US" sz="2400" dirty="0">
                <a:effectLst>
                  <a:outerShdw blurRad="38100" dist="38100" dir="2700000" algn="tl">
                    <a:srgbClr val="000000"/>
                  </a:outerShdw>
                </a:effectLst>
              </a:rPr>
              <a:t>is on the shortest route</a:t>
            </a:r>
          </a:p>
          <a:p>
            <a:pPr marL="342900" indent="-342900" algn="l">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rPr>
              <a:t>                          </a:t>
            </a:r>
            <a:r>
              <a:rPr lang="en-US" sz="2400" dirty="0">
                <a:effectLst>
                  <a:outerShdw blurRad="38100" dist="38100" dir="2700000" algn="tl">
                    <a:srgbClr val="000000"/>
                  </a:outerShdw>
                </a:effectLst>
              </a:rPr>
              <a:t>  0   otherwise</a:t>
            </a:r>
          </a:p>
          <a:p>
            <a:pPr marL="342900" indent="-342900" algn="l">
              <a:spcBef>
                <a:spcPct val="20000"/>
              </a:spcBef>
              <a:buClr>
                <a:srgbClr val="66FFFF"/>
              </a:buClr>
              <a:buSzPct val="75000"/>
              <a:buFont typeface="Monotype Sorts" pitchFamily="2" charset="2"/>
              <a:buNone/>
            </a:pPr>
            <a:endParaRPr lang="en-US" sz="12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rPr>
              <a:t>              </a:t>
            </a:r>
            <a:r>
              <a:rPr lang="en-US" sz="2400" i="1" dirty="0" err="1">
                <a:effectLst>
                  <a:outerShdw blurRad="38100" dist="38100" dir="2700000" algn="tl">
                    <a:srgbClr val="000000"/>
                  </a:outerShdw>
                </a:effectLst>
              </a:rPr>
              <a:t>c</a:t>
            </a:r>
            <a:r>
              <a:rPr lang="en-US" sz="2400" i="1" baseline="-25000" dirty="0" err="1">
                <a:effectLst>
                  <a:outerShdw blurRad="38100" dist="38100" dir="2700000" algn="tl">
                    <a:srgbClr val="000000"/>
                  </a:outerShdw>
                </a:effectLst>
              </a:rPr>
              <a:t>ij</a:t>
            </a:r>
            <a:r>
              <a:rPr lang="en-US" sz="2400" i="1" dirty="0">
                <a:effectLst>
                  <a:outerShdw blurRad="38100" dist="38100" dir="2700000" algn="tl">
                    <a:srgbClr val="000000"/>
                  </a:outerShdw>
                </a:effectLst>
              </a:rPr>
              <a:t> </a:t>
            </a:r>
            <a:r>
              <a:rPr lang="en-US" sz="2400" dirty="0">
                <a:effectLst>
                  <a:outerShdw blurRad="38100" dist="38100" dir="2700000" algn="tl">
                    <a:srgbClr val="000000"/>
                  </a:outerShdw>
                </a:effectLst>
              </a:rPr>
              <a:t>=  distance, time, or cost associated</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with the arc from node </a:t>
            </a:r>
            <a:r>
              <a:rPr lang="en-US" sz="2400" i="1" dirty="0" err="1">
                <a:effectLst>
                  <a:outerShdw blurRad="38100" dist="38100" dir="2700000" algn="tl">
                    <a:srgbClr val="000000"/>
                  </a:outerShdw>
                </a:effectLst>
              </a:rPr>
              <a:t>i</a:t>
            </a:r>
            <a:r>
              <a:rPr lang="en-US" sz="2400" dirty="0">
                <a:effectLst>
                  <a:outerShdw blurRad="38100" dist="38100" dir="2700000" algn="tl">
                    <a:srgbClr val="000000"/>
                  </a:outerShdw>
                </a:effectLst>
              </a:rPr>
              <a:t> to node </a:t>
            </a:r>
            <a:r>
              <a:rPr lang="en-US" sz="2400" i="1" dirty="0">
                <a:effectLst>
                  <a:outerShdw blurRad="38100" dist="38100" dir="2700000" algn="tl">
                    <a:srgbClr val="000000"/>
                  </a:outerShdw>
                </a:effectLst>
              </a:rPr>
              <a:t>j</a:t>
            </a:r>
            <a:r>
              <a:rPr lang="en-US" sz="2400" dirty="0">
                <a:effectLst>
                  <a:outerShdw blurRad="38100" dist="38100" dir="2700000" algn="tl">
                    <a:srgbClr val="000000"/>
                  </a:outerShdw>
                </a:effectLst>
              </a:rPr>
              <a:t> </a:t>
            </a:r>
          </a:p>
        </p:txBody>
      </p:sp>
      <p:sp>
        <p:nvSpPr>
          <p:cNvPr id="149509" name="AutoShape 5"/>
          <p:cNvSpPr>
            <a:spLocks/>
          </p:cNvSpPr>
          <p:nvPr/>
        </p:nvSpPr>
        <p:spPr bwMode="auto">
          <a:xfrm>
            <a:off x="2489200" y="2336800"/>
            <a:ext cx="393700" cy="1333500"/>
          </a:xfrm>
          <a:prstGeom prst="leftBrace">
            <a:avLst>
              <a:gd name="adj1" fmla="val 28226"/>
              <a:gd name="adj2" fmla="val 19287"/>
            </a:avLst>
          </a:prstGeom>
          <a:noFill/>
          <a:ln w="12700">
            <a:solidFill>
              <a:schemeClr val="tx1"/>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49510" name="Text Box 6"/>
          <p:cNvSpPr txBox="1">
            <a:spLocks noChangeArrowheads="1"/>
          </p:cNvSpPr>
          <p:nvPr/>
        </p:nvSpPr>
        <p:spPr bwMode="auto">
          <a:xfrm>
            <a:off x="5235575" y="4852988"/>
            <a:ext cx="1546225" cy="457200"/>
          </a:xfrm>
          <a:prstGeom prst="rect">
            <a:avLst/>
          </a:prstGeom>
          <a:noFill/>
          <a:ln w="12700">
            <a:noFill/>
            <a:miter lim="800000"/>
            <a:headEnd type="none" w="sm" len="sm"/>
            <a:tailEnd type="none" w="sm" len="sm"/>
          </a:ln>
          <a:effectLst/>
        </p:spPr>
        <p:txBody>
          <a:bodyPr wrap="none">
            <a:spAutoFit/>
          </a:bodyPr>
          <a:lstStyle/>
          <a:p>
            <a:r>
              <a:rPr lang="en-US" sz="2400">
                <a:solidFill>
                  <a:srgbClr val="66FFFF"/>
                </a:solidFill>
                <a:effectLst>
                  <a:outerShdw blurRad="38100" dist="38100" dir="2700000" algn="tl">
                    <a:srgbClr val="000000"/>
                  </a:outerShdw>
                </a:effectLst>
              </a:rPr>
              <a:t>continued</a:t>
            </a:r>
          </a:p>
        </p:txBody>
      </p:sp>
      <p:sp>
        <p:nvSpPr>
          <p:cNvPr id="149511" name="Line 7"/>
          <p:cNvSpPr>
            <a:spLocks noChangeShapeType="1"/>
          </p:cNvSpPr>
          <p:nvPr/>
        </p:nvSpPr>
        <p:spPr bwMode="auto">
          <a:xfrm>
            <a:off x="6845300" y="5092700"/>
            <a:ext cx="457200" cy="0"/>
          </a:xfrm>
          <a:prstGeom prst="line">
            <a:avLst/>
          </a:prstGeom>
          <a:noFill/>
          <a:ln w="12700">
            <a:solidFill>
              <a:srgbClr val="66FFFF"/>
            </a:solidFill>
            <a:round/>
            <a:headEnd type="none" w="sm" len="sm"/>
            <a:tailEnd type="triangle" w="med" len="med"/>
          </a:ln>
          <a:effectLst/>
        </p:spPr>
        <p:txBody>
          <a:bodyPr/>
          <a:lstStyle/>
          <a:p>
            <a:endParaRPr lang="en-US"/>
          </a:p>
        </p:txBody>
      </p:sp>
      <p:sp>
        <p:nvSpPr>
          <p:cNvPr id="149512" name="Rectangle 8"/>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Shortest-Route Problem</a:t>
            </a:r>
          </a:p>
        </p:txBody>
      </p:sp>
    </p:spTree>
    <p:extLst>
      <p:ext uri="{BB962C8B-B14F-4D97-AF65-F5344CB8AC3E}">
        <p14:creationId xmlns:p14="http://schemas.microsoft.com/office/powerpoint/2010/main" val="1467178429"/>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ChangeArrowheads="1"/>
          </p:cNvSpPr>
          <p:nvPr/>
        </p:nvSpPr>
        <p:spPr bwMode="auto">
          <a:xfrm>
            <a:off x="1111250" y="1695450"/>
            <a:ext cx="6972300" cy="3454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graphicFrame>
        <p:nvGraphicFramePr>
          <p:cNvPr id="147460" name="Object 4"/>
          <p:cNvGraphicFramePr>
            <a:graphicFrameLocks noChangeAspect="1"/>
          </p:cNvGraphicFramePr>
          <p:nvPr/>
        </p:nvGraphicFramePr>
        <p:xfrm>
          <a:off x="1322388" y="1858963"/>
          <a:ext cx="1905000" cy="679450"/>
        </p:xfrm>
        <a:graphic>
          <a:graphicData uri="http://schemas.openxmlformats.org/presentationml/2006/ole">
            <mc:AlternateContent xmlns:mc="http://schemas.openxmlformats.org/markup-compatibility/2006">
              <mc:Choice xmlns:v="urn:schemas-microsoft-com:vml" Requires="v">
                <p:oleObj spid="_x0000_s148490" name="Equation" r:id="rId4" imgW="888840" imgH="317160" progId="Equation.DSMT4">
                  <p:embed/>
                </p:oleObj>
              </mc:Choice>
              <mc:Fallback>
                <p:oleObj name="Equation" r:id="rId4" imgW="888840" imgH="3171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2388" y="1858963"/>
                        <a:ext cx="1905000" cy="679450"/>
                      </a:xfrm>
                      <a:prstGeom prst="rect">
                        <a:avLst/>
                      </a:prstGeom>
                      <a:noFill/>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7461" name="Object 5"/>
          <p:cNvGraphicFramePr>
            <a:graphicFrameLocks noChangeAspect="1"/>
          </p:cNvGraphicFramePr>
          <p:nvPr/>
        </p:nvGraphicFramePr>
        <p:xfrm>
          <a:off x="1327150" y="2703513"/>
          <a:ext cx="5537200" cy="708025"/>
        </p:xfrm>
        <a:graphic>
          <a:graphicData uri="http://schemas.openxmlformats.org/presentationml/2006/ole">
            <mc:AlternateContent xmlns:mc="http://schemas.openxmlformats.org/markup-compatibility/2006">
              <mc:Choice xmlns:v="urn:schemas-microsoft-com:vml" Requires="v">
                <p:oleObj spid="_x0000_s148491" name="Equation" r:id="rId6" imgW="2476440" imgH="317160" progId="Equation.DSMT4">
                  <p:embed/>
                </p:oleObj>
              </mc:Choice>
              <mc:Fallback>
                <p:oleObj name="Equation" r:id="rId6" imgW="2476440" imgH="31716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7150" y="2703513"/>
                        <a:ext cx="5537200" cy="708025"/>
                      </a:xfrm>
                      <a:prstGeom prst="rect">
                        <a:avLst/>
                      </a:prstGeom>
                      <a:noFill/>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7463" name="Object 7"/>
          <p:cNvGraphicFramePr>
            <a:graphicFrameLocks noChangeAspect="1"/>
          </p:cNvGraphicFramePr>
          <p:nvPr/>
        </p:nvGraphicFramePr>
        <p:xfrm>
          <a:off x="1997075" y="3490913"/>
          <a:ext cx="5849938" cy="708025"/>
        </p:xfrm>
        <a:graphic>
          <a:graphicData uri="http://schemas.openxmlformats.org/presentationml/2006/ole">
            <mc:AlternateContent xmlns:mc="http://schemas.openxmlformats.org/markup-compatibility/2006">
              <mc:Choice xmlns:v="urn:schemas-microsoft-com:vml" Requires="v">
                <p:oleObj spid="_x0000_s148492" name="Equation" r:id="rId8" imgW="2616120" imgH="317160" progId="Equation.DSMT4">
                  <p:embed/>
                </p:oleObj>
              </mc:Choice>
              <mc:Fallback>
                <p:oleObj name="Equation" r:id="rId8" imgW="2616120" imgH="31716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97075" y="3490913"/>
                        <a:ext cx="5849938" cy="708025"/>
                      </a:xfrm>
                      <a:prstGeom prst="rect">
                        <a:avLst/>
                      </a:prstGeom>
                      <a:noFill/>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7464" name="Object 8"/>
          <p:cNvGraphicFramePr>
            <a:graphicFrameLocks noChangeAspect="1"/>
          </p:cNvGraphicFramePr>
          <p:nvPr/>
        </p:nvGraphicFramePr>
        <p:xfrm>
          <a:off x="3249613" y="4265613"/>
          <a:ext cx="4286250" cy="708025"/>
        </p:xfrm>
        <a:graphic>
          <a:graphicData uri="http://schemas.openxmlformats.org/presentationml/2006/ole">
            <mc:AlternateContent xmlns:mc="http://schemas.openxmlformats.org/markup-compatibility/2006">
              <mc:Choice xmlns:v="urn:schemas-microsoft-com:vml" Requires="v">
                <p:oleObj spid="_x0000_s148493" name="Equation" r:id="rId10" imgW="1917360" imgH="317160" progId="Equation.DSMT4">
                  <p:embed/>
                </p:oleObj>
              </mc:Choice>
              <mc:Fallback>
                <p:oleObj name="Equation" r:id="rId10" imgW="1917360" imgH="31716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49613" y="4265613"/>
                        <a:ext cx="4286250" cy="708025"/>
                      </a:xfrm>
                      <a:prstGeom prst="rect">
                        <a:avLst/>
                      </a:prstGeom>
                      <a:noFill/>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7465" name="Rectangle 9"/>
          <p:cNvSpPr>
            <a:spLocks noChangeArrowheads="1"/>
          </p:cNvSpPr>
          <p:nvPr/>
        </p:nvSpPr>
        <p:spPr bwMode="auto">
          <a:xfrm>
            <a:off x="687388" y="1104900"/>
            <a:ext cx="7391400"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Linear Programming Formulation (continued)</a:t>
            </a:r>
            <a:endParaRPr lang="en-US" sz="2400" i="1" dirty="0">
              <a:effectLst>
                <a:outerShdw blurRad="38100" dist="38100" dir="2700000" algn="tl">
                  <a:srgbClr val="000000"/>
                </a:outerShdw>
              </a:effectLst>
            </a:endParaRPr>
          </a:p>
        </p:txBody>
      </p:sp>
      <p:sp>
        <p:nvSpPr>
          <p:cNvPr id="147466" name="Rectangle 10"/>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Shortest-Route Problem</a:t>
            </a:r>
          </a:p>
        </p:txBody>
      </p:sp>
    </p:spTree>
    <p:extLst>
      <p:ext uri="{BB962C8B-B14F-4D97-AF65-F5344CB8AC3E}">
        <p14:creationId xmlns:p14="http://schemas.microsoft.com/office/powerpoint/2010/main" val="3000407374"/>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2" name="Text Box 4"/>
          <p:cNvSpPr txBox="1">
            <a:spLocks noChangeArrowheads="1"/>
          </p:cNvSpPr>
          <p:nvPr/>
        </p:nvSpPr>
        <p:spPr bwMode="auto">
          <a:xfrm>
            <a:off x="889000" y="1111250"/>
            <a:ext cx="7734300" cy="3748719"/>
          </a:xfrm>
          <a:prstGeom prst="rect">
            <a:avLst/>
          </a:prstGeom>
          <a:noFill/>
          <a:ln w="12700">
            <a:noFill/>
            <a:miter lim="800000"/>
            <a:headEnd/>
            <a:tailEnd/>
          </a:ln>
          <a:effectLst/>
        </p:spPr>
        <p:txBody>
          <a:bodyPr>
            <a:spAutoFit/>
          </a:bodyPr>
          <a:lstStyle/>
          <a:p>
            <a:pPr algn="l">
              <a:lnSpc>
                <a:spcPct val="110000"/>
              </a:lnSpc>
            </a:pPr>
            <a:r>
              <a:rPr lang="en-US" sz="2400" dirty="0">
                <a:effectLst>
                  <a:outerShdw blurRad="38100" dist="38100" dir="2700000" algn="tl">
                    <a:srgbClr val="000000"/>
                  </a:outerShdw>
                </a:effectLst>
                <a:cs typeface="Arial" charset="0"/>
              </a:rPr>
              <a:t>     Susan Winslow has an important business meeting</a:t>
            </a:r>
          </a:p>
          <a:p>
            <a:pPr algn="l">
              <a:lnSpc>
                <a:spcPct val="110000"/>
              </a:lnSpc>
            </a:pPr>
            <a:r>
              <a:rPr lang="en-US" sz="2400" dirty="0">
                <a:effectLst>
                  <a:outerShdw blurRad="38100" dist="38100" dir="2700000" algn="tl">
                    <a:srgbClr val="000000"/>
                  </a:outerShdw>
                </a:effectLst>
                <a:cs typeface="Arial" charset="0"/>
              </a:rPr>
              <a:t>in Paducah this evening.  She has a number of alternate</a:t>
            </a:r>
          </a:p>
          <a:p>
            <a:pPr algn="l">
              <a:lnSpc>
                <a:spcPct val="110000"/>
              </a:lnSpc>
            </a:pPr>
            <a:r>
              <a:rPr lang="en-US" sz="2400" dirty="0">
                <a:effectLst>
                  <a:outerShdw blurRad="38100" dist="38100" dir="2700000" algn="tl">
                    <a:srgbClr val="000000"/>
                  </a:outerShdw>
                </a:effectLst>
                <a:cs typeface="Arial" charset="0"/>
              </a:rPr>
              <a:t>routes by which she can </a:t>
            </a:r>
            <a:r>
              <a:rPr lang="en-US" sz="2400" dirty="0" smtClean="0">
                <a:effectLst>
                  <a:outerShdw blurRad="38100" dist="38100" dir="2700000" algn="tl">
                    <a:srgbClr val="000000"/>
                  </a:outerShdw>
                </a:effectLst>
                <a:cs typeface="Arial" charset="0"/>
              </a:rPr>
              <a:t>travel from </a:t>
            </a:r>
            <a:r>
              <a:rPr lang="en-US" sz="2400" dirty="0">
                <a:effectLst>
                  <a:outerShdw blurRad="38100" dist="38100" dir="2700000" algn="tl">
                    <a:srgbClr val="000000"/>
                  </a:outerShdw>
                </a:effectLst>
                <a:cs typeface="Arial" charset="0"/>
              </a:rPr>
              <a:t>the company </a:t>
            </a:r>
            <a:r>
              <a:rPr lang="en-US" sz="2400" dirty="0" smtClean="0">
                <a:effectLst>
                  <a:outerShdw blurRad="38100" dist="38100" dir="2700000" algn="tl">
                    <a:srgbClr val="000000"/>
                  </a:outerShdw>
                </a:effectLst>
                <a:cs typeface="Arial" charset="0"/>
              </a:rPr>
              <a:t>headquarters in </a:t>
            </a:r>
            <a:r>
              <a:rPr lang="en-US" sz="2400" dirty="0">
                <a:effectLst>
                  <a:outerShdw blurRad="38100" dist="38100" dir="2700000" algn="tl">
                    <a:srgbClr val="000000"/>
                  </a:outerShdw>
                </a:effectLst>
                <a:cs typeface="Arial" charset="0"/>
              </a:rPr>
              <a:t>Lewisburg to Paducah.  </a:t>
            </a:r>
            <a:r>
              <a:rPr lang="en-US" sz="2400" dirty="0" smtClean="0">
                <a:effectLst>
                  <a:outerShdw blurRad="38100" dist="38100" dir="2700000" algn="tl">
                    <a:srgbClr val="000000"/>
                  </a:outerShdw>
                </a:effectLst>
                <a:cs typeface="Arial" charset="0"/>
              </a:rPr>
              <a:t>The network </a:t>
            </a:r>
            <a:r>
              <a:rPr lang="en-US" sz="2400" dirty="0">
                <a:effectLst>
                  <a:outerShdw blurRad="38100" dist="38100" dir="2700000" algn="tl">
                    <a:srgbClr val="000000"/>
                  </a:outerShdw>
                </a:effectLst>
                <a:cs typeface="Arial" charset="0"/>
              </a:rPr>
              <a:t>of alternate routes </a:t>
            </a:r>
            <a:r>
              <a:rPr lang="en-US" sz="2400" dirty="0" smtClean="0">
                <a:effectLst>
                  <a:outerShdw blurRad="38100" dist="38100" dir="2700000" algn="tl">
                    <a:srgbClr val="000000"/>
                  </a:outerShdw>
                </a:effectLst>
                <a:cs typeface="Arial" charset="0"/>
              </a:rPr>
              <a:t>and their </a:t>
            </a:r>
            <a:r>
              <a:rPr lang="en-US" sz="2400" dirty="0">
                <a:effectLst>
                  <a:outerShdw blurRad="38100" dist="38100" dir="2700000" algn="tl">
                    <a:srgbClr val="000000"/>
                  </a:outerShdw>
                </a:effectLst>
                <a:cs typeface="Arial" charset="0"/>
              </a:rPr>
              <a:t>respective travel time,</a:t>
            </a:r>
          </a:p>
          <a:p>
            <a:pPr algn="l">
              <a:lnSpc>
                <a:spcPct val="110000"/>
              </a:lnSpc>
            </a:pPr>
            <a:r>
              <a:rPr lang="en-US" sz="2400" dirty="0">
                <a:effectLst>
                  <a:outerShdw blurRad="38100" dist="38100" dir="2700000" algn="tl">
                    <a:srgbClr val="000000"/>
                  </a:outerShdw>
                </a:effectLst>
                <a:cs typeface="Arial" charset="0"/>
              </a:rPr>
              <a:t>ticket cost, and transport </a:t>
            </a:r>
            <a:r>
              <a:rPr lang="en-US" sz="2400" dirty="0" smtClean="0">
                <a:effectLst>
                  <a:outerShdw blurRad="38100" dist="38100" dir="2700000" algn="tl">
                    <a:srgbClr val="000000"/>
                  </a:outerShdw>
                </a:effectLst>
                <a:cs typeface="Arial" charset="0"/>
              </a:rPr>
              <a:t>mode appear </a:t>
            </a:r>
            <a:r>
              <a:rPr lang="en-US" sz="2400" dirty="0">
                <a:effectLst>
                  <a:outerShdw blurRad="38100" dist="38100" dir="2700000" algn="tl">
                    <a:srgbClr val="000000"/>
                  </a:outerShdw>
                </a:effectLst>
                <a:cs typeface="Arial" charset="0"/>
              </a:rPr>
              <a:t>on the next two slides.</a:t>
            </a:r>
          </a:p>
          <a:p>
            <a:pPr algn="l">
              <a:lnSpc>
                <a:spcPct val="110000"/>
              </a:lnSpc>
            </a:pPr>
            <a:r>
              <a:rPr lang="en-US" sz="2400" dirty="0">
                <a:effectLst>
                  <a:outerShdw blurRad="38100" dist="38100" dir="2700000" algn="tl">
                    <a:srgbClr val="000000"/>
                  </a:outerShdw>
                </a:effectLst>
                <a:cs typeface="Arial" charset="0"/>
              </a:rPr>
              <a:t>     If Susan earns a wage of $15 per hour, what route</a:t>
            </a:r>
          </a:p>
          <a:p>
            <a:pPr algn="l">
              <a:lnSpc>
                <a:spcPct val="110000"/>
              </a:lnSpc>
            </a:pPr>
            <a:r>
              <a:rPr lang="en-US" sz="2400" dirty="0">
                <a:effectLst>
                  <a:outerShdw blurRad="38100" dist="38100" dir="2700000" algn="tl">
                    <a:srgbClr val="000000"/>
                  </a:outerShdw>
                </a:effectLst>
                <a:cs typeface="Arial" charset="0"/>
              </a:rPr>
              <a:t>should she take to minimize the total travel cost?</a:t>
            </a:r>
            <a:r>
              <a:rPr lang="en-US" sz="2400" dirty="0">
                <a:effectLst>
                  <a:outerShdw blurRad="38100" dist="38100" dir="2700000" algn="tl">
                    <a:srgbClr val="000000"/>
                  </a:outerShdw>
                </a:effectLst>
              </a:rPr>
              <a:t> </a:t>
            </a:r>
          </a:p>
        </p:txBody>
      </p:sp>
      <p:sp>
        <p:nvSpPr>
          <p:cNvPr id="145413" name="Rectangle 5"/>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Shortest Route</a:t>
            </a:r>
          </a:p>
        </p:txBody>
      </p:sp>
    </p:spTree>
    <p:extLst>
      <p:ext uri="{BB962C8B-B14F-4D97-AF65-F5344CB8AC3E}">
        <p14:creationId xmlns:p14="http://schemas.microsoft.com/office/powerpoint/2010/main" val="767655539"/>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90" name="Rectangle 78"/>
          <p:cNvSpPr>
            <a:spLocks noChangeArrowheads="1"/>
          </p:cNvSpPr>
          <p:nvPr/>
        </p:nvSpPr>
        <p:spPr bwMode="auto">
          <a:xfrm>
            <a:off x="1282700" y="1625600"/>
            <a:ext cx="6667500" cy="37465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66932" name="Oval 20"/>
          <p:cNvSpPr>
            <a:spLocks noChangeAspect="1" noChangeArrowheads="1"/>
          </p:cNvSpPr>
          <p:nvPr/>
        </p:nvSpPr>
        <p:spPr bwMode="auto">
          <a:xfrm>
            <a:off x="6848475" y="3530600"/>
            <a:ext cx="541338"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6</a:t>
            </a:r>
          </a:p>
        </p:txBody>
      </p:sp>
      <p:sp>
        <p:nvSpPr>
          <p:cNvPr id="166935" name="Line 23"/>
          <p:cNvSpPr>
            <a:spLocks noChangeAspect="1" noChangeShapeType="1"/>
          </p:cNvSpPr>
          <p:nvPr/>
        </p:nvSpPr>
        <p:spPr bwMode="auto">
          <a:xfrm flipV="1">
            <a:off x="2266950" y="2359025"/>
            <a:ext cx="546100" cy="1389063"/>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38" name="Line 26"/>
          <p:cNvSpPr>
            <a:spLocks noChangeAspect="1" noChangeShapeType="1"/>
          </p:cNvSpPr>
          <p:nvPr/>
        </p:nvSpPr>
        <p:spPr bwMode="auto">
          <a:xfrm flipV="1">
            <a:off x="2389188" y="2303463"/>
            <a:ext cx="3200400" cy="1543050"/>
          </a:xfrm>
          <a:prstGeom prst="line">
            <a:avLst/>
          </a:prstGeom>
          <a:noFill/>
          <a:ln w="9525">
            <a:solidFill>
              <a:srgbClr val="FFFFFF"/>
            </a:solidFill>
            <a:round/>
            <a:headEnd/>
            <a:tailEnd/>
          </a:ln>
          <a:effectLst>
            <a:outerShdw dist="17961" dir="2700000" algn="ctr" rotWithShape="0">
              <a:srgbClr val="000000"/>
            </a:outerShdw>
          </a:effectLst>
        </p:spPr>
        <p:txBody>
          <a:bodyPr/>
          <a:lstStyle/>
          <a:p>
            <a:endParaRPr lang="en-US"/>
          </a:p>
        </p:txBody>
      </p:sp>
      <p:sp>
        <p:nvSpPr>
          <p:cNvPr id="166941" name="Line 29"/>
          <p:cNvSpPr>
            <a:spLocks noChangeAspect="1" noChangeShapeType="1"/>
          </p:cNvSpPr>
          <p:nvPr/>
        </p:nvSpPr>
        <p:spPr bwMode="auto">
          <a:xfrm flipV="1">
            <a:off x="2490788" y="3846513"/>
            <a:ext cx="4343400" cy="241300"/>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44" name="Line 32"/>
          <p:cNvSpPr>
            <a:spLocks noChangeAspect="1" noChangeShapeType="1"/>
          </p:cNvSpPr>
          <p:nvPr/>
        </p:nvSpPr>
        <p:spPr bwMode="auto">
          <a:xfrm>
            <a:off x="2362200" y="4165600"/>
            <a:ext cx="2565400" cy="646113"/>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47" name="Line 35"/>
          <p:cNvSpPr>
            <a:spLocks noChangeAspect="1" noChangeShapeType="1"/>
          </p:cNvSpPr>
          <p:nvPr/>
        </p:nvSpPr>
        <p:spPr bwMode="auto">
          <a:xfrm flipV="1">
            <a:off x="2452688" y="3594100"/>
            <a:ext cx="1524000" cy="333375"/>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50" name="Line 38"/>
          <p:cNvSpPr>
            <a:spLocks noChangeAspect="1" noChangeShapeType="1"/>
          </p:cNvSpPr>
          <p:nvPr/>
        </p:nvSpPr>
        <p:spPr bwMode="auto">
          <a:xfrm>
            <a:off x="6110288" y="2317750"/>
            <a:ext cx="865187" cy="1231900"/>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53" name="Line 41"/>
          <p:cNvSpPr>
            <a:spLocks noChangeAspect="1" noChangeShapeType="1"/>
          </p:cNvSpPr>
          <p:nvPr/>
        </p:nvSpPr>
        <p:spPr bwMode="auto">
          <a:xfrm>
            <a:off x="3109913" y="2316163"/>
            <a:ext cx="3802062" cy="1290637"/>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56" name="Line 44"/>
          <p:cNvSpPr>
            <a:spLocks noChangeAspect="1" noChangeShapeType="1"/>
          </p:cNvSpPr>
          <p:nvPr/>
        </p:nvSpPr>
        <p:spPr bwMode="auto">
          <a:xfrm>
            <a:off x="4471988" y="3552825"/>
            <a:ext cx="2362200" cy="163513"/>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59" name="Line 47"/>
          <p:cNvSpPr>
            <a:spLocks noChangeAspect="1" noChangeShapeType="1"/>
          </p:cNvSpPr>
          <p:nvPr/>
        </p:nvSpPr>
        <p:spPr bwMode="auto">
          <a:xfrm flipV="1">
            <a:off x="4408488" y="2463800"/>
            <a:ext cx="1292225" cy="869950"/>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62" name="Line 50"/>
          <p:cNvSpPr>
            <a:spLocks noChangeAspect="1" noChangeShapeType="1"/>
          </p:cNvSpPr>
          <p:nvPr/>
        </p:nvSpPr>
        <p:spPr bwMode="auto">
          <a:xfrm>
            <a:off x="4421188" y="3684588"/>
            <a:ext cx="630237" cy="984250"/>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65" name="Line 53"/>
          <p:cNvSpPr>
            <a:spLocks noChangeAspect="1" noChangeShapeType="1"/>
          </p:cNvSpPr>
          <p:nvPr/>
        </p:nvSpPr>
        <p:spPr bwMode="auto">
          <a:xfrm flipV="1">
            <a:off x="5164138" y="2508250"/>
            <a:ext cx="688975" cy="2155825"/>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68" name="Line 56"/>
          <p:cNvSpPr>
            <a:spLocks noChangeAspect="1" noChangeShapeType="1"/>
          </p:cNvSpPr>
          <p:nvPr/>
        </p:nvSpPr>
        <p:spPr bwMode="auto">
          <a:xfrm flipV="1">
            <a:off x="5349875" y="3940175"/>
            <a:ext cx="1520825" cy="792163"/>
          </a:xfrm>
          <a:prstGeom prst="line">
            <a:avLst/>
          </a:prstGeom>
          <a:noFill/>
          <a:ln w="9525">
            <a:solidFill>
              <a:srgbClr val="FFFFFF"/>
            </a:solidFill>
            <a:round/>
            <a:headEnd/>
            <a:tailEnd/>
          </a:ln>
          <a:effectLst>
            <a:outerShdw dist="17961" dir="2700000" algn="ctr" rotWithShape="0">
              <a:srgbClr val="000000"/>
            </a:outerShdw>
          </a:effectLst>
        </p:spPr>
        <p:txBody>
          <a:bodyPr/>
          <a:lstStyle/>
          <a:p>
            <a:endParaRPr lang="en-US"/>
          </a:p>
        </p:txBody>
      </p:sp>
      <p:sp>
        <p:nvSpPr>
          <p:cNvPr id="166971" name="Rectangle 59"/>
          <p:cNvSpPr>
            <a:spLocks noChangeAspect="1" noChangeArrowheads="1"/>
          </p:cNvSpPr>
          <p:nvPr/>
        </p:nvSpPr>
        <p:spPr bwMode="auto">
          <a:xfrm>
            <a:off x="2208213" y="2808288"/>
            <a:ext cx="196850"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A</a:t>
            </a:r>
          </a:p>
        </p:txBody>
      </p:sp>
      <p:sp>
        <p:nvSpPr>
          <p:cNvPr id="166972" name="Rectangle 60"/>
          <p:cNvSpPr>
            <a:spLocks noChangeAspect="1" noChangeArrowheads="1"/>
          </p:cNvSpPr>
          <p:nvPr/>
        </p:nvSpPr>
        <p:spPr bwMode="auto">
          <a:xfrm>
            <a:off x="3186113" y="3057525"/>
            <a:ext cx="15557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B</a:t>
            </a:r>
          </a:p>
        </p:txBody>
      </p:sp>
      <p:sp>
        <p:nvSpPr>
          <p:cNvPr id="166973" name="Rectangle 61"/>
          <p:cNvSpPr>
            <a:spLocks noChangeAspect="1" noChangeArrowheads="1"/>
          </p:cNvSpPr>
          <p:nvPr/>
        </p:nvSpPr>
        <p:spPr bwMode="auto">
          <a:xfrm>
            <a:off x="3548063" y="3336925"/>
            <a:ext cx="179387"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C</a:t>
            </a:r>
          </a:p>
        </p:txBody>
      </p:sp>
      <p:sp>
        <p:nvSpPr>
          <p:cNvPr id="166974" name="Rectangle 62"/>
          <p:cNvSpPr>
            <a:spLocks noChangeAspect="1" noChangeArrowheads="1"/>
          </p:cNvSpPr>
          <p:nvPr/>
        </p:nvSpPr>
        <p:spPr bwMode="auto">
          <a:xfrm>
            <a:off x="3679825" y="4052888"/>
            <a:ext cx="196850"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D</a:t>
            </a:r>
          </a:p>
        </p:txBody>
      </p:sp>
      <p:sp>
        <p:nvSpPr>
          <p:cNvPr id="166975" name="Rectangle 63"/>
          <p:cNvSpPr>
            <a:spLocks noChangeAspect="1" noChangeArrowheads="1"/>
          </p:cNvSpPr>
          <p:nvPr/>
        </p:nvSpPr>
        <p:spPr bwMode="auto">
          <a:xfrm>
            <a:off x="3448050" y="4524375"/>
            <a:ext cx="15557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E</a:t>
            </a:r>
          </a:p>
        </p:txBody>
      </p:sp>
      <p:sp>
        <p:nvSpPr>
          <p:cNvPr id="166976" name="Rectangle 64"/>
          <p:cNvSpPr>
            <a:spLocks noChangeAspect="1" noChangeArrowheads="1"/>
          </p:cNvSpPr>
          <p:nvPr/>
        </p:nvSpPr>
        <p:spPr bwMode="auto">
          <a:xfrm>
            <a:off x="4327525" y="1816100"/>
            <a:ext cx="141288"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F</a:t>
            </a:r>
          </a:p>
        </p:txBody>
      </p:sp>
      <p:sp>
        <p:nvSpPr>
          <p:cNvPr id="166977" name="Rectangle 65"/>
          <p:cNvSpPr>
            <a:spLocks noChangeAspect="1" noChangeArrowheads="1"/>
          </p:cNvSpPr>
          <p:nvPr/>
        </p:nvSpPr>
        <p:spPr bwMode="auto">
          <a:xfrm>
            <a:off x="4767263" y="3116263"/>
            <a:ext cx="19367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G</a:t>
            </a:r>
          </a:p>
        </p:txBody>
      </p:sp>
      <p:sp>
        <p:nvSpPr>
          <p:cNvPr id="166978" name="Rectangle 66"/>
          <p:cNvSpPr>
            <a:spLocks noChangeAspect="1" noChangeArrowheads="1"/>
          </p:cNvSpPr>
          <p:nvPr/>
        </p:nvSpPr>
        <p:spPr bwMode="auto">
          <a:xfrm>
            <a:off x="4476750" y="4179888"/>
            <a:ext cx="211138"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H</a:t>
            </a:r>
          </a:p>
        </p:txBody>
      </p:sp>
      <p:sp>
        <p:nvSpPr>
          <p:cNvPr id="166979" name="Rectangle 67"/>
          <p:cNvSpPr>
            <a:spLocks noChangeAspect="1" noChangeArrowheads="1"/>
          </p:cNvSpPr>
          <p:nvPr/>
        </p:nvSpPr>
        <p:spPr bwMode="auto">
          <a:xfrm>
            <a:off x="5440363" y="4103688"/>
            <a:ext cx="8572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I</a:t>
            </a:r>
          </a:p>
        </p:txBody>
      </p:sp>
      <p:sp>
        <p:nvSpPr>
          <p:cNvPr id="166980" name="Rectangle 68"/>
          <p:cNvSpPr>
            <a:spLocks noChangeAspect="1" noChangeArrowheads="1"/>
          </p:cNvSpPr>
          <p:nvPr/>
        </p:nvSpPr>
        <p:spPr bwMode="auto">
          <a:xfrm>
            <a:off x="5272088" y="3214688"/>
            <a:ext cx="84137"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J</a:t>
            </a:r>
          </a:p>
        </p:txBody>
      </p:sp>
      <p:sp>
        <p:nvSpPr>
          <p:cNvPr id="166981" name="Rectangle 69"/>
          <p:cNvSpPr>
            <a:spLocks noChangeAspect="1" noChangeArrowheads="1"/>
          </p:cNvSpPr>
          <p:nvPr/>
        </p:nvSpPr>
        <p:spPr bwMode="auto">
          <a:xfrm>
            <a:off x="3586163" y="2581275"/>
            <a:ext cx="184150"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K</a:t>
            </a:r>
          </a:p>
        </p:txBody>
      </p:sp>
      <p:sp>
        <p:nvSpPr>
          <p:cNvPr id="166982" name="Rectangle 70"/>
          <p:cNvSpPr>
            <a:spLocks noChangeAspect="1" noChangeArrowheads="1"/>
          </p:cNvSpPr>
          <p:nvPr/>
        </p:nvSpPr>
        <p:spPr bwMode="auto">
          <a:xfrm>
            <a:off x="6608763" y="2608263"/>
            <a:ext cx="15557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L</a:t>
            </a:r>
          </a:p>
        </p:txBody>
      </p:sp>
      <p:sp>
        <p:nvSpPr>
          <p:cNvPr id="166983" name="Rectangle 71"/>
          <p:cNvSpPr>
            <a:spLocks noChangeAspect="1" noChangeArrowheads="1"/>
          </p:cNvSpPr>
          <p:nvPr/>
        </p:nvSpPr>
        <p:spPr bwMode="auto">
          <a:xfrm>
            <a:off x="5930900" y="4506913"/>
            <a:ext cx="239713"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M</a:t>
            </a:r>
          </a:p>
        </p:txBody>
      </p:sp>
      <p:sp>
        <p:nvSpPr>
          <p:cNvPr id="166984" name="Line 72"/>
          <p:cNvSpPr>
            <a:spLocks noChangeAspect="1" noChangeShapeType="1"/>
          </p:cNvSpPr>
          <p:nvPr/>
        </p:nvSpPr>
        <p:spPr bwMode="auto">
          <a:xfrm>
            <a:off x="3135313" y="2168525"/>
            <a:ext cx="2436812" cy="1588"/>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15" name="Rectangle 3"/>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Shortest Route</a:t>
            </a:r>
          </a:p>
        </p:txBody>
      </p:sp>
      <p:sp>
        <p:nvSpPr>
          <p:cNvPr id="166988" name="Text Box 76"/>
          <p:cNvSpPr txBox="1">
            <a:spLocks noChangeArrowheads="1"/>
          </p:cNvSpPr>
          <p:nvPr/>
        </p:nvSpPr>
        <p:spPr bwMode="auto">
          <a:xfrm>
            <a:off x="6497638" y="4116388"/>
            <a:ext cx="1355725" cy="457200"/>
          </a:xfrm>
          <a:prstGeom prst="rect">
            <a:avLst/>
          </a:prstGeom>
          <a:noFill/>
          <a:ln w="12700">
            <a:noFill/>
            <a:miter lim="800000"/>
            <a:headEnd/>
            <a:tailEnd/>
          </a:ln>
          <a:effectLst/>
        </p:spPr>
        <p:txBody>
          <a:bodyPr wrap="none">
            <a:spAutoFit/>
          </a:bodyPr>
          <a:lstStyle/>
          <a:p>
            <a:r>
              <a:rPr lang="en-US" sz="2400">
                <a:effectLst>
                  <a:outerShdw blurRad="38100" dist="38100" dir="2700000" algn="tl">
                    <a:srgbClr val="000000"/>
                  </a:outerShdw>
                </a:effectLst>
              </a:rPr>
              <a:t>Paducah</a:t>
            </a:r>
          </a:p>
        </p:txBody>
      </p:sp>
      <p:sp>
        <p:nvSpPr>
          <p:cNvPr id="166989" name="Text Box 77"/>
          <p:cNvSpPr txBox="1">
            <a:spLocks noChangeArrowheads="1"/>
          </p:cNvSpPr>
          <p:nvPr/>
        </p:nvSpPr>
        <p:spPr bwMode="auto">
          <a:xfrm>
            <a:off x="1382713" y="4306888"/>
            <a:ext cx="1630362" cy="457200"/>
          </a:xfrm>
          <a:prstGeom prst="rect">
            <a:avLst/>
          </a:prstGeom>
          <a:noFill/>
          <a:ln w="12700">
            <a:noFill/>
            <a:miter lim="800000"/>
            <a:headEnd/>
            <a:tailEnd/>
          </a:ln>
          <a:effectLst/>
        </p:spPr>
        <p:txBody>
          <a:bodyPr wrap="none">
            <a:spAutoFit/>
          </a:bodyPr>
          <a:lstStyle/>
          <a:p>
            <a:r>
              <a:rPr lang="en-US" sz="2400">
                <a:effectLst>
                  <a:outerShdw blurRad="38100" dist="38100" dir="2700000" algn="tl">
                    <a:srgbClr val="000000"/>
                  </a:outerShdw>
                </a:effectLst>
              </a:rPr>
              <a:t>Lewisburg</a:t>
            </a:r>
          </a:p>
        </p:txBody>
      </p:sp>
      <p:sp>
        <p:nvSpPr>
          <p:cNvPr id="166917" name="Oval 5"/>
          <p:cNvSpPr>
            <a:spLocks noChangeAspect="1" noChangeArrowheads="1"/>
          </p:cNvSpPr>
          <p:nvPr/>
        </p:nvSpPr>
        <p:spPr bwMode="auto">
          <a:xfrm>
            <a:off x="1955800" y="3771900"/>
            <a:ext cx="541338"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1</a:t>
            </a:r>
          </a:p>
        </p:txBody>
      </p:sp>
      <p:sp>
        <p:nvSpPr>
          <p:cNvPr id="166929" name="Oval 17"/>
          <p:cNvSpPr>
            <a:spLocks noChangeAspect="1" noChangeArrowheads="1"/>
          </p:cNvSpPr>
          <p:nvPr/>
        </p:nvSpPr>
        <p:spPr bwMode="auto">
          <a:xfrm>
            <a:off x="2651125" y="1920875"/>
            <a:ext cx="541338"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2</a:t>
            </a:r>
          </a:p>
        </p:txBody>
      </p:sp>
      <p:sp>
        <p:nvSpPr>
          <p:cNvPr id="166926" name="Oval 14"/>
          <p:cNvSpPr>
            <a:spLocks noChangeAspect="1" noChangeArrowheads="1"/>
          </p:cNvSpPr>
          <p:nvPr/>
        </p:nvSpPr>
        <p:spPr bwMode="auto">
          <a:xfrm>
            <a:off x="5586413" y="2001838"/>
            <a:ext cx="541337" cy="482600"/>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5</a:t>
            </a:r>
          </a:p>
        </p:txBody>
      </p:sp>
      <p:sp>
        <p:nvSpPr>
          <p:cNvPr id="166920" name="Oval 8"/>
          <p:cNvSpPr>
            <a:spLocks noChangeAspect="1" noChangeArrowheads="1"/>
          </p:cNvSpPr>
          <p:nvPr/>
        </p:nvSpPr>
        <p:spPr bwMode="auto">
          <a:xfrm>
            <a:off x="3963988" y="3289300"/>
            <a:ext cx="541337"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3</a:t>
            </a:r>
          </a:p>
        </p:txBody>
      </p:sp>
      <p:sp>
        <p:nvSpPr>
          <p:cNvPr id="166923" name="Oval 11"/>
          <p:cNvSpPr>
            <a:spLocks noChangeAspect="1" noChangeArrowheads="1"/>
          </p:cNvSpPr>
          <p:nvPr/>
        </p:nvSpPr>
        <p:spPr bwMode="auto">
          <a:xfrm>
            <a:off x="4916488" y="4657725"/>
            <a:ext cx="541337"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4</a:t>
            </a:r>
          </a:p>
        </p:txBody>
      </p:sp>
      <p:sp>
        <p:nvSpPr>
          <p:cNvPr id="166991" name="Rectangle 79"/>
          <p:cNvSpPr>
            <a:spLocks noChangeArrowheads="1"/>
          </p:cNvSpPr>
          <p:nvPr/>
        </p:nvSpPr>
        <p:spPr bwMode="auto">
          <a:xfrm>
            <a:off x="687388" y="1104900"/>
            <a:ext cx="5118100" cy="5159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Network </a:t>
            </a:r>
            <a:r>
              <a:rPr lang="en-US" sz="2400" dirty="0" smtClean="0">
                <a:solidFill>
                  <a:srgbClr val="66FFFF"/>
                </a:solidFill>
                <a:effectLst>
                  <a:outerShdw blurRad="38100" dist="38100" dir="2700000" algn="tl">
                    <a:srgbClr val="000000"/>
                  </a:outerShdw>
                </a:effectLst>
              </a:rPr>
              <a:t>Representation</a:t>
            </a:r>
            <a:endParaRPr lang="en-US" sz="2400" dirty="0">
              <a:solidFill>
                <a:srgbClr val="66FFFF"/>
              </a:solidFill>
              <a:effectLst>
                <a:outerShdw blurRad="38100" dist="38100" dir="2700000" algn="tl">
                  <a:srgbClr val="000000"/>
                </a:outerShdw>
              </a:effectLst>
            </a:endParaRPr>
          </a:p>
        </p:txBody>
      </p:sp>
    </p:spTree>
    <p:extLst>
      <p:ext uri="{BB962C8B-B14F-4D97-AF65-F5344CB8AC3E}">
        <p14:creationId xmlns:p14="http://schemas.microsoft.com/office/powerpoint/2010/main" val="268282211"/>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1" name="Rectangle 5"/>
          <p:cNvSpPr>
            <a:spLocks noChangeArrowheads="1"/>
          </p:cNvSpPr>
          <p:nvPr/>
        </p:nvSpPr>
        <p:spPr bwMode="auto">
          <a:xfrm>
            <a:off x="1244600" y="1009650"/>
            <a:ext cx="6591300" cy="51244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67938" name="Rectangle 2"/>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dirty="0">
                <a:solidFill>
                  <a:srgbClr val="66FFFF"/>
                </a:solidFill>
                <a:effectLst>
                  <a:outerShdw blurRad="38100" dist="38100" dir="2700000" algn="tl">
                    <a:srgbClr val="000000"/>
                  </a:outerShdw>
                </a:effectLst>
              </a:rPr>
              <a:t>Example:  Shortest Route</a:t>
            </a:r>
          </a:p>
        </p:txBody>
      </p:sp>
      <p:sp>
        <p:nvSpPr>
          <p:cNvPr id="167940" name="Text Box 4"/>
          <p:cNvSpPr txBox="1">
            <a:spLocks noChangeArrowheads="1"/>
          </p:cNvSpPr>
          <p:nvPr/>
        </p:nvSpPr>
        <p:spPr bwMode="auto">
          <a:xfrm>
            <a:off x="1355725" y="1071563"/>
            <a:ext cx="6483350" cy="5021262"/>
          </a:xfrm>
          <a:prstGeom prst="rect">
            <a:avLst/>
          </a:prstGeom>
          <a:noFill/>
          <a:ln w="12700">
            <a:noFill/>
            <a:miter lim="800000"/>
            <a:headEnd/>
            <a:tailEnd/>
          </a:ln>
          <a:effectLst/>
        </p:spPr>
        <p:txBody>
          <a:bodyPr>
            <a:spAutoFit/>
          </a:bodyPr>
          <a:lstStyle/>
          <a:p>
            <a:pPr algn="l">
              <a:lnSpc>
                <a:spcPct val="90000"/>
              </a:lnSpc>
            </a:pPr>
            <a:r>
              <a:rPr lang="en-US" sz="2400">
                <a:effectLst>
                  <a:outerShdw blurRad="38100" dist="38100" dir="2700000" algn="tl">
                    <a:srgbClr val="000000"/>
                  </a:outerShdw>
                </a:effectLst>
                <a:cs typeface="Arial" charset="0"/>
              </a:rPr>
              <a:t> 	       Transport          Time	          Ticket</a:t>
            </a:r>
            <a:endParaRPr lang="en-US" sz="2400">
              <a:effectLst>
                <a:outerShdw blurRad="38100" dist="38100" dir="2700000" algn="tl">
                  <a:srgbClr val="000000"/>
                </a:outerShdw>
              </a:effectLst>
              <a:cs typeface="Times New Roman" pitchFamily="18" charset="0"/>
            </a:endParaRPr>
          </a:p>
          <a:p>
            <a:pPr algn="l">
              <a:lnSpc>
                <a:spcPct val="90000"/>
              </a:lnSpc>
            </a:pPr>
            <a:r>
              <a:rPr lang="en-US" sz="2400" u="sng">
                <a:effectLst>
                  <a:outerShdw blurRad="38100" dist="38100" dir="2700000" algn="tl">
                    <a:srgbClr val="000000"/>
                  </a:outerShdw>
                </a:effectLst>
                <a:cs typeface="Arial" charset="0"/>
              </a:rPr>
              <a:t>Route</a:t>
            </a:r>
            <a:r>
              <a:rPr lang="en-US" sz="2400">
                <a:effectLst>
                  <a:outerShdw blurRad="38100" dist="38100" dir="2700000" algn="tl">
                    <a:srgbClr val="000000"/>
                  </a:outerShdw>
                </a:effectLst>
                <a:cs typeface="Arial" charset="0"/>
              </a:rPr>
              <a:t>            </a:t>
            </a:r>
            <a:r>
              <a:rPr lang="en-US" sz="2400" u="sng">
                <a:effectLst>
                  <a:outerShdw blurRad="38100" dist="38100" dir="2700000" algn="tl">
                    <a:srgbClr val="000000"/>
                  </a:outerShdw>
                </a:effectLst>
                <a:cs typeface="Arial" charset="0"/>
              </a:rPr>
              <a:t>Mode</a:t>
            </a:r>
            <a:r>
              <a:rPr lang="en-US" sz="2400">
                <a:effectLst>
                  <a:outerShdw blurRad="38100" dist="38100" dir="2700000" algn="tl">
                    <a:srgbClr val="000000"/>
                  </a:outerShdw>
                </a:effectLst>
                <a:cs typeface="Arial" charset="0"/>
              </a:rPr>
              <a:t>            </a:t>
            </a:r>
            <a:r>
              <a:rPr lang="en-US" sz="2400" u="sng">
                <a:effectLst>
                  <a:outerShdw blurRad="38100" dist="38100" dir="2700000" algn="tl">
                    <a:srgbClr val="000000"/>
                  </a:outerShdw>
                </a:effectLst>
                <a:cs typeface="Arial" charset="0"/>
              </a:rPr>
              <a:t>(hours)</a:t>
            </a:r>
            <a:r>
              <a:rPr lang="en-US" sz="2400">
                <a:effectLst>
                  <a:outerShdw blurRad="38100" dist="38100" dir="2700000" algn="tl">
                    <a:srgbClr val="000000"/>
                  </a:outerShdw>
                </a:effectLst>
                <a:cs typeface="Arial" charset="0"/>
              </a:rPr>
              <a:t>              </a:t>
            </a:r>
            <a:r>
              <a:rPr lang="en-US" sz="2400" u="sng">
                <a:effectLst>
                  <a:outerShdw blurRad="38100" dist="38100" dir="2700000" algn="tl">
                    <a:srgbClr val="000000"/>
                  </a:outerShdw>
                </a:effectLst>
                <a:cs typeface="Arial" charset="0"/>
              </a:rPr>
              <a:t>Cost</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charset="0"/>
              </a:rPr>
              <a:t>    A    		Train        	4            	$  20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charset="0"/>
              </a:rPr>
              <a:t>    B    		Plane       	1            	$115</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charset="0"/>
              </a:rPr>
              <a:t>    C   		Bus          	2           	$  10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charset="0"/>
              </a:rPr>
              <a:t>    D   		Taxi         	6            	$  90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charset="0"/>
              </a:rPr>
              <a:t>    E     		Train       	3 </a:t>
            </a:r>
            <a:r>
              <a:rPr lang="en-US" sz="2400">
                <a:effectLst>
                  <a:outerShdw blurRad="38100" dist="38100" dir="2700000" algn="tl">
                    <a:srgbClr val="000000"/>
                  </a:outerShdw>
                </a:effectLst>
                <a:latin typeface="Symbol" pitchFamily="18" charset="2"/>
                <a:cs typeface="Arial" charset="0"/>
              </a:rPr>
              <a:t>1/3</a:t>
            </a:r>
            <a:r>
              <a:rPr lang="en-US" sz="2400">
                <a:effectLst>
                  <a:outerShdw blurRad="38100" dist="38100" dir="2700000" algn="tl">
                    <a:srgbClr val="000000"/>
                  </a:outerShdw>
                </a:effectLst>
                <a:cs typeface="Arial" charset="0"/>
              </a:rPr>
              <a:t>        	$  30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charset="0"/>
              </a:rPr>
              <a:t>    F    		Bus          	3            	$  15</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charset="0"/>
              </a:rPr>
              <a:t>    G    		Bus          	4 </a:t>
            </a:r>
            <a:r>
              <a:rPr lang="en-US" sz="2400">
                <a:effectLst>
                  <a:outerShdw blurRad="38100" dist="38100" dir="2700000" algn="tl">
                    <a:srgbClr val="000000"/>
                  </a:outerShdw>
                </a:effectLst>
                <a:latin typeface="Symbol" pitchFamily="18" charset="2"/>
                <a:cs typeface="Arial" charset="0"/>
              </a:rPr>
              <a:t>2/3</a:t>
            </a:r>
            <a:r>
              <a:rPr lang="en-US" sz="2400">
                <a:effectLst>
                  <a:outerShdw blurRad="38100" dist="38100" dir="2700000" algn="tl">
                    <a:srgbClr val="000000"/>
                  </a:outerShdw>
                </a:effectLst>
                <a:cs typeface="Arial" charset="0"/>
              </a:rPr>
              <a:t>        	$  20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charset="0"/>
              </a:rPr>
              <a:t>    H    		Taxi            	1            	$  15</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charset="0"/>
              </a:rPr>
              <a:t>     I       	Train           	2 </a:t>
            </a:r>
            <a:r>
              <a:rPr lang="en-US" sz="2400">
                <a:effectLst>
                  <a:outerShdw blurRad="38100" dist="38100" dir="2700000" algn="tl">
                    <a:srgbClr val="000000"/>
                  </a:outerShdw>
                </a:effectLst>
                <a:latin typeface="Symbol" pitchFamily="18" charset="2"/>
                <a:cs typeface="Arial" charset="0"/>
              </a:rPr>
              <a:t>1/3</a:t>
            </a:r>
            <a:r>
              <a:rPr lang="en-US" sz="2400">
                <a:effectLst>
                  <a:outerShdw blurRad="38100" dist="38100" dir="2700000" algn="tl">
                    <a:srgbClr val="000000"/>
                  </a:outerShdw>
                </a:effectLst>
                <a:cs typeface="Arial" charset="0"/>
              </a:rPr>
              <a:t>        	$  15</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charset="0"/>
              </a:rPr>
              <a:t>     J       	Bus             	6 </a:t>
            </a:r>
            <a:r>
              <a:rPr lang="en-US" sz="2400">
                <a:effectLst>
                  <a:outerShdw blurRad="38100" dist="38100" dir="2700000" algn="tl">
                    <a:srgbClr val="000000"/>
                  </a:outerShdw>
                </a:effectLst>
                <a:latin typeface="Symbol" pitchFamily="18" charset="2"/>
                <a:cs typeface="Arial" charset="0"/>
              </a:rPr>
              <a:t>1/3</a:t>
            </a:r>
            <a:r>
              <a:rPr lang="en-US" sz="2400">
                <a:effectLst>
                  <a:outerShdw blurRad="38100" dist="38100" dir="2700000" algn="tl">
                    <a:srgbClr val="000000"/>
                  </a:outerShdw>
                </a:effectLst>
                <a:cs typeface="Arial" charset="0"/>
              </a:rPr>
              <a:t>        	$  25</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charset="0"/>
              </a:rPr>
              <a:t>    K       	Taxi            	3 </a:t>
            </a:r>
            <a:r>
              <a:rPr lang="en-US" sz="2400">
                <a:effectLst>
                  <a:outerShdw blurRad="38100" dist="38100" dir="2700000" algn="tl">
                    <a:srgbClr val="000000"/>
                  </a:outerShdw>
                </a:effectLst>
                <a:latin typeface="Symbol" pitchFamily="18" charset="2"/>
                <a:cs typeface="Arial" charset="0"/>
              </a:rPr>
              <a:t>1/3</a:t>
            </a:r>
            <a:r>
              <a:rPr lang="en-US" sz="2400">
                <a:effectLst>
                  <a:outerShdw blurRad="38100" dist="38100" dir="2700000" algn="tl">
                    <a:srgbClr val="000000"/>
                  </a:outerShdw>
                </a:effectLst>
                <a:cs typeface="Arial" charset="0"/>
              </a:rPr>
              <a:t>        	$  50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charset="0"/>
              </a:rPr>
              <a:t>    L       	Train           	1 </a:t>
            </a:r>
            <a:r>
              <a:rPr lang="en-US" sz="2400">
                <a:effectLst>
                  <a:outerShdw blurRad="38100" dist="38100" dir="2700000" algn="tl">
                    <a:srgbClr val="000000"/>
                  </a:outerShdw>
                </a:effectLst>
                <a:latin typeface="Symbol" pitchFamily="18" charset="2"/>
                <a:cs typeface="Arial" charset="0"/>
              </a:rPr>
              <a:t>1/3</a:t>
            </a:r>
            <a:r>
              <a:rPr lang="en-US" sz="2400">
                <a:effectLst>
                  <a:outerShdw blurRad="38100" dist="38100" dir="2700000" algn="tl">
                    <a:srgbClr val="000000"/>
                  </a:outerShdw>
                </a:effectLst>
                <a:cs typeface="Arial" charset="0"/>
              </a:rPr>
              <a:t>        	$  10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charset="0"/>
              </a:rPr>
              <a:t>    M       	Bus             	4 </a:t>
            </a:r>
            <a:r>
              <a:rPr lang="en-US" sz="2400">
                <a:effectLst>
                  <a:outerShdw blurRad="38100" dist="38100" dir="2700000" algn="tl">
                    <a:srgbClr val="000000"/>
                  </a:outerShdw>
                </a:effectLst>
                <a:latin typeface="Symbol" pitchFamily="18" charset="2"/>
                <a:cs typeface="Arial" charset="0"/>
              </a:rPr>
              <a:t>2/3</a:t>
            </a:r>
            <a:r>
              <a:rPr lang="en-US" sz="2400">
                <a:effectLst>
                  <a:outerShdw blurRad="38100" dist="38100" dir="2700000" algn="tl">
                    <a:srgbClr val="000000"/>
                  </a:outerShdw>
                </a:effectLst>
                <a:cs typeface="Arial" charset="0"/>
              </a:rPr>
              <a:t>        	$  20</a:t>
            </a:r>
            <a:endParaRPr lang="en-US" sz="2400">
              <a:effectLst>
                <a:outerShdw blurRad="38100" dist="38100" dir="2700000" algn="tl">
                  <a:srgbClr val="000000"/>
                </a:outerShdw>
              </a:effectLst>
            </a:endParaRPr>
          </a:p>
        </p:txBody>
      </p:sp>
    </p:spTree>
    <p:extLst>
      <p:ext uri="{BB962C8B-B14F-4D97-AF65-F5344CB8AC3E}">
        <p14:creationId xmlns:p14="http://schemas.microsoft.com/office/powerpoint/2010/main" val="752251868"/>
      </p:ext>
    </p:extLst>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393700" y="1009650"/>
            <a:ext cx="8382000" cy="51244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71011" name="Rectangle 3"/>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Shortest Route</a:t>
            </a:r>
          </a:p>
        </p:txBody>
      </p:sp>
      <p:sp>
        <p:nvSpPr>
          <p:cNvPr id="171013" name="Text Box 5"/>
          <p:cNvSpPr txBox="1">
            <a:spLocks noChangeArrowheads="1"/>
          </p:cNvSpPr>
          <p:nvPr/>
        </p:nvSpPr>
        <p:spPr bwMode="auto">
          <a:xfrm>
            <a:off x="428624" y="1071563"/>
            <a:ext cx="8435975" cy="5078313"/>
          </a:xfrm>
          <a:prstGeom prst="rect">
            <a:avLst/>
          </a:prstGeom>
          <a:noFill/>
          <a:ln w="12700">
            <a:noFill/>
            <a:miter lim="800000"/>
            <a:headEnd/>
            <a:tailEnd/>
          </a:ln>
          <a:effectLst/>
        </p:spPr>
        <p:txBody>
          <a:bodyPr wrap="square">
            <a:spAutoFit/>
          </a:bodyPr>
          <a:lstStyle/>
          <a:p>
            <a:pPr algn="l">
              <a:lnSpc>
                <a:spcPct val="90000"/>
              </a:lnSpc>
            </a:pPr>
            <a:r>
              <a:rPr lang="en-US" sz="2400" dirty="0">
                <a:effectLst>
                  <a:outerShdw blurRad="38100" dist="38100" dir="2700000" algn="tl">
                    <a:srgbClr val="000000"/>
                  </a:outerShdw>
                </a:effectLst>
                <a:cs typeface="Arial" charset="0"/>
              </a:rPr>
              <a:t> 	       Transport          Time	   </a:t>
            </a:r>
            <a:r>
              <a:rPr lang="en-US" sz="2400" dirty="0" err="1">
                <a:effectLst>
                  <a:outerShdw blurRad="38100" dist="38100" dir="2700000" algn="tl">
                    <a:srgbClr val="000000"/>
                  </a:outerShdw>
                </a:effectLst>
                <a:cs typeface="Arial" charset="0"/>
              </a:rPr>
              <a:t>Time</a:t>
            </a:r>
            <a:r>
              <a:rPr lang="en-US" sz="2400" dirty="0">
                <a:effectLst>
                  <a:outerShdw blurRad="38100" dist="38100" dir="2700000" algn="tl">
                    <a:srgbClr val="000000"/>
                  </a:outerShdw>
                </a:effectLst>
                <a:cs typeface="Arial" charset="0"/>
              </a:rPr>
              <a:t>        Ticket     </a:t>
            </a:r>
            <a:r>
              <a:rPr lang="en-US" sz="2400" dirty="0" smtClean="0">
                <a:effectLst>
                  <a:outerShdw blurRad="38100" dist="38100" dir="2700000" algn="tl">
                    <a:srgbClr val="000000"/>
                  </a:outerShdw>
                </a:effectLst>
                <a:cs typeface="Arial" charset="0"/>
              </a:rPr>
              <a:t> Total</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u="sng" dirty="0">
                <a:effectLst>
                  <a:outerShdw blurRad="38100" dist="38100" dir="2700000" algn="tl">
                    <a:srgbClr val="000000"/>
                  </a:outerShdw>
                </a:effectLst>
                <a:cs typeface="Arial" charset="0"/>
              </a:rPr>
              <a:t>Route</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Mode</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(hours)</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Cost</a:t>
            </a:r>
            <a:r>
              <a:rPr lang="en-US" sz="2400" dirty="0">
                <a:effectLst>
                  <a:outerShdw blurRad="38100" dist="38100" dir="2700000" algn="tl">
                    <a:srgbClr val="000000"/>
                  </a:outerShdw>
                </a:effectLst>
                <a:cs typeface="Arial" charset="0"/>
              </a:rPr>
              <a:t>          </a:t>
            </a:r>
            <a:r>
              <a:rPr lang="en-US" sz="2400" u="sng" dirty="0" err="1">
                <a:effectLst>
                  <a:outerShdw blurRad="38100" dist="38100" dir="2700000" algn="tl">
                    <a:srgbClr val="000000"/>
                  </a:outerShdw>
                </a:effectLst>
                <a:cs typeface="Arial" charset="0"/>
              </a:rPr>
              <a:t>Cost</a:t>
            </a:r>
            <a:r>
              <a:rPr lang="en-US" sz="2400" dirty="0">
                <a:effectLst>
                  <a:outerShdw blurRad="38100" dist="38100" dir="2700000" algn="tl">
                    <a:srgbClr val="000000"/>
                  </a:outerShdw>
                </a:effectLst>
                <a:cs typeface="Arial" charset="0"/>
              </a:rPr>
              <a:t>       </a:t>
            </a:r>
            <a:r>
              <a:rPr lang="en-US" sz="2400" dirty="0" smtClean="0">
                <a:effectLst>
                  <a:outerShdw blurRad="38100" dist="38100" dir="2700000" algn="tl">
                    <a:srgbClr val="000000"/>
                  </a:outerShdw>
                </a:effectLst>
                <a:cs typeface="Arial" charset="0"/>
              </a:rPr>
              <a:t> </a:t>
            </a:r>
            <a:r>
              <a:rPr lang="en-US" sz="2400" u="sng" dirty="0" err="1" smtClean="0">
                <a:effectLst>
                  <a:outerShdw blurRad="38100" dist="38100" dir="2700000" algn="tl">
                    <a:srgbClr val="000000"/>
                  </a:outerShdw>
                </a:effectLst>
                <a:cs typeface="Arial" charset="0"/>
              </a:rPr>
              <a:t>Cost</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A    		Train        	4     	     $60           $  20	</a:t>
            </a:r>
            <a:r>
              <a:rPr lang="en-US" sz="2400" dirty="0" smtClean="0">
                <a:effectLst>
                  <a:outerShdw blurRad="38100" dist="38100" dir="2700000" algn="tl">
                    <a:srgbClr val="000000"/>
                  </a:outerShdw>
                </a:effectLst>
                <a:cs typeface="Arial" charset="0"/>
              </a:rPr>
              <a:t>  $  </a:t>
            </a:r>
            <a:r>
              <a:rPr lang="en-US" sz="2400" dirty="0">
                <a:effectLst>
                  <a:outerShdw blurRad="38100" dist="38100" dir="2700000" algn="tl">
                    <a:srgbClr val="000000"/>
                  </a:outerShdw>
                </a:effectLst>
                <a:cs typeface="Arial" charset="0"/>
              </a:rPr>
              <a:t>80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B    		Plane       	1               $15	          $115	</a:t>
            </a:r>
            <a:r>
              <a:rPr lang="en-US" sz="2400" dirty="0" smtClean="0">
                <a:effectLst>
                  <a:outerShdw blurRad="38100" dist="38100" dir="2700000" algn="tl">
                    <a:srgbClr val="000000"/>
                  </a:outerShdw>
                </a:effectLst>
                <a:cs typeface="Arial" charset="0"/>
              </a:rPr>
              <a:t>  $</a:t>
            </a:r>
            <a:r>
              <a:rPr lang="en-US" sz="2400" dirty="0">
                <a:effectLst>
                  <a:outerShdw blurRad="38100" dist="38100" dir="2700000" algn="tl">
                    <a:srgbClr val="000000"/>
                  </a:outerShdw>
                </a:effectLst>
                <a:cs typeface="Arial" charset="0"/>
              </a:rPr>
              <a:t>130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C   		Bus          	2               $30	          $  10	</a:t>
            </a:r>
            <a:r>
              <a:rPr lang="en-US" sz="2400" dirty="0" smtClean="0">
                <a:effectLst>
                  <a:outerShdw blurRad="38100" dist="38100" dir="2700000" algn="tl">
                    <a:srgbClr val="000000"/>
                  </a:outerShdw>
                </a:effectLst>
                <a:cs typeface="Arial" charset="0"/>
              </a:rPr>
              <a:t>  $  </a:t>
            </a:r>
            <a:r>
              <a:rPr lang="en-US" sz="2400" dirty="0">
                <a:effectLst>
                  <a:outerShdw blurRad="38100" dist="38100" dir="2700000" algn="tl">
                    <a:srgbClr val="000000"/>
                  </a:outerShdw>
                </a:effectLst>
                <a:cs typeface="Arial" charset="0"/>
              </a:rPr>
              <a:t>40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D   		Taxi         	6               $90	          $  90	</a:t>
            </a:r>
            <a:r>
              <a:rPr lang="en-US" sz="2400" dirty="0" smtClean="0">
                <a:effectLst>
                  <a:outerShdw blurRad="38100" dist="38100" dir="2700000" algn="tl">
                    <a:srgbClr val="000000"/>
                  </a:outerShdw>
                </a:effectLst>
                <a:cs typeface="Arial" charset="0"/>
              </a:rPr>
              <a:t>  $</a:t>
            </a:r>
            <a:r>
              <a:rPr lang="en-US" sz="2400" dirty="0">
                <a:effectLst>
                  <a:outerShdw blurRad="38100" dist="38100" dir="2700000" algn="tl">
                    <a:srgbClr val="000000"/>
                  </a:outerShdw>
                </a:effectLst>
                <a:cs typeface="Arial" charset="0"/>
              </a:rPr>
              <a:t>180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E     		Train       	3 </a:t>
            </a:r>
            <a:r>
              <a:rPr lang="en-US" sz="2400" dirty="0">
                <a:effectLst>
                  <a:outerShdw blurRad="38100" dist="38100" dir="2700000" algn="tl">
                    <a:srgbClr val="000000"/>
                  </a:outerShdw>
                </a:effectLst>
                <a:latin typeface="Symbol" pitchFamily="18" charset="2"/>
                <a:cs typeface="Arial" charset="0"/>
              </a:rPr>
              <a:t>1/3</a:t>
            </a:r>
            <a:r>
              <a:rPr lang="en-US" sz="2400" dirty="0">
                <a:effectLst>
                  <a:outerShdw blurRad="38100" dist="38100" dir="2700000" algn="tl">
                    <a:srgbClr val="000000"/>
                  </a:outerShdw>
                </a:effectLst>
                <a:cs typeface="Arial" charset="0"/>
              </a:rPr>
              <a:t>         $50           $  30	</a:t>
            </a:r>
            <a:r>
              <a:rPr lang="en-US" sz="2400" dirty="0" smtClean="0">
                <a:effectLst>
                  <a:outerShdw blurRad="38100" dist="38100" dir="2700000" algn="tl">
                    <a:srgbClr val="000000"/>
                  </a:outerShdw>
                </a:effectLst>
                <a:cs typeface="Arial" charset="0"/>
              </a:rPr>
              <a:t>  $  </a:t>
            </a:r>
            <a:r>
              <a:rPr lang="en-US" sz="2400" dirty="0">
                <a:effectLst>
                  <a:outerShdw blurRad="38100" dist="38100" dir="2700000" algn="tl">
                    <a:srgbClr val="000000"/>
                  </a:outerShdw>
                </a:effectLst>
                <a:cs typeface="Arial" charset="0"/>
              </a:rPr>
              <a:t>80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F    		Bus          	3               $45	          $  15	</a:t>
            </a:r>
            <a:r>
              <a:rPr lang="en-US" sz="2400" dirty="0" smtClean="0">
                <a:effectLst>
                  <a:outerShdw blurRad="38100" dist="38100" dir="2700000" algn="tl">
                    <a:srgbClr val="000000"/>
                  </a:outerShdw>
                </a:effectLst>
                <a:cs typeface="Arial" charset="0"/>
              </a:rPr>
              <a:t>  $  </a:t>
            </a:r>
            <a:r>
              <a:rPr lang="en-US" sz="2400" dirty="0">
                <a:effectLst>
                  <a:outerShdw blurRad="38100" dist="38100" dir="2700000" algn="tl">
                    <a:srgbClr val="000000"/>
                  </a:outerShdw>
                </a:effectLst>
                <a:cs typeface="Arial" charset="0"/>
              </a:rPr>
              <a:t>60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G    		Bus          	4 </a:t>
            </a:r>
            <a:r>
              <a:rPr lang="en-US" sz="2400" dirty="0">
                <a:effectLst>
                  <a:outerShdw blurRad="38100" dist="38100" dir="2700000" algn="tl">
                    <a:srgbClr val="000000"/>
                  </a:outerShdw>
                </a:effectLst>
                <a:latin typeface="Symbol" pitchFamily="18" charset="2"/>
                <a:cs typeface="Arial" charset="0"/>
              </a:rPr>
              <a:t>2/3</a:t>
            </a:r>
            <a:r>
              <a:rPr lang="en-US" sz="2400" dirty="0">
                <a:effectLst>
                  <a:outerShdw blurRad="38100" dist="38100" dir="2700000" algn="tl">
                    <a:srgbClr val="000000"/>
                  </a:outerShdw>
                </a:effectLst>
                <a:cs typeface="Arial" charset="0"/>
              </a:rPr>
              <a:t>         $70	          $  20	</a:t>
            </a:r>
            <a:r>
              <a:rPr lang="en-US" sz="2400" dirty="0" smtClean="0">
                <a:effectLst>
                  <a:outerShdw blurRad="38100" dist="38100" dir="2700000" algn="tl">
                    <a:srgbClr val="000000"/>
                  </a:outerShdw>
                </a:effectLst>
                <a:cs typeface="Arial" charset="0"/>
              </a:rPr>
              <a:t>  $  </a:t>
            </a:r>
            <a:r>
              <a:rPr lang="en-US" sz="2400" dirty="0">
                <a:effectLst>
                  <a:outerShdw blurRad="38100" dist="38100" dir="2700000" algn="tl">
                    <a:srgbClr val="000000"/>
                  </a:outerShdw>
                </a:effectLst>
                <a:cs typeface="Arial" charset="0"/>
              </a:rPr>
              <a:t>90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H    		Taxi            	1               $15	          $  15	</a:t>
            </a:r>
            <a:r>
              <a:rPr lang="en-US" sz="2400" dirty="0" smtClean="0">
                <a:effectLst>
                  <a:outerShdw blurRad="38100" dist="38100" dir="2700000" algn="tl">
                    <a:srgbClr val="000000"/>
                  </a:outerShdw>
                </a:effectLst>
                <a:cs typeface="Arial" charset="0"/>
              </a:rPr>
              <a:t>  $  </a:t>
            </a:r>
            <a:r>
              <a:rPr lang="en-US" sz="2400" dirty="0">
                <a:effectLst>
                  <a:outerShdw blurRad="38100" dist="38100" dir="2700000" algn="tl">
                    <a:srgbClr val="000000"/>
                  </a:outerShdw>
                </a:effectLst>
                <a:cs typeface="Arial" charset="0"/>
              </a:rPr>
              <a:t>30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I       	Train           	2 </a:t>
            </a:r>
            <a:r>
              <a:rPr lang="en-US" sz="2400" dirty="0">
                <a:effectLst>
                  <a:outerShdw blurRad="38100" dist="38100" dir="2700000" algn="tl">
                    <a:srgbClr val="000000"/>
                  </a:outerShdw>
                </a:effectLst>
                <a:latin typeface="Symbol" pitchFamily="18" charset="2"/>
                <a:cs typeface="Arial" charset="0"/>
              </a:rPr>
              <a:t>1/3</a:t>
            </a:r>
            <a:r>
              <a:rPr lang="en-US" sz="2400" dirty="0">
                <a:effectLst>
                  <a:outerShdw blurRad="38100" dist="38100" dir="2700000" algn="tl">
                    <a:srgbClr val="000000"/>
                  </a:outerShdw>
                </a:effectLst>
                <a:cs typeface="Arial" charset="0"/>
              </a:rPr>
              <a:t>         $35	          $  15	</a:t>
            </a:r>
            <a:r>
              <a:rPr lang="en-US" sz="2400" dirty="0" smtClean="0">
                <a:effectLst>
                  <a:outerShdw blurRad="38100" dist="38100" dir="2700000" algn="tl">
                    <a:srgbClr val="000000"/>
                  </a:outerShdw>
                </a:effectLst>
                <a:cs typeface="Arial" charset="0"/>
              </a:rPr>
              <a:t>  $  </a:t>
            </a:r>
            <a:r>
              <a:rPr lang="en-US" sz="2400" dirty="0">
                <a:effectLst>
                  <a:outerShdw blurRad="38100" dist="38100" dir="2700000" algn="tl">
                    <a:srgbClr val="000000"/>
                  </a:outerShdw>
                </a:effectLst>
                <a:cs typeface="Arial" charset="0"/>
              </a:rPr>
              <a:t>50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J       	Bus             	6 </a:t>
            </a:r>
            <a:r>
              <a:rPr lang="en-US" sz="2400" dirty="0">
                <a:effectLst>
                  <a:outerShdw blurRad="38100" dist="38100" dir="2700000" algn="tl">
                    <a:srgbClr val="000000"/>
                  </a:outerShdw>
                </a:effectLst>
                <a:latin typeface="Symbol" pitchFamily="18" charset="2"/>
                <a:cs typeface="Arial" charset="0"/>
              </a:rPr>
              <a:t>1/3</a:t>
            </a:r>
            <a:r>
              <a:rPr lang="en-US" sz="2400" dirty="0">
                <a:effectLst>
                  <a:outerShdw blurRad="38100" dist="38100" dir="2700000" algn="tl">
                    <a:srgbClr val="000000"/>
                  </a:outerShdw>
                </a:effectLst>
                <a:cs typeface="Arial" charset="0"/>
              </a:rPr>
              <a:t>         $95	          $  25	</a:t>
            </a:r>
            <a:r>
              <a:rPr lang="en-US" sz="2400" dirty="0" smtClean="0">
                <a:effectLst>
                  <a:outerShdw blurRad="38100" dist="38100" dir="2700000" algn="tl">
                    <a:srgbClr val="000000"/>
                  </a:outerShdw>
                </a:effectLst>
                <a:cs typeface="Arial" charset="0"/>
              </a:rPr>
              <a:t>  $</a:t>
            </a:r>
            <a:r>
              <a:rPr lang="en-US" sz="2400" dirty="0">
                <a:effectLst>
                  <a:outerShdw blurRad="38100" dist="38100" dir="2700000" algn="tl">
                    <a:srgbClr val="000000"/>
                  </a:outerShdw>
                </a:effectLst>
                <a:cs typeface="Arial" charset="0"/>
              </a:rPr>
              <a:t>120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K       	Taxi            	3 </a:t>
            </a:r>
            <a:r>
              <a:rPr lang="en-US" sz="2400" dirty="0">
                <a:effectLst>
                  <a:outerShdw blurRad="38100" dist="38100" dir="2700000" algn="tl">
                    <a:srgbClr val="000000"/>
                  </a:outerShdw>
                </a:effectLst>
                <a:latin typeface="Symbol" pitchFamily="18" charset="2"/>
                <a:cs typeface="Arial" charset="0"/>
              </a:rPr>
              <a:t>1/3</a:t>
            </a:r>
            <a:r>
              <a:rPr lang="en-US" sz="2400" dirty="0">
                <a:effectLst>
                  <a:outerShdw blurRad="38100" dist="38100" dir="2700000" algn="tl">
                    <a:srgbClr val="000000"/>
                  </a:outerShdw>
                </a:effectLst>
                <a:cs typeface="Arial" charset="0"/>
              </a:rPr>
              <a:t>         $50	          $  50	</a:t>
            </a:r>
            <a:r>
              <a:rPr lang="en-US" sz="2400" dirty="0" smtClean="0">
                <a:effectLst>
                  <a:outerShdw blurRad="38100" dist="38100" dir="2700000" algn="tl">
                    <a:srgbClr val="000000"/>
                  </a:outerShdw>
                </a:effectLst>
                <a:cs typeface="Arial" charset="0"/>
              </a:rPr>
              <a:t>  $</a:t>
            </a:r>
            <a:r>
              <a:rPr lang="en-US" sz="2400" dirty="0">
                <a:effectLst>
                  <a:outerShdw blurRad="38100" dist="38100" dir="2700000" algn="tl">
                    <a:srgbClr val="000000"/>
                  </a:outerShdw>
                </a:effectLst>
                <a:cs typeface="Arial" charset="0"/>
              </a:rPr>
              <a:t>100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L       	Train           	1 </a:t>
            </a:r>
            <a:r>
              <a:rPr lang="en-US" sz="2400" dirty="0">
                <a:effectLst>
                  <a:outerShdw blurRad="38100" dist="38100" dir="2700000" algn="tl">
                    <a:srgbClr val="000000"/>
                  </a:outerShdw>
                </a:effectLst>
                <a:latin typeface="Symbol" pitchFamily="18" charset="2"/>
                <a:cs typeface="Arial" charset="0"/>
              </a:rPr>
              <a:t>1/3</a:t>
            </a:r>
            <a:r>
              <a:rPr lang="en-US" sz="2400" dirty="0">
                <a:effectLst>
                  <a:outerShdw blurRad="38100" dist="38100" dir="2700000" algn="tl">
                    <a:srgbClr val="000000"/>
                  </a:outerShdw>
                </a:effectLst>
                <a:cs typeface="Arial" charset="0"/>
              </a:rPr>
              <a:t>         $20           $  10	</a:t>
            </a:r>
            <a:r>
              <a:rPr lang="en-US" sz="2400" dirty="0" smtClean="0">
                <a:effectLst>
                  <a:outerShdw blurRad="38100" dist="38100" dir="2700000" algn="tl">
                    <a:srgbClr val="000000"/>
                  </a:outerShdw>
                </a:effectLst>
                <a:cs typeface="Arial" charset="0"/>
              </a:rPr>
              <a:t>  $  </a:t>
            </a:r>
            <a:r>
              <a:rPr lang="en-US" sz="2400" dirty="0">
                <a:effectLst>
                  <a:outerShdw blurRad="38100" dist="38100" dir="2700000" algn="tl">
                    <a:srgbClr val="000000"/>
                  </a:outerShdw>
                </a:effectLst>
                <a:cs typeface="Arial" charset="0"/>
              </a:rPr>
              <a:t>30</a:t>
            </a:r>
            <a:endParaRPr lang="en-US" sz="2400" dirty="0">
              <a:effectLst>
                <a:outerShdw blurRad="38100" dist="38100" dir="2700000" algn="tl">
                  <a:srgbClr val="000000"/>
                </a:outerShdw>
              </a:effectLst>
              <a:cs typeface="Times New Roman" pitchFamily="18" charset="0"/>
            </a:endParaRPr>
          </a:p>
          <a:p>
            <a:pPr algn="l">
              <a:lnSpc>
                <a:spcPct val="90000"/>
              </a:lnSpc>
            </a:pPr>
            <a:r>
              <a:rPr lang="en-US" sz="2400" dirty="0">
                <a:effectLst>
                  <a:outerShdw blurRad="38100" dist="38100" dir="2700000" algn="tl">
                    <a:srgbClr val="000000"/>
                  </a:outerShdw>
                </a:effectLst>
                <a:cs typeface="Arial" charset="0"/>
              </a:rPr>
              <a:t>    M       	Bus             	4 </a:t>
            </a:r>
            <a:r>
              <a:rPr lang="en-US" sz="2400" dirty="0">
                <a:effectLst>
                  <a:outerShdw blurRad="38100" dist="38100" dir="2700000" algn="tl">
                    <a:srgbClr val="000000"/>
                  </a:outerShdw>
                </a:effectLst>
                <a:latin typeface="Symbol" pitchFamily="18" charset="2"/>
                <a:cs typeface="Arial" charset="0"/>
              </a:rPr>
              <a:t>2/3</a:t>
            </a:r>
            <a:r>
              <a:rPr lang="en-US" sz="2400" dirty="0">
                <a:effectLst>
                  <a:outerShdw blurRad="38100" dist="38100" dir="2700000" algn="tl">
                    <a:srgbClr val="000000"/>
                  </a:outerShdw>
                </a:effectLst>
                <a:cs typeface="Arial" charset="0"/>
              </a:rPr>
              <a:t>         $70	          $  20	</a:t>
            </a:r>
            <a:r>
              <a:rPr lang="en-US" sz="2400" dirty="0" smtClean="0">
                <a:effectLst>
                  <a:outerShdw blurRad="38100" dist="38100" dir="2700000" algn="tl">
                    <a:srgbClr val="000000"/>
                  </a:outerShdw>
                </a:effectLst>
                <a:cs typeface="Arial" charset="0"/>
              </a:rPr>
              <a:t>  $  </a:t>
            </a:r>
            <a:r>
              <a:rPr lang="en-US" sz="2400" dirty="0">
                <a:effectLst>
                  <a:outerShdw blurRad="38100" dist="38100" dir="2700000" algn="tl">
                    <a:srgbClr val="000000"/>
                  </a:outerShdw>
                </a:effectLst>
                <a:cs typeface="Arial" charset="0"/>
              </a:rPr>
              <a:t>90</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1673158798"/>
      </p:ext>
    </p:extLst>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QMB11ch0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lnDef>
  </a:objectDefaults>
  <a:extraClrSchemeLst>
    <a:extraClrScheme>
      <a:clrScheme name="QMB11ch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QMB11ch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QMB11ch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QMB11ch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QMB11ch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QMB11ch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QMB11ch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MS13ch04</Template>
  <TotalTime>1224</TotalTime>
  <Pages>51</Pages>
  <Words>1189</Words>
  <Application>Microsoft Office PowerPoint</Application>
  <PresentationFormat>On-screen Show (4:3)</PresentationFormat>
  <Paragraphs>405</Paragraphs>
  <Slides>36</Slides>
  <Notes>26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39" baseType="lpstr">
      <vt:lpstr>QMB11ch01</vt:lpstr>
      <vt:lpstr>Equation</vt:lpstr>
      <vt:lpstr>Microsoft Excel Worksheet</vt:lpstr>
      <vt:lpstr>PowerPoint Presentation</vt:lpstr>
      <vt:lpstr>Chapter 6, Part B  Distribution and Network Models</vt:lpstr>
      <vt:lpstr>Shortest-Route Problem</vt:lpstr>
      <vt:lpstr>PowerPoint Presentation</vt:lpstr>
      <vt:lpstr>PowerPoint Presentation</vt:lpstr>
      <vt:lpstr>PowerPoint Presentation</vt:lpstr>
      <vt:lpstr>PowerPoint Presentation</vt:lpstr>
      <vt:lpstr>PowerPoint Presentation</vt:lpstr>
      <vt:lpstr>PowerPoint Presentation</vt:lpstr>
      <vt:lpstr>Example:  Shortest Route</vt:lpstr>
      <vt:lpstr>Excel Solution</vt:lpstr>
      <vt:lpstr>Maximal Flow Problem</vt:lpstr>
      <vt:lpstr>Example:  Maximal Flow</vt:lpstr>
      <vt:lpstr>Maximal Flow Problem</vt:lpstr>
      <vt:lpstr>Maximal Flow Problem</vt:lpstr>
      <vt:lpstr>PowerPoint Presentation</vt:lpstr>
      <vt:lpstr>PowerPoint Presentation</vt:lpstr>
      <vt:lpstr>PowerPoint Presentation</vt:lpstr>
      <vt:lpstr>Example:  Maximal Flow</vt:lpstr>
      <vt:lpstr>Example:  Maximal Flow</vt:lpstr>
      <vt:lpstr>Example:  Maximal Flow</vt:lpstr>
      <vt:lpstr>PowerPoint Presentation</vt:lpstr>
      <vt:lpstr>PowerPoint Presentation</vt:lpstr>
      <vt:lpstr>PowerPoint Presentation</vt:lpstr>
      <vt:lpstr>Example:  Maximal Flow</vt:lpstr>
      <vt:lpstr>A Production and Inventory Application</vt:lpstr>
      <vt:lpstr>Example:  Production &amp; Inventory Application</vt:lpstr>
      <vt:lpstr>Example:  Production &amp; Inventory Application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Chapter 6, Part 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Part B</dc:title>
  <dc:subject>Distrib. &amp; Network Models</dc:subject>
  <dc:creator>John Loucks</dc:creator>
  <cp:lastModifiedBy>Asef-Vaziri, Ardavan</cp:lastModifiedBy>
  <cp:revision>104</cp:revision>
  <cp:lastPrinted>1601-01-01T00:00:00Z</cp:lastPrinted>
  <dcterms:created xsi:type="dcterms:W3CDTF">1996-04-17T17:07:20Z</dcterms:created>
  <dcterms:modified xsi:type="dcterms:W3CDTF">2013-07-19T00:53:34Z</dcterms:modified>
</cp:coreProperties>
</file>