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57"/>
  </p:notesMasterIdLst>
  <p:handoutMasterIdLst>
    <p:handoutMasterId r:id="rId58"/>
  </p:handoutMasterIdLst>
  <p:sldIdLst>
    <p:sldId id="314" r:id="rId2"/>
    <p:sldId id="257" r:id="rId3"/>
    <p:sldId id="258" r:id="rId4"/>
    <p:sldId id="259" r:id="rId5"/>
    <p:sldId id="260" r:id="rId6"/>
    <p:sldId id="261" r:id="rId7"/>
    <p:sldId id="316" r:id="rId8"/>
    <p:sldId id="317" r:id="rId9"/>
    <p:sldId id="359" r:id="rId10"/>
    <p:sldId id="360" r:id="rId11"/>
    <p:sldId id="361" r:id="rId12"/>
    <p:sldId id="318" r:id="rId13"/>
    <p:sldId id="358" r:id="rId14"/>
    <p:sldId id="320" r:id="rId15"/>
    <p:sldId id="357" r:id="rId16"/>
    <p:sldId id="341" r:id="rId17"/>
    <p:sldId id="343" r:id="rId18"/>
    <p:sldId id="344" r:id="rId19"/>
    <p:sldId id="345" r:id="rId20"/>
    <p:sldId id="346" r:id="rId21"/>
    <p:sldId id="347" r:id="rId22"/>
    <p:sldId id="362" r:id="rId23"/>
    <p:sldId id="363" r:id="rId24"/>
    <p:sldId id="364" r:id="rId25"/>
    <p:sldId id="365" r:id="rId26"/>
    <p:sldId id="286" r:id="rId27"/>
    <p:sldId id="287" r:id="rId28"/>
    <p:sldId id="327" r:id="rId29"/>
    <p:sldId id="328" r:id="rId30"/>
    <p:sldId id="329" r:id="rId31"/>
    <p:sldId id="366" r:id="rId32"/>
    <p:sldId id="373" r:id="rId33"/>
    <p:sldId id="300" r:id="rId34"/>
    <p:sldId id="367" r:id="rId35"/>
    <p:sldId id="368" r:id="rId36"/>
    <p:sldId id="369" r:id="rId37"/>
    <p:sldId id="370" r:id="rId38"/>
    <p:sldId id="301" r:id="rId39"/>
    <p:sldId id="302" r:id="rId40"/>
    <p:sldId id="350" r:id="rId41"/>
    <p:sldId id="353" r:id="rId42"/>
    <p:sldId id="354" r:id="rId43"/>
    <p:sldId id="304" r:id="rId44"/>
    <p:sldId id="330" r:id="rId45"/>
    <p:sldId id="306" r:id="rId46"/>
    <p:sldId id="307" r:id="rId47"/>
    <p:sldId id="308" r:id="rId48"/>
    <p:sldId id="331" r:id="rId49"/>
    <p:sldId id="332" r:id="rId50"/>
    <p:sldId id="371" r:id="rId51"/>
    <p:sldId id="333" r:id="rId52"/>
    <p:sldId id="334" r:id="rId53"/>
    <p:sldId id="335" r:id="rId54"/>
    <p:sldId id="372" r:id="rId55"/>
    <p:sldId id="309" r:id="rId56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EAEAEA"/>
    <a:srgbClr val="DDDDDD"/>
    <a:srgbClr val="C0C0C0"/>
    <a:srgbClr val="777777"/>
    <a:srgbClr val="006699"/>
    <a:srgbClr val="0000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2787"/>
    <p:restoredTop sz="90898" autoAdjust="0"/>
  </p:normalViewPr>
  <p:slideViewPr>
    <p:cSldViewPr snapToGrid="0">
      <p:cViewPr>
        <p:scale>
          <a:sx n="75" d="100"/>
          <a:sy n="75" d="100"/>
        </p:scale>
        <p:origin x="-1344" y="-870"/>
      </p:cViewPr>
      <p:guideLst>
        <p:guide orient="horz" pos="1016"/>
        <p:guide pos="28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4.xml"/><Relationship Id="rId13" Type="http://schemas.openxmlformats.org/officeDocument/2006/relationships/slide" Target="slides/slide19.xml"/><Relationship Id="rId18" Type="http://schemas.openxmlformats.org/officeDocument/2006/relationships/slide" Target="slides/slide25.xml"/><Relationship Id="rId26" Type="http://schemas.openxmlformats.org/officeDocument/2006/relationships/slide" Target="slides/slide34.xml"/><Relationship Id="rId39" Type="http://schemas.openxmlformats.org/officeDocument/2006/relationships/slide" Target="slides/slide51.xml"/><Relationship Id="rId3" Type="http://schemas.openxmlformats.org/officeDocument/2006/relationships/slide" Target="slides/slide9.xml"/><Relationship Id="rId21" Type="http://schemas.openxmlformats.org/officeDocument/2006/relationships/slide" Target="slides/slide29.xml"/><Relationship Id="rId34" Type="http://schemas.openxmlformats.org/officeDocument/2006/relationships/slide" Target="slides/slide46.xml"/><Relationship Id="rId42" Type="http://schemas.openxmlformats.org/officeDocument/2006/relationships/slide" Target="slides/slide54.xml"/><Relationship Id="rId7" Type="http://schemas.openxmlformats.org/officeDocument/2006/relationships/slide" Target="slides/slide13.xml"/><Relationship Id="rId12" Type="http://schemas.openxmlformats.org/officeDocument/2006/relationships/slide" Target="slides/slide18.xml"/><Relationship Id="rId17" Type="http://schemas.openxmlformats.org/officeDocument/2006/relationships/slide" Target="slides/slide23.xml"/><Relationship Id="rId25" Type="http://schemas.openxmlformats.org/officeDocument/2006/relationships/slide" Target="slides/slide33.xml"/><Relationship Id="rId33" Type="http://schemas.openxmlformats.org/officeDocument/2006/relationships/slide" Target="slides/slide45.xml"/><Relationship Id="rId38" Type="http://schemas.openxmlformats.org/officeDocument/2006/relationships/slide" Target="slides/slide50.xml"/><Relationship Id="rId2" Type="http://schemas.openxmlformats.org/officeDocument/2006/relationships/slide" Target="slides/slide8.xml"/><Relationship Id="rId16" Type="http://schemas.openxmlformats.org/officeDocument/2006/relationships/slide" Target="slides/slide22.xml"/><Relationship Id="rId20" Type="http://schemas.openxmlformats.org/officeDocument/2006/relationships/slide" Target="slides/slide28.xml"/><Relationship Id="rId29" Type="http://schemas.openxmlformats.org/officeDocument/2006/relationships/slide" Target="slides/slide37.xml"/><Relationship Id="rId41" Type="http://schemas.openxmlformats.org/officeDocument/2006/relationships/slide" Target="slides/slide53.xml"/><Relationship Id="rId1" Type="http://schemas.openxmlformats.org/officeDocument/2006/relationships/slide" Target="slides/slide7.xml"/><Relationship Id="rId6" Type="http://schemas.openxmlformats.org/officeDocument/2006/relationships/slide" Target="slides/slide12.xml"/><Relationship Id="rId11" Type="http://schemas.openxmlformats.org/officeDocument/2006/relationships/slide" Target="slides/slide17.xml"/><Relationship Id="rId24" Type="http://schemas.openxmlformats.org/officeDocument/2006/relationships/slide" Target="slides/slide32.xml"/><Relationship Id="rId32" Type="http://schemas.openxmlformats.org/officeDocument/2006/relationships/slide" Target="slides/slide44.xml"/><Relationship Id="rId37" Type="http://schemas.openxmlformats.org/officeDocument/2006/relationships/slide" Target="slides/slide49.xml"/><Relationship Id="rId40" Type="http://schemas.openxmlformats.org/officeDocument/2006/relationships/slide" Target="slides/slide52.xml"/><Relationship Id="rId5" Type="http://schemas.openxmlformats.org/officeDocument/2006/relationships/slide" Target="slides/slide11.xml"/><Relationship Id="rId15" Type="http://schemas.openxmlformats.org/officeDocument/2006/relationships/slide" Target="slides/slide21.xml"/><Relationship Id="rId23" Type="http://schemas.openxmlformats.org/officeDocument/2006/relationships/slide" Target="slides/slide31.xml"/><Relationship Id="rId28" Type="http://schemas.openxmlformats.org/officeDocument/2006/relationships/slide" Target="slides/slide36.xml"/><Relationship Id="rId36" Type="http://schemas.openxmlformats.org/officeDocument/2006/relationships/slide" Target="slides/slide48.xml"/><Relationship Id="rId10" Type="http://schemas.openxmlformats.org/officeDocument/2006/relationships/slide" Target="slides/slide16.xml"/><Relationship Id="rId19" Type="http://schemas.openxmlformats.org/officeDocument/2006/relationships/slide" Target="slides/slide27.xml"/><Relationship Id="rId31" Type="http://schemas.openxmlformats.org/officeDocument/2006/relationships/slide" Target="slides/slide43.xml"/><Relationship Id="rId4" Type="http://schemas.openxmlformats.org/officeDocument/2006/relationships/slide" Target="slides/slide10.xml"/><Relationship Id="rId9" Type="http://schemas.openxmlformats.org/officeDocument/2006/relationships/slide" Target="slides/slide15.xml"/><Relationship Id="rId14" Type="http://schemas.openxmlformats.org/officeDocument/2006/relationships/slide" Target="slides/slide20.xml"/><Relationship Id="rId22" Type="http://schemas.openxmlformats.org/officeDocument/2006/relationships/slide" Target="slides/slide30.xml"/><Relationship Id="rId27" Type="http://schemas.openxmlformats.org/officeDocument/2006/relationships/slide" Target="slides/slide35.xml"/><Relationship Id="rId30" Type="http://schemas.openxmlformats.org/officeDocument/2006/relationships/slide" Target="slides/slide39.xml"/><Relationship Id="rId35" Type="http://schemas.openxmlformats.org/officeDocument/2006/relationships/slide" Target="slides/slide4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9B5B602F-A2F8-44F4-A803-9A7B4FF27BB6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5705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3DC716A5-5D97-4DD2-8132-3D05616BAB83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3709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306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226307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226308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96"/>
                  </a:cxn>
                  <a:cxn ang="0">
                    <a:pos x="85" y="816"/>
                  </a:cxn>
                  <a:cxn ang="0">
                    <a:pos x="0" y="912"/>
                  </a:cxn>
                  <a:cxn ang="0">
                    <a:pos x="0" y="0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09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0" y="93"/>
                  </a:cxn>
                  <a:cxn ang="0">
                    <a:pos x="0" y="813"/>
                  </a:cxn>
                  <a:cxn ang="0">
                    <a:pos x="86" y="909"/>
                  </a:cxn>
                  <a:cxn ang="0">
                    <a:pos x="86" y="0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0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184" y="3"/>
                  </a:cxn>
                  <a:cxn ang="0">
                    <a:pos x="5093" y="102"/>
                  </a:cxn>
                  <a:cxn ang="0">
                    <a:pos x="88" y="102"/>
                  </a:cxn>
                  <a:cxn ang="0">
                    <a:pos x="0" y="0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6311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226312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8" y="107"/>
                  </a:cxn>
                  <a:cxn ang="0">
                    <a:pos x="78" y="3166"/>
                  </a:cxn>
                  <a:cxn ang="0">
                    <a:pos x="0" y="3273"/>
                  </a:cxn>
                  <a:cxn ang="0">
                    <a:pos x="0" y="0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3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3" y="109"/>
                  </a:cxn>
                  <a:cxn ang="0">
                    <a:pos x="0" y="3233"/>
                  </a:cxn>
                  <a:cxn ang="0">
                    <a:pos x="83" y="3324"/>
                  </a:cxn>
                  <a:cxn ang="0">
                    <a:pos x="83" y="0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4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5184" y="87"/>
                  </a:cxn>
                  <a:cxn ang="0">
                    <a:pos x="5095" y="0"/>
                  </a:cxn>
                  <a:cxn ang="0">
                    <a:pos x="89" y="0"/>
                  </a:cxn>
                  <a:cxn ang="0">
                    <a:pos x="0" y="87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5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631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2631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8571458" y="6474619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n"/>
        <a:defRPr sz="2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2.xlsx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3.xlsx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Excel_Worksheet4.xlsx"/><Relationship Id="rId4" Type="http://schemas.openxmlformats.org/officeDocument/2006/relationships/oleObject" Target="../embeddings/oleObject7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3.e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1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e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emf"/><Relationship Id="rId5" Type="http://schemas.openxmlformats.org/officeDocument/2006/relationships/package" Target="../embeddings/Microsoft_Excel_Worksheet5.xlsx"/><Relationship Id="rId4" Type="http://schemas.openxmlformats.org/officeDocument/2006/relationships/oleObject" Target="../embeddings/oleObject16.bin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emf"/><Relationship Id="rId5" Type="http://schemas.openxmlformats.org/officeDocument/2006/relationships/package" Target="../embeddings/Microsoft_Excel_Worksheet6.xlsx"/><Relationship Id="rId4" Type="http://schemas.openxmlformats.org/officeDocument/2006/relationships/oleObject" Target="../embeddings/oleObject17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emf"/><Relationship Id="rId5" Type="http://schemas.openxmlformats.org/officeDocument/2006/relationships/package" Target="../embeddings/Microsoft_Excel_Worksheet7.xlsx"/><Relationship Id="rId4" Type="http://schemas.openxmlformats.org/officeDocument/2006/relationships/oleObject" Target="../embeddings/oleObject18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24" name="AutoShape 20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25" name="AutoShape 21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26" name="AutoShape 22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28" name="AutoShape 24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29" name="AutoShape 25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30" name="AutoShape 26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7" name="AutoShape 29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8" name="AutoShape 30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9" name="AutoShape 31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271935" y="650882"/>
            <a:ext cx="6640151" cy="5356217"/>
            <a:chOff x="1271935" y="650882"/>
            <a:chExt cx="6640151" cy="5356217"/>
          </a:xfrm>
        </p:grpSpPr>
        <p:pic>
          <p:nvPicPr>
            <p:cNvPr id="21" name="Picture 20" descr="asw_intro-ms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71935" y="650882"/>
              <a:ext cx="4341465" cy="5356217"/>
            </a:xfrm>
            <a:prstGeom prst="rect">
              <a:avLst/>
            </a:prstGeom>
          </p:spPr>
        </p:pic>
        <p:grpSp>
          <p:nvGrpSpPr>
            <p:cNvPr id="22" name="Group 13"/>
            <p:cNvGrpSpPr/>
            <p:nvPr/>
          </p:nvGrpSpPr>
          <p:grpSpPr>
            <a:xfrm>
              <a:off x="5453060" y="3214688"/>
              <a:ext cx="2459026" cy="1932464"/>
              <a:chOff x="3757610" y="3748088"/>
              <a:chExt cx="2459026" cy="1932464"/>
            </a:xfrm>
          </p:grpSpPr>
          <p:sp>
            <p:nvSpPr>
              <p:cNvPr id="23" name="Rectangle 38"/>
              <p:cNvSpPr>
                <a:spLocks noChangeArrowheads="1"/>
              </p:cNvSpPr>
              <p:nvPr/>
            </p:nvSpPr>
            <p:spPr bwMode="auto">
              <a:xfrm>
                <a:off x="3790927" y="3749675"/>
                <a:ext cx="2262189" cy="1930400"/>
              </a:xfrm>
              <a:prstGeom prst="rect">
                <a:avLst/>
              </a:prstGeom>
              <a:gradFill flip="none" rotWithShape="1">
                <a:gsLst>
                  <a:gs pos="0">
                    <a:srgbClr val="5A3812"/>
                  </a:gs>
                  <a:gs pos="100000">
                    <a:srgbClr val="D58E3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 w="76200">
                <a:noFill/>
                <a:miter lim="800000"/>
                <a:headEnd/>
                <a:tailEnd/>
              </a:ln>
              <a:effectLst>
                <a:outerShdw dist="12700" dir="10800000" algn="ctr" rotWithShape="0">
                  <a:srgbClr val="F9DFB5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AutoShape 39"/>
              <p:cNvSpPr>
                <a:spLocks noChangeArrowheads="1"/>
              </p:cNvSpPr>
              <p:nvPr/>
            </p:nvSpPr>
            <p:spPr bwMode="auto">
              <a:xfrm>
                <a:off x="4444986" y="3803650"/>
                <a:ext cx="1771650" cy="182562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5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Slides by</a:t>
                </a:r>
              </a:p>
              <a:p>
                <a:endParaRPr lang="en-US" sz="600" dirty="0">
                  <a:solidFill>
                    <a:srgbClr val="FFFFFF"/>
                  </a:solidFill>
                  <a:effectLst/>
                  <a:latin typeface="Futura Md BT" pitchFamily="34" charset="0"/>
                </a:endParaRPr>
              </a:p>
              <a:p>
                <a:r>
                  <a:rPr lang="en-US" sz="24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John</a:t>
                </a:r>
              </a:p>
              <a:p>
                <a:r>
                  <a:rPr lang="en-US" sz="2400" b="1" dirty="0" err="1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Loucks</a:t>
                </a:r>
                <a:endParaRPr lang="en-US" sz="2400" b="1" dirty="0">
                  <a:solidFill>
                    <a:srgbClr val="FFFFFF"/>
                  </a:solidFill>
                  <a:effectLst/>
                  <a:latin typeface="Futura Md BT" pitchFamily="34" charset="0"/>
                </a:endParaRPr>
              </a:p>
              <a:p>
                <a:endParaRPr lang="en-US" sz="400" dirty="0">
                  <a:solidFill>
                    <a:srgbClr val="FFFFFF"/>
                  </a:solidFill>
                  <a:effectLst/>
                  <a:latin typeface="Futura Md BT" pitchFamily="34" charset="0"/>
                </a:endParaRPr>
              </a:p>
              <a:p>
                <a:r>
                  <a:rPr lang="en-US" sz="15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St. Edward’s</a:t>
                </a:r>
              </a:p>
              <a:p>
                <a:r>
                  <a:rPr lang="en-US" sz="15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University</a:t>
                </a:r>
              </a:p>
            </p:txBody>
          </p:sp>
          <p:grpSp>
            <p:nvGrpSpPr>
              <p:cNvPr id="25" name="Group 12"/>
              <p:cNvGrpSpPr/>
              <p:nvPr/>
            </p:nvGrpSpPr>
            <p:grpSpPr>
              <a:xfrm>
                <a:off x="3757610" y="3748088"/>
                <a:ext cx="944816" cy="1932464"/>
                <a:chOff x="5443535" y="3309938"/>
                <a:chExt cx="944816" cy="1932464"/>
              </a:xfrm>
            </p:grpSpPr>
            <p:sp>
              <p:nvSpPr>
                <p:cNvPr id="26" name="Arc 41"/>
                <p:cNvSpPr>
                  <a:spLocks/>
                </p:cNvSpPr>
                <p:nvPr/>
              </p:nvSpPr>
              <p:spPr bwMode="auto">
                <a:xfrm rot="10284592" flipH="1">
                  <a:off x="5600951" y="3360330"/>
                  <a:ext cx="787400" cy="1865897"/>
                </a:xfrm>
                <a:custGeom>
                  <a:avLst/>
                  <a:gdLst>
                    <a:gd name="G0" fmla="+- 0 0 0"/>
                    <a:gd name="G1" fmla="+- 20364 0 0"/>
                    <a:gd name="G2" fmla="+- 21600 0 0"/>
                    <a:gd name="T0" fmla="*/ 7201 w 21600"/>
                    <a:gd name="T1" fmla="*/ 0 h 20364"/>
                    <a:gd name="T2" fmla="*/ 21600 w 21600"/>
                    <a:gd name="T3" fmla="*/ 20364 h 20364"/>
                    <a:gd name="T4" fmla="*/ 0 w 21600"/>
                    <a:gd name="T5" fmla="*/ 20364 h 203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0364" fill="none" extrusionOk="0">
                      <a:moveTo>
                        <a:pt x="7201" y="-1"/>
                      </a:moveTo>
                      <a:cubicBezTo>
                        <a:pt x="15830" y="3051"/>
                        <a:pt x="21600" y="11210"/>
                        <a:pt x="21600" y="20364"/>
                      </a:cubicBezTo>
                    </a:path>
                    <a:path w="21600" h="20364" stroke="0" extrusionOk="0">
                      <a:moveTo>
                        <a:pt x="7201" y="-1"/>
                      </a:moveTo>
                      <a:cubicBezTo>
                        <a:pt x="15830" y="3051"/>
                        <a:pt x="21600" y="11210"/>
                        <a:pt x="21600" y="20364"/>
                      </a:cubicBezTo>
                      <a:lnTo>
                        <a:pt x="0" y="2036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AutoShape 42"/>
                <p:cNvSpPr>
                  <a:spLocks noChangeArrowheads="1"/>
                </p:cNvSpPr>
                <p:nvPr/>
              </p:nvSpPr>
              <p:spPr bwMode="auto">
                <a:xfrm flipV="1">
                  <a:off x="5448295" y="3310273"/>
                  <a:ext cx="807657" cy="237363"/>
                </a:xfrm>
                <a:prstGeom prst="rtTriangle">
                  <a:avLst/>
                </a:prstGeom>
                <a:solidFill>
                  <a:srgbClr val="FFFFFF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AutoShape 43"/>
                <p:cNvSpPr>
                  <a:spLocks noChangeArrowheads="1"/>
                </p:cNvSpPr>
                <p:nvPr/>
              </p:nvSpPr>
              <p:spPr bwMode="auto">
                <a:xfrm>
                  <a:off x="5486397" y="3319463"/>
                  <a:ext cx="523058" cy="1922939"/>
                </a:xfrm>
                <a:prstGeom prst="rtTriangle">
                  <a:avLst/>
                </a:prstGeom>
                <a:solidFill>
                  <a:srgbClr val="FFFFFF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Rectangle 44"/>
                <p:cNvSpPr>
                  <a:spLocks noChangeArrowheads="1"/>
                </p:cNvSpPr>
                <p:nvPr/>
              </p:nvSpPr>
              <p:spPr bwMode="auto">
                <a:xfrm>
                  <a:off x="5443535" y="3309938"/>
                  <a:ext cx="214313" cy="1931987"/>
                </a:xfrm>
                <a:prstGeom prst="rect">
                  <a:avLst/>
                </a:prstGeom>
                <a:solidFill>
                  <a:srgbClr val="000000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5609931" y="5159852"/>
            <a:ext cx="3267369" cy="1327151"/>
          </a:xfrm>
          <a:prstGeom prst="rect">
            <a:avLst/>
          </a:prstGeom>
          <a:noFill/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5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</a:pPr>
            <a:r>
              <a:rPr lang="en-US" kern="0" dirty="0" smtClean="0">
                <a:effectLst/>
              </a:rPr>
              <a:t>Modifications by</a:t>
            </a:r>
          </a:p>
          <a:p>
            <a:pPr marL="0" indent="0">
              <a:buNone/>
            </a:pPr>
            <a:r>
              <a:rPr lang="en-US" kern="0" dirty="0" smtClean="0">
                <a:effectLst/>
              </a:rPr>
              <a:t>A. Asef-Vaziri</a:t>
            </a:r>
            <a:endParaRPr lang="en-US" kern="0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677863" y="1033463"/>
            <a:ext cx="6388100" cy="5043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Constraints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Supply constraints: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(1)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 50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(2)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 50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Demand constraints: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(4)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25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(5)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45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(6)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10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Non-negativity of variables: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0,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2, 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2549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 Constraints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078293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677863" y="1033463"/>
            <a:ext cx="6388100" cy="5043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Constraints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Supply constraints: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(1)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≤ 50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(2)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≤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50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Demand constraints: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(4)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≥ 25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(5)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≥ 45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(6)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≥ 10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Non-negativity of variables: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0,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2, 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2549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790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≤ and ≥ Constraints 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479118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520700" y="1065213"/>
            <a:ext cx="6843713" cy="534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Partial Spreadsheet Showing Problem Data</a:t>
            </a:r>
          </a:p>
        </p:txBody>
      </p:sp>
      <p:sp>
        <p:nvSpPr>
          <p:cNvPr id="131267" name="Rectangle 19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#1</a:t>
            </a:r>
          </a:p>
        </p:txBody>
      </p:sp>
      <p:pic>
        <p:nvPicPr>
          <p:cNvPr id="131268" name="Picture 1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763" y="1587500"/>
            <a:ext cx="7939087" cy="3224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291" name="Rectangle 19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#1</a:t>
            </a:r>
          </a:p>
        </p:txBody>
      </p:sp>
      <p:sp>
        <p:nvSpPr>
          <p:cNvPr id="132351" name="Rectangle 255"/>
          <p:cNvSpPr>
            <a:spLocks noChangeArrowheads="1"/>
          </p:cNvSpPr>
          <p:nvPr/>
        </p:nvSpPr>
        <p:spPr bwMode="auto">
          <a:xfrm>
            <a:off x="622300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2" name="Rectangle 256"/>
          <p:cNvSpPr>
            <a:spLocks noChangeArrowheads="1"/>
          </p:cNvSpPr>
          <p:nvPr/>
        </p:nvSpPr>
        <p:spPr bwMode="auto">
          <a:xfrm>
            <a:off x="1082675" y="1595438"/>
            <a:ext cx="19050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3" name="Rectangle 257"/>
          <p:cNvSpPr>
            <a:spLocks noChangeArrowheads="1"/>
          </p:cNvSpPr>
          <p:nvPr/>
        </p:nvSpPr>
        <p:spPr bwMode="auto">
          <a:xfrm>
            <a:off x="28606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4" name="Rectangle 258"/>
          <p:cNvSpPr>
            <a:spLocks noChangeArrowheads="1"/>
          </p:cNvSpPr>
          <p:nvPr/>
        </p:nvSpPr>
        <p:spPr bwMode="auto">
          <a:xfrm>
            <a:off x="38004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5" name="Rectangle 259"/>
          <p:cNvSpPr>
            <a:spLocks noChangeArrowheads="1"/>
          </p:cNvSpPr>
          <p:nvPr/>
        </p:nvSpPr>
        <p:spPr bwMode="auto">
          <a:xfrm>
            <a:off x="47402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6" name="Rectangle 260"/>
          <p:cNvSpPr>
            <a:spLocks noChangeArrowheads="1"/>
          </p:cNvSpPr>
          <p:nvPr/>
        </p:nvSpPr>
        <p:spPr bwMode="auto">
          <a:xfrm>
            <a:off x="56800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7" name="Rectangle 261"/>
          <p:cNvSpPr>
            <a:spLocks noChangeArrowheads="1"/>
          </p:cNvSpPr>
          <p:nvPr/>
        </p:nvSpPr>
        <p:spPr bwMode="auto">
          <a:xfrm>
            <a:off x="66198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8" name="Rectangle 262"/>
          <p:cNvSpPr>
            <a:spLocks noChangeArrowheads="1"/>
          </p:cNvSpPr>
          <p:nvPr/>
        </p:nvSpPr>
        <p:spPr bwMode="auto">
          <a:xfrm>
            <a:off x="75596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61" name="Rectangle 265"/>
          <p:cNvSpPr>
            <a:spLocks noChangeArrowheads="1"/>
          </p:cNvSpPr>
          <p:nvPr/>
        </p:nvSpPr>
        <p:spPr bwMode="auto">
          <a:xfrm>
            <a:off x="8499475" y="1595438"/>
            <a:ext cx="19050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638613"/>
              </p:ext>
            </p:extLst>
          </p:nvPr>
        </p:nvGraphicFramePr>
        <p:xfrm>
          <a:off x="772160" y="767952"/>
          <a:ext cx="7686040" cy="5404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3" name="Worksheet" r:id="rId5" imgW="3657600" imgH="2571870" progId="Excel.Sheet.12">
                  <p:embed/>
                </p:oleObj>
              </mc:Choice>
              <mc:Fallback>
                <p:oleObj name="Worksheet" r:id="rId5" imgW="3657600" imgH="25718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2160" y="767952"/>
                        <a:ext cx="7686040" cy="5404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26939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2057400" y="1657350"/>
            <a:ext cx="5791200" cy="30289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520700" y="1065213"/>
            <a:ext cx="8101013" cy="3557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Optimal Solution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	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From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Amount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Cost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Plant 1    Northwood         5            120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	Plant 1    Westwood         45         1,350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	Plant 2    Northwood       20            600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	Plant 2    Eastwood          10       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420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		      Total Cost  =  $2,490</a:t>
            </a:r>
          </a:p>
        </p:txBody>
      </p:sp>
      <p:sp>
        <p:nvSpPr>
          <p:cNvPr id="133252" name="Rectangle 132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#1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77" name="Rectangle 133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 Sensitivity Report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6656"/>
              </p:ext>
            </p:extLst>
          </p:nvPr>
        </p:nvGraphicFramePr>
        <p:xfrm>
          <a:off x="800100" y="1024861"/>
          <a:ext cx="7543800" cy="5471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0" name="Worksheet" r:id="rId5" imgW="4819616" imgH="3495625" progId="Excel.Sheet.12">
                  <p:embed/>
                </p:oleObj>
              </mc:Choice>
              <mc:Fallback>
                <p:oleObj name="Worksheet" r:id="rId5" imgW="4819616" imgH="34956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0100" y="1024861"/>
                        <a:ext cx="7543800" cy="5471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5433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474663" y="1071563"/>
            <a:ext cx="8167687" cy="3246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The Navy has 9,000 pounds of material in Albany,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Georgia that it wishes to ship to three installations: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San Diego, Norfolk, and Pensacola.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They require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4,000, 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2,500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and 2,500 pounds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respectively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 Government 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regulations require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equal distribution of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shipping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among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three carriers. 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shipping costs per pound for 	truck, railroad,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and airplane transit are shown on the next slide. 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Formulate and solve a linear program to determine the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shipping arrangements (mode, destination, and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quantity) that will minimize the total shipping cost.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1589088" y="1485900"/>
            <a:ext cx="6305550" cy="2590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803400" y="1593850"/>
            <a:ext cx="5991225" cy="247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		           </a:t>
            </a:r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Destination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Mode 	     San Diego   Norfolk   Pensacola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Truck             	$12              $ 6               $ 5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Railroad        	  20               11                  9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Airplane        	  30               26                28</a:t>
            </a:r>
          </a:p>
        </p:txBody>
      </p:sp>
      <p:sp>
        <p:nvSpPr>
          <p:cNvPr id="189444" name="Line 4"/>
          <p:cNvSpPr>
            <a:spLocks noChangeShapeType="1"/>
          </p:cNvSpPr>
          <p:nvPr/>
        </p:nvSpPr>
        <p:spPr bwMode="auto">
          <a:xfrm>
            <a:off x="1843088" y="2552700"/>
            <a:ext cx="58039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89692" name="Rectangle 252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1460500" y="2927350"/>
            <a:ext cx="6819900" cy="2057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685800" y="1041400"/>
            <a:ext cx="7458075" cy="399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Decision Variables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We want to determine the pounds of material,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i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to be shipped by mode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to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 The following table summarizes the decision variables: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		San Diego   Norfolk   Pensacola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	Truck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	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	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	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Railroad        	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	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Airplane  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	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</a:p>
        </p:txBody>
      </p:sp>
      <p:sp>
        <p:nvSpPr>
          <p:cNvPr id="190468" name="Line 4"/>
          <p:cNvSpPr>
            <a:spLocks noChangeShapeType="1"/>
          </p:cNvSpPr>
          <p:nvPr/>
        </p:nvSpPr>
        <p:spPr bwMode="auto">
          <a:xfrm>
            <a:off x="3632200" y="3505200"/>
            <a:ext cx="44196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90503" name="Rectangle 39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677863" y="1035050"/>
            <a:ext cx="7458075" cy="3497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Objective Function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Minimize the total shipping cost.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Min: (shipping cost per pound for each mode per destination pairing) x (number of pounds shipped by mode per destination pairing).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Min:   12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+ 6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+ 20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+ 11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+ 9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+ 30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+ 26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+ 28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1525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214313"/>
            <a:ext cx="7772400" cy="1100137"/>
          </a:xfrm>
          <a:noFill/>
          <a:ln/>
        </p:spPr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6, </a:t>
            </a:r>
            <a:r>
              <a:rPr lang="en-US" dirty="0"/>
              <a:t>Part A</a:t>
            </a:r>
            <a:br>
              <a:rPr lang="en-US" dirty="0"/>
            </a:br>
            <a:r>
              <a:rPr lang="en-US" dirty="0"/>
              <a:t>Distribution and Network Models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600200"/>
            <a:ext cx="7804150" cy="3822700"/>
          </a:xfrm>
          <a:noFill/>
          <a:ln/>
        </p:spPr>
        <p:txBody>
          <a:bodyPr/>
          <a:lstStyle/>
          <a:p>
            <a:r>
              <a:rPr lang="en-US" dirty="0"/>
              <a:t>Transportation Problem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Network Representation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General LP Formulation</a:t>
            </a:r>
          </a:p>
          <a:p>
            <a:r>
              <a:rPr lang="en-US" dirty="0"/>
              <a:t>Assignment Problem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Network Representation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General LP Formulation</a:t>
            </a:r>
          </a:p>
          <a:p>
            <a:r>
              <a:rPr lang="en-US" dirty="0"/>
              <a:t>Transshipment Problem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Network Representation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General LP Formulation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677863" y="1033463"/>
            <a:ext cx="6388100" cy="5043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Constraints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Equal use of transportation modes: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(1)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3000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(2)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3000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(3)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3000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Destination material requirements: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(4)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4000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(5)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2500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(6)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2500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Non-negativity of variables: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0,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2, 3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2, 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2549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74" name="Rectangle 38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389048"/>
              </p:ext>
            </p:extLst>
          </p:nvPr>
        </p:nvGraphicFramePr>
        <p:xfrm>
          <a:off x="836614" y="797738"/>
          <a:ext cx="7354886" cy="5728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3" name="Worksheet" r:id="rId5" imgW="3790849" imgH="2952828" progId="Excel.Sheet.12">
                  <p:embed/>
                </p:oleObj>
              </mc:Choice>
              <mc:Fallback>
                <p:oleObj name="Worksheet" r:id="rId5" imgW="3790849" imgH="29528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6614" y="797738"/>
                        <a:ext cx="7354886" cy="57286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958850" y="1606550"/>
            <a:ext cx="6502400" cy="3733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512763" y="1052513"/>
            <a:ext cx="8191500" cy="3925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Using the notation: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number of units shipped from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origin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cost per unit of shipping from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origin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supply or capacity in units at origin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demand in units at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4095750" y="32194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3567113" y="32194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6075" name="Text Box 11"/>
          <p:cNvSpPr txBox="1">
            <a:spLocks noChangeArrowheads="1"/>
          </p:cNvSpPr>
          <p:nvPr/>
        </p:nvSpPr>
        <p:spPr bwMode="auto">
          <a:xfrm>
            <a:off x="5121275" y="4776788"/>
            <a:ext cx="1546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continued</a:t>
            </a:r>
          </a:p>
        </p:txBody>
      </p:sp>
      <p:sp>
        <p:nvSpPr>
          <p:cNvPr id="216076" name="Line 12"/>
          <p:cNvSpPr>
            <a:spLocks noChangeShapeType="1"/>
          </p:cNvSpPr>
          <p:nvPr/>
        </p:nvSpPr>
        <p:spPr bwMode="auto">
          <a:xfrm>
            <a:off x="6731000" y="5016500"/>
            <a:ext cx="4572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314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809750" y="1606550"/>
            <a:ext cx="5588000" cy="3416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836613" y="242888"/>
            <a:ext cx="7475537" cy="433387"/>
          </a:xfrm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12763" y="1052513"/>
            <a:ext cx="7721600" cy="534987"/>
          </a:xfrm>
          <a:noFill/>
          <a:ln/>
        </p:spPr>
        <p:txBody>
          <a:bodyPr/>
          <a:lstStyle/>
          <a:p>
            <a:r>
              <a:rPr lang="en-US" dirty="0"/>
              <a:t>Linear Programming Formulation (continued)               </a:t>
            </a:r>
            <a:endParaRPr lang="en-US" i="1" dirty="0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095750" y="32194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1965325" y="1698625"/>
          <a:ext cx="204152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4" r:id="rId4" imgW="952087" imgH="418918" progId="Equation.DSMT4">
                  <p:embed/>
                </p:oleObj>
              </mc:Choice>
              <mc:Fallback>
                <p:oleObj r:id="rId4" imgW="952087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5" y="1698625"/>
                        <a:ext cx="2041525" cy="8985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567113" y="32194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2627313" y="2540000"/>
          <a:ext cx="44862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5" r:id="rId6" imgW="2006600" imgH="419100" progId="Equation.DSMT4">
                  <p:embed/>
                </p:oleObj>
              </mc:Choice>
              <mc:Fallback>
                <p:oleObj r:id="rId6" imgW="20066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540000"/>
                        <a:ext cx="4486275" cy="9334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2624138" y="3441700"/>
          <a:ext cx="46228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6" name="Equation" r:id="rId8" imgW="2095200" imgH="393480" progId="Equation.DSMT4">
                  <p:embed/>
                </p:oleObj>
              </mc:Choice>
              <mc:Fallback>
                <p:oleObj name="Equation" r:id="rId8" imgW="2095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3441700"/>
                        <a:ext cx="4622800" cy="86518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965450" y="4454525"/>
            <a:ext cx="2806700" cy="347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0 	for all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278" name="Picture 3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738" y="3740150"/>
            <a:ext cx="28575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88774" y="3644930"/>
            <a:ext cx="404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u="sng" dirty="0"/>
              <a:t>&gt;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9976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390650" y="1949450"/>
            <a:ext cx="683895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68450" y="3149600"/>
            <a:ext cx="6438900" cy="21082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 bwMode="auto">
          <a:xfrm>
            <a:off x="522288" y="1041400"/>
            <a:ext cx="7556500" cy="5062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LP Formulation Special Cases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5000"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Total supply exceeds total demand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5000"/>
              <a:buFontTx/>
              <a:buChar char="•"/>
              <a:defRPr/>
            </a:pPr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Total demand exceeds total supply: 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1143000" marR="0" lvl="1" indent="-6858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	</a:t>
            </a:r>
            <a:r>
              <a:rPr lang="en-US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Add a dummy origin with supply equal to the shortage amount.  Assign a zero shipping cost per unit.  The amount “shipped” from the dummy origin (in the solution) will not actually be shipped.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endParaRPr lang="en-US" sz="2400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52388"/>
            <a:ext cx="7772400" cy="814387"/>
          </a:xfrm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465263" y="2020888"/>
            <a:ext cx="670247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modification of LP formulation is necessary.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249346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873250" y="1949450"/>
            <a:ext cx="496570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568450" y="5480050"/>
            <a:ext cx="643890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886200" y="4356100"/>
            <a:ext cx="140970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886200" y="3194050"/>
            <a:ext cx="140970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22288" y="1041400"/>
            <a:ext cx="7556500" cy="5062538"/>
          </a:xfrm>
          <a:noFill/>
          <a:ln/>
        </p:spPr>
        <p:txBody>
          <a:bodyPr/>
          <a:lstStyle/>
          <a:p>
            <a:r>
              <a:rPr lang="en-US" dirty="0"/>
              <a:t>LP Formulation Special </a:t>
            </a:r>
            <a:r>
              <a:rPr lang="en-US" dirty="0" smtClean="0"/>
              <a:t>Cases (continued)</a:t>
            </a:r>
            <a:endParaRPr lang="en-US" dirty="0"/>
          </a:p>
          <a:p>
            <a:pPr lvl="1"/>
            <a:r>
              <a:rPr lang="en-US" dirty="0">
                <a:solidFill>
                  <a:srgbClr val="FFFFFF"/>
                </a:solidFill>
              </a:rPr>
              <a:t>The objective is maximizing profit or revenue: </a:t>
            </a:r>
          </a:p>
          <a:p>
            <a:pPr lvl="1">
              <a:buFontTx/>
              <a:buNone/>
            </a:pPr>
            <a:endParaRPr lang="en-US" sz="2000" dirty="0"/>
          </a:p>
          <a:p>
            <a:pPr lvl="1">
              <a:buFontTx/>
              <a:buNone/>
            </a:pPr>
            <a:endParaRPr lang="en-US" sz="2000" dirty="0"/>
          </a:p>
          <a:p>
            <a:pPr lvl="1"/>
            <a:r>
              <a:rPr lang="en-US" dirty="0"/>
              <a:t>Minimum shipping guarantee from </a:t>
            </a:r>
            <a:r>
              <a:rPr lang="en-US" i="1" dirty="0" err="1"/>
              <a:t>i</a:t>
            </a:r>
            <a:r>
              <a:rPr lang="en-US" dirty="0"/>
              <a:t> to </a:t>
            </a:r>
            <a:r>
              <a:rPr lang="en-US" i="1" dirty="0"/>
              <a:t>j</a:t>
            </a:r>
            <a:r>
              <a:rPr lang="en-US" dirty="0"/>
              <a:t>:  </a:t>
            </a:r>
          </a:p>
          <a:p>
            <a:pPr lvl="1">
              <a:buFontTx/>
              <a:buNone/>
            </a:pPr>
            <a:endParaRPr lang="en-US" sz="800" dirty="0"/>
          </a:p>
          <a:p>
            <a:pPr lvl="1">
              <a:buFontTx/>
              <a:buNone/>
            </a:pPr>
            <a:r>
              <a:rPr lang="en-US" i="1" dirty="0"/>
              <a:t>				          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  <a:r>
              <a:rPr lang="en-US" u="sng" dirty="0"/>
              <a:t>&gt;</a:t>
            </a:r>
            <a:r>
              <a:rPr lang="en-US" dirty="0"/>
              <a:t> </a:t>
            </a:r>
            <a:r>
              <a:rPr lang="en-US" i="1" dirty="0" err="1"/>
              <a:t>L</a:t>
            </a:r>
            <a:r>
              <a:rPr lang="en-US" i="1" baseline="-25000" dirty="0" err="1"/>
              <a:t>ij</a:t>
            </a:r>
            <a:endParaRPr lang="en-US" i="1" baseline="-25000" dirty="0"/>
          </a:p>
          <a:p>
            <a:pPr lvl="1">
              <a:buFontTx/>
              <a:buNone/>
            </a:pPr>
            <a:endParaRPr lang="en-US" sz="800" dirty="0"/>
          </a:p>
          <a:p>
            <a:pPr lvl="1"/>
            <a:r>
              <a:rPr lang="en-US" dirty="0"/>
              <a:t>Maximum route capacity from </a:t>
            </a:r>
            <a:r>
              <a:rPr lang="en-US" i="1" dirty="0" err="1"/>
              <a:t>i</a:t>
            </a:r>
            <a:r>
              <a:rPr lang="en-US" dirty="0"/>
              <a:t> to </a:t>
            </a:r>
            <a:r>
              <a:rPr lang="en-US" i="1" dirty="0"/>
              <a:t>j</a:t>
            </a:r>
            <a:r>
              <a:rPr lang="en-US" dirty="0"/>
              <a:t>:</a:t>
            </a:r>
          </a:p>
          <a:p>
            <a:pPr lvl="1">
              <a:buFontTx/>
              <a:buNone/>
            </a:pPr>
            <a:endParaRPr lang="en-US" sz="800" dirty="0"/>
          </a:p>
          <a:p>
            <a:pPr lvl="1">
              <a:buFontTx/>
              <a:buNone/>
            </a:pPr>
            <a:r>
              <a:rPr lang="en-US" dirty="0"/>
              <a:t>				          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  <a:r>
              <a:rPr lang="en-US" u="sng" dirty="0"/>
              <a:t>&lt;</a:t>
            </a:r>
            <a:r>
              <a:rPr lang="en-US" dirty="0"/>
              <a:t> </a:t>
            </a:r>
            <a:r>
              <a:rPr lang="en-US" i="1" dirty="0" err="1"/>
              <a:t>L</a:t>
            </a:r>
            <a:r>
              <a:rPr lang="en-US" i="1" baseline="-25000" dirty="0" err="1"/>
              <a:t>ij</a:t>
            </a:r>
            <a:r>
              <a:rPr lang="en-US" dirty="0"/>
              <a:t>    </a:t>
            </a:r>
          </a:p>
          <a:p>
            <a:pPr lvl="1">
              <a:buFontTx/>
              <a:buNone/>
            </a:pPr>
            <a:endParaRPr lang="en-US" sz="800" dirty="0"/>
          </a:p>
          <a:p>
            <a:pPr lvl="1"/>
            <a:r>
              <a:rPr lang="en-US" dirty="0"/>
              <a:t>Unacceptable route:  </a:t>
            </a:r>
          </a:p>
          <a:p>
            <a:pPr lvl="1">
              <a:buFontTx/>
              <a:buNone/>
            </a:pPr>
            <a:endParaRPr lang="en-US" sz="800" dirty="0"/>
          </a:p>
          <a:p>
            <a:pPr lvl="1">
              <a:buFontTx/>
              <a:buNone/>
            </a:pPr>
            <a:r>
              <a:rPr lang="en-US" dirty="0"/>
              <a:t>		   Remove the corresponding decision variable.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011363" y="2020888"/>
            <a:ext cx="47402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 as a maximization problem.</a:t>
            </a:r>
          </a:p>
        </p:txBody>
      </p:sp>
    </p:spTree>
    <p:extLst>
      <p:ext uri="{BB962C8B-B14F-4D97-AF65-F5344CB8AC3E}">
        <p14:creationId xmlns:p14="http://schemas.microsoft.com/office/powerpoint/2010/main" val="408877622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Assignment Problem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 </a:t>
            </a:r>
            <a:r>
              <a:rPr lang="en-US" u="sng"/>
              <a:t>assignment problem</a:t>
            </a:r>
            <a:r>
              <a:rPr lang="en-US"/>
              <a:t> seeks to minimize the total cost assignment of </a:t>
            </a:r>
            <a:r>
              <a:rPr lang="en-US" i="1"/>
              <a:t>m</a:t>
            </a:r>
            <a:r>
              <a:rPr lang="en-US"/>
              <a:t> workers to </a:t>
            </a:r>
            <a:r>
              <a:rPr lang="en-US" i="1"/>
              <a:t>m</a:t>
            </a:r>
            <a:r>
              <a:rPr lang="en-US"/>
              <a:t> jobs, given that the cost of worker </a:t>
            </a:r>
            <a:r>
              <a:rPr lang="en-US" i="1"/>
              <a:t>i</a:t>
            </a:r>
            <a:r>
              <a:rPr lang="en-US"/>
              <a:t> performing job </a:t>
            </a:r>
            <a:r>
              <a:rPr lang="en-US" i="1"/>
              <a:t>j</a:t>
            </a:r>
            <a:r>
              <a:rPr lang="en-US"/>
              <a:t> is </a:t>
            </a:r>
            <a:r>
              <a:rPr lang="en-US" i="1"/>
              <a:t>c</a:t>
            </a:r>
            <a:r>
              <a:rPr lang="en-US" i="1" baseline="-25000"/>
              <a:t>ij</a:t>
            </a:r>
            <a:r>
              <a:rPr lang="en-US"/>
              <a:t>.  </a:t>
            </a:r>
          </a:p>
          <a:p>
            <a:pPr>
              <a:lnSpc>
                <a:spcPct val="90000"/>
              </a:lnSpc>
            </a:pPr>
            <a:r>
              <a:rPr lang="en-US"/>
              <a:t>It assumes all workers are assigned and each job is performed. </a:t>
            </a:r>
          </a:p>
          <a:p>
            <a:pPr>
              <a:lnSpc>
                <a:spcPct val="90000"/>
              </a:lnSpc>
            </a:pPr>
            <a:r>
              <a:rPr lang="en-US"/>
              <a:t>An assignment problem is a special case of a </a:t>
            </a:r>
            <a:r>
              <a:rPr lang="en-US" u="sng"/>
              <a:t>transportation problem</a:t>
            </a:r>
            <a:r>
              <a:rPr lang="en-US"/>
              <a:t> in which all supplies and all demands are equal to 1;  hence assignment problems may be solved as linear programs.</a:t>
            </a:r>
          </a:p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u="sng"/>
              <a:t>network representation</a:t>
            </a:r>
            <a:r>
              <a:rPr lang="en-US"/>
              <a:t> of an assignment problem with three workers and three jobs is shown on the next slide.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1409700" y="1606550"/>
            <a:ext cx="6229350" cy="4343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2" name="Rectangle 3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Assignment Problem</a:t>
            </a:r>
          </a:p>
        </p:txBody>
      </p:sp>
      <p:sp>
        <p:nvSpPr>
          <p:cNvPr id="3587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4910137" cy="554038"/>
          </a:xfrm>
          <a:noFill/>
          <a:ln/>
        </p:spPr>
        <p:txBody>
          <a:bodyPr/>
          <a:lstStyle/>
          <a:p>
            <a:r>
              <a:rPr lang="en-US" dirty="0"/>
              <a:t>Network Representation</a:t>
            </a:r>
          </a:p>
        </p:txBody>
      </p:sp>
      <p:sp>
        <p:nvSpPr>
          <p:cNvPr id="35874" name="Oval 34"/>
          <p:cNvSpPr>
            <a:spLocks noChangeArrowheads="1"/>
          </p:cNvSpPr>
          <p:nvPr/>
        </p:nvSpPr>
        <p:spPr bwMode="auto">
          <a:xfrm>
            <a:off x="2300288" y="3454400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5875" name="Oval 35"/>
          <p:cNvSpPr>
            <a:spLocks noChangeArrowheads="1"/>
          </p:cNvSpPr>
          <p:nvPr/>
        </p:nvSpPr>
        <p:spPr bwMode="auto">
          <a:xfrm>
            <a:off x="2300288" y="5040313"/>
            <a:ext cx="681037" cy="681037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35876" name="Oval 36"/>
          <p:cNvSpPr>
            <a:spLocks noChangeArrowheads="1"/>
          </p:cNvSpPr>
          <p:nvPr/>
        </p:nvSpPr>
        <p:spPr bwMode="auto">
          <a:xfrm>
            <a:off x="6262688" y="187007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35877" name="Oval 37"/>
          <p:cNvSpPr>
            <a:spLocks noChangeArrowheads="1"/>
          </p:cNvSpPr>
          <p:nvPr/>
        </p:nvSpPr>
        <p:spPr bwMode="auto">
          <a:xfrm>
            <a:off x="6262688" y="3454400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5878" name="Oval 38"/>
          <p:cNvSpPr>
            <a:spLocks noChangeArrowheads="1"/>
          </p:cNvSpPr>
          <p:nvPr/>
        </p:nvSpPr>
        <p:spPr bwMode="auto">
          <a:xfrm>
            <a:off x="6262688" y="5040313"/>
            <a:ext cx="681037" cy="681037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35879" name="Oval 39"/>
          <p:cNvSpPr>
            <a:spLocks noChangeArrowheads="1"/>
          </p:cNvSpPr>
          <p:nvPr/>
        </p:nvSpPr>
        <p:spPr bwMode="auto">
          <a:xfrm>
            <a:off x="2300288" y="187007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35880" name="Line 40"/>
          <p:cNvSpPr>
            <a:spLocks noChangeShapeType="1"/>
          </p:cNvSpPr>
          <p:nvPr/>
        </p:nvSpPr>
        <p:spPr bwMode="auto">
          <a:xfrm>
            <a:off x="2994025" y="2260600"/>
            <a:ext cx="325596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1" name="Line 41"/>
          <p:cNvSpPr>
            <a:spLocks noChangeShapeType="1"/>
          </p:cNvSpPr>
          <p:nvPr/>
        </p:nvSpPr>
        <p:spPr bwMode="auto">
          <a:xfrm>
            <a:off x="2994025" y="2266950"/>
            <a:ext cx="3255963" cy="15716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2" name="Line 42"/>
          <p:cNvSpPr>
            <a:spLocks noChangeShapeType="1"/>
          </p:cNvSpPr>
          <p:nvPr/>
        </p:nvSpPr>
        <p:spPr bwMode="auto">
          <a:xfrm>
            <a:off x="2994025" y="2266950"/>
            <a:ext cx="3255963" cy="30575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Line 43"/>
          <p:cNvSpPr>
            <a:spLocks noChangeShapeType="1"/>
          </p:cNvSpPr>
          <p:nvPr/>
        </p:nvSpPr>
        <p:spPr bwMode="auto">
          <a:xfrm flipV="1">
            <a:off x="2994025" y="2254250"/>
            <a:ext cx="3255963" cy="15970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4" name="Line 44"/>
          <p:cNvSpPr>
            <a:spLocks noChangeShapeType="1"/>
          </p:cNvSpPr>
          <p:nvPr/>
        </p:nvSpPr>
        <p:spPr bwMode="auto">
          <a:xfrm>
            <a:off x="2994025" y="3844925"/>
            <a:ext cx="325596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5" name="Line 45"/>
          <p:cNvSpPr>
            <a:spLocks noChangeShapeType="1"/>
          </p:cNvSpPr>
          <p:nvPr/>
        </p:nvSpPr>
        <p:spPr bwMode="auto">
          <a:xfrm>
            <a:off x="2994025" y="3851275"/>
            <a:ext cx="3255963" cy="14732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Line 46"/>
          <p:cNvSpPr>
            <a:spLocks noChangeShapeType="1"/>
          </p:cNvSpPr>
          <p:nvPr/>
        </p:nvSpPr>
        <p:spPr bwMode="auto">
          <a:xfrm flipV="1">
            <a:off x="2994025" y="2254250"/>
            <a:ext cx="3255963" cy="30829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7" name="Line 47"/>
          <p:cNvSpPr>
            <a:spLocks noChangeShapeType="1"/>
          </p:cNvSpPr>
          <p:nvPr/>
        </p:nvSpPr>
        <p:spPr bwMode="auto">
          <a:xfrm flipV="1">
            <a:off x="2994025" y="3838575"/>
            <a:ext cx="3255963" cy="14986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8" name="Line 48"/>
          <p:cNvSpPr>
            <a:spLocks noChangeShapeType="1"/>
          </p:cNvSpPr>
          <p:nvPr/>
        </p:nvSpPr>
        <p:spPr bwMode="auto">
          <a:xfrm>
            <a:off x="2994025" y="5330825"/>
            <a:ext cx="325596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9" name="Rectangle 49"/>
          <p:cNvSpPr>
            <a:spLocks noChangeArrowheads="1"/>
          </p:cNvSpPr>
          <p:nvPr/>
        </p:nvSpPr>
        <p:spPr bwMode="auto">
          <a:xfrm>
            <a:off x="3121025" y="175736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35890" name="Rectangle 50"/>
          <p:cNvSpPr>
            <a:spLocks noChangeArrowheads="1"/>
          </p:cNvSpPr>
          <p:nvPr/>
        </p:nvSpPr>
        <p:spPr bwMode="auto">
          <a:xfrm>
            <a:off x="3497263" y="213042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</a:p>
        </p:txBody>
      </p:sp>
      <p:sp>
        <p:nvSpPr>
          <p:cNvPr id="35891" name="Rectangle 51"/>
          <p:cNvSpPr>
            <a:spLocks noChangeArrowheads="1"/>
          </p:cNvSpPr>
          <p:nvPr/>
        </p:nvSpPr>
        <p:spPr bwMode="auto">
          <a:xfrm>
            <a:off x="2941638" y="251936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</a:p>
        </p:txBody>
      </p:sp>
      <p:sp>
        <p:nvSpPr>
          <p:cNvPr id="35892" name="Rectangle 52"/>
          <p:cNvSpPr>
            <a:spLocks noChangeArrowheads="1"/>
          </p:cNvSpPr>
          <p:nvPr/>
        </p:nvSpPr>
        <p:spPr bwMode="auto">
          <a:xfrm>
            <a:off x="3025775" y="310991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</a:p>
        </p:txBody>
      </p:sp>
      <p:sp>
        <p:nvSpPr>
          <p:cNvPr id="35893" name="Rectangle 53"/>
          <p:cNvSpPr>
            <a:spLocks noChangeArrowheads="1"/>
          </p:cNvSpPr>
          <p:nvPr/>
        </p:nvSpPr>
        <p:spPr bwMode="auto">
          <a:xfrm>
            <a:off x="3611563" y="334327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</a:p>
        </p:txBody>
      </p:sp>
      <p:sp>
        <p:nvSpPr>
          <p:cNvPr id="35894" name="Rectangle 54"/>
          <p:cNvSpPr>
            <a:spLocks noChangeArrowheads="1"/>
          </p:cNvSpPr>
          <p:nvPr/>
        </p:nvSpPr>
        <p:spPr bwMode="auto">
          <a:xfrm>
            <a:off x="3044825" y="393382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</a:p>
        </p:txBody>
      </p:sp>
      <p:sp>
        <p:nvSpPr>
          <p:cNvPr id="35895" name="Rectangle 55"/>
          <p:cNvSpPr>
            <a:spLocks noChangeArrowheads="1"/>
          </p:cNvSpPr>
          <p:nvPr/>
        </p:nvSpPr>
        <p:spPr bwMode="auto">
          <a:xfrm>
            <a:off x="2868613" y="453548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</a:p>
        </p:txBody>
      </p:sp>
      <p:sp>
        <p:nvSpPr>
          <p:cNvPr id="35896" name="Rectangle 56"/>
          <p:cNvSpPr>
            <a:spLocks noChangeArrowheads="1"/>
          </p:cNvSpPr>
          <p:nvPr/>
        </p:nvSpPr>
        <p:spPr bwMode="auto">
          <a:xfrm>
            <a:off x="3924300" y="475615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</a:p>
        </p:txBody>
      </p:sp>
      <p:sp>
        <p:nvSpPr>
          <p:cNvPr id="35897" name="Rectangle 57"/>
          <p:cNvSpPr>
            <a:spLocks noChangeArrowheads="1"/>
          </p:cNvSpPr>
          <p:nvPr/>
        </p:nvSpPr>
        <p:spPr bwMode="auto">
          <a:xfrm>
            <a:off x="3159125" y="525938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</a:p>
        </p:txBody>
      </p:sp>
      <p:sp>
        <p:nvSpPr>
          <p:cNvPr id="35898" name="Rectangle 58"/>
          <p:cNvSpPr>
            <a:spLocks noChangeArrowheads="1"/>
          </p:cNvSpPr>
          <p:nvPr/>
        </p:nvSpPr>
        <p:spPr bwMode="auto">
          <a:xfrm>
            <a:off x="1600200" y="2801938"/>
            <a:ext cx="119697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Agents</a:t>
            </a:r>
          </a:p>
        </p:txBody>
      </p:sp>
      <p:sp>
        <p:nvSpPr>
          <p:cNvPr id="35899" name="Rectangle 59"/>
          <p:cNvSpPr>
            <a:spLocks noChangeArrowheads="1"/>
          </p:cNvSpPr>
          <p:nvPr/>
        </p:nvSpPr>
        <p:spPr bwMode="auto">
          <a:xfrm>
            <a:off x="6437313" y="2801938"/>
            <a:ext cx="1004887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Tasks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2120900" y="2895600"/>
            <a:ext cx="4889500" cy="2419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520700" y="1052513"/>
            <a:ext cx="8101013" cy="5329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An electrical contractor pays his subcontractors a fixed fee plus mileage for work performed.  On a given day the contractor is faced with three electrical jobs associated with various projects.  Given below are the distances between the subcontractors and the projects.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Projects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Subcontractor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	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Westside             	50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36    16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Federated           	28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30    18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Goliath                	35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32    20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Universal            	25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25    14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How should the contractors be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assigned so that total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mileage is minimized?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9549" name="Rectangle 4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520700" y="1020763"/>
            <a:ext cx="4621213" cy="636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Network Representation</a:t>
            </a:r>
          </a:p>
        </p:txBody>
      </p:sp>
      <p:sp>
        <p:nvSpPr>
          <p:cNvPr id="150532" name="Line 4"/>
          <p:cNvSpPr>
            <a:spLocks noChangeShapeType="1"/>
          </p:cNvSpPr>
          <p:nvPr/>
        </p:nvSpPr>
        <p:spPr bwMode="auto">
          <a:xfrm>
            <a:off x="2997200" y="1828800"/>
            <a:ext cx="330041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3" name="Line 5"/>
          <p:cNvSpPr>
            <a:spLocks noChangeShapeType="1"/>
          </p:cNvSpPr>
          <p:nvPr/>
        </p:nvSpPr>
        <p:spPr bwMode="auto">
          <a:xfrm flipV="1">
            <a:off x="2997200" y="1822450"/>
            <a:ext cx="3300413" cy="15128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4" name="Line 6"/>
          <p:cNvSpPr>
            <a:spLocks noChangeShapeType="1"/>
          </p:cNvSpPr>
          <p:nvPr/>
        </p:nvSpPr>
        <p:spPr bwMode="auto">
          <a:xfrm flipV="1">
            <a:off x="2997200" y="1822450"/>
            <a:ext cx="3300413" cy="28527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5" name="Line 7"/>
          <p:cNvSpPr>
            <a:spLocks noChangeShapeType="1"/>
          </p:cNvSpPr>
          <p:nvPr/>
        </p:nvSpPr>
        <p:spPr bwMode="auto">
          <a:xfrm flipV="1">
            <a:off x="2997200" y="1822450"/>
            <a:ext cx="3300413" cy="411321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3135313" y="1423988"/>
            <a:ext cx="473075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</a:t>
            </a:r>
          </a:p>
        </p:txBody>
      </p:sp>
      <p:sp>
        <p:nvSpPr>
          <p:cNvPr id="150537" name="Rectangle 9"/>
          <p:cNvSpPr>
            <a:spLocks noChangeArrowheads="1"/>
          </p:cNvSpPr>
          <p:nvPr/>
        </p:nvSpPr>
        <p:spPr bwMode="auto">
          <a:xfrm>
            <a:off x="3659188" y="1828800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36</a:t>
            </a:r>
          </a:p>
        </p:txBody>
      </p:sp>
      <p:sp>
        <p:nvSpPr>
          <p:cNvPr id="150538" name="Rectangle 10"/>
          <p:cNvSpPr>
            <a:spLocks noChangeArrowheads="1"/>
          </p:cNvSpPr>
          <p:nvPr/>
        </p:nvSpPr>
        <p:spPr bwMode="auto">
          <a:xfrm>
            <a:off x="3122613" y="2257425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</a:t>
            </a:r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3133725" y="2706688"/>
            <a:ext cx="473075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28</a:t>
            </a:r>
          </a:p>
        </p:txBody>
      </p:sp>
      <p:sp>
        <p:nvSpPr>
          <p:cNvPr id="150540" name="Rectangle 12"/>
          <p:cNvSpPr>
            <a:spLocks noChangeArrowheads="1"/>
          </p:cNvSpPr>
          <p:nvPr/>
        </p:nvSpPr>
        <p:spPr bwMode="auto">
          <a:xfrm>
            <a:off x="3578225" y="2959100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</a:t>
            </a:r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3117850" y="3476625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18</a:t>
            </a:r>
          </a:p>
        </p:txBody>
      </p:sp>
      <p:sp>
        <p:nvSpPr>
          <p:cNvPr id="150542" name="Rectangle 14"/>
          <p:cNvSpPr>
            <a:spLocks noChangeArrowheads="1"/>
          </p:cNvSpPr>
          <p:nvPr/>
        </p:nvSpPr>
        <p:spPr bwMode="auto">
          <a:xfrm>
            <a:off x="3109913" y="3890963"/>
            <a:ext cx="473075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35</a:t>
            </a:r>
          </a:p>
        </p:txBody>
      </p:sp>
      <p:sp>
        <p:nvSpPr>
          <p:cNvPr id="150543" name="Rectangle 15"/>
          <p:cNvSpPr>
            <a:spLocks noChangeArrowheads="1"/>
          </p:cNvSpPr>
          <p:nvPr/>
        </p:nvSpPr>
        <p:spPr bwMode="auto">
          <a:xfrm>
            <a:off x="3784600" y="3857625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</a:p>
        </p:txBody>
      </p:sp>
      <p:sp>
        <p:nvSpPr>
          <p:cNvPr id="150544" name="Rectangle 16"/>
          <p:cNvSpPr>
            <a:spLocks noChangeArrowheads="1"/>
          </p:cNvSpPr>
          <p:nvPr/>
        </p:nvSpPr>
        <p:spPr bwMode="auto">
          <a:xfrm>
            <a:off x="3103563" y="4627563"/>
            <a:ext cx="473075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</a:p>
        </p:txBody>
      </p:sp>
      <p:sp>
        <p:nvSpPr>
          <p:cNvPr id="150545" name="Rectangle 17"/>
          <p:cNvSpPr>
            <a:spLocks noChangeArrowheads="1"/>
          </p:cNvSpPr>
          <p:nvPr/>
        </p:nvSpPr>
        <p:spPr bwMode="auto">
          <a:xfrm>
            <a:off x="3057525" y="5003800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</a:t>
            </a:r>
          </a:p>
        </p:txBody>
      </p:sp>
      <p:sp>
        <p:nvSpPr>
          <p:cNvPr id="150546" name="Rectangle 18"/>
          <p:cNvSpPr>
            <a:spLocks noChangeArrowheads="1"/>
          </p:cNvSpPr>
          <p:nvPr/>
        </p:nvSpPr>
        <p:spPr bwMode="auto">
          <a:xfrm>
            <a:off x="3832225" y="5130800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</a:t>
            </a:r>
          </a:p>
        </p:txBody>
      </p:sp>
      <p:sp>
        <p:nvSpPr>
          <p:cNvPr id="150547" name="Rectangle 19"/>
          <p:cNvSpPr>
            <a:spLocks noChangeArrowheads="1"/>
          </p:cNvSpPr>
          <p:nvPr/>
        </p:nvSpPr>
        <p:spPr bwMode="auto">
          <a:xfrm>
            <a:off x="3054350" y="5813425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</a:t>
            </a:r>
          </a:p>
        </p:txBody>
      </p:sp>
      <p:sp>
        <p:nvSpPr>
          <p:cNvPr id="150548" name="Line 20"/>
          <p:cNvSpPr>
            <a:spLocks noChangeShapeType="1"/>
          </p:cNvSpPr>
          <p:nvPr/>
        </p:nvSpPr>
        <p:spPr bwMode="auto">
          <a:xfrm flipV="1">
            <a:off x="2997200" y="3328988"/>
            <a:ext cx="338296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9" name="Line 21"/>
          <p:cNvSpPr>
            <a:spLocks noChangeShapeType="1"/>
          </p:cNvSpPr>
          <p:nvPr/>
        </p:nvSpPr>
        <p:spPr bwMode="auto">
          <a:xfrm>
            <a:off x="3008313" y="4668838"/>
            <a:ext cx="3367087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0" name="Line 22"/>
          <p:cNvSpPr>
            <a:spLocks noChangeShapeType="1"/>
          </p:cNvSpPr>
          <p:nvPr/>
        </p:nvSpPr>
        <p:spPr bwMode="auto">
          <a:xfrm flipV="1">
            <a:off x="2984500" y="4662488"/>
            <a:ext cx="3390900" cy="1282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1" name="Line 23"/>
          <p:cNvSpPr>
            <a:spLocks noChangeShapeType="1"/>
          </p:cNvSpPr>
          <p:nvPr/>
        </p:nvSpPr>
        <p:spPr bwMode="auto">
          <a:xfrm>
            <a:off x="2997200" y="3335338"/>
            <a:ext cx="3378200" cy="13271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2" name="Line 24"/>
          <p:cNvSpPr>
            <a:spLocks noChangeShapeType="1"/>
          </p:cNvSpPr>
          <p:nvPr/>
        </p:nvSpPr>
        <p:spPr bwMode="auto">
          <a:xfrm>
            <a:off x="2984500" y="1849438"/>
            <a:ext cx="3390900" cy="28130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3" name="Line 25"/>
          <p:cNvSpPr>
            <a:spLocks noChangeShapeType="1"/>
          </p:cNvSpPr>
          <p:nvPr/>
        </p:nvSpPr>
        <p:spPr bwMode="auto">
          <a:xfrm flipV="1">
            <a:off x="2997200" y="3322638"/>
            <a:ext cx="3371850" cy="26130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4" name="Line 26"/>
          <p:cNvSpPr>
            <a:spLocks noChangeShapeType="1"/>
          </p:cNvSpPr>
          <p:nvPr/>
        </p:nvSpPr>
        <p:spPr bwMode="auto">
          <a:xfrm>
            <a:off x="2997200" y="1835150"/>
            <a:ext cx="3378200" cy="14874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5" name="Line 27"/>
          <p:cNvSpPr>
            <a:spLocks noChangeShapeType="1"/>
          </p:cNvSpPr>
          <p:nvPr/>
        </p:nvSpPr>
        <p:spPr bwMode="auto">
          <a:xfrm flipV="1">
            <a:off x="2997200" y="3322638"/>
            <a:ext cx="3378200" cy="13525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6" name="Oval 28"/>
          <p:cNvSpPr>
            <a:spLocks noChangeArrowheads="1"/>
          </p:cNvSpPr>
          <p:nvPr/>
        </p:nvSpPr>
        <p:spPr bwMode="auto">
          <a:xfrm>
            <a:off x="2292350" y="15240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West</a:t>
            </a:r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150557" name="Oval 29"/>
          <p:cNvSpPr>
            <a:spLocks noChangeArrowheads="1"/>
          </p:cNvSpPr>
          <p:nvPr/>
        </p:nvSpPr>
        <p:spPr bwMode="auto">
          <a:xfrm>
            <a:off x="6369050" y="43434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150558" name="Oval 30"/>
          <p:cNvSpPr>
            <a:spLocks noChangeArrowheads="1"/>
          </p:cNvSpPr>
          <p:nvPr/>
        </p:nvSpPr>
        <p:spPr bwMode="auto">
          <a:xfrm>
            <a:off x="6359525" y="29718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150559" name="Oval 31"/>
          <p:cNvSpPr>
            <a:spLocks noChangeArrowheads="1"/>
          </p:cNvSpPr>
          <p:nvPr/>
        </p:nvSpPr>
        <p:spPr bwMode="auto">
          <a:xfrm>
            <a:off x="6330950" y="15240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150560" name="Oval 32"/>
          <p:cNvSpPr>
            <a:spLocks noChangeArrowheads="1"/>
          </p:cNvSpPr>
          <p:nvPr/>
        </p:nvSpPr>
        <p:spPr bwMode="auto">
          <a:xfrm>
            <a:off x="2292350" y="55626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Univ.</a:t>
            </a:r>
          </a:p>
        </p:txBody>
      </p:sp>
      <p:sp>
        <p:nvSpPr>
          <p:cNvPr id="150561" name="Oval 33"/>
          <p:cNvSpPr>
            <a:spLocks noChangeArrowheads="1"/>
          </p:cNvSpPr>
          <p:nvPr/>
        </p:nvSpPr>
        <p:spPr bwMode="auto">
          <a:xfrm>
            <a:off x="2292350" y="43434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Gol.</a:t>
            </a:r>
          </a:p>
        </p:txBody>
      </p:sp>
      <p:sp>
        <p:nvSpPr>
          <p:cNvPr id="150562" name="Oval 34"/>
          <p:cNvSpPr>
            <a:spLocks noChangeArrowheads="1"/>
          </p:cNvSpPr>
          <p:nvPr/>
        </p:nvSpPr>
        <p:spPr bwMode="auto">
          <a:xfrm>
            <a:off x="2292350" y="29718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Fed.</a:t>
            </a:r>
          </a:p>
        </p:txBody>
      </p:sp>
      <p:sp>
        <p:nvSpPr>
          <p:cNvPr id="150563" name="Text Box 35"/>
          <p:cNvSpPr txBox="1">
            <a:spLocks noChangeArrowheads="1"/>
          </p:cNvSpPr>
          <p:nvPr/>
        </p:nvSpPr>
        <p:spPr bwMode="auto">
          <a:xfrm>
            <a:off x="6421438" y="2332038"/>
            <a:ext cx="12366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Projects</a:t>
            </a:r>
          </a:p>
        </p:txBody>
      </p:sp>
      <p:sp>
        <p:nvSpPr>
          <p:cNvPr id="150564" name="Text Box 36"/>
          <p:cNvSpPr txBox="1">
            <a:spLocks noChangeArrowheads="1"/>
          </p:cNvSpPr>
          <p:nvPr/>
        </p:nvSpPr>
        <p:spPr bwMode="auto">
          <a:xfrm>
            <a:off x="757238" y="2322513"/>
            <a:ext cx="2200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Subcontractors</a:t>
            </a:r>
          </a:p>
        </p:txBody>
      </p:sp>
      <p:sp>
        <p:nvSpPr>
          <p:cNvPr id="150606" name="Rectangle 78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27013"/>
            <a:ext cx="7772400" cy="681037"/>
          </a:xfrm>
          <a:noFill/>
          <a:ln/>
        </p:spPr>
        <p:txBody>
          <a:bodyPr/>
          <a:lstStyle/>
          <a:p>
            <a:r>
              <a:rPr lang="en-US" dirty="0"/>
              <a:t>Transportation, Assignment, and Transshipment Problems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3521075"/>
          </a:xfrm>
          <a:noFill/>
          <a:ln/>
        </p:spPr>
        <p:txBody>
          <a:bodyPr/>
          <a:lstStyle/>
          <a:p>
            <a:r>
              <a:rPr lang="en-US"/>
              <a:t>A </a:t>
            </a:r>
            <a:r>
              <a:rPr lang="en-US" u="sng"/>
              <a:t>network model</a:t>
            </a:r>
            <a:r>
              <a:rPr lang="en-US"/>
              <a:t> is one which can be represented by a set of nodes, a set of arcs, and functions (e.g. costs, supplies, demands, etc.) associated with the arcs and/or nodes.</a:t>
            </a:r>
          </a:p>
          <a:p>
            <a:r>
              <a:rPr lang="en-US"/>
              <a:t>Transportation, assignment, transshipment, shortest-route, and maximal flow problems of this chapter as well as the minimal spanning tree and PERT/CPM problems (in others chapter) are all examples of network problems.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085850" y="1600200"/>
            <a:ext cx="6305550" cy="4324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6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    50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+36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+16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+28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+18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 +35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+32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+14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s.t.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    </a:t>
            </a:r>
            <a:r>
              <a:rPr lang="en-US" sz="2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0 or 1    for all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</p:txBody>
      </p:sp>
      <p:sp>
        <p:nvSpPr>
          <p:cNvPr id="151557" name="AutoShape 5"/>
          <p:cNvSpPr>
            <a:spLocks/>
          </p:cNvSpPr>
          <p:nvPr/>
        </p:nvSpPr>
        <p:spPr bwMode="auto">
          <a:xfrm>
            <a:off x="4552950" y="2630488"/>
            <a:ext cx="481013" cy="1430337"/>
          </a:xfrm>
          <a:prstGeom prst="rightBrace">
            <a:avLst>
              <a:gd name="adj1" fmla="val 24780"/>
              <a:gd name="adj2" fmla="val 50000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122863" y="3114675"/>
            <a:ext cx="114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Agents</a:t>
            </a:r>
            <a:endParaRPr lang="en-US" sz="2000" i="1">
              <a:effectLst/>
              <a:latin typeface="Arial Narrow" pitchFamily="34" charset="0"/>
            </a:endParaRPr>
          </a:p>
        </p:txBody>
      </p:sp>
      <p:sp>
        <p:nvSpPr>
          <p:cNvPr id="151559" name="AutoShape 7"/>
          <p:cNvSpPr>
            <a:spLocks/>
          </p:cNvSpPr>
          <p:nvPr/>
        </p:nvSpPr>
        <p:spPr bwMode="auto">
          <a:xfrm>
            <a:off x="5137150" y="4219575"/>
            <a:ext cx="406400" cy="1063625"/>
          </a:xfrm>
          <a:prstGeom prst="rightBrace">
            <a:avLst>
              <a:gd name="adj1" fmla="val 21810"/>
              <a:gd name="adj2" fmla="val 51324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614988" y="4535488"/>
            <a:ext cx="9509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Tasks</a:t>
            </a:r>
            <a:endParaRPr lang="en-US" sz="2000" i="1">
              <a:effectLst/>
              <a:latin typeface="Arial Narrow" pitchFamily="34" charset="0"/>
            </a:endParaRPr>
          </a:p>
        </p:txBody>
      </p:sp>
      <p:sp>
        <p:nvSpPr>
          <p:cNvPr id="151601" name="Rectangle 49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085850" y="1600200"/>
            <a:ext cx="6305550" cy="4324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6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    50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+36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+16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+28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+18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 +35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+32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+14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s.t.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≥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≥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≥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    </a:t>
            </a:r>
            <a:r>
              <a:rPr lang="en-US" sz="2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0 or 1    for all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</p:txBody>
      </p:sp>
      <p:sp>
        <p:nvSpPr>
          <p:cNvPr id="151557" name="AutoShape 5"/>
          <p:cNvSpPr>
            <a:spLocks/>
          </p:cNvSpPr>
          <p:nvPr/>
        </p:nvSpPr>
        <p:spPr bwMode="auto">
          <a:xfrm>
            <a:off x="4552950" y="2630488"/>
            <a:ext cx="481013" cy="1430337"/>
          </a:xfrm>
          <a:prstGeom prst="rightBrace">
            <a:avLst>
              <a:gd name="adj1" fmla="val 24780"/>
              <a:gd name="adj2" fmla="val 50000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122863" y="3114675"/>
            <a:ext cx="114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Agents</a:t>
            </a:r>
            <a:endParaRPr lang="en-US" sz="2000" i="1">
              <a:effectLst/>
              <a:latin typeface="Arial Narrow" pitchFamily="34" charset="0"/>
            </a:endParaRPr>
          </a:p>
        </p:txBody>
      </p:sp>
      <p:sp>
        <p:nvSpPr>
          <p:cNvPr id="151559" name="AutoShape 7"/>
          <p:cNvSpPr>
            <a:spLocks/>
          </p:cNvSpPr>
          <p:nvPr/>
        </p:nvSpPr>
        <p:spPr bwMode="auto">
          <a:xfrm>
            <a:off x="5137150" y="4219575"/>
            <a:ext cx="406400" cy="1063625"/>
          </a:xfrm>
          <a:prstGeom prst="rightBrace">
            <a:avLst>
              <a:gd name="adj1" fmla="val 21810"/>
              <a:gd name="adj2" fmla="val 51324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614988" y="4535488"/>
            <a:ext cx="9509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Tasks</a:t>
            </a:r>
            <a:endParaRPr lang="en-US" sz="2000" i="1">
              <a:effectLst/>
              <a:latin typeface="Arial Narrow" pitchFamily="34" charset="0"/>
            </a:endParaRPr>
          </a:p>
        </p:txBody>
      </p:sp>
      <p:sp>
        <p:nvSpPr>
          <p:cNvPr id="151601" name="Rectangle 49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  <p:extLst>
      <p:ext uri="{BB962C8B-B14F-4D97-AF65-F5344CB8AC3E}">
        <p14:creationId xmlns:p14="http://schemas.microsoft.com/office/powerpoint/2010/main" val="30665603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041400" y="876300"/>
            <a:ext cx="6591300" cy="561340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93574" name="Rectangle 38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242400"/>
              </p:ext>
            </p:extLst>
          </p:nvPr>
        </p:nvGraphicFramePr>
        <p:xfrm>
          <a:off x="1308100" y="939800"/>
          <a:ext cx="6094475" cy="535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29" name="Worksheet" r:id="rId5" imgW="3790849" imgH="3333786" progId="Excel.Sheet.12">
                  <p:embed/>
                </p:oleObj>
              </mc:Choice>
              <mc:Fallback>
                <p:oleObj name="Worksheet" r:id="rId5" imgW="3790849" imgH="333378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8100" y="939800"/>
                        <a:ext cx="6094475" cy="535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442875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835150" y="1644650"/>
            <a:ext cx="5467350" cy="2857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016000"/>
            <a:ext cx="7886700" cy="3436938"/>
          </a:xfrm>
          <a:noFill/>
          <a:ln/>
        </p:spPr>
        <p:txBody>
          <a:bodyPr/>
          <a:lstStyle/>
          <a:p>
            <a:r>
              <a:rPr lang="en-US"/>
              <a:t>The optimal assignment is:</a:t>
            </a:r>
          </a:p>
          <a:p>
            <a:pPr>
              <a:buFont typeface="Monotype Sorts" pitchFamily="2" charset="2"/>
              <a:buNone/>
            </a:pPr>
            <a:endParaRPr lang="en-US" sz="1600"/>
          </a:p>
          <a:p>
            <a:pPr>
              <a:buFont typeface="Monotype Sorts" pitchFamily="2" charset="2"/>
              <a:buNone/>
            </a:pPr>
            <a:r>
              <a:rPr lang="en-US"/>
              <a:t>                    </a:t>
            </a:r>
            <a:r>
              <a:rPr lang="en-US" u="sng"/>
              <a:t>Subcontractor</a:t>
            </a:r>
            <a:r>
              <a:rPr lang="en-US"/>
              <a:t>    </a:t>
            </a:r>
            <a:r>
              <a:rPr lang="en-US" u="sng"/>
              <a:t>Project</a:t>
            </a:r>
            <a:r>
              <a:rPr lang="en-US"/>
              <a:t>    </a:t>
            </a:r>
            <a:r>
              <a:rPr lang="en-US" u="sng"/>
              <a:t>Distance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		      	Westside              C              16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	Federated            A              28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Goliath                (unassigned)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Universal             B              </a:t>
            </a:r>
            <a:r>
              <a:rPr lang="en-US" u="sng"/>
              <a:t>25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				   Total Distance  =  69 miles </a:t>
            </a:r>
          </a:p>
        </p:txBody>
      </p:sp>
      <p:sp>
        <p:nvSpPr>
          <p:cNvPr id="49198" name="Rectangle 46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1136650" y="1606550"/>
            <a:ext cx="6299200" cy="30861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687388" y="1104900"/>
            <a:ext cx="6819900" cy="3041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Using the notation: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      1   if agent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is assigned to task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0   otherwise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cost of assigning agent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task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</a:t>
            </a:r>
          </a:p>
        </p:txBody>
      </p:sp>
      <p:sp>
        <p:nvSpPr>
          <p:cNvPr id="219147" name="AutoShape 11"/>
          <p:cNvSpPr>
            <a:spLocks/>
          </p:cNvSpPr>
          <p:nvPr/>
        </p:nvSpPr>
        <p:spPr bwMode="auto">
          <a:xfrm>
            <a:off x="2489200" y="2336800"/>
            <a:ext cx="393700" cy="914400"/>
          </a:xfrm>
          <a:prstGeom prst="leftBrace">
            <a:avLst>
              <a:gd name="adj1" fmla="val 19355"/>
              <a:gd name="adj2" fmla="val 27894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4968875" y="4090988"/>
            <a:ext cx="1546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continued</a:t>
            </a:r>
          </a:p>
        </p:txBody>
      </p:sp>
      <p:sp>
        <p:nvSpPr>
          <p:cNvPr id="219149" name="Line 13"/>
          <p:cNvSpPr>
            <a:spLocks noChangeShapeType="1"/>
          </p:cNvSpPr>
          <p:nvPr/>
        </p:nvSpPr>
        <p:spPr bwMode="auto">
          <a:xfrm>
            <a:off x="6578600" y="4330700"/>
            <a:ext cx="4572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2704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242175" cy="539750"/>
          </a:xfrm>
          <a:noFill/>
          <a:ln/>
        </p:spPr>
        <p:txBody>
          <a:bodyPr/>
          <a:lstStyle/>
          <a:p>
            <a:r>
              <a:rPr lang="en-US" kern="1200" dirty="0">
                <a:latin typeface="Book Antiqua" pitchFamily="18" charset="0"/>
              </a:rPr>
              <a:t>Linear Programming Formulation (continued)</a:t>
            </a:r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Assignment Problem</a:t>
            </a: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1784350" y="1606550"/>
            <a:ext cx="5588000" cy="3416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6441" name="Object 9"/>
          <p:cNvGraphicFramePr>
            <a:graphicFrameLocks noChangeAspect="1"/>
          </p:cNvGraphicFramePr>
          <p:nvPr/>
        </p:nvGraphicFramePr>
        <p:xfrm>
          <a:off x="1939925" y="1698625"/>
          <a:ext cx="204152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8" r:id="rId4" imgW="952087" imgH="418918" progId="Equation.DSMT4">
                  <p:embed/>
                </p:oleObj>
              </mc:Choice>
              <mc:Fallback>
                <p:oleObj r:id="rId4" imgW="952087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1698625"/>
                        <a:ext cx="2041525" cy="8985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2" name="Object 10"/>
          <p:cNvGraphicFramePr>
            <a:graphicFrameLocks noChangeAspect="1"/>
          </p:cNvGraphicFramePr>
          <p:nvPr/>
        </p:nvGraphicFramePr>
        <p:xfrm>
          <a:off x="2643188" y="2540000"/>
          <a:ext cx="4402137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9" name="Equation" r:id="rId6" imgW="1968480" imgH="419040" progId="Equation.DSMT4">
                  <p:embed/>
                </p:oleObj>
              </mc:Choice>
              <mc:Fallback>
                <p:oleObj name="Equation" r:id="rId6" imgW="19684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2540000"/>
                        <a:ext cx="4402137" cy="9334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3" name="Object 11"/>
          <p:cNvGraphicFramePr>
            <a:graphicFrameLocks noChangeAspect="1"/>
          </p:cNvGraphicFramePr>
          <p:nvPr/>
        </p:nvGraphicFramePr>
        <p:xfrm>
          <a:off x="2644775" y="3441700"/>
          <a:ext cx="41751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0" name="Equation" r:id="rId8" imgW="1892160" imgH="393480" progId="Equation.DSMT4">
                  <p:embed/>
                </p:oleObj>
              </mc:Choice>
              <mc:Fallback>
                <p:oleObj name="Equation" r:id="rId8" imgW="1892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775" y="3441700"/>
                        <a:ext cx="4175125" cy="86518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44" name="Text Box 12"/>
          <p:cNvSpPr txBox="1">
            <a:spLocks noChangeArrowheads="1"/>
          </p:cNvSpPr>
          <p:nvPr/>
        </p:nvSpPr>
        <p:spPr bwMode="auto">
          <a:xfrm>
            <a:off x="2940050" y="4454525"/>
            <a:ext cx="2806700" cy="347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 	for all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151138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1504950" y="3130550"/>
            <a:ext cx="6324600" cy="15621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1746250" y="2032000"/>
            <a:ext cx="5778500" cy="55245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4129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LP Formulation Special Cases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Number of agents exceeds the number of tasks: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55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			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  <a:buFontTx/>
              <a:buChar char="•"/>
            </a:pPr>
            <a:endParaRPr lang="en-US" sz="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Number of tasks exceeds the number of agents: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Add enough dummy agents to equalize the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number of agents and the number of tasks.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The objective function coefficients for these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new variable would be zero.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860550" y="2058988"/>
            <a:ext cx="55800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Extra agents simply remain unassigned.</a:t>
            </a:r>
          </a:p>
        </p:txBody>
      </p:sp>
    </p:spTree>
    <p:extLst>
      <p:ext uri="{BB962C8B-B14F-4D97-AF65-F5344CB8AC3E}">
        <p14:creationId xmlns:p14="http://schemas.microsoft.com/office/powerpoint/2010/main" val="253792259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2159000" y="4629150"/>
            <a:ext cx="4800600" cy="10414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581150" y="3505200"/>
            <a:ext cx="6419850" cy="5715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2076450" y="2362200"/>
            <a:ext cx="4933950" cy="5715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</a:t>
            </a:r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520700" y="1065213"/>
            <a:ext cx="8101013" cy="4421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LP Formulation Special Cases (continued)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assignment alternatives are evaluated in terms of revenue or profit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   Solve as a maximization problem.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assignment is unacceptable: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Remove the corresponding decision variable.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agent is permitted to work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tasks: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48487" name="Object 7"/>
          <p:cNvGraphicFramePr>
            <a:graphicFrameLocks noChangeAspect="1"/>
          </p:cNvGraphicFramePr>
          <p:nvPr/>
        </p:nvGraphicFramePr>
        <p:xfrm>
          <a:off x="2314575" y="4686300"/>
          <a:ext cx="44989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34" name="Equation" r:id="rId4" imgW="1955520" imgH="419040" progId="Equation.DSMT4">
                  <p:embed/>
                </p:oleObj>
              </mc:Choice>
              <mc:Fallback>
                <p:oleObj name="Equation" r:id="rId4" imgW="1955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4686300"/>
                        <a:ext cx="4498975" cy="9334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232380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43000"/>
            <a:ext cx="7886700" cy="464343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Transshipment problems</a:t>
            </a:r>
            <a:r>
              <a:rPr lang="en-US"/>
              <a:t> are transportation problems in which a shipment may move through intermediate nodes (transshipment nodes)before reaching a particular destination node.</a:t>
            </a:r>
          </a:p>
          <a:p>
            <a:pPr>
              <a:lnSpc>
                <a:spcPct val="90000"/>
              </a:lnSpc>
            </a:pPr>
            <a:r>
              <a:rPr lang="en-US"/>
              <a:t>Transshipment problems can be converted to larger transportation problems and solved by a special transportation program.</a:t>
            </a:r>
          </a:p>
          <a:p>
            <a:pPr>
              <a:lnSpc>
                <a:spcPct val="90000"/>
              </a:lnSpc>
            </a:pPr>
            <a:r>
              <a:rPr lang="en-US"/>
              <a:t>Transshipment problems can also be solved by general purpose linear programming codes.</a:t>
            </a:r>
          </a:p>
          <a:p>
            <a:pPr>
              <a:lnSpc>
                <a:spcPct val="90000"/>
              </a:lnSpc>
            </a:pPr>
            <a:r>
              <a:rPr lang="en-US"/>
              <a:t>The network representation for a transshipment problem with two sources, three intermediate nodes, and two destinations is shown on the next slide.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6" name="Rectangle 86"/>
          <p:cNvSpPr>
            <a:spLocks noChangeArrowheads="1"/>
          </p:cNvSpPr>
          <p:nvPr/>
        </p:nvSpPr>
        <p:spPr bwMode="auto">
          <a:xfrm>
            <a:off x="1123950" y="1657350"/>
            <a:ext cx="7391400" cy="44767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4" name="Rectangle 4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</a:t>
            </a:r>
          </a:p>
        </p:txBody>
      </p:sp>
      <p:sp>
        <p:nvSpPr>
          <p:cNvPr id="51245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4960937" cy="55403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kern="1200" dirty="0">
                <a:latin typeface="Book Antiqua" pitchFamily="18" charset="0"/>
              </a:rPr>
              <a:t>Network Representation</a:t>
            </a:r>
          </a:p>
        </p:txBody>
      </p:sp>
      <p:sp>
        <p:nvSpPr>
          <p:cNvPr id="51246" name="Oval 46"/>
          <p:cNvSpPr>
            <a:spLocks noChangeArrowheads="1"/>
          </p:cNvSpPr>
          <p:nvPr/>
        </p:nvSpPr>
        <p:spPr bwMode="auto">
          <a:xfrm>
            <a:off x="1768475" y="4343400"/>
            <a:ext cx="681038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2</a:t>
            </a:r>
          </a:p>
        </p:txBody>
      </p:sp>
      <p:sp>
        <p:nvSpPr>
          <p:cNvPr id="51247" name="Oval 47"/>
          <p:cNvSpPr>
            <a:spLocks noChangeArrowheads="1"/>
          </p:cNvSpPr>
          <p:nvPr/>
        </p:nvSpPr>
        <p:spPr bwMode="auto">
          <a:xfrm>
            <a:off x="4443413" y="186372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51248" name="Oval 48"/>
          <p:cNvSpPr>
            <a:spLocks noChangeArrowheads="1"/>
          </p:cNvSpPr>
          <p:nvPr/>
        </p:nvSpPr>
        <p:spPr bwMode="auto">
          <a:xfrm>
            <a:off x="4443413" y="338772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</a:p>
        </p:txBody>
      </p:sp>
      <p:sp>
        <p:nvSpPr>
          <p:cNvPr id="51249" name="Oval 49"/>
          <p:cNvSpPr>
            <a:spLocks noChangeArrowheads="1"/>
          </p:cNvSpPr>
          <p:nvPr/>
        </p:nvSpPr>
        <p:spPr bwMode="auto">
          <a:xfrm>
            <a:off x="4424363" y="483552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51250" name="Oval 50"/>
          <p:cNvSpPr>
            <a:spLocks noChangeArrowheads="1"/>
          </p:cNvSpPr>
          <p:nvPr/>
        </p:nvSpPr>
        <p:spPr bwMode="auto">
          <a:xfrm>
            <a:off x="6821488" y="2457450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</a:t>
            </a:r>
          </a:p>
        </p:txBody>
      </p:sp>
      <p:sp>
        <p:nvSpPr>
          <p:cNvPr id="51251" name="Oval 51"/>
          <p:cNvSpPr>
            <a:spLocks noChangeArrowheads="1"/>
          </p:cNvSpPr>
          <p:nvPr/>
        </p:nvSpPr>
        <p:spPr bwMode="auto">
          <a:xfrm>
            <a:off x="6821488" y="434022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7</a:t>
            </a:r>
          </a:p>
        </p:txBody>
      </p:sp>
      <p:sp>
        <p:nvSpPr>
          <p:cNvPr id="51252" name="Oval 52"/>
          <p:cNvSpPr>
            <a:spLocks noChangeArrowheads="1"/>
          </p:cNvSpPr>
          <p:nvPr/>
        </p:nvSpPr>
        <p:spPr bwMode="auto">
          <a:xfrm>
            <a:off x="1868488" y="2457450"/>
            <a:ext cx="679450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1</a:t>
            </a:r>
          </a:p>
        </p:txBody>
      </p:sp>
      <p:sp>
        <p:nvSpPr>
          <p:cNvPr id="51253" name="Line 53"/>
          <p:cNvSpPr>
            <a:spLocks noChangeShapeType="1"/>
          </p:cNvSpPr>
          <p:nvPr/>
        </p:nvSpPr>
        <p:spPr bwMode="auto">
          <a:xfrm flipV="1">
            <a:off x="2560638" y="2147888"/>
            <a:ext cx="1870075" cy="7064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4" name="Line 54"/>
          <p:cNvSpPr>
            <a:spLocks noChangeShapeType="1"/>
          </p:cNvSpPr>
          <p:nvPr/>
        </p:nvSpPr>
        <p:spPr bwMode="auto">
          <a:xfrm>
            <a:off x="2560638" y="2854325"/>
            <a:ext cx="1882775" cy="92551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5" name="Line 55"/>
          <p:cNvSpPr>
            <a:spLocks noChangeShapeType="1"/>
          </p:cNvSpPr>
          <p:nvPr/>
        </p:nvSpPr>
        <p:spPr bwMode="auto">
          <a:xfrm>
            <a:off x="2560638" y="2854325"/>
            <a:ext cx="1889125" cy="22558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6" name="Line 56"/>
          <p:cNvSpPr>
            <a:spLocks noChangeShapeType="1"/>
          </p:cNvSpPr>
          <p:nvPr/>
        </p:nvSpPr>
        <p:spPr bwMode="auto">
          <a:xfrm flipV="1">
            <a:off x="2443163" y="2147888"/>
            <a:ext cx="1987550" cy="245586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7" name="Line 57"/>
          <p:cNvSpPr>
            <a:spLocks noChangeShapeType="1"/>
          </p:cNvSpPr>
          <p:nvPr/>
        </p:nvSpPr>
        <p:spPr bwMode="auto">
          <a:xfrm flipV="1">
            <a:off x="2443163" y="3781425"/>
            <a:ext cx="2019300" cy="8223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8" name="Line 58"/>
          <p:cNvSpPr>
            <a:spLocks noChangeShapeType="1"/>
          </p:cNvSpPr>
          <p:nvPr/>
        </p:nvSpPr>
        <p:spPr bwMode="auto">
          <a:xfrm>
            <a:off x="2462213" y="4641850"/>
            <a:ext cx="1987550" cy="47466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9" name="Line 59"/>
          <p:cNvSpPr>
            <a:spLocks noChangeShapeType="1"/>
          </p:cNvSpPr>
          <p:nvPr/>
        </p:nvSpPr>
        <p:spPr bwMode="auto">
          <a:xfrm>
            <a:off x="5137150" y="2160588"/>
            <a:ext cx="1671638" cy="5826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0" name="Line 60"/>
          <p:cNvSpPr>
            <a:spLocks noChangeShapeType="1"/>
          </p:cNvSpPr>
          <p:nvPr/>
        </p:nvSpPr>
        <p:spPr bwMode="auto">
          <a:xfrm>
            <a:off x="5137150" y="2160588"/>
            <a:ext cx="1712913" cy="241776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1" name="Line 61"/>
          <p:cNvSpPr>
            <a:spLocks noChangeShapeType="1"/>
          </p:cNvSpPr>
          <p:nvPr/>
        </p:nvSpPr>
        <p:spPr bwMode="auto">
          <a:xfrm>
            <a:off x="5118100" y="3695700"/>
            <a:ext cx="1712913" cy="9207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2" name="Line 62"/>
          <p:cNvSpPr>
            <a:spLocks noChangeShapeType="1"/>
          </p:cNvSpPr>
          <p:nvPr/>
        </p:nvSpPr>
        <p:spPr bwMode="auto">
          <a:xfrm flipV="1">
            <a:off x="5124450" y="2743200"/>
            <a:ext cx="1684338" cy="9477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3" name="Line 63"/>
          <p:cNvSpPr>
            <a:spLocks noChangeShapeType="1"/>
          </p:cNvSpPr>
          <p:nvPr/>
        </p:nvSpPr>
        <p:spPr bwMode="auto">
          <a:xfrm flipV="1">
            <a:off x="5137150" y="2740025"/>
            <a:ext cx="1690688" cy="239236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4" name="Line 64"/>
          <p:cNvSpPr>
            <a:spLocks noChangeShapeType="1"/>
          </p:cNvSpPr>
          <p:nvPr/>
        </p:nvSpPr>
        <p:spPr bwMode="auto">
          <a:xfrm flipV="1">
            <a:off x="5137150" y="4578350"/>
            <a:ext cx="1693863" cy="5540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5" name="Rectangle 65"/>
          <p:cNvSpPr>
            <a:spLocks noChangeArrowheads="1"/>
          </p:cNvSpPr>
          <p:nvPr/>
        </p:nvSpPr>
        <p:spPr bwMode="auto">
          <a:xfrm>
            <a:off x="2535238" y="218598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</a:p>
        </p:txBody>
      </p:sp>
      <p:sp>
        <p:nvSpPr>
          <p:cNvPr id="51266" name="Rectangle 66"/>
          <p:cNvSpPr>
            <a:spLocks noChangeArrowheads="1"/>
          </p:cNvSpPr>
          <p:nvPr/>
        </p:nvSpPr>
        <p:spPr bwMode="auto">
          <a:xfrm>
            <a:off x="2832100" y="265747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</a:t>
            </a:r>
          </a:p>
        </p:txBody>
      </p:sp>
      <p:sp>
        <p:nvSpPr>
          <p:cNvPr id="51267" name="Rectangle 67"/>
          <p:cNvSpPr>
            <a:spLocks noChangeArrowheads="1"/>
          </p:cNvSpPr>
          <p:nvPr/>
        </p:nvSpPr>
        <p:spPr bwMode="auto">
          <a:xfrm>
            <a:off x="2238375" y="379730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</a:p>
        </p:txBody>
      </p:sp>
      <p:sp>
        <p:nvSpPr>
          <p:cNvPr id="51268" name="Rectangle 68"/>
          <p:cNvSpPr>
            <a:spLocks noChangeArrowheads="1"/>
          </p:cNvSpPr>
          <p:nvPr/>
        </p:nvSpPr>
        <p:spPr bwMode="auto">
          <a:xfrm>
            <a:off x="3041650" y="431800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24</a:t>
            </a:r>
          </a:p>
        </p:txBody>
      </p:sp>
      <p:sp>
        <p:nvSpPr>
          <p:cNvPr id="51269" name="Rectangle 69"/>
          <p:cNvSpPr>
            <a:spLocks noChangeArrowheads="1"/>
          </p:cNvSpPr>
          <p:nvPr/>
        </p:nvSpPr>
        <p:spPr bwMode="auto">
          <a:xfrm>
            <a:off x="2454275" y="468153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</a:t>
            </a:r>
          </a:p>
        </p:txBody>
      </p:sp>
      <p:sp>
        <p:nvSpPr>
          <p:cNvPr id="51270" name="Rectangle 70"/>
          <p:cNvSpPr>
            <a:spLocks noChangeArrowheads="1"/>
          </p:cNvSpPr>
          <p:nvPr/>
        </p:nvSpPr>
        <p:spPr bwMode="auto">
          <a:xfrm>
            <a:off x="2336800" y="305435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15</a:t>
            </a:r>
          </a:p>
        </p:txBody>
      </p:sp>
      <p:sp>
        <p:nvSpPr>
          <p:cNvPr id="51271" name="Rectangle 71"/>
          <p:cNvSpPr>
            <a:spLocks noChangeArrowheads="1"/>
          </p:cNvSpPr>
          <p:nvPr/>
        </p:nvSpPr>
        <p:spPr bwMode="auto">
          <a:xfrm>
            <a:off x="1346200" y="2559050"/>
            <a:ext cx="458788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72" name="Rectangle 72"/>
          <p:cNvSpPr>
            <a:spLocks noChangeArrowheads="1"/>
          </p:cNvSpPr>
          <p:nvPr/>
        </p:nvSpPr>
        <p:spPr bwMode="auto">
          <a:xfrm>
            <a:off x="5210175" y="177006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36</a:t>
            </a:r>
          </a:p>
        </p:txBody>
      </p:sp>
      <p:sp>
        <p:nvSpPr>
          <p:cNvPr id="51273" name="Rectangle 73"/>
          <p:cNvSpPr>
            <a:spLocks noChangeArrowheads="1"/>
          </p:cNvSpPr>
          <p:nvPr/>
        </p:nvSpPr>
        <p:spPr bwMode="auto">
          <a:xfrm>
            <a:off x="4951413" y="241776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37</a:t>
            </a:r>
          </a:p>
        </p:txBody>
      </p:sp>
      <p:sp>
        <p:nvSpPr>
          <p:cNvPr id="51274" name="Rectangle 74"/>
          <p:cNvSpPr>
            <a:spLocks noChangeArrowheads="1"/>
          </p:cNvSpPr>
          <p:nvPr/>
        </p:nvSpPr>
        <p:spPr bwMode="auto">
          <a:xfrm>
            <a:off x="5011738" y="300037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46</a:t>
            </a:r>
          </a:p>
        </p:txBody>
      </p:sp>
      <p:sp>
        <p:nvSpPr>
          <p:cNvPr id="51275" name="Rectangle 75"/>
          <p:cNvSpPr>
            <a:spLocks noChangeArrowheads="1"/>
          </p:cNvSpPr>
          <p:nvPr/>
        </p:nvSpPr>
        <p:spPr bwMode="auto">
          <a:xfrm>
            <a:off x="5308600" y="344805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47</a:t>
            </a:r>
          </a:p>
        </p:txBody>
      </p:sp>
      <p:sp>
        <p:nvSpPr>
          <p:cNvPr id="51276" name="Rectangle 76"/>
          <p:cNvSpPr>
            <a:spLocks noChangeArrowheads="1"/>
          </p:cNvSpPr>
          <p:nvPr/>
        </p:nvSpPr>
        <p:spPr bwMode="auto">
          <a:xfrm>
            <a:off x="4881563" y="426243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56</a:t>
            </a:r>
          </a:p>
        </p:txBody>
      </p:sp>
      <p:sp>
        <p:nvSpPr>
          <p:cNvPr id="51277" name="Rectangle 77"/>
          <p:cNvSpPr>
            <a:spLocks noChangeArrowheads="1"/>
          </p:cNvSpPr>
          <p:nvPr/>
        </p:nvSpPr>
        <p:spPr bwMode="auto">
          <a:xfrm>
            <a:off x="5210175" y="495617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57</a:t>
            </a:r>
          </a:p>
        </p:txBody>
      </p:sp>
      <p:sp>
        <p:nvSpPr>
          <p:cNvPr id="51278" name="Rectangle 78"/>
          <p:cNvSpPr>
            <a:spLocks noChangeArrowheads="1"/>
          </p:cNvSpPr>
          <p:nvPr/>
        </p:nvSpPr>
        <p:spPr bwMode="auto">
          <a:xfrm>
            <a:off x="7586663" y="2559050"/>
            <a:ext cx="4921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79" name="Rectangle 79"/>
          <p:cNvSpPr>
            <a:spLocks noChangeArrowheads="1"/>
          </p:cNvSpPr>
          <p:nvPr/>
        </p:nvSpPr>
        <p:spPr bwMode="auto">
          <a:xfrm>
            <a:off x="7586663" y="4441825"/>
            <a:ext cx="4921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51280" name="Rectangle 80"/>
          <p:cNvSpPr>
            <a:spLocks noChangeArrowheads="1"/>
          </p:cNvSpPr>
          <p:nvPr/>
        </p:nvSpPr>
        <p:spPr bwMode="auto">
          <a:xfrm>
            <a:off x="3262313" y="5568950"/>
            <a:ext cx="2932112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Intermediate Nodes</a:t>
            </a:r>
          </a:p>
        </p:txBody>
      </p:sp>
      <p:sp>
        <p:nvSpPr>
          <p:cNvPr id="51281" name="Rectangle 81"/>
          <p:cNvSpPr>
            <a:spLocks noChangeArrowheads="1"/>
          </p:cNvSpPr>
          <p:nvPr/>
        </p:nvSpPr>
        <p:spPr bwMode="auto">
          <a:xfrm>
            <a:off x="1277938" y="5168900"/>
            <a:ext cx="12795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Sources</a:t>
            </a:r>
          </a:p>
        </p:txBody>
      </p:sp>
      <p:sp>
        <p:nvSpPr>
          <p:cNvPr id="51282" name="Rectangle 82"/>
          <p:cNvSpPr>
            <a:spLocks noChangeArrowheads="1"/>
          </p:cNvSpPr>
          <p:nvPr/>
        </p:nvSpPr>
        <p:spPr bwMode="auto">
          <a:xfrm>
            <a:off x="6510338" y="5149850"/>
            <a:ext cx="193040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Destinations</a:t>
            </a:r>
          </a:p>
        </p:txBody>
      </p:sp>
      <p:sp>
        <p:nvSpPr>
          <p:cNvPr id="51283" name="Rectangle 83"/>
          <p:cNvSpPr>
            <a:spLocks noChangeArrowheads="1"/>
          </p:cNvSpPr>
          <p:nvPr/>
        </p:nvSpPr>
        <p:spPr bwMode="auto">
          <a:xfrm>
            <a:off x="1270000" y="4540250"/>
            <a:ext cx="458788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51284" name="AutoShape 84"/>
          <p:cNvSpPr>
            <a:spLocks noChangeArrowheads="1"/>
          </p:cNvSpPr>
          <p:nvPr/>
        </p:nvSpPr>
        <p:spPr bwMode="auto">
          <a:xfrm>
            <a:off x="7258050" y="3409950"/>
            <a:ext cx="1466850" cy="495300"/>
          </a:xfrm>
          <a:prstGeom prst="wedgeRoundRectCallout">
            <a:avLst>
              <a:gd name="adj1" fmla="val -12556"/>
              <a:gd name="adj2" fmla="val 152245"/>
              <a:gd name="adj3" fmla="val 16667"/>
            </a:avLst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Demand</a:t>
            </a:r>
          </a:p>
        </p:txBody>
      </p:sp>
      <p:sp>
        <p:nvSpPr>
          <p:cNvPr id="51285" name="AutoShape 85"/>
          <p:cNvSpPr>
            <a:spLocks noChangeArrowheads="1"/>
          </p:cNvSpPr>
          <p:nvPr/>
        </p:nvSpPr>
        <p:spPr bwMode="auto">
          <a:xfrm>
            <a:off x="533400" y="3543300"/>
            <a:ext cx="1314450" cy="514350"/>
          </a:xfrm>
          <a:prstGeom prst="wedgeRoundRectCallout">
            <a:avLst>
              <a:gd name="adj1" fmla="val 22222"/>
              <a:gd name="adj2" fmla="val 137347"/>
              <a:gd name="adj3" fmla="val 16667"/>
            </a:avLst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Supply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344488"/>
            <a:ext cx="7475537" cy="433387"/>
          </a:xfrm>
          <a:noFill/>
          <a:ln/>
        </p:spPr>
        <p:txBody>
          <a:bodyPr/>
          <a:lstStyle/>
          <a:p>
            <a:r>
              <a:rPr lang="en-US"/>
              <a:t>Transportation, Assignment, and Transshipment Problems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4340225"/>
          </a:xfrm>
          <a:noFill/>
          <a:ln/>
        </p:spPr>
        <p:txBody>
          <a:bodyPr/>
          <a:lstStyle/>
          <a:p>
            <a:r>
              <a:rPr lang="en-US" dirty="0"/>
              <a:t>Each of the </a:t>
            </a:r>
            <a:r>
              <a:rPr lang="en-US" dirty="0" smtClean="0"/>
              <a:t>five problems </a:t>
            </a:r>
            <a:r>
              <a:rPr lang="en-US" dirty="0"/>
              <a:t>of this chapter can be formulated as linear programs and solved by general purpose linear programming codes. </a:t>
            </a:r>
          </a:p>
          <a:p>
            <a:r>
              <a:rPr lang="en-US" dirty="0"/>
              <a:t>For each of the </a:t>
            </a:r>
            <a:r>
              <a:rPr lang="en-US" dirty="0" smtClean="0"/>
              <a:t>five problems, </a:t>
            </a:r>
            <a:r>
              <a:rPr lang="en-US" dirty="0"/>
              <a:t>if the right-hand side of the linear programming formulations are all integers, the optimal solution will be in terms of integer values for the decision variables.</a:t>
            </a:r>
          </a:p>
          <a:p>
            <a:r>
              <a:rPr lang="en-US" dirty="0"/>
              <a:t>However, there are many computer </a:t>
            </a:r>
            <a:r>
              <a:rPr lang="en-US" dirty="0" smtClean="0"/>
              <a:t>packages that </a:t>
            </a:r>
            <a:r>
              <a:rPr lang="en-US" dirty="0"/>
              <a:t>contain separate computer codes for these </a:t>
            </a:r>
            <a:r>
              <a:rPr lang="en-US" dirty="0" smtClean="0"/>
              <a:t>problems </a:t>
            </a:r>
            <a:r>
              <a:rPr lang="en-US" dirty="0"/>
              <a:t>which take advantage of their network structure.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0" name="Rectangle 10"/>
          <p:cNvSpPr>
            <a:spLocks noChangeArrowheads="1"/>
          </p:cNvSpPr>
          <p:nvPr/>
        </p:nvSpPr>
        <p:spPr bwMode="auto">
          <a:xfrm>
            <a:off x="1111250" y="1670050"/>
            <a:ext cx="7467600" cy="2844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</a:t>
            </a:r>
          </a:p>
        </p:txBody>
      </p:sp>
      <p:sp>
        <p:nvSpPr>
          <p:cNvPr id="215049" name="Rectangle 9"/>
          <p:cNvSpPr>
            <a:spLocks noChangeArrowheads="1"/>
          </p:cNvSpPr>
          <p:nvPr/>
        </p:nvSpPr>
        <p:spPr bwMode="auto">
          <a:xfrm>
            <a:off x="687388" y="1104900"/>
            <a:ext cx="7772400" cy="3360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Using the notation: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number of units shipped from node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node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cost per unit of shipping from node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node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supply at origin node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demand at destination node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j</a:t>
            </a:r>
          </a:p>
        </p:txBody>
      </p:sp>
      <p:sp>
        <p:nvSpPr>
          <p:cNvPr id="215051" name="Text Box 11"/>
          <p:cNvSpPr txBox="1">
            <a:spLocks noChangeArrowheads="1"/>
          </p:cNvSpPr>
          <p:nvPr/>
        </p:nvSpPr>
        <p:spPr bwMode="auto">
          <a:xfrm>
            <a:off x="6213475" y="3951288"/>
            <a:ext cx="1546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continued</a:t>
            </a:r>
          </a:p>
        </p:txBody>
      </p:sp>
      <p:sp>
        <p:nvSpPr>
          <p:cNvPr id="215052" name="Line 12"/>
          <p:cNvSpPr>
            <a:spLocks noChangeShapeType="1"/>
          </p:cNvSpPr>
          <p:nvPr/>
        </p:nvSpPr>
        <p:spPr bwMode="auto">
          <a:xfrm>
            <a:off x="7823200" y="4191000"/>
            <a:ext cx="4572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1111250" y="1670050"/>
            <a:ext cx="6908800" cy="44450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0164" name="Object 4"/>
          <p:cNvGraphicFramePr>
            <a:graphicFrameLocks noChangeAspect="1"/>
          </p:cNvGraphicFramePr>
          <p:nvPr/>
        </p:nvGraphicFramePr>
        <p:xfrm>
          <a:off x="1322388" y="1833563"/>
          <a:ext cx="19050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7" name="Equation" r:id="rId4" imgW="888840" imgH="317160" progId="Equation.DSMT4">
                  <p:embed/>
                </p:oleObj>
              </mc:Choice>
              <mc:Fallback>
                <p:oleObj name="Equation" r:id="rId4" imgW="888840" imgH="317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1833563"/>
                        <a:ext cx="1905000" cy="6794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65" name="Object 5"/>
          <p:cNvGraphicFramePr>
            <a:graphicFrameLocks noChangeAspect="1"/>
          </p:cNvGraphicFramePr>
          <p:nvPr/>
        </p:nvGraphicFramePr>
        <p:xfrm>
          <a:off x="1344613" y="2678113"/>
          <a:ext cx="56800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8" name="Equation" r:id="rId6" imgW="2539800" imgH="317160" progId="Equation.DSMT4">
                  <p:embed/>
                </p:oleObj>
              </mc:Choice>
              <mc:Fallback>
                <p:oleObj name="Equation" r:id="rId6" imgW="253980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2678113"/>
                        <a:ext cx="5680075" cy="7080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66" name="Text Box 6"/>
          <p:cNvSpPr txBox="1">
            <a:spLocks noChangeArrowheads="1"/>
          </p:cNvSpPr>
          <p:nvPr/>
        </p:nvSpPr>
        <p:spPr bwMode="auto">
          <a:xfrm>
            <a:off x="2254250" y="5127625"/>
            <a:ext cx="2806700" cy="347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 	for all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20167" name="Object 7"/>
          <p:cNvGraphicFramePr>
            <a:graphicFrameLocks noChangeAspect="1"/>
          </p:cNvGraphicFramePr>
          <p:nvPr/>
        </p:nvGraphicFramePr>
        <p:xfrm>
          <a:off x="1984375" y="3465513"/>
          <a:ext cx="584993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9" name="Equation" r:id="rId8" imgW="2616120" imgH="317160" progId="Equation.DSMT4">
                  <p:embed/>
                </p:oleObj>
              </mc:Choice>
              <mc:Fallback>
                <p:oleObj name="Equation" r:id="rId8" imgW="2616120" imgH="317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3465513"/>
                        <a:ext cx="5849938" cy="7080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68" name="Object 8"/>
          <p:cNvGraphicFramePr>
            <a:graphicFrameLocks noChangeAspect="1"/>
          </p:cNvGraphicFramePr>
          <p:nvPr/>
        </p:nvGraphicFramePr>
        <p:xfrm>
          <a:off x="2030413" y="4240213"/>
          <a:ext cx="5707062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20" name="Equation" r:id="rId10" imgW="2552400" imgH="317160" progId="Equation.DSMT4">
                  <p:embed/>
                </p:oleObj>
              </mc:Choice>
              <mc:Fallback>
                <p:oleObj name="Equation" r:id="rId10" imgW="255240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3" y="4240213"/>
                        <a:ext cx="5707062" cy="7080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69" name="Rectangle 9"/>
          <p:cNvSpPr>
            <a:spLocks noChangeArrowheads="1"/>
          </p:cNvSpPr>
          <p:nvPr/>
        </p:nvSpPr>
        <p:spPr bwMode="auto">
          <a:xfrm>
            <a:off x="687388" y="1104900"/>
            <a:ext cx="70104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 (continued)</a:t>
            </a:r>
          </a:p>
        </p:txBody>
      </p:sp>
      <p:sp>
        <p:nvSpPr>
          <p:cNvPr id="220170" name="Text Box 10"/>
          <p:cNvSpPr txBox="1">
            <a:spLocks noChangeArrowheads="1"/>
          </p:cNvSpPr>
          <p:nvPr/>
        </p:nvSpPr>
        <p:spPr bwMode="auto">
          <a:xfrm>
            <a:off x="5840413" y="5486400"/>
            <a:ext cx="1428750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continued</a:t>
            </a:r>
          </a:p>
        </p:txBody>
      </p:sp>
      <p:sp>
        <p:nvSpPr>
          <p:cNvPr id="220171" name="Line 11"/>
          <p:cNvSpPr>
            <a:spLocks noChangeShapeType="1"/>
          </p:cNvSpPr>
          <p:nvPr/>
        </p:nvSpPr>
        <p:spPr bwMode="auto">
          <a:xfrm>
            <a:off x="7327900" y="5702300"/>
            <a:ext cx="4191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685800" y="1116013"/>
            <a:ext cx="7681913" cy="3570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LP Formulation Special Cases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Total supply not equal to total demand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Maximization objective function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Route capacities or route minimums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Unacceptable routes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LP model modifications required here are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identical to those required for the special cases in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transportation problem.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758112" cy="5024438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		The </a:t>
            </a:r>
            <a:r>
              <a:rPr lang="en-US" dirty="0" err="1"/>
              <a:t>Northside</a:t>
            </a:r>
            <a:r>
              <a:rPr lang="en-US" dirty="0"/>
              <a:t> and Southside facilities of </a:t>
            </a:r>
            <a:r>
              <a:rPr lang="en-US" dirty="0" err="1"/>
              <a:t>Zeron</a:t>
            </a:r>
            <a:r>
              <a:rPr lang="en-US" dirty="0"/>
              <a:t> Industries supply three firms (</a:t>
            </a:r>
            <a:r>
              <a:rPr lang="en-US" dirty="0" err="1"/>
              <a:t>Zrox</a:t>
            </a:r>
            <a:r>
              <a:rPr lang="en-US" dirty="0"/>
              <a:t>, </a:t>
            </a:r>
            <a:r>
              <a:rPr lang="en-US" dirty="0" err="1"/>
              <a:t>Hewes</a:t>
            </a:r>
            <a:r>
              <a:rPr lang="en-US" dirty="0"/>
              <a:t>, </a:t>
            </a:r>
            <a:r>
              <a:rPr lang="en-US" dirty="0" err="1"/>
              <a:t>Rockrite</a:t>
            </a:r>
            <a:r>
              <a:rPr lang="en-US" dirty="0"/>
              <a:t>) with customized shelving for its offices.  They both order shelving from the same two manufacturers, Arnold Manufacturers and </a:t>
            </a:r>
            <a:r>
              <a:rPr lang="en-US" dirty="0" err="1"/>
              <a:t>Supershelf</a:t>
            </a:r>
            <a:r>
              <a:rPr lang="en-US" dirty="0"/>
              <a:t>, Inc.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Currently weekly demands by the users are 50 for </a:t>
            </a:r>
            <a:r>
              <a:rPr lang="en-US" dirty="0" err="1"/>
              <a:t>Zrox</a:t>
            </a:r>
            <a:r>
              <a:rPr lang="en-US" dirty="0"/>
              <a:t>, 60 for </a:t>
            </a:r>
            <a:r>
              <a:rPr lang="en-US" dirty="0" err="1"/>
              <a:t>Hewes</a:t>
            </a:r>
            <a:r>
              <a:rPr lang="en-US" dirty="0"/>
              <a:t>, and 40 for </a:t>
            </a:r>
            <a:r>
              <a:rPr lang="en-US" dirty="0" err="1"/>
              <a:t>Rockrite</a:t>
            </a:r>
            <a:r>
              <a:rPr lang="en-US" dirty="0"/>
              <a:t>.  Both Arnold and </a:t>
            </a:r>
            <a:r>
              <a:rPr lang="en-US" dirty="0" err="1"/>
              <a:t>Supershelf</a:t>
            </a:r>
            <a:r>
              <a:rPr lang="en-US" dirty="0"/>
              <a:t> can supply at most 75 units to its customers.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Additional data is shown on the next slide. 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2266950" y="2324100"/>
            <a:ext cx="4572000" cy="1352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1581150" y="4610100"/>
            <a:ext cx="5486400" cy="1295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520700" y="1065213"/>
            <a:ext cx="760571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Because of long standing contracts based on past orders, unit costs from the manufacturers to the suppliers are: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Arnold         5                 8</a:t>
            </a: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</a:t>
            </a:r>
            <a:r>
              <a:rPr lang="en-US" sz="2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Supershelf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7                 4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The costs to install the shelving at the various locations are: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Zrox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Hewes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Rockrite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 </a:t>
            </a:r>
            <a:r>
              <a:rPr lang="en-US" sz="24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   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1           5                8</a:t>
            </a: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   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3           4                4</a:t>
            </a: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77" name="Rectangle 81"/>
          <p:cNvSpPr>
            <a:spLocks noChangeArrowheads="1"/>
          </p:cNvSpPr>
          <p:nvPr/>
        </p:nvSpPr>
        <p:spPr bwMode="auto">
          <a:xfrm>
            <a:off x="1009650" y="1587500"/>
            <a:ext cx="7372350" cy="4533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40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4587875" cy="54133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kern="1200" dirty="0">
                <a:latin typeface="Book Antiqua" pitchFamily="18" charset="0"/>
              </a:rPr>
              <a:t>Network Representation</a:t>
            </a:r>
          </a:p>
        </p:txBody>
      </p:sp>
      <p:sp>
        <p:nvSpPr>
          <p:cNvPr id="55341" name="Rectangle 45"/>
          <p:cNvSpPr>
            <a:spLocks noChangeArrowheads="1"/>
          </p:cNvSpPr>
          <p:nvPr/>
        </p:nvSpPr>
        <p:spPr bwMode="auto">
          <a:xfrm>
            <a:off x="1649413" y="2695575"/>
            <a:ext cx="846137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ARNOLD</a:t>
            </a:r>
          </a:p>
        </p:txBody>
      </p:sp>
      <p:sp>
        <p:nvSpPr>
          <p:cNvPr id="55342" name="Rectangle 46"/>
          <p:cNvSpPr>
            <a:spLocks noChangeArrowheads="1"/>
          </p:cNvSpPr>
          <p:nvPr/>
        </p:nvSpPr>
        <p:spPr bwMode="auto">
          <a:xfrm>
            <a:off x="4278313" y="4799013"/>
            <a:ext cx="6699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WASH</a:t>
            </a:r>
            <a:endParaRPr lang="en-US" sz="1200">
              <a:effectLst/>
              <a:latin typeface="Arial" charset="0"/>
            </a:endParaRPr>
          </a:p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BURN</a:t>
            </a:r>
          </a:p>
        </p:txBody>
      </p:sp>
      <p:sp>
        <p:nvSpPr>
          <p:cNvPr id="55343" name="Rectangle 47"/>
          <p:cNvSpPr>
            <a:spLocks noChangeArrowheads="1"/>
          </p:cNvSpPr>
          <p:nvPr/>
        </p:nvSpPr>
        <p:spPr bwMode="auto">
          <a:xfrm>
            <a:off x="6907213" y="1644650"/>
            <a:ext cx="636587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ZROX</a:t>
            </a:r>
          </a:p>
        </p:txBody>
      </p:sp>
      <p:sp>
        <p:nvSpPr>
          <p:cNvPr id="55344" name="Rectangle 48"/>
          <p:cNvSpPr>
            <a:spLocks noChangeArrowheads="1"/>
          </p:cNvSpPr>
          <p:nvPr/>
        </p:nvSpPr>
        <p:spPr bwMode="auto">
          <a:xfrm>
            <a:off x="6819900" y="3746500"/>
            <a:ext cx="771525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HEWES</a:t>
            </a:r>
          </a:p>
        </p:txBody>
      </p:sp>
      <p:sp>
        <p:nvSpPr>
          <p:cNvPr id="55345" name="Line 49"/>
          <p:cNvSpPr>
            <a:spLocks noChangeShapeType="1"/>
          </p:cNvSpPr>
          <p:nvPr/>
        </p:nvSpPr>
        <p:spPr bwMode="auto">
          <a:xfrm flipV="1">
            <a:off x="2474913" y="2903538"/>
            <a:ext cx="1836737" cy="63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6" name="Line 50"/>
          <p:cNvSpPr>
            <a:spLocks noChangeShapeType="1"/>
          </p:cNvSpPr>
          <p:nvPr/>
        </p:nvSpPr>
        <p:spPr bwMode="auto">
          <a:xfrm>
            <a:off x="2468563" y="4968875"/>
            <a:ext cx="1836737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7" name="Line 51"/>
          <p:cNvSpPr>
            <a:spLocks noChangeShapeType="1"/>
          </p:cNvSpPr>
          <p:nvPr/>
        </p:nvSpPr>
        <p:spPr bwMode="auto">
          <a:xfrm>
            <a:off x="2468563" y="2916238"/>
            <a:ext cx="1836737" cy="20716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8" name="Line 52"/>
          <p:cNvSpPr>
            <a:spLocks noChangeShapeType="1"/>
          </p:cNvSpPr>
          <p:nvPr/>
        </p:nvSpPr>
        <p:spPr bwMode="auto">
          <a:xfrm flipV="1">
            <a:off x="2481263" y="2916238"/>
            <a:ext cx="1817687" cy="2039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9" name="Line 53"/>
          <p:cNvSpPr>
            <a:spLocks noChangeShapeType="1"/>
          </p:cNvSpPr>
          <p:nvPr/>
        </p:nvSpPr>
        <p:spPr bwMode="auto">
          <a:xfrm flipV="1">
            <a:off x="5054600" y="2211388"/>
            <a:ext cx="1865313" cy="6858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0" name="Line 54"/>
          <p:cNvSpPr>
            <a:spLocks noChangeShapeType="1"/>
          </p:cNvSpPr>
          <p:nvPr/>
        </p:nvSpPr>
        <p:spPr bwMode="auto">
          <a:xfrm>
            <a:off x="5060950" y="2897188"/>
            <a:ext cx="1835150" cy="9636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1" name="Line 55"/>
          <p:cNvSpPr>
            <a:spLocks noChangeShapeType="1"/>
          </p:cNvSpPr>
          <p:nvPr/>
        </p:nvSpPr>
        <p:spPr bwMode="auto">
          <a:xfrm>
            <a:off x="5067300" y="2903538"/>
            <a:ext cx="1827213" cy="26781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2" name="Line 56"/>
          <p:cNvSpPr>
            <a:spLocks noChangeShapeType="1"/>
          </p:cNvSpPr>
          <p:nvPr/>
        </p:nvSpPr>
        <p:spPr bwMode="auto">
          <a:xfrm flipV="1">
            <a:off x="5060950" y="2230438"/>
            <a:ext cx="1863725" cy="27257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3" name="Line 57"/>
          <p:cNvSpPr>
            <a:spLocks noChangeShapeType="1"/>
          </p:cNvSpPr>
          <p:nvPr/>
        </p:nvSpPr>
        <p:spPr bwMode="auto">
          <a:xfrm flipV="1">
            <a:off x="5067300" y="3848100"/>
            <a:ext cx="1828800" cy="11080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4" name="Line 58"/>
          <p:cNvSpPr>
            <a:spLocks noChangeShapeType="1"/>
          </p:cNvSpPr>
          <p:nvPr/>
        </p:nvSpPr>
        <p:spPr bwMode="auto">
          <a:xfrm>
            <a:off x="5060950" y="4956175"/>
            <a:ext cx="1858963" cy="6381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5" name="Rectangle 59"/>
          <p:cNvSpPr>
            <a:spLocks noChangeArrowheads="1"/>
          </p:cNvSpPr>
          <p:nvPr/>
        </p:nvSpPr>
        <p:spPr bwMode="auto">
          <a:xfrm>
            <a:off x="1211263" y="2690813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</a:t>
            </a:r>
          </a:p>
        </p:txBody>
      </p:sp>
      <p:sp>
        <p:nvSpPr>
          <p:cNvPr id="55356" name="Rectangle 60"/>
          <p:cNvSpPr>
            <a:spLocks noChangeArrowheads="1"/>
          </p:cNvSpPr>
          <p:nvPr/>
        </p:nvSpPr>
        <p:spPr bwMode="auto">
          <a:xfrm>
            <a:off x="1211263" y="4794250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</a:t>
            </a:r>
          </a:p>
        </p:txBody>
      </p:sp>
      <p:sp>
        <p:nvSpPr>
          <p:cNvPr id="55357" name="Rectangle 61"/>
          <p:cNvSpPr>
            <a:spLocks noChangeArrowheads="1"/>
          </p:cNvSpPr>
          <p:nvPr/>
        </p:nvSpPr>
        <p:spPr bwMode="auto">
          <a:xfrm>
            <a:off x="7696200" y="1882775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</a:t>
            </a:r>
          </a:p>
        </p:txBody>
      </p:sp>
      <p:sp>
        <p:nvSpPr>
          <p:cNvPr id="55358" name="Rectangle 62"/>
          <p:cNvSpPr>
            <a:spLocks noChangeArrowheads="1"/>
          </p:cNvSpPr>
          <p:nvPr/>
        </p:nvSpPr>
        <p:spPr bwMode="auto">
          <a:xfrm>
            <a:off x="7696200" y="3654425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</a:t>
            </a:r>
          </a:p>
        </p:txBody>
      </p:sp>
      <p:sp>
        <p:nvSpPr>
          <p:cNvPr id="55359" name="Rectangle 63"/>
          <p:cNvSpPr>
            <a:spLocks noChangeArrowheads="1"/>
          </p:cNvSpPr>
          <p:nvPr/>
        </p:nvSpPr>
        <p:spPr bwMode="auto">
          <a:xfrm>
            <a:off x="7696200" y="5422900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40</a:t>
            </a:r>
          </a:p>
        </p:txBody>
      </p:sp>
      <p:sp>
        <p:nvSpPr>
          <p:cNvPr id="55360" name="Rectangle 64"/>
          <p:cNvSpPr>
            <a:spLocks noChangeArrowheads="1"/>
          </p:cNvSpPr>
          <p:nvPr/>
        </p:nvSpPr>
        <p:spPr bwMode="auto">
          <a:xfrm>
            <a:off x="2525713" y="2481263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55361" name="Rectangle 65"/>
          <p:cNvSpPr>
            <a:spLocks noChangeArrowheads="1"/>
          </p:cNvSpPr>
          <p:nvPr/>
        </p:nvSpPr>
        <p:spPr bwMode="auto">
          <a:xfrm>
            <a:off x="2514600" y="3211513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55362" name="Rectangle 66"/>
          <p:cNvSpPr>
            <a:spLocks noChangeArrowheads="1"/>
          </p:cNvSpPr>
          <p:nvPr/>
        </p:nvSpPr>
        <p:spPr bwMode="auto">
          <a:xfrm>
            <a:off x="2514600" y="427513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55363" name="Rectangle 67"/>
          <p:cNvSpPr>
            <a:spLocks noChangeArrowheads="1"/>
          </p:cNvSpPr>
          <p:nvPr/>
        </p:nvSpPr>
        <p:spPr bwMode="auto">
          <a:xfrm>
            <a:off x="2513013" y="49926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55364" name="Rectangle 68"/>
          <p:cNvSpPr>
            <a:spLocks noChangeArrowheads="1"/>
          </p:cNvSpPr>
          <p:nvPr/>
        </p:nvSpPr>
        <p:spPr bwMode="auto">
          <a:xfrm>
            <a:off x="5067300" y="2349500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5365" name="Rectangle 69"/>
          <p:cNvSpPr>
            <a:spLocks noChangeArrowheads="1"/>
          </p:cNvSpPr>
          <p:nvPr/>
        </p:nvSpPr>
        <p:spPr bwMode="auto">
          <a:xfrm>
            <a:off x="5329238" y="271303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55366" name="Rectangle 70"/>
          <p:cNvSpPr>
            <a:spLocks noChangeArrowheads="1"/>
          </p:cNvSpPr>
          <p:nvPr/>
        </p:nvSpPr>
        <p:spPr bwMode="auto">
          <a:xfrm>
            <a:off x="5056188" y="326072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55367" name="Rectangle 71"/>
          <p:cNvSpPr>
            <a:spLocks noChangeArrowheads="1"/>
          </p:cNvSpPr>
          <p:nvPr/>
        </p:nvSpPr>
        <p:spPr bwMode="auto">
          <a:xfrm>
            <a:off x="5056188" y="414972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55368" name="Rectangle 72"/>
          <p:cNvSpPr>
            <a:spLocks noChangeArrowheads="1"/>
          </p:cNvSpPr>
          <p:nvPr/>
        </p:nvSpPr>
        <p:spPr bwMode="auto">
          <a:xfrm>
            <a:off x="5405438" y="464502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55369" name="Rectangle 73"/>
          <p:cNvSpPr>
            <a:spLocks noChangeArrowheads="1"/>
          </p:cNvSpPr>
          <p:nvPr/>
        </p:nvSpPr>
        <p:spPr bwMode="auto">
          <a:xfrm>
            <a:off x="5067300" y="503713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55370" name="Oval 74"/>
          <p:cNvSpPr>
            <a:spLocks noChangeArrowheads="1"/>
          </p:cNvSpPr>
          <p:nvPr/>
        </p:nvSpPr>
        <p:spPr bwMode="auto">
          <a:xfrm>
            <a:off x="1711325" y="25336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Arnold</a:t>
            </a:r>
          </a:p>
        </p:txBody>
      </p:sp>
      <p:sp>
        <p:nvSpPr>
          <p:cNvPr id="55371" name="Oval 75"/>
          <p:cNvSpPr>
            <a:spLocks noChangeArrowheads="1"/>
          </p:cNvSpPr>
          <p:nvPr/>
        </p:nvSpPr>
        <p:spPr bwMode="auto">
          <a:xfrm>
            <a:off x="1711325" y="45910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Shelf</a:t>
            </a:r>
          </a:p>
        </p:txBody>
      </p:sp>
      <p:sp>
        <p:nvSpPr>
          <p:cNvPr id="55372" name="Oval 76"/>
          <p:cNvSpPr>
            <a:spLocks noChangeArrowheads="1"/>
          </p:cNvSpPr>
          <p:nvPr/>
        </p:nvSpPr>
        <p:spPr bwMode="auto">
          <a:xfrm>
            <a:off x="6892925" y="34480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Hewes</a:t>
            </a:r>
          </a:p>
        </p:txBody>
      </p:sp>
      <p:sp>
        <p:nvSpPr>
          <p:cNvPr id="55373" name="Oval 77"/>
          <p:cNvSpPr>
            <a:spLocks noChangeArrowheads="1"/>
          </p:cNvSpPr>
          <p:nvPr/>
        </p:nvSpPr>
        <p:spPr bwMode="auto">
          <a:xfrm>
            <a:off x="6892925" y="17335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Zrox</a:t>
            </a:r>
          </a:p>
        </p:txBody>
      </p:sp>
      <p:sp>
        <p:nvSpPr>
          <p:cNvPr id="55374" name="Oval 78"/>
          <p:cNvSpPr>
            <a:spLocks noChangeArrowheads="1"/>
          </p:cNvSpPr>
          <p:nvPr/>
        </p:nvSpPr>
        <p:spPr bwMode="auto">
          <a:xfrm>
            <a:off x="4302125" y="25273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</p:txBody>
      </p:sp>
      <p:sp>
        <p:nvSpPr>
          <p:cNvPr id="55375" name="Oval 79"/>
          <p:cNvSpPr>
            <a:spLocks noChangeArrowheads="1"/>
          </p:cNvSpPr>
          <p:nvPr/>
        </p:nvSpPr>
        <p:spPr bwMode="auto">
          <a:xfrm>
            <a:off x="4302125" y="45910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55376" name="Oval 80"/>
          <p:cNvSpPr>
            <a:spLocks noChangeArrowheads="1"/>
          </p:cNvSpPr>
          <p:nvPr/>
        </p:nvSpPr>
        <p:spPr bwMode="auto">
          <a:xfrm>
            <a:off x="6892925" y="52006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Rock-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Rite</a:t>
            </a:r>
          </a:p>
        </p:txBody>
      </p:sp>
      <p:sp>
        <p:nvSpPr>
          <p:cNvPr id="55382" name="Rectangle 8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981950" cy="5297488"/>
          </a:xfrm>
          <a:noFill/>
          <a:ln/>
        </p:spPr>
        <p:txBody>
          <a:bodyPr/>
          <a:lstStyle/>
          <a:p>
            <a:r>
              <a:rPr lang="en-US" kern="1200" dirty="0">
                <a:latin typeface="Book Antiqua" pitchFamily="18" charset="0"/>
              </a:rPr>
              <a:t>Linear Programming Formulation</a:t>
            </a:r>
          </a:p>
          <a:p>
            <a:pPr lvl="1"/>
            <a:r>
              <a:rPr lang="en-US" dirty="0"/>
              <a:t>Decision Variables Defined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= amount shipped from manufacturer </a:t>
            </a:r>
            <a:r>
              <a:rPr lang="en-US" i="1" dirty="0"/>
              <a:t>i</a:t>
            </a:r>
            <a:r>
              <a:rPr lang="en-US" dirty="0"/>
              <a:t> to supplier </a:t>
            </a:r>
            <a:r>
              <a:rPr lang="en-US" i="1" dirty="0"/>
              <a:t>j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	</a:t>
            </a:r>
            <a:r>
              <a:rPr lang="en-US" i="1" dirty="0" err="1"/>
              <a:t>x</a:t>
            </a:r>
            <a:r>
              <a:rPr lang="en-US" i="1" baseline="-25000" dirty="0" err="1"/>
              <a:t>jk</a:t>
            </a:r>
            <a:r>
              <a:rPr lang="en-US" dirty="0"/>
              <a:t> = amount shipped from supplier </a:t>
            </a:r>
            <a:r>
              <a:rPr lang="en-US" i="1" dirty="0"/>
              <a:t>j</a:t>
            </a:r>
            <a:r>
              <a:rPr lang="en-US" dirty="0"/>
              <a:t> to customer </a:t>
            </a:r>
            <a:r>
              <a:rPr lang="en-US" i="1" dirty="0"/>
              <a:t>k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      	  where     </a:t>
            </a:r>
            <a:r>
              <a:rPr lang="en-US" i="1" dirty="0"/>
              <a:t>i</a:t>
            </a:r>
            <a:r>
              <a:rPr lang="en-US" dirty="0"/>
              <a:t> = 1 (Arnold), 2 (</a:t>
            </a:r>
            <a:r>
              <a:rPr lang="en-US" dirty="0" err="1"/>
              <a:t>Supershelf</a:t>
            </a:r>
            <a:r>
              <a:rPr lang="en-US" dirty="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       		      </a:t>
            </a:r>
            <a:r>
              <a:rPr lang="en-US" i="1" dirty="0"/>
              <a:t>j</a:t>
            </a:r>
            <a:r>
              <a:rPr lang="en-US" dirty="0"/>
              <a:t> = 3 (</a:t>
            </a:r>
            <a:r>
              <a:rPr lang="en-US" dirty="0" err="1"/>
              <a:t>Zeron</a:t>
            </a:r>
            <a:r>
              <a:rPr lang="en-US" dirty="0"/>
              <a:t> N), 4 (</a:t>
            </a:r>
            <a:r>
              <a:rPr lang="en-US" dirty="0" err="1"/>
              <a:t>Zeron</a:t>
            </a:r>
            <a:r>
              <a:rPr lang="en-US" dirty="0"/>
              <a:t> S)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       		     </a:t>
            </a:r>
            <a:r>
              <a:rPr lang="en-US" i="1" dirty="0"/>
              <a:t>k</a:t>
            </a:r>
            <a:r>
              <a:rPr lang="en-US" dirty="0"/>
              <a:t> = 5 (</a:t>
            </a:r>
            <a:r>
              <a:rPr lang="en-US" dirty="0" err="1"/>
              <a:t>Zrox</a:t>
            </a:r>
            <a:r>
              <a:rPr lang="en-US" dirty="0"/>
              <a:t>), 6 (</a:t>
            </a:r>
            <a:r>
              <a:rPr lang="en-US" dirty="0" err="1"/>
              <a:t>Hewes</a:t>
            </a:r>
            <a:r>
              <a:rPr lang="en-US" dirty="0"/>
              <a:t>), 7 (</a:t>
            </a:r>
            <a:r>
              <a:rPr lang="en-US" dirty="0" err="1"/>
              <a:t>Rockrite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Objective Function Defined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Minimize Overall Shipping Costs: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		Min   5</a:t>
            </a:r>
            <a:r>
              <a:rPr lang="en-US" i="1" dirty="0"/>
              <a:t>x</a:t>
            </a:r>
            <a:r>
              <a:rPr lang="en-US" baseline="-25000" dirty="0"/>
              <a:t>13</a:t>
            </a:r>
            <a:r>
              <a:rPr lang="en-US" dirty="0"/>
              <a:t> + 8</a:t>
            </a:r>
            <a:r>
              <a:rPr lang="en-US" i="1" dirty="0"/>
              <a:t>x</a:t>
            </a:r>
            <a:r>
              <a:rPr lang="en-US" baseline="-25000" dirty="0"/>
              <a:t>14</a:t>
            </a:r>
            <a:r>
              <a:rPr lang="en-US" dirty="0"/>
              <a:t> + 7</a:t>
            </a:r>
            <a:r>
              <a:rPr lang="en-US" i="1" dirty="0"/>
              <a:t>x</a:t>
            </a:r>
            <a:r>
              <a:rPr lang="en-US" baseline="-25000" dirty="0"/>
              <a:t>23</a:t>
            </a:r>
            <a:r>
              <a:rPr lang="en-US" dirty="0"/>
              <a:t> + 4</a:t>
            </a:r>
            <a:r>
              <a:rPr lang="en-US" i="1" dirty="0"/>
              <a:t>x</a:t>
            </a:r>
            <a:r>
              <a:rPr lang="en-US" baseline="-25000" dirty="0"/>
              <a:t>24</a:t>
            </a:r>
            <a:r>
              <a:rPr lang="en-US" dirty="0"/>
              <a:t> + 1</a:t>
            </a:r>
            <a:r>
              <a:rPr lang="en-US" i="1" dirty="0"/>
              <a:t>x</a:t>
            </a:r>
            <a:r>
              <a:rPr lang="en-US" baseline="-25000" dirty="0"/>
              <a:t>35</a:t>
            </a:r>
            <a:r>
              <a:rPr lang="en-US" dirty="0"/>
              <a:t> + 5</a:t>
            </a:r>
            <a:r>
              <a:rPr lang="en-US" i="1" dirty="0"/>
              <a:t>x</a:t>
            </a:r>
            <a:r>
              <a:rPr lang="en-US" baseline="-25000" dirty="0"/>
              <a:t>36</a:t>
            </a:r>
            <a:r>
              <a:rPr lang="en-US" dirty="0"/>
              <a:t> + 8</a:t>
            </a:r>
            <a:r>
              <a:rPr lang="en-US" i="1" dirty="0"/>
              <a:t>x</a:t>
            </a:r>
            <a:r>
              <a:rPr lang="en-US" baseline="-25000" dirty="0"/>
              <a:t>37</a:t>
            </a: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       + 3</a:t>
            </a:r>
            <a:r>
              <a:rPr lang="en-US" i="1" dirty="0"/>
              <a:t>x</a:t>
            </a:r>
            <a:r>
              <a:rPr lang="en-US" baseline="-25000" dirty="0"/>
              <a:t>45 </a:t>
            </a:r>
            <a:r>
              <a:rPr lang="en-US" dirty="0"/>
              <a:t>+ 4</a:t>
            </a:r>
            <a:r>
              <a:rPr lang="en-US" i="1" dirty="0"/>
              <a:t>x</a:t>
            </a:r>
            <a:r>
              <a:rPr lang="en-US" baseline="-25000" dirty="0"/>
              <a:t>46</a:t>
            </a:r>
            <a:r>
              <a:rPr lang="en-US" dirty="0"/>
              <a:t> + 4</a:t>
            </a:r>
            <a:r>
              <a:rPr lang="en-US" i="1" dirty="0"/>
              <a:t>x</a:t>
            </a:r>
            <a:r>
              <a:rPr lang="en-US" baseline="-25000" dirty="0"/>
              <a:t>47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065213"/>
            <a:ext cx="8329613" cy="4332287"/>
          </a:xfrm>
          <a:noFill/>
          <a:ln/>
        </p:spPr>
        <p:txBody>
          <a:bodyPr/>
          <a:lstStyle/>
          <a:p>
            <a:r>
              <a:rPr lang="en-US" kern="1200" dirty="0">
                <a:latin typeface="Book Antiqua" pitchFamily="18" charset="0"/>
              </a:rPr>
              <a:t>Constraints Defined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Out of Arnold:             </a:t>
            </a:r>
            <a:r>
              <a:rPr lang="en-US" i="1" dirty="0"/>
              <a:t>x</a:t>
            </a:r>
            <a:r>
              <a:rPr lang="en-US" baseline="-25000" dirty="0"/>
              <a:t>13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14</a:t>
            </a:r>
            <a:r>
              <a:rPr lang="en-US" dirty="0"/>
              <a:t>  </a:t>
            </a:r>
            <a:r>
              <a:rPr lang="en-US" u="sng" dirty="0"/>
              <a:t>&lt;</a:t>
            </a:r>
            <a:r>
              <a:rPr lang="en-US" dirty="0"/>
              <a:t>  75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Out of </a:t>
            </a:r>
            <a:r>
              <a:rPr lang="en-US" dirty="0" err="1"/>
              <a:t>Supershelf</a:t>
            </a:r>
            <a:r>
              <a:rPr lang="en-US" dirty="0"/>
              <a:t>:       </a:t>
            </a:r>
            <a:r>
              <a:rPr lang="en-US" i="1" dirty="0"/>
              <a:t>x</a:t>
            </a:r>
            <a:r>
              <a:rPr lang="en-US" baseline="-25000" dirty="0"/>
              <a:t>23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24</a:t>
            </a:r>
            <a:r>
              <a:rPr lang="en-US" dirty="0"/>
              <a:t>  </a:t>
            </a:r>
            <a:r>
              <a:rPr lang="en-US" u="sng" dirty="0"/>
              <a:t>&lt;</a:t>
            </a:r>
            <a:r>
              <a:rPr lang="en-US" dirty="0"/>
              <a:t>  75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Through </a:t>
            </a:r>
            <a:r>
              <a:rPr lang="en-US" dirty="0" err="1"/>
              <a:t>Zeron</a:t>
            </a:r>
            <a:r>
              <a:rPr lang="en-US" dirty="0"/>
              <a:t> N:       </a:t>
            </a:r>
            <a:r>
              <a:rPr lang="en-US" i="1" dirty="0"/>
              <a:t>x</a:t>
            </a:r>
            <a:r>
              <a:rPr lang="en-US" baseline="-25000" dirty="0"/>
              <a:t>13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23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35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36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37</a:t>
            </a:r>
            <a:r>
              <a:rPr lang="en-US" dirty="0"/>
              <a:t>  =  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Through </a:t>
            </a:r>
            <a:r>
              <a:rPr lang="en-US" dirty="0" err="1"/>
              <a:t>Zeron</a:t>
            </a:r>
            <a:r>
              <a:rPr lang="en-US" dirty="0"/>
              <a:t> S:        </a:t>
            </a:r>
            <a:r>
              <a:rPr lang="en-US" i="1" dirty="0"/>
              <a:t>x</a:t>
            </a:r>
            <a:r>
              <a:rPr lang="en-US" baseline="-25000" dirty="0"/>
              <a:t>14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24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45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46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47</a:t>
            </a:r>
            <a:r>
              <a:rPr lang="en-US" dirty="0"/>
              <a:t>  =  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Into </a:t>
            </a:r>
            <a:r>
              <a:rPr lang="en-US" dirty="0" err="1"/>
              <a:t>Zrox</a:t>
            </a:r>
            <a:r>
              <a:rPr lang="en-US" dirty="0"/>
              <a:t>:                     </a:t>
            </a:r>
            <a:r>
              <a:rPr lang="en-US" i="1" dirty="0"/>
              <a:t>x</a:t>
            </a:r>
            <a:r>
              <a:rPr lang="en-US" baseline="-25000" dirty="0"/>
              <a:t>35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45</a:t>
            </a:r>
            <a:r>
              <a:rPr lang="en-US" dirty="0"/>
              <a:t>  =  50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Into </a:t>
            </a:r>
            <a:r>
              <a:rPr lang="en-US" dirty="0" err="1"/>
              <a:t>Hewes</a:t>
            </a:r>
            <a:r>
              <a:rPr lang="en-US" dirty="0"/>
              <a:t>:                 </a:t>
            </a:r>
            <a:r>
              <a:rPr lang="en-US" i="1" dirty="0"/>
              <a:t>x</a:t>
            </a:r>
            <a:r>
              <a:rPr lang="en-US" baseline="-25000" dirty="0"/>
              <a:t>36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46</a:t>
            </a:r>
            <a:r>
              <a:rPr lang="en-US" dirty="0"/>
              <a:t>  =  60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Into </a:t>
            </a:r>
            <a:r>
              <a:rPr lang="en-US" dirty="0" err="1"/>
              <a:t>Rockrite</a:t>
            </a:r>
            <a:r>
              <a:rPr lang="en-US" dirty="0"/>
              <a:t>:               </a:t>
            </a:r>
            <a:r>
              <a:rPr lang="en-US" i="1" dirty="0"/>
              <a:t>x</a:t>
            </a:r>
            <a:r>
              <a:rPr lang="en-US" baseline="-25000" dirty="0"/>
              <a:t>37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47</a:t>
            </a:r>
            <a:r>
              <a:rPr lang="en-US" dirty="0"/>
              <a:t>  =  40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Non-negativity of Variables:   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  <a:r>
              <a:rPr lang="en-US" u="sng" dirty="0"/>
              <a:t>&gt;</a:t>
            </a:r>
            <a:r>
              <a:rPr lang="en-US" dirty="0"/>
              <a:t>  0, for all </a:t>
            </a:r>
            <a:r>
              <a:rPr lang="en-US" i="1" dirty="0"/>
              <a:t>i</a:t>
            </a:r>
            <a:r>
              <a:rPr lang="en-US" dirty="0"/>
              <a:t> and </a:t>
            </a:r>
            <a:r>
              <a:rPr lang="en-US" i="1" dirty="0"/>
              <a:t>j</a:t>
            </a:r>
            <a:r>
              <a:rPr lang="en-US" dirty="0"/>
              <a:t>.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30200" y="1574800"/>
            <a:ext cx="8420100" cy="410210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806789"/>
              </p:ext>
            </p:extLst>
          </p:nvPr>
        </p:nvGraphicFramePr>
        <p:xfrm>
          <a:off x="374406" y="1943100"/>
          <a:ext cx="8261105" cy="349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58" name="Worksheet" r:id="rId5" imgW="7029551" imgH="2971741" progId="Excel.Sheet.12">
                  <p:embed/>
                </p:oleObj>
              </mc:Choice>
              <mc:Fallback>
                <p:oleObj name="Worksheet" r:id="rId5" imgW="7029551" imgH="297174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4406" y="1943100"/>
                        <a:ext cx="8261105" cy="349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63" name="Rectangle 47"/>
          <p:cNvSpPr>
            <a:spLocks noChangeArrowheads="1"/>
          </p:cNvSpPr>
          <p:nvPr/>
        </p:nvSpPr>
        <p:spPr bwMode="auto">
          <a:xfrm>
            <a:off x="1009650" y="1587500"/>
            <a:ext cx="7372350" cy="4578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520700" y="1065213"/>
            <a:ext cx="2259013" cy="50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Solution</a:t>
            </a: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649413" y="2765425"/>
            <a:ext cx="846137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ARNOLD</a:t>
            </a: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4278313" y="4868863"/>
            <a:ext cx="6699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WASH</a:t>
            </a:r>
            <a:endParaRPr lang="en-US" sz="1200">
              <a:effectLst/>
              <a:latin typeface="Arial" charset="0"/>
            </a:endParaRPr>
          </a:p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BURN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6907213" y="1714500"/>
            <a:ext cx="636587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ZROX</a:t>
            </a:r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6819900" y="3816350"/>
            <a:ext cx="771525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HEWES</a:t>
            </a:r>
          </a:p>
        </p:txBody>
      </p:sp>
      <p:sp>
        <p:nvSpPr>
          <p:cNvPr id="162825" name="Line 9"/>
          <p:cNvSpPr>
            <a:spLocks noChangeShapeType="1"/>
          </p:cNvSpPr>
          <p:nvPr/>
        </p:nvSpPr>
        <p:spPr bwMode="auto">
          <a:xfrm>
            <a:off x="2468563" y="5038725"/>
            <a:ext cx="1836737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6" name="Line 10"/>
          <p:cNvSpPr>
            <a:spLocks noChangeShapeType="1"/>
          </p:cNvSpPr>
          <p:nvPr/>
        </p:nvSpPr>
        <p:spPr bwMode="auto">
          <a:xfrm>
            <a:off x="2468563" y="2986088"/>
            <a:ext cx="1836737" cy="207168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7" name="Line 11"/>
          <p:cNvSpPr>
            <a:spLocks noChangeShapeType="1"/>
          </p:cNvSpPr>
          <p:nvPr/>
        </p:nvSpPr>
        <p:spPr bwMode="auto">
          <a:xfrm flipV="1">
            <a:off x="2481263" y="2986088"/>
            <a:ext cx="1817687" cy="203993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8" name="Line 12"/>
          <p:cNvSpPr>
            <a:spLocks noChangeShapeType="1"/>
          </p:cNvSpPr>
          <p:nvPr/>
        </p:nvSpPr>
        <p:spPr bwMode="auto">
          <a:xfrm flipV="1">
            <a:off x="5054600" y="2262188"/>
            <a:ext cx="1865313" cy="70485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9" name="Line 13"/>
          <p:cNvSpPr>
            <a:spLocks noChangeShapeType="1"/>
          </p:cNvSpPr>
          <p:nvPr/>
        </p:nvSpPr>
        <p:spPr bwMode="auto">
          <a:xfrm>
            <a:off x="5060950" y="2967038"/>
            <a:ext cx="1835150" cy="96361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0" name="Line 14"/>
          <p:cNvSpPr>
            <a:spLocks noChangeShapeType="1"/>
          </p:cNvSpPr>
          <p:nvPr/>
        </p:nvSpPr>
        <p:spPr bwMode="auto">
          <a:xfrm>
            <a:off x="5067300" y="2973388"/>
            <a:ext cx="1827213" cy="267811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1" name="Line 15"/>
          <p:cNvSpPr>
            <a:spLocks noChangeShapeType="1"/>
          </p:cNvSpPr>
          <p:nvPr/>
        </p:nvSpPr>
        <p:spPr bwMode="auto">
          <a:xfrm flipV="1">
            <a:off x="5060950" y="2300288"/>
            <a:ext cx="1863725" cy="272573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2" name="Line 16"/>
          <p:cNvSpPr>
            <a:spLocks noChangeShapeType="1"/>
          </p:cNvSpPr>
          <p:nvPr/>
        </p:nvSpPr>
        <p:spPr bwMode="auto">
          <a:xfrm flipV="1">
            <a:off x="5067300" y="3917950"/>
            <a:ext cx="1828800" cy="1108075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3" name="Line 17"/>
          <p:cNvSpPr>
            <a:spLocks noChangeShapeType="1"/>
          </p:cNvSpPr>
          <p:nvPr/>
        </p:nvSpPr>
        <p:spPr bwMode="auto">
          <a:xfrm>
            <a:off x="5060950" y="5026025"/>
            <a:ext cx="1858963" cy="638175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4" name="Rectangle 18"/>
          <p:cNvSpPr>
            <a:spLocks noChangeArrowheads="1"/>
          </p:cNvSpPr>
          <p:nvPr/>
        </p:nvSpPr>
        <p:spPr bwMode="auto">
          <a:xfrm>
            <a:off x="1211263" y="2760663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</a:t>
            </a:r>
          </a:p>
        </p:txBody>
      </p:sp>
      <p:sp>
        <p:nvSpPr>
          <p:cNvPr id="162835" name="Rectangle 19"/>
          <p:cNvSpPr>
            <a:spLocks noChangeArrowheads="1"/>
          </p:cNvSpPr>
          <p:nvPr/>
        </p:nvSpPr>
        <p:spPr bwMode="auto">
          <a:xfrm>
            <a:off x="1211263" y="4864100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</a:t>
            </a:r>
          </a:p>
        </p:txBody>
      </p:sp>
      <p:sp>
        <p:nvSpPr>
          <p:cNvPr id="162836" name="Rectangle 20"/>
          <p:cNvSpPr>
            <a:spLocks noChangeArrowheads="1"/>
          </p:cNvSpPr>
          <p:nvPr/>
        </p:nvSpPr>
        <p:spPr bwMode="auto">
          <a:xfrm>
            <a:off x="7696200" y="1857375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</a:t>
            </a:r>
          </a:p>
        </p:txBody>
      </p:sp>
      <p:sp>
        <p:nvSpPr>
          <p:cNvPr id="162837" name="Rectangle 21"/>
          <p:cNvSpPr>
            <a:spLocks noChangeArrowheads="1"/>
          </p:cNvSpPr>
          <p:nvPr/>
        </p:nvSpPr>
        <p:spPr bwMode="auto">
          <a:xfrm>
            <a:off x="7696200" y="3705225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</a:t>
            </a:r>
          </a:p>
        </p:txBody>
      </p:sp>
      <p:sp>
        <p:nvSpPr>
          <p:cNvPr id="162838" name="Rectangle 22"/>
          <p:cNvSpPr>
            <a:spLocks noChangeArrowheads="1"/>
          </p:cNvSpPr>
          <p:nvPr/>
        </p:nvSpPr>
        <p:spPr bwMode="auto">
          <a:xfrm>
            <a:off x="7696200" y="5492750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40</a:t>
            </a:r>
          </a:p>
        </p:txBody>
      </p:sp>
      <p:sp>
        <p:nvSpPr>
          <p:cNvPr id="162839" name="Rectangle 23"/>
          <p:cNvSpPr>
            <a:spLocks noChangeArrowheads="1"/>
          </p:cNvSpPr>
          <p:nvPr/>
        </p:nvSpPr>
        <p:spPr bwMode="auto">
          <a:xfrm>
            <a:off x="2525713" y="2532063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62840" name="Rectangle 24"/>
          <p:cNvSpPr>
            <a:spLocks noChangeArrowheads="1"/>
          </p:cNvSpPr>
          <p:nvPr/>
        </p:nvSpPr>
        <p:spPr bwMode="auto">
          <a:xfrm>
            <a:off x="2514600" y="3319463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162841" name="Rectangle 25"/>
          <p:cNvSpPr>
            <a:spLocks noChangeArrowheads="1"/>
          </p:cNvSpPr>
          <p:nvPr/>
        </p:nvSpPr>
        <p:spPr bwMode="auto">
          <a:xfrm>
            <a:off x="2514600" y="43068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62842" name="Rectangle 26"/>
          <p:cNvSpPr>
            <a:spLocks noChangeArrowheads="1"/>
          </p:cNvSpPr>
          <p:nvPr/>
        </p:nvSpPr>
        <p:spPr bwMode="auto">
          <a:xfrm>
            <a:off x="2513013" y="50434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62843" name="Rectangle 27"/>
          <p:cNvSpPr>
            <a:spLocks noChangeArrowheads="1"/>
          </p:cNvSpPr>
          <p:nvPr/>
        </p:nvSpPr>
        <p:spPr bwMode="auto">
          <a:xfrm>
            <a:off x="5067300" y="2419350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62844" name="Rectangle 28"/>
          <p:cNvSpPr>
            <a:spLocks noChangeArrowheads="1"/>
          </p:cNvSpPr>
          <p:nvPr/>
        </p:nvSpPr>
        <p:spPr bwMode="auto">
          <a:xfrm>
            <a:off x="5329238" y="27828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62845" name="Rectangle 29"/>
          <p:cNvSpPr>
            <a:spLocks noChangeArrowheads="1"/>
          </p:cNvSpPr>
          <p:nvPr/>
        </p:nvSpPr>
        <p:spPr bwMode="auto">
          <a:xfrm>
            <a:off x="5056188" y="333057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162846" name="Rectangle 30"/>
          <p:cNvSpPr>
            <a:spLocks noChangeArrowheads="1"/>
          </p:cNvSpPr>
          <p:nvPr/>
        </p:nvSpPr>
        <p:spPr bwMode="auto">
          <a:xfrm>
            <a:off x="5056188" y="421957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62847" name="Rectangle 31"/>
          <p:cNvSpPr>
            <a:spLocks noChangeArrowheads="1"/>
          </p:cNvSpPr>
          <p:nvPr/>
        </p:nvSpPr>
        <p:spPr bwMode="auto">
          <a:xfrm>
            <a:off x="5405438" y="429577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62848" name="Rectangle 32"/>
          <p:cNvSpPr>
            <a:spLocks noChangeArrowheads="1"/>
          </p:cNvSpPr>
          <p:nvPr/>
        </p:nvSpPr>
        <p:spPr bwMode="auto">
          <a:xfrm>
            <a:off x="5067300" y="51069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62849" name="Oval 33"/>
          <p:cNvSpPr>
            <a:spLocks noChangeArrowheads="1"/>
          </p:cNvSpPr>
          <p:nvPr/>
        </p:nvSpPr>
        <p:spPr bwMode="auto">
          <a:xfrm>
            <a:off x="1711325" y="26035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Arnold</a:t>
            </a:r>
          </a:p>
        </p:txBody>
      </p:sp>
      <p:sp>
        <p:nvSpPr>
          <p:cNvPr id="162850" name="Oval 34"/>
          <p:cNvSpPr>
            <a:spLocks noChangeArrowheads="1"/>
          </p:cNvSpPr>
          <p:nvPr/>
        </p:nvSpPr>
        <p:spPr bwMode="auto">
          <a:xfrm>
            <a:off x="1711325" y="46609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Shelf</a:t>
            </a:r>
          </a:p>
        </p:txBody>
      </p:sp>
      <p:sp>
        <p:nvSpPr>
          <p:cNvPr id="162851" name="Oval 35"/>
          <p:cNvSpPr>
            <a:spLocks noChangeArrowheads="1"/>
          </p:cNvSpPr>
          <p:nvPr/>
        </p:nvSpPr>
        <p:spPr bwMode="auto">
          <a:xfrm>
            <a:off x="6892925" y="35179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Hewes</a:t>
            </a:r>
          </a:p>
        </p:txBody>
      </p:sp>
      <p:sp>
        <p:nvSpPr>
          <p:cNvPr id="162852" name="Oval 36"/>
          <p:cNvSpPr>
            <a:spLocks noChangeArrowheads="1"/>
          </p:cNvSpPr>
          <p:nvPr/>
        </p:nvSpPr>
        <p:spPr bwMode="auto">
          <a:xfrm>
            <a:off x="6892925" y="17081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Zrox</a:t>
            </a:r>
          </a:p>
        </p:txBody>
      </p:sp>
      <p:sp>
        <p:nvSpPr>
          <p:cNvPr id="162853" name="Oval 37"/>
          <p:cNvSpPr>
            <a:spLocks noChangeArrowheads="1"/>
          </p:cNvSpPr>
          <p:nvPr/>
        </p:nvSpPr>
        <p:spPr bwMode="auto">
          <a:xfrm>
            <a:off x="4302125" y="25971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</p:txBody>
      </p:sp>
      <p:sp>
        <p:nvSpPr>
          <p:cNvPr id="162854" name="Oval 38"/>
          <p:cNvSpPr>
            <a:spLocks noChangeArrowheads="1"/>
          </p:cNvSpPr>
          <p:nvPr/>
        </p:nvSpPr>
        <p:spPr bwMode="auto">
          <a:xfrm>
            <a:off x="4302125" y="46609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162855" name="Oval 39"/>
          <p:cNvSpPr>
            <a:spLocks noChangeArrowheads="1"/>
          </p:cNvSpPr>
          <p:nvPr/>
        </p:nvSpPr>
        <p:spPr bwMode="auto">
          <a:xfrm>
            <a:off x="6892925" y="52705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Rock-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Rite</a:t>
            </a:r>
          </a:p>
        </p:txBody>
      </p:sp>
      <p:sp>
        <p:nvSpPr>
          <p:cNvPr id="162856" name="AutoShape 40"/>
          <p:cNvSpPr>
            <a:spLocks noChangeArrowheads="1"/>
          </p:cNvSpPr>
          <p:nvPr/>
        </p:nvSpPr>
        <p:spPr bwMode="auto">
          <a:xfrm>
            <a:off x="3103563" y="2365375"/>
            <a:ext cx="706437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75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57" name="AutoShape 41"/>
          <p:cNvSpPr>
            <a:spLocks noChangeArrowheads="1"/>
          </p:cNvSpPr>
          <p:nvPr/>
        </p:nvSpPr>
        <p:spPr bwMode="auto">
          <a:xfrm rot="-72545">
            <a:off x="3109913" y="5156200"/>
            <a:ext cx="706437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75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58" name="AutoShape 42"/>
          <p:cNvSpPr>
            <a:spLocks noChangeArrowheads="1"/>
          </p:cNvSpPr>
          <p:nvPr/>
        </p:nvSpPr>
        <p:spPr bwMode="auto">
          <a:xfrm rot="-1364897">
            <a:off x="5583238" y="1963738"/>
            <a:ext cx="706437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50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59" name="AutoShape 43"/>
          <p:cNvSpPr>
            <a:spLocks noChangeArrowheads="1"/>
          </p:cNvSpPr>
          <p:nvPr/>
        </p:nvSpPr>
        <p:spPr bwMode="auto">
          <a:xfrm rot="1538195">
            <a:off x="5845175" y="2932113"/>
            <a:ext cx="706438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25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60" name="AutoShape 44"/>
          <p:cNvSpPr>
            <a:spLocks noChangeArrowheads="1"/>
          </p:cNvSpPr>
          <p:nvPr/>
        </p:nvSpPr>
        <p:spPr bwMode="auto">
          <a:xfrm rot="-1836782">
            <a:off x="5730875" y="3786188"/>
            <a:ext cx="706438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35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61" name="AutoShape 45"/>
          <p:cNvSpPr>
            <a:spLocks noChangeArrowheads="1"/>
          </p:cNvSpPr>
          <p:nvPr/>
        </p:nvSpPr>
        <p:spPr bwMode="auto">
          <a:xfrm rot="1170877">
            <a:off x="5780088" y="4768850"/>
            <a:ext cx="706437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40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62" name="Line 46"/>
          <p:cNvSpPr>
            <a:spLocks noChangeShapeType="1"/>
          </p:cNvSpPr>
          <p:nvPr/>
        </p:nvSpPr>
        <p:spPr bwMode="auto">
          <a:xfrm>
            <a:off x="2476500" y="2959100"/>
            <a:ext cx="1809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62866" name="Rectangle 50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04788"/>
            <a:ext cx="7475537" cy="509587"/>
          </a:xfrm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3233737"/>
          </a:xfrm>
          <a:noFill/>
          <a:ln/>
        </p:spPr>
        <p:txBody>
          <a:bodyPr/>
          <a:lstStyle/>
          <a:p>
            <a:r>
              <a:rPr lang="en-US"/>
              <a:t>The </a:t>
            </a:r>
            <a:r>
              <a:rPr lang="en-US" u="sng"/>
              <a:t>transportation problem</a:t>
            </a:r>
            <a:r>
              <a:rPr lang="en-US"/>
              <a:t> seeks to minimize the total shipping costs of transporting goods from </a:t>
            </a:r>
            <a:r>
              <a:rPr lang="en-US" i="1"/>
              <a:t>m</a:t>
            </a:r>
            <a:r>
              <a:rPr lang="en-US"/>
              <a:t> origins (each with a supply </a:t>
            </a:r>
            <a:r>
              <a:rPr lang="en-US" i="1"/>
              <a:t>s</a:t>
            </a:r>
            <a:r>
              <a:rPr lang="en-US" i="1" baseline="-25000"/>
              <a:t>i</a:t>
            </a:r>
            <a:r>
              <a:rPr lang="en-US"/>
              <a:t>) to </a:t>
            </a:r>
            <a:r>
              <a:rPr lang="en-US" i="1"/>
              <a:t>n</a:t>
            </a:r>
            <a:r>
              <a:rPr lang="en-US"/>
              <a:t> destinations (each with a demand </a:t>
            </a:r>
            <a:r>
              <a:rPr lang="en-US" i="1"/>
              <a:t>d</a:t>
            </a:r>
            <a:r>
              <a:rPr lang="en-US" i="1" baseline="-25000"/>
              <a:t>j</a:t>
            </a:r>
            <a:r>
              <a:rPr lang="en-US"/>
              <a:t>), when the unit shipping cost from an origin, </a:t>
            </a:r>
            <a:r>
              <a:rPr lang="en-US" i="1"/>
              <a:t>i</a:t>
            </a:r>
            <a:r>
              <a:rPr lang="en-US"/>
              <a:t>, to a destination, </a:t>
            </a:r>
            <a:r>
              <a:rPr lang="en-US" i="1"/>
              <a:t>j</a:t>
            </a:r>
            <a:r>
              <a:rPr lang="en-US"/>
              <a:t>, is </a:t>
            </a:r>
            <a:r>
              <a:rPr lang="en-US" i="1"/>
              <a:t>c</a:t>
            </a:r>
            <a:r>
              <a:rPr lang="en-US" i="1" baseline="-25000"/>
              <a:t>ij</a:t>
            </a:r>
            <a:r>
              <a:rPr lang="en-US"/>
              <a:t>.</a:t>
            </a:r>
          </a:p>
          <a:p>
            <a:r>
              <a:rPr lang="en-US"/>
              <a:t>The </a:t>
            </a:r>
            <a:r>
              <a:rPr lang="en-US" u="sng"/>
              <a:t>network representation</a:t>
            </a:r>
            <a:r>
              <a:rPr lang="en-US"/>
              <a:t> for a transportation problem with two sources and three destinations is given on the next slide.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676400" y="1028700"/>
            <a:ext cx="5880100" cy="563880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872238"/>
              </p:ext>
            </p:extLst>
          </p:nvPr>
        </p:nvGraphicFramePr>
        <p:xfrm>
          <a:off x="1727200" y="1109663"/>
          <a:ext cx="5656220" cy="538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2" name="Worksheet" r:id="rId5" imgW="4876800" imgH="4638769" progId="Excel.Sheet.12">
                  <p:embed/>
                </p:oleObj>
              </mc:Choice>
              <mc:Fallback>
                <p:oleObj name="Worksheet" r:id="rId5" imgW="4876800" imgH="463876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27200" y="1109663"/>
                        <a:ext cx="5656220" cy="538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827007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1295400" y="1587500"/>
            <a:ext cx="6838950" cy="344805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4078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Computer Output (continued)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		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Constraint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Slack/Surplus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Dual 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Values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1                         0.000                          0.000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2                         0.000                          2.000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3                         0.000                         -5.000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4                         0.000                         -6.000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5                         0.000                         -6.000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6                         0.000                       -10.000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7                         0.000                       -10.000</a:t>
            </a: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609600" y="1587500"/>
            <a:ext cx="7905750" cy="44958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5068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Computer Output (continued)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		        OBJECTIVE COEFFICIENT RANGES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Variable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Lower Limit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Current Value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Upper Limit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</a:t>
            </a:r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X13	     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3.000                     5.000            	7.000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X14                  6.000                     8.000                No Limit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X23                  3.000                     7.000                No Limit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X24              No Limit                  4.000            	6.000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X35              No Limit                  1.000            	4.000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X36                  3.000                     5.000            	7.000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X37                  5.000                     8.000                No Limit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X45                  0.000                     3.000                No Limit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X46                  2.000                     4.000            	6.000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X47              No Limit                  4.000            	7.000</a:t>
            </a:r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590550" y="1587500"/>
            <a:ext cx="8115300" cy="405765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4675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Computer Output (continued)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6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RIGHT HAND SIDE RANGES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Constraint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Lower Limit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Current Value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Upper Limit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1                  75.000             	75.000   	No Limit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2                  75.000             	75.000          	 100.000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3                -75.000               	  0.000            	     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4                -25.000               	  0.000            	     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5                   0.000             	50.000           	   50.000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6                 35.000             	60.000           	   60.000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7                 15.000             	40.000           	   40.000</a:t>
            </a:r>
          </a:p>
        </p:txBody>
      </p:sp>
      <p:sp>
        <p:nvSpPr>
          <p:cNvPr id="165895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Transformed into Transportation Problem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30200" y="1031875"/>
            <a:ext cx="8280400" cy="514032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854298"/>
              </p:ext>
            </p:extLst>
          </p:nvPr>
        </p:nvGraphicFramePr>
        <p:xfrm>
          <a:off x="662113" y="1130300"/>
          <a:ext cx="7799728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6" name="Worksheet" r:id="rId5" imgW="5248224" imgH="3324329" progId="Excel.Sheet.12">
                  <p:embed/>
                </p:oleObj>
              </mc:Choice>
              <mc:Fallback>
                <p:oleObj name="Worksheet" r:id="rId5" imgW="5248224" imgH="332432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2113" y="1130300"/>
                        <a:ext cx="7799728" cy="494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517843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End of Chapter </a:t>
            </a:r>
            <a:r>
              <a:rPr lang="en-US" dirty="0" smtClean="0"/>
              <a:t>6, </a:t>
            </a:r>
            <a:r>
              <a:rPr lang="en-US" dirty="0"/>
              <a:t>Part A</a:t>
            </a:r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3798888" y="3048000"/>
            <a:ext cx="1557337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Freeform 4"/>
          <p:cNvSpPr>
            <a:spLocks/>
          </p:cNvSpPr>
          <p:nvPr/>
        </p:nvSpPr>
        <p:spPr bwMode="auto">
          <a:xfrm>
            <a:off x="3943350" y="2133600"/>
            <a:ext cx="1681163" cy="2670175"/>
          </a:xfrm>
          <a:custGeom>
            <a:avLst/>
            <a:gdLst/>
            <a:ahLst/>
            <a:cxnLst>
              <a:cxn ang="0">
                <a:pos x="119" y="784"/>
              </a:cxn>
              <a:cxn ang="0">
                <a:pos x="0" y="1239"/>
              </a:cxn>
              <a:cxn ang="0">
                <a:pos x="409" y="1681"/>
              </a:cxn>
              <a:cxn ang="0">
                <a:pos x="1058" y="196"/>
              </a:cxn>
              <a:cxn ang="0">
                <a:pos x="1058" y="0"/>
              </a:cxn>
              <a:cxn ang="0">
                <a:pos x="334" y="1252"/>
              </a:cxn>
              <a:cxn ang="0">
                <a:pos x="119" y="784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1695450" y="1612900"/>
            <a:ext cx="5905500" cy="45148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4510087" cy="541338"/>
          </a:xfrm>
          <a:noFill/>
          <a:ln/>
        </p:spPr>
        <p:txBody>
          <a:bodyPr/>
          <a:lstStyle/>
          <a:p>
            <a:r>
              <a:rPr lang="en-US" dirty="0"/>
              <a:t>Network Representation</a:t>
            </a:r>
          </a:p>
        </p:txBody>
      </p:sp>
      <p:sp>
        <p:nvSpPr>
          <p:cNvPr id="9248" name="Oval 32"/>
          <p:cNvSpPr>
            <a:spLocks noChangeArrowheads="1"/>
          </p:cNvSpPr>
          <p:nvPr/>
        </p:nvSpPr>
        <p:spPr bwMode="auto">
          <a:xfrm>
            <a:off x="2652713" y="419100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2</a:t>
            </a:r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 flipV="1">
            <a:off x="3432175" y="2273300"/>
            <a:ext cx="2273300" cy="7445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3432175" y="3017838"/>
            <a:ext cx="2298700" cy="7096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3432175" y="3017838"/>
            <a:ext cx="2336800" cy="19685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 flipV="1">
            <a:off x="3400425" y="2273300"/>
            <a:ext cx="2305050" cy="22383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 flipV="1">
            <a:off x="3400425" y="3730625"/>
            <a:ext cx="2330450" cy="7874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3406775" y="4518025"/>
            <a:ext cx="2343150" cy="46196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3390900" y="2395538"/>
            <a:ext cx="6096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3848100" y="2741613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3394075" y="3203575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3394075" y="3630613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3981450" y="4183063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3409950" y="4502150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6605588" y="1995488"/>
            <a:ext cx="4762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9262" name="Rectangle 46"/>
          <p:cNvSpPr>
            <a:spLocks noChangeArrowheads="1"/>
          </p:cNvSpPr>
          <p:nvPr/>
        </p:nvSpPr>
        <p:spPr bwMode="auto">
          <a:xfrm>
            <a:off x="6605588" y="3459163"/>
            <a:ext cx="4762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9263" name="Rectangle 47"/>
          <p:cNvSpPr>
            <a:spLocks noChangeArrowheads="1"/>
          </p:cNvSpPr>
          <p:nvPr/>
        </p:nvSpPr>
        <p:spPr bwMode="auto">
          <a:xfrm>
            <a:off x="6605588" y="4833938"/>
            <a:ext cx="4762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9264" name="Rectangle 48"/>
          <p:cNvSpPr>
            <a:spLocks noChangeArrowheads="1"/>
          </p:cNvSpPr>
          <p:nvPr/>
        </p:nvSpPr>
        <p:spPr bwMode="auto">
          <a:xfrm>
            <a:off x="2125663" y="2817813"/>
            <a:ext cx="442912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2125663" y="4281488"/>
            <a:ext cx="442912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/>
              </a:rPr>
              <a:t>s</a:t>
            </a:r>
            <a:r>
              <a:rPr lang="en-US" sz="2400" baseline="-25000">
                <a:solidFill>
                  <a:srgbClr val="FFFFFF"/>
                </a:solidFill>
                <a:effectLst/>
              </a:rPr>
              <a:t>2</a:t>
            </a:r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2209800" y="5553075"/>
            <a:ext cx="12636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Sources</a:t>
            </a:r>
          </a:p>
        </p:txBody>
      </p:sp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5440363" y="5553075"/>
            <a:ext cx="191452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Destinations</a:t>
            </a:r>
          </a:p>
        </p:txBody>
      </p:sp>
      <p:sp>
        <p:nvSpPr>
          <p:cNvPr id="9269" name="Oval 53"/>
          <p:cNvSpPr>
            <a:spLocks noChangeArrowheads="1"/>
          </p:cNvSpPr>
          <p:nvPr/>
        </p:nvSpPr>
        <p:spPr bwMode="auto">
          <a:xfrm>
            <a:off x="5732463" y="472440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3</a:t>
            </a:r>
          </a:p>
        </p:txBody>
      </p:sp>
      <p:sp>
        <p:nvSpPr>
          <p:cNvPr id="9270" name="Oval 54"/>
          <p:cNvSpPr>
            <a:spLocks noChangeArrowheads="1"/>
          </p:cNvSpPr>
          <p:nvPr/>
        </p:nvSpPr>
        <p:spPr bwMode="auto">
          <a:xfrm>
            <a:off x="5732463" y="337185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2</a:t>
            </a:r>
          </a:p>
        </p:txBody>
      </p:sp>
      <p:sp>
        <p:nvSpPr>
          <p:cNvPr id="9271" name="Oval 55"/>
          <p:cNvSpPr>
            <a:spLocks noChangeArrowheads="1"/>
          </p:cNvSpPr>
          <p:nvPr/>
        </p:nvSpPr>
        <p:spPr bwMode="auto">
          <a:xfrm>
            <a:off x="5713413" y="188595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1</a:t>
            </a:r>
          </a:p>
        </p:txBody>
      </p:sp>
      <p:sp>
        <p:nvSpPr>
          <p:cNvPr id="9272" name="Oval 56"/>
          <p:cNvSpPr>
            <a:spLocks noChangeArrowheads="1"/>
          </p:cNvSpPr>
          <p:nvPr/>
        </p:nvSpPr>
        <p:spPr bwMode="auto">
          <a:xfrm>
            <a:off x="2671763" y="266700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1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#1</a:t>
            </a: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520700" y="1065213"/>
            <a:ext cx="810101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Acme Block Company has orders for 80 tons of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concrete blocks at three suburban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locations as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follows:  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Northwood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-- 25 tons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Westwood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-- 45 tons, and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Eastwood -- 10 tons.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Acme has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 plants, each of 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which can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produce 50 tons per week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 Delivery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cost per 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ton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each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plant to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each suburban location is shown 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on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next slide.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How should end of week shipments be made to fill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the above orders?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895350" y="1714500"/>
            <a:ext cx="6991350" cy="1771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520700" y="1065213"/>
            <a:ext cx="7237413" cy="2325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Delivery Cost Per Ton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	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Northwood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Westwood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Eastwood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Plant 1                24   	          30 	         40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Plant 2        	30                  40 	         42</a:t>
            </a:r>
          </a:p>
        </p:txBody>
      </p:sp>
      <p:sp>
        <p:nvSpPr>
          <p:cNvPr id="130119" name="Rectangle 71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#1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52500" y="4762500"/>
            <a:ext cx="6991350" cy="1771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7849" y="3770313"/>
            <a:ext cx="7829551" cy="992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Decision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Variables.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tons of concrete blocks,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i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to be shipped from source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to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	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Northwood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Westwood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Eastwood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Plant 1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Plant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677863" y="1035050"/>
            <a:ext cx="7458075" cy="3497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Objective Function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Minimize the total shipping cost.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Min: (shipping cost per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ton for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each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origin to destination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×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(number of pounds shipped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from each origin to each destination).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Min: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24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30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40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30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40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1525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  <p:extLst>
      <p:ext uri="{BB962C8B-B14F-4D97-AF65-F5344CB8AC3E}">
        <p14:creationId xmlns:p14="http://schemas.microsoft.com/office/powerpoint/2010/main" val="273382566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C:\Slides\QMB11ppt\QMB11ch01.ppt</Template>
  <TotalTime>3365</TotalTime>
  <Pages>54</Pages>
  <Words>1246</Words>
  <Application>Microsoft Office PowerPoint</Application>
  <PresentationFormat>On-screen Show (4:3)</PresentationFormat>
  <Paragraphs>558</Paragraphs>
  <Slides>55</Slides>
  <Notes>54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QMB11ch01</vt:lpstr>
      <vt:lpstr>Worksheet</vt:lpstr>
      <vt:lpstr>Equation.DSMT4</vt:lpstr>
      <vt:lpstr>Equation</vt:lpstr>
      <vt:lpstr>PowerPoint Presentation</vt:lpstr>
      <vt:lpstr>Chapter 6, Part A Distribution and Network Models</vt:lpstr>
      <vt:lpstr>Transportation, Assignment, and Transshipment Problems</vt:lpstr>
      <vt:lpstr>Transportation, Assignment, and Transshipment Problems</vt:lpstr>
      <vt:lpstr>Transportation Problem</vt:lpstr>
      <vt:lpstr>Transportation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Transportation Problem</vt:lpstr>
      <vt:lpstr>Transportation Problem</vt:lpstr>
      <vt:lpstr>Transportation Problem</vt:lpstr>
      <vt:lpstr>Assignment Problem</vt:lpstr>
      <vt:lpstr>Assignment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Assignment Problem</vt:lpstr>
      <vt:lpstr>PowerPoint Presentation</vt:lpstr>
      <vt:lpstr>PowerPoint Presentation</vt:lpstr>
      <vt:lpstr>Transshipment Problem</vt:lpstr>
      <vt:lpstr>Transshipment Problem</vt:lpstr>
      <vt:lpstr>PowerPoint Presentation</vt:lpstr>
      <vt:lpstr>PowerPoint Presentation</vt:lpstr>
      <vt:lpstr>PowerPoint Presentation</vt:lpstr>
      <vt:lpstr>Transshipment Problem:  Example</vt:lpstr>
      <vt:lpstr>PowerPoint Presentation</vt:lpstr>
      <vt:lpstr>Transshipment Problem:  Example</vt:lpstr>
      <vt:lpstr>Transshipment Problem:  Example</vt:lpstr>
      <vt:lpstr>Transshipment Problem: 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6, Part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6, Part A</dc:title>
  <dc:subject>Distrib. &amp; Network Models</dc:subject>
  <dc:creator>John Loucks</dc:creator>
  <cp:lastModifiedBy>Asef-Vaziri, Ardavan</cp:lastModifiedBy>
  <cp:revision>136</cp:revision>
  <cp:lastPrinted>1601-01-01T00:00:00Z</cp:lastPrinted>
  <dcterms:created xsi:type="dcterms:W3CDTF">1996-04-17T17:07:08Z</dcterms:created>
  <dcterms:modified xsi:type="dcterms:W3CDTF">2013-07-19T00:17:34Z</dcterms:modified>
</cp:coreProperties>
</file>