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6"/>
  </p:notesMasterIdLst>
  <p:handoutMasterIdLst>
    <p:handoutMasterId r:id="rId17"/>
  </p:handoutMasterIdLst>
  <p:sldIdLst>
    <p:sldId id="330" r:id="rId5"/>
    <p:sldId id="429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78"/>
    <a:srgbClr val="00007D"/>
    <a:srgbClr val="D519B1"/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86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Transportation  Problem and Related Topics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431272"/>
            <a:ext cx="9144000" cy="2438400"/>
          </a:xfrm>
        </p:spPr>
        <p:txBody>
          <a:bodyPr/>
          <a:lstStyle/>
          <a:p>
            <a:r>
              <a:rPr lang="en-US" sz="6600" dirty="0" smtClean="0"/>
              <a:t>Transportation Problem  </a:t>
            </a:r>
            <a:r>
              <a:rPr lang="en-US" sz="6600" dirty="0" smtClean="0"/>
              <a:t>Case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r>
              <a:rPr lang="en-US" dirty="0"/>
              <a:t>From Existing Warehouses and Candidate </a:t>
            </a:r>
            <a:r>
              <a:rPr lang="en-US" dirty="0" smtClean="0"/>
              <a:t>3 </a:t>
            </a:r>
            <a:r>
              <a:rPr lang="en-US" dirty="0"/>
              <a:t>to DCs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642294"/>
              </p:ext>
            </p:extLst>
          </p:nvPr>
        </p:nvGraphicFramePr>
        <p:xfrm>
          <a:off x="0" y="838200"/>
          <a:ext cx="9166266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Worksheet" r:id="rId3" imgW="5429321" imgH="2933638" progId="Excel.Sheet.12">
                  <p:embed/>
                </p:oleObj>
              </mc:Choice>
              <mc:Fallback>
                <p:oleObj name="Worksheet" r:id="rId3" imgW="5429321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838200"/>
                        <a:ext cx="9166266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626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308"/>
            <a:ext cx="9144000" cy="863600"/>
          </a:xfrm>
        </p:spPr>
        <p:txBody>
          <a:bodyPr/>
          <a:lstStyle/>
          <a:p>
            <a:r>
              <a:rPr lang="en-US" dirty="0" smtClean="0"/>
              <a:t>Total System Costs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737484"/>
              </p:ext>
            </p:extLst>
          </p:nvPr>
        </p:nvGraphicFramePr>
        <p:xfrm>
          <a:off x="457200" y="2514600"/>
          <a:ext cx="8113259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Worksheet" r:id="rId3" imgW="4543375" imgH="1066778" progId="Excel.Sheet.12">
                  <p:embed/>
                </p:oleObj>
              </mc:Choice>
              <mc:Fallback>
                <p:oleObj name="Worksheet" r:id="rId3" imgW="4543375" imgH="10667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514600"/>
                        <a:ext cx="8113259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8163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Texaco Corp. Site Selection Problem: Sec. 5.5 </a:t>
            </a:r>
            <a:r>
              <a:rPr lang="en-US" sz="2800" b="1" dirty="0" smtClean="0">
                <a:latin typeface="Arial" charset="0"/>
              </a:rPr>
              <a:t>Hillier and Hillier </a:t>
            </a:r>
            <a:endParaRPr lang="en-US" sz="2800" dirty="0">
              <a:latin typeface="Arial" charset="0"/>
            </a:endParaRPr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0" y="932557"/>
            <a:ext cx="9144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Texaco produces most of its oil in its own fields and import the rest from middle east.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Texaco has several oil fields, several refineries, and several distribution centers.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Texaco is planning to add a new refinery. There are several candidate locations for this new refinery.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There are 3 important factors</a:t>
            </a:r>
          </a:p>
          <a:p>
            <a:pPr>
              <a:buFontTx/>
              <a:buAutoNum type="arabicPeriod"/>
            </a:pPr>
            <a:r>
              <a:rPr lang="en-US" dirty="0">
                <a:latin typeface="Book Antiqua" pitchFamily="18" charset="0"/>
              </a:rPr>
              <a:t>Distance from row material locations (Transportation cost).</a:t>
            </a:r>
          </a:p>
          <a:p>
            <a:pPr>
              <a:buFontTx/>
              <a:buAutoNum type="arabicPeriod"/>
            </a:pPr>
            <a:r>
              <a:rPr lang="en-US" dirty="0">
                <a:latin typeface="Book Antiqua" pitchFamily="18" charset="0"/>
              </a:rPr>
              <a:t>Distance from distribution locations (Transportation cost). .</a:t>
            </a:r>
          </a:p>
          <a:p>
            <a:pPr>
              <a:buFontTx/>
              <a:buAutoNum type="arabicPeriod"/>
            </a:pPr>
            <a:r>
              <a:rPr lang="en-US" dirty="0">
                <a:latin typeface="Book Antiqua" pitchFamily="18" charset="0"/>
              </a:rPr>
              <a:t>Production </a:t>
            </a:r>
            <a:r>
              <a:rPr lang="en-US" dirty="0" smtClean="0">
                <a:latin typeface="Book Antiqua" pitchFamily="18" charset="0"/>
              </a:rPr>
              <a:t>cost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6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r>
              <a:rPr lang="en-US" dirty="0" smtClean="0"/>
              <a:t>From Plants to Existing and Future Warehouses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030532"/>
              </p:ext>
            </p:extLst>
          </p:nvPr>
        </p:nvGraphicFramePr>
        <p:xfrm>
          <a:off x="76200" y="914400"/>
          <a:ext cx="8991600" cy="5263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Worksheet" r:id="rId3" imgW="6524741" imgH="3819560" progId="Excel.Sheet.12">
                  <p:embed/>
                </p:oleObj>
              </mc:Choice>
              <mc:Fallback>
                <p:oleObj name="Worksheet" r:id="rId3" imgW="6524741" imgH="3819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914400"/>
                        <a:ext cx="8991600" cy="5263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594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2" y="0"/>
            <a:ext cx="9138138" cy="863600"/>
          </a:xfrm>
        </p:spPr>
        <p:txBody>
          <a:bodyPr/>
          <a:lstStyle/>
          <a:p>
            <a:r>
              <a:rPr lang="en-US" dirty="0" smtClean="0"/>
              <a:t>From Warehouses to Distribution Centers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62025"/>
              </p:ext>
            </p:extLst>
          </p:nvPr>
        </p:nvGraphicFramePr>
        <p:xfrm>
          <a:off x="152400" y="990600"/>
          <a:ext cx="884447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Worksheet" r:id="rId3" imgW="5705470" imgH="2752783" progId="Excel.Sheet.12">
                  <p:embed/>
                </p:oleObj>
              </mc:Choice>
              <mc:Fallback>
                <p:oleObj name="Worksheet" r:id="rId3" imgW="5705470" imgH="27527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990600"/>
                        <a:ext cx="884447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4865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446" y="29308"/>
            <a:ext cx="9167446" cy="863600"/>
          </a:xfrm>
        </p:spPr>
        <p:txBody>
          <a:bodyPr/>
          <a:lstStyle/>
          <a:p>
            <a:r>
              <a:rPr lang="en-US" dirty="0" smtClean="0"/>
              <a:t>From Plants To Candidate Warehouse 1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20232"/>
              </p:ext>
            </p:extLst>
          </p:nvPr>
        </p:nvGraphicFramePr>
        <p:xfrm>
          <a:off x="29308" y="990600"/>
          <a:ext cx="9114692" cy="5160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Worksheet" r:id="rId3" imgW="5181515" imgH="2933638" progId="Excel.Sheet.12">
                  <p:embed/>
                </p:oleObj>
              </mc:Choice>
              <mc:Fallback>
                <p:oleObj name="Worksheet" r:id="rId3" imgW="5181515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08" y="990600"/>
                        <a:ext cx="9114692" cy="5160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3225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446" y="0"/>
            <a:ext cx="9167446" cy="863600"/>
          </a:xfrm>
        </p:spPr>
        <p:txBody>
          <a:bodyPr/>
          <a:lstStyle/>
          <a:p>
            <a:r>
              <a:rPr lang="en-US" dirty="0"/>
              <a:t>From Plants To Candidate Warehouse </a:t>
            </a:r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62424"/>
              </p:ext>
            </p:extLst>
          </p:nvPr>
        </p:nvGraphicFramePr>
        <p:xfrm>
          <a:off x="17584" y="838199"/>
          <a:ext cx="9126415" cy="5167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Worksheet" r:id="rId3" imgW="5181515" imgH="2933638" progId="Excel.Sheet.12">
                  <p:embed/>
                </p:oleObj>
              </mc:Choice>
              <mc:Fallback>
                <p:oleObj name="Worksheet" r:id="rId3" imgW="5181515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84" y="838199"/>
                        <a:ext cx="9126415" cy="5167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1964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308" y="0"/>
            <a:ext cx="9173308" cy="863600"/>
          </a:xfrm>
        </p:spPr>
        <p:txBody>
          <a:bodyPr/>
          <a:lstStyle/>
          <a:p>
            <a:r>
              <a:rPr lang="en-US" dirty="0"/>
              <a:t>From Plants To Candidate Warehouse </a:t>
            </a:r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054843"/>
              </p:ext>
            </p:extLst>
          </p:nvPr>
        </p:nvGraphicFramePr>
        <p:xfrm>
          <a:off x="-1" y="914400"/>
          <a:ext cx="9151917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Worksheet" r:id="rId3" imgW="5181515" imgH="2933638" progId="Excel.Sheet.12">
                  <p:embed/>
                </p:oleObj>
              </mc:Choice>
              <mc:Fallback>
                <p:oleObj name="Worksheet" r:id="rId3" imgW="5181515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" y="914400"/>
                        <a:ext cx="9151917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0773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 smtClean="0"/>
              <a:t>Existing Warehouses and Candidate 1 to DCs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683601"/>
              </p:ext>
            </p:extLst>
          </p:nvPr>
        </p:nvGraphicFramePr>
        <p:xfrm>
          <a:off x="0" y="838200"/>
          <a:ext cx="9144000" cy="4940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Worksheet" r:id="rId3" imgW="5429321" imgH="2933638" progId="Excel.Sheet.12">
                  <p:embed/>
                </p:oleObj>
              </mc:Choice>
              <mc:Fallback>
                <p:oleObj name="Worksheet" r:id="rId3" imgW="5429321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838200"/>
                        <a:ext cx="9144000" cy="4940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756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r>
              <a:rPr lang="en-US" dirty="0"/>
              <a:t>From Existing Warehouses and Candidate </a:t>
            </a:r>
            <a:r>
              <a:rPr lang="en-US" dirty="0" smtClean="0"/>
              <a:t>2 </a:t>
            </a:r>
            <a:r>
              <a:rPr lang="en-US" dirty="0"/>
              <a:t>to DCs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372469"/>
              </p:ext>
            </p:extLst>
          </p:nvPr>
        </p:nvGraphicFramePr>
        <p:xfrm>
          <a:off x="0" y="914400"/>
          <a:ext cx="9144000" cy="4940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Worksheet" r:id="rId3" imgW="5429321" imgH="2933638" progId="Excel.Sheet.12">
                  <p:embed/>
                </p:oleObj>
              </mc:Choice>
              <mc:Fallback>
                <p:oleObj name="Worksheet" r:id="rId3" imgW="5429321" imgH="29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4940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383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13426</TotalTime>
  <Words>149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Lean Thinking Final.ppt</vt:lpstr>
      <vt:lpstr>1_Lean Thinking Final</vt:lpstr>
      <vt:lpstr>Lean Thinking Final</vt:lpstr>
      <vt:lpstr>2_Lean Thinking Final</vt:lpstr>
      <vt:lpstr>Worksheet</vt:lpstr>
      <vt:lpstr>Transportation Problem  Case</vt:lpstr>
      <vt:lpstr>PowerPoint Presentation</vt:lpstr>
      <vt:lpstr>From Plants to Existing and Future Warehouses</vt:lpstr>
      <vt:lpstr>From Warehouses to Distribution Centers</vt:lpstr>
      <vt:lpstr>From Plants To Candidate Warehouse 1</vt:lpstr>
      <vt:lpstr>From Plants To Candidate Warehouse 2</vt:lpstr>
      <vt:lpstr>From Plants To Candidate Warehouse 3</vt:lpstr>
      <vt:lpstr>From Existing Warehouses and Candidate 1 to DCs</vt:lpstr>
      <vt:lpstr>From Existing Warehouses and Candidate 2 to DCs</vt:lpstr>
      <vt:lpstr>From Existing Warehouses and Candidate 3 to DCs</vt:lpstr>
      <vt:lpstr>Total System Costs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341</cp:revision>
  <dcterms:created xsi:type="dcterms:W3CDTF">2008-11-22T01:06:20Z</dcterms:created>
  <dcterms:modified xsi:type="dcterms:W3CDTF">2013-07-28T04:07:54Z</dcterms:modified>
</cp:coreProperties>
</file>