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60"/>
  </p:notesMasterIdLst>
  <p:handoutMasterIdLst>
    <p:handoutMasterId r:id="rId61"/>
  </p:handoutMasterIdLst>
  <p:sldIdLst>
    <p:sldId id="330" r:id="rId5"/>
    <p:sldId id="472" r:id="rId6"/>
    <p:sldId id="473" r:id="rId7"/>
    <p:sldId id="437" r:id="rId8"/>
    <p:sldId id="438" r:id="rId9"/>
    <p:sldId id="474" r:id="rId10"/>
    <p:sldId id="475" r:id="rId11"/>
    <p:sldId id="476" r:id="rId12"/>
    <p:sldId id="441" r:id="rId13"/>
    <p:sldId id="442" r:id="rId14"/>
    <p:sldId id="443" r:id="rId15"/>
    <p:sldId id="477" r:id="rId16"/>
    <p:sldId id="478" r:id="rId17"/>
    <p:sldId id="479" r:id="rId18"/>
    <p:sldId id="480" r:id="rId19"/>
    <p:sldId id="481" r:id="rId20"/>
    <p:sldId id="482" r:id="rId21"/>
    <p:sldId id="471" r:id="rId22"/>
    <p:sldId id="451" r:id="rId23"/>
    <p:sldId id="445" r:id="rId24"/>
    <p:sldId id="446" r:id="rId25"/>
    <p:sldId id="447" r:id="rId26"/>
    <p:sldId id="448" r:id="rId27"/>
    <p:sldId id="449" r:id="rId28"/>
    <p:sldId id="450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  <p:sldId id="498" r:id="rId43"/>
    <p:sldId id="499" r:id="rId44"/>
    <p:sldId id="500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09" r:id="rId54"/>
    <p:sldId id="510" r:id="rId55"/>
    <p:sldId id="511" r:id="rId56"/>
    <p:sldId id="512" r:id="rId57"/>
    <p:sldId id="513" r:id="rId58"/>
    <p:sldId id="514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78"/>
    <a:srgbClr val="00007D"/>
    <a:srgbClr val="D519B1"/>
    <a:srgbClr val="A5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4660"/>
  </p:normalViewPr>
  <p:slideViewPr>
    <p:cSldViewPr>
      <p:cViewPr>
        <p:scale>
          <a:sx n="54" d="100"/>
          <a:sy n="54" d="100"/>
        </p:scale>
        <p:origin x="-186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2BCEB-7732-4807-BEC9-C9E7FDABF74A}" type="slidenum">
              <a:rPr lang="en-US"/>
              <a:pPr/>
              <a:t>20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FDF23-CB1C-4B76-9018-04D551377B38}" type="slidenum">
              <a:rPr lang="en-US"/>
              <a:pPr/>
              <a:t>21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20C46-7F1C-45C4-8CBA-F0FC35360CF6}" type="slidenum">
              <a:rPr lang="en-US"/>
              <a:pPr/>
              <a:t>22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9E155-61F4-40A7-A316-FB0F7005B9A9}" type="slidenum">
              <a:rPr lang="en-US"/>
              <a:pPr/>
              <a:t>23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6600D-3782-46FD-97E9-27238F76CB98}" type="slidenum">
              <a:rPr lang="en-US"/>
              <a:pPr/>
              <a:t>24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F5A32-0D51-49F1-9D9B-2BE915D96345}" type="slidenum">
              <a:rPr lang="en-US"/>
              <a:pPr/>
              <a:t>25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99454D-EEDF-4AA3-9607-755096ADF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22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8786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June-2013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baseline="0" dirty="0" smtClean="0">
                <a:solidFill>
                  <a:schemeClr val="tx1"/>
                </a:solidFill>
              </a:rPr>
              <a:t>Transportation  Problem and Related Topics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8" r:id="rId6"/>
    <p:sldLayoutId id="214748378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2060"/>
                </a:solidFill>
              </a:rPr>
              <a:t>Ardavan</a:t>
            </a:r>
            <a:r>
              <a:rPr lang="en-US" sz="1200" b="1" i="1" dirty="0">
                <a:solidFill>
                  <a:srgbClr val="002060"/>
                </a:solidFill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</a:rPr>
              <a:t>Asef-Vaziri</a:t>
            </a:r>
            <a:r>
              <a:rPr lang="en-US" sz="1200" b="1" i="1" dirty="0">
                <a:solidFill>
                  <a:srgbClr val="002060"/>
                </a:solidFill>
              </a:rPr>
              <a:t>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6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31272"/>
            <a:ext cx="9144000" cy="2438400"/>
          </a:xfrm>
        </p:spPr>
        <p:txBody>
          <a:bodyPr/>
          <a:lstStyle/>
          <a:p>
            <a:r>
              <a:rPr lang="en-US" sz="6600" dirty="0" smtClean="0"/>
              <a:t>Network Flows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9729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0" y="0"/>
            <a:ext cx="75905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Minimum Cost Flow </a:t>
            </a:r>
            <a:r>
              <a:rPr lang="en-US" sz="2800" b="1" dirty="0" smtClean="0">
                <a:latin typeface="Arial" charset="0"/>
              </a:rPr>
              <a:t>Problem: </a:t>
            </a:r>
            <a:r>
              <a:rPr lang="en-US" sz="2800" b="1" dirty="0">
                <a:latin typeface="Arial" charset="0"/>
              </a:rPr>
              <a:t>constraints </a:t>
            </a:r>
            <a:endParaRPr lang="en-US" sz="2800" dirty="0">
              <a:latin typeface="Arial" charset="0"/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915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Supply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14</a:t>
            </a:r>
            <a:r>
              <a:rPr lang="en-US" altLang="en-US" sz="2400" b="1" i="1" dirty="0">
                <a:latin typeface="Book Antiqua" pitchFamily="18" charset="0"/>
              </a:rPr>
              <a:t> + x</a:t>
            </a:r>
            <a:r>
              <a:rPr lang="en-US" altLang="en-US" sz="2400" b="1" i="1" baseline="-25000" dirty="0">
                <a:latin typeface="Book Antiqua" pitchFamily="18" charset="0"/>
              </a:rPr>
              <a:t>13</a:t>
            </a:r>
            <a:r>
              <a:rPr lang="en-US" altLang="en-US" sz="2400" b="1" i="1" dirty="0">
                <a:latin typeface="Book Antiqua" pitchFamily="18" charset="0"/>
              </a:rPr>
              <a:t> =  80</a:t>
            </a:r>
            <a:endParaRPr lang="en-US" altLang="en-US" sz="24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23</a:t>
            </a:r>
            <a:r>
              <a:rPr lang="en-US" altLang="en-US" sz="2400" b="1" i="1" dirty="0">
                <a:latin typeface="Book Antiqua" pitchFamily="18" charset="0"/>
              </a:rPr>
              <a:t> + x</a:t>
            </a:r>
            <a:r>
              <a:rPr lang="en-US" altLang="en-US" sz="2400" b="1" i="1" baseline="-25000" dirty="0">
                <a:latin typeface="Book Antiqua" pitchFamily="18" charset="0"/>
              </a:rPr>
              <a:t>25</a:t>
            </a:r>
            <a:r>
              <a:rPr lang="en-US" altLang="en-US" sz="2400" b="1" i="1" dirty="0">
                <a:latin typeface="Book Antiqua" pitchFamily="18" charset="0"/>
              </a:rPr>
              <a:t> = 70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Demand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14</a:t>
            </a:r>
            <a:r>
              <a:rPr lang="en-US" altLang="en-US" sz="2400" b="1" i="1" dirty="0">
                <a:latin typeface="Book Antiqua" pitchFamily="18" charset="0"/>
              </a:rPr>
              <a:t> + x</a:t>
            </a:r>
            <a:r>
              <a:rPr lang="en-US" altLang="en-US" sz="2400" b="1" i="1" baseline="-25000" dirty="0">
                <a:latin typeface="Book Antiqua" pitchFamily="18" charset="0"/>
              </a:rPr>
              <a:t>34</a:t>
            </a:r>
            <a:r>
              <a:rPr lang="en-US" altLang="en-US" sz="2400" b="1" i="1" dirty="0">
                <a:latin typeface="Book Antiqua" pitchFamily="18" charset="0"/>
              </a:rPr>
              <a:t> = 60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25</a:t>
            </a:r>
            <a:r>
              <a:rPr lang="en-US" altLang="en-US" sz="2400" b="1" i="1" dirty="0">
                <a:latin typeface="Book Antiqua" pitchFamily="18" charset="0"/>
              </a:rPr>
              <a:t> + x</a:t>
            </a:r>
            <a:r>
              <a:rPr lang="en-US" altLang="en-US" sz="2400" b="1" i="1" baseline="-25000" dirty="0">
                <a:latin typeface="Book Antiqua" pitchFamily="18" charset="0"/>
              </a:rPr>
              <a:t>35</a:t>
            </a:r>
            <a:r>
              <a:rPr lang="en-US" altLang="en-US" sz="2400" b="1" i="1" dirty="0">
                <a:latin typeface="Book Antiqua" pitchFamily="18" charset="0"/>
              </a:rPr>
              <a:t> = 90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Transshipment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13 </a:t>
            </a:r>
            <a:r>
              <a:rPr lang="en-US" altLang="en-US" sz="2400" b="1" i="1" dirty="0">
                <a:latin typeface="Book Antiqua" pitchFamily="18" charset="0"/>
              </a:rPr>
              <a:t>+ x</a:t>
            </a:r>
            <a:r>
              <a:rPr lang="en-US" altLang="en-US" sz="2400" b="1" i="1" baseline="-25000" dirty="0">
                <a:latin typeface="Book Antiqua" pitchFamily="18" charset="0"/>
              </a:rPr>
              <a:t>23  </a:t>
            </a:r>
            <a:r>
              <a:rPr lang="en-US" altLang="en-US" sz="2400" b="1" i="1" dirty="0">
                <a:latin typeface="Book Antiqua" pitchFamily="18" charset="0"/>
              </a:rPr>
              <a:t>= x</a:t>
            </a:r>
            <a:r>
              <a:rPr lang="en-US" altLang="en-US" sz="2400" b="1" i="1" baseline="-25000" dirty="0">
                <a:latin typeface="Book Antiqua" pitchFamily="18" charset="0"/>
              </a:rPr>
              <a:t>34 </a:t>
            </a:r>
            <a:r>
              <a:rPr lang="en-US" altLang="en-US" sz="2400" b="1" i="1" dirty="0">
                <a:latin typeface="Book Antiqua" pitchFamily="18" charset="0"/>
              </a:rPr>
              <a:t>+ x</a:t>
            </a:r>
            <a:r>
              <a:rPr lang="en-US" altLang="en-US" sz="2400" b="1" i="1" baseline="-25000" dirty="0">
                <a:latin typeface="Book Antiqua" pitchFamily="18" charset="0"/>
              </a:rPr>
              <a:t>35</a:t>
            </a:r>
            <a:r>
              <a:rPr lang="en-US" altLang="en-US" sz="2400" b="1" i="1" dirty="0">
                <a:latin typeface="Book Antiqua" pitchFamily="18" charset="0"/>
              </a:rPr>
              <a:t>  (</a:t>
            </a:r>
            <a:r>
              <a:rPr lang="en-US" altLang="en-US" sz="2400" dirty="0">
                <a:latin typeface="Book Antiqua" pitchFamily="18" charset="0"/>
              </a:rPr>
              <a:t>Move all variables to LHS</a:t>
            </a:r>
            <a:r>
              <a:rPr lang="en-US" altLang="en-US" sz="2400" b="1" i="1" dirty="0">
                <a:latin typeface="Book Antiqua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13 </a:t>
            </a:r>
            <a:r>
              <a:rPr lang="en-US" altLang="en-US" sz="2400" b="1" i="1" dirty="0">
                <a:latin typeface="Book Antiqua" pitchFamily="18" charset="0"/>
              </a:rPr>
              <a:t>+ x</a:t>
            </a:r>
            <a:r>
              <a:rPr lang="en-US" altLang="en-US" sz="2400" b="1" i="1" baseline="-25000" dirty="0">
                <a:latin typeface="Book Antiqua" pitchFamily="18" charset="0"/>
              </a:rPr>
              <a:t>23  </a:t>
            </a:r>
            <a:r>
              <a:rPr lang="en-US" altLang="en-US" sz="2400" b="1" i="1" dirty="0">
                <a:latin typeface="Book Antiqua" pitchFamily="18" charset="0"/>
              </a:rPr>
              <a:t>- x</a:t>
            </a:r>
            <a:r>
              <a:rPr lang="en-US" altLang="en-US" sz="2400" b="1" i="1" baseline="-25000" dirty="0">
                <a:latin typeface="Book Antiqua" pitchFamily="18" charset="0"/>
              </a:rPr>
              <a:t>34 </a:t>
            </a:r>
            <a:r>
              <a:rPr lang="en-US" altLang="en-US" sz="2400" b="1" i="1" dirty="0">
                <a:latin typeface="Book Antiqua" pitchFamily="18" charset="0"/>
              </a:rPr>
              <a:t>- x</a:t>
            </a:r>
            <a:r>
              <a:rPr lang="en-US" altLang="en-US" sz="2400" b="1" i="1" baseline="-25000" dirty="0">
                <a:latin typeface="Book Antiqua" pitchFamily="18" charset="0"/>
              </a:rPr>
              <a:t>35</a:t>
            </a:r>
            <a:r>
              <a:rPr lang="en-US" altLang="en-US" sz="2400" b="1" i="1" dirty="0">
                <a:latin typeface="Book Antiqua" pitchFamily="18" charset="0"/>
              </a:rPr>
              <a:t> =0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 sz="24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24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4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0" y="0"/>
            <a:ext cx="7370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Minimum Cost Flow Problem: constraints </a:t>
            </a:r>
            <a:endParaRPr lang="en-US" sz="2800" dirty="0">
              <a:latin typeface="Arial" charset="0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915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Capacity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13  </a:t>
            </a:r>
            <a:r>
              <a:rPr lang="en-US" altLang="en-US" sz="2400" b="1" i="1" baseline="-25000" dirty="0">
                <a:latin typeface="Book Antiqua" pitchFamily="18" charset="0"/>
                <a:sym typeface="Symbol" pitchFamily="18" charset="2"/>
              </a:rPr>
              <a:t>  50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23  </a:t>
            </a:r>
            <a:r>
              <a:rPr lang="en-US" altLang="en-US" sz="2400" b="1" i="1" baseline="-25000" dirty="0">
                <a:latin typeface="Book Antiqua" pitchFamily="18" charset="0"/>
                <a:sym typeface="Symbol" pitchFamily="18" charset="2"/>
              </a:rPr>
              <a:t>  50</a:t>
            </a:r>
            <a:r>
              <a:rPr lang="en-US" altLang="en-US" sz="2400" b="1" i="1" baseline="-25000" dirty="0">
                <a:latin typeface="Book Antiqua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34  </a:t>
            </a:r>
            <a:r>
              <a:rPr lang="en-US" altLang="en-US" sz="2400" b="1" i="1" baseline="-25000" dirty="0">
                <a:latin typeface="Book Antiqua" pitchFamily="18" charset="0"/>
                <a:sym typeface="Symbol" pitchFamily="18" charset="2"/>
              </a:rPr>
              <a:t>  50 </a:t>
            </a:r>
            <a:endParaRPr lang="en-US" altLang="en-US" sz="2400" b="1" i="1" baseline="-25000" dirty="0">
              <a:latin typeface="Book Antiqua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35</a:t>
            </a:r>
            <a:r>
              <a:rPr lang="en-US" altLang="en-US" sz="2400" b="1" i="1" dirty="0">
                <a:latin typeface="Book Antiqua" pitchFamily="18" charset="0"/>
              </a:rPr>
              <a:t>  </a:t>
            </a:r>
            <a:r>
              <a:rPr lang="en-US" altLang="en-US" sz="2400" b="1" i="1" baseline="-25000" dirty="0">
                <a:latin typeface="Book Antiqua" pitchFamily="18" charset="0"/>
                <a:sym typeface="Symbol" pitchFamily="18" charset="2"/>
              </a:rPr>
              <a:t>  50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Book Antiqua" pitchFamily="18" charset="0"/>
                <a:sym typeface="Symbol" pitchFamily="18" charset="2"/>
              </a:rPr>
              <a:t>Nonnegativity</a:t>
            </a:r>
            <a:endParaRPr lang="en-US" altLang="en-US" sz="2400" b="1" dirty="0"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14</a:t>
            </a:r>
            <a:r>
              <a:rPr lang="en-US" altLang="en-US" sz="2400" b="1" i="1" dirty="0">
                <a:latin typeface="Book Antiqua" pitchFamily="18" charset="0"/>
              </a:rPr>
              <a:t>, x</a:t>
            </a:r>
            <a:r>
              <a:rPr lang="en-US" altLang="en-US" sz="2400" b="1" i="1" baseline="-25000" dirty="0">
                <a:latin typeface="Book Antiqua" pitchFamily="18" charset="0"/>
              </a:rPr>
              <a:t>13 </a:t>
            </a:r>
            <a:r>
              <a:rPr lang="en-US" altLang="en-US" sz="2400" b="1" i="1" dirty="0">
                <a:latin typeface="Book Antiqua" pitchFamily="18" charset="0"/>
              </a:rPr>
              <a:t>, x</a:t>
            </a:r>
            <a:r>
              <a:rPr lang="en-US" altLang="en-US" sz="2400" b="1" i="1" baseline="-25000" dirty="0">
                <a:latin typeface="Book Antiqua" pitchFamily="18" charset="0"/>
              </a:rPr>
              <a:t>23 </a:t>
            </a:r>
            <a:r>
              <a:rPr lang="en-US" altLang="en-US" sz="2400" b="1" i="1" dirty="0">
                <a:latin typeface="Book Antiqua" pitchFamily="18" charset="0"/>
              </a:rPr>
              <a:t>, x</a:t>
            </a:r>
            <a:r>
              <a:rPr lang="en-US" altLang="en-US" sz="2400" b="1" i="1" baseline="-25000" dirty="0">
                <a:latin typeface="Book Antiqua" pitchFamily="18" charset="0"/>
              </a:rPr>
              <a:t>25 </a:t>
            </a:r>
            <a:r>
              <a:rPr lang="en-US" altLang="en-US" sz="2400" b="1" i="1" dirty="0">
                <a:latin typeface="Book Antiqua" pitchFamily="18" charset="0"/>
              </a:rPr>
              <a:t>, x</a:t>
            </a:r>
            <a:r>
              <a:rPr lang="en-US" altLang="en-US" sz="2400" b="1" i="1" baseline="-25000" dirty="0">
                <a:latin typeface="Book Antiqua" pitchFamily="18" charset="0"/>
              </a:rPr>
              <a:t>34 </a:t>
            </a:r>
            <a:r>
              <a:rPr lang="en-US" altLang="en-US" sz="2400" b="1" i="1" dirty="0">
                <a:latin typeface="Book Antiqua" pitchFamily="18" charset="0"/>
              </a:rPr>
              <a:t>, x</a:t>
            </a:r>
            <a:r>
              <a:rPr lang="en-US" altLang="en-US" sz="2400" b="1" i="1" baseline="-25000" dirty="0">
                <a:latin typeface="Book Antiqua" pitchFamily="18" charset="0"/>
              </a:rPr>
              <a:t>35 </a:t>
            </a:r>
            <a:r>
              <a:rPr lang="en-US" altLang="en-US" sz="2400" b="1" i="1" dirty="0">
                <a:latin typeface="Book Antiqua" pitchFamily="18" charset="0"/>
              </a:rPr>
              <a:t>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altLang="en-US" sz="2400" b="1" i="1" dirty="0">
                <a:latin typeface="Book Antiqua" pitchFamily="18" charset="0"/>
              </a:rPr>
              <a:t> 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449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Example</a:t>
            </a:r>
            <a:endParaRPr lang="en-US"/>
          </a:p>
        </p:txBody>
      </p:sp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381000" y="838200"/>
            <a:ext cx="8094663" cy="2743200"/>
            <a:chOff x="240" y="528"/>
            <a:chExt cx="5099" cy="1728"/>
          </a:xfrm>
        </p:grpSpPr>
        <p:sp>
          <p:nvSpPr>
            <p:cNvPr id="224261" name="Oval 5"/>
            <p:cNvSpPr>
              <a:spLocks noChangeArrowheads="1"/>
            </p:cNvSpPr>
            <p:nvPr/>
          </p:nvSpPr>
          <p:spPr bwMode="auto">
            <a:xfrm>
              <a:off x="480" y="576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2" name="Text Box 6"/>
            <p:cNvSpPr txBox="1">
              <a:spLocks noChangeArrowheads="1"/>
            </p:cNvSpPr>
            <p:nvPr/>
          </p:nvSpPr>
          <p:spPr bwMode="auto">
            <a:xfrm>
              <a:off x="710" y="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224263" name="Oval 7"/>
            <p:cNvSpPr>
              <a:spLocks noChangeArrowheads="1"/>
            </p:cNvSpPr>
            <p:nvPr/>
          </p:nvSpPr>
          <p:spPr bwMode="auto">
            <a:xfrm>
              <a:off x="538" y="1855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4" name="Text Box 8"/>
            <p:cNvSpPr txBox="1">
              <a:spLocks noChangeArrowheads="1"/>
            </p:cNvSpPr>
            <p:nvPr/>
          </p:nvSpPr>
          <p:spPr bwMode="auto">
            <a:xfrm>
              <a:off x="768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2</a:t>
              </a:r>
            </a:p>
          </p:txBody>
        </p:sp>
        <p:sp>
          <p:nvSpPr>
            <p:cNvPr id="224265" name="Oval 9"/>
            <p:cNvSpPr>
              <a:spLocks noChangeArrowheads="1"/>
            </p:cNvSpPr>
            <p:nvPr/>
          </p:nvSpPr>
          <p:spPr bwMode="auto">
            <a:xfrm>
              <a:off x="4330" y="591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6" name="Text Box 10"/>
            <p:cNvSpPr txBox="1">
              <a:spLocks noChangeArrowheads="1"/>
            </p:cNvSpPr>
            <p:nvPr/>
          </p:nvSpPr>
          <p:spPr bwMode="auto">
            <a:xfrm>
              <a:off x="4560" y="66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4</a:t>
              </a:r>
              <a:endParaRPr lang="en-US"/>
            </a:p>
          </p:txBody>
        </p:sp>
        <p:sp>
          <p:nvSpPr>
            <p:cNvPr id="224267" name="Oval 11"/>
            <p:cNvSpPr>
              <a:spLocks noChangeArrowheads="1"/>
            </p:cNvSpPr>
            <p:nvPr/>
          </p:nvSpPr>
          <p:spPr bwMode="auto">
            <a:xfrm>
              <a:off x="4282" y="1886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8" name="Text Box 12"/>
            <p:cNvSpPr txBox="1">
              <a:spLocks noChangeArrowheads="1"/>
            </p:cNvSpPr>
            <p:nvPr/>
          </p:nvSpPr>
          <p:spPr bwMode="auto">
            <a:xfrm>
              <a:off x="4512" y="19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5</a:t>
              </a:r>
            </a:p>
          </p:txBody>
        </p:sp>
        <p:sp>
          <p:nvSpPr>
            <p:cNvPr id="224269" name="Oval 13"/>
            <p:cNvSpPr>
              <a:spLocks noChangeArrowheads="1"/>
            </p:cNvSpPr>
            <p:nvPr/>
          </p:nvSpPr>
          <p:spPr bwMode="auto">
            <a:xfrm>
              <a:off x="2362" y="1177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0" name="Text Box 14"/>
            <p:cNvSpPr txBox="1">
              <a:spLocks noChangeArrowheads="1"/>
            </p:cNvSpPr>
            <p:nvPr/>
          </p:nvSpPr>
          <p:spPr bwMode="auto">
            <a:xfrm>
              <a:off x="2592" y="12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3</a:t>
              </a:r>
            </a:p>
          </p:txBody>
        </p:sp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>
              <a:off x="1152" y="730"/>
              <a:ext cx="3168" cy="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2" name="Text Box 16"/>
            <p:cNvSpPr txBox="1">
              <a:spLocks noChangeArrowheads="1"/>
            </p:cNvSpPr>
            <p:nvPr/>
          </p:nvSpPr>
          <p:spPr bwMode="auto">
            <a:xfrm>
              <a:off x="2400" y="52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700</a:t>
              </a:r>
              <a:endParaRPr lang="en-US"/>
            </a:p>
          </p:txBody>
        </p:sp>
        <p:sp>
          <p:nvSpPr>
            <p:cNvPr id="224273" name="Line 17"/>
            <p:cNvSpPr>
              <a:spLocks noChangeShapeType="1"/>
            </p:cNvSpPr>
            <p:nvPr/>
          </p:nvSpPr>
          <p:spPr bwMode="auto">
            <a:xfrm>
              <a:off x="1008" y="912"/>
              <a:ext cx="1392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4" name="Line 18"/>
            <p:cNvSpPr>
              <a:spLocks noChangeShapeType="1"/>
            </p:cNvSpPr>
            <p:nvPr/>
          </p:nvSpPr>
          <p:spPr bwMode="auto">
            <a:xfrm flipV="1">
              <a:off x="1200" y="1470"/>
              <a:ext cx="1200" cy="4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5" name="Line 19"/>
            <p:cNvSpPr>
              <a:spLocks noChangeShapeType="1"/>
            </p:cNvSpPr>
            <p:nvPr/>
          </p:nvSpPr>
          <p:spPr bwMode="auto">
            <a:xfrm>
              <a:off x="1248" y="2056"/>
              <a:ext cx="3024" cy="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6" name="Line 20"/>
            <p:cNvSpPr>
              <a:spLocks noChangeShapeType="1"/>
            </p:cNvSpPr>
            <p:nvPr/>
          </p:nvSpPr>
          <p:spPr bwMode="auto">
            <a:xfrm>
              <a:off x="2976" y="1470"/>
              <a:ext cx="1392" cy="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7" name="Line 21"/>
            <p:cNvSpPr>
              <a:spLocks noChangeShapeType="1"/>
            </p:cNvSpPr>
            <p:nvPr/>
          </p:nvSpPr>
          <p:spPr bwMode="auto">
            <a:xfrm flipV="1">
              <a:off x="2976" y="884"/>
              <a:ext cx="1392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8" name="Text Box 22"/>
            <p:cNvSpPr txBox="1">
              <a:spLocks noChangeArrowheads="1"/>
            </p:cNvSpPr>
            <p:nvPr/>
          </p:nvSpPr>
          <p:spPr bwMode="auto">
            <a:xfrm>
              <a:off x="2592" y="187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900</a:t>
              </a:r>
              <a:endParaRPr lang="en-US"/>
            </a:p>
          </p:txBody>
        </p:sp>
        <p:sp>
          <p:nvSpPr>
            <p:cNvPr id="224279" name="Text Box 23"/>
            <p:cNvSpPr txBox="1">
              <a:spLocks noChangeArrowheads="1"/>
            </p:cNvSpPr>
            <p:nvPr/>
          </p:nvSpPr>
          <p:spPr bwMode="auto">
            <a:xfrm>
              <a:off x="3216" y="91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200</a:t>
              </a:r>
              <a:endParaRPr lang="en-US"/>
            </a:p>
          </p:txBody>
        </p:sp>
        <p:sp>
          <p:nvSpPr>
            <p:cNvPr id="224280" name="Text Box 24"/>
            <p:cNvSpPr txBox="1">
              <a:spLocks noChangeArrowheads="1"/>
            </p:cNvSpPr>
            <p:nvPr/>
          </p:nvSpPr>
          <p:spPr bwMode="auto">
            <a:xfrm>
              <a:off x="1632" y="91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300</a:t>
              </a:r>
              <a:endParaRPr lang="en-US"/>
            </a:p>
          </p:txBody>
        </p:sp>
        <p:sp>
          <p:nvSpPr>
            <p:cNvPr id="224281" name="Text Box 25"/>
            <p:cNvSpPr txBox="1">
              <a:spLocks noChangeArrowheads="1"/>
            </p:cNvSpPr>
            <p:nvPr/>
          </p:nvSpPr>
          <p:spPr bwMode="auto">
            <a:xfrm>
              <a:off x="3456" y="148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400</a:t>
              </a:r>
              <a:endParaRPr lang="en-US"/>
            </a:p>
          </p:txBody>
        </p:sp>
        <p:sp>
          <p:nvSpPr>
            <p:cNvPr id="224282" name="Text Box 26"/>
            <p:cNvSpPr txBox="1">
              <a:spLocks noChangeArrowheads="1"/>
            </p:cNvSpPr>
            <p:nvPr/>
          </p:nvSpPr>
          <p:spPr bwMode="auto">
            <a:xfrm>
              <a:off x="1488" y="153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400</a:t>
              </a:r>
              <a:endParaRPr lang="en-US"/>
            </a:p>
          </p:txBody>
        </p:sp>
        <p:sp>
          <p:nvSpPr>
            <p:cNvPr id="224283" name="Text Box 27"/>
            <p:cNvSpPr txBox="1">
              <a:spLocks noChangeArrowheads="1"/>
            </p:cNvSpPr>
            <p:nvPr/>
          </p:nvSpPr>
          <p:spPr bwMode="auto">
            <a:xfrm>
              <a:off x="1488" y="1132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24284" name="Text Box 28"/>
            <p:cNvSpPr txBox="1">
              <a:spLocks noChangeArrowheads="1"/>
            </p:cNvSpPr>
            <p:nvPr/>
          </p:nvSpPr>
          <p:spPr bwMode="auto">
            <a:xfrm>
              <a:off x="1728" y="1686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24285" name="Text Box 29"/>
            <p:cNvSpPr txBox="1">
              <a:spLocks noChangeArrowheads="1"/>
            </p:cNvSpPr>
            <p:nvPr/>
          </p:nvSpPr>
          <p:spPr bwMode="auto">
            <a:xfrm>
              <a:off x="3216" y="162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24286" name="Text Box 30"/>
            <p:cNvSpPr txBox="1">
              <a:spLocks noChangeArrowheads="1"/>
            </p:cNvSpPr>
            <p:nvPr/>
          </p:nvSpPr>
          <p:spPr bwMode="auto">
            <a:xfrm>
              <a:off x="3216" y="1162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24287" name="Text Box 31"/>
            <p:cNvSpPr txBox="1">
              <a:spLocks noChangeArrowheads="1"/>
            </p:cNvSpPr>
            <p:nvPr/>
          </p:nvSpPr>
          <p:spPr bwMode="auto">
            <a:xfrm>
              <a:off x="240" y="63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9933"/>
                  </a:solidFill>
                </a:rPr>
                <a:t>80</a:t>
              </a:r>
              <a:endParaRPr lang="en-US"/>
            </a:p>
          </p:txBody>
        </p:sp>
        <p:sp>
          <p:nvSpPr>
            <p:cNvPr id="224288" name="Text Box 32"/>
            <p:cNvSpPr txBox="1">
              <a:spLocks noChangeArrowheads="1"/>
            </p:cNvSpPr>
            <p:nvPr/>
          </p:nvSpPr>
          <p:spPr bwMode="auto">
            <a:xfrm>
              <a:off x="288" y="193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9933"/>
                  </a:solidFill>
                </a:rPr>
                <a:t>70</a:t>
              </a:r>
              <a:endParaRPr lang="en-US"/>
            </a:p>
          </p:txBody>
        </p:sp>
        <p:sp>
          <p:nvSpPr>
            <p:cNvPr id="224289" name="Text Box 33"/>
            <p:cNvSpPr txBox="1">
              <a:spLocks noChangeArrowheads="1"/>
            </p:cNvSpPr>
            <p:nvPr/>
          </p:nvSpPr>
          <p:spPr bwMode="auto">
            <a:xfrm>
              <a:off x="4992" y="699"/>
              <a:ext cx="3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-60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4290" name="Text Box 34"/>
            <p:cNvSpPr txBox="1">
              <a:spLocks noChangeArrowheads="1"/>
            </p:cNvSpPr>
            <p:nvPr/>
          </p:nvSpPr>
          <p:spPr bwMode="auto">
            <a:xfrm>
              <a:off x="4944" y="1995"/>
              <a:ext cx="3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-90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24291" name="Text Box 35"/>
          <p:cNvSpPr txBox="1">
            <a:spLocks noChangeArrowheads="1"/>
          </p:cNvSpPr>
          <p:nvPr/>
        </p:nvSpPr>
        <p:spPr bwMode="auto">
          <a:xfrm>
            <a:off x="220662" y="3844924"/>
            <a:ext cx="87026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Node 1 :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13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+ 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14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= 80  ( the same for node 2) </a:t>
            </a:r>
          </a:p>
          <a:p>
            <a:r>
              <a:rPr lang="en-US" dirty="0">
                <a:solidFill>
                  <a:srgbClr val="FF3300"/>
                </a:solidFill>
              </a:rPr>
              <a:t>Node 4 : -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14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- 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34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= -60 (the same for node 5) </a:t>
            </a:r>
          </a:p>
          <a:p>
            <a:r>
              <a:rPr lang="en-US" dirty="0">
                <a:solidFill>
                  <a:srgbClr val="FF3300"/>
                </a:solidFill>
              </a:rPr>
              <a:t>Node 3 :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34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+ 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35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 -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13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- 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23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= 0  </a:t>
            </a:r>
          </a:p>
          <a:p>
            <a:endParaRPr lang="en-US" dirty="0">
              <a:solidFill>
                <a:srgbClr val="FF3300"/>
              </a:solidFill>
            </a:endParaRPr>
          </a:p>
          <a:p>
            <a:r>
              <a:rPr lang="en-US" dirty="0">
                <a:solidFill>
                  <a:srgbClr val="FF3300"/>
                </a:solidFill>
              </a:rPr>
              <a:t>Capacity Constraints on arc 13  :  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13 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    50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( the same for arcs 2-3, 3-4, and 3-5) </a:t>
            </a:r>
            <a:endParaRPr lang="en-US" dirty="0">
              <a:solidFill>
                <a:srgbClr val="FF3300"/>
              </a:solidFill>
            </a:endParaRPr>
          </a:p>
          <a:p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Min Z = + 300 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13 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+ 700 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14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+ 400 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23 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+ 900 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25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+ 200 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34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+ 400 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35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0049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Excel </a:t>
            </a:r>
            <a:endParaRPr lang="en-US"/>
          </a:p>
        </p:txBody>
      </p:sp>
      <p:graphicFrame>
        <p:nvGraphicFramePr>
          <p:cNvPr id="170213" name="Object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13393"/>
              </p:ext>
            </p:extLst>
          </p:nvPr>
        </p:nvGraphicFramePr>
        <p:xfrm>
          <a:off x="-1588" y="762000"/>
          <a:ext cx="9145588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Worksheet" r:id="rId3" imgW="3667147" imgH="2438310" progId="Excel.Sheet.8">
                  <p:embed/>
                </p:oleObj>
              </mc:Choice>
              <mc:Fallback>
                <p:oleObj name="Worksheet" r:id="rId3" imgW="3667147" imgH="24383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762000"/>
                        <a:ext cx="9145588" cy="56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5634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Excel </a:t>
            </a:r>
            <a:endParaRPr lang="en-US"/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35817"/>
              </p:ext>
            </p:extLst>
          </p:nvPr>
        </p:nvGraphicFramePr>
        <p:xfrm>
          <a:off x="-1588" y="762000"/>
          <a:ext cx="9145588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Worksheet" r:id="rId3" imgW="3667147" imgH="2438310" progId="Excel.Sheet.8">
                  <p:embed/>
                </p:oleObj>
              </mc:Choice>
              <mc:Fallback>
                <p:oleObj name="Worksheet" r:id="rId3" imgW="3667147" imgH="24383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762000"/>
                        <a:ext cx="9145588" cy="56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673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9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6"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Excel </a:t>
            </a:r>
            <a:endParaRPr lang="en-US"/>
          </a:p>
        </p:txBody>
      </p:sp>
      <p:grpSp>
        <p:nvGrpSpPr>
          <p:cNvPr id="202763" name="Group 11"/>
          <p:cNvGrpSpPr>
            <a:grpSpLocks/>
          </p:cNvGrpSpPr>
          <p:nvPr/>
        </p:nvGrpSpPr>
        <p:grpSpPr bwMode="auto">
          <a:xfrm>
            <a:off x="381000" y="685800"/>
            <a:ext cx="8094663" cy="2743200"/>
            <a:chOff x="240" y="528"/>
            <a:chExt cx="5099" cy="1728"/>
          </a:xfrm>
        </p:grpSpPr>
        <p:sp>
          <p:nvSpPr>
            <p:cNvPr id="202764" name="Oval 12"/>
            <p:cNvSpPr>
              <a:spLocks noChangeArrowheads="1"/>
            </p:cNvSpPr>
            <p:nvPr/>
          </p:nvSpPr>
          <p:spPr bwMode="auto">
            <a:xfrm>
              <a:off x="480" y="576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Text Box 13"/>
            <p:cNvSpPr txBox="1">
              <a:spLocks noChangeArrowheads="1"/>
            </p:cNvSpPr>
            <p:nvPr/>
          </p:nvSpPr>
          <p:spPr bwMode="auto">
            <a:xfrm>
              <a:off x="710" y="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538" y="1855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Text Box 15"/>
            <p:cNvSpPr txBox="1">
              <a:spLocks noChangeArrowheads="1"/>
            </p:cNvSpPr>
            <p:nvPr/>
          </p:nvSpPr>
          <p:spPr bwMode="auto">
            <a:xfrm>
              <a:off x="768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2</a:t>
              </a:r>
            </a:p>
          </p:txBody>
        </p:sp>
        <p:sp>
          <p:nvSpPr>
            <p:cNvPr id="202768" name="Oval 16"/>
            <p:cNvSpPr>
              <a:spLocks noChangeArrowheads="1"/>
            </p:cNvSpPr>
            <p:nvPr/>
          </p:nvSpPr>
          <p:spPr bwMode="auto">
            <a:xfrm>
              <a:off x="4330" y="591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9" name="Text Box 17"/>
            <p:cNvSpPr txBox="1">
              <a:spLocks noChangeArrowheads="1"/>
            </p:cNvSpPr>
            <p:nvPr/>
          </p:nvSpPr>
          <p:spPr bwMode="auto">
            <a:xfrm>
              <a:off x="4560" y="66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4</a:t>
              </a:r>
              <a:endParaRPr lang="en-US"/>
            </a:p>
          </p:txBody>
        </p:sp>
        <p:sp>
          <p:nvSpPr>
            <p:cNvPr id="202770" name="Oval 18"/>
            <p:cNvSpPr>
              <a:spLocks noChangeArrowheads="1"/>
            </p:cNvSpPr>
            <p:nvPr/>
          </p:nvSpPr>
          <p:spPr bwMode="auto">
            <a:xfrm>
              <a:off x="4282" y="1886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1" name="Text Box 19"/>
            <p:cNvSpPr txBox="1">
              <a:spLocks noChangeArrowheads="1"/>
            </p:cNvSpPr>
            <p:nvPr/>
          </p:nvSpPr>
          <p:spPr bwMode="auto">
            <a:xfrm>
              <a:off x="4512" y="196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5</a:t>
              </a:r>
            </a:p>
          </p:txBody>
        </p:sp>
        <p:sp>
          <p:nvSpPr>
            <p:cNvPr id="202772" name="Oval 20"/>
            <p:cNvSpPr>
              <a:spLocks noChangeArrowheads="1"/>
            </p:cNvSpPr>
            <p:nvPr/>
          </p:nvSpPr>
          <p:spPr bwMode="auto">
            <a:xfrm>
              <a:off x="2362" y="1177"/>
              <a:ext cx="672" cy="37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3" name="Text Box 21"/>
            <p:cNvSpPr txBox="1">
              <a:spLocks noChangeArrowheads="1"/>
            </p:cNvSpPr>
            <p:nvPr/>
          </p:nvSpPr>
          <p:spPr bwMode="auto">
            <a:xfrm>
              <a:off x="2592" y="12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3</a:t>
              </a:r>
            </a:p>
          </p:txBody>
        </p:sp>
        <p:sp>
          <p:nvSpPr>
            <p:cNvPr id="202774" name="Line 22"/>
            <p:cNvSpPr>
              <a:spLocks noChangeShapeType="1"/>
            </p:cNvSpPr>
            <p:nvPr/>
          </p:nvSpPr>
          <p:spPr bwMode="auto">
            <a:xfrm>
              <a:off x="1152" y="730"/>
              <a:ext cx="3168" cy="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5" name="Text Box 23"/>
            <p:cNvSpPr txBox="1">
              <a:spLocks noChangeArrowheads="1"/>
            </p:cNvSpPr>
            <p:nvPr/>
          </p:nvSpPr>
          <p:spPr bwMode="auto">
            <a:xfrm>
              <a:off x="2400" y="52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700</a:t>
              </a:r>
              <a:endParaRPr lang="en-US"/>
            </a:p>
          </p:txBody>
        </p:sp>
        <p:sp>
          <p:nvSpPr>
            <p:cNvPr id="202776" name="Line 24"/>
            <p:cNvSpPr>
              <a:spLocks noChangeShapeType="1"/>
            </p:cNvSpPr>
            <p:nvPr/>
          </p:nvSpPr>
          <p:spPr bwMode="auto">
            <a:xfrm>
              <a:off x="1008" y="912"/>
              <a:ext cx="1392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7" name="Line 25"/>
            <p:cNvSpPr>
              <a:spLocks noChangeShapeType="1"/>
            </p:cNvSpPr>
            <p:nvPr/>
          </p:nvSpPr>
          <p:spPr bwMode="auto">
            <a:xfrm flipV="1">
              <a:off x="1200" y="1470"/>
              <a:ext cx="1200" cy="4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Line 26"/>
            <p:cNvSpPr>
              <a:spLocks noChangeShapeType="1"/>
            </p:cNvSpPr>
            <p:nvPr/>
          </p:nvSpPr>
          <p:spPr bwMode="auto">
            <a:xfrm>
              <a:off x="1248" y="2056"/>
              <a:ext cx="3024" cy="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9" name="Line 27"/>
            <p:cNvSpPr>
              <a:spLocks noChangeShapeType="1"/>
            </p:cNvSpPr>
            <p:nvPr/>
          </p:nvSpPr>
          <p:spPr bwMode="auto">
            <a:xfrm>
              <a:off x="2976" y="1470"/>
              <a:ext cx="1392" cy="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0" name="Line 28"/>
            <p:cNvSpPr>
              <a:spLocks noChangeShapeType="1"/>
            </p:cNvSpPr>
            <p:nvPr/>
          </p:nvSpPr>
          <p:spPr bwMode="auto">
            <a:xfrm flipV="1">
              <a:off x="2976" y="884"/>
              <a:ext cx="1392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1" name="Text Box 29"/>
            <p:cNvSpPr txBox="1">
              <a:spLocks noChangeArrowheads="1"/>
            </p:cNvSpPr>
            <p:nvPr/>
          </p:nvSpPr>
          <p:spPr bwMode="auto">
            <a:xfrm>
              <a:off x="2592" y="187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900</a:t>
              </a:r>
              <a:endParaRPr lang="en-US"/>
            </a:p>
          </p:txBody>
        </p:sp>
        <p:sp>
          <p:nvSpPr>
            <p:cNvPr id="202782" name="Text Box 30"/>
            <p:cNvSpPr txBox="1">
              <a:spLocks noChangeArrowheads="1"/>
            </p:cNvSpPr>
            <p:nvPr/>
          </p:nvSpPr>
          <p:spPr bwMode="auto">
            <a:xfrm>
              <a:off x="3216" y="91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200</a:t>
              </a:r>
              <a:endParaRPr lang="en-US"/>
            </a:p>
          </p:txBody>
        </p:sp>
        <p:sp>
          <p:nvSpPr>
            <p:cNvPr id="202783" name="Text Box 31"/>
            <p:cNvSpPr txBox="1">
              <a:spLocks noChangeArrowheads="1"/>
            </p:cNvSpPr>
            <p:nvPr/>
          </p:nvSpPr>
          <p:spPr bwMode="auto">
            <a:xfrm>
              <a:off x="1632" y="91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300</a:t>
              </a:r>
              <a:endParaRPr lang="en-US"/>
            </a:p>
          </p:txBody>
        </p:sp>
        <p:sp>
          <p:nvSpPr>
            <p:cNvPr id="202784" name="Text Box 32"/>
            <p:cNvSpPr txBox="1">
              <a:spLocks noChangeArrowheads="1"/>
            </p:cNvSpPr>
            <p:nvPr/>
          </p:nvSpPr>
          <p:spPr bwMode="auto">
            <a:xfrm>
              <a:off x="3456" y="148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400</a:t>
              </a:r>
              <a:endParaRPr lang="en-US"/>
            </a:p>
          </p:txBody>
        </p:sp>
        <p:sp>
          <p:nvSpPr>
            <p:cNvPr id="202785" name="Text Box 33"/>
            <p:cNvSpPr txBox="1">
              <a:spLocks noChangeArrowheads="1"/>
            </p:cNvSpPr>
            <p:nvPr/>
          </p:nvSpPr>
          <p:spPr bwMode="auto">
            <a:xfrm>
              <a:off x="1488" y="153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400</a:t>
              </a:r>
              <a:endParaRPr lang="en-US"/>
            </a:p>
          </p:txBody>
        </p:sp>
        <p:sp>
          <p:nvSpPr>
            <p:cNvPr id="202786" name="Text Box 34"/>
            <p:cNvSpPr txBox="1">
              <a:spLocks noChangeArrowheads="1"/>
            </p:cNvSpPr>
            <p:nvPr/>
          </p:nvSpPr>
          <p:spPr bwMode="auto">
            <a:xfrm>
              <a:off x="1488" y="1132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02787" name="Text Box 35"/>
            <p:cNvSpPr txBox="1">
              <a:spLocks noChangeArrowheads="1"/>
            </p:cNvSpPr>
            <p:nvPr/>
          </p:nvSpPr>
          <p:spPr bwMode="auto">
            <a:xfrm>
              <a:off x="1728" y="1686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02788" name="Text Box 36"/>
            <p:cNvSpPr txBox="1">
              <a:spLocks noChangeArrowheads="1"/>
            </p:cNvSpPr>
            <p:nvPr/>
          </p:nvSpPr>
          <p:spPr bwMode="auto">
            <a:xfrm>
              <a:off x="3216" y="162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02789" name="Text Box 37"/>
            <p:cNvSpPr txBox="1">
              <a:spLocks noChangeArrowheads="1"/>
            </p:cNvSpPr>
            <p:nvPr/>
          </p:nvSpPr>
          <p:spPr bwMode="auto">
            <a:xfrm>
              <a:off x="3216" y="1162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02790" name="Text Box 38"/>
            <p:cNvSpPr txBox="1">
              <a:spLocks noChangeArrowheads="1"/>
            </p:cNvSpPr>
            <p:nvPr/>
          </p:nvSpPr>
          <p:spPr bwMode="auto">
            <a:xfrm>
              <a:off x="240" y="63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9933"/>
                  </a:solidFill>
                </a:rPr>
                <a:t>80</a:t>
              </a:r>
              <a:endParaRPr lang="en-US"/>
            </a:p>
          </p:txBody>
        </p:sp>
        <p:sp>
          <p:nvSpPr>
            <p:cNvPr id="202791" name="Text Box 39"/>
            <p:cNvSpPr txBox="1">
              <a:spLocks noChangeArrowheads="1"/>
            </p:cNvSpPr>
            <p:nvPr/>
          </p:nvSpPr>
          <p:spPr bwMode="auto">
            <a:xfrm>
              <a:off x="288" y="193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9933"/>
                  </a:solidFill>
                </a:rPr>
                <a:t>70</a:t>
              </a:r>
              <a:endParaRPr lang="en-US"/>
            </a:p>
          </p:txBody>
        </p:sp>
        <p:sp>
          <p:nvSpPr>
            <p:cNvPr id="202792" name="Text Box 40"/>
            <p:cNvSpPr txBox="1">
              <a:spLocks noChangeArrowheads="1"/>
            </p:cNvSpPr>
            <p:nvPr/>
          </p:nvSpPr>
          <p:spPr bwMode="auto">
            <a:xfrm>
              <a:off x="4992" y="699"/>
              <a:ext cx="3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-60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2793" name="Text Box 41"/>
            <p:cNvSpPr txBox="1">
              <a:spLocks noChangeArrowheads="1"/>
            </p:cNvSpPr>
            <p:nvPr/>
          </p:nvSpPr>
          <p:spPr bwMode="auto">
            <a:xfrm>
              <a:off x="4944" y="1995"/>
              <a:ext cx="3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-90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02795" name="Rectangle 43"/>
          <p:cNvSpPr>
            <a:spLocks noChangeArrowheads="1"/>
          </p:cNvSpPr>
          <p:nvPr/>
        </p:nvSpPr>
        <p:spPr bwMode="auto">
          <a:xfrm>
            <a:off x="3048000" y="3810000"/>
            <a:ext cx="1219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6" name="Rectangle 44"/>
          <p:cNvSpPr>
            <a:spLocks noChangeArrowheads="1"/>
          </p:cNvSpPr>
          <p:nvPr/>
        </p:nvSpPr>
        <p:spPr bwMode="auto">
          <a:xfrm>
            <a:off x="6781800" y="5867400"/>
            <a:ext cx="2057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7" name="Rectangle 45"/>
          <p:cNvSpPr>
            <a:spLocks noChangeArrowheads="1"/>
          </p:cNvSpPr>
          <p:nvPr/>
        </p:nvSpPr>
        <p:spPr bwMode="auto">
          <a:xfrm>
            <a:off x="1524000" y="5181600"/>
            <a:ext cx="1219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12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95" grpId="0" animBg="1"/>
      <p:bldP spid="202796" grpId="0" animBg="1"/>
      <p:bldP spid="2027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Solver </a:t>
            </a:r>
            <a:endParaRPr lang="en-US"/>
          </a:p>
        </p:txBody>
      </p:sp>
      <p:pic>
        <p:nvPicPr>
          <p:cNvPr id="1710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672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38525"/>
            <a:ext cx="62484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2919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Solution </a:t>
            </a:r>
            <a:endParaRPr lang="en-US"/>
          </a:p>
        </p:txBody>
      </p:sp>
      <p:pic>
        <p:nvPicPr>
          <p:cNvPr id="183365" name="Picture 1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98513"/>
            <a:ext cx="6324600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407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0" y="0"/>
            <a:ext cx="7370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Minimum Cost Flow Problem: constraints 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08155"/>
              </p:ext>
            </p:extLst>
          </p:nvPr>
        </p:nvGraphicFramePr>
        <p:xfrm>
          <a:off x="419100" y="2536825"/>
          <a:ext cx="826293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Worksheet" r:id="rId3" imgW="6715049" imgH="1466819" progId="Excel.Sheet.8">
                  <p:embed/>
                </p:oleObj>
              </mc:Choice>
              <mc:Fallback>
                <p:oleObj name="Worksheet" r:id="rId3" imgW="6715049" imgH="146681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2536825"/>
                        <a:ext cx="8262938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3557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-11723" y="0"/>
            <a:ext cx="91557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Minimum Cost Problem:  Pictorial Representation</a:t>
            </a:r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240644" name="Oval 4"/>
          <p:cNvSpPr>
            <a:spLocks noChangeArrowheads="1"/>
          </p:cNvSpPr>
          <p:nvPr/>
        </p:nvSpPr>
        <p:spPr bwMode="auto">
          <a:xfrm>
            <a:off x="838200" y="13716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203325" y="156368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1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40646" name="Oval 6"/>
          <p:cNvSpPr>
            <a:spLocks noChangeArrowheads="1"/>
          </p:cNvSpPr>
          <p:nvPr/>
        </p:nvSpPr>
        <p:spPr bwMode="auto">
          <a:xfrm>
            <a:off x="930275" y="45323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1295400" y="47244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2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40648" name="Oval 8"/>
          <p:cNvSpPr>
            <a:spLocks noChangeArrowheads="1"/>
          </p:cNvSpPr>
          <p:nvPr/>
        </p:nvSpPr>
        <p:spPr bwMode="auto">
          <a:xfrm>
            <a:off x="6950075" y="14081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7315200" y="16002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4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40650" name="Oval 10"/>
          <p:cNvSpPr>
            <a:spLocks noChangeArrowheads="1"/>
          </p:cNvSpPr>
          <p:nvPr/>
        </p:nvSpPr>
        <p:spPr bwMode="auto">
          <a:xfrm>
            <a:off x="6873875" y="46085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7239000" y="48006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5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40652" name="Oval 12"/>
          <p:cNvSpPr>
            <a:spLocks noChangeArrowheads="1"/>
          </p:cNvSpPr>
          <p:nvPr/>
        </p:nvSpPr>
        <p:spPr bwMode="auto">
          <a:xfrm>
            <a:off x="3825875" y="28559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4191000" y="30480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3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>
            <a:off x="1905000" y="1752600"/>
            <a:ext cx="502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>
            <a:off x="1676400" y="2209800"/>
            <a:ext cx="2209800" cy="9144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 flipV="1">
            <a:off x="1981200" y="3581400"/>
            <a:ext cx="1905000" cy="12192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8" name="Line 18"/>
          <p:cNvSpPr>
            <a:spLocks noChangeShapeType="1"/>
          </p:cNvSpPr>
          <p:nvPr/>
        </p:nvSpPr>
        <p:spPr bwMode="auto">
          <a:xfrm>
            <a:off x="2057400" y="5029200"/>
            <a:ext cx="4800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9" name="Line 19"/>
          <p:cNvSpPr>
            <a:spLocks noChangeShapeType="1"/>
          </p:cNvSpPr>
          <p:nvPr/>
        </p:nvSpPr>
        <p:spPr bwMode="auto">
          <a:xfrm>
            <a:off x="4800600" y="3581400"/>
            <a:ext cx="2209800" cy="12954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 flipV="1">
            <a:off x="4800600" y="2133600"/>
            <a:ext cx="2209800" cy="9144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4600" y="1382713"/>
            <a:ext cx="3656112" cy="3768182"/>
            <a:chOff x="2514600" y="1382713"/>
            <a:chExt cx="3656112" cy="3768182"/>
          </a:xfrm>
        </p:grpSpPr>
        <p:sp>
          <p:nvSpPr>
            <p:cNvPr id="240655" name="Text Box 15"/>
            <p:cNvSpPr txBox="1">
              <a:spLocks noChangeArrowheads="1"/>
            </p:cNvSpPr>
            <p:nvPr/>
          </p:nvSpPr>
          <p:spPr bwMode="auto">
            <a:xfrm>
              <a:off x="3717925" y="1382713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30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1" name="Text Box 21"/>
            <p:cNvSpPr txBox="1">
              <a:spLocks noChangeArrowheads="1"/>
            </p:cNvSpPr>
            <p:nvPr/>
          </p:nvSpPr>
          <p:spPr bwMode="auto">
            <a:xfrm>
              <a:off x="4114800" y="468923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40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2" name="Text Box 22"/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30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3" name="Text Box 23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50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4" name="Text Box 24"/>
            <p:cNvSpPr txBox="1">
              <a:spLocks noChangeArrowheads="1"/>
            </p:cNvSpPr>
            <p:nvPr/>
          </p:nvSpPr>
          <p:spPr bwMode="auto">
            <a:xfrm>
              <a:off x="5678269" y="38100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50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5" name="Text Box 25"/>
            <p:cNvSpPr txBox="1">
              <a:spLocks noChangeArrowheads="1"/>
            </p:cNvSpPr>
            <p:nvPr/>
          </p:nvSpPr>
          <p:spPr bwMode="auto">
            <a:xfrm>
              <a:off x="2514600" y="38100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30</a:t>
              </a:r>
              <a:endParaRPr lang="en-US" sz="2400" dirty="0">
                <a:latin typeface="Book Antiqua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8400" y="2743200"/>
            <a:ext cx="3467100" cy="1833265"/>
            <a:chOff x="2438400" y="2743200"/>
            <a:chExt cx="3467100" cy="1833265"/>
          </a:xfrm>
        </p:grpSpPr>
        <p:sp>
          <p:nvSpPr>
            <p:cNvPr id="240666" name="Text Box 26"/>
            <p:cNvSpPr txBox="1">
              <a:spLocks noChangeArrowheads="1"/>
            </p:cNvSpPr>
            <p:nvPr/>
          </p:nvSpPr>
          <p:spPr bwMode="auto">
            <a:xfrm>
              <a:off x="2438400" y="2743200"/>
              <a:ext cx="7225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66"/>
                  </a:solidFill>
                  <a:latin typeface="Book Antiqua" pitchFamily="18" charset="0"/>
                </a:rPr>
                <a:t>50</a:t>
              </a:r>
              <a:endParaRPr lang="en-US" sz="2400" dirty="0">
                <a:solidFill>
                  <a:srgbClr val="FF0066"/>
                </a:solidFill>
                <a:latin typeface="Book Antiqua" pitchFamily="18" charset="0"/>
              </a:endParaRPr>
            </a:p>
          </p:txBody>
        </p:sp>
        <p:sp>
          <p:nvSpPr>
            <p:cNvPr id="240667" name="Text Box 27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8985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66"/>
                  </a:solidFill>
                  <a:latin typeface="Book Antiqua" pitchFamily="18" charset="0"/>
                </a:rPr>
                <a:t>50</a:t>
              </a:r>
              <a:endParaRPr lang="en-US" sz="2400" dirty="0">
                <a:solidFill>
                  <a:srgbClr val="FF0066"/>
                </a:solidFill>
                <a:latin typeface="Book Antiqua" pitchFamily="18" charset="0"/>
              </a:endParaRPr>
            </a:p>
          </p:txBody>
        </p:sp>
        <p:sp>
          <p:nvSpPr>
            <p:cNvPr id="240668" name="Text Box 28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7041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66"/>
                  </a:solidFill>
                  <a:latin typeface="Book Antiqua" pitchFamily="18" charset="0"/>
                </a:rPr>
                <a:t>50</a:t>
              </a:r>
              <a:endParaRPr lang="en-US" sz="2400" dirty="0">
                <a:solidFill>
                  <a:srgbClr val="FF0066"/>
                </a:solidFill>
                <a:latin typeface="Book Antiqua" pitchFamily="18" charset="0"/>
              </a:endParaRPr>
            </a:p>
          </p:txBody>
        </p:sp>
        <p:sp>
          <p:nvSpPr>
            <p:cNvPr id="240669" name="Text Box 29"/>
            <p:cNvSpPr txBox="1">
              <a:spLocks noChangeArrowheads="1"/>
            </p:cNvSpPr>
            <p:nvPr/>
          </p:nvSpPr>
          <p:spPr bwMode="auto">
            <a:xfrm>
              <a:off x="5181600" y="2819400"/>
              <a:ext cx="723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66"/>
                  </a:solidFill>
                  <a:latin typeface="Book Antiqua" pitchFamily="18" charset="0"/>
                </a:rPr>
                <a:t>50</a:t>
              </a:r>
              <a:endParaRPr lang="en-US" sz="2400" dirty="0">
                <a:solidFill>
                  <a:srgbClr val="FF0066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1524000"/>
            <a:ext cx="568643" cy="3662065"/>
            <a:chOff x="304800" y="1524000"/>
            <a:chExt cx="568643" cy="3662065"/>
          </a:xfrm>
        </p:grpSpPr>
        <p:sp>
          <p:nvSpPr>
            <p:cNvPr id="240670" name="Text Box 30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Book Antiqua" pitchFamily="18" charset="0"/>
                </a:rPr>
                <a:t>80</a:t>
              </a:r>
              <a:endParaRPr lang="en-US" sz="2400" dirty="0">
                <a:solidFill>
                  <a:srgbClr val="00B050"/>
                </a:solidFill>
                <a:latin typeface="Book Antiqua" pitchFamily="18" charset="0"/>
              </a:endParaRPr>
            </a:p>
          </p:txBody>
        </p:sp>
        <p:sp>
          <p:nvSpPr>
            <p:cNvPr id="240671" name="Text Box 31"/>
            <p:cNvSpPr txBox="1">
              <a:spLocks noChangeArrowheads="1"/>
            </p:cNvSpPr>
            <p:nvPr/>
          </p:nvSpPr>
          <p:spPr bwMode="auto">
            <a:xfrm>
              <a:off x="381000" y="47244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Book Antiqua" pitchFamily="18" charset="0"/>
                </a:rPr>
                <a:t>70</a:t>
              </a:r>
              <a:endParaRPr lang="en-US" sz="2400" dirty="0">
                <a:solidFill>
                  <a:srgbClr val="00B050"/>
                </a:solidFill>
                <a:latin typeface="Book Antiqua" pitchFamily="18" charset="0"/>
              </a:endParaRPr>
            </a:p>
          </p:txBody>
        </p:sp>
      </p:grpSp>
      <p:sp>
        <p:nvSpPr>
          <p:cNvPr id="240672" name="Text Box 32"/>
          <p:cNvSpPr txBox="1">
            <a:spLocks noChangeArrowheads="1"/>
          </p:cNvSpPr>
          <p:nvPr/>
        </p:nvSpPr>
        <p:spPr bwMode="auto">
          <a:xfrm>
            <a:off x="8001000" y="167640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60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0673" name="Text Box 33"/>
          <p:cNvSpPr txBox="1">
            <a:spLocks noChangeArrowheads="1"/>
          </p:cNvSpPr>
          <p:nvPr/>
        </p:nvSpPr>
        <p:spPr bwMode="auto">
          <a:xfrm>
            <a:off x="7924800" y="487680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90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950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Table of Contents</a:t>
            </a:r>
            <a:br>
              <a:rPr lang="en-US" sz="2800" dirty="0"/>
            </a:br>
            <a:r>
              <a:rPr lang="en-US" sz="2800" dirty="0"/>
              <a:t>Chapter 6 (Network Optimization Problems)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7312025" algn="r"/>
              </a:tabLst>
            </a:pPr>
            <a:r>
              <a:rPr lang="en-US" dirty="0" smtClean="0"/>
              <a:t>Minimum-Cost Flow Problems (Section 6.1)	6.2–6.12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7312025" algn="r"/>
              </a:tabLst>
            </a:pPr>
            <a:r>
              <a:rPr lang="en-US" dirty="0" smtClean="0"/>
              <a:t>A Case Study: The BMZ Maximum Flow Problem (Section 6.2)	6.13–6.16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7312025" algn="r"/>
              </a:tabLst>
            </a:pPr>
            <a:r>
              <a:rPr lang="en-US" dirty="0" smtClean="0"/>
              <a:t>Maximum Flow Problems (Section 6.3)	6.17–6.21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7312025" algn="r"/>
              </a:tabLst>
            </a:pPr>
            <a:r>
              <a:rPr lang="en-US" dirty="0" smtClean="0"/>
              <a:t>Shortest Path Problems: </a:t>
            </a:r>
            <a:r>
              <a:rPr lang="en-US" dirty="0" err="1" smtClean="0"/>
              <a:t>Littletown</a:t>
            </a:r>
            <a:r>
              <a:rPr lang="en-US" dirty="0" smtClean="0"/>
              <a:t> Fire Department (Section 6.4)	6.22–6.25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7312025" algn="r"/>
              </a:tabLst>
            </a:pPr>
            <a:r>
              <a:rPr lang="en-US" dirty="0" smtClean="0"/>
              <a:t>Shortest Path Problems: General Characteristics (Section 6.4)	6.26–6.27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7312025" algn="r"/>
              </a:tabLst>
            </a:pPr>
            <a:r>
              <a:rPr lang="en-US" dirty="0" smtClean="0"/>
              <a:t>Shortest Path Problems: Minimizing Sarah’s Total Cost (Section 6.4)	6.28–6.31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7312025" algn="r"/>
              </a:tabLst>
            </a:pPr>
            <a:r>
              <a:rPr lang="en-US" dirty="0" smtClean="0"/>
              <a:t>Shortest Path Problems: Minimizing Quick’s Total Time (Section 6.4)	6.32–6.36</a:t>
            </a:r>
          </a:p>
        </p:txBody>
      </p:sp>
    </p:spTree>
    <p:extLst>
      <p:ext uri="{BB962C8B-B14F-4D97-AF65-F5344CB8AC3E}">
        <p14:creationId xmlns:p14="http://schemas.microsoft.com/office/powerpoint/2010/main" val="1578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0"/>
            <a:ext cx="69118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II : Formulation</a:t>
            </a:r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graphicFrame>
        <p:nvGraphicFramePr>
          <p:cNvPr id="147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561253"/>
              </p:ext>
            </p:extLst>
          </p:nvPr>
        </p:nvGraphicFramePr>
        <p:xfrm>
          <a:off x="228600" y="1143000"/>
          <a:ext cx="8382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Worksheet" r:id="rId4" imgW="3667147" imgH="1466819" progId="Excel.Sheet.8">
                  <p:embed/>
                </p:oleObj>
              </mc:Choice>
              <mc:Fallback>
                <p:oleObj name="Worksheet" r:id="rId4" imgW="3667147" imgH="146681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83820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09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0"/>
            <a:ext cx="6272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Transportation problem II : Solution</a:t>
            </a:r>
            <a:endParaRPr lang="en-US" sz="2800">
              <a:latin typeface="Arial" charset="0"/>
            </a:endParaRPr>
          </a:p>
        </p:txBody>
      </p:sp>
      <p:graphicFrame>
        <p:nvGraphicFramePr>
          <p:cNvPr id="149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787573"/>
              </p:ext>
            </p:extLst>
          </p:nvPr>
        </p:nvGraphicFramePr>
        <p:xfrm>
          <a:off x="1143000" y="1029313"/>
          <a:ext cx="6629400" cy="534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Worksheet" r:id="rId4" imgW="4276673" imgH="3743439" progId="Excel.Sheet.8">
                  <p:embed/>
                </p:oleObj>
              </mc:Choice>
              <mc:Fallback>
                <p:oleObj name="Worksheet" r:id="rId4" imgW="4276673" imgH="374343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29313"/>
                        <a:ext cx="6629400" cy="5343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4066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0" y="0"/>
            <a:ext cx="6272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II : Solution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78502"/>
              </p:ext>
            </p:extLst>
          </p:nvPr>
        </p:nvGraphicFramePr>
        <p:xfrm>
          <a:off x="1038733" y="1012825"/>
          <a:ext cx="7724267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Worksheet" r:id="rId4" imgW="4276673" imgH="3190885" progId="Excel.Sheet.8">
                  <p:embed/>
                </p:oleObj>
              </mc:Choice>
              <mc:Fallback>
                <p:oleObj name="Worksheet" r:id="rId4" imgW="4276673" imgH="31908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33" y="1012825"/>
                        <a:ext cx="7724267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2861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0" y="2212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III : Pictorial representation</a:t>
            </a:r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248836" name="Oval 4"/>
          <p:cNvSpPr>
            <a:spLocks noChangeArrowheads="1"/>
          </p:cNvSpPr>
          <p:nvPr/>
        </p:nvSpPr>
        <p:spPr bwMode="auto">
          <a:xfrm>
            <a:off x="838200" y="13716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203325" y="156368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Book Antiqua" pitchFamily="18" charset="0"/>
              </a:rPr>
              <a:t>1</a:t>
            </a:r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930275" y="45323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1295400" y="47244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Book Antiqua" pitchFamily="18" charset="0"/>
              </a:rPr>
              <a:t>2</a:t>
            </a:r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6950075" y="14081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7315200" y="16002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Book Antiqua" pitchFamily="18" charset="0"/>
              </a:rPr>
              <a:t>4</a:t>
            </a:r>
            <a:endParaRPr lang="en-US" sz="2400">
              <a:latin typeface="Book Antiqua" pitchFamily="18" charset="0"/>
            </a:endParaRPr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6873875" y="46085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7239000" y="48006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Book Antiqua" pitchFamily="18" charset="0"/>
              </a:rPr>
              <a:t>5</a:t>
            </a:r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3825875" y="28559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4191000" y="30480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Book Antiqua" pitchFamily="18" charset="0"/>
              </a:rPr>
              <a:t>3</a:t>
            </a:r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1905000" y="1752600"/>
            <a:ext cx="502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1676400" y="2209800"/>
            <a:ext cx="2209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1981200" y="3581400"/>
            <a:ext cx="1905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4800600" y="3581400"/>
            <a:ext cx="2209800" cy="12954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grpSp>
        <p:nvGrpSpPr>
          <p:cNvPr id="248850" name="Group 18"/>
          <p:cNvGrpSpPr>
            <a:grpSpLocks/>
          </p:cNvGrpSpPr>
          <p:nvPr/>
        </p:nvGrpSpPr>
        <p:grpSpPr bwMode="auto">
          <a:xfrm>
            <a:off x="106362" y="1512888"/>
            <a:ext cx="8489951" cy="3825876"/>
            <a:chOff x="67" y="953"/>
            <a:chExt cx="5348" cy="2410"/>
          </a:xfrm>
        </p:grpSpPr>
        <p:sp>
          <p:nvSpPr>
            <p:cNvPr id="248851" name="Text Box 19"/>
            <p:cNvSpPr txBox="1">
              <a:spLocks noChangeArrowheads="1"/>
            </p:cNvSpPr>
            <p:nvPr/>
          </p:nvSpPr>
          <p:spPr bwMode="auto">
            <a:xfrm>
              <a:off x="67" y="953"/>
              <a:ext cx="4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C0066"/>
                  </a:solidFill>
                  <a:latin typeface="Book Antiqua" pitchFamily="18" charset="0"/>
                </a:rPr>
                <a:t>+50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8852" name="Text Box 20"/>
            <p:cNvSpPr txBox="1">
              <a:spLocks noChangeArrowheads="1"/>
            </p:cNvSpPr>
            <p:nvPr/>
          </p:nvSpPr>
          <p:spPr bwMode="auto">
            <a:xfrm>
              <a:off x="149" y="3069"/>
              <a:ext cx="4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C0066"/>
                  </a:solidFill>
                  <a:latin typeface="Book Antiqua" pitchFamily="18" charset="0"/>
                </a:rPr>
                <a:t>+40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8853" name="Text Box 21"/>
            <p:cNvSpPr txBox="1">
              <a:spLocks noChangeArrowheads="1"/>
            </p:cNvSpPr>
            <p:nvPr/>
          </p:nvSpPr>
          <p:spPr bwMode="auto">
            <a:xfrm>
              <a:off x="5040" y="1056"/>
              <a:ext cx="3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  <a:latin typeface="Book Antiqua" pitchFamily="18" charset="0"/>
                </a:rPr>
                <a:t>-30</a:t>
              </a:r>
            </a:p>
          </p:txBody>
        </p:sp>
        <p:sp>
          <p:nvSpPr>
            <p:cNvPr id="248854" name="Text Box 22"/>
            <p:cNvSpPr txBox="1">
              <a:spLocks noChangeArrowheads="1"/>
            </p:cNvSpPr>
            <p:nvPr/>
          </p:nvSpPr>
          <p:spPr bwMode="auto">
            <a:xfrm>
              <a:off x="4992" y="3072"/>
              <a:ext cx="3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  <a:latin typeface="Book Antiqua" pitchFamily="18" charset="0"/>
                </a:rPr>
                <a:t>-60</a:t>
              </a:r>
            </a:p>
          </p:txBody>
        </p:sp>
      </p:grp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1371600" y="2286000"/>
            <a:ext cx="152400" cy="22860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56" name="Freeform 24"/>
          <p:cNvSpPr>
            <a:spLocks/>
          </p:cNvSpPr>
          <p:nvPr/>
        </p:nvSpPr>
        <p:spPr bwMode="auto">
          <a:xfrm>
            <a:off x="7848600" y="2209800"/>
            <a:ext cx="622300" cy="2590800"/>
          </a:xfrm>
          <a:custGeom>
            <a:avLst/>
            <a:gdLst>
              <a:gd name="T0" fmla="*/ 48 w 392"/>
              <a:gd name="T1" fmla="*/ 0 h 1632"/>
              <a:gd name="T2" fmla="*/ 384 w 392"/>
              <a:gd name="T3" fmla="*/ 624 h 1632"/>
              <a:gd name="T4" fmla="*/ 0 w 392"/>
              <a:gd name="T5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1632">
                <a:moveTo>
                  <a:pt x="48" y="0"/>
                </a:moveTo>
                <a:cubicBezTo>
                  <a:pt x="220" y="176"/>
                  <a:pt x="392" y="352"/>
                  <a:pt x="384" y="624"/>
                </a:cubicBezTo>
                <a:cubicBezTo>
                  <a:pt x="376" y="896"/>
                  <a:pt x="64" y="1472"/>
                  <a:pt x="0" y="16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48857" name="Freeform 25"/>
          <p:cNvSpPr>
            <a:spLocks/>
          </p:cNvSpPr>
          <p:nvPr/>
        </p:nvSpPr>
        <p:spPr bwMode="auto">
          <a:xfrm>
            <a:off x="6781800" y="2286000"/>
            <a:ext cx="381000" cy="2362200"/>
          </a:xfrm>
          <a:custGeom>
            <a:avLst/>
            <a:gdLst>
              <a:gd name="T0" fmla="*/ 240 w 240"/>
              <a:gd name="T1" fmla="*/ 1488 h 1488"/>
              <a:gd name="T2" fmla="*/ 0 w 240"/>
              <a:gd name="T3" fmla="*/ 720 h 1488"/>
              <a:gd name="T4" fmla="*/ 240 w 240"/>
              <a:gd name="T5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488">
                <a:moveTo>
                  <a:pt x="240" y="1488"/>
                </a:moveTo>
                <a:cubicBezTo>
                  <a:pt x="120" y="1228"/>
                  <a:pt x="0" y="968"/>
                  <a:pt x="0" y="720"/>
                </a:cubicBezTo>
                <a:cubicBezTo>
                  <a:pt x="0" y="472"/>
                  <a:pt x="208" y="120"/>
                  <a:pt x="24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grpSp>
        <p:nvGrpSpPr>
          <p:cNvPr id="248858" name="Group 26"/>
          <p:cNvGrpSpPr>
            <a:grpSpLocks/>
          </p:cNvGrpSpPr>
          <p:nvPr/>
        </p:nvGrpSpPr>
        <p:grpSpPr bwMode="auto">
          <a:xfrm>
            <a:off x="762000" y="1382713"/>
            <a:ext cx="7656513" cy="3041649"/>
            <a:chOff x="480" y="871"/>
            <a:chExt cx="4823" cy="1916"/>
          </a:xfrm>
        </p:grpSpPr>
        <p:sp>
          <p:nvSpPr>
            <p:cNvPr id="248859" name="Text Box 27"/>
            <p:cNvSpPr txBox="1">
              <a:spLocks noChangeArrowheads="1"/>
            </p:cNvSpPr>
            <p:nvPr/>
          </p:nvSpPr>
          <p:spPr bwMode="auto">
            <a:xfrm>
              <a:off x="2342" y="871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Book Antiqua" pitchFamily="18" charset="0"/>
                </a:rPr>
                <a:t>900</a:t>
              </a:r>
            </a:p>
          </p:txBody>
        </p:sp>
        <p:sp>
          <p:nvSpPr>
            <p:cNvPr id="248860" name="Text Box 28"/>
            <p:cNvSpPr txBox="1">
              <a:spLocks noChangeArrowheads="1"/>
            </p:cNvSpPr>
            <p:nvPr/>
          </p:nvSpPr>
          <p:spPr bwMode="auto">
            <a:xfrm>
              <a:off x="1632" y="1440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Book Antiqua" pitchFamily="18" charset="0"/>
                </a:rPr>
                <a:t>400</a:t>
              </a:r>
            </a:p>
          </p:txBody>
        </p:sp>
        <p:sp>
          <p:nvSpPr>
            <p:cNvPr id="248861" name="Text Box 29"/>
            <p:cNvSpPr txBox="1">
              <a:spLocks noChangeArrowheads="1"/>
            </p:cNvSpPr>
            <p:nvPr/>
          </p:nvSpPr>
          <p:spPr bwMode="auto">
            <a:xfrm>
              <a:off x="3696" y="2496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Book Antiqua" pitchFamily="18" charset="0"/>
                </a:rPr>
                <a:t>100</a:t>
              </a:r>
            </a:p>
          </p:txBody>
        </p:sp>
        <p:sp>
          <p:nvSpPr>
            <p:cNvPr id="248862" name="Text Box 30"/>
            <p:cNvSpPr txBox="1">
              <a:spLocks noChangeArrowheads="1"/>
            </p:cNvSpPr>
            <p:nvPr/>
          </p:nvSpPr>
          <p:spPr bwMode="auto">
            <a:xfrm>
              <a:off x="1488" y="2400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Book Antiqua" pitchFamily="18" charset="0"/>
                </a:rPr>
                <a:t>300</a:t>
              </a:r>
            </a:p>
          </p:txBody>
        </p:sp>
        <p:sp>
          <p:nvSpPr>
            <p:cNvPr id="248863" name="Text Box 31"/>
            <p:cNvSpPr txBox="1">
              <a:spLocks noChangeArrowheads="1"/>
            </p:cNvSpPr>
            <p:nvPr/>
          </p:nvSpPr>
          <p:spPr bwMode="auto">
            <a:xfrm>
              <a:off x="480" y="2112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Book Antiqua" pitchFamily="18" charset="0"/>
                </a:rPr>
                <a:t>200</a:t>
              </a:r>
            </a:p>
          </p:txBody>
        </p:sp>
        <p:sp>
          <p:nvSpPr>
            <p:cNvPr id="248864" name="Text Box 32"/>
            <p:cNvSpPr txBox="1">
              <a:spLocks noChangeArrowheads="1"/>
            </p:cNvSpPr>
            <p:nvPr/>
          </p:nvSpPr>
          <p:spPr bwMode="auto">
            <a:xfrm>
              <a:off x="4896" y="1824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Book Antiqua" pitchFamily="18" charset="0"/>
                </a:rPr>
                <a:t>300</a:t>
              </a:r>
            </a:p>
          </p:txBody>
        </p:sp>
        <p:sp>
          <p:nvSpPr>
            <p:cNvPr id="248865" name="Text Box 33"/>
            <p:cNvSpPr txBox="1">
              <a:spLocks noChangeArrowheads="1"/>
            </p:cNvSpPr>
            <p:nvPr/>
          </p:nvSpPr>
          <p:spPr bwMode="auto">
            <a:xfrm>
              <a:off x="3840" y="1872"/>
              <a:ext cx="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Book Antiqua" pitchFamily="18" charset="0"/>
                </a:rPr>
                <a:t>200</a:t>
              </a:r>
            </a:p>
          </p:txBody>
        </p:sp>
      </p:grpSp>
      <p:grpSp>
        <p:nvGrpSpPr>
          <p:cNvPr id="248866" name="Group 34"/>
          <p:cNvGrpSpPr>
            <a:grpSpLocks/>
          </p:cNvGrpSpPr>
          <p:nvPr/>
        </p:nvGrpSpPr>
        <p:grpSpPr bwMode="auto">
          <a:xfrm>
            <a:off x="1447800" y="3048001"/>
            <a:ext cx="4229422" cy="1300163"/>
            <a:chOff x="912" y="1920"/>
            <a:chExt cx="2575" cy="819"/>
          </a:xfrm>
        </p:grpSpPr>
        <p:sp>
          <p:nvSpPr>
            <p:cNvPr id="248867" name="Text Box 35"/>
            <p:cNvSpPr txBox="1">
              <a:spLocks noChangeArrowheads="1"/>
            </p:cNvSpPr>
            <p:nvPr/>
          </p:nvSpPr>
          <p:spPr bwMode="auto">
            <a:xfrm>
              <a:off x="912" y="1920"/>
              <a:ext cx="5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Book Antiqua" pitchFamily="18" charset="0"/>
                </a:rPr>
                <a:t>50</a:t>
              </a:r>
            </a:p>
          </p:txBody>
        </p:sp>
        <p:sp>
          <p:nvSpPr>
            <p:cNvPr id="248868" name="Text Box 36"/>
            <p:cNvSpPr txBox="1">
              <a:spLocks noChangeArrowheads="1"/>
            </p:cNvSpPr>
            <p:nvPr/>
          </p:nvSpPr>
          <p:spPr bwMode="auto">
            <a:xfrm>
              <a:off x="3077" y="2448"/>
              <a:ext cx="4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Book Antiqua" pitchFamily="18" charset="0"/>
                </a:rPr>
                <a:t>80</a:t>
              </a:r>
              <a:endParaRPr lang="en-US" sz="2400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</p:grpSp>
      <p:sp>
        <p:nvSpPr>
          <p:cNvPr id="248869" name="Text Box 37"/>
          <p:cNvSpPr txBox="1">
            <a:spLocks noChangeArrowheads="1"/>
          </p:cNvSpPr>
          <p:nvPr/>
        </p:nvSpPr>
        <p:spPr bwMode="auto">
          <a:xfrm>
            <a:off x="2209800" y="1295400"/>
            <a:ext cx="54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itchFamily="18" charset="0"/>
              </a:rPr>
              <a:t>14</a:t>
            </a:r>
            <a:endParaRPr lang="en-US" sz="2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8870" name="Text Box 38"/>
          <p:cNvSpPr txBox="1">
            <a:spLocks noChangeArrowheads="1"/>
          </p:cNvSpPr>
          <p:nvPr/>
        </p:nvSpPr>
        <p:spPr bwMode="auto">
          <a:xfrm>
            <a:off x="1905000" y="1976735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itchFamily="18" charset="0"/>
              </a:rPr>
              <a:t>13</a:t>
            </a:r>
            <a:endParaRPr lang="en-US" sz="2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8871" name="Text Box 39"/>
          <p:cNvSpPr txBox="1">
            <a:spLocks noChangeArrowheads="1"/>
          </p:cNvSpPr>
          <p:nvPr/>
        </p:nvSpPr>
        <p:spPr bwMode="auto">
          <a:xfrm>
            <a:off x="1676400" y="40386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2400" b="1" i="1" baseline="-25000">
                <a:solidFill>
                  <a:srgbClr val="FF0000"/>
                </a:solidFill>
                <a:latin typeface="Book Antiqua" pitchFamily="18" charset="0"/>
              </a:rPr>
              <a:t>23</a:t>
            </a:r>
            <a:endParaRPr lang="en-US" sz="24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8872" name="Text Box 40"/>
          <p:cNvSpPr txBox="1">
            <a:spLocks noChangeArrowheads="1"/>
          </p:cNvSpPr>
          <p:nvPr/>
        </p:nvSpPr>
        <p:spPr bwMode="auto">
          <a:xfrm>
            <a:off x="5029200" y="32766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2400" b="1" i="1" baseline="-25000">
                <a:solidFill>
                  <a:srgbClr val="FF0000"/>
                </a:solidFill>
                <a:latin typeface="Book Antiqua" pitchFamily="18" charset="0"/>
              </a:rPr>
              <a:t>35</a:t>
            </a:r>
            <a:endParaRPr lang="en-US" sz="24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838200" y="2458725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itchFamily="18" charset="0"/>
              </a:rPr>
              <a:t>12</a:t>
            </a:r>
            <a:endParaRPr lang="en-US" sz="2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8229600" y="35052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2400" b="1" i="1" baseline="-25000">
                <a:solidFill>
                  <a:srgbClr val="FF0000"/>
                </a:solidFill>
                <a:latin typeface="Book Antiqua" pitchFamily="18" charset="0"/>
              </a:rPr>
              <a:t>45</a:t>
            </a:r>
            <a:endParaRPr lang="en-US" sz="24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781800" y="32766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2400" b="1" i="1" baseline="-25000">
                <a:solidFill>
                  <a:srgbClr val="FF0000"/>
                </a:solidFill>
                <a:latin typeface="Book Antiqua" pitchFamily="18" charset="0"/>
              </a:rPr>
              <a:t>54</a:t>
            </a:r>
            <a:endParaRPr lang="en-US" sz="2400" b="1" i="1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268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III : Formulation</a:t>
            </a:r>
            <a:endParaRPr lang="en-US" sz="2800" dirty="0">
              <a:latin typeface="Arial" charset="0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76200" y="920750"/>
            <a:ext cx="8915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Material Flow Balance. At each node we have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Supply + Inflow = Demand + Outflow</a:t>
            </a:r>
          </a:p>
          <a:p>
            <a:r>
              <a:rPr lang="en-US" sz="2400" b="1" i="1" dirty="0">
                <a:latin typeface="Book Antiqua" pitchFamily="18" charset="0"/>
              </a:rPr>
              <a:t>50 = x</a:t>
            </a:r>
            <a:r>
              <a:rPr lang="en-US" sz="2400" b="1" i="1" baseline="-25000" dirty="0">
                <a:latin typeface="Book Antiqua" pitchFamily="18" charset="0"/>
              </a:rPr>
              <a:t>12</a:t>
            </a:r>
            <a:r>
              <a:rPr lang="en-US" sz="2400" b="1" i="1" dirty="0">
                <a:latin typeface="Book Antiqua" pitchFamily="18" charset="0"/>
              </a:rPr>
              <a:t>+ x</a:t>
            </a:r>
            <a:r>
              <a:rPr lang="en-US" sz="2400" b="1" i="1" baseline="-25000" dirty="0">
                <a:latin typeface="Book Antiqua" pitchFamily="18" charset="0"/>
              </a:rPr>
              <a:t>13  </a:t>
            </a:r>
            <a:r>
              <a:rPr lang="en-US" sz="2400" b="1" i="1" dirty="0">
                <a:latin typeface="Book Antiqua" pitchFamily="18" charset="0"/>
              </a:rPr>
              <a:t>+ x</a:t>
            </a:r>
            <a:r>
              <a:rPr lang="en-US" sz="2400" b="1" i="1" baseline="-25000" dirty="0">
                <a:latin typeface="Book Antiqua" pitchFamily="18" charset="0"/>
              </a:rPr>
              <a:t>14</a:t>
            </a:r>
          </a:p>
          <a:p>
            <a:r>
              <a:rPr lang="en-US" sz="2400" b="1" i="1" dirty="0">
                <a:latin typeface="Book Antiqua" pitchFamily="18" charset="0"/>
              </a:rPr>
              <a:t>40+x</a:t>
            </a:r>
            <a:r>
              <a:rPr lang="en-US" sz="2400" b="1" i="1" baseline="-25000" dirty="0">
                <a:latin typeface="Book Antiqua" pitchFamily="18" charset="0"/>
              </a:rPr>
              <a:t>12 </a:t>
            </a:r>
            <a:r>
              <a:rPr lang="en-US" sz="2400" b="1" i="1" dirty="0">
                <a:latin typeface="Book Antiqua" pitchFamily="18" charset="0"/>
              </a:rPr>
              <a:t>= x</a:t>
            </a:r>
            <a:r>
              <a:rPr lang="en-US" sz="2400" b="1" i="1" baseline="-25000" dirty="0">
                <a:latin typeface="Book Antiqua" pitchFamily="18" charset="0"/>
              </a:rPr>
              <a:t>23</a:t>
            </a:r>
          </a:p>
          <a:p>
            <a:r>
              <a:rPr lang="en-US" sz="2400" b="1" i="1" dirty="0">
                <a:latin typeface="Book Antiqua" pitchFamily="18" charset="0"/>
              </a:rPr>
              <a:t>x</a:t>
            </a:r>
            <a:r>
              <a:rPr lang="en-US" sz="2400" b="1" i="1" baseline="-25000" dirty="0">
                <a:latin typeface="Book Antiqua" pitchFamily="18" charset="0"/>
              </a:rPr>
              <a:t>13</a:t>
            </a:r>
            <a:r>
              <a:rPr lang="en-US" sz="2400" b="1" i="1" dirty="0">
                <a:latin typeface="Book Antiqua" pitchFamily="18" charset="0"/>
              </a:rPr>
              <a:t>+ x</a:t>
            </a:r>
            <a:r>
              <a:rPr lang="en-US" sz="2400" b="1" i="1" baseline="-25000" dirty="0">
                <a:latin typeface="Book Antiqua" pitchFamily="18" charset="0"/>
              </a:rPr>
              <a:t>23  </a:t>
            </a:r>
            <a:r>
              <a:rPr lang="en-US" sz="2400" b="1" i="1" dirty="0">
                <a:latin typeface="Book Antiqua" pitchFamily="18" charset="0"/>
              </a:rPr>
              <a:t>= x</a:t>
            </a:r>
            <a:r>
              <a:rPr lang="en-US" sz="2400" b="1" i="1" baseline="-25000" dirty="0">
                <a:latin typeface="Book Antiqua" pitchFamily="18" charset="0"/>
              </a:rPr>
              <a:t>35</a:t>
            </a:r>
          </a:p>
          <a:p>
            <a:r>
              <a:rPr lang="en-US" sz="2400" b="1" i="1" dirty="0">
                <a:latin typeface="Book Antiqua" pitchFamily="18" charset="0"/>
              </a:rPr>
              <a:t>x</a:t>
            </a:r>
            <a:r>
              <a:rPr lang="en-US" sz="2400" b="1" i="1" baseline="-25000" dirty="0">
                <a:latin typeface="Book Antiqua" pitchFamily="18" charset="0"/>
              </a:rPr>
              <a:t>14</a:t>
            </a:r>
            <a:r>
              <a:rPr lang="en-US" sz="2400" b="1" i="1" dirty="0">
                <a:latin typeface="Book Antiqua" pitchFamily="18" charset="0"/>
              </a:rPr>
              <a:t>+ x</a:t>
            </a:r>
            <a:r>
              <a:rPr lang="en-US" sz="2400" b="1" i="1" baseline="-25000" dirty="0">
                <a:latin typeface="Book Antiqua" pitchFamily="18" charset="0"/>
              </a:rPr>
              <a:t>54  </a:t>
            </a:r>
            <a:r>
              <a:rPr lang="en-US" sz="2400" b="1" i="1" dirty="0">
                <a:latin typeface="Book Antiqua" pitchFamily="18" charset="0"/>
              </a:rPr>
              <a:t>= 30 + x</a:t>
            </a:r>
            <a:r>
              <a:rPr lang="en-US" sz="2400" b="1" i="1" baseline="-25000" dirty="0">
                <a:latin typeface="Book Antiqua" pitchFamily="18" charset="0"/>
              </a:rPr>
              <a:t>45</a:t>
            </a:r>
          </a:p>
          <a:p>
            <a:r>
              <a:rPr lang="en-US" sz="2400" b="1" i="1" dirty="0">
                <a:latin typeface="Book Antiqua" pitchFamily="18" charset="0"/>
              </a:rPr>
              <a:t>x</a:t>
            </a:r>
            <a:r>
              <a:rPr lang="en-US" sz="2400" b="1" i="1" baseline="-25000" dirty="0">
                <a:latin typeface="Book Antiqua" pitchFamily="18" charset="0"/>
              </a:rPr>
              <a:t>35</a:t>
            </a:r>
            <a:r>
              <a:rPr lang="en-US" sz="2400" b="1" i="1" dirty="0">
                <a:latin typeface="Book Antiqua" pitchFamily="18" charset="0"/>
              </a:rPr>
              <a:t>+ x</a:t>
            </a:r>
            <a:r>
              <a:rPr lang="en-US" sz="2400" b="1" i="1" baseline="-25000" dirty="0">
                <a:latin typeface="Book Antiqua" pitchFamily="18" charset="0"/>
              </a:rPr>
              <a:t>45  </a:t>
            </a:r>
            <a:r>
              <a:rPr lang="en-US" sz="2400" b="1" i="1" dirty="0">
                <a:latin typeface="Book Antiqua" pitchFamily="18" charset="0"/>
              </a:rPr>
              <a:t>= 60 + x</a:t>
            </a:r>
            <a:r>
              <a:rPr lang="en-US" sz="2400" b="1" i="1" baseline="-25000" dirty="0">
                <a:latin typeface="Book Antiqua" pitchFamily="18" charset="0"/>
              </a:rPr>
              <a:t>54</a:t>
            </a:r>
          </a:p>
          <a:p>
            <a:endParaRPr lang="en-US" sz="2400" b="1" i="1" baseline="-250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Capacity</a:t>
            </a:r>
          </a:p>
          <a:p>
            <a:r>
              <a:rPr lang="en-US" sz="2400" b="1" dirty="0">
                <a:latin typeface="Book Antiqua" pitchFamily="18" charset="0"/>
              </a:rPr>
              <a:t>x</a:t>
            </a:r>
            <a:r>
              <a:rPr lang="en-US" sz="2400" b="1" baseline="-25000" dirty="0">
                <a:latin typeface="Book Antiqua" pitchFamily="18" charset="0"/>
              </a:rPr>
              <a:t>12 </a:t>
            </a:r>
            <a:r>
              <a:rPr lang="en-US" sz="2400" b="1" dirty="0">
                <a:latin typeface="Book Antiqua" pitchFamily="18" charset="0"/>
                <a:sym typeface="Symbol" pitchFamily="18" charset="2"/>
              </a:rPr>
              <a:t>  50</a:t>
            </a:r>
          </a:p>
          <a:p>
            <a:r>
              <a:rPr lang="en-US" sz="2400" b="1" dirty="0">
                <a:latin typeface="Book Antiqua" pitchFamily="18" charset="0"/>
              </a:rPr>
              <a:t>x</a:t>
            </a:r>
            <a:r>
              <a:rPr lang="en-US" sz="2400" b="1" baseline="-25000" dirty="0">
                <a:latin typeface="Book Antiqua" pitchFamily="18" charset="0"/>
              </a:rPr>
              <a:t>35 </a:t>
            </a:r>
            <a:r>
              <a:rPr lang="en-US" sz="2400" b="1" dirty="0">
                <a:latin typeface="Book Antiqua" pitchFamily="18" charset="0"/>
                <a:sym typeface="Symbol" pitchFamily="18" charset="2"/>
              </a:rPr>
              <a:t>  80</a:t>
            </a:r>
          </a:p>
          <a:p>
            <a:endParaRPr lang="en-US" sz="2400" b="1" dirty="0">
              <a:latin typeface="Book Antiqua" pitchFamily="18" charset="0"/>
              <a:sym typeface="Symbol" pitchFamily="18" charset="2"/>
            </a:endParaRPr>
          </a:p>
          <a:p>
            <a:r>
              <a:rPr lang="en-US" sz="2400" b="1" i="1" dirty="0" smtClean="0">
                <a:latin typeface="Book Antiqua" pitchFamily="18" charset="0"/>
              </a:rPr>
              <a:t>Min </a:t>
            </a:r>
            <a:r>
              <a:rPr lang="en-US" sz="2400" b="1" i="1" dirty="0">
                <a:latin typeface="Book Antiqua" pitchFamily="18" charset="0"/>
              </a:rPr>
              <a:t>Z = </a:t>
            </a:r>
            <a:r>
              <a:rPr lang="en-US" sz="2400" b="1" i="1" dirty="0" smtClean="0">
                <a:latin typeface="Book Antiqua" pitchFamily="18" charset="0"/>
              </a:rPr>
              <a:t>200x</a:t>
            </a:r>
            <a:r>
              <a:rPr lang="en-US" sz="2400" b="1" i="1" baseline="-25000" dirty="0" smtClean="0">
                <a:latin typeface="Book Antiqua" pitchFamily="18" charset="0"/>
              </a:rPr>
              <a:t>12</a:t>
            </a:r>
            <a:r>
              <a:rPr lang="en-US" sz="2400" b="1" i="1" dirty="0">
                <a:latin typeface="Book Antiqua" pitchFamily="18" charset="0"/>
              </a:rPr>
              <a:t>+ 400x</a:t>
            </a:r>
            <a:r>
              <a:rPr lang="en-US" sz="2400" b="1" i="1" baseline="-25000" dirty="0">
                <a:latin typeface="Book Antiqua" pitchFamily="18" charset="0"/>
              </a:rPr>
              <a:t>13 </a:t>
            </a:r>
            <a:r>
              <a:rPr lang="en-US" sz="2400" b="1" i="1" dirty="0">
                <a:latin typeface="Book Antiqua" pitchFamily="18" charset="0"/>
              </a:rPr>
              <a:t>+</a:t>
            </a:r>
            <a:r>
              <a:rPr lang="en-US" sz="2400" b="1" i="1" baseline="-25000" dirty="0">
                <a:latin typeface="Book Antiqua" pitchFamily="18" charset="0"/>
              </a:rPr>
              <a:t> </a:t>
            </a:r>
            <a:r>
              <a:rPr lang="en-US" sz="2400" b="1" i="1" dirty="0">
                <a:latin typeface="Book Antiqua" pitchFamily="18" charset="0"/>
              </a:rPr>
              <a:t>900x</a:t>
            </a:r>
            <a:r>
              <a:rPr lang="en-US" sz="2400" b="1" i="1" baseline="-25000" dirty="0">
                <a:latin typeface="Book Antiqua" pitchFamily="18" charset="0"/>
              </a:rPr>
              <a:t>14 </a:t>
            </a:r>
            <a:r>
              <a:rPr lang="en-US" sz="2400" b="1" i="1" dirty="0">
                <a:latin typeface="Book Antiqua" pitchFamily="18" charset="0"/>
              </a:rPr>
              <a:t>+</a:t>
            </a:r>
            <a:r>
              <a:rPr lang="en-US" sz="2400" b="1" i="1" baseline="-25000" dirty="0">
                <a:latin typeface="Book Antiqua" pitchFamily="18" charset="0"/>
              </a:rPr>
              <a:t> </a:t>
            </a:r>
            <a:r>
              <a:rPr lang="en-US" sz="2400" b="1" i="1" dirty="0">
                <a:latin typeface="Book Antiqua" pitchFamily="18" charset="0"/>
              </a:rPr>
              <a:t>300x</a:t>
            </a:r>
            <a:r>
              <a:rPr lang="en-US" sz="2400" b="1" i="1" baseline="-25000" dirty="0">
                <a:latin typeface="Book Antiqua" pitchFamily="18" charset="0"/>
              </a:rPr>
              <a:t>23 </a:t>
            </a:r>
            <a:r>
              <a:rPr lang="en-US" sz="2400" b="1" i="1" dirty="0">
                <a:latin typeface="Book Antiqua" pitchFamily="18" charset="0"/>
              </a:rPr>
              <a:t>+</a:t>
            </a:r>
            <a:r>
              <a:rPr lang="en-US" sz="2400" b="1" i="1" baseline="-25000" dirty="0">
                <a:latin typeface="Book Antiqua" pitchFamily="18" charset="0"/>
              </a:rPr>
              <a:t> </a:t>
            </a:r>
            <a:r>
              <a:rPr lang="en-US" sz="2400" b="1" i="1" dirty="0">
                <a:latin typeface="Book Antiqua" pitchFamily="18" charset="0"/>
              </a:rPr>
              <a:t>100x</a:t>
            </a:r>
            <a:r>
              <a:rPr lang="en-US" sz="2400" b="1" i="1" baseline="-25000" dirty="0">
                <a:latin typeface="Book Antiqua" pitchFamily="18" charset="0"/>
              </a:rPr>
              <a:t>35 </a:t>
            </a:r>
            <a:r>
              <a:rPr lang="en-US" sz="2400" b="1" i="1" dirty="0">
                <a:latin typeface="Book Antiqua" pitchFamily="18" charset="0"/>
              </a:rPr>
              <a:t>+ 300x</a:t>
            </a:r>
            <a:r>
              <a:rPr lang="en-US" sz="2400" b="1" i="1" baseline="-25000" dirty="0">
                <a:latin typeface="Book Antiqua" pitchFamily="18" charset="0"/>
              </a:rPr>
              <a:t>45</a:t>
            </a:r>
            <a:r>
              <a:rPr lang="en-US" sz="2400" b="1" i="1" dirty="0">
                <a:latin typeface="Book Antiqua" pitchFamily="18" charset="0"/>
              </a:rPr>
              <a:t> + 200x</a:t>
            </a:r>
            <a:r>
              <a:rPr lang="en-US" sz="2400" b="1" i="1" baseline="-25000" dirty="0">
                <a:latin typeface="Book Antiqua" pitchFamily="18" charset="0"/>
              </a:rPr>
              <a:t>54</a:t>
            </a:r>
            <a:endParaRPr lang="en-US" sz="2400" baseline="-25000" dirty="0">
              <a:latin typeface="Book Antiqua" pitchFamily="18" charset="0"/>
            </a:endParaRPr>
          </a:p>
          <a:p>
            <a:endParaRPr lang="en-US" sz="2400" baseline="-25000" dirty="0">
              <a:latin typeface="Book Antiqua" pitchFamily="18" charset="0"/>
            </a:endParaRPr>
          </a:p>
          <a:p>
            <a:endParaRPr lang="en-US" sz="2400" baseline="-25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81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1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III : Excel Solution</a:t>
            </a:r>
            <a:endParaRPr lang="en-US" sz="2800" dirty="0">
              <a:latin typeface="Arial" charset="0"/>
            </a:endParaRPr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370" r="8000" b="40277"/>
          <a:stretch>
            <a:fillRect/>
          </a:stretch>
        </p:blipFill>
        <p:spPr bwMode="auto">
          <a:xfrm>
            <a:off x="0" y="1143000"/>
            <a:ext cx="91440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668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446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The Maximum Flow Problem  </a:t>
            </a:r>
            <a:endParaRPr lang="en-US"/>
          </a:p>
        </p:txBody>
      </p:sp>
      <p:grpSp>
        <p:nvGrpSpPr>
          <p:cNvPr id="174084" name="Group 4"/>
          <p:cNvGrpSpPr>
            <a:grpSpLocks/>
          </p:cNvGrpSpPr>
          <p:nvPr/>
        </p:nvGrpSpPr>
        <p:grpSpPr bwMode="auto">
          <a:xfrm>
            <a:off x="3048000" y="914400"/>
            <a:ext cx="5678488" cy="4724400"/>
            <a:chOff x="2592" y="1008"/>
            <a:chExt cx="2064" cy="1536"/>
          </a:xfrm>
        </p:grpSpPr>
        <p:grpSp>
          <p:nvGrpSpPr>
            <p:cNvPr id="174085" name="Group 5"/>
            <p:cNvGrpSpPr>
              <a:grpSpLocks/>
            </p:cNvGrpSpPr>
            <p:nvPr/>
          </p:nvGrpSpPr>
          <p:grpSpPr bwMode="auto">
            <a:xfrm>
              <a:off x="4464" y="1728"/>
              <a:ext cx="192" cy="192"/>
              <a:chOff x="4416" y="1728"/>
              <a:chExt cx="240" cy="240"/>
            </a:xfrm>
          </p:grpSpPr>
          <p:sp>
            <p:nvSpPr>
              <p:cNvPr id="174086" name="Oval 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87" name="Text Box 7"/>
              <p:cNvSpPr txBox="1">
                <a:spLocks noChangeArrowheads="1"/>
              </p:cNvSpPr>
              <p:nvPr/>
            </p:nvSpPr>
            <p:spPr bwMode="auto">
              <a:xfrm>
                <a:off x="4465" y="1776"/>
                <a:ext cx="137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  <a:endParaRPr lang="en-US"/>
              </a:p>
            </p:txBody>
          </p:sp>
        </p:grpSp>
        <p:grpSp>
          <p:nvGrpSpPr>
            <p:cNvPr id="174088" name="Group 8"/>
            <p:cNvGrpSpPr>
              <a:grpSpLocks/>
            </p:cNvGrpSpPr>
            <p:nvPr/>
          </p:nvGrpSpPr>
          <p:grpSpPr bwMode="auto">
            <a:xfrm>
              <a:off x="3168" y="1296"/>
              <a:ext cx="192" cy="192"/>
              <a:chOff x="4416" y="1728"/>
              <a:chExt cx="240" cy="240"/>
            </a:xfrm>
          </p:grpSpPr>
          <p:sp>
            <p:nvSpPr>
              <p:cNvPr id="174089" name="Oval 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0" name="Text Box 10"/>
              <p:cNvSpPr txBox="1">
                <a:spLocks noChangeArrowheads="1"/>
              </p:cNvSpPr>
              <p:nvPr/>
            </p:nvSpPr>
            <p:spPr bwMode="auto">
              <a:xfrm>
                <a:off x="4465" y="1774"/>
                <a:ext cx="121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grpSp>
          <p:nvGrpSpPr>
            <p:cNvPr id="174091" name="Group 11"/>
            <p:cNvGrpSpPr>
              <a:grpSpLocks/>
            </p:cNvGrpSpPr>
            <p:nvPr/>
          </p:nvGrpSpPr>
          <p:grpSpPr bwMode="auto">
            <a:xfrm>
              <a:off x="3792" y="2352"/>
              <a:ext cx="192" cy="192"/>
              <a:chOff x="4416" y="1728"/>
              <a:chExt cx="240" cy="240"/>
            </a:xfrm>
          </p:grpSpPr>
          <p:sp>
            <p:nvSpPr>
              <p:cNvPr id="174092" name="Oval 12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3" name="Text Box 13"/>
              <p:cNvSpPr txBox="1">
                <a:spLocks noChangeArrowheads="1"/>
              </p:cNvSpPr>
              <p:nvPr/>
            </p:nvSpPr>
            <p:spPr bwMode="auto">
              <a:xfrm>
                <a:off x="4464" y="1776"/>
                <a:ext cx="122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74094" name="Group 14"/>
            <p:cNvGrpSpPr>
              <a:grpSpLocks/>
            </p:cNvGrpSpPr>
            <p:nvPr/>
          </p:nvGrpSpPr>
          <p:grpSpPr bwMode="auto">
            <a:xfrm>
              <a:off x="3888" y="1728"/>
              <a:ext cx="192" cy="192"/>
              <a:chOff x="4416" y="1728"/>
              <a:chExt cx="240" cy="240"/>
            </a:xfrm>
          </p:grpSpPr>
          <p:sp>
            <p:nvSpPr>
              <p:cNvPr id="174095" name="Oval 15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6" name="Text Box 16"/>
              <p:cNvSpPr txBox="1">
                <a:spLocks noChangeArrowheads="1"/>
              </p:cNvSpPr>
              <p:nvPr/>
            </p:nvSpPr>
            <p:spPr bwMode="auto">
              <a:xfrm>
                <a:off x="4465" y="1776"/>
                <a:ext cx="121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74097" name="Group 17"/>
            <p:cNvGrpSpPr>
              <a:grpSpLocks/>
            </p:cNvGrpSpPr>
            <p:nvPr/>
          </p:nvGrpSpPr>
          <p:grpSpPr bwMode="auto">
            <a:xfrm>
              <a:off x="3888" y="1008"/>
              <a:ext cx="192" cy="192"/>
              <a:chOff x="4416" y="1728"/>
              <a:chExt cx="240" cy="240"/>
            </a:xfrm>
          </p:grpSpPr>
          <p:sp>
            <p:nvSpPr>
              <p:cNvPr id="174098" name="Oval 18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099" name="Text Box 19"/>
              <p:cNvSpPr txBox="1">
                <a:spLocks noChangeArrowheads="1"/>
              </p:cNvSpPr>
              <p:nvPr/>
            </p:nvSpPr>
            <p:spPr bwMode="auto">
              <a:xfrm>
                <a:off x="4465" y="1776"/>
                <a:ext cx="121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74100" name="Group 20"/>
            <p:cNvGrpSpPr>
              <a:grpSpLocks/>
            </p:cNvGrpSpPr>
            <p:nvPr/>
          </p:nvGrpSpPr>
          <p:grpSpPr bwMode="auto">
            <a:xfrm>
              <a:off x="3216" y="2045"/>
              <a:ext cx="192" cy="192"/>
              <a:chOff x="4416" y="1728"/>
              <a:chExt cx="240" cy="240"/>
            </a:xfrm>
          </p:grpSpPr>
          <p:sp>
            <p:nvSpPr>
              <p:cNvPr id="174101" name="Oval 21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02" name="Text Box 22"/>
              <p:cNvSpPr txBox="1">
                <a:spLocks noChangeArrowheads="1"/>
              </p:cNvSpPr>
              <p:nvPr/>
            </p:nvSpPr>
            <p:spPr bwMode="auto">
              <a:xfrm>
                <a:off x="4464" y="1776"/>
                <a:ext cx="122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74103" name="Group 23"/>
            <p:cNvGrpSpPr>
              <a:grpSpLocks/>
            </p:cNvGrpSpPr>
            <p:nvPr/>
          </p:nvGrpSpPr>
          <p:grpSpPr bwMode="auto">
            <a:xfrm>
              <a:off x="2592" y="1680"/>
              <a:ext cx="192" cy="192"/>
              <a:chOff x="4416" y="1728"/>
              <a:chExt cx="240" cy="240"/>
            </a:xfrm>
          </p:grpSpPr>
          <p:sp>
            <p:nvSpPr>
              <p:cNvPr id="174104" name="Oval 24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05" name="Text Box 25"/>
              <p:cNvSpPr txBox="1">
                <a:spLocks noChangeArrowheads="1"/>
              </p:cNvSpPr>
              <p:nvPr/>
            </p:nvSpPr>
            <p:spPr bwMode="auto">
              <a:xfrm>
                <a:off x="4465" y="1776"/>
                <a:ext cx="132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D</a:t>
                </a:r>
                <a:endParaRPr lang="en-US"/>
              </a:p>
            </p:txBody>
          </p:sp>
        </p:grpSp>
        <p:grpSp>
          <p:nvGrpSpPr>
            <p:cNvPr id="174106" name="Group 26"/>
            <p:cNvGrpSpPr>
              <a:grpSpLocks/>
            </p:cNvGrpSpPr>
            <p:nvPr/>
          </p:nvGrpSpPr>
          <p:grpSpPr bwMode="auto">
            <a:xfrm>
              <a:off x="3984" y="1920"/>
              <a:ext cx="528" cy="480"/>
              <a:chOff x="3984" y="1872"/>
              <a:chExt cx="528" cy="528"/>
            </a:xfrm>
          </p:grpSpPr>
          <p:sp>
            <p:nvSpPr>
              <p:cNvPr id="174107" name="Line 27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08" name="Text Box 28"/>
              <p:cNvSpPr txBox="1">
                <a:spLocks noChangeArrowheads="1"/>
              </p:cNvSpPr>
              <p:nvPr/>
            </p:nvSpPr>
            <p:spPr bwMode="auto">
              <a:xfrm>
                <a:off x="4080" y="2016"/>
                <a:ext cx="128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40</a:t>
                </a:r>
                <a:endParaRPr lang="en-US"/>
              </a:p>
            </p:txBody>
          </p:sp>
        </p:grpSp>
        <p:sp>
          <p:nvSpPr>
            <p:cNvPr id="174109" name="Line 29"/>
            <p:cNvSpPr>
              <a:spLocks noChangeShapeType="1"/>
            </p:cNvSpPr>
            <p:nvPr/>
          </p:nvSpPr>
          <p:spPr bwMode="auto">
            <a:xfrm flipH="1">
              <a:off x="408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0" name="Text Box 30"/>
            <p:cNvSpPr txBox="1">
              <a:spLocks noChangeArrowheads="1"/>
            </p:cNvSpPr>
            <p:nvPr/>
          </p:nvSpPr>
          <p:spPr bwMode="auto">
            <a:xfrm>
              <a:off x="4176" y="1680"/>
              <a:ext cx="12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74111" name="Line 31"/>
            <p:cNvSpPr>
              <a:spLocks noChangeShapeType="1"/>
            </p:cNvSpPr>
            <p:nvPr/>
          </p:nvSpPr>
          <p:spPr bwMode="auto">
            <a:xfrm flipH="1" flipV="1">
              <a:off x="4032" y="1200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2" name="Text Box 32"/>
            <p:cNvSpPr txBox="1">
              <a:spLocks noChangeArrowheads="1"/>
            </p:cNvSpPr>
            <p:nvPr/>
          </p:nvSpPr>
          <p:spPr bwMode="auto">
            <a:xfrm>
              <a:off x="4224" y="1392"/>
              <a:ext cx="12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74113" name="Line 33"/>
            <p:cNvSpPr>
              <a:spLocks noChangeShapeType="1"/>
            </p:cNvSpPr>
            <p:nvPr/>
          </p:nvSpPr>
          <p:spPr bwMode="auto">
            <a:xfrm flipH="1">
              <a:off x="3360" y="115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4" name="Line 34"/>
            <p:cNvSpPr>
              <a:spLocks noChangeShapeType="1"/>
            </p:cNvSpPr>
            <p:nvPr/>
          </p:nvSpPr>
          <p:spPr bwMode="auto">
            <a:xfrm flipH="1">
              <a:off x="3360" y="182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5" name="Line 35"/>
            <p:cNvSpPr>
              <a:spLocks noChangeShapeType="1"/>
            </p:cNvSpPr>
            <p:nvPr/>
          </p:nvSpPr>
          <p:spPr bwMode="auto">
            <a:xfrm flipH="1" flipV="1">
              <a:off x="3408" y="216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6" name="Line 36"/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7" name="Line 37"/>
            <p:cNvSpPr>
              <a:spLocks noChangeShapeType="1"/>
            </p:cNvSpPr>
            <p:nvPr/>
          </p:nvSpPr>
          <p:spPr bwMode="auto">
            <a:xfrm flipH="1">
              <a:off x="2688" y="144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8" name="Line 38"/>
            <p:cNvSpPr>
              <a:spLocks noChangeShapeType="1"/>
            </p:cNvSpPr>
            <p:nvPr/>
          </p:nvSpPr>
          <p:spPr bwMode="auto">
            <a:xfrm flipH="1" flipV="1">
              <a:off x="2784" y="1824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9" name="Text Box 39"/>
            <p:cNvSpPr txBox="1">
              <a:spLocks noChangeArrowheads="1"/>
            </p:cNvSpPr>
            <p:nvPr/>
          </p:nvSpPr>
          <p:spPr bwMode="auto">
            <a:xfrm>
              <a:off x="3552" y="1104"/>
              <a:ext cx="12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60</a:t>
              </a:r>
            </a:p>
          </p:txBody>
        </p:sp>
        <p:sp>
          <p:nvSpPr>
            <p:cNvPr id="174120" name="Text Box 40"/>
            <p:cNvSpPr txBox="1">
              <a:spLocks noChangeArrowheads="1"/>
            </p:cNvSpPr>
            <p:nvPr/>
          </p:nvSpPr>
          <p:spPr bwMode="auto">
            <a:xfrm>
              <a:off x="3600" y="1488"/>
              <a:ext cx="12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74121" name="Text Box 41"/>
            <p:cNvSpPr txBox="1">
              <a:spLocks noChangeArrowheads="1"/>
            </p:cNvSpPr>
            <p:nvPr/>
          </p:nvSpPr>
          <p:spPr bwMode="auto">
            <a:xfrm>
              <a:off x="3456" y="1824"/>
              <a:ext cx="12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74122" name="Text Box 42"/>
            <p:cNvSpPr txBox="1">
              <a:spLocks noChangeArrowheads="1"/>
            </p:cNvSpPr>
            <p:nvPr/>
          </p:nvSpPr>
          <p:spPr bwMode="auto">
            <a:xfrm>
              <a:off x="3552" y="2160"/>
              <a:ext cx="12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174123" name="Text Box 43"/>
            <p:cNvSpPr txBox="1">
              <a:spLocks noChangeArrowheads="1"/>
            </p:cNvSpPr>
            <p:nvPr/>
          </p:nvSpPr>
          <p:spPr bwMode="auto">
            <a:xfrm>
              <a:off x="2976" y="1824"/>
              <a:ext cx="12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74124" name="Text Box 44"/>
            <p:cNvSpPr txBox="1">
              <a:spLocks noChangeArrowheads="1"/>
            </p:cNvSpPr>
            <p:nvPr/>
          </p:nvSpPr>
          <p:spPr bwMode="auto">
            <a:xfrm>
              <a:off x="2832" y="1392"/>
              <a:ext cx="12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80</a:t>
              </a:r>
            </a:p>
          </p:txBody>
        </p:sp>
      </p:grpSp>
      <p:sp>
        <p:nvSpPr>
          <p:cNvPr id="174130" name="Text Box 50"/>
          <p:cNvSpPr txBox="1">
            <a:spLocks noChangeArrowheads="1"/>
          </p:cNvSpPr>
          <p:nvPr/>
        </p:nvSpPr>
        <p:spPr bwMode="auto">
          <a:xfrm>
            <a:off x="212725" y="1106488"/>
            <a:ext cx="420211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There is no inflow associated </a:t>
            </a:r>
          </a:p>
          <a:p>
            <a:r>
              <a:rPr lang="en-US"/>
              <a:t>with origin</a:t>
            </a:r>
          </a:p>
          <a:p>
            <a:endParaRPr lang="en-US"/>
          </a:p>
          <a:p>
            <a:r>
              <a:rPr lang="en-US"/>
              <a:t>There is no outflow</a:t>
            </a:r>
          </a:p>
          <a:p>
            <a:r>
              <a:rPr lang="en-US"/>
              <a:t>associated </a:t>
            </a:r>
          </a:p>
          <a:p>
            <a:r>
              <a:rPr lang="en-US"/>
              <a:t>with destination</a:t>
            </a:r>
          </a:p>
          <a:p>
            <a:endParaRPr lang="en-US"/>
          </a:p>
          <a:p>
            <a:r>
              <a:rPr lang="en-US"/>
              <a:t>We want to</a:t>
            </a:r>
          </a:p>
          <a:p>
            <a:r>
              <a:rPr lang="en-US"/>
              <a:t>Maximize </a:t>
            </a:r>
          </a:p>
          <a:p>
            <a:r>
              <a:rPr lang="en-US"/>
              <a:t>total outflow of the origin </a:t>
            </a:r>
          </a:p>
          <a:p>
            <a:r>
              <a:rPr lang="en-US"/>
              <a:t>or </a:t>
            </a:r>
          </a:p>
          <a:p>
            <a:r>
              <a:rPr lang="en-US"/>
              <a:t>total inflow of the destination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45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414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Notations and  Formulation</a:t>
            </a:r>
            <a:endParaRPr lang="en-US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212725" y="877888"/>
            <a:ext cx="89312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</a:rPr>
              <a:t>ij</a:t>
            </a:r>
            <a:r>
              <a:rPr lang="en-US">
                <a:solidFill>
                  <a:schemeClr val="accent2"/>
                </a:solidFill>
              </a:rPr>
              <a:t> : Outflow from node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chemeClr val="accent2"/>
                </a:solidFill>
              </a:rPr>
              <a:t> to node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 j</a:t>
            </a:r>
            <a:r>
              <a:rPr lang="en-US">
                <a:solidFill>
                  <a:schemeClr val="accent2"/>
                </a:solidFill>
              </a:rPr>
              <a:t> with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i  ---------&gt;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j 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</a:rPr>
              <a:t>ji</a:t>
            </a:r>
            <a:r>
              <a:rPr lang="en-US">
                <a:solidFill>
                  <a:schemeClr val="accent2"/>
                </a:solidFill>
              </a:rPr>
              <a:t> : Inflow from node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j</a:t>
            </a:r>
            <a:r>
              <a:rPr lang="en-US">
                <a:solidFill>
                  <a:schemeClr val="accent2"/>
                </a:solidFill>
              </a:rPr>
              <a:t> to node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 i </a:t>
            </a:r>
            <a:r>
              <a:rPr lang="en-US">
                <a:solidFill>
                  <a:schemeClr val="accent2"/>
                </a:solidFill>
              </a:rPr>
              <a:t>with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chemeClr val="accent2"/>
                </a:solidFill>
              </a:rPr>
              <a:t>  &lt;----------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j</a:t>
            </a:r>
          </a:p>
          <a:p>
            <a:endParaRPr lang="en-US" b="1" i="1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</a:rPr>
              <a:t>ij : </a:t>
            </a:r>
            <a:r>
              <a:rPr lang="en-US">
                <a:solidFill>
                  <a:schemeClr val="accent2"/>
                </a:solidFill>
              </a:rPr>
              <a:t>Maximum capacity of arc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ij </a:t>
            </a:r>
            <a:endParaRPr lang="en-US" i="1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b="1" i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</a:rPr>
              <a:t>ij 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   T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</a:rPr>
              <a:t>ij             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   ij   A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b="1" i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chemeClr val="accent2"/>
                </a:solidFill>
              </a:rPr>
              <a:t> : is</a:t>
            </a:r>
            <a:r>
              <a:rPr lang="en-US"/>
              <a:t> </a:t>
            </a:r>
            <a:r>
              <a:rPr lang="en-US" b="1">
                <a:solidFill>
                  <a:srgbClr val="FF3300"/>
                </a:solidFill>
              </a:rPr>
              <a:t>zero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for all nodes</a:t>
            </a:r>
            <a:r>
              <a:rPr lang="en-US"/>
              <a:t> </a:t>
            </a:r>
            <a:r>
              <a:rPr lang="en-US" b="1">
                <a:solidFill>
                  <a:srgbClr val="FF3300"/>
                </a:solidFill>
              </a:rPr>
              <a:t>except Origin(s) and Destination(s)</a:t>
            </a:r>
            <a:r>
              <a:rPr lang="en-US" i="1">
                <a:latin typeface="Times New Roman" pitchFamily="18" charset="0"/>
              </a:rPr>
              <a:t> </a:t>
            </a:r>
            <a:endParaRPr lang="en-US"/>
          </a:p>
          <a:p>
            <a:endParaRPr lang="en-US" i="1">
              <a:latin typeface="Times New Roman" pitchFamily="18" charset="0"/>
              <a:sym typeface="Symbol" pitchFamily="18" charset="2"/>
            </a:endParaRPr>
          </a:p>
          <a:p>
            <a:r>
              <a:rPr lang="en-US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</a:rPr>
              <a:t>ij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-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accent2"/>
                </a:solidFill>
                <a:latin typeface="Times New Roman" pitchFamily="18" charset="0"/>
              </a:rPr>
              <a:t>ji</a:t>
            </a:r>
            <a:r>
              <a:rPr lang="en-US" b="1" i="1" baseline="-25000">
                <a:latin typeface="Times New Roman" pitchFamily="18" charset="0"/>
              </a:rPr>
              <a:t>  </a:t>
            </a:r>
            <a:r>
              <a:rPr lang="en-US" b="1" i="1">
                <a:latin typeface="Times New Roman" pitchFamily="18" charset="0"/>
              </a:rPr>
              <a:t> =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lang="en-US"/>
              <a:t>   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   i   N \ O and D</a:t>
            </a:r>
            <a:endParaRPr lang="en-US">
              <a:solidFill>
                <a:schemeClr val="accent2"/>
              </a:solidFill>
            </a:endParaRPr>
          </a:p>
          <a:p>
            <a:endParaRPr lang="en-US" b="1" i="1" baseline="-25000">
              <a:latin typeface="Times New Roman" pitchFamily="18" charset="0"/>
            </a:endParaRPr>
          </a:p>
        </p:txBody>
      </p:sp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304800" y="5943600"/>
          <a:ext cx="18637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3" imgW="1015920" imgH="355320" progId="Equation.3">
                  <p:embed/>
                </p:oleObj>
              </mc:Choice>
              <mc:Fallback>
                <p:oleObj name="Equation" r:id="rId3" imgW="1015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8637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1" name="Object 7"/>
          <p:cNvGraphicFramePr>
            <a:graphicFrameLocks noChangeAspect="1"/>
          </p:cNvGraphicFramePr>
          <p:nvPr/>
        </p:nvGraphicFramePr>
        <p:xfrm>
          <a:off x="3200400" y="5943600"/>
          <a:ext cx="18875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5" imgW="1028520" imgH="342720" progId="Equation.3">
                  <p:embed/>
                </p:oleObj>
              </mc:Choice>
              <mc:Fallback>
                <p:oleObj name="Equation" r:id="rId5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943600"/>
                        <a:ext cx="188753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3574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5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5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Line 102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9" name="Text Box 1027"/>
          <p:cNvSpPr txBox="1">
            <a:spLocks noChangeArrowheads="1"/>
          </p:cNvSpPr>
          <p:nvPr/>
        </p:nvSpPr>
        <p:spPr bwMode="auto">
          <a:xfrm>
            <a:off x="212725" y="115888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Example  </a:t>
            </a:r>
            <a:endParaRPr lang="en-US"/>
          </a:p>
        </p:txBody>
      </p:sp>
      <p:grpSp>
        <p:nvGrpSpPr>
          <p:cNvPr id="193540" name="Group 1028"/>
          <p:cNvGrpSpPr>
            <a:grpSpLocks/>
          </p:cNvGrpSpPr>
          <p:nvPr/>
        </p:nvGrpSpPr>
        <p:grpSpPr bwMode="auto">
          <a:xfrm>
            <a:off x="5486400" y="914400"/>
            <a:ext cx="3335338" cy="2468563"/>
            <a:chOff x="2592" y="1008"/>
            <a:chExt cx="2101" cy="1555"/>
          </a:xfrm>
        </p:grpSpPr>
        <p:grpSp>
          <p:nvGrpSpPr>
            <p:cNvPr id="193541" name="Group 1029"/>
            <p:cNvGrpSpPr>
              <a:grpSpLocks/>
            </p:cNvGrpSpPr>
            <p:nvPr/>
          </p:nvGrpSpPr>
          <p:grpSpPr bwMode="auto">
            <a:xfrm>
              <a:off x="4464" y="1728"/>
              <a:ext cx="229" cy="211"/>
              <a:chOff x="4416" y="1728"/>
              <a:chExt cx="286" cy="264"/>
            </a:xfrm>
          </p:grpSpPr>
          <p:sp>
            <p:nvSpPr>
              <p:cNvPr id="193542" name="Oval 103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3" name="Text Box 1031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38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  <a:endParaRPr lang="en-US"/>
              </a:p>
            </p:txBody>
          </p:sp>
        </p:grpSp>
        <p:grpSp>
          <p:nvGrpSpPr>
            <p:cNvPr id="193544" name="Group 1032"/>
            <p:cNvGrpSpPr>
              <a:grpSpLocks/>
            </p:cNvGrpSpPr>
            <p:nvPr/>
          </p:nvGrpSpPr>
          <p:grpSpPr bwMode="auto">
            <a:xfrm>
              <a:off x="3168" y="1296"/>
              <a:ext cx="207" cy="211"/>
              <a:chOff x="4416" y="1728"/>
              <a:chExt cx="259" cy="264"/>
            </a:xfrm>
          </p:grpSpPr>
          <p:sp>
            <p:nvSpPr>
              <p:cNvPr id="193545" name="Oval 103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6" name="Text Box 1034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grpSp>
          <p:nvGrpSpPr>
            <p:cNvPr id="193547" name="Group 1035"/>
            <p:cNvGrpSpPr>
              <a:grpSpLocks/>
            </p:cNvGrpSpPr>
            <p:nvPr/>
          </p:nvGrpSpPr>
          <p:grpSpPr bwMode="auto">
            <a:xfrm>
              <a:off x="3792" y="2352"/>
              <a:ext cx="207" cy="211"/>
              <a:chOff x="4416" y="1728"/>
              <a:chExt cx="259" cy="264"/>
            </a:xfrm>
          </p:grpSpPr>
          <p:sp>
            <p:nvSpPr>
              <p:cNvPr id="193548" name="Oval 103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9" name="Text Box 1037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93550" name="Group 1038"/>
            <p:cNvGrpSpPr>
              <a:grpSpLocks/>
            </p:cNvGrpSpPr>
            <p:nvPr/>
          </p:nvGrpSpPr>
          <p:grpSpPr bwMode="auto">
            <a:xfrm>
              <a:off x="3888" y="1728"/>
              <a:ext cx="207" cy="211"/>
              <a:chOff x="4416" y="1728"/>
              <a:chExt cx="259" cy="264"/>
            </a:xfrm>
          </p:grpSpPr>
          <p:sp>
            <p:nvSpPr>
              <p:cNvPr id="193551" name="Oval 103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2" name="Text Box 1040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93553" name="Group 1041"/>
            <p:cNvGrpSpPr>
              <a:grpSpLocks/>
            </p:cNvGrpSpPr>
            <p:nvPr/>
          </p:nvGrpSpPr>
          <p:grpSpPr bwMode="auto">
            <a:xfrm>
              <a:off x="3888" y="1008"/>
              <a:ext cx="207" cy="211"/>
              <a:chOff x="4416" y="1728"/>
              <a:chExt cx="259" cy="264"/>
            </a:xfrm>
          </p:grpSpPr>
          <p:sp>
            <p:nvSpPr>
              <p:cNvPr id="193554" name="Oval 1042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5" name="Text Box 1043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93556" name="Group 1044"/>
            <p:cNvGrpSpPr>
              <a:grpSpLocks/>
            </p:cNvGrpSpPr>
            <p:nvPr/>
          </p:nvGrpSpPr>
          <p:grpSpPr bwMode="auto">
            <a:xfrm>
              <a:off x="3216" y="2045"/>
              <a:ext cx="207" cy="211"/>
              <a:chOff x="4416" y="1728"/>
              <a:chExt cx="259" cy="264"/>
            </a:xfrm>
          </p:grpSpPr>
          <p:sp>
            <p:nvSpPr>
              <p:cNvPr id="193557" name="Oval 1045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8" name="Text Box 1046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93559" name="Group 1047"/>
            <p:cNvGrpSpPr>
              <a:grpSpLocks/>
            </p:cNvGrpSpPr>
            <p:nvPr/>
          </p:nvGrpSpPr>
          <p:grpSpPr bwMode="auto">
            <a:xfrm>
              <a:off x="2592" y="1680"/>
              <a:ext cx="223" cy="211"/>
              <a:chOff x="4416" y="1728"/>
              <a:chExt cx="279" cy="264"/>
            </a:xfrm>
          </p:grpSpPr>
          <p:sp>
            <p:nvSpPr>
              <p:cNvPr id="193560" name="Oval 1048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1" name="Text Box 1049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3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D</a:t>
                </a:r>
                <a:endParaRPr lang="en-US"/>
              </a:p>
            </p:txBody>
          </p:sp>
        </p:grpSp>
        <p:grpSp>
          <p:nvGrpSpPr>
            <p:cNvPr id="193562" name="Group 1050"/>
            <p:cNvGrpSpPr>
              <a:grpSpLocks/>
            </p:cNvGrpSpPr>
            <p:nvPr/>
          </p:nvGrpSpPr>
          <p:grpSpPr bwMode="auto">
            <a:xfrm>
              <a:off x="3984" y="1920"/>
              <a:ext cx="528" cy="480"/>
              <a:chOff x="3984" y="1872"/>
              <a:chExt cx="528" cy="528"/>
            </a:xfrm>
          </p:grpSpPr>
          <p:sp>
            <p:nvSpPr>
              <p:cNvPr id="193563" name="Line 1051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4" name="Text Box 1052"/>
              <p:cNvSpPr txBox="1">
                <a:spLocks noChangeArrowheads="1"/>
              </p:cNvSpPr>
              <p:nvPr/>
            </p:nvSpPr>
            <p:spPr bwMode="auto">
              <a:xfrm>
                <a:off x="4080" y="2016"/>
                <a:ext cx="222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40</a:t>
                </a:r>
                <a:endParaRPr lang="en-US"/>
              </a:p>
            </p:txBody>
          </p:sp>
        </p:grpSp>
        <p:sp>
          <p:nvSpPr>
            <p:cNvPr id="193565" name="Line 1053"/>
            <p:cNvSpPr>
              <a:spLocks noChangeShapeType="1"/>
            </p:cNvSpPr>
            <p:nvPr/>
          </p:nvSpPr>
          <p:spPr bwMode="auto">
            <a:xfrm flipH="1">
              <a:off x="408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6" name="Text Box 1054"/>
            <p:cNvSpPr txBox="1">
              <a:spLocks noChangeArrowheads="1"/>
            </p:cNvSpPr>
            <p:nvPr/>
          </p:nvSpPr>
          <p:spPr bwMode="auto">
            <a:xfrm>
              <a:off x="4176" y="168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93567" name="Line 1055"/>
            <p:cNvSpPr>
              <a:spLocks noChangeShapeType="1"/>
            </p:cNvSpPr>
            <p:nvPr/>
          </p:nvSpPr>
          <p:spPr bwMode="auto">
            <a:xfrm flipH="1" flipV="1">
              <a:off x="4032" y="1200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8" name="Text Box 1056"/>
            <p:cNvSpPr txBox="1">
              <a:spLocks noChangeArrowheads="1"/>
            </p:cNvSpPr>
            <p:nvPr/>
          </p:nvSpPr>
          <p:spPr bwMode="auto">
            <a:xfrm>
              <a:off x="4224" y="139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93569" name="Line 1057"/>
            <p:cNvSpPr>
              <a:spLocks noChangeShapeType="1"/>
            </p:cNvSpPr>
            <p:nvPr/>
          </p:nvSpPr>
          <p:spPr bwMode="auto">
            <a:xfrm flipH="1">
              <a:off x="3360" y="115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0" name="Line 1058"/>
            <p:cNvSpPr>
              <a:spLocks noChangeShapeType="1"/>
            </p:cNvSpPr>
            <p:nvPr/>
          </p:nvSpPr>
          <p:spPr bwMode="auto">
            <a:xfrm flipH="1">
              <a:off x="3360" y="182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1" name="Line 1059"/>
            <p:cNvSpPr>
              <a:spLocks noChangeShapeType="1"/>
            </p:cNvSpPr>
            <p:nvPr/>
          </p:nvSpPr>
          <p:spPr bwMode="auto">
            <a:xfrm flipH="1" flipV="1">
              <a:off x="3408" y="216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2" name="Line 1060"/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3" name="Line 1061"/>
            <p:cNvSpPr>
              <a:spLocks noChangeShapeType="1"/>
            </p:cNvSpPr>
            <p:nvPr/>
          </p:nvSpPr>
          <p:spPr bwMode="auto">
            <a:xfrm flipH="1">
              <a:off x="2688" y="144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4" name="Line 1062"/>
            <p:cNvSpPr>
              <a:spLocks noChangeShapeType="1"/>
            </p:cNvSpPr>
            <p:nvPr/>
          </p:nvSpPr>
          <p:spPr bwMode="auto">
            <a:xfrm flipH="1" flipV="1">
              <a:off x="2784" y="1824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5" name="Text Box 1063"/>
            <p:cNvSpPr txBox="1">
              <a:spLocks noChangeArrowheads="1"/>
            </p:cNvSpPr>
            <p:nvPr/>
          </p:nvSpPr>
          <p:spPr bwMode="auto">
            <a:xfrm>
              <a:off x="3552" y="110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60</a:t>
              </a:r>
            </a:p>
          </p:txBody>
        </p:sp>
        <p:sp>
          <p:nvSpPr>
            <p:cNvPr id="193576" name="Text Box 1064"/>
            <p:cNvSpPr txBox="1">
              <a:spLocks noChangeArrowheads="1"/>
            </p:cNvSpPr>
            <p:nvPr/>
          </p:nvSpPr>
          <p:spPr bwMode="auto">
            <a:xfrm>
              <a:off x="3600" y="1488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93577" name="Text Box 1065"/>
            <p:cNvSpPr txBox="1">
              <a:spLocks noChangeArrowheads="1"/>
            </p:cNvSpPr>
            <p:nvPr/>
          </p:nvSpPr>
          <p:spPr bwMode="auto">
            <a:xfrm>
              <a:off x="3456" y="182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93578" name="Text Box 1066"/>
            <p:cNvSpPr txBox="1">
              <a:spLocks noChangeArrowheads="1"/>
            </p:cNvSpPr>
            <p:nvPr/>
          </p:nvSpPr>
          <p:spPr bwMode="auto">
            <a:xfrm>
              <a:off x="3552" y="216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193579" name="Text Box 1067"/>
            <p:cNvSpPr txBox="1">
              <a:spLocks noChangeArrowheads="1"/>
            </p:cNvSpPr>
            <p:nvPr/>
          </p:nvSpPr>
          <p:spPr bwMode="auto">
            <a:xfrm>
              <a:off x="2976" y="182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93580" name="Text Box 1068"/>
            <p:cNvSpPr txBox="1">
              <a:spLocks noChangeArrowheads="1"/>
            </p:cNvSpPr>
            <p:nvPr/>
          </p:nvSpPr>
          <p:spPr bwMode="auto">
            <a:xfrm>
              <a:off x="2832" y="139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80</a:t>
              </a:r>
            </a:p>
          </p:txBody>
        </p:sp>
      </p:grpSp>
      <p:sp>
        <p:nvSpPr>
          <p:cNvPr id="193581" name="Text Box 1069"/>
          <p:cNvSpPr txBox="1">
            <a:spLocks noChangeArrowheads="1"/>
          </p:cNvSpPr>
          <p:nvPr/>
        </p:nvSpPr>
        <p:spPr bwMode="auto">
          <a:xfrm>
            <a:off x="0" y="762000"/>
            <a:ext cx="2667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25  </a:t>
            </a:r>
            <a:r>
              <a:rPr lang="en-US" b="1" i="1">
                <a:latin typeface="Times New Roman" pitchFamily="18" charset="0"/>
              </a:rPr>
              <a:t>- t</a:t>
            </a:r>
            <a:r>
              <a:rPr lang="en-US" b="1" i="1" baseline="-25000">
                <a:latin typeface="Times New Roman" pitchFamily="18" charset="0"/>
              </a:rPr>
              <a:t>O2 </a:t>
            </a:r>
            <a:r>
              <a:rPr lang="en-US" b="1" i="1">
                <a:latin typeface="Times New Roman" pitchFamily="18" charset="0"/>
              </a:rPr>
              <a:t>= 0</a:t>
            </a:r>
            <a:endParaRPr lang="en-US"/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35  </a:t>
            </a:r>
            <a:r>
              <a:rPr lang="en-US" b="1" i="1">
                <a:latin typeface="Times New Roman" pitchFamily="18" charset="0"/>
              </a:rPr>
              <a:t>+ t</a:t>
            </a:r>
            <a:r>
              <a:rPr lang="en-US" b="1" i="1" baseline="-25000">
                <a:latin typeface="Times New Roman" pitchFamily="18" charset="0"/>
              </a:rPr>
              <a:t>36</a:t>
            </a:r>
            <a:r>
              <a:rPr lang="en-US" b="1" i="1">
                <a:latin typeface="Times New Roman" pitchFamily="18" charset="0"/>
              </a:rPr>
              <a:t> -</a:t>
            </a:r>
            <a:r>
              <a:rPr lang="en-US" b="1" i="1" baseline="-25000">
                <a:latin typeface="Times New Roman" pitchFamily="18" charset="0"/>
              </a:rPr>
              <a:t>  </a:t>
            </a: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O3 </a:t>
            </a:r>
            <a:r>
              <a:rPr lang="en-US" b="1" i="1">
                <a:latin typeface="Times New Roman" pitchFamily="18" charset="0"/>
              </a:rPr>
              <a:t>= 0</a:t>
            </a:r>
            <a:endParaRPr lang="en-US"/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46  </a:t>
            </a:r>
            <a:r>
              <a:rPr lang="en-US" b="1" i="1">
                <a:latin typeface="Times New Roman" pitchFamily="18" charset="0"/>
              </a:rPr>
              <a:t>- t</a:t>
            </a:r>
            <a:r>
              <a:rPr lang="en-US" b="1" i="1" baseline="-25000">
                <a:latin typeface="Times New Roman" pitchFamily="18" charset="0"/>
              </a:rPr>
              <a:t>O4 </a:t>
            </a:r>
            <a:r>
              <a:rPr lang="en-US" b="1" i="1">
                <a:latin typeface="Times New Roman" pitchFamily="18" charset="0"/>
              </a:rPr>
              <a:t>= 0</a:t>
            </a:r>
            <a:endParaRPr lang="en-US"/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5D  </a:t>
            </a:r>
            <a:r>
              <a:rPr lang="en-US" b="1" i="1">
                <a:latin typeface="Times New Roman" pitchFamily="18" charset="0"/>
              </a:rPr>
              <a:t>- t</a:t>
            </a:r>
            <a:r>
              <a:rPr lang="en-US" b="1" i="1" baseline="-25000">
                <a:latin typeface="Times New Roman" pitchFamily="18" charset="0"/>
              </a:rPr>
              <a:t>25</a:t>
            </a:r>
            <a:r>
              <a:rPr lang="en-US" b="1" i="1">
                <a:latin typeface="Times New Roman" pitchFamily="18" charset="0"/>
              </a:rPr>
              <a:t> -</a:t>
            </a:r>
            <a:r>
              <a:rPr lang="en-US" b="1" i="1" baseline="-25000">
                <a:latin typeface="Times New Roman" pitchFamily="18" charset="0"/>
              </a:rPr>
              <a:t>  </a:t>
            </a: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35 </a:t>
            </a:r>
            <a:r>
              <a:rPr lang="en-US" b="1" i="1">
                <a:latin typeface="Times New Roman" pitchFamily="18" charset="0"/>
              </a:rPr>
              <a:t>= 0</a:t>
            </a:r>
            <a:endParaRPr lang="en-US"/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6D  </a:t>
            </a:r>
            <a:r>
              <a:rPr lang="en-US" b="1" i="1">
                <a:latin typeface="Times New Roman" pitchFamily="18" charset="0"/>
              </a:rPr>
              <a:t>- t</a:t>
            </a:r>
            <a:r>
              <a:rPr lang="en-US" b="1" i="1" baseline="-25000">
                <a:latin typeface="Times New Roman" pitchFamily="18" charset="0"/>
              </a:rPr>
              <a:t>36</a:t>
            </a:r>
            <a:r>
              <a:rPr lang="en-US" b="1" i="1">
                <a:latin typeface="Times New Roman" pitchFamily="18" charset="0"/>
              </a:rPr>
              <a:t> -</a:t>
            </a:r>
            <a:r>
              <a:rPr lang="en-US" b="1" i="1" baseline="-25000">
                <a:latin typeface="Times New Roman" pitchFamily="18" charset="0"/>
              </a:rPr>
              <a:t>  </a:t>
            </a: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46 </a:t>
            </a:r>
            <a:r>
              <a:rPr lang="en-US" b="1" i="1">
                <a:latin typeface="Times New Roman" pitchFamily="18" charset="0"/>
              </a:rPr>
              <a:t>= 0</a:t>
            </a:r>
            <a:endParaRPr lang="en-US"/>
          </a:p>
          <a:p>
            <a:endParaRPr lang="en-US" b="1" i="1">
              <a:latin typeface="Times New Roman" pitchFamily="18" charset="0"/>
            </a:endParaRPr>
          </a:p>
        </p:txBody>
      </p:sp>
      <p:sp>
        <p:nvSpPr>
          <p:cNvPr id="193582" name="Text Box 1070"/>
          <p:cNvSpPr txBox="1">
            <a:spLocks noChangeArrowheads="1"/>
          </p:cNvSpPr>
          <p:nvPr/>
        </p:nvSpPr>
        <p:spPr bwMode="auto">
          <a:xfrm>
            <a:off x="0" y="2971800"/>
            <a:ext cx="25304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O2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  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 50</a:t>
            </a:r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O3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  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 70</a:t>
            </a:r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O4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  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 40</a:t>
            </a:r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25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  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 60</a:t>
            </a:r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35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  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 40</a:t>
            </a:r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36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  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 50</a:t>
            </a:r>
          </a:p>
          <a:p>
            <a:r>
              <a:rPr lang="en-US" i="1">
                <a:latin typeface="Times New Roman" pitchFamily="18" charset="0"/>
                <a:sym typeface="Symbol" pitchFamily="18" charset="2"/>
              </a:rPr>
              <a:t>and so on</a:t>
            </a:r>
          </a:p>
          <a:p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6D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  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 70</a:t>
            </a:r>
          </a:p>
        </p:txBody>
      </p:sp>
      <p:sp>
        <p:nvSpPr>
          <p:cNvPr id="193583" name="Text Box 1071"/>
          <p:cNvSpPr txBox="1">
            <a:spLocks noChangeArrowheads="1"/>
          </p:cNvSpPr>
          <p:nvPr/>
        </p:nvSpPr>
        <p:spPr bwMode="auto">
          <a:xfrm>
            <a:off x="0" y="6035675"/>
            <a:ext cx="603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Max Z =  t</a:t>
            </a:r>
            <a:r>
              <a:rPr lang="en-US" b="1" i="1" baseline="-25000">
                <a:latin typeface="Times New Roman" pitchFamily="18" charset="0"/>
              </a:rPr>
              <a:t>O2  </a:t>
            </a:r>
            <a:r>
              <a:rPr lang="en-US" b="1" i="1">
                <a:latin typeface="Times New Roman" pitchFamily="18" charset="0"/>
              </a:rPr>
              <a:t>+ t</a:t>
            </a:r>
            <a:r>
              <a:rPr lang="en-US" b="1" i="1" baseline="-25000">
                <a:latin typeface="Times New Roman" pitchFamily="18" charset="0"/>
              </a:rPr>
              <a:t>O3 </a:t>
            </a:r>
            <a:r>
              <a:rPr lang="en-US" b="1" i="1">
                <a:latin typeface="Times New Roman" pitchFamily="18" charset="0"/>
              </a:rPr>
              <a:t> +</a:t>
            </a:r>
            <a:r>
              <a:rPr lang="en-US" b="1" i="1" baseline="-25000">
                <a:latin typeface="Times New Roman" pitchFamily="18" charset="0"/>
              </a:rPr>
              <a:t>  </a:t>
            </a: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O4 </a:t>
            </a:r>
            <a:endParaRPr lang="en-US"/>
          </a:p>
          <a:p>
            <a:endParaRPr lang="en-US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407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3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3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3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3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3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3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3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3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3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3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3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3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81" grpId="0" build="p" autoUpdateAnimBg="0"/>
      <p:bldP spid="193582" grpId="0" build="p" autoUpdateAnimBg="0"/>
      <p:bldP spid="19358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270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Excel and Solver </a:t>
            </a:r>
            <a:endParaRPr lang="en-US"/>
          </a:p>
        </p:txBody>
      </p:sp>
      <p:pic>
        <p:nvPicPr>
          <p:cNvPr id="19153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075"/>
            <a:ext cx="6096000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6172200" y="4267200"/>
            <a:ext cx="2678113" cy="2273300"/>
            <a:chOff x="2592" y="1008"/>
            <a:chExt cx="2151" cy="1574"/>
          </a:xfrm>
        </p:grpSpPr>
        <p:grpSp>
          <p:nvGrpSpPr>
            <p:cNvPr id="191493" name="Group 5"/>
            <p:cNvGrpSpPr>
              <a:grpSpLocks/>
            </p:cNvGrpSpPr>
            <p:nvPr/>
          </p:nvGrpSpPr>
          <p:grpSpPr bwMode="auto">
            <a:xfrm>
              <a:off x="4464" y="1728"/>
              <a:ext cx="279" cy="227"/>
              <a:chOff x="4416" y="1728"/>
              <a:chExt cx="349" cy="284"/>
            </a:xfrm>
          </p:grpSpPr>
          <p:sp>
            <p:nvSpPr>
              <p:cNvPr id="191494" name="Oval 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5" name="Text Box 7"/>
              <p:cNvSpPr txBox="1">
                <a:spLocks noChangeArrowheads="1"/>
              </p:cNvSpPr>
              <p:nvPr/>
            </p:nvSpPr>
            <p:spPr bwMode="auto">
              <a:xfrm>
                <a:off x="4461" y="1774"/>
                <a:ext cx="30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  <a:endParaRPr lang="en-US"/>
              </a:p>
            </p:txBody>
          </p:sp>
        </p:grpSp>
        <p:grpSp>
          <p:nvGrpSpPr>
            <p:cNvPr id="191496" name="Group 8"/>
            <p:cNvGrpSpPr>
              <a:grpSpLocks/>
            </p:cNvGrpSpPr>
            <p:nvPr/>
          </p:nvGrpSpPr>
          <p:grpSpPr bwMode="auto">
            <a:xfrm>
              <a:off x="3168" y="1296"/>
              <a:ext cx="239" cy="226"/>
              <a:chOff x="4416" y="1728"/>
              <a:chExt cx="299" cy="283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445" y="1773"/>
                <a:ext cx="27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grpSp>
          <p:nvGrpSpPr>
            <p:cNvPr id="191499" name="Group 11"/>
            <p:cNvGrpSpPr>
              <a:grpSpLocks/>
            </p:cNvGrpSpPr>
            <p:nvPr/>
          </p:nvGrpSpPr>
          <p:grpSpPr bwMode="auto">
            <a:xfrm>
              <a:off x="3792" y="2352"/>
              <a:ext cx="238" cy="230"/>
              <a:chOff x="4416" y="1728"/>
              <a:chExt cx="298" cy="288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4445" y="1778"/>
                <a:ext cx="269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91502" name="Group 14"/>
            <p:cNvGrpSpPr>
              <a:grpSpLocks/>
            </p:cNvGrpSpPr>
            <p:nvPr/>
          </p:nvGrpSpPr>
          <p:grpSpPr bwMode="auto">
            <a:xfrm>
              <a:off x="3888" y="1728"/>
              <a:ext cx="238" cy="227"/>
              <a:chOff x="4416" y="1728"/>
              <a:chExt cx="298" cy="284"/>
            </a:xfrm>
          </p:grpSpPr>
          <p:sp>
            <p:nvSpPr>
              <p:cNvPr id="191503" name="Oval 15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4" name="Text Box 16"/>
              <p:cNvSpPr txBox="1">
                <a:spLocks noChangeArrowheads="1"/>
              </p:cNvSpPr>
              <p:nvPr/>
            </p:nvSpPr>
            <p:spPr bwMode="auto">
              <a:xfrm>
                <a:off x="4445" y="1773"/>
                <a:ext cx="269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91505" name="Group 17"/>
            <p:cNvGrpSpPr>
              <a:grpSpLocks/>
            </p:cNvGrpSpPr>
            <p:nvPr/>
          </p:nvGrpSpPr>
          <p:grpSpPr bwMode="auto">
            <a:xfrm>
              <a:off x="3888" y="1008"/>
              <a:ext cx="238" cy="229"/>
              <a:chOff x="4416" y="1728"/>
              <a:chExt cx="298" cy="286"/>
            </a:xfrm>
          </p:grpSpPr>
          <p:sp>
            <p:nvSpPr>
              <p:cNvPr id="191506" name="Oval 18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7" name="Text Box 19"/>
              <p:cNvSpPr txBox="1">
                <a:spLocks noChangeArrowheads="1"/>
              </p:cNvSpPr>
              <p:nvPr/>
            </p:nvSpPr>
            <p:spPr bwMode="auto">
              <a:xfrm>
                <a:off x="4445" y="1776"/>
                <a:ext cx="269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91508" name="Group 20"/>
            <p:cNvGrpSpPr>
              <a:grpSpLocks/>
            </p:cNvGrpSpPr>
            <p:nvPr/>
          </p:nvGrpSpPr>
          <p:grpSpPr bwMode="auto">
            <a:xfrm>
              <a:off x="3216" y="2045"/>
              <a:ext cx="239" cy="226"/>
              <a:chOff x="4416" y="1728"/>
              <a:chExt cx="299" cy="283"/>
            </a:xfrm>
          </p:grpSpPr>
          <p:sp>
            <p:nvSpPr>
              <p:cNvPr id="191509" name="Oval 21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0" name="Text Box 22"/>
              <p:cNvSpPr txBox="1">
                <a:spLocks noChangeArrowheads="1"/>
              </p:cNvSpPr>
              <p:nvPr/>
            </p:nvSpPr>
            <p:spPr bwMode="auto">
              <a:xfrm>
                <a:off x="4446" y="1773"/>
                <a:ext cx="269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91511" name="Group 23"/>
            <p:cNvGrpSpPr>
              <a:grpSpLocks/>
            </p:cNvGrpSpPr>
            <p:nvPr/>
          </p:nvGrpSpPr>
          <p:grpSpPr bwMode="auto">
            <a:xfrm>
              <a:off x="2592" y="1680"/>
              <a:ext cx="268" cy="228"/>
              <a:chOff x="4416" y="1728"/>
              <a:chExt cx="335" cy="285"/>
            </a:xfrm>
          </p:grpSpPr>
          <p:sp>
            <p:nvSpPr>
              <p:cNvPr id="191512" name="Oval 24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3" name="Text Box 25"/>
              <p:cNvSpPr txBox="1">
                <a:spLocks noChangeArrowheads="1"/>
              </p:cNvSpPr>
              <p:nvPr/>
            </p:nvSpPr>
            <p:spPr bwMode="auto">
              <a:xfrm>
                <a:off x="4456" y="1776"/>
                <a:ext cx="295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D</a:t>
                </a:r>
                <a:endParaRPr lang="en-US"/>
              </a:p>
            </p:txBody>
          </p:sp>
        </p:grpSp>
        <p:grpSp>
          <p:nvGrpSpPr>
            <p:cNvPr id="191514" name="Group 26"/>
            <p:cNvGrpSpPr>
              <a:grpSpLocks/>
            </p:cNvGrpSpPr>
            <p:nvPr/>
          </p:nvGrpSpPr>
          <p:grpSpPr bwMode="auto">
            <a:xfrm>
              <a:off x="3984" y="1920"/>
              <a:ext cx="528" cy="480"/>
              <a:chOff x="3984" y="1872"/>
              <a:chExt cx="528" cy="528"/>
            </a:xfrm>
          </p:grpSpPr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6" name="Text Box 28"/>
              <p:cNvSpPr txBox="1">
                <a:spLocks noChangeArrowheads="1"/>
              </p:cNvSpPr>
              <p:nvPr/>
            </p:nvSpPr>
            <p:spPr bwMode="auto">
              <a:xfrm>
                <a:off x="4080" y="2017"/>
                <a:ext cx="283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40</a:t>
                </a:r>
                <a:endParaRPr lang="en-US"/>
              </a:p>
            </p:txBody>
          </p:sp>
        </p:grp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 flipH="1">
              <a:off x="408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8" name="Text Box 30"/>
            <p:cNvSpPr txBox="1">
              <a:spLocks noChangeArrowheads="1"/>
            </p:cNvSpPr>
            <p:nvPr/>
          </p:nvSpPr>
          <p:spPr bwMode="auto">
            <a:xfrm>
              <a:off x="4178" y="1680"/>
              <a:ext cx="2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 flipH="1" flipV="1">
              <a:off x="4032" y="1200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0" name="Text Box 32"/>
            <p:cNvSpPr txBox="1">
              <a:spLocks noChangeArrowheads="1"/>
            </p:cNvSpPr>
            <p:nvPr/>
          </p:nvSpPr>
          <p:spPr bwMode="auto">
            <a:xfrm>
              <a:off x="4224" y="1391"/>
              <a:ext cx="2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91521" name="Line 33"/>
            <p:cNvSpPr>
              <a:spLocks noChangeShapeType="1"/>
            </p:cNvSpPr>
            <p:nvPr/>
          </p:nvSpPr>
          <p:spPr bwMode="auto">
            <a:xfrm flipH="1">
              <a:off x="3360" y="115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2" name="Line 34"/>
            <p:cNvSpPr>
              <a:spLocks noChangeShapeType="1"/>
            </p:cNvSpPr>
            <p:nvPr/>
          </p:nvSpPr>
          <p:spPr bwMode="auto">
            <a:xfrm flipH="1">
              <a:off x="3360" y="182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3" name="Line 35"/>
            <p:cNvSpPr>
              <a:spLocks noChangeShapeType="1"/>
            </p:cNvSpPr>
            <p:nvPr/>
          </p:nvSpPr>
          <p:spPr bwMode="auto">
            <a:xfrm flipH="1" flipV="1">
              <a:off x="3408" y="216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4" name="Line 36"/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5" name="Line 37"/>
            <p:cNvSpPr>
              <a:spLocks noChangeShapeType="1"/>
            </p:cNvSpPr>
            <p:nvPr/>
          </p:nvSpPr>
          <p:spPr bwMode="auto">
            <a:xfrm flipH="1">
              <a:off x="2688" y="144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6" name="Line 38"/>
            <p:cNvSpPr>
              <a:spLocks noChangeShapeType="1"/>
            </p:cNvSpPr>
            <p:nvPr/>
          </p:nvSpPr>
          <p:spPr bwMode="auto">
            <a:xfrm flipH="1" flipV="1">
              <a:off x="2784" y="1824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7" name="Text Box 39"/>
            <p:cNvSpPr txBox="1">
              <a:spLocks noChangeArrowheads="1"/>
            </p:cNvSpPr>
            <p:nvPr/>
          </p:nvSpPr>
          <p:spPr bwMode="auto">
            <a:xfrm>
              <a:off x="3552" y="1104"/>
              <a:ext cx="2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60</a:t>
              </a:r>
            </a:p>
          </p:txBody>
        </p:sp>
        <p:sp>
          <p:nvSpPr>
            <p:cNvPr id="191528" name="Text Box 40"/>
            <p:cNvSpPr txBox="1">
              <a:spLocks noChangeArrowheads="1"/>
            </p:cNvSpPr>
            <p:nvPr/>
          </p:nvSpPr>
          <p:spPr bwMode="auto">
            <a:xfrm>
              <a:off x="3599" y="1489"/>
              <a:ext cx="28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91529" name="Text Box 41"/>
            <p:cNvSpPr txBox="1">
              <a:spLocks noChangeArrowheads="1"/>
            </p:cNvSpPr>
            <p:nvPr/>
          </p:nvSpPr>
          <p:spPr bwMode="auto">
            <a:xfrm>
              <a:off x="3457" y="1825"/>
              <a:ext cx="2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91530" name="Text Box 42"/>
            <p:cNvSpPr txBox="1">
              <a:spLocks noChangeArrowheads="1"/>
            </p:cNvSpPr>
            <p:nvPr/>
          </p:nvSpPr>
          <p:spPr bwMode="auto">
            <a:xfrm>
              <a:off x="3552" y="2158"/>
              <a:ext cx="2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191531" name="Text Box 43"/>
            <p:cNvSpPr txBox="1">
              <a:spLocks noChangeArrowheads="1"/>
            </p:cNvSpPr>
            <p:nvPr/>
          </p:nvSpPr>
          <p:spPr bwMode="auto">
            <a:xfrm>
              <a:off x="2977" y="1825"/>
              <a:ext cx="2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91532" name="Text Box 44"/>
            <p:cNvSpPr txBox="1">
              <a:spLocks noChangeArrowheads="1"/>
            </p:cNvSpPr>
            <p:nvPr/>
          </p:nvSpPr>
          <p:spPr bwMode="auto">
            <a:xfrm>
              <a:off x="2832" y="1391"/>
              <a:ext cx="2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80</a:t>
              </a:r>
            </a:p>
          </p:txBody>
        </p:sp>
      </p:grpSp>
      <p:graphicFrame>
        <p:nvGraphicFramePr>
          <p:cNvPr id="191920" name="Object 432"/>
          <p:cNvGraphicFramePr>
            <a:graphicFrameLocks noChangeAspect="1"/>
          </p:cNvGraphicFramePr>
          <p:nvPr/>
        </p:nvGraphicFramePr>
        <p:xfrm>
          <a:off x="0" y="762000"/>
          <a:ext cx="91440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Worksheet" r:id="rId4" imgW="5495925" imgH="1628851" progId="Excel.Sheet.8">
                  <p:embed/>
                </p:oleObj>
              </mc:Choice>
              <mc:Fallback>
                <p:oleObj name="Worksheet" r:id="rId4" imgW="5495925" imgH="16288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0658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53975" y="0"/>
            <a:ext cx="8893175" cy="6096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Distribution Unlimited Co. Problem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The Distribution Unlimited Co. has two factories producing a product that needs to be shipped to two warehouses</a:t>
            </a:r>
          </a:p>
          <a:p>
            <a:pPr lvl="1" eaLnBrk="1" hangingPunct="1"/>
            <a:r>
              <a:rPr lang="en-US" dirty="0" smtClean="0"/>
              <a:t>Factory 1 produces 80 units.</a:t>
            </a:r>
          </a:p>
          <a:p>
            <a:pPr lvl="1" eaLnBrk="1" hangingPunct="1"/>
            <a:r>
              <a:rPr lang="en-US" dirty="0" smtClean="0"/>
              <a:t>Factory 2 produces 70 units.</a:t>
            </a:r>
          </a:p>
          <a:p>
            <a:pPr lvl="1" eaLnBrk="1" hangingPunct="1"/>
            <a:r>
              <a:rPr lang="en-US" dirty="0" smtClean="0"/>
              <a:t>Warehouse 1 needs 60 units.</a:t>
            </a:r>
          </a:p>
          <a:p>
            <a:pPr lvl="1" eaLnBrk="1" hangingPunct="1"/>
            <a:r>
              <a:rPr lang="en-US" dirty="0" smtClean="0"/>
              <a:t>Warehouse 2 needs 90 units.</a:t>
            </a:r>
          </a:p>
          <a:p>
            <a:pPr eaLnBrk="1" hangingPunct="1"/>
            <a:r>
              <a:rPr lang="en-US" dirty="0" smtClean="0"/>
              <a:t>There are rail links directly from Factory 1 to Warehouse 1 and Factory 2 to Warehouse 2.</a:t>
            </a:r>
          </a:p>
          <a:p>
            <a:pPr eaLnBrk="1" hangingPunct="1"/>
            <a:r>
              <a:rPr lang="en-US" dirty="0" smtClean="0"/>
              <a:t>Independent truckers are available to ship up to 50 units from each factory to the distribution center, and then 50 units from the distribution center to each warehouse.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Question: How many units (truckloads) should be shipped along each shipping lane?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991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Solution </a:t>
            </a:r>
            <a:endParaRPr lang="en-US"/>
          </a:p>
        </p:txBody>
      </p:sp>
      <p:grpSp>
        <p:nvGrpSpPr>
          <p:cNvPr id="192666" name="Group 154"/>
          <p:cNvGrpSpPr>
            <a:grpSpLocks/>
          </p:cNvGrpSpPr>
          <p:nvPr/>
        </p:nvGrpSpPr>
        <p:grpSpPr bwMode="auto">
          <a:xfrm>
            <a:off x="4038600" y="2971800"/>
            <a:ext cx="5014913" cy="3838575"/>
            <a:chOff x="2544" y="1872"/>
            <a:chExt cx="3159" cy="2418"/>
          </a:xfrm>
        </p:grpSpPr>
        <p:grpSp>
          <p:nvGrpSpPr>
            <p:cNvPr id="192519" name="Group 7"/>
            <p:cNvGrpSpPr>
              <a:grpSpLocks/>
            </p:cNvGrpSpPr>
            <p:nvPr/>
          </p:nvGrpSpPr>
          <p:grpSpPr bwMode="auto">
            <a:xfrm>
              <a:off x="5409" y="3005"/>
              <a:ext cx="294" cy="303"/>
              <a:chOff x="4416" y="1728"/>
              <a:chExt cx="240" cy="240"/>
            </a:xfrm>
          </p:grpSpPr>
          <p:sp>
            <p:nvSpPr>
              <p:cNvPr id="192520" name="Oval 8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1" name="Text Box 9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156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  <a:endParaRPr lang="en-US"/>
              </a:p>
            </p:txBody>
          </p:sp>
        </p:grpSp>
        <p:grpSp>
          <p:nvGrpSpPr>
            <p:cNvPr id="192522" name="Group 10"/>
            <p:cNvGrpSpPr>
              <a:grpSpLocks/>
            </p:cNvGrpSpPr>
            <p:nvPr/>
          </p:nvGrpSpPr>
          <p:grpSpPr bwMode="auto">
            <a:xfrm>
              <a:off x="3426" y="2325"/>
              <a:ext cx="293" cy="303"/>
              <a:chOff x="4416" y="1728"/>
              <a:chExt cx="240" cy="240"/>
            </a:xfrm>
          </p:grpSpPr>
          <p:sp>
            <p:nvSpPr>
              <p:cNvPr id="192523" name="Oval 11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4" name="Text Box 12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13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grpSp>
          <p:nvGrpSpPr>
            <p:cNvPr id="192525" name="Group 13"/>
            <p:cNvGrpSpPr>
              <a:grpSpLocks/>
            </p:cNvGrpSpPr>
            <p:nvPr/>
          </p:nvGrpSpPr>
          <p:grpSpPr bwMode="auto">
            <a:xfrm>
              <a:off x="4381" y="3988"/>
              <a:ext cx="293" cy="302"/>
              <a:chOff x="4416" y="1728"/>
              <a:chExt cx="240" cy="240"/>
            </a:xfrm>
          </p:grpSpPr>
          <p:sp>
            <p:nvSpPr>
              <p:cNvPr id="192526" name="Oval 14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7" name="Text Box 15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13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92528" name="Group 16"/>
            <p:cNvGrpSpPr>
              <a:grpSpLocks/>
            </p:cNvGrpSpPr>
            <p:nvPr/>
          </p:nvGrpSpPr>
          <p:grpSpPr bwMode="auto">
            <a:xfrm>
              <a:off x="4528" y="3005"/>
              <a:ext cx="293" cy="303"/>
              <a:chOff x="4416" y="1728"/>
              <a:chExt cx="240" cy="240"/>
            </a:xfrm>
          </p:grpSpPr>
          <p:sp>
            <p:nvSpPr>
              <p:cNvPr id="192529" name="Oval 1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0" name="Text Box 18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13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92531" name="Group 19"/>
            <p:cNvGrpSpPr>
              <a:grpSpLocks/>
            </p:cNvGrpSpPr>
            <p:nvPr/>
          </p:nvGrpSpPr>
          <p:grpSpPr bwMode="auto">
            <a:xfrm>
              <a:off x="4528" y="1872"/>
              <a:ext cx="293" cy="302"/>
              <a:chOff x="4416" y="1728"/>
              <a:chExt cx="240" cy="240"/>
            </a:xfrm>
          </p:grpSpPr>
          <p:sp>
            <p:nvSpPr>
              <p:cNvPr id="192532" name="Oval 2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3" name="Text Box 21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13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92534" name="Group 22"/>
            <p:cNvGrpSpPr>
              <a:grpSpLocks/>
            </p:cNvGrpSpPr>
            <p:nvPr/>
          </p:nvGrpSpPr>
          <p:grpSpPr bwMode="auto">
            <a:xfrm>
              <a:off x="3499" y="3504"/>
              <a:ext cx="294" cy="303"/>
              <a:chOff x="4416" y="1728"/>
              <a:chExt cx="240" cy="240"/>
            </a:xfrm>
          </p:grpSpPr>
          <p:sp>
            <p:nvSpPr>
              <p:cNvPr id="192535" name="Oval 2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6" name="Text Box 24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13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92537" name="Group 25"/>
            <p:cNvGrpSpPr>
              <a:grpSpLocks/>
            </p:cNvGrpSpPr>
            <p:nvPr/>
          </p:nvGrpSpPr>
          <p:grpSpPr bwMode="auto">
            <a:xfrm>
              <a:off x="2544" y="2930"/>
              <a:ext cx="294" cy="302"/>
              <a:chOff x="4416" y="1728"/>
              <a:chExt cx="240" cy="240"/>
            </a:xfrm>
          </p:grpSpPr>
          <p:sp>
            <p:nvSpPr>
              <p:cNvPr id="192538" name="Oval 2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9" name="Text Box 27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152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D</a:t>
                </a:r>
                <a:endParaRPr lang="en-US"/>
              </a:p>
            </p:txBody>
          </p:sp>
        </p:grpSp>
        <p:sp>
          <p:nvSpPr>
            <p:cNvPr id="192541" name="Line 29"/>
            <p:cNvSpPr>
              <a:spLocks noChangeShapeType="1"/>
            </p:cNvSpPr>
            <p:nvPr/>
          </p:nvSpPr>
          <p:spPr bwMode="auto">
            <a:xfrm flipH="1">
              <a:off x="4674" y="3308"/>
              <a:ext cx="809" cy="7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2" name="Text Box 30"/>
            <p:cNvSpPr txBox="1">
              <a:spLocks noChangeArrowheads="1"/>
            </p:cNvSpPr>
            <p:nvPr/>
          </p:nvSpPr>
          <p:spPr bwMode="auto">
            <a:xfrm>
              <a:off x="4704" y="3504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 (30)</a:t>
              </a:r>
              <a:endParaRPr lang="en-US"/>
            </a:p>
          </p:txBody>
        </p:sp>
        <p:sp>
          <p:nvSpPr>
            <p:cNvPr id="192543" name="Line 31"/>
            <p:cNvSpPr>
              <a:spLocks noChangeShapeType="1"/>
            </p:cNvSpPr>
            <p:nvPr/>
          </p:nvSpPr>
          <p:spPr bwMode="auto">
            <a:xfrm flipH="1">
              <a:off x="4821" y="3157"/>
              <a:ext cx="5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4" name="Text Box 32"/>
            <p:cNvSpPr txBox="1">
              <a:spLocks noChangeArrowheads="1"/>
            </p:cNvSpPr>
            <p:nvPr/>
          </p:nvSpPr>
          <p:spPr bwMode="auto">
            <a:xfrm>
              <a:off x="4968" y="293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92545" name="Line 33"/>
            <p:cNvSpPr>
              <a:spLocks noChangeShapeType="1"/>
            </p:cNvSpPr>
            <p:nvPr/>
          </p:nvSpPr>
          <p:spPr bwMode="auto">
            <a:xfrm flipH="1" flipV="1">
              <a:off x="4748" y="2174"/>
              <a:ext cx="661" cy="90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6" name="Text Box 34"/>
            <p:cNvSpPr txBox="1">
              <a:spLocks noChangeArrowheads="1"/>
            </p:cNvSpPr>
            <p:nvPr/>
          </p:nvSpPr>
          <p:spPr bwMode="auto">
            <a:xfrm>
              <a:off x="5042" y="2477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92547" name="Line 35"/>
            <p:cNvSpPr>
              <a:spLocks noChangeShapeType="1"/>
            </p:cNvSpPr>
            <p:nvPr/>
          </p:nvSpPr>
          <p:spPr bwMode="auto">
            <a:xfrm flipH="1">
              <a:off x="3719" y="2099"/>
              <a:ext cx="809" cy="37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8" name="Line 36"/>
            <p:cNvSpPr>
              <a:spLocks noChangeShapeType="1"/>
            </p:cNvSpPr>
            <p:nvPr/>
          </p:nvSpPr>
          <p:spPr bwMode="auto">
            <a:xfrm flipH="1">
              <a:off x="3719" y="3157"/>
              <a:ext cx="809" cy="3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9" name="Line 37"/>
            <p:cNvSpPr>
              <a:spLocks noChangeShapeType="1"/>
            </p:cNvSpPr>
            <p:nvPr/>
          </p:nvSpPr>
          <p:spPr bwMode="auto">
            <a:xfrm flipH="1" flipV="1">
              <a:off x="3793" y="3686"/>
              <a:ext cx="588" cy="37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50" name="Line 38"/>
            <p:cNvSpPr>
              <a:spLocks noChangeShapeType="1"/>
            </p:cNvSpPr>
            <p:nvPr/>
          </p:nvSpPr>
          <p:spPr bwMode="auto">
            <a:xfrm flipH="1" flipV="1">
              <a:off x="3719" y="2552"/>
              <a:ext cx="809" cy="5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51" name="Line 39"/>
            <p:cNvSpPr>
              <a:spLocks noChangeShapeType="1"/>
            </p:cNvSpPr>
            <p:nvPr/>
          </p:nvSpPr>
          <p:spPr bwMode="auto">
            <a:xfrm flipH="1">
              <a:off x="2691" y="2552"/>
              <a:ext cx="735" cy="37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52" name="Line 40"/>
            <p:cNvSpPr>
              <a:spLocks noChangeShapeType="1"/>
            </p:cNvSpPr>
            <p:nvPr/>
          </p:nvSpPr>
          <p:spPr bwMode="auto">
            <a:xfrm flipH="1" flipV="1">
              <a:off x="2838" y="3157"/>
              <a:ext cx="661" cy="37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53" name="Text Box 41"/>
            <p:cNvSpPr txBox="1">
              <a:spLocks noChangeArrowheads="1"/>
            </p:cNvSpPr>
            <p:nvPr/>
          </p:nvSpPr>
          <p:spPr bwMode="auto">
            <a:xfrm>
              <a:off x="3984" y="2016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60(50)</a:t>
              </a:r>
            </a:p>
          </p:txBody>
        </p:sp>
        <p:sp>
          <p:nvSpPr>
            <p:cNvPr id="192554" name="Text Box 42"/>
            <p:cNvSpPr txBox="1">
              <a:spLocks noChangeArrowheads="1"/>
            </p:cNvSpPr>
            <p:nvPr/>
          </p:nvSpPr>
          <p:spPr bwMode="auto">
            <a:xfrm>
              <a:off x="4087" y="2628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 (30)</a:t>
              </a:r>
            </a:p>
          </p:txBody>
        </p:sp>
        <p:sp>
          <p:nvSpPr>
            <p:cNvPr id="192555" name="Text Box 43"/>
            <p:cNvSpPr txBox="1">
              <a:spLocks noChangeArrowheads="1"/>
            </p:cNvSpPr>
            <p:nvPr/>
          </p:nvSpPr>
          <p:spPr bwMode="auto">
            <a:xfrm>
              <a:off x="3866" y="3157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50(40)</a:t>
              </a:r>
            </a:p>
          </p:txBody>
        </p:sp>
        <p:sp>
          <p:nvSpPr>
            <p:cNvPr id="192556" name="Text Box 44"/>
            <p:cNvSpPr txBox="1">
              <a:spLocks noChangeArrowheads="1"/>
            </p:cNvSpPr>
            <p:nvPr/>
          </p:nvSpPr>
          <p:spPr bwMode="auto">
            <a:xfrm>
              <a:off x="4013" y="3686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192557" name="Text Box 45"/>
            <p:cNvSpPr txBox="1">
              <a:spLocks noChangeArrowheads="1"/>
            </p:cNvSpPr>
            <p:nvPr/>
          </p:nvSpPr>
          <p:spPr bwMode="auto">
            <a:xfrm>
              <a:off x="3132" y="3157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92558" name="Text Box 46"/>
            <p:cNvSpPr txBox="1">
              <a:spLocks noChangeArrowheads="1"/>
            </p:cNvSpPr>
            <p:nvPr/>
          </p:nvSpPr>
          <p:spPr bwMode="auto">
            <a:xfrm>
              <a:off x="2911" y="2477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80</a:t>
              </a:r>
            </a:p>
          </p:txBody>
        </p:sp>
      </p:grpSp>
      <p:graphicFrame>
        <p:nvGraphicFramePr>
          <p:cNvPr id="192562" name="Object 50"/>
          <p:cNvGraphicFramePr>
            <a:graphicFrameLocks noChangeAspect="1"/>
          </p:cNvGraphicFramePr>
          <p:nvPr/>
        </p:nvGraphicFramePr>
        <p:xfrm>
          <a:off x="0" y="762000"/>
          <a:ext cx="91440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Worksheet" r:id="rId3" imgW="5495925" imgH="1628851" progId="Excel.Sheet.8">
                  <p:embed/>
                </p:oleObj>
              </mc:Choice>
              <mc:Fallback>
                <p:oleObj name="Worksheet" r:id="rId3" imgW="5495925" imgH="16288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222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337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More Than One Origin</a:t>
            </a:r>
            <a:endParaRPr lang="en-US"/>
          </a:p>
        </p:txBody>
      </p:sp>
      <p:grpSp>
        <p:nvGrpSpPr>
          <p:cNvPr id="173132" name="Group 76"/>
          <p:cNvGrpSpPr>
            <a:grpSpLocks/>
          </p:cNvGrpSpPr>
          <p:nvPr/>
        </p:nvGrpSpPr>
        <p:grpSpPr bwMode="auto">
          <a:xfrm>
            <a:off x="3733800" y="914400"/>
            <a:ext cx="3663950" cy="3535363"/>
            <a:chOff x="2352" y="576"/>
            <a:chExt cx="2308" cy="2227"/>
          </a:xfrm>
        </p:grpSpPr>
        <p:sp>
          <p:nvSpPr>
            <p:cNvPr id="173063" name="Oval 7"/>
            <p:cNvSpPr>
              <a:spLocks noChangeArrowheads="1"/>
            </p:cNvSpPr>
            <p:nvPr/>
          </p:nvSpPr>
          <p:spPr bwMode="auto">
            <a:xfrm>
              <a:off x="4464" y="19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065" name="Group 9"/>
            <p:cNvGrpSpPr>
              <a:grpSpLocks/>
            </p:cNvGrpSpPr>
            <p:nvPr/>
          </p:nvGrpSpPr>
          <p:grpSpPr bwMode="auto">
            <a:xfrm>
              <a:off x="3168" y="1536"/>
              <a:ext cx="207" cy="211"/>
              <a:chOff x="4416" y="1728"/>
              <a:chExt cx="259" cy="264"/>
            </a:xfrm>
          </p:grpSpPr>
          <p:sp>
            <p:nvSpPr>
              <p:cNvPr id="173066" name="Oval 1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7" name="Text Box 11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grpSp>
          <p:nvGrpSpPr>
            <p:cNvPr id="173068" name="Group 12"/>
            <p:cNvGrpSpPr>
              <a:grpSpLocks/>
            </p:cNvGrpSpPr>
            <p:nvPr/>
          </p:nvGrpSpPr>
          <p:grpSpPr bwMode="auto">
            <a:xfrm>
              <a:off x="3792" y="2592"/>
              <a:ext cx="207" cy="211"/>
              <a:chOff x="4416" y="1728"/>
              <a:chExt cx="259" cy="264"/>
            </a:xfrm>
          </p:grpSpPr>
          <p:sp>
            <p:nvSpPr>
              <p:cNvPr id="173069" name="Oval 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0" name="Text Box 14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73071" name="Group 15"/>
            <p:cNvGrpSpPr>
              <a:grpSpLocks/>
            </p:cNvGrpSpPr>
            <p:nvPr/>
          </p:nvGrpSpPr>
          <p:grpSpPr bwMode="auto">
            <a:xfrm>
              <a:off x="3888" y="1968"/>
              <a:ext cx="207" cy="211"/>
              <a:chOff x="4416" y="1728"/>
              <a:chExt cx="259" cy="264"/>
            </a:xfrm>
          </p:grpSpPr>
          <p:sp>
            <p:nvSpPr>
              <p:cNvPr id="173072" name="Oval 1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3" name="Text Box 17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73074" name="Group 18"/>
            <p:cNvGrpSpPr>
              <a:grpSpLocks/>
            </p:cNvGrpSpPr>
            <p:nvPr/>
          </p:nvGrpSpPr>
          <p:grpSpPr bwMode="auto">
            <a:xfrm>
              <a:off x="3888" y="1248"/>
              <a:ext cx="207" cy="211"/>
              <a:chOff x="4416" y="1728"/>
              <a:chExt cx="259" cy="264"/>
            </a:xfrm>
          </p:grpSpPr>
          <p:sp>
            <p:nvSpPr>
              <p:cNvPr id="173075" name="Oval 1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6" name="Text Box 20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73077" name="Group 21"/>
            <p:cNvGrpSpPr>
              <a:grpSpLocks/>
            </p:cNvGrpSpPr>
            <p:nvPr/>
          </p:nvGrpSpPr>
          <p:grpSpPr bwMode="auto">
            <a:xfrm>
              <a:off x="3216" y="2285"/>
              <a:ext cx="207" cy="211"/>
              <a:chOff x="4416" y="1728"/>
              <a:chExt cx="259" cy="264"/>
            </a:xfrm>
          </p:grpSpPr>
          <p:sp>
            <p:nvSpPr>
              <p:cNvPr id="173078" name="Oval 22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9" name="Text Box 23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73131" name="Group 75"/>
            <p:cNvGrpSpPr>
              <a:grpSpLocks/>
            </p:cNvGrpSpPr>
            <p:nvPr/>
          </p:nvGrpSpPr>
          <p:grpSpPr bwMode="auto">
            <a:xfrm>
              <a:off x="2544" y="1920"/>
              <a:ext cx="240" cy="192"/>
              <a:chOff x="2544" y="1920"/>
              <a:chExt cx="240" cy="192"/>
            </a:xfrm>
          </p:grpSpPr>
          <p:sp>
            <p:nvSpPr>
              <p:cNvPr id="173081" name="Oval 25"/>
              <p:cNvSpPr>
                <a:spLocks noChangeArrowheads="1"/>
              </p:cNvSpPr>
              <p:nvPr/>
            </p:nvSpPr>
            <p:spPr bwMode="auto">
              <a:xfrm>
                <a:off x="2592" y="192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2" name="Text Box 26"/>
              <p:cNvSpPr txBox="1">
                <a:spLocks noChangeArrowheads="1"/>
              </p:cNvSpPr>
              <p:nvPr/>
            </p:nvSpPr>
            <p:spPr bwMode="auto">
              <a:xfrm>
                <a:off x="2544" y="1920"/>
                <a:ext cx="23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D1</a:t>
                </a:r>
                <a:endParaRPr lang="en-US"/>
              </a:p>
            </p:txBody>
          </p:sp>
        </p:grpSp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3984" y="2160"/>
              <a:ext cx="528" cy="480"/>
              <a:chOff x="3984" y="1872"/>
              <a:chExt cx="528" cy="528"/>
            </a:xfrm>
          </p:grpSpPr>
          <p:sp>
            <p:nvSpPr>
              <p:cNvPr id="173084" name="Line 28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5" name="Text Box 29"/>
              <p:cNvSpPr txBox="1">
                <a:spLocks noChangeArrowheads="1"/>
              </p:cNvSpPr>
              <p:nvPr/>
            </p:nvSpPr>
            <p:spPr bwMode="auto">
              <a:xfrm>
                <a:off x="4080" y="2016"/>
                <a:ext cx="222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40</a:t>
                </a:r>
                <a:endParaRPr lang="en-US"/>
              </a:p>
            </p:txBody>
          </p:sp>
        </p:grpSp>
        <p:sp>
          <p:nvSpPr>
            <p:cNvPr id="173086" name="Line 30"/>
            <p:cNvSpPr>
              <a:spLocks noChangeShapeType="1"/>
            </p:cNvSpPr>
            <p:nvPr/>
          </p:nvSpPr>
          <p:spPr bwMode="auto">
            <a:xfrm flipH="1">
              <a:off x="4080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Text Box 31"/>
            <p:cNvSpPr txBox="1">
              <a:spLocks noChangeArrowheads="1"/>
            </p:cNvSpPr>
            <p:nvPr/>
          </p:nvSpPr>
          <p:spPr bwMode="auto">
            <a:xfrm>
              <a:off x="4176" y="192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73088" name="Line 32"/>
            <p:cNvSpPr>
              <a:spLocks noChangeShapeType="1"/>
            </p:cNvSpPr>
            <p:nvPr/>
          </p:nvSpPr>
          <p:spPr bwMode="auto">
            <a:xfrm flipH="1" flipV="1">
              <a:off x="4032" y="1440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9" name="Text Box 33"/>
            <p:cNvSpPr txBox="1">
              <a:spLocks noChangeArrowheads="1"/>
            </p:cNvSpPr>
            <p:nvPr/>
          </p:nvSpPr>
          <p:spPr bwMode="auto">
            <a:xfrm>
              <a:off x="4224" y="163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73090" name="Line 34"/>
            <p:cNvSpPr>
              <a:spLocks noChangeShapeType="1"/>
            </p:cNvSpPr>
            <p:nvPr/>
          </p:nvSpPr>
          <p:spPr bwMode="auto">
            <a:xfrm flipH="1">
              <a:off x="3360" y="139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Line 35"/>
            <p:cNvSpPr>
              <a:spLocks noChangeShapeType="1"/>
            </p:cNvSpPr>
            <p:nvPr/>
          </p:nvSpPr>
          <p:spPr bwMode="auto">
            <a:xfrm flipH="1">
              <a:off x="3360" y="206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Line 36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 flipH="1" flipV="1">
              <a:off x="3360" y="1680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2688" y="168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Line 39"/>
            <p:cNvSpPr>
              <a:spLocks noChangeShapeType="1"/>
            </p:cNvSpPr>
            <p:nvPr/>
          </p:nvSpPr>
          <p:spPr bwMode="auto">
            <a:xfrm flipH="1" flipV="1">
              <a:off x="2784" y="2064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3552" y="134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60</a:t>
              </a: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3600" y="1728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73098" name="Text Box 42"/>
            <p:cNvSpPr txBox="1">
              <a:spLocks noChangeArrowheads="1"/>
            </p:cNvSpPr>
            <p:nvPr/>
          </p:nvSpPr>
          <p:spPr bwMode="auto">
            <a:xfrm>
              <a:off x="3456" y="206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73099" name="Text Box 43"/>
            <p:cNvSpPr txBox="1">
              <a:spLocks noChangeArrowheads="1"/>
            </p:cNvSpPr>
            <p:nvPr/>
          </p:nvSpPr>
          <p:spPr bwMode="auto">
            <a:xfrm>
              <a:off x="3552" y="240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173100" name="Text Box 44"/>
            <p:cNvSpPr txBox="1">
              <a:spLocks noChangeArrowheads="1"/>
            </p:cNvSpPr>
            <p:nvPr/>
          </p:nvSpPr>
          <p:spPr bwMode="auto">
            <a:xfrm>
              <a:off x="2976" y="206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73101" name="Text Box 45"/>
            <p:cNvSpPr txBox="1">
              <a:spLocks noChangeArrowheads="1"/>
            </p:cNvSpPr>
            <p:nvPr/>
          </p:nvSpPr>
          <p:spPr bwMode="auto">
            <a:xfrm>
              <a:off x="2832" y="163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80</a:t>
              </a:r>
            </a:p>
          </p:txBody>
        </p:sp>
        <p:sp>
          <p:nvSpPr>
            <p:cNvPr id="173102" name="Oval 46"/>
            <p:cNvSpPr>
              <a:spLocks noChangeArrowheads="1"/>
            </p:cNvSpPr>
            <p:nvPr/>
          </p:nvSpPr>
          <p:spPr bwMode="auto">
            <a:xfrm>
              <a:off x="4464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Text Box 47"/>
            <p:cNvSpPr txBox="1">
              <a:spLocks noChangeArrowheads="1"/>
            </p:cNvSpPr>
            <p:nvPr/>
          </p:nvSpPr>
          <p:spPr bwMode="auto">
            <a:xfrm>
              <a:off x="4416" y="1968"/>
              <a:ext cx="2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O1</a:t>
              </a:r>
              <a:endParaRPr lang="en-US"/>
            </a:p>
          </p:txBody>
        </p:sp>
        <p:sp>
          <p:nvSpPr>
            <p:cNvPr id="173104" name="Text Box 48"/>
            <p:cNvSpPr txBox="1">
              <a:spLocks noChangeArrowheads="1"/>
            </p:cNvSpPr>
            <p:nvPr/>
          </p:nvSpPr>
          <p:spPr bwMode="auto">
            <a:xfrm>
              <a:off x="4416" y="1248"/>
              <a:ext cx="2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O2</a:t>
              </a:r>
              <a:endParaRPr lang="en-US"/>
            </a:p>
          </p:txBody>
        </p:sp>
        <p:sp>
          <p:nvSpPr>
            <p:cNvPr id="173105" name="Oval 49"/>
            <p:cNvSpPr>
              <a:spLocks noChangeArrowheads="1"/>
            </p:cNvSpPr>
            <p:nvPr/>
          </p:nvSpPr>
          <p:spPr bwMode="auto">
            <a:xfrm>
              <a:off x="3888" y="576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6" name="Text Box 50"/>
            <p:cNvSpPr txBox="1">
              <a:spLocks noChangeArrowheads="1"/>
            </p:cNvSpPr>
            <p:nvPr/>
          </p:nvSpPr>
          <p:spPr bwMode="auto">
            <a:xfrm>
              <a:off x="3888" y="57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</a:t>
              </a:r>
              <a:endParaRPr lang="en-US"/>
            </a:p>
          </p:txBody>
        </p:sp>
        <p:sp>
          <p:nvSpPr>
            <p:cNvPr id="173107" name="Oval 51"/>
            <p:cNvSpPr>
              <a:spLocks noChangeArrowheads="1"/>
            </p:cNvSpPr>
            <p:nvPr/>
          </p:nvSpPr>
          <p:spPr bwMode="auto">
            <a:xfrm>
              <a:off x="2976" y="864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8" name="Text Box 52"/>
            <p:cNvSpPr txBox="1">
              <a:spLocks noChangeArrowheads="1"/>
            </p:cNvSpPr>
            <p:nvPr/>
          </p:nvSpPr>
          <p:spPr bwMode="auto">
            <a:xfrm>
              <a:off x="2976" y="8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</a:t>
              </a:r>
              <a:endParaRPr lang="en-US"/>
            </a:p>
          </p:txBody>
        </p:sp>
        <p:sp>
          <p:nvSpPr>
            <p:cNvPr id="173109" name="Oval 53"/>
            <p:cNvSpPr>
              <a:spLocks noChangeArrowheads="1"/>
            </p:cNvSpPr>
            <p:nvPr/>
          </p:nvSpPr>
          <p:spPr bwMode="auto">
            <a:xfrm>
              <a:off x="240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0" name="Text Box 54"/>
            <p:cNvSpPr txBox="1">
              <a:spLocks noChangeArrowheads="1"/>
            </p:cNvSpPr>
            <p:nvPr/>
          </p:nvSpPr>
          <p:spPr bwMode="auto">
            <a:xfrm>
              <a:off x="2352" y="1248"/>
              <a:ext cx="23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D2</a:t>
              </a:r>
              <a:endParaRPr lang="en-US"/>
            </a:p>
          </p:txBody>
        </p:sp>
        <p:sp>
          <p:nvSpPr>
            <p:cNvPr id="173111" name="Line 55"/>
            <p:cNvSpPr>
              <a:spLocks noChangeShapeType="1"/>
            </p:cNvSpPr>
            <p:nvPr/>
          </p:nvSpPr>
          <p:spPr bwMode="auto">
            <a:xfrm flipH="1" flipV="1">
              <a:off x="4080" y="720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2" name="Text Box 56"/>
            <p:cNvSpPr txBox="1">
              <a:spLocks noChangeArrowheads="1"/>
            </p:cNvSpPr>
            <p:nvPr/>
          </p:nvSpPr>
          <p:spPr bwMode="auto">
            <a:xfrm>
              <a:off x="4224" y="86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60</a:t>
              </a:r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 flipH="1">
              <a:off x="4080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Text Box 60"/>
            <p:cNvSpPr txBox="1">
              <a:spLocks noChangeArrowheads="1"/>
            </p:cNvSpPr>
            <p:nvPr/>
          </p:nvSpPr>
          <p:spPr bwMode="auto">
            <a:xfrm>
              <a:off x="4176" y="120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20</a:t>
              </a:r>
            </a:p>
          </p:txBody>
        </p:sp>
        <p:sp>
          <p:nvSpPr>
            <p:cNvPr id="173117" name="Line 61"/>
            <p:cNvSpPr>
              <a:spLocks noChangeShapeType="1"/>
            </p:cNvSpPr>
            <p:nvPr/>
          </p:nvSpPr>
          <p:spPr bwMode="auto">
            <a:xfrm flipH="1">
              <a:off x="3120" y="672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8" name="Text Box 62"/>
            <p:cNvSpPr txBox="1">
              <a:spLocks noChangeArrowheads="1"/>
            </p:cNvSpPr>
            <p:nvPr/>
          </p:nvSpPr>
          <p:spPr bwMode="auto">
            <a:xfrm>
              <a:off x="3408" y="62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73119" name="Line 63"/>
            <p:cNvSpPr>
              <a:spLocks noChangeShapeType="1"/>
            </p:cNvSpPr>
            <p:nvPr/>
          </p:nvSpPr>
          <p:spPr bwMode="auto">
            <a:xfrm flipH="1">
              <a:off x="3312" y="720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20" name="Text Box 64"/>
            <p:cNvSpPr txBox="1">
              <a:spLocks noChangeArrowheads="1"/>
            </p:cNvSpPr>
            <p:nvPr/>
          </p:nvSpPr>
          <p:spPr bwMode="auto">
            <a:xfrm>
              <a:off x="3456" y="1008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173121" name="Line 65"/>
            <p:cNvSpPr>
              <a:spLocks noChangeShapeType="1"/>
            </p:cNvSpPr>
            <p:nvPr/>
          </p:nvSpPr>
          <p:spPr bwMode="auto">
            <a:xfrm flipH="1">
              <a:off x="2544" y="1008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22" name="Text Box 66"/>
            <p:cNvSpPr txBox="1">
              <a:spLocks noChangeArrowheads="1"/>
            </p:cNvSpPr>
            <p:nvPr/>
          </p:nvSpPr>
          <p:spPr bwMode="auto">
            <a:xfrm>
              <a:off x="2640" y="96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20</a:t>
              </a:r>
            </a:p>
          </p:txBody>
        </p:sp>
        <p:sp>
          <p:nvSpPr>
            <p:cNvPr id="173123" name="Line 67"/>
            <p:cNvSpPr>
              <a:spLocks noChangeShapeType="1"/>
            </p:cNvSpPr>
            <p:nvPr/>
          </p:nvSpPr>
          <p:spPr bwMode="auto">
            <a:xfrm flipH="1" flipV="1">
              <a:off x="2592" y="139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24" name="Text Box 68"/>
            <p:cNvSpPr txBox="1">
              <a:spLocks noChangeArrowheads="1"/>
            </p:cNvSpPr>
            <p:nvPr/>
          </p:nvSpPr>
          <p:spPr bwMode="auto">
            <a:xfrm>
              <a:off x="2976" y="139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73125" name="Line 69"/>
            <p:cNvSpPr>
              <a:spLocks noChangeShapeType="1"/>
            </p:cNvSpPr>
            <p:nvPr/>
          </p:nvSpPr>
          <p:spPr bwMode="auto">
            <a:xfrm flipH="1">
              <a:off x="2688" y="1056"/>
              <a:ext cx="33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26" name="Text Box 70"/>
            <p:cNvSpPr txBox="1">
              <a:spLocks noChangeArrowheads="1"/>
            </p:cNvSpPr>
            <p:nvPr/>
          </p:nvSpPr>
          <p:spPr bwMode="auto">
            <a:xfrm>
              <a:off x="2784" y="115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</p:grpSp>
      <p:sp>
        <p:nvSpPr>
          <p:cNvPr id="173128" name="Freeform 72"/>
          <p:cNvSpPr>
            <a:spLocks/>
          </p:cNvSpPr>
          <p:nvPr/>
        </p:nvSpPr>
        <p:spPr bwMode="auto">
          <a:xfrm>
            <a:off x="6400800" y="1066800"/>
            <a:ext cx="1003300" cy="3124200"/>
          </a:xfrm>
          <a:custGeom>
            <a:avLst/>
            <a:gdLst>
              <a:gd name="T0" fmla="*/ 632 w 632"/>
              <a:gd name="T1" fmla="*/ 0 h 1968"/>
              <a:gd name="T2" fmla="*/ 152 w 632"/>
              <a:gd name="T3" fmla="*/ 528 h 1968"/>
              <a:gd name="T4" fmla="*/ 104 w 632"/>
              <a:gd name="T5" fmla="*/ 864 h 1968"/>
              <a:gd name="T6" fmla="*/ 8 w 632"/>
              <a:gd name="T7" fmla="*/ 1104 h 1968"/>
              <a:gd name="T8" fmla="*/ 152 w 632"/>
              <a:gd name="T9" fmla="*/ 1584 h 1968"/>
              <a:gd name="T10" fmla="*/ 632 w 632"/>
              <a:gd name="T11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2" h="1968">
                <a:moveTo>
                  <a:pt x="632" y="0"/>
                </a:moveTo>
                <a:cubicBezTo>
                  <a:pt x="436" y="192"/>
                  <a:pt x="240" y="384"/>
                  <a:pt x="152" y="528"/>
                </a:cubicBezTo>
                <a:cubicBezTo>
                  <a:pt x="64" y="672"/>
                  <a:pt x="128" y="768"/>
                  <a:pt x="104" y="864"/>
                </a:cubicBezTo>
                <a:cubicBezTo>
                  <a:pt x="80" y="960"/>
                  <a:pt x="0" y="984"/>
                  <a:pt x="8" y="1104"/>
                </a:cubicBezTo>
                <a:cubicBezTo>
                  <a:pt x="16" y="1224"/>
                  <a:pt x="48" y="1440"/>
                  <a:pt x="152" y="1584"/>
                </a:cubicBezTo>
                <a:cubicBezTo>
                  <a:pt x="256" y="1728"/>
                  <a:pt x="544" y="1904"/>
                  <a:pt x="632" y="196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9" name="Text Box 73"/>
          <p:cNvSpPr txBox="1">
            <a:spLocks noChangeArrowheads="1"/>
          </p:cNvSpPr>
          <p:nvPr/>
        </p:nvSpPr>
        <p:spPr bwMode="auto">
          <a:xfrm>
            <a:off x="76200" y="4343400"/>
            <a:ext cx="8931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ji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 =  0</a:t>
            </a:r>
            <a:r>
              <a:rPr lang="en-US">
                <a:solidFill>
                  <a:schemeClr val="tx2"/>
                </a:solidFill>
              </a:rPr>
              <a:t>  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   i   N \ Os and Ds</a:t>
            </a:r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ij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  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ij            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   ij   A</a:t>
            </a:r>
          </a:p>
        </p:txBody>
      </p:sp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457200" y="5791200"/>
          <a:ext cx="2212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3" imgW="1206360" imgH="355320" progId="Equation.3">
                  <p:embed/>
                </p:oleObj>
              </mc:Choice>
              <mc:Fallback>
                <p:oleObj name="Equation" r:id="rId3" imgW="1206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1200"/>
                        <a:ext cx="22129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4454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28" grpId="0" animBg="1"/>
      <p:bldP spid="17312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Example</a:t>
            </a:r>
            <a:endParaRPr lang="en-US"/>
          </a:p>
        </p:txBody>
      </p:sp>
      <p:grpSp>
        <p:nvGrpSpPr>
          <p:cNvPr id="183300" name="Group 4"/>
          <p:cNvGrpSpPr>
            <a:grpSpLocks/>
          </p:cNvGrpSpPr>
          <p:nvPr/>
        </p:nvGrpSpPr>
        <p:grpSpPr bwMode="auto">
          <a:xfrm>
            <a:off x="5105400" y="838200"/>
            <a:ext cx="3663950" cy="3535363"/>
            <a:chOff x="2208" y="1056"/>
            <a:chExt cx="2308" cy="2227"/>
          </a:xfrm>
        </p:grpSpPr>
        <p:sp>
          <p:nvSpPr>
            <p:cNvPr id="183301" name="Oval 5"/>
            <p:cNvSpPr>
              <a:spLocks noChangeArrowheads="1"/>
            </p:cNvSpPr>
            <p:nvPr/>
          </p:nvSpPr>
          <p:spPr bwMode="auto">
            <a:xfrm>
              <a:off x="4320" y="24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3302" name="Group 6"/>
            <p:cNvGrpSpPr>
              <a:grpSpLocks/>
            </p:cNvGrpSpPr>
            <p:nvPr/>
          </p:nvGrpSpPr>
          <p:grpSpPr bwMode="auto">
            <a:xfrm>
              <a:off x="3024" y="2016"/>
              <a:ext cx="207" cy="211"/>
              <a:chOff x="4416" y="1728"/>
              <a:chExt cx="259" cy="264"/>
            </a:xfrm>
          </p:grpSpPr>
          <p:sp>
            <p:nvSpPr>
              <p:cNvPr id="183303" name="Oval 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04" name="Text Box 8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grpSp>
          <p:nvGrpSpPr>
            <p:cNvPr id="183305" name="Group 9"/>
            <p:cNvGrpSpPr>
              <a:grpSpLocks/>
            </p:cNvGrpSpPr>
            <p:nvPr/>
          </p:nvGrpSpPr>
          <p:grpSpPr bwMode="auto">
            <a:xfrm>
              <a:off x="3648" y="3072"/>
              <a:ext cx="207" cy="211"/>
              <a:chOff x="4416" y="1728"/>
              <a:chExt cx="259" cy="264"/>
            </a:xfrm>
          </p:grpSpPr>
          <p:sp>
            <p:nvSpPr>
              <p:cNvPr id="183306" name="Oval 1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07" name="Text Box 11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83308" name="Group 12"/>
            <p:cNvGrpSpPr>
              <a:grpSpLocks/>
            </p:cNvGrpSpPr>
            <p:nvPr/>
          </p:nvGrpSpPr>
          <p:grpSpPr bwMode="auto">
            <a:xfrm>
              <a:off x="3744" y="2448"/>
              <a:ext cx="207" cy="211"/>
              <a:chOff x="4416" y="1728"/>
              <a:chExt cx="259" cy="264"/>
            </a:xfrm>
          </p:grpSpPr>
          <p:sp>
            <p:nvSpPr>
              <p:cNvPr id="183309" name="Oval 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10" name="Text Box 14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83311" name="Group 15"/>
            <p:cNvGrpSpPr>
              <a:grpSpLocks/>
            </p:cNvGrpSpPr>
            <p:nvPr/>
          </p:nvGrpSpPr>
          <p:grpSpPr bwMode="auto">
            <a:xfrm>
              <a:off x="3744" y="1728"/>
              <a:ext cx="207" cy="211"/>
              <a:chOff x="4416" y="1728"/>
              <a:chExt cx="259" cy="264"/>
            </a:xfrm>
          </p:grpSpPr>
          <p:sp>
            <p:nvSpPr>
              <p:cNvPr id="183312" name="Oval 1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13" name="Text Box 17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83314" name="Group 18"/>
            <p:cNvGrpSpPr>
              <a:grpSpLocks/>
            </p:cNvGrpSpPr>
            <p:nvPr/>
          </p:nvGrpSpPr>
          <p:grpSpPr bwMode="auto">
            <a:xfrm>
              <a:off x="3072" y="2765"/>
              <a:ext cx="207" cy="211"/>
              <a:chOff x="4416" y="1728"/>
              <a:chExt cx="259" cy="264"/>
            </a:xfrm>
          </p:grpSpPr>
          <p:sp>
            <p:nvSpPr>
              <p:cNvPr id="183315" name="Oval 1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16" name="Text Box 20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83317" name="Group 21"/>
            <p:cNvGrpSpPr>
              <a:grpSpLocks/>
            </p:cNvGrpSpPr>
            <p:nvPr/>
          </p:nvGrpSpPr>
          <p:grpSpPr bwMode="auto">
            <a:xfrm>
              <a:off x="2448" y="2400"/>
              <a:ext cx="223" cy="211"/>
              <a:chOff x="4416" y="1728"/>
              <a:chExt cx="279" cy="264"/>
            </a:xfrm>
          </p:grpSpPr>
          <p:sp>
            <p:nvSpPr>
              <p:cNvPr id="183318" name="Oval 22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19" name="Text Box 23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3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D</a:t>
                </a:r>
                <a:endParaRPr lang="en-US"/>
              </a:p>
            </p:txBody>
          </p:sp>
        </p:grpSp>
        <p:grpSp>
          <p:nvGrpSpPr>
            <p:cNvPr id="183320" name="Group 24"/>
            <p:cNvGrpSpPr>
              <a:grpSpLocks/>
            </p:cNvGrpSpPr>
            <p:nvPr/>
          </p:nvGrpSpPr>
          <p:grpSpPr bwMode="auto">
            <a:xfrm>
              <a:off x="3840" y="2640"/>
              <a:ext cx="528" cy="480"/>
              <a:chOff x="3984" y="1872"/>
              <a:chExt cx="528" cy="528"/>
            </a:xfrm>
          </p:grpSpPr>
          <p:sp>
            <p:nvSpPr>
              <p:cNvPr id="183321" name="Line 25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22" name="Text Box 26"/>
              <p:cNvSpPr txBox="1">
                <a:spLocks noChangeArrowheads="1"/>
              </p:cNvSpPr>
              <p:nvPr/>
            </p:nvSpPr>
            <p:spPr bwMode="auto">
              <a:xfrm>
                <a:off x="4080" y="2016"/>
                <a:ext cx="222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40</a:t>
                </a:r>
                <a:endParaRPr lang="en-US"/>
              </a:p>
            </p:txBody>
          </p:sp>
        </p:grpSp>
        <p:sp>
          <p:nvSpPr>
            <p:cNvPr id="183323" name="Line 27"/>
            <p:cNvSpPr>
              <a:spLocks noChangeShapeType="1"/>
            </p:cNvSpPr>
            <p:nvPr/>
          </p:nvSpPr>
          <p:spPr bwMode="auto">
            <a:xfrm flipH="1">
              <a:off x="3936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4" name="Text Box 28"/>
            <p:cNvSpPr txBox="1">
              <a:spLocks noChangeArrowheads="1"/>
            </p:cNvSpPr>
            <p:nvPr/>
          </p:nvSpPr>
          <p:spPr bwMode="auto">
            <a:xfrm>
              <a:off x="4032" y="240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83325" name="Line 29"/>
            <p:cNvSpPr>
              <a:spLocks noChangeShapeType="1"/>
            </p:cNvSpPr>
            <p:nvPr/>
          </p:nvSpPr>
          <p:spPr bwMode="auto">
            <a:xfrm flipH="1" flipV="1">
              <a:off x="3888" y="1920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6" name="Text Box 30"/>
            <p:cNvSpPr txBox="1">
              <a:spLocks noChangeArrowheads="1"/>
            </p:cNvSpPr>
            <p:nvPr/>
          </p:nvSpPr>
          <p:spPr bwMode="auto">
            <a:xfrm>
              <a:off x="4080" y="211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83327" name="Line 31"/>
            <p:cNvSpPr>
              <a:spLocks noChangeShapeType="1"/>
            </p:cNvSpPr>
            <p:nvPr/>
          </p:nvSpPr>
          <p:spPr bwMode="auto">
            <a:xfrm flipH="1">
              <a:off x="3216" y="187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8" name="Line 32"/>
            <p:cNvSpPr>
              <a:spLocks noChangeShapeType="1"/>
            </p:cNvSpPr>
            <p:nvPr/>
          </p:nvSpPr>
          <p:spPr bwMode="auto">
            <a:xfrm flipH="1">
              <a:off x="3216" y="254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9" name="Line 33"/>
            <p:cNvSpPr>
              <a:spLocks noChangeShapeType="1"/>
            </p:cNvSpPr>
            <p:nvPr/>
          </p:nvSpPr>
          <p:spPr bwMode="auto">
            <a:xfrm flipH="1" flipV="1">
              <a:off x="3264" y="288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0" name="Line 34"/>
            <p:cNvSpPr>
              <a:spLocks noChangeShapeType="1"/>
            </p:cNvSpPr>
            <p:nvPr/>
          </p:nvSpPr>
          <p:spPr bwMode="auto">
            <a:xfrm flipH="1" flipV="1">
              <a:off x="3216" y="2160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1" name="Line 35"/>
            <p:cNvSpPr>
              <a:spLocks noChangeShapeType="1"/>
            </p:cNvSpPr>
            <p:nvPr/>
          </p:nvSpPr>
          <p:spPr bwMode="auto">
            <a:xfrm flipH="1">
              <a:off x="2544" y="216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2" name="Line 36"/>
            <p:cNvSpPr>
              <a:spLocks noChangeShapeType="1"/>
            </p:cNvSpPr>
            <p:nvPr/>
          </p:nvSpPr>
          <p:spPr bwMode="auto">
            <a:xfrm flipH="1" flipV="1">
              <a:off x="2640" y="2544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3" name="Text Box 37"/>
            <p:cNvSpPr txBox="1">
              <a:spLocks noChangeArrowheads="1"/>
            </p:cNvSpPr>
            <p:nvPr/>
          </p:nvSpPr>
          <p:spPr bwMode="auto">
            <a:xfrm>
              <a:off x="3408" y="182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60</a:t>
              </a:r>
            </a:p>
          </p:txBody>
        </p:sp>
        <p:sp>
          <p:nvSpPr>
            <p:cNvPr id="183334" name="Text Box 38"/>
            <p:cNvSpPr txBox="1">
              <a:spLocks noChangeArrowheads="1"/>
            </p:cNvSpPr>
            <p:nvPr/>
          </p:nvSpPr>
          <p:spPr bwMode="auto">
            <a:xfrm>
              <a:off x="3456" y="2208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83335" name="Text Box 39"/>
            <p:cNvSpPr txBox="1">
              <a:spLocks noChangeArrowheads="1"/>
            </p:cNvSpPr>
            <p:nvPr/>
          </p:nvSpPr>
          <p:spPr bwMode="auto">
            <a:xfrm>
              <a:off x="3312" y="254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83336" name="Text Box 40"/>
            <p:cNvSpPr txBox="1">
              <a:spLocks noChangeArrowheads="1"/>
            </p:cNvSpPr>
            <p:nvPr/>
          </p:nvSpPr>
          <p:spPr bwMode="auto">
            <a:xfrm>
              <a:off x="3408" y="288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183337" name="Text Box 41"/>
            <p:cNvSpPr txBox="1">
              <a:spLocks noChangeArrowheads="1"/>
            </p:cNvSpPr>
            <p:nvPr/>
          </p:nvSpPr>
          <p:spPr bwMode="auto">
            <a:xfrm>
              <a:off x="2832" y="254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183338" name="Text Box 42"/>
            <p:cNvSpPr txBox="1">
              <a:spLocks noChangeArrowheads="1"/>
            </p:cNvSpPr>
            <p:nvPr/>
          </p:nvSpPr>
          <p:spPr bwMode="auto">
            <a:xfrm>
              <a:off x="2688" y="211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80</a:t>
              </a:r>
            </a:p>
          </p:txBody>
        </p:sp>
        <p:sp>
          <p:nvSpPr>
            <p:cNvPr id="183339" name="Oval 43"/>
            <p:cNvSpPr>
              <a:spLocks noChangeArrowheads="1"/>
            </p:cNvSpPr>
            <p:nvPr/>
          </p:nvSpPr>
          <p:spPr bwMode="auto">
            <a:xfrm>
              <a:off x="4320" y="172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0" name="Text Box 44"/>
            <p:cNvSpPr txBox="1">
              <a:spLocks noChangeArrowheads="1"/>
            </p:cNvSpPr>
            <p:nvPr/>
          </p:nvSpPr>
          <p:spPr bwMode="auto">
            <a:xfrm>
              <a:off x="4272" y="2448"/>
              <a:ext cx="2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O1</a:t>
              </a:r>
              <a:endParaRPr lang="en-US"/>
            </a:p>
          </p:txBody>
        </p:sp>
        <p:sp>
          <p:nvSpPr>
            <p:cNvPr id="183341" name="Text Box 45"/>
            <p:cNvSpPr txBox="1">
              <a:spLocks noChangeArrowheads="1"/>
            </p:cNvSpPr>
            <p:nvPr/>
          </p:nvSpPr>
          <p:spPr bwMode="auto">
            <a:xfrm>
              <a:off x="4272" y="1728"/>
              <a:ext cx="2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O2</a:t>
              </a:r>
              <a:endParaRPr lang="en-US"/>
            </a:p>
          </p:txBody>
        </p:sp>
        <p:sp>
          <p:nvSpPr>
            <p:cNvPr id="183342" name="Oval 46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3" name="Text Box 47"/>
            <p:cNvSpPr txBox="1">
              <a:spLocks noChangeArrowheads="1"/>
            </p:cNvSpPr>
            <p:nvPr/>
          </p:nvSpPr>
          <p:spPr bwMode="auto">
            <a:xfrm>
              <a:off x="3744" y="10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</a:t>
              </a:r>
              <a:endParaRPr lang="en-US"/>
            </a:p>
          </p:txBody>
        </p:sp>
        <p:sp>
          <p:nvSpPr>
            <p:cNvPr id="183344" name="Oval 48"/>
            <p:cNvSpPr>
              <a:spLocks noChangeArrowheads="1"/>
            </p:cNvSpPr>
            <p:nvPr/>
          </p:nvSpPr>
          <p:spPr bwMode="auto">
            <a:xfrm>
              <a:off x="2832" y="1344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5" name="Text Box 49"/>
            <p:cNvSpPr txBox="1">
              <a:spLocks noChangeArrowheads="1"/>
            </p:cNvSpPr>
            <p:nvPr/>
          </p:nvSpPr>
          <p:spPr bwMode="auto">
            <a:xfrm>
              <a:off x="2832" y="134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</a:t>
              </a:r>
              <a:endParaRPr lang="en-US"/>
            </a:p>
          </p:txBody>
        </p:sp>
        <p:sp>
          <p:nvSpPr>
            <p:cNvPr id="183346" name="Oval 50"/>
            <p:cNvSpPr>
              <a:spLocks noChangeArrowheads="1"/>
            </p:cNvSpPr>
            <p:nvPr/>
          </p:nvSpPr>
          <p:spPr bwMode="auto">
            <a:xfrm>
              <a:off x="2256" y="172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7" name="Text Box 51"/>
            <p:cNvSpPr txBox="1">
              <a:spLocks noChangeArrowheads="1"/>
            </p:cNvSpPr>
            <p:nvPr/>
          </p:nvSpPr>
          <p:spPr bwMode="auto">
            <a:xfrm>
              <a:off x="2208" y="1728"/>
              <a:ext cx="23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D2</a:t>
              </a:r>
              <a:endParaRPr lang="en-US"/>
            </a:p>
          </p:txBody>
        </p:sp>
        <p:sp>
          <p:nvSpPr>
            <p:cNvPr id="183348" name="Line 52"/>
            <p:cNvSpPr>
              <a:spLocks noChangeShapeType="1"/>
            </p:cNvSpPr>
            <p:nvPr/>
          </p:nvSpPr>
          <p:spPr bwMode="auto">
            <a:xfrm flipH="1" flipV="1">
              <a:off x="3936" y="1200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9" name="Text Box 53"/>
            <p:cNvSpPr txBox="1">
              <a:spLocks noChangeArrowheads="1"/>
            </p:cNvSpPr>
            <p:nvPr/>
          </p:nvSpPr>
          <p:spPr bwMode="auto">
            <a:xfrm>
              <a:off x="4080" y="134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60</a:t>
              </a:r>
            </a:p>
          </p:txBody>
        </p:sp>
        <p:sp>
          <p:nvSpPr>
            <p:cNvPr id="183350" name="Line 54"/>
            <p:cNvSpPr>
              <a:spLocks noChangeShapeType="1"/>
            </p:cNvSpPr>
            <p:nvPr/>
          </p:nvSpPr>
          <p:spPr bwMode="auto">
            <a:xfrm flipH="1">
              <a:off x="3936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51" name="Text Box 55"/>
            <p:cNvSpPr txBox="1">
              <a:spLocks noChangeArrowheads="1"/>
            </p:cNvSpPr>
            <p:nvPr/>
          </p:nvSpPr>
          <p:spPr bwMode="auto">
            <a:xfrm>
              <a:off x="4032" y="168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20</a:t>
              </a:r>
            </a:p>
          </p:txBody>
        </p:sp>
        <p:sp>
          <p:nvSpPr>
            <p:cNvPr id="183352" name="Line 56"/>
            <p:cNvSpPr>
              <a:spLocks noChangeShapeType="1"/>
            </p:cNvSpPr>
            <p:nvPr/>
          </p:nvSpPr>
          <p:spPr bwMode="auto">
            <a:xfrm flipH="1">
              <a:off x="2976" y="1152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53" name="Text Box 57"/>
            <p:cNvSpPr txBox="1">
              <a:spLocks noChangeArrowheads="1"/>
            </p:cNvSpPr>
            <p:nvPr/>
          </p:nvSpPr>
          <p:spPr bwMode="auto">
            <a:xfrm>
              <a:off x="3264" y="1104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83354" name="Line 58"/>
            <p:cNvSpPr>
              <a:spLocks noChangeShapeType="1"/>
            </p:cNvSpPr>
            <p:nvPr/>
          </p:nvSpPr>
          <p:spPr bwMode="auto">
            <a:xfrm flipH="1">
              <a:off x="3168" y="1200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55" name="Text Box 59"/>
            <p:cNvSpPr txBox="1">
              <a:spLocks noChangeArrowheads="1"/>
            </p:cNvSpPr>
            <p:nvPr/>
          </p:nvSpPr>
          <p:spPr bwMode="auto">
            <a:xfrm>
              <a:off x="3312" y="1488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183356" name="Line 60"/>
            <p:cNvSpPr>
              <a:spLocks noChangeShapeType="1"/>
            </p:cNvSpPr>
            <p:nvPr/>
          </p:nvSpPr>
          <p:spPr bwMode="auto">
            <a:xfrm flipH="1">
              <a:off x="2400" y="1488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57" name="Text Box 61"/>
            <p:cNvSpPr txBox="1">
              <a:spLocks noChangeArrowheads="1"/>
            </p:cNvSpPr>
            <p:nvPr/>
          </p:nvSpPr>
          <p:spPr bwMode="auto">
            <a:xfrm>
              <a:off x="2496" y="144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20</a:t>
              </a:r>
            </a:p>
          </p:txBody>
        </p:sp>
        <p:sp>
          <p:nvSpPr>
            <p:cNvPr id="183358" name="Line 62"/>
            <p:cNvSpPr>
              <a:spLocks noChangeShapeType="1"/>
            </p:cNvSpPr>
            <p:nvPr/>
          </p:nvSpPr>
          <p:spPr bwMode="auto">
            <a:xfrm flipH="1" flipV="1">
              <a:off x="2448" y="187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59" name="Text Box 63"/>
            <p:cNvSpPr txBox="1">
              <a:spLocks noChangeArrowheads="1"/>
            </p:cNvSpPr>
            <p:nvPr/>
          </p:nvSpPr>
          <p:spPr bwMode="auto">
            <a:xfrm>
              <a:off x="2832" y="187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183360" name="Line 64"/>
            <p:cNvSpPr>
              <a:spLocks noChangeShapeType="1"/>
            </p:cNvSpPr>
            <p:nvPr/>
          </p:nvSpPr>
          <p:spPr bwMode="auto">
            <a:xfrm flipH="1">
              <a:off x="2544" y="1536"/>
              <a:ext cx="33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61" name="Text Box 65"/>
            <p:cNvSpPr txBox="1">
              <a:spLocks noChangeArrowheads="1"/>
            </p:cNvSpPr>
            <p:nvPr/>
          </p:nvSpPr>
          <p:spPr bwMode="auto">
            <a:xfrm>
              <a:off x="2640" y="163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</p:grpSp>
      <p:sp>
        <p:nvSpPr>
          <p:cNvPr id="183363" name="Text Box 67"/>
          <p:cNvSpPr txBox="1">
            <a:spLocks noChangeArrowheads="1"/>
          </p:cNvSpPr>
          <p:nvPr/>
        </p:nvSpPr>
        <p:spPr bwMode="auto">
          <a:xfrm>
            <a:off x="0" y="838200"/>
            <a:ext cx="5715000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-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ji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=  0</a:t>
            </a:r>
            <a:r>
              <a:rPr lang="en-US">
                <a:solidFill>
                  <a:srgbClr val="FF3300"/>
                </a:solidFill>
              </a:rPr>
              <a:t>  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   i   N \ Os and Ds</a:t>
            </a:r>
            <a:endParaRPr lang="en-US">
              <a:solidFill>
                <a:srgbClr val="FF3300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Example: Node 7</a:t>
            </a: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78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75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O27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= 0</a:t>
            </a: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Example: Node 5</a:t>
            </a: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5D1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5D2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25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35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75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= 0 </a:t>
            </a:r>
          </a:p>
          <a:p>
            <a:endParaRPr lang="en-US" b="1" i="1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   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            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   ij   A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  <a:p>
            <a:endParaRPr lang="en-US" b="1" i="1" baseline="-2500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Example: Arc 46</a:t>
            </a: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46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   30</a:t>
            </a: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Example: Arc O12</a:t>
            </a: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O12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   50</a:t>
            </a:r>
            <a:endParaRPr lang="en-US" b="1" i="1">
              <a:solidFill>
                <a:schemeClr val="tx2"/>
              </a:solidFill>
              <a:latin typeface="Times New Roman" pitchFamily="18" charset="0"/>
            </a:endParaRPr>
          </a:p>
          <a:p>
            <a:endParaRPr lang="en-US" b="1" i="1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Objective Function</a:t>
            </a:r>
          </a:p>
          <a:p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Max Z = </a:t>
            </a:r>
            <a:r>
              <a:rPr lang="en-US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 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O12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O13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O14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O22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+ t</a:t>
            </a:r>
            <a:r>
              <a:rPr lang="en-US" b="1" i="1" baseline="-25000">
                <a:solidFill>
                  <a:schemeClr val="tx2"/>
                </a:solidFill>
                <a:latin typeface="Times New Roman" pitchFamily="18" charset="0"/>
              </a:rPr>
              <a:t>O27</a:t>
            </a:r>
          </a:p>
        </p:txBody>
      </p:sp>
    </p:spTree>
    <p:extLst>
      <p:ext uri="{BB962C8B-B14F-4D97-AF65-F5344CB8AC3E}">
        <p14:creationId xmlns:p14="http://schemas.microsoft.com/office/powerpoint/2010/main" val="25473316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3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3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3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3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6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429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The Shortest Route Problem</a:t>
            </a:r>
            <a:endParaRPr lang="en-US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shortest route between two points</a:t>
            </a:r>
          </a:p>
          <a:p>
            <a:endParaRPr lang="en-US" b="1" i="1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l </a:t>
            </a:r>
            <a:r>
              <a:rPr lang="en-US" b="1" i="1" baseline="-25000">
                <a:latin typeface="Times New Roman" pitchFamily="18" charset="0"/>
              </a:rPr>
              <a:t>ij</a:t>
            </a:r>
            <a:r>
              <a:rPr lang="en-US"/>
              <a:t> : The length of the directed arc ij</a:t>
            </a:r>
            <a:r>
              <a:rPr lang="en-US" i="1"/>
              <a:t>.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l 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</a:t>
            </a:r>
            <a:r>
              <a:rPr lang="en-US"/>
              <a:t>  is a </a:t>
            </a:r>
            <a:r>
              <a:rPr lang="en-US" b="1">
                <a:solidFill>
                  <a:srgbClr val="FF3300"/>
                </a:solidFill>
              </a:rPr>
              <a:t>parameter</a:t>
            </a:r>
            <a:r>
              <a:rPr lang="en-US"/>
              <a:t>, </a:t>
            </a:r>
            <a:r>
              <a:rPr lang="en-US" b="1">
                <a:solidFill>
                  <a:srgbClr val="FF3300"/>
                </a:solidFill>
              </a:rPr>
              <a:t>not a 	decision variable</a:t>
            </a:r>
            <a:r>
              <a:rPr lang="en-US"/>
              <a:t>. It could be the length in term of</a:t>
            </a:r>
            <a:r>
              <a:rPr lang="en-US" b="1">
                <a:solidFill>
                  <a:schemeClr val="tx2"/>
                </a:solidFill>
              </a:rPr>
              <a:t> 		</a:t>
            </a:r>
            <a:r>
              <a:rPr lang="en-US" b="1">
                <a:solidFill>
                  <a:srgbClr val="FF3300"/>
                </a:solidFill>
              </a:rPr>
              <a:t>distance</a:t>
            </a:r>
            <a:r>
              <a:rPr lang="en-US"/>
              <a:t> or in terms of </a:t>
            </a:r>
            <a:r>
              <a:rPr lang="en-US" b="1">
                <a:solidFill>
                  <a:srgbClr val="FF3300"/>
                </a:solidFill>
              </a:rPr>
              <a:t>time </a:t>
            </a:r>
            <a:r>
              <a:rPr lang="en-US"/>
              <a:t>or cost ( the same as</a:t>
            </a:r>
            <a:r>
              <a:rPr lang="en-US" b="1">
                <a:solidFill>
                  <a:srgbClr val="FF3300"/>
                </a:solidFill>
              </a:rPr>
              <a:t> </a:t>
            </a:r>
            <a:r>
              <a:rPr lang="en-US" i="1">
                <a:latin typeface="Times New Roman" pitchFamily="18" charset="0"/>
              </a:rPr>
              <a:t>c </a:t>
            </a:r>
            <a:r>
              <a:rPr lang="en-US" i="1" baseline="-25000">
                <a:latin typeface="Times New Roman" pitchFamily="18" charset="0"/>
              </a:rPr>
              <a:t>ij</a:t>
            </a:r>
            <a:r>
              <a:rPr lang="en-US"/>
              <a:t> )</a:t>
            </a:r>
            <a:endParaRPr lang="en-US" b="1">
              <a:solidFill>
                <a:srgbClr val="FF3300"/>
              </a:solidFill>
            </a:endParaRPr>
          </a:p>
          <a:p>
            <a:r>
              <a:rPr lang="en-US" i="1"/>
              <a:t>      </a:t>
            </a:r>
          </a:p>
          <a:p>
            <a:r>
              <a:rPr lang="en-US"/>
              <a:t>For those nodes which we are </a:t>
            </a:r>
            <a:r>
              <a:rPr lang="en-US" b="1">
                <a:solidFill>
                  <a:srgbClr val="FF3300"/>
                </a:solidFill>
              </a:rPr>
              <a:t>sure</a:t>
            </a:r>
            <a:r>
              <a:rPr lang="en-US"/>
              <a:t> that we go </a:t>
            </a:r>
            <a:r>
              <a:rPr lang="en-US" b="1">
                <a:solidFill>
                  <a:srgbClr val="FF3300"/>
                </a:solidFill>
              </a:rPr>
              <a:t>from</a:t>
            </a:r>
            <a:r>
              <a:rPr lang="en-US" b="1" i="1">
                <a:solidFill>
                  <a:srgbClr val="FF3300"/>
                </a:solidFill>
              </a:rPr>
              <a:t> i to j</a:t>
            </a:r>
            <a:r>
              <a:rPr lang="en-US" i="1"/>
              <a:t>  </a:t>
            </a:r>
            <a:r>
              <a:rPr lang="en-US"/>
              <a:t>we</a:t>
            </a:r>
            <a:r>
              <a:rPr lang="en-US" i="1"/>
              <a:t> 	</a:t>
            </a:r>
            <a:r>
              <a:rPr lang="en-US"/>
              <a:t>only have </a:t>
            </a:r>
            <a:r>
              <a:rPr lang="en-US" b="1">
                <a:solidFill>
                  <a:srgbClr val="FF3300"/>
                </a:solidFill>
              </a:rPr>
              <a:t>one directed</a:t>
            </a:r>
            <a:r>
              <a:rPr lang="en-US"/>
              <a:t> arc from</a:t>
            </a:r>
            <a:r>
              <a:rPr lang="en-US" i="1"/>
              <a:t> i </a:t>
            </a:r>
            <a:r>
              <a:rPr lang="en-US"/>
              <a:t>to</a:t>
            </a:r>
            <a:r>
              <a:rPr lang="en-US" i="1"/>
              <a:t> j. </a:t>
            </a:r>
          </a:p>
          <a:p>
            <a:endParaRPr lang="en-US" i="1"/>
          </a:p>
          <a:p>
            <a:r>
              <a:rPr lang="en-US"/>
              <a:t>For those node which we are </a:t>
            </a:r>
            <a:r>
              <a:rPr lang="en-US" b="1">
                <a:solidFill>
                  <a:srgbClr val="FF3300"/>
                </a:solidFill>
              </a:rPr>
              <a:t>not sure</a:t>
            </a:r>
            <a:r>
              <a:rPr lang="en-US"/>
              <a:t> that we go from</a:t>
            </a:r>
            <a:r>
              <a:rPr lang="en-US" i="1"/>
              <a:t> i to j 	</a:t>
            </a:r>
            <a:r>
              <a:rPr lang="en-US"/>
              <a:t>or 	from</a:t>
            </a:r>
            <a:r>
              <a:rPr lang="en-US" i="1"/>
              <a:t> j to i, </a:t>
            </a:r>
            <a:r>
              <a:rPr lang="en-US"/>
              <a:t>we have </a:t>
            </a:r>
            <a:r>
              <a:rPr lang="en-US" b="1">
                <a:solidFill>
                  <a:srgbClr val="FF3300"/>
                </a:solidFill>
              </a:rPr>
              <a:t>two directed arcs</a:t>
            </a:r>
            <a:r>
              <a:rPr lang="en-US"/>
              <a:t>, one from</a:t>
            </a:r>
            <a:r>
              <a:rPr lang="en-US" i="1"/>
              <a:t> i to j, 	</a:t>
            </a:r>
            <a:r>
              <a:rPr lang="en-US"/>
              <a:t>the other from</a:t>
            </a:r>
            <a:r>
              <a:rPr lang="en-US" i="1"/>
              <a:t> j to i.</a:t>
            </a:r>
          </a:p>
          <a:p>
            <a:r>
              <a:rPr lang="en-US" i="1"/>
              <a:t>      </a:t>
            </a:r>
          </a:p>
          <a:p>
            <a:r>
              <a:rPr lang="en-US"/>
              <a:t>We may have symmetric or asymmetric network</a:t>
            </a:r>
            <a:r>
              <a:rPr lang="en-US" i="1"/>
              <a:t>. </a:t>
            </a:r>
          </a:p>
          <a:p>
            <a:r>
              <a:rPr lang="en-US" i="1"/>
              <a:t>	 </a:t>
            </a:r>
            <a:r>
              <a:rPr lang="en-US"/>
              <a:t>In a </a:t>
            </a:r>
            <a:r>
              <a:rPr lang="en-US" b="1">
                <a:solidFill>
                  <a:srgbClr val="FF3300"/>
                </a:solidFill>
              </a:rPr>
              <a:t>symmetric</a:t>
            </a:r>
            <a:r>
              <a:rPr lang="en-US"/>
              <a:t> network</a:t>
            </a:r>
            <a:r>
              <a:rPr lang="en-US" i="1"/>
              <a:t> </a:t>
            </a:r>
            <a:r>
              <a:rPr lang="en-US" b="1" i="1">
                <a:solidFill>
                  <a:srgbClr val="FF3300"/>
                </a:solidFill>
              </a:rPr>
              <a:t>l</a:t>
            </a:r>
            <a:r>
              <a:rPr lang="en-US" b="1" i="1" baseline="-25000">
                <a:solidFill>
                  <a:srgbClr val="FF3300"/>
                </a:solidFill>
              </a:rPr>
              <a:t>ij</a:t>
            </a:r>
            <a:r>
              <a:rPr lang="en-US" b="1" i="1">
                <a:solidFill>
                  <a:srgbClr val="FF3300"/>
                </a:solidFill>
              </a:rPr>
              <a:t> = l</a:t>
            </a:r>
            <a:r>
              <a:rPr lang="en-US" b="1" i="1" baseline="-25000">
                <a:solidFill>
                  <a:srgbClr val="FF3300"/>
                </a:solidFill>
              </a:rPr>
              <a:t>ji </a:t>
            </a:r>
            <a:r>
              <a:rPr lang="en-US" b="1" i="1">
                <a:solidFill>
                  <a:srgbClr val="FF3300"/>
                </a:solidFill>
              </a:rPr>
              <a:t> </a:t>
            </a:r>
            <a:r>
              <a:rPr lang="en-US" b="1" i="1">
                <a:solidFill>
                  <a:srgbClr val="FF3300"/>
                </a:solidFill>
                <a:sym typeface="Symbol" pitchFamily="18" charset="2"/>
              </a:rPr>
              <a:t>   ij </a:t>
            </a:r>
          </a:p>
          <a:p>
            <a:r>
              <a:rPr lang="en-US" i="1">
                <a:sym typeface="Symbol" pitchFamily="18" charset="2"/>
              </a:rPr>
              <a:t>	 </a:t>
            </a:r>
            <a:r>
              <a:rPr lang="en-US"/>
              <a:t>In a </a:t>
            </a:r>
            <a:r>
              <a:rPr lang="en-US" b="1">
                <a:solidFill>
                  <a:srgbClr val="FF3300"/>
                </a:solidFill>
              </a:rPr>
              <a:t>asymmetric</a:t>
            </a:r>
            <a:r>
              <a:rPr lang="en-US"/>
              <a:t> network</a:t>
            </a:r>
            <a:r>
              <a:rPr lang="en-US" i="1"/>
              <a:t> </a:t>
            </a:r>
            <a:r>
              <a:rPr lang="en-US"/>
              <a:t>this condition </a:t>
            </a:r>
            <a:r>
              <a:rPr lang="en-US" b="1">
                <a:solidFill>
                  <a:srgbClr val="FF3300"/>
                </a:solidFill>
              </a:rPr>
              <a:t>does not hold</a:t>
            </a:r>
          </a:p>
        </p:txBody>
      </p:sp>
    </p:spTree>
    <p:extLst>
      <p:ext uri="{BB962C8B-B14F-4D97-AF65-F5344CB8AC3E}">
        <p14:creationId xmlns:p14="http://schemas.microsoft.com/office/powerpoint/2010/main" val="37478802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7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7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Example</a:t>
            </a:r>
            <a:endParaRPr lang="en-US"/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8121650" y="3594100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2762250" y="1985963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2971800" y="21336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08906" name="Oval 10"/>
          <p:cNvSpPr>
            <a:spLocks noChangeArrowheads="1"/>
          </p:cNvSpPr>
          <p:nvPr/>
        </p:nvSpPr>
        <p:spPr bwMode="auto">
          <a:xfrm>
            <a:off x="5343525" y="5915025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5562600" y="60960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08909" name="Oval 13"/>
          <p:cNvSpPr>
            <a:spLocks noChangeArrowheads="1"/>
          </p:cNvSpPr>
          <p:nvPr/>
        </p:nvSpPr>
        <p:spPr bwMode="auto">
          <a:xfrm>
            <a:off x="5740400" y="3594100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5943600" y="38100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5740400" y="914400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5943600" y="10668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08915" name="Oval 19"/>
          <p:cNvSpPr>
            <a:spLocks noChangeArrowheads="1"/>
          </p:cNvSpPr>
          <p:nvPr/>
        </p:nvSpPr>
        <p:spPr bwMode="auto">
          <a:xfrm>
            <a:off x="2960688" y="4772025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3200400" y="49530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08917" name="Oval 21"/>
          <p:cNvSpPr>
            <a:spLocks noChangeArrowheads="1"/>
          </p:cNvSpPr>
          <p:nvPr/>
        </p:nvSpPr>
        <p:spPr bwMode="auto">
          <a:xfrm>
            <a:off x="381000" y="3414713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609600" y="3581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208920" name="Line 24"/>
          <p:cNvSpPr>
            <a:spLocks noChangeShapeType="1"/>
          </p:cNvSpPr>
          <p:nvPr/>
        </p:nvSpPr>
        <p:spPr bwMode="auto">
          <a:xfrm flipH="1">
            <a:off x="6137275" y="4308475"/>
            <a:ext cx="2182813" cy="178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6705600" y="5029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08922" name="Line 26"/>
          <p:cNvSpPr>
            <a:spLocks noChangeShapeType="1"/>
          </p:cNvSpPr>
          <p:nvPr/>
        </p:nvSpPr>
        <p:spPr bwMode="auto">
          <a:xfrm flipH="1">
            <a:off x="6534150" y="3951288"/>
            <a:ext cx="158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6934200" y="3581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08924" name="Line 28"/>
          <p:cNvSpPr>
            <a:spLocks noChangeShapeType="1"/>
          </p:cNvSpPr>
          <p:nvPr/>
        </p:nvSpPr>
        <p:spPr bwMode="auto">
          <a:xfrm flipH="1" flipV="1">
            <a:off x="6335713" y="1628775"/>
            <a:ext cx="1785937" cy="214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7088188" y="2209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08926" name="Line 30"/>
          <p:cNvSpPr>
            <a:spLocks noChangeShapeType="1"/>
          </p:cNvSpPr>
          <p:nvPr/>
        </p:nvSpPr>
        <p:spPr bwMode="auto">
          <a:xfrm flipH="1">
            <a:off x="3556000" y="1450975"/>
            <a:ext cx="2184400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7" name="Line 31"/>
          <p:cNvSpPr>
            <a:spLocks noChangeShapeType="1"/>
          </p:cNvSpPr>
          <p:nvPr/>
        </p:nvSpPr>
        <p:spPr bwMode="auto">
          <a:xfrm flipH="1">
            <a:off x="3556000" y="3951288"/>
            <a:ext cx="2184400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8" name="Line 32"/>
          <p:cNvSpPr>
            <a:spLocks noChangeShapeType="1"/>
          </p:cNvSpPr>
          <p:nvPr/>
        </p:nvSpPr>
        <p:spPr bwMode="auto">
          <a:xfrm flipH="1" flipV="1">
            <a:off x="3754438" y="5200650"/>
            <a:ext cx="1589087" cy="893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9" name="Line 33"/>
          <p:cNvSpPr>
            <a:spLocks noChangeShapeType="1"/>
          </p:cNvSpPr>
          <p:nvPr/>
        </p:nvSpPr>
        <p:spPr bwMode="auto">
          <a:xfrm flipH="1" flipV="1">
            <a:off x="3556000" y="2522538"/>
            <a:ext cx="2184400" cy="1249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0" name="Line 34"/>
          <p:cNvSpPr>
            <a:spLocks noChangeShapeType="1"/>
          </p:cNvSpPr>
          <p:nvPr/>
        </p:nvSpPr>
        <p:spPr bwMode="auto">
          <a:xfrm flipH="1">
            <a:off x="777875" y="2522538"/>
            <a:ext cx="1984375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1" name="Line 35"/>
          <p:cNvSpPr>
            <a:spLocks noChangeShapeType="1"/>
          </p:cNvSpPr>
          <p:nvPr/>
        </p:nvSpPr>
        <p:spPr bwMode="auto">
          <a:xfrm flipH="1" flipV="1">
            <a:off x="1174750" y="3951288"/>
            <a:ext cx="1785938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32" name="Text Box 36"/>
          <p:cNvSpPr txBox="1">
            <a:spLocks noChangeArrowheads="1"/>
          </p:cNvSpPr>
          <p:nvPr/>
        </p:nvSpPr>
        <p:spPr bwMode="auto">
          <a:xfrm>
            <a:off x="4419600" y="1524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08933" name="Text Box 37"/>
          <p:cNvSpPr txBox="1">
            <a:spLocks noChangeArrowheads="1"/>
          </p:cNvSpPr>
          <p:nvPr/>
        </p:nvSpPr>
        <p:spPr bwMode="auto">
          <a:xfrm>
            <a:off x="4506913" y="25669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08934" name="Text Box 38"/>
          <p:cNvSpPr txBox="1">
            <a:spLocks noChangeArrowheads="1"/>
          </p:cNvSpPr>
          <p:nvPr/>
        </p:nvSpPr>
        <p:spPr bwMode="auto">
          <a:xfrm>
            <a:off x="4419600" y="4038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208935" name="Text Box 39"/>
          <p:cNvSpPr txBox="1">
            <a:spLocks noChangeArrowheads="1"/>
          </p:cNvSpPr>
          <p:nvPr/>
        </p:nvSpPr>
        <p:spPr bwMode="auto">
          <a:xfrm>
            <a:off x="4495800" y="5334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208936" name="Text Box 40"/>
          <p:cNvSpPr txBox="1">
            <a:spLocks noChangeArrowheads="1"/>
          </p:cNvSpPr>
          <p:nvPr/>
        </p:nvSpPr>
        <p:spPr bwMode="auto">
          <a:xfrm>
            <a:off x="1863725" y="39274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08937" name="Text Box 41"/>
          <p:cNvSpPr txBox="1">
            <a:spLocks noChangeArrowheads="1"/>
          </p:cNvSpPr>
          <p:nvPr/>
        </p:nvSpPr>
        <p:spPr bwMode="auto">
          <a:xfrm>
            <a:off x="1330325" y="25558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08938" name="Text Box 42"/>
          <p:cNvSpPr txBox="1">
            <a:spLocks noChangeArrowheads="1"/>
          </p:cNvSpPr>
          <p:nvPr/>
        </p:nvSpPr>
        <p:spPr bwMode="auto">
          <a:xfrm>
            <a:off x="8153400" y="3733800"/>
            <a:ext cx="46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  1</a:t>
            </a:r>
          </a:p>
        </p:txBody>
      </p:sp>
      <p:sp>
        <p:nvSpPr>
          <p:cNvPr id="208939" name="Line 43"/>
          <p:cNvSpPr>
            <a:spLocks noChangeShapeType="1"/>
          </p:cNvSpPr>
          <p:nvPr/>
        </p:nvSpPr>
        <p:spPr bwMode="auto">
          <a:xfrm>
            <a:off x="3159125" y="2700338"/>
            <a:ext cx="198438" cy="1965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0" name="Line 44"/>
          <p:cNvSpPr>
            <a:spLocks noChangeShapeType="1"/>
          </p:cNvSpPr>
          <p:nvPr/>
        </p:nvSpPr>
        <p:spPr bwMode="auto">
          <a:xfrm flipH="1">
            <a:off x="5938838" y="4308475"/>
            <a:ext cx="198437" cy="1606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1" name="Line 45"/>
          <p:cNvSpPr>
            <a:spLocks noChangeShapeType="1"/>
          </p:cNvSpPr>
          <p:nvPr/>
        </p:nvSpPr>
        <p:spPr bwMode="auto">
          <a:xfrm>
            <a:off x="6096000" y="1593850"/>
            <a:ext cx="198438" cy="1965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2" name="Text Box 46"/>
          <p:cNvSpPr txBox="1">
            <a:spLocks noChangeArrowheads="1"/>
          </p:cNvSpPr>
          <p:nvPr/>
        </p:nvSpPr>
        <p:spPr bwMode="auto">
          <a:xfrm>
            <a:off x="3200400" y="3352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8943" name="Text Box 47"/>
          <p:cNvSpPr txBox="1">
            <a:spLocks noChangeArrowheads="1"/>
          </p:cNvSpPr>
          <p:nvPr/>
        </p:nvSpPr>
        <p:spPr bwMode="auto">
          <a:xfrm>
            <a:off x="6172200" y="2286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8944" name="Text Box 48"/>
          <p:cNvSpPr txBox="1">
            <a:spLocks noChangeArrowheads="1"/>
          </p:cNvSpPr>
          <p:nvPr/>
        </p:nvSpPr>
        <p:spPr bwMode="auto">
          <a:xfrm>
            <a:off x="5500688" y="47101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0123336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Decision Variables and Formulation</a:t>
            </a:r>
            <a:endParaRPr lang="en-US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</a:rPr>
              <a:t>ij</a:t>
            </a:r>
            <a:r>
              <a:rPr lang="en-US"/>
              <a:t> : The decision variable for the directed arc from node</a:t>
            </a:r>
            <a:r>
              <a:rPr lang="en-US" i="1">
                <a:latin typeface="Times New Roman" pitchFamily="18" charset="0"/>
              </a:rPr>
              <a:t> i</a:t>
            </a:r>
            <a:r>
              <a:rPr lang="en-US"/>
              <a:t> to nod </a:t>
            </a:r>
            <a:r>
              <a:rPr lang="en-US" i="1">
                <a:latin typeface="Times New Roman" pitchFamily="18" charset="0"/>
              </a:rPr>
              <a:t>j</a:t>
            </a:r>
            <a:r>
              <a:rPr lang="en-US"/>
              <a:t>.</a:t>
            </a:r>
          </a:p>
          <a:p>
            <a:endParaRPr lang="en-US" b="1" i="1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</a:rPr>
              <a:t>ij</a:t>
            </a:r>
            <a:r>
              <a:rPr lang="en-US" b="1" i="1">
                <a:latin typeface="Times New Roman" pitchFamily="18" charset="0"/>
              </a:rPr>
              <a:t> = </a:t>
            </a:r>
            <a:r>
              <a:rPr lang="en-US" sz="3200" b="1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1 if arc ij is on the shortest route</a:t>
            </a:r>
          </a:p>
          <a:p>
            <a:endParaRPr lang="en-US" b="1" i="1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</a:rPr>
              <a:t>ij</a:t>
            </a:r>
            <a:r>
              <a:rPr lang="en-US" b="1" i="1">
                <a:latin typeface="Times New Roman" pitchFamily="18" charset="0"/>
              </a:rPr>
              <a:t> = 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0  if arc ij is not on the shortest route</a:t>
            </a:r>
          </a:p>
          <a:p>
            <a:endParaRPr lang="en-US" b="1" i="1">
              <a:latin typeface="Times New Roman" pitchFamily="18" charset="0"/>
              <a:sym typeface="Symbol" pitchFamily="18" charset="2"/>
            </a:endParaRPr>
          </a:p>
          <a:p>
            <a:endParaRPr lang="en-US" i="1">
              <a:latin typeface="Times New Roman" pitchFamily="18" charset="0"/>
              <a:sym typeface="Symbol" pitchFamily="18" charset="2"/>
            </a:endParaRPr>
          </a:p>
          <a:p>
            <a:r>
              <a:rPr lang="en-US" i="1"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latin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</a:rPr>
              <a:t>ij</a:t>
            </a:r>
            <a:r>
              <a:rPr lang="en-US" b="1" i="1">
                <a:latin typeface="Times New Roman" pitchFamily="18" charset="0"/>
              </a:rPr>
              <a:t> -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latin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</a:rPr>
              <a:t>ji  </a:t>
            </a:r>
            <a:r>
              <a:rPr lang="en-US" b="1" i="1">
                <a:latin typeface="Times New Roman" pitchFamily="18" charset="0"/>
              </a:rPr>
              <a:t> =  0</a:t>
            </a:r>
            <a:r>
              <a:rPr lang="en-US"/>
              <a:t>     </a:t>
            </a:r>
            <a:r>
              <a:rPr lang="en-US" b="1" i="1">
                <a:latin typeface="Times New Roman" pitchFamily="18" charset="0"/>
                <a:sym typeface="Symbol" pitchFamily="18" charset="2"/>
              </a:rPr>
              <a:t>   i   N \ O and D</a:t>
            </a:r>
            <a:endParaRPr lang="en-US"/>
          </a:p>
          <a:p>
            <a:endParaRPr lang="en-US"/>
          </a:p>
          <a:p>
            <a:r>
              <a:rPr lang="en-US" i="1"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latin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</a:rPr>
              <a:t>oj</a:t>
            </a:r>
            <a:r>
              <a:rPr lang="en-US" b="1" i="1">
                <a:latin typeface="Times New Roman" pitchFamily="18" charset="0"/>
              </a:rPr>
              <a:t> =1</a:t>
            </a:r>
          </a:p>
          <a:p>
            <a:endParaRPr lang="en-US" b="1" i="1">
              <a:latin typeface="Times New Roman" pitchFamily="18" charset="0"/>
            </a:endParaRPr>
          </a:p>
          <a:p>
            <a:r>
              <a:rPr lang="en-US" i="1"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latin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</a:rPr>
              <a:t>iD</a:t>
            </a:r>
            <a:r>
              <a:rPr lang="en-US" b="1" i="1">
                <a:latin typeface="Times New Roman" pitchFamily="18" charset="0"/>
              </a:rPr>
              <a:t> = 1</a:t>
            </a:r>
          </a:p>
          <a:p>
            <a:r>
              <a:rPr lang="en-US">
                <a:latin typeface="Times New Roman" pitchFamily="18" charset="0"/>
              </a:rPr>
              <a:t>  </a:t>
            </a:r>
          </a:p>
          <a:p>
            <a:endParaRPr lang="en-US" b="1" i="1" baseline="-25000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Min Z =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latin typeface="Times New Roman" pitchFamily="18" charset="0"/>
              </a:rPr>
              <a:t>l</a:t>
            </a:r>
            <a:r>
              <a:rPr lang="en-US" b="1" i="1" baseline="-25000">
                <a:latin typeface="Times New Roman" pitchFamily="18" charset="0"/>
              </a:rPr>
              <a:t>ij</a:t>
            </a:r>
            <a:r>
              <a:rPr lang="en-US" b="1" i="1">
                <a:latin typeface="Times New Roman" pitchFamily="18" charset="0"/>
              </a:rPr>
              <a:t> x</a:t>
            </a:r>
            <a:r>
              <a:rPr lang="en-US" b="1" i="1" baseline="-25000">
                <a:latin typeface="Times New Roman" pitchFamily="18" charset="0"/>
              </a:rPr>
              <a:t>ij</a:t>
            </a:r>
            <a:r>
              <a:rPr lang="en-US" b="1" i="1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8771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8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81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Example</a:t>
            </a:r>
            <a:endParaRPr lang="en-US"/>
          </a:p>
        </p:txBody>
      </p:sp>
      <p:sp>
        <p:nvSpPr>
          <p:cNvPr id="209924" name="Oval 4"/>
          <p:cNvSpPr>
            <a:spLocks noChangeArrowheads="1"/>
          </p:cNvSpPr>
          <p:nvPr/>
        </p:nvSpPr>
        <p:spPr bwMode="auto">
          <a:xfrm>
            <a:off x="8121650" y="3594100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5" name="Oval 5"/>
          <p:cNvSpPr>
            <a:spLocks noChangeArrowheads="1"/>
          </p:cNvSpPr>
          <p:nvPr/>
        </p:nvSpPr>
        <p:spPr bwMode="auto">
          <a:xfrm>
            <a:off x="2762250" y="1985963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2971800" y="21336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5343525" y="5915025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5562600" y="60960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5740400" y="3594100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5943600" y="38100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5740400" y="914400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5943600" y="10668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09933" name="Oval 13"/>
          <p:cNvSpPr>
            <a:spLocks noChangeArrowheads="1"/>
          </p:cNvSpPr>
          <p:nvPr/>
        </p:nvSpPr>
        <p:spPr bwMode="auto">
          <a:xfrm>
            <a:off x="2960688" y="4772025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3200400" y="495300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381000" y="3414713"/>
            <a:ext cx="793750" cy="714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609600" y="3581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 flipH="1">
            <a:off x="6137275" y="4308475"/>
            <a:ext cx="2182813" cy="178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6705600" y="5029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H="1">
            <a:off x="6534150" y="3951288"/>
            <a:ext cx="158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6934200" y="3581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09941" name="Line 21"/>
          <p:cNvSpPr>
            <a:spLocks noChangeShapeType="1"/>
          </p:cNvSpPr>
          <p:nvPr/>
        </p:nvSpPr>
        <p:spPr bwMode="auto">
          <a:xfrm flipH="1" flipV="1">
            <a:off x="6335713" y="1628775"/>
            <a:ext cx="1785937" cy="214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2" name="Text Box 22"/>
          <p:cNvSpPr txBox="1">
            <a:spLocks noChangeArrowheads="1"/>
          </p:cNvSpPr>
          <p:nvPr/>
        </p:nvSpPr>
        <p:spPr bwMode="auto">
          <a:xfrm>
            <a:off x="7088188" y="2209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09943" name="Line 23"/>
          <p:cNvSpPr>
            <a:spLocks noChangeShapeType="1"/>
          </p:cNvSpPr>
          <p:nvPr/>
        </p:nvSpPr>
        <p:spPr bwMode="auto">
          <a:xfrm flipH="1">
            <a:off x="3556000" y="1450975"/>
            <a:ext cx="2184400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4" name="Line 24"/>
          <p:cNvSpPr>
            <a:spLocks noChangeShapeType="1"/>
          </p:cNvSpPr>
          <p:nvPr/>
        </p:nvSpPr>
        <p:spPr bwMode="auto">
          <a:xfrm flipH="1">
            <a:off x="3556000" y="3951288"/>
            <a:ext cx="2184400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5" name="Line 25"/>
          <p:cNvSpPr>
            <a:spLocks noChangeShapeType="1"/>
          </p:cNvSpPr>
          <p:nvPr/>
        </p:nvSpPr>
        <p:spPr bwMode="auto">
          <a:xfrm flipH="1" flipV="1">
            <a:off x="3754438" y="5200650"/>
            <a:ext cx="1589087" cy="893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6" name="Line 26"/>
          <p:cNvSpPr>
            <a:spLocks noChangeShapeType="1"/>
          </p:cNvSpPr>
          <p:nvPr/>
        </p:nvSpPr>
        <p:spPr bwMode="auto">
          <a:xfrm flipH="1" flipV="1">
            <a:off x="3556000" y="2522538"/>
            <a:ext cx="2184400" cy="1249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7" name="Line 27"/>
          <p:cNvSpPr>
            <a:spLocks noChangeShapeType="1"/>
          </p:cNvSpPr>
          <p:nvPr/>
        </p:nvSpPr>
        <p:spPr bwMode="auto">
          <a:xfrm flipH="1">
            <a:off x="777875" y="2522538"/>
            <a:ext cx="1984375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H="1" flipV="1">
            <a:off x="1174750" y="3951288"/>
            <a:ext cx="1785938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4419600" y="1524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209950" name="Text Box 30"/>
          <p:cNvSpPr txBox="1">
            <a:spLocks noChangeArrowheads="1"/>
          </p:cNvSpPr>
          <p:nvPr/>
        </p:nvSpPr>
        <p:spPr bwMode="auto">
          <a:xfrm>
            <a:off x="4506913" y="25669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419600" y="4038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4495800" y="5334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209953" name="Text Box 33"/>
          <p:cNvSpPr txBox="1">
            <a:spLocks noChangeArrowheads="1"/>
          </p:cNvSpPr>
          <p:nvPr/>
        </p:nvSpPr>
        <p:spPr bwMode="auto">
          <a:xfrm>
            <a:off x="1863725" y="39274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09954" name="Text Box 34"/>
          <p:cNvSpPr txBox="1">
            <a:spLocks noChangeArrowheads="1"/>
          </p:cNvSpPr>
          <p:nvPr/>
        </p:nvSpPr>
        <p:spPr bwMode="auto">
          <a:xfrm>
            <a:off x="1330325" y="25558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09955" name="Text Box 35"/>
          <p:cNvSpPr txBox="1">
            <a:spLocks noChangeArrowheads="1"/>
          </p:cNvSpPr>
          <p:nvPr/>
        </p:nvSpPr>
        <p:spPr bwMode="auto">
          <a:xfrm>
            <a:off x="8153400" y="3733800"/>
            <a:ext cx="46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  1</a:t>
            </a:r>
          </a:p>
        </p:txBody>
      </p:sp>
      <p:sp>
        <p:nvSpPr>
          <p:cNvPr id="209956" name="Line 36"/>
          <p:cNvSpPr>
            <a:spLocks noChangeShapeType="1"/>
          </p:cNvSpPr>
          <p:nvPr/>
        </p:nvSpPr>
        <p:spPr bwMode="auto">
          <a:xfrm>
            <a:off x="3159125" y="2700338"/>
            <a:ext cx="198438" cy="1965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7" name="Line 37"/>
          <p:cNvSpPr>
            <a:spLocks noChangeShapeType="1"/>
          </p:cNvSpPr>
          <p:nvPr/>
        </p:nvSpPr>
        <p:spPr bwMode="auto">
          <a:xfrm flipH="1">
            <a:off x="5938838" y="4308475"/>
            <a:ext cx="198437" cy="1606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8" name="Line 38"/>
          <p:cNvSpPr>
            <a:spLocks noChangeShapeType="1"/>
          </p:cNvSpPr>
          <p:nvPr/>
        </p:nvSpPr>
        <p:spPr bwMode="auto">
          <a:xfrm>
            <a:off x="6096000" y="1593850"/>
            <a:ext cx="198438" cy="1965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9" name="Text Box 39"/>
          <p:cNvSpPr txBox="1">
            <a:spLocks noChangeArrowheads="1"/>
          </p:cNvSpPr>
          <p:nvPr/>
        </p:nvSpPr>
        <p:spPr bwMode="auto">
          <a:xfrm>
            <a:off x="3200400" y="3352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9960" name="Text Box 40"/>
          <p:cNvSpPr txBox="1">
            <a:spLocks noChangeArrowheads="1"/>
          </p:cNvSpPr>
          <p:nvPr/>
        </p:nvSpPr>
        <p:spPr bwMode="auto">
          <a:xfrm>
            <a:off x="6172200" y="2286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9961" name="Text Box 41"/>
          <p:cNvSpPr txBox="1">
            <a:spLocks noChangeArrowheads="1"/>
          </p:cNvSpPr>
          <p:nvPr/>
        </p:nvSpPr>
        <p:spPr bwMode="auto">
          <a:xfrm>
            <a:off x="5500688" y="47101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2224732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Example</a:t>
            </a:r>
            <a:endParaRPr lang="en-US"/>
          </a:p>
        </p:txBody>
      </p:sp>
      <p:grpSp>
        <p:nvGrpSpPr>
          <p:cNvPr id="180313" name="Group 89"/>
          <p:cNvGrpSpPr>
            <a:grpSpLocks/>
          </p:cNvGrpSpPr>
          <p:nvPr/>
        </p:nvGrpSpPr>
        <p:grpSpPr bwMode="auto">
          <a:xfrm>
            <a:off x="5638800" y="914400"/>
            <a:ext cx="3276600" cy="2468563"/>
            <a:chOff x="1584" y="1440"/>
            <a:chExt cx="2064" cy="1555"/>
          </a:xfrm>
        </p:grpSpPr>
        <p:sp>
          <p:nvSpPr>
            <p:cNvPr id="180229" name="Oval 5"/>
            <p:cNvSpPr>
              <a:spLocks noChangeArrowheads="1"/>
            </p:cNvSpPr>
            <p:nvPr/>
          </p:nvSpPr>
          <p:spPr bwMode="auto">
            <a:xfrm>
              <a:off x="3456" y="216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0230" name="Group 6"/>
            <p:cNvGrpSpPr>
              <a:grpSpLocks/>
            </p:cNvGrpSpPr>
            <p:nvPr/>
          </p:nvGrpSpPr>
          <p:grpSpPr bwMode="auto">
            <a:xfrm>
              <a:off x="2160" y="1728"/>
              <a:ext cx="207" cy="211"/>
              <a:chOff x="4416" y="1728"/>
              <a:chExt cx="259" cy="264"/>
            </a:xfrm>
          </p:grpSpPr>
          <p:sp>
            <p:nvSpPr>
              <p:cNvPr id="180231" name="Oval 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32" name="Text Box 8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80233" name="Group 9"/>
            <p:cNvGrpSpPr>
              <a:grpSpLocks/>
            </p:cNvGrpSpPr>
            <p:nvPr/>
          </p:nvGrpSpPr>
          <p:grpSpPr bwMode="auto">
            <a:xfrm>
              <a:off x="2784" y="2784"/>
              <a:ext cx="207" cy="211"/>
              <a:chOff x="4416" y="1728"/>
              <a:chExt cx="259" cy="264"/>
            </a:xfrm>
          </p:grpSpPr>
          <p:sp>
            <p:nvSpPr>
              <p:cNvPr id="180234" name="Oval 1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35" name="Text Box 11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80236" name="Group 12"/>
            <p:cNvGrpSpPr>
              <a:grpSpLocks/>
            </p:cNvGrpSpPr>
            <p:nvPr/>
          </p:nvGrpSpPr>
          <p:grpSpPr bwMode="auto">
            <a:xfrm>
              <a:off x="2880" y="2160"/>
              <a:ext cx="207" cy="211"/>
              <a:chOff x="4416" y="1728"/>
              <a:chExt cx="259" cy="264"/>
            </a:xfrm>
          </p:grpSpPr>
          <p:sp>
            <p:nvSpPr>
              <p:cNvPr id="180237" name="Oval 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38" name="Text Box 14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80239" name="Group 15"/>
            <p:cNvGrpSpPr>
              <a:grpSpLocks/>
            </p:cNvGrpSpPr>
            <p:nvPr/>
          </p:nvGrpSpPr>
          <p:grpSpPr bwMode="auto">
            <a:xfrm>
              <a:off x="2880" y="1440"/>
              <a:ext cx="207" cy="211"/>
              <a:chOff x="4416" y="1728"/>
              <a:chExt cx="259" cy="264"/>
            </a:xfrm>
          </p:grpSpPr>
          <p:sp>
            <p:nvSpPr>
              <p:cNvPr id="180240" name="Oval 1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41" name="Text Box 17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80242" name="Group 18"/>
            <p:cNvGrpSpPr>
              <a:grpSpLocks/>
            </p:cNvGrpSpPr>
            <p:nvPr/>
          </p:nvGrpSpPr>
          <p:grpSpPr bwMode="auto">
            <a:xfrm>
              <a:off x="2208" y="2477"/>
              <a:ext cx="207" cy="211"/>
              <a:chOff x="4416" y="1728"/>
              <a:chExt cx="259" cy="264"/>
            </a:xfrm>
          </p:grpSpPr>
          <p:sp>
            <p:nvSpPr>
              <p:cNvPr id="180243" name="Oval 1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44" name="Text Box 20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sp>
          <p:nvSpPr>
            <p:cNvPr id="180245" name="Oval 21"/>
            <p:cNvSpPr>
              <a:spLocks noChangeArrowheads="1"/>
            </p:cNvSpPr>
            <p:nvPr/>
          </p:nvSpPr>
          <p:spPr bwMode="auto">
            <a:xfrm>
              <a:off x="1584" y="211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6" name="Text Box 22"/>
            <p:cNvSpPr txBox="1">
              <a:spLocks noChangeArrowheads="1"/>
            </p:cNvSpPr>
            <p:nvPr/>
          </p:nvSpPr>
          <p:spPr bwMode="auto">
            <a:xfrm>
              <a:off x="1584" y="216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</a:t>
              </a:r>
            </a:p>
          </p:txBody>
        </p:sp>
        <p:grpSp>
          <p:nvGrpSpPr>
            <p:cNvPr id="180247" name="Group 23"/>
            <p:cNvGrpSpPr>
              <a:grpSpLocks/>
            </p:cNvGrpSpPr>
            <p:nvPr/>
          </p:nvGrpSpPr>
          <p:grpSpPr bwMode="auto">
            <a:xfrm>
              <a:off x="2976" y="2352"/>
              <a:ext cx="528" cy="480"/>
              <a:chOff x="3984" y="1872"/>
              <a:chExt cx="528" cy="528"/>
            </a:xfrm>
          </p:grpSpPr>
          <p:sp>
            <p:nvSpPr>
              <p:cNvPr id="180248" name="Line 24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49" name="Text Box 25"/>
              <p:cNvSpPr txBox="1">
                <a:spLocks noChangeArrowheads="1"/>
              </p:cNvSpPr>
              <p:nvPr/>
            </p:nvSpPr>
            <p:spPr bwMode="auto">
              <a:xfrm>
                <a:off x="4080" y="2016"/>
                <a:ext cx="16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sp>
          <p:nvSpPr>
            <p:cNvPr id="180250" name="Line 26"/>
            <p:cNvSpPr>
              <a:spLocks noChangeShapeType="1"/>
            </p:cNvSpPr>
            <p:nvPr/>
          </p:nvSpPr>
          <p:spPr bwMode="auto">
            <a:xfrm flipH="1">
              <a:off x="3072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1" name="Text Box 27"/>
            <p:cNvSpPr txBox="1">
              <a:spLocks noChangeArrowheads="1"/>
            </p:cNvSpPr>
            <p:nvPr/>
          </p:nvSpPr>
          <p:spPr bwMode="auto">
            <a:xfrm>
              <a:off x="3168" y="211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80252" name="Line 28"/>
            <p:cNvSpPr>
              <a:spLocks noChangeShapeType="1"/>
            </p:cNvSpPr>
            <p:nvPr/>
          </p:nvSpPr>
          <p:spPr bwMode="auto">
            <a:xfrm flipH="1" flipV="1">
              <a:off x="3024" y="1632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3" name="Text Box 29"/>
            <p:cNvSpPr txBox="1">
              <a:spLocks noChangeArrowheads="1"/>
            </p:cNvSpPr>
            <p:nvPr/>
          </p:nvSpPr>
          <p:spPr bwMode="auto">
            <a:xfrm>
              <a:off x="3216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180254" name="Line 30"/>
            <p:cNvSpPr>
              <a:spLocks noChangeShapeType="1"/>
            </p:cNvSpPr>
            <p:nvPr/>
          </p:nvSpPr>
          <p:spPr bwMode="auto">
            <a:xfrm flipH="1">
              <a:off x="2352" y="158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5" name="Line 31"/>
            <p:cNvSpPr>
              <a:spLocks noChangeShapeType="1"/>
            </p:cNvSpPr>
            <p:nvPr/>
          </p:nvSpPr>
          <p:spPr bwMode="auto">
            <a:xfrm flipH="1">
              <a:off x="2352" y="2256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6" name="Line 32"/>
            <p:cNvSpPr>
              <a:spLocks noChangeShapeType="1"/>
            </p:cNvSpPr>
            <p:nvPr/>
          </p:nvSpPr>
          <p:spPr bwMode="auto">
            <a:xfrm flipH="1" flipV="1">
              <a:off x="2400" y="259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7" name="Line 33"/>
            <p:cNvSpPr>
              <a:spLocks noChangeShapeType="1"/>
            </p:cNvSpPr>
            <p:nvPr/>
          </p:nvSpPr>
          <p:spPr bwMode="auto">
            <a:xfrm flipH="1" flipV="1">
              <a:off x="2352" y="187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8" name="Line 34"/>
            <p:cNvSpPr>
              <a:spLocks noChangeShapeType="1"/>
            </p:cNvSpPr>
            <p:nvPr/>
          </p:nvSpPr>
          <p:spPr bwMode="auto">
            <a:xfrm flipH="1">
              <a:off x="1680" y="1872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9" name="Line 35"/>
            <p:cNvSpPr>
              <a:spLocks noChangeShapeType="1"/>
            </p:cNvSpPr>
            <p:nvPr/>
          </p:nvSpPr>
          <p:spPr bwMode="auto">
            <a:xfrm flipH="1" flipV="1">
              <a:off x="1776" y="22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0" name="Text Box 36"/>
            <p:cNvSpPr txBox="1">
              <a:spLocks noChangeArrowheads="1"/>
            </p:cNvSpPr>
            <p:nvPr/>
          </p:nvSpPr>
          <p:spPr bwMode="auto">
            <a:xfrm>
              <a:off x="2544" y="153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80261" name="Text Box 37"/>
            <p:cNvSpPr txBox="1">
              <a:spLocks noChangeArrowheads="1"/>
            </p:cNvSpPr>
            <p:nvPr/>
          </p:nvSpPr>
          <p:spPr bwMode="auto">
            <a:xfrm>
              <a:off x="2592" y="192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</a:t>
              </a:r>
            </a:p>
          </p:txBody>
        </p:sp>
        <p:sp>
          <p:nvSpPr>
            <p:cNvPr id="180262" name="Text Box 38"/>
            <p:cNvSpPr txBox="1">
              <a:spLocks noChangeArrowheads="1"/>
            </p:cNvSpPr>
            <p:nvPr/>
          </p:nvSpPr>
          <p:spPr bwMode="auto">
            <a:xfrm>
              <a:off x="2448" y="22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</a:t>
              </a:r>
            </a:p>
          </p:txBody>
        </p:sp>
        <p:sp>
          <p:nvSpPr>
            <p:cNvPr id="180263" name="Text Box 39"/>
            <p:cNvSpPr txBox="1">
              <a:spLocks noChangeArrowheads="1"/>
            </p:cNvSpPr>
            <p:nvPr/>
          </p:nvSpPr>
          <p:spPr bwMode="auto">
            <a:xfrm>
              <a:off x="2544" y="259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</a:t>
              </a:r>
            </a:p>
          </p:txBody>
        </p:sp>
        <p:sp>
          <p:nvSpPr>
            <p:cNvPr id="180264" name="Text Box 40"/>
            <p:cNvSpPr txBox="1">
              <a:spLocks noChangeArrowheads="1"/>
            </p:cNvSpPr>
            <p:nvPr/>
          </p:nvSpPr>
          <p:spPr bwMode="auto">
            <a:xfrm>
              <a:off x="1968" y="22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80265" name="Text Box 41"/>
            <p:cNvSpPr txBox="1">
              <a:spLocks noChangeArrowheads="1"/>
            </p:cNvSpPr>
            <p:nvPr/>
          </p:nvSpPr>
          <p:spPr bwMode="auto">
            <a:xfrm>
              <a:off x="1824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80267" name="Text Box 43"/>
            <p:cNvSpPr txBox="1">
              <a:spLocks noChangeArrowheads="1"/>
            </p:cNvSpPr>
            <p:nvPr/>
          </p:nvSpPr>
          <p:spPr bwMode="auto">
            <a:xfrm>
              <a:off x="3408" y="2160"/>
              <a:ext cx="2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  1</a:t>
              </a:r>
              <a:endParaRPr lang="en-US"/>
            </a:p>
          </p:txBody>
        </p:sp>
        <p:sp>
          <p:nvSpPr>
            <p:cNvPr id="180303" name="Line 79"/>
            <p:cNvSpPr>
              <a:spLocks noChangeShapeType="1"/>
            </p:cNvSpPr>
            <p:nvPr/>
          </p:nvSpPr>
          <p:spPr bwMode="auto">
            <a:xfrm>
              <a:off x="2256" y="1920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04" name="Line 80"/>
            <p:cNvSpPr>
              <a:spLocks noChangeShapeType="1"/>
            </p:cNvSpPr>
            <p:nvPr/>
          </p:nvSpPr>
          <p:spPr bwMode="auto">
            <a:xfrm flipH="1">
              <a:off x="2928" y="2352"/>
              <a:ext cx="48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05" name="Line 81"/>
            <p:cNvSpPr>
              <a:spLocks noChangeShapeType="1"/>
            </p:cNvSpPr>
            <p:nvPr/>
          </p:nvSpPr>
          <p:spPr bwMode="auto">
            <a:xfrm>
              <a:off x="2976" y="1632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08" name="Text Box 84"/>
            <p:cNvSpPr txBox="1">
              <a:spLocks noChangeArrowheads="1"/>
            </p:cNvSpPr>
            <p:nvPr/>
          </p:nvSpPr>
          <p:spPr bwMode="auto">
            <a:xfrm>
              <a:off x="2256" y="20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80311" name="Text Box 87"/>
            <p:cNvSpPr txBox="1">
              <a:spLocks noChangeArrowheads="1"/>
            </p:cNvSpPr>
            <p:nvPr/>
          </p:nvSpPr>
          <p:spPr bwMode="auto">
            <a:xfrm>
              <a:off x="2976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80312" name="Text Box 88"/>
            <p:cNvSpPr txBox="1">
              <a:spLocks noChangeArrowheads="1"/>
            </p:cNvSpPr>
            <p:nvPr/>
          </p:nvSpPr>
          <p:spPr bwMode="auto">
            <a:xfrm>
              <a:off x="2832" y="249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</p:grpSp>
      <p:sp>
        <p:nvSpPr>
          <p:cNvPr id="180314" name="Text Box 90"/>
          <p:cNvSpPr txBox="1">
            <a:spLocks noChangeArrowheads="1"/>
          </p:cNvSpPr>
          <p:nvPr/>
        </p:nvSpPr>
        <p:spPr bwMode="auto">
          <a:xfrm>
            <a:off x="0" y="838200"/>
            <a:ext cx="720725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13 </a:t>
            </a:r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14</a:t>
            </a:r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12</a:t>
            </a:r>
            <a:r>
              <a:rPr lang="en-US" b="1" i="1">
                <a:latin typeface="Times New Roman" pitchFamily="18" charset="0"/>
              </a:rPr>
              <a:t>= 1</a:t>
            </a:r>
          </a:p>
          <a:p>
            <a:r>
              <a:rPr lang="en-US" b="1" i="1">
                <a:latin typeface="Times New Roman" pitchFamily="18" charset="0"/>
              </a:rPr>
              <a:t>- x</a:t>
            </a:r>
            <a:r>
              <a:rPr lang="en-US" b="1" i="1" baseline="-25000">
                <a:latin typeface="Times New Roman" pitchFamily="18" charset="0"/>
              </a:rPr>
              <a:t>57 </a:t>
            </a:r>
            <a:r>
              <a:rPr lang="en-US" b="1" i="1">
                <a:latin typeface="Times New Roman" pitchFamily="18" charset="0"/>
              </a:rPr>
              <a:t>- x</a:t>
            </a:r>
            <a:r>
              <a:rPr lang="en-US" b="1" i="1" baseline="-25000">
                <a:latin typeface="Times New Roman" pitchFamily="18" charset="0"/>
              </a:rPr>
              <a:t>67</a:t>
            </a:r>
            <a:r>
              <a:rPr lang="en-US" b="1" i="1">
                <a:latin typeface="Times New Roman" pitchFamily="18" charset="0"/>
              </a:rPr>
              <a:t> </a:t>
            </a:r>
            <a:r>
              <a:rPr lang="en-US" b="1" i="1" baseline="-25000">
                <a:latin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</a:rPr>
              <a:t>= -1</a:t>
            </a:r>
          </a:p>
          <a:p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34 </a:t>
            </a:r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35 </a:t>
            </a:r>
            <a:r>
              <a:rPr lang="en-US" b="1" i="1">
                <a:latin typeface="Times New Roman" pitchFamily="18" charset="0"/>
              </a:rPr>
              <a:t> -  x</a:t>
            </a:r>
            <a:r>
              <a:rPr lang="en-US" b="1" i="1" baseline="-25000">
                <a:latin typeface="Times New Roman" pitchFamily="18" charset="0"/>
              </a:rPr>
              <a:t>43 </a:t>
            </a:r>
            <a:r>
              <a:rPr lang="en-US" b="1" i="1">
                <a:latin typeface="Times New Roman" pitchFamily="18" charset="0"/>
              </a:rPr>
              <a:t>-  x</a:t>
            </a:r>
            <a:r>
              <a:rPr lang="en-US" b="1" i="1" baseline="-25000">
                <a:latin typeface="Times New Roman" pitchFamily="18" charset="0"/>
              </a:rPr>
              <a:t>13 </a:t>
            </a:r>
            <a:r>
              <a:rPr lang="en-US" b="1" i="1">
                <a:latin typeface="Times New Roman" pitchFamily="18" charset="0"/>
              </a:rPr>
              <a:t>= 0</a:t>
            </a:r>
          </a:p>
          <a:p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42 </a:t>
            </a:r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43 </a:t>
            </a:r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45 </a:t>
            </a:r>
            <a:r>
              <a:rPr lang="en-US" b="1" i="1">
                <a:latin typeface="Times New Roman" pitchFamily="18" charset="0"/>
              </a:rPr>
              <a:t>+ x</a:t>
            </a:r>
            <a:r>
              <a:rPr lang="en-US" b="1" i="1" baseline="-25000">
                <a:latin typeface="Times New Roman" pitchFamily="18" charset="0"/>
              </a:rPr>
              <a:t>46  </a:t>
            </a:r>
            <a:r>
              <a:rPr lang="en-US" b="1" i="1">
                <a:latin typeface="Times New Roman" pitchFamily="18" charset="0"/>
              </a:rPr>
              <a:t> -  x</a:t>
            </a:r>
            <a:r>
              <a:rPr lang="en-US" b="1" i="1" baseline="-25000">
                <a:latin typeface="Times New Roman" pitchFamily="18" charset="0"/>
              </a:rPr>
              <a:t>14 </a:t>
            </a:r>
            <a:r>
              <a:rPr lang="en-US" b="1" i="1">
                <a:latin typeface="Times New Roman" pitchFamily="18" charset="0"/>
              </a:rPr>
              <a:t>-  x</a:t>
            </a:r>
            <a:r>
              <a:rPr lang="en-US" b="1" i="1" baseline="-25000">
                <a:latin typeface="Times New Roman" pitchFamily="18" charset="0"/>
              </a:rPr>
              <a:t>24 </a:t>
            </a:r>
            <a:r>
              <a:rPr lang="en-US" b="1" i="1">
                <a:latin typeface="Times New Roman" pitchFamily="18" charset="0"/>
              </a:rPr>
              <a:t>-  x</a:t>
            </a:r>
            <a:r>
              <a:rPr lang="en-US" b="1" i="1" baseline="-25000">
                <a:latin typeface="Times New Roman" pitchFamily="18" charset="0"/>
              </a:rPr>
              <a:t>34  </a:t>
            </a:r>
            <a:r>
              <a:rPr lang="en-US" b="1" i="1">
                <a:latin typeface="Times New Roman" pitchFamily="18" charset="0"/>
              </a:rPr>
              <a:t>= 0</a:t>
            </a:r>
          </a:p>
          <a:p>
            <a:endParaRPr lang="en-US" b="1" i="1">
              <a:latin typeface="Times New Roman" pitchFamily="18" charset="0"/>
            </a:endParaRPr>
          </a:p>
          <a:p>
            <a:endParaRPr lang="en-US" b="1" i="1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….</a:t>
            </a:r>
          </a:p>
          <a:p>
            <a:r>
              <a:rPr lang="en-US" b="1" i="1">
                <a:latin typeface="Times New Roman" pitchFamily="18" charset="0"/>
              </a:rPr>
              <a:t>…..</a:t>
            </a:r>
          </a:p>
          <a:p>
            <a:endParaRPr lang="en-US" b="1" i="1">
              <a:latin typeface="Times New Roman" pitchFamily="18" charset="0"/>
            </a:endParaRPr>
          </a:p>
          <a:p>
            <a:endParaRPr lang="en-US" b="1" i="1">
              <a:latin typeface="Times New Roman" pitchFamily="18" charset="0"/>
            </a:endParaRPr>
          </a:p>
          <a:p>
            <a:endParaRPr lang="en-US" b="1" i="1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 Min Z = + 5x</a:t>
            </a:r>
            <a:r>
              <a:rPr lang="en-US" b="1" i="1" baseline="-25000">
                <a:latin typeface="Times New Roman" pitchFamily="18" charset="0"/>
              </a:rPr>
              <a:t>12 </a:t>
            </a:r>
            <a:r>
              <a:rPr lang="en-US" b="1" i="1">
                <a:latin typeface="Times New Roman" pitchFamily="18" charset="0"/>
              </a:rPr>
              <a:t>+ 4x</a:t>
            </a:r>
            <a:r>
              <a:rPr lang="en-US" b="1" i="1" baseline="-25000">
                <a:latin typeface="Times New Roman" pitchFamily="18" charset="0"/>
              </a:rPr>
              <a:t>13 </a:t>
            </a:r>
            <a:r>
              <a:rPr lang="en-US" b="1" i="1">
                <a:latin typeface="Times New Roman" pitchFamily="18" charset="0"/>
              </a:rPr>
              <a:t>+ 3x</a:t>
            </a:r>
            <a:r>
              <a:rPr lang="en-US" b="1" i="1" baseline="-25000">
                <a:latin typeface="Times New Roman" pitchFamily="18" charset="0"/>
              </a:rPr>
              <a:t>14 </a:t>
            </a:r>
            <a:r>
              <a:rPr lang="en-US" b="1" i="1">
                <a:latin typeface="Times New Roman" pitchFamily="18" charset="0"/>
              </a:rPr>
              <a:t>+ 2x</a:t>
            </a:r>
            <a:r>
              <a:rPr lang="en-US" b="1" i="1" baseline="-25000">
                <a:latin typeface="Times New Roman" pitchFamily="18" charset="0"/>
              </a:rPr>
              <a:t>24</a:t>
            </a:r>
            <a:r>
              <a:rPr lang="en-US" b="1" i="1">
                <a:latin typeface="Times New Roman" pitchFamily="18" charset="0"/>
              </a:rPr>
              <a:t> + 6x</a:t>
            </a:r>
            <a:r>
              <a:rPr lang="en-US" b="1" i="1" baseline="-25000">
                <a:latin typeface="Times New Roman" pitchFamily="18" charset="0"/>
              </a:rPr>
              <a:t>26 </a:t>
            </a:r>
            <a:r>
              <a:rPr lang="en-US" b="1" i="1">
                <a:latin typeface="Times New Roman" pitchFamily="18" charset="0"/>
              </a:rPr>
              <a:t>  + 2x</a:t>
            </a:r>
            <a:r>
              <a:rPr lang="en-US" b="1" i="1" baseline="-25000">
                <a:latin typeface="Times New Roman" pitchFamily="18" charset="0"/>
              </a:rPr>
              <a:t>34 </a:t>
            </a:r>
            <a:r>
              <a:rPr lang="en-US" b="1" i="1">
                <a:latin typeface="Times New Roman" pitchFamily="18" charset="0"/>
              </a:rPr>
              <a:t>+ 3x</a:t>
            </a:r>
            <a:r>
              <a:rPr lang="en-US" b="1" i="1" baseline="-25000">
                <a:latin typeface="Times New Roman" pitchFamily="18" charset="0"/>
              </a:rPr>
              <a:t>35 </a:t>
            </a:r>
          </a:p>
          <a:p>
            <a:r>
              <a:rPr lang="en-US" b="1" i="1">
                <a:latin typeface="Times New Roman" pitchFamily="18" charset="0"/>
              </a:rPr>
              <a:t>+ 2x</a:t>
            </a:r>
            <a:r>
              <a:rPr lang="en-US" b="1" i="1" baseline="-25000">
                <a:latin typeface="Times New Roman" pitchFamily="18" charset="0"/>
              </a:rPr>
              <a:t>43</a:t>
            </a:r>
            <a:r>
              <a:rPr lang="en-US" b="1" i="1">
                <a:latin typeface="Times New Roman" pitchFamily="18" charset="0"/>
              </a:rPr>
              <a:t> + 2x</a:t>
            </a:r>
            <a:r>
              <a:rPr lang="en-US" b="1" i="1" baseline="-25000">
                <a:latin typeface="Times New Roman" pitchFamily="18" charset="0"/>
              </a:rPr>
              <a:t>42 </a:t>
            </a:r>
            <a:r>
              <a:rPr lang="en-US" b="1" i="1">
                <a:latin typeface="Times New Roman" pitchFamily="18" charset="0"/>
              </a:rPr>
              <a:t>+ 5x</a:t>
            </a:r>
            <a:r>
              <a:rPr lang="en-US" b="1" i="1" baseline="-25000">
                <a:latin typeface="Times New Roman" pitchFamily="18" charset="0"/>
              </a:rPr>
              <a:t>45</a:t>
            </a:r>
            <a:r>
              <a:rPr lang="en-US" b="1" i="1">
                <a:latin typeface="Times New Roman" pitchFamily="18" charset="0"/>
              </a:rPr>
              <a:t> + 4x</a:t>
            </a:r>
            <a:r>
              <a:rPr lang="en-US" b="1" i="1" baseline="-25000">
                <a:latin typeface="Times New Roman" pitchFamily="18" charset="0"/>
              </a:rPr>
              <a:t>46</a:t>
            </a:r>
            <a:r>
              <a:rPr lang="en-US" b="1" i="1">
                <a:latin typeface="Times New Roman" pitchFamily="18" charset="0"/>
              </a:rPr>
              <a:t> + 3x</a:t>
            </a:r>
            <a:r>
              <a:rPr lang="en-US" b="1" i="1" baseline="-25000">
                <a:latin typeface="Times New Roman" pitchFamily="18" charset="0"/>
              </a:rPr>
              <a:t>56</a:t>
            </a:r>
            <a:r>
              <a:rPr lang="en-US" b="1" i="1">
                <a:latin typeface="Times New Roman" pitchFamily="18" charset="0"/>
              </a:rPr>
              <a:t> + 2x</a:t>
            </a:r>
            <a:r>
              <a:rPr lang="en-US" b="1" i="1" baseline="-25000">
                <a:latin typeface="Times New Roman" pitchFamily="18" charset="0"/>
              </a:rPr>
              <a:t>57 </a:t>
            </a:r>
            <a:r>
              <a:rPr lang="en-US" b="1" i="1">
                <a:latin typeface="Times New Roman" pitchFamily="18" charset="0"/>
              </a:rPr>
              <a:t>+ 3x</a:t>
            </a:r>
            <a:r>
              <a:rPr lang="en-US" b="1" i="1" baseline="-25000">
                <a:latin typeface="Times New Roman" pitchFamily="18" charset="0"/>
              </a:rPr>
              <a:t>65 </a:t>
            </a:r>
            <a:r>
              <a:rPr lang="en-US" b="1" i="1">
                <a:latin typeface="Times New Roman" pitchFamily="18" charset="0"/>
              </a:rPr>
              <a:t> + 2x</a:t>
            </a:r>
            <a:r>
              <a:rPr lang="en-US" b="1" i="1" baseline="-25000">
                <a:latin typeface="Times New Roman" pitchFamily="18" charset="0"/>
              </a:rPr>
              <a:t>67</a:t>
            </a:r>
            <a:r>
              <a:rPr lang="en-US" b="1" i="1">
                <a:latin typeface="Times New Roman" pitchFamily="18" charset="0"/>
              </a:rPr>
              <a:t> </a:t>
            </a:r>
          </a:p>
          <a:p>
            <a:endParaRPr lang="en-US" b="1" i="1">
              <a:latin typeface="Times New Roman" pitchFamily="18" charset="0"/>
            </a:endParaRPr>
          </a:p>
          <a:p>
            <a:endParaRPr lang="en-US" b="1" i="1">
              <a:latin typeface="Times New Roman" pitchFamily="18" charset="0"/>
            </a:endParaRPr>
          </a:p>
          <a:p>
            <a:endParaRPr lang="en-US" b="1" i="1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778426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Excel</a:t>
            </a:r>
            <a:endParaRPr lang="en-US"/>
          </a:p>
        </p:txBody>
      </p:sp>
      <p:grpSp>
        <p:nvGrpSpPr>
          <p:cNvPr id="188469" name="Group 53"/>
          <p:cNvGrpSpPr>
            <a:grpSpLocks/>
          </p:cNvGrpSpPr>
          <p:nvPr/>
        </p:nvGrpSpPr>
        <p:grpSpPr bwMode="auto">
          <a:xfrm>
            <a:off x="5867400" y="4389438"/>
            <a:ext cx="3276600" cy="2468562"/>
            <a:chOff x="1584" y="1440"/>
            <a:chExt cx="2064" cy="1555"/>
          </a:xfrm>
        </p:grpSpPr>
        <p:sp>
          <p:nvSpPr>
            <p:cNvPr id="188470" name="Oval 54"/>
            <p:cNvSpPr>
              <a:spLocks noChangeArrowheads="1"/>
            </p:cNvSpPr>
            <p:nvPr/>
          </p:nvSpPr>
          <p:spPr bwMode="auto">
            <a:xfrm>
              <a:off x="3456" y="216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8471" name="Group 55"/>
            <p:cNvGrpSpPr>
              <a:grpSpLocks/>
            </p:cNvGrpSpPr>
            <p:nvPr/>
          </p:nvGrpSpPr>
          <p:grpSpPr bwMode="auto">
            <a:xfrm>
              <a:off x="2160" y="1728"/>
              <a:ext cx="207" cy="211"/>
              <a:chOff x="4416" y="1728"/>
              <a:chExt cx="259" cy="264"/>
            </a:xfrm>
          </p:grpSpPr>
          <p:sp>
            <p:nvSpPr>
              <p:cNvPr id="188472" name="Oval 5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73" name="Text Box 57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88474" name="Group 58"/>
            <p:cNvGrpSpPr>
              <a:grpSpLocks/>
            </p:cNvGrpSpPr>
            <p:nvPr/>
          </p:nvGrpSpPr>
          <p:grpSpPr bwMode="auto">
            <a:xfrm>
              <a:off x="2784" y="2784"/>
              <a:ext cx="207" cy="211"/>
              <a:chOff x="4416" y="1728"/>
              <a:chExt cx="259" cy="264"/>
            </a:xfrm>
          </p:grpSpPr>
          <p:sp>
            <p:nvSpPr>
              <p:cNvPr id="188475" name="Oval 5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76" name="Text Box 60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88477" name="Group 61"/>
            <p:cNvGrpSpPr>
              <a:grpSpLocks/>
            </p:cNvGrpSpPr>
            <p:nvPr/>
          </p:nvGrpSpPr>
          <p:grpSpPr bwMode="auto">
            <a:xfrm>
              <a:off x="2880" y="2160"/>
              <a:ext cx="207" cy="211"/>
              <a:chOff x="4416" y="1728"/>
              <a:chExt cx="259" cy="264"/>
            </a:xfrm>
          </p:grpSpPr>
          <p:sp>
            <p:nvSpPr>
              <p:cNvPr id="188478" name="Oval 62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79" name="Text Box 63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88480" name="Group 64"/>
            <p:cNvGrpSpPr>
              <a:grpSpLocks/>
            </p:cNvGrpSpPr>
            <p:nvPr/>
          </p:nvGrpSpPr>
          <p:grpSpPr bwMode="auto">
            <a:xfrm>
              <a:off x="2880" y="1440"/>
              <a:ext cx="207" cy="211"/>
              <a:chOff x="4416" y="1728"/>
              <a:chExt cx="259" cy="264"/>
            </a:xfrm>
          </p:grpSpPr>
          <p:sp>
            <p:nvSpPr>
              <p:cNvPr id="188481" name="Oval 65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82" name="Text Box 66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88483" name="Group 67"/>
            <p:cNvGrpSpPr>
              <a:grpSpLocks/>
            </p:cNvGrpSpPr>
            <p:nvPr/>
          </p:nvGrpSpPr>
          <p:grpSpPr bwMode="auto">
            <a:xfrm>
              <a:off x="2208" y="2477"/>
              <a:ext cx="207" cy="211"/>
              <a:chOff x="4416" y="1728"/>
              <a:chExt cx="259" cy="264"/>
            </a:xfrm>
          </p:grpSpPr>
          <p:sp>
            <p:nvSpPr>
              <p:cNvPr id="188484" name="Oval 68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85" name="Text Box 69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sp>
          <p:nvSpPr>
            <p:cNvPr id="188486" name="Oval 70"/>
            <p:cNvSpPr>
              <a:spLocks noChangeArrowheads="1"/>
            </p:cNvSpPr>
            <p:nvPr/>
          </p:nvSpPr>
          <p:spPr bwMode="auto">
            <a:xfrm>
              <a:off x="1584" y="211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87" name="Text Box 71"/>
            <p:cNvSpPr txBox="1">
              <a:spLocks noChangeArrowheads="1"/>
            </p:cNvSpPr>
            <p:nvPr/>
          </p:nvSpPr>
          <p:spPr bwMode="auto">
            <a:xfrm>
              <a:off x="1584" y="216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</a:t>
              </a:r>
            </a:p>
          </p:txBody>
        </p:sp>
        <p:grpSp>
          <p:nvGrpSpPr>
            <p:cNvPr id="188488" name="Group 72"/>
            <p:cNvGrpSpPr>
              <a:grpSpLocks/>
            </p:cNvGrpSpPr>
            <p:nvPr/>
          </p:nvGrpSpPr>
          <p:grpSpPr bwMode="auto">
            <a:xfrm>
              <a:off x="2976" y="2352"/>
              <a:ext cx="528" cy="480"/>
              <a:chOff x="3984" y="1872"/>
              <a:chExt cx="528" cy="528"/>
            </a:xfrm>
          </p:grpSpPr>
          <p:sp>
            <p:nvSpPr>
              <p:cNvPr id="188489" name="Line 73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90" name="Text Box 74"/>
              <p:cNvSpPr txBox="1">
                <a:spLocks noChangeArrowheads="1"/>
              </p:cNvSpPr>
              <p:nvPr/>
            </p:nvSpPr>
            <p:spPr bwMode="auto">
              <a:xfrm>
                <a:off x="4080" y="2016"/>
                <a:ext cx="16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sp>
          <p:nvSpPr>
            <p:cNvPr id="188491" name="Line 75"/>
            <p:cNvSpPr>
              <a:spLocks noChangeShapeType="1"/>
            </p:cNvSpPr>
            <p:nvPr/>
          </p:nvSpPr>
          <p:spPr bwMode="auto">
            <a:xfrm flipH="1">
              <a:off x="3072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92" name="Text Box 76"/>
            <p:cNvSpPr txBox="1">
              <a:spLocks noChangeArrowheads="1"/>
            </p:cNvSpPr>
            <p:nvPr/>
          </p:nvSpPr>
          <p:spPr bwMode="auto">
            <a:xfrm>
              <a:off x="3168" y="211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88493" name="Line 77"/>
            <p:cNvSpPr>
              <a:spLocks noChangeShapeType="1"/>
            </p:cNvSpPr>
            <p:nvPr/>
          </p:nvSpPr>
          <p:spPr bwMode="auto">
            <a:xfrm flipH="1" flipV="1">
              <a:off x="3024" y="1632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94" name="Text Box 78"/>
            <p:cNvSpPr txBox="1">
              <a:spLocks noChangeArrowheads="1"/>
            </p:cNvSpPr>
            <p:nvPr/>
          </p:nvSpPr>
          <p:spPr bwMode="auto">
            <a:xfrm>
              <a:off x="3216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188495" name="Line 79"/>
            <p:cNvSpPr>
              <a:spLocks noChangeShapeType="1"/>
            </p:cNvSpPr>
            <p:nvPr/>
          </p:nvSpPr>
          <p:spPr bwMode="auto">
            <a:xfrm flipH="1">
              <a:off x="2352" y="158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96" name="Line 80"/>
            <p:cNvSpPr>
              <a:spLocks noChangeShapeType="1"/>
            </p:cNvSpPr>
            <p:nvPr/>
          </p:nvSpPr>
          <p:spPr bwMode="auto">
            <a:xfrm flipH="1">
              <a:off x="2352" y="2256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97" name="Line 81"/>
            <p:cNvSpPr>
              <a:spLocks noChangeShapeType="1"/>
            </p:cNvSpPr>
            <p:nvPr/>
          </p:nvSpPr>
          <p:spPr bwMode="auto">
            <a:xfrm flipH="1" flipV="1">
              <a:off x="2400" y="259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98" name="Line 82"/>
            <p:cNvSpPr>
              <a:spLocks noChangeShapeType="1"/>
            </p:cNvSpPr>
            <p:nvPr/>
          </p:nvSpPr>
          <p:spPr bwMode="auto">
            <a:xfrm flipH="1" flipV="1">
              <a:off x="2352" y="187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99" name="Line 83"/>
            <p:cNvSpPr>
              <a:spLocks noChangeShapeType="1"/>
            </p:cNvSpPr>
            <p:nvPr/>
          </p:nvSpPr>
          <p:spPr bwMode="auto">
            <a:xfrm flipH="1">
              <a:off x="1680" y="1872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00" name="Line 84"/>
            <p:cNvSpPr>
              <a:spLocks noChangeShapeType="1"/>
            </p:cNvSpPr>
            <p:nvPr/>
          </p:nvSpPr>
          <p:spPr bwMode="auto">
            <a:xfrm flipH="1" flipV="1">
              <a:off x="1776" y="22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01" name="Text Box 85"/>
            <p:cNvSpPr txBox="1">
              <a:spLocks noChangeArrowheads="1"/>
            </p:cNvSpPr>
            <p:nvPr/>
          </p:nvSpPr>
          <p:spPr bwMode="auto">
            <a:xfrm>
              <a:off x="2544" y="153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88502" name="Text Box 86"/>
            <p:cNvSpPr txBox="1">
              <a:spLocks noChangeArrowheads="1"/>
            </p:cNvSpPr>
            <p:nvPr/>
          </p:nvSpPr>
          <p:spPr bwMode="auto">
            <a:xfrm>
              <a:off x="2592" y="192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</a:t>
              </a:r>
            </a:p>
          </p:txBody>
        </p:sp>
        <p:sp>
          <p:nvSpPr>
            <p:cNvPr id="188503" name="Text Box 87"/>
            <p:cNvSpPr txBox="1">
              <a:spLocks noChangeArrowheads="1"/>
            </p:cNvSpPr>
            <p:nvPr/>
          </p:nvSpPr>
          <p:spPr bwMode="auto">
            <a:xfrm>
              <a:off x="2448" y="22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</a:t>
              </a:r>
            </a:p>
          </p:txBody>
        </p:sp>
        <p:sp>
          <p:nvSpPr>
            <p:cNvPr id="188504" name="Text Box 88"/>
            <p:cNvSpPr txBox="1">
              <a:spLocks noChangeArrowheads="1"/>
            </p:cNvSpPr>
            <p:nvPr/>
          </p:nvSpPr>
          <p:spPr bwMode="auto">
            <a:xfrm>
              <a:off x="2544" y="259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</a:t>
              </a:r>
            </a:p>
          </p:txBody>
        </p:sp>
        <p:sp>
          <p:nvSpPr>
            <p:cNvPr id="188505" name="Text Box 89"/>
            <p:cNvSpPr txBox="1">
              <a:spLocks noChangeArrowheads="1"/>
            </p:cNvSpPr>
            <p:nvPr/>
          </p:nvSpPr>
          <p:spPr bwMode="auto">
            <a:xfrm>
              <a:off x="1968" y="22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88506" name="Text Box 90"/>
            <p:cNvSpPr txBox="1">
              <a:spLocks noChangeArrowheads="1"/>
            </p:cNvSpPr>
            <p:nvPr/>
          </p:nvSpPr>
          <p:spPr bwMode="auto">
            <a:xfrm>
              <a:off x="1824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88507" name="Text Box 91"/>
            <p:cNvSpPr txBox="1">
              <a:spLocks noChangeArrowheads="1"/>
            </p:cNvSpPr>
            <p:nvPr/>
          </p:nvSpPr>
          <p:spPr bwMode="auto">
            <a:xfrm>
              <a:off x="3408" y="2160"/>
              <a:ext cx="2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  1</a:t>
              </a:r>
              <a:endParaRPr lang="en-US"/>
            </a:p>
          </p:txBody>
        </p:sp>
        <p:sp>
          <p:nvSpPr>
            <p:cNvPr id="188508" name="Line 92"/>
            <p:cNvSpPr>
              <a:spLocks noChangeShapeType="1"/>
            </p:cNvSpPr>
            <p:nvPr/>
          </p:nvSpPr>
          <p:spPr bwMode="auto">
            <a:xfrm>
              <a:off x="2256" y="1920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09" name="Line 93"/>
            <p:cNvSpPr>
              <a:spLocks noChangeShapeType="1"/>
            </p:cNvSpPr>
            <p:nvPr/>
          </p:nvSpPr>
          <p:spPr bwMode="auto">
            <a:xfrm flipH="1">
              <a:off x="2928" y="2352"/>
              <a:ext cx="48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10" name="Line 94"/>
            <p:cNvSpPr>
              <a:spLocks noChangeShapeType="1"/>
            </p:cNvSpPr>
            <p:nvPr/>
          </p:nvSpPr>
          <p:spPr bwMode="auto">
            <a:xfrm>
              <a:off x="2976" y="1632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11" name="Text Box 95"/>
            <p:cNvSpPr txBox="1">
              <a:spLocks noChangeArrowheads="1"/>
            </p:cNvSpPr>
            <p:nvPr/>
          </p:nvSpPr>
          <p:spPr bwMode="auto">
            <a:xfrm>
              <a:off x="2256" y="20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88512" name="Text Box 96"/>
            <p:cNvSpPr txBox="1">
              <a:spLocks noChangeArrowheads="1"/>
            </p:cNvSpPr>
            <p:nvPr/>
          </p:nvSpPr>
          <p:spPr bwMode="auto">
            <a:xfrm>
              <a:off x="2976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88513" name="Text Box 97"/>
            <p:cNvSpPr txBox="1">
              <a:spLocks noChangeArrowheads="1"/>
            </p:cNvSpPr>
            <p:nvPr/>
          </p:nvSpPr>
          <p:spPr bwMode="auto">
            <a:xfrm>
              <a:off x="2832" y="249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</p:grpSp>
      <p:pic>
        <p:nvPicPr>
          <p:cNvPr id="188518" name="Pictur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2989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519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8006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111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7848600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3" name="Line 3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212725" y="11588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Excel</a:t>
            </a:r>
            <a:endParaRPr lang="en-US"/>
          </a:p>
        </p:txBody>
      </p:sp>
      <p:grpSp>
        <p:nvGrpSpPr>
          <p:cNvPr id="225332" name="Group 52"/>
          <p:cNvGrpSpPr>
            <a:grpSpLocks/>
          </p:cNvGrpSpPr>
          <p:nvPr/>
        </p:nvGrpSpPr>
        <p:grpSpPr bwMode="auto">
          <a:xfrm>
            <a:off x="5257800" y="4343400"/>
            <a:ext cx="3886200" cy="2514600"/>
            <a:chOff x="3312" y="2736"/>
            <a:chExt cx="2448" cy="1584"/>
          </a:xfrm>
        </p:grpSpPr>
        <p:sp>
          <p:nvSpPr>
            <p:cNvPr id="225330" name="Rectangle 50"/>
            <p:cNvSpPr>
              <a:spLocks noChangeArrowheads="1"/>
            </p:cNvSpPr>
            <p:nvPr/>
          </p:nvSpPr>
          <p:spPr bwMode="auto">
            <a:xfrm>
              <a:off x="3312" y="2736"/>
              <a:ext cx="1776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285" name="Group 5"/>
            <p:cNvGrpSpPr>
              <a:grpSpLocks/>
            </p:cNvGrpSpPr>
            <p:nvPr/>
          </p:nvGrpSpPr>
          <p:grpSpPr bwMode="auto">
            <a:xfrm>
              <a:off x="3696" y="2765"/>
              <a:ext cx="2064" cy="1555"/>
              <a:chOff x="1584" y="1440"/>
              <a:chExt cx="2064" cy="1555"/>
            </a:xfrm>
          </p:grpSpPr>
          <p:sp>
            <p:nvSpPr>
              <p:cNvPr id="225286" name="Oval 6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287" name="Group 7"/>
              <p:cNvGrpSpPr>
                <a:grpSpLocks/>
              </p:cNvGrpSpPr>
              <p:nvPr/>
            </p:nvGrpSpPr>
            <p:grpSpPr bwMode="auto">
              <a:xfrm>
                <a:off x="2160" y="1728"/>
                <a:ext cx="207" cy="211"/>
                <a:chOff x="4416" y="1728"/>
                <a:chExt cx="259" cy="264"/>
              </a:xfrm>
            </p:grpSpPr>
            <p:sp>
              <p:nvSpPr>
                <p:cNvPr id="225288" name="Oval 8"/>
                <p:cNvSpPr>
                  <a:spLocks noChangeArrowheads="1"/>
                </p:cNvSpPr>
                <p:nvPr/>
              </p:nvSpPr>
              <p:spPr bwMode="auto">
                <a:xfrm>
                  <a:off x="4416" y="172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64" y="1775"/>
                  <a:ext cx="21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6</a:t>
                  </a:r>
                  <a:endParaRPr lang="en-US"/>
                </a:p>
              </p:txBody>
            </p:sp>
          </p:grpSp>
          <p:grpSp>
            <p:nvGrpSpPr>
              <p:cNvPr id="225290" name="Group 10"/>
              <p:cNvGrpSpPr>
                <a:grpSpLocks/>
              </p:cNvGrpSpPr>
              <p:nvPr/>
            </p:nvGrpSpPr>
            <p:grpSpPr bwMode="auto">
              <a:xfrm>
                <a:off x="2784" y="2784"/>
                <a:ext cx="207" cy="211"/>
                <a:chOff x="4416" y="1728"/>
                <a:chExt cx="259" cy="264"/>
              </a:xfrm>
            </p:grpSpPr>
            <p:sp>
              <p:nvSpPr>
                <p:cNvPr id="225291" name="Oval 11"/>
                <p:cNvSpPr>
                  <a:spLocks noChangeArrowheads="1"/>
                </p:cNvSpPr>
                <p:nvPr/>
              </p:nvSpPr>
              <p:spPr bwMode="auto">
                <a:xfrm>
                  <a:off x="4416" y="172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9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464" y="1775"/>
                  <a:ext cx="21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3</a:t>
                  </a:r>
                  <a:endParaRPr lang="en-US"/>
                </a:p>
              </p:txBody>
            </p:sp>
          </p:grpSp>
          <p:grpSp>
            <p:nvGrpSpPr>
              <p:cNvPr id="225293" name="Group 13"/>
              <p:cNvGrpSpPr>
                <a:grpSpLocks/>
              </p:cNvGrpSpPr>
              <p:nvPr/>
            </p:nvGrpSpPr>
            <p:grpSpPr bwMode="auto">
              <a:xfrm>
                <a:off x="2880" y="2160"/>
                <a:ext cx="207" cy="211"/>
                <a:chOff x="4416" y="1728"/>
                <a:chExt cx="259" cy="264"/>
              </a:xfrm>
            </p:grpSpPr>
            <p:sp>
              <p:nvSpPr>
                <p:cNvPr id="225294" name="Oval 14"/>
                <p:cNvSpPr>
                  <a:spLocks noChangeArrowheads="1"/>
                </p:cNvSpPr>
                <p:nvPr/>
              </p:nvSpPr>
              <p:spPr bwMode="auto">
                <a:xfrm>
                  <a:off x="4416" y="172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464" y="1775"/>
                  <a:ext cx="21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4</a:t>
                  </a:r>
                  <a:endParaRPr lang="en-US"/>
                </a:p>
              </p:txBody>
            </p:sp>
          </p:grpSp>
          <p:grpSp>
            <p:nvGrpSpPr>
              <p:cNvPr id="225296" name="Group 16"/>
              <p:cNvGrpSpPr>
                <a:grpSpLocks/>
              </p:cNvGrpSpPr>
              <p:nvPr/>
            </p:nvGrpSpPr>
            <p:grpSpPr bwMode="auto">
              <a:xfrm>
                <a:off x="2880" y="1440"/>
                <a:ext cx="207" cy="211"/>
                <a:chOff x="4416" y="1728"/>
                <a:chExt cx="259" cy="264"/>
              </a:xfrm>
            </p:grpSpPr>
            <p:sp>
              <p:nvSpPr>
                <p:cNvPr id="225297" name="Oval 17"/>
                <p:cNvSpPr>
                  <a:spLocks noChangeArrowheads="1"/>
                </p:cNvSpPr>
                <p:nvPr/>
              </p:nvSpPr>
              <p:spPr bwMode="auto">
                <a:xfrm>
                  <a:off x="4416" y="172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464" y="1775"/>
                  <a:ext cx="21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2</a:t>
                  </a:r>
                  <a:endParaRPr lang="en-US"/>
                </a:p>
              </p:txBody>
            </p:sp>
          </p:grpSp>
          <p:grpSp>
            <p:nvGrpSpPr>
              <p:cNvPr id="225299" name="Group 19"/>
              <p:cNvGrpSpPr>
                <a:grpSpLocks/>
              </p:cNvGrpSpPr>
              <p:nvPr/>
            </p:nvGrpSpPr>
            <p:grpSpPr bwMode="auto">
              <a:xfrm>
                <a:off x="2208" y="2477"/>
                <a:ext cx="207" cy="211"/>
                <a:chOff x="4416" y="1728"/>
                <a:chExt cx="259" cy="264"/>
              </a:xfrm>
            </p:grpSpPr>
            <p:sp>
              <p:nvSpPr>
                <p:cNvPr id="225300" name="Oval 20"/>
                <p:cNvSpPr>
                  <a:spLocks noChangeArrowheads="1"/>
                </p:cNvSpPr>
                <p:nvPr/>
              </p:nvSpPr>
              <p:spPr bwMode="auto">
                <a:xfrm>
                  <a:off x="4416" y="172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0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464" y="1775"/>
                  <a:ext cx="21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5</a:t>
                  </a:r>
                  <a:endParaRPr lang="en-US"/>
                </a:p>
              </p:txBody>
            </p:sp>
          </p:grpSp>
          <p:sp>
            <p:nvSpPr>
              <p:cNvPr id="225302" name="Oval 22"/>
              <p:cNvSpPr>
                <a:spLocks noChangeArrowheads="1"/>
              </p:cNvSpPr>
              <p:nvPr/>
            </p:nvSpPr>
            <p:spPr bwMode="auto">
              <a:xfrm>
                <a:off x="1584" y="211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03" name="Text Box 23"/>
              <p:cNvSpPr txBox="1">
                <a:spLocks noChangeArrowheads="1"/>
              </p:cNvSpPr>
              <p:nvPr/>
            </p:nvSpPr>
            <p:spPr bwMode="auto">
              <a:xfrm>
                <a:off x="1584" y="2160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7</a:t>
                </a:r>
              </a:p>
            </p:txBody>
          </p:sp>
          <p:grpSp>
            <p:nvGrpSpPr>
              <p:cNvPr id="225304" name="Group 24"/>
              <p:cNvGrpSpPr>
                <a:grpSpLocks/>
              </p:cNvGrpSpPr>
              <p:nvPr/>
            </p:nvGrpSpPr>
            <p:grpSpPr bwMode="auto">
              <a:xfrm>
                <a:off x="2976" y="2352"/>
                <a:ext cx="528" cy="480"/>
                <a:chOff x="3984" y="1872"/>
                <a:chExt cx="528" cy="528"/>
              </a:xfrm>
            </p:grpSpPr>
            <p:sp>
              <p:nvSpPr>
                <p:cNvPr id="22530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984" y="1872"/>
                  <a:ext cx="52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0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080" y="2016"/>
                  <a:ext cx="169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2</a:t>
                  </a:r>
                  <a:endParaRPr lang="en-US"/>
                </a:p>
              </p:txBody>
            </p:sp>
          </p:grpSp>
          <p:sp>
            <p:nvSpPr>
              <p:cNvPr id="225307" name="Line 27"/>
              <p:cNvSpPr>
                <a:spLocks noChangeShapeType="1"/>
              </p:cNvSpPr>
              <p:nvPr/>
            </p:nvSpPr>
            <p:spPr bwMode="auto">
              <a:xfrm flipH="1">
                <a:off x="3072" y="225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08" name="Text Box 28"/>
              <p:cNvSpPr txBox="1">
                <a:spLocks noChangeArrowheads="1"/>
              </p:cNvSpPr>
              <p:nvPr/>
            </p:nvSpPr>
            <p:spPr bwMode="auto">
              <a:xfrm>
                <a:off x="3168" y="2112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</a:p>
            </p:txBody>
          </p:sp>
          <p:sp>
            <p:nvSpPr>
              <p:cNvPr id="225309" name="Line 29"/>
              <p:cNvSpPr>
                <a:spLocks noChangeShapeType="1"/>
              </p:cNvSpPr>
              <p:nvPr/>
            </p:nvSpPr>
            <p:spPr bwMode="auto">
              <a:xfrm flipH="1" flipV="1">
                <a:off x="3024" y="1632"/>
                <a:ext cx="43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10" name="Text Box 30"/>
              <p:cNvSpPr txBox="1">
                <a:spLocks noChangeArrowheads="1"/>
              </p:cNvSpPr>
              <p:nvPr/>
            </p:nvSpPr>
            <p:spPr bwMode="auto">
              <a:xfrm>
                <a:off x="3216" y="1824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</a:p>
            </p:txBody>
          </p:sp>
          <p:sp>
            <p:nvSpPr>
              <p:cNvPr id="225311" name="Line 31"/>
              <p:cNvSpPr>
                <a:spLocks noChangeShapeType="1"/>
              </p:cNvSpPr>
              <p:nvPr/>
            </p:nvSpPr>
            <p:spPr bwMode="auto">
              <a:xfrm flipH="1">
                <a:off x="2352" y="1584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12" name="Line 32"/>
              <p:cNvSpPr>
                <a:spLocks noChangeShapeType="1"/>
              </p:cNvSpPr>
              <p:nvPr/>
            </p:nvSpPr>
            <p:spPr bwMode="auto">
              <a:xfrm flipH="1">
                <a:off x="2352" y="2256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13" name="Line 33"/>
              <p:cNvSpPr>
                <a:spLocks noChangeShapeType="1"/>
              </p:cNvSpPr>
              <p:nvPr/>
            </p:nvSpPr>
            <p:spPr bwMode="auto">
              <a:xfrm flipH="1" flipV="1">
                <a:off x="2400" y="2592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14" name="Line 34"/>
              <p:cNvSpPr>
                <a:spLocks noChangeShapeType="1"/>
              </p:cNvSpPr>
              <p:nvPr/>
            </p:nvSpPr>
            <p:spPr bwMode="auto">
              <a:xfrm flipH="1" flipV="1">
                <a:off x="2352" y="187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15" name="Line 35"/>
              <p:cNvSpPr>
                <a:spLocks noChangeShapeType="1"/>
              </p:cNvSpPr>
              <p:nvPr/>
            </p:nvSpPr>
            <p:spPr bwMode="auto">
              <a:xfrm flipH="1">
                <a:off x="1680" y="187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16" name="Line 36"/>
              <p:cNvSpPr>
                <a:spLocks noChangeShapeType="1"/>
              </p:cNvSpPr>
              <p:nvPr/>
            </p:nvSpPr>
            <p:spPr bwMode="auto">
              <a:xfrm flipH="1" flipV="1">
                <a:off x="1776" y="225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17" name="Text Box 37"/>
              <p:cNvSpPr txBox="1">
                <a:spLocks noChangeArrowheads="1"/>
              </p:cNvSpPr>
              <p:nvPr/>
            </p:nvSpPr>
            <p:spPr bwMode="auto">
              <a:xfrm>
                <a:off x="2544" y="153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</a:p>
            </p:txBody>
          </p:sp>
          <p:sp>
            <p:nvSpPr>
              <p:cNvPr id="225318" name="Text Box 38"/>
              <p:cNvSpPr txBox="1">
                <a:spLocks noChangeArrowheads="1"/>
              </p:cNvSpPr>
              <p:nvPr/>
            </p:nvSpPr>
            <p:spPr bwMode="auto">
              <a:xfrm>
                <a:off x="2592" y="1920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</a:p>
            </p:txBody>
          </p:sp>
          <p:sp>
            <p:nvSpPr>
              <p:cNvPr id="225319" name="Text Box 39"/>
              <p:cNvSpPr txBox="1">
                <a:spLocks noChangeArrowheads="1"/>
              </p:cNvSpPr>
              <p:nvPr/>
            </p:nvSpPr>
            <p:spPr bwMode="auto">
              <a:xfrm>
                <a:off x="2448" y="225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8</a:t>
                </a:r>
              </a:p>
            </p:txBody>
          </p:sp>
          <p:sp>
            <p:nvSpPr>
              <p:cNvPr id="225320" name="Text Box 40"/>
              <p:cNvSpPr txBox="1">
                <a:spLocks noChangeArrowheads="1"/>
              </p:cNvSpPr>
              <p:nvPr/>
            </p:nvSpPr>
            <p:spPr bwMode="auto">
              <a:xfrm>
                <a:off x="2544" y="2592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7</a:t>
                </a:r>
              </a:p>
            </p:txBody>
          </p:sp>
          <p:sp>
            <p:nvSpPr>
              <p:cNvPr id="225321" name="Text Box 41"/>
              <p:cNvSpPr txBox="1">
                <a:spLocks noChangeArrowheads="1"/>
              </p:cNvSpPr>
              <p:nvPr/>
            </p:nvSpPr>
            <p:spPr bwMode="auto">
              <a:xfrm>
                <a:off x="1968" y="225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</a:p>
            </p:txBody>
          </p:sp>
          <p:sp>
            <p:nvSpPr>
              <p:cNvPr id="225322" name="Text Box 42"/>
              <p:cNvSpPr txBox="1">
                <a:spLocks noChangeArrowheads="1"/>
              </p:cNvSpPr>
              <p:nvPr/>
            </p:nvSpPr>
            <p:spPr bwMode="auto">
              <a:xfrm>
                <a:off x="1824" y="1824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</a:p>
            </p:txBody>
          </p:sp>
          <p:sp>
            <p:nvSpPr>
              <p:cNvPr id="225323" name="Text Box 43"/>
              <p:cNvSpPr txBox="1">
                <a:spLocks noChangeArrowheads="1"/>
              </p:cNvSpPr>
              <p:nvPr/>
            </p:nvSpPr>
            <p:spPr bwMode="auto">
              <a:xfrm>
                <a:off x="3408" y="2160"/>
                <a:ext cx="2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  1</a:t>
                </a:r>
                <a:endParaRPr lang="en-US"/>
              </a:p>
            </p:txBody>
          </p:sp>
          <p:sp>
            <p:nvSpPr>
              <p:cNvPr id="225324" name="Line 44"/>
              <p:cNvSpPr>
                <a:spLocks noChangeShapeType="1"/>
              </p:cNvSpPr>
              <p:nvPr/>
            </p:nvSpPr>
            <p:spPr bwMode="auto">
              <a:xfrm>
                <a:off x="2256" y="1920"/>
                <a:ext cx="48" cy="52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5" name="Line 45"/>
              <p:cNvSpPr>
                <a:spLocks noChangeShapeType="1"/>
              </p:cNvSpPr>
              <p:nvPr/>
            </p:nvSpPr>
            <p:spPr bwMode="auto">
              <a:xfrm flipH="1">
                <a:off x="2928" y="2352"/>
                <a:ext cx="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6" name="Line 46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48" cy="52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7" name="Text Box 47"/>
              <p:cNvSpPr txBox="1">
                <a:spLocks noChangeArrowheads="1"/>
              </p:cNvSpPr>
              <p:nvPr/>
            </p:nvSpPr>
            <p:spPr bwMode="auto">
              <a:xfrm>
                <a:off x="2256" y="2064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225328" name="Text Box 48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225329" name="Text Box 49"/>
              <p:cNvSpPr txBox="1">
                <a:spLocks noChangeArrowheads="1"/>
              </p:cNvSpPr>
              <p:nvPr/>
            </p:nvSpPr>
            <p:spPr bwMode="auto">
              <a:xfrm>
                <a:off x="2832" y="249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33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1491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0" y="914400"/>
            <a:ext cx="890523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There are 2 plants, 2 demand centers and 1 transshipment point.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Production of Plants 1 and </a:t>
            </a:r>
            <a:r>
              <a:rPr lang="en-US" altLang="en-US" sz="2400" dirty="0" smtClean="0">
                <a:latin typeface="Book Antiqua" pitchFamily="18" charset="0"/>
              </a:rPr>
              <a:t>2  </a:t>
            </a:r>
            <a:r>
              <a:rPr lang="en-US" altLang="en-US" sz="2400" dirty="0">
                <a:latin typeface="Book Antiqua" pitchFamily="18" charset="0"/>
              </a:rPr>
              <a:t>are 80 and 70 units respectively.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Demand of Demand centers 1 and 2 ( we call them points 4 and 5) are 60 and 90 units respectively.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Transshipment point ( point 3) is does not have any supply or demand.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Given the information on the next page, formulate this problem as an LP to satisfy supply and demand with minimal transportation costs.  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" y="-39707"/>
            <a:ext cx="92069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Minimum Cost Flow Problem: </a:t>
            </a:r>
            <a:r>
              <a:rPr lang="en-US" sz="2800" b="1" dirty="0">
                <a:latin typeface="Arial" charset="0"/>
              </a:rPr>
              <a:t>Narrative representation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509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92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83820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2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241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Solver Solution</a:t>
            </a:r>
            <a:endParaRPr lang="en-US"/>
          </a:p>
        </p:txBody>
      </p:sp>
      <p:pic>
        <p:nvPicPr>
          <p:cNvPr id="189490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86275"/>
            <a:ext cx="43338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9445" name="Group 5"/>
          <p:cNvGrpSpPr>
            <a:grpSpLocks/>
          </p:cNvGrpSpPr>
          <p:nvPr/>
        </p:nvGrpSpPr>
        <p:grpSpPr bwMode="auto">
          <a:xfrm>
            <a:off x="5867400" y="2362200"/>
            <a:ext cx="3276600" cy="2468563"/>
            <a:chOff x="3552" y="576"/>
            <a:chExt cx="2064" cy="1555"/>
          </a:xfrm>
        </p:grpSpPr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>
              <a:off x="5424" y="1296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447" name="Group 7"/>
            <p:cNvGrpSpPr>
              <a:grpSpLocks/>
            </p:cNvGrpSpPr>
            <p:nvPr/>
          </p:nvGrpSpPr>
          <p:grpSpPr bwMode="auto">
            <a:xfrm>
              <a:off x="4128" y="864"/>
              <a:ext cx="207" cy="211"/>
              <a:chOff x="4416" y="1728"/>
              <a:chExt cx="259" cy="264"/>
            </a:xfrm>
          </p:grpSpPr>
          <p:sp>
            <p:nvSpPr>
              <p:cNvPr id="189448" name="Oval 8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9" name="Text Box 9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6</a:t>
                </a:r>
                <a:endParaRPr lang="en-US"/>
              </a:p>
            </p:txBody>
          </p:sp>
        </p:grpSp>
        <p:grpSp>
          <p:nvGrpSpPr>
            <p:cNvPr id="189450" name="Group 10"/>
            <p:cNvGrpSpPr>
              <a:grpSpLocks/>
            </p:cNvGrpSpPr>
            <p:nvPr/>
          </p:nvGrpSpPr>
          <p:grpSpPr bwMode="auto">
            <a:xfrm>
              <a:off x="4752" y="1920"/>
              <a:ext cx="207" cy="211"/>
              <a:chOff x="4416" y="1728"/>
              <a:chExt cx="259" cy="264"/>
            </a:xfrm>
          </p:grpSpPr>
          <p:sp>
            <p:nvSpPr>
              <p:cNvPr id="189451" name="Oval 11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2" name="Text Box 12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89453" name="Group 13"/>
            <p:cNvGrpSpPr>
              <a:grpSpLocks/>
            </p:cNvGrpSpPr>
            <p:nvPr/>
          </p:nvGrpSpPr>
          <p:grpSpPr bwMode="auto">
            <a:xfrm>
              <a:off x="4848" y="1296"/>
              <a:ext cx="207" cy="211"/>
              <a:chOff x="4416" y="1728"/>
              <a:chExt cx="259" cy="264"/>
            </a:xfrm>
          </p:grpSpPr>
          <p:sp>
            <p:nvSpPr>
              <p:cNvPr id="189454" name="Oval 14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5" name="Text Box 15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89456" name="Group 16"/>
            <p:cNvGrpSpPr>
              <a:grpSpLocks/>
            </p:cNvGrpSpPr>
            <p:nvPr/>
          </p:nvGrpSpPr>
          <p:grpSpPr bwMode="auto">
            <a:xfrm>
              <a:off x="4848" y="576"/>
              <a:ext cx="207" cy="211"/>
              <a:chOff x="4416" y="1728"/>
              <a:chExt cx="259" cy="264"/>
            </a:xfrm>
          </p:grpSpPr>
          <p:sp>
            <p:nvSpPr>
              <p:cNvPr id="189457" name="Oval 1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8" name="Text Box 18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grpSp>
          <p:nvGrpSpPr>
            <p:cNvPr id="189459" name="Group 19"/>
            <p:cNvGrpSpPr>
              <a:grpSpLocks/>
            </p:cNvGrpSpPr>
            <p:nvPr/>
          </p:nvGrpSpPr>
          <p:grpSpPr bwMode="auto">
            <a:xfrm>
              <a:off x="4176" y="1613"/>
              <a:ext cx="207" cy="211"/>
              <a:chOff x="4416" y="1728"/>
              <a:chExt cx="259" cy="264"/>
            </a:xfrm>
          </p:grpSpPr>
          <p:sp>
            <p:nvSpPr>
              <p:cNvPr id="189460" name="Oval 2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1" name="Text Box 21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sp>
          <p:nvSpPr>
            <p:cNvPr id="189462" name="Oval 22"/>
            <p:cNvSpPr>
              <a:spLocks noChangeArrowheads="1"/>
            </p:cNvSpPr>
            <p:nvPr/>
          </p:nvSpPr>
          <p:spPr bwMode="auto">
            <a:xfrm>
              <a:off x="3552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3" name="Text Box 23"/>
            <p:cNvSpPr txBox="1">
              <a:spLocks noChangeArrowheads="1"/>
            </p:cNvSpPr>
            <p:nvPr/>
          </p:nvSpPr>
          <p:spPr bwMode="auto">
            <a:xfrm>
              <a:off x="3552" y="129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</a:t>
              </a:r>
            </a:p>
          </p:txBody>
        </p:sp>
        <p:grpSp>
          <p:nvGrpSpPr>
            <p:cNvPr id="189464" name="Group 24"/>
            <p:cNvGrpSpPr>
              <a:grpSpLocks/>
            </p:cNvGrpSpPr>
            <p:nvPr/>
          </p:nvGrpSpPr>
          <p:grpSpPr bwMode="auto">
            <a:xfrm>
              <a:off x="4944" y="1488"/>
              <a:ext cx="528" cy="480"/>
              <a:chOff x="4944" y="1488"/>
              <a:chExt cx="528" cy="480"/>
            </a:xfrm>
          </p:grpSpPr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 flipH="1">
                <a:off x="4944" y="1488"/>
                <a:ext cx="528" cy="48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6" name="Text Box 26"/>
              <p:cNvSpPr txBox="1">
                <a:spLocks noChangeArrowheads="1"/>
              </p:cNvSpPr>
              <p:nvPr/>
            </p:nvSpPr>
            <p:spPr bwMode="auto">
              <a:xfrm>
                <a:off x="5040" y="161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  <a:endParaRPr lang="en-US"/>
              </a:p>
            </p:txBody>
          </p:sp>
        </p:grpSp>
        <p:sp>
          <p:nvSpPr>
            <p:cNvPr id="189467" name="Line 27"/>
            <p:cNvSpPr>
              <a:spLocks noChangeShapeType="1"/>
            </p:cNvSpPr>
            <p:nvPr/>
          </p:nvSpPr>
          <p:spPr bwMode="auto">
            <a:xfrm flipH="1">
              <a:off x="5040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8" name="Text Box 28"/>
            <p:cNvSpPr txBox="1">
              <a:spLocks noChangeArrowheads="1"/>
            </p:cNvSpPr>
            <p:nvPr/>
          </p:nvSpPr>
          <p:spPr bwMode="auto">
            <a:xfrm>
              <a:off x="5136" y="124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89469" name="Line 29"/>
            <p:cNvSpPr>
              <a:spLocks noChangeShapeType="1"/>
            </p:cNvSpPr>
            <p:nvPr/>
          </p:nvSpPr>
          <p:spPr bwMode="auto">
            <a:xfrm flipH="1" flipV="1">
              <a:off x="4992" y="768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0" name="Text Box 30"/>
            <p:cNvSpPr txBox="1">
              <a:spLocks noChangeArrowheads="1"/>
            </p:cNvSpPr>
            <p:nvPr/>
          </p:nvSpPr>
          <p:spPr bwMode="auto">
            <a:xfrm>
              <a:off x="5184" y="96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189471" name="Line 31"/>
            <p:cNvSpPr>
              <a:spLocks noChangeShapeType="1"/>
            </p:cNvSpPr>
            <p:nvPr/>
          </p:nvSpPr>
          <p:spPr bwMode="auto">
            <a:xfrm flipH="1">
              <a:off x="4320" y="720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2" name="Line 32"/>
            <p:cNvSpPr>
              <a:spLocks noChangeShapeType="1"/>
            </p:cNvSpPr>
            <p:nvPr/>
          </p:nvSpPr>
          <p:spPr bwMode="auto">
            <a:xfrm flipH="1">
              <a:off x="4320" y="139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3" name="Line 33"/>
            <p:cNvSpPr>
              <a:spLocks noChangeShapeType="1"/>
            </p:cNvSpPr>
            <p:nvPr/>
          </p:nvSpPr>
          <p:spPr bwMode="auto">
            <a:xfrm flipH="1" flipV="1">
              <a:off x="4368" y="1728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4" name="Line 34"/>
            <p:cNvSpPr>
              <a:spLocks noChangeShapeType="1"/>
            </p:cNvSpPr>
            <p:nvPr/>
          </p:nvSpPr>
          <p:spPr bwMode="auto">
            <a:xfrm flipH="1" flipV="1">
              <a:off x="4320" y="1008"/>
              <a:ext cx="528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5" name="Line 35"/>
            <p:cNvSpPr>
              <a:spLocks noChangeShapeType="1"/>
            </p:cNvSpPr>
            <p:nvPr/>
          </p:nvSpPr>
          <p:spPr bwMode="auto">
            <a:xfrm flipH="1">
              <a:off x="3648" y="1008"/>
              <a:ext cx="48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6" name="Line 36"/>
            <p:cNvSpPr>
              <a:spLocks noChangeShapeType="1"/>
            </p:cNvSpPr>
            <p:nvPr/>
          </p:nvSpPr>
          <p:spPr bwMode="auto">
            <a:xfrm flipH="1" flipV="1">
              <a:off x="3744" y="139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512" y="67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89478" name="Text Box 38"/>
            <p:cNvSpPr txBox="1">
              <a:spLocks noChangeArrowheads="1"/>
            </p:cNvSpPr>
            <p:nvPr/>
          </p:nvSpPr>
          <p:spPr bwMode="auto">
            <a:xfrm>
              <a:off x="4560" y="10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</a:t>
              </a:r>
            </a:p>
          </p:txBody>
        </p:sp>
        <p:sp>
          <p:nvSpPr>
            <p:cNvPr id="189479" name="Text Box 39"/>
            <p:cNvSpPr txBox="1">
              <a:spLocks noChangeArrowheads="1"/>
            </p:cNvSpPr>
            <p:nvPr/>
          </p:nvSpPr>
          <p:spPr bwMode="auto">
            <a:xfrm>
              <a:off x="4416" y="139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8</a:t>
              </a:r>
            </a:p>
          </p:txBody>
        </p:sp>
        <p:sp>
          <p:nvSpPr>
            <p:cNvPr id="189480" name="Text Box 40"/>
            <p:cNvSpPr txBox="1">
              <a:spLocks noChangeArrowheads="1"/>
            </p:cNvSpPr>
            <p:nvPr/>
          </p:nvSpPr>
          <p:spPr bwMode="auto">
            <a:xfrm>
              <a:off x="4512" y="172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7</a:t>
              </a:r>
            </a:p>
          </p:txBody>
        </p:sp>
        <p:sp>
          <p:nvSpPr>
            <p:cNvPr id="189481" name="Text Box 41"/>
            <p:cNvSpPr txBox="1">
              <a:spLocks noChangeArrowheads="1"/>
            </p:cNvSpPr>
            <p:nvPr/>
          </p:nvSpPr>
          <p:spPr bwMode="auto">
            <a:xfrm>
              <a:off x="3936" y="139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89482" name="Text Box 42"/>
            <p:cNvSpPr txBox="1">
              <a:spLocks noChangeArrowheads="1"/>
            </p:cNvSpPr>
            <p:nvPr/>
          </p:nvSpPr>
          <p:spPr bwMode="auto">
            <a:xfrm>
              <a:off x="3792" y="96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89483" name="Text Box 43"/>
            <p:cNvSpPr txBox="1">
              <a:spLocks noChangeArrowheads="1"/>
            </p:cNvSpPr>
            <p:nvPr/>
          </p:nvSpPr>
          <p:spPr bwMode="auto">
            <a:xfrm>
              <a:off x="5376" y="1296"/>
              <a:ext cx="2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  1</a:t>
              </a:r>
              <a:endParaRPr lang="en-US"/>
            </a:p>
          </p:txBody>
        </p:sp>
        <p:sp>
          <p:nvSpPr>
            <p:cNvPr id="189484" name="Line 44"/>
            <p:cNvSpPr>
              <a:spLocks noChangeShapeType="1"/>
            </p:cNvSpPr>
            <p:nvPr/>
          </p:nvSpPr>
          <p:spPr bwMode="auto">
            <a:xfrm>
              <a:off x="4224" y="1056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5" name="Line 45"/>
            <p:cNvSpPr>
              <a:spLocks noChangeShapeType="1"/>
            </p:cNvSpPr>
            <p:nvPr/>
          </p:nvSpPr>
          <p:spPr bwMode="auto">
            <a:xfrm flipH="1">
              <a:off x="4896" y="1488"/>
              <a:ext cx="4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6" name="Line 46"/>
            <p:cNvSpPr>
              <a:spLocks noChangeShapeType="1"/>
            </p:cNvSpPr>
            <p:nvPr/>
          </p:nvSpPr>
          <p:spPr bwMode="auto">
            <a:xfrm>
              <a:off x="4944" y="768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7" name="Text Box 47"/>
            <p:cNvSpPr txBox="1">
              <a:spLocks noChangeArrowheads="1"/>
            </p:cNvSpPr>
            <p:nvPr/>
          </p:nvSpPr>
          <p:spPr bwMode="auto">
            <a:xfrm>
              <a:off x="4224" y="120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89488" name="Text Box 48"/>
            <p:cNvSpPr txBox="1">
              <a:spLocks noChangeArrowheads="1"/>
            </p:cNvSpPr>
            <p:nvPr/>
          </p:nvSpPr>
          <p:spPr bwMode="auto">
            <a:xfrm>
              <a:off x="4944" y="96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89489" name="Text Box 49"/>
            <p:cNvSpPr txBox="1">
              <a:spLocks noChangeArrowheads="1"/>
            </p:cNvSpPr>
            <p:nvPr/>
          </p:nvSpPr>
          <p:spPr bwMode="auto">
            <a:xfrm>
              <a:off x="4800" y="163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7140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658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After class practice; Find the shortest route </a:t>
            </a:r>
            <a:endParaRPr lang="en-US"/>
          </a:p>
        </p:txBody>
      </p:sp>
      <p:grpSp>
        <p:nvGrpSpPr>
          <p:cNvPr id="179296" name="Group 96"/>
          <p:cNvGrpSpPr>
            <a:grpSpLocks/>
          </p:cNvGrpSpPr>
          <p:nvPr/>
        </p:nvGrpSpPr>
        <p:grpSpPr bwMode="auto">
          <a:xfrm>
            <a:off x="1143000" y="1219200"/>
            <a:ext cx="5562600" cy="3535363"/>
            <a:chOff x="720" y="768"/>
            <a:chExt cx="3504" cy="2227"/>
          </a:xfrm>
        </p:grpSpPr>
        <p:sp>
          <p:nvSpPr>
            <p:cNvPr id="179205" name="Oval 5"/>
            <p:cNvSpPr>
              <a:spLocks noChangeArrowheads="1"/>
            </p:cNvSpPr>
            <p:nvPr/>
          </p:nvSpPr>
          <p:spPr bwMode="auto">
            <a:xfrm>
              <a:off x="3456" y="216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9206" name="Group 6"/>
            <p:cNvGrpSpPr>
              <a:grpSpLocks/>
            </p:cNvGrpSpPr>
            <p:nvPr/>
          </p:nvGrpSpPr>
          <p:grpSpPr bwMode="auto">
            <a:xfrm>
              <a:off x="2160" y="1728"/>
              <a:ext cx="207" cy="211"/>
              <a:chOff x="4416" y="1728"/>
              <a:chExt cx="259" cy="264"/>
            </a:xfrm>
          </p:grpSpPr>
          <p:sp>
            <p:nvSpPr>
              <p:cNvPr id="179207" name="Oval 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8" name="Text Box 8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8</a:t>
                </a:r>
                <a:endParaRPr lang="en-US"/>
              </a:p>
            </p:txBody>
          </p:sp>
        </p:grpSp>
        <p:grpSp>
          <p:nvGrpSpPr>
            <p:cNvPr id="179209" name="Group 9"/>
            <p:cNvGrpSpPr>
              <a:grpSpLocks/>
            </p:cNvGrpSpPr>
            <p:nvPr/>
          </p:nvGrpSpPr>
          <p:grpSpPr bwMode="auto">
            <a:xfrm>
              <a:off x="2784" y="2784"/>
              <a:ext cx="207" cy="211"/>
              <a:chOff x="4416" y="1728"/>
              <a:chExt cx="259" cy="264"/>
            </a:xfrm>
          </p:grpSpPr>
          <p:sp>
            <p:nvSpPr>
              <p:cNvPr id="179210" name="Oval 1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1" name="Text Box 11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endParaRPr lang="en-US"/>
              </a:p>
            </p:txBody>
          </p:sp>
        </p:grpSp>
        <p:grpSp>
          <p:nvGrpSpPr>
            <p:cNvPr id="179212" name="Group 12"/>
            <p:cNvGrpSpPr>
              <a:grpSpLocks/>
            </p:cNvGrpSpPr>
            <p:nvPr/>
          </p:nvGrpSpPr>
          <p:grpSpPr bwMode="auto">
            <a:xfrm>
              <a:off x="2880" y="2160"/>
              <a:ext cx="207" cy="211"/>
              <a:chOff x="4416" y="1728"/>
              <a:chExt cx="259" cy="264"/>
            </a:xfrm>
          </p:grpSpPr>
          <p:sp>
            <p:nvSpPr>
              <p:cNvPr id="179213" name="Oval 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4" name="Text Box 14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grpSp>
          <p:nvGrpSpPr>
            <p:cNvPr id="179215" name="Group 15"/>
            <p:cNvGrpSpPr>
              <a:grpSpLocks/>
            </p:cNvGrpSpPr>
            <p:nvPr/>
          </p:nvGrpSpPr>
          <p:grpSpPr bwMode="auto">
            <a:xfrm>
              <a:off x="2880" y="1440"/>
              <a:ext cx="207" cy="211"/>
              <a:chOff x="4416" y="1728"/>
              <a:chExt cx="259" cy="264"/>
            </a:xfrm>
          </p:grpSpPr>
          <p:sp>
            <p:nvSpPr>
              <p:cNvPr id="179216" name="Oval 16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7" name="Text Box 17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endParaRPr lang="en-US"/>
              </a:p>
            </p:txBody>
          </p:sp>
        </p:grpSp>
        <p:grpSp>
          <p:nvGrpSpPr>
            <p:cNvPr id="179218" name="Group 18"/>
            <p:cNvGrpSpPr>
              <a:grpSpLocks/>
            </p:cNvGrpSpPr>
            <p:nvPr/>
          </p:nvGrpSpPr>
          <p:grpSpPr bwMode="auto">
            <a:xfrm>
              <a:off x="2208" y="2477"/>
              <a:ext cx="207" cy="211"/>
              <a:chOff x="4416" y="1728"/>
              <a:chExt cx="259" cy="264"/>
            </a:xfrm>
          </p:grpSpPr>
          <p:sp>
            <p:nvSpPr>
              <p:cNvPr id="179219" name="Oval 1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20" name="Text Box 20"/>
              <p:cNvSpPr txBox="1">
                <a:spLocks noChangeArrowheads="1"/>
              </p:cNvSpPr>
              <p:nvPr/>
            </p:nvSpPr>
            <p:spPr bwMode="auto">
              <a:xfrm>
                <a:off x="4464" y="1775"/>
                <a:ext cx="211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7</a:t>
                </a:r>
                <a:endParaRPr lang="en-US"/>
              </a:p>
            </p:txBody>
          </p:sp>
        </p:grpSp>
        <p:sp>
          <p:nvSpPr>
            <p:cNvPr id="179222" name="Oval 22"/>
            <p:cNvSpPr>
              <a:spLocks noChangeArrowheads="1"/>
            </p:cNvSpPr>
            <p:nvPr/>
          </p:nvSpPr>
          <p:spPr bwMode="auto">
            <a:xfrm>
              <a:off x="1584" y="211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3" name="Text Box 23"/>
            <p:cNvSpPr txBox="1">
              <a:spLocks noChangeArrowheads="1"/>
            </p:cNvSpPr>
            <p:nvPr/>
          </p:nvSpPr>
          <p:spPr bwMode="auto">
            <a:xfrm>
              <a:off x="1584" y="216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  <p:grpSp>
          <p:nvGrpSpPr>
            <p:cNvPr id="179224" name="Group 24"/>
            <p:cNvGrpSpPr>
              <a:grpSpLocks/>
            </p:cNvGrpSpPr>
            <p:nvPr/>
          </p:nvGrpSpPr>
          <p:grpSpPr bwMode="auto">
            <a:xfrm>
              <a:off x="2976" y="2352"/>
              <a:ext cx="528" cy="480"/>
              <a:chOff x="3984" y="1872"/>
              <a:chExt cx="528" cy="528"/>
            </a:xfrm>
          </p:grpSpPr>
          <p:sp>
            <p:nvSpPr>
              <p:cNvPr id="179225" name="Line 25"/>
              <p:cNvSpPr>
                <a:spLocks noChangeShapeType="1"/>
              </p:cNvSpPr>
              <p:nvPr/>
            </p:nvSpPr>
            <p:spPr bwMode="auto">
              <a:xfrm flipH="1">
                <a:off x="3984" y="1872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26" name="Text Box 26"/>
              <p:cNvSpPr txBox="1">
                <a:spLocks noChangeArrowheads="1"/>
              </p:cNvSpPr>
              <p:nvPr/>
            </p:nvSpPr>
            <p:spPr bwMode="auto">
              <a:xfrm>
                <a:off x="4080" y="2016"/>
                <a:ext cx="16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endParaRPr lang="en-US"/>
              </a:p>
            </p:txBody>
          </p:sp>
        </p:grpSp>
        <p:sp>
          <p:nvSpPr>
            <p:cNvPr id="179227" name="Line 27"/>
            <p:cNvSpPr>
              <a:spLocks noChangeShapeType="1"/>
            </p:cNvSpPr>
            <p:nvPr/>
          </p:nvSpPr>
          <p:spPr bwMode="auto">
            <a:xfrm flipH="1">
              <a:off x="3072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8" name="Text Box 28"/>
            <p:cNvSpPr txBox="1">
              <a:spLocks noChangeArrowheads="1"/>
            </p:cNvSpPr>
            <p:nvPr/>
          </p:nvSpPr>
          <p:spPr bwMode="auto">
            <a:xfrm>
              <a:off x="3168" y="211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</a:t>
              </a:r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 flipH="1" flipV="1">
              <a:off x="3024" y="1632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0" name="Text Box 30"/>
            <p:cNvSpPr txBox="1">
              <a:spLocks noChangeArrowheads="1"/>
            </p:cNvSpPr>
            <p:nvPr/>
          </p:nvSpPr>
          <p:spPr bwMode="auto">
            <a:xfrm>
              <a:off x="3216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 flipH="1">
              <a:off x="2352" y="158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 flipH="1">
              <a:off x="2352" y="2256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 flipV="1">
              <a:off x="2400" y="259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4" name="Line 34"/>
            <p:cNvSpPr>
              <a:spLocks noChangeShapeType="1"/>
            </p:cNvSpPr>
            <p:nvPr/>
          </p:nvSpPr>
          <p:spPr bwMode="auto">
            <a:xfrm flipH="1" flipV="1">
              <a:off x="2352" y="187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5" name="Line 35"/>
            <p:cNvSpPr>
              <a:spLocks noChangeShapeType="1"/>
            </p:cNvSpPr>
            <p:nvPr/>
          </p:nvSpPr>
          <p:spPr bwMode="auto">
            <a:xfrm flipH="1">
              <a:off x="1680" y="1872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 flipH="1" flipV="1">
              <a:off x="1776" y="22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7" name="Text Box 37"/>
            <p:cNvSpPr txBox="1">
              <a:spLocks noChangeArrowheads="1"/>
            </p:cNvSpPr>
            <p:nvPr/>
          </p:nvSpPr>
          <p:spPr bwMode="auto">
            <a:xfrm>
              <a:off x="2544" y="153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79238" name="Text Box 38"/>
            <p:cNvSpPr txBox="1">
              <a:spLocks noChangeArrowheads="1"/>
            </p:cNvSpPr>
            <p:nvPr/>
          </p:nvSpPr>
          <p:spPr bwMode="auto">
            <a:xfrm>
              <a:off x="2592" y="192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</a:t>
              </a:r>
            </a:p>
          </p:txBody>
        </p:sp>
        <p:sp>
          <p:nvSpPr>
            <p:cNvPr id="179239" name="Text Box 39"/>
            <p:cNvSpPr txBox="1">
              <a:spLocks noChangeArrowheads="1"/>
            </p:cNvSpPr>
            <p:nvPr/>
          </p:nvSpPr>
          <p:spPr bwMode="auto">
            <a:xfrm>
              <a:off x="2448" y="22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179240" name="Text Box 40"/>
            <p:cNvSpPr txBox="1">
              <a:spLocks noChangeArrowheads="1"/>
            </p:cNvSpPr>
            <p:nvPr/>
          </p:nvSpPr>
          <p:spPr bwMode="auto">
            <a:xfrm>
              <a:off x="2544" y="259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</a:t>
              </a:r>
            </a:p>
          </p:txBody>
        </p:sp>
        <p:sp>
          <p:nvSpPr>
            <p:cNvPr id="179241" name="Text Box 41"/>
            <p:cNvSpPr txBox="1">
              <a:spLocks noChangeArrowheads="1"/>
            </p:cNvSpPr>
            <p:nvPr/>
          </p:nvSpPr>
          <p:spPr bwMode="auto">
            <a:xfrm>
              <a:off x="1968" y="22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79242" name="Text Box 42"/>
            <p:cNvSpPr txBox="1">
              <a:spLocks noChangeArrowheads="1"/>
            </p:cNvSpPr>
            <p:nvPr/>
          </p:nvSpPr>
          <p:spPr bwMode="auto">
            <a:xfrm>
              <a:off x="1824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79243" name="Oval 43"/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44" name="Text Box 44"/>
            <p:cNvSpPr txBox="1">
              <a:spLocks noChangeArrowheads="1"/>
            </p:cNvSpPr>
            <p:nvPr/>
          </p:nvSpPr>
          <p:spPr bwMode="auto">
            <a:xfrm>
              <a:off x="3408" y="2160"/>
              <a:ext cx="2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  1</a:t>
              </a:r>
              <a:endParaRPr lang="en-US"/>
            </a:p>
          </p:txBody>
        </p:sp>
        <p:sp>
          <p:nvSpPr>
            <p:cNvPr id="179245" name="Text Box 45"/>
            <p:cNvSpPr txBox="1">
              <a:spLocks noChangeArrowheads="1"/>
            </p:cNvSpPr>
            <p:nvPr/>
          </p:nvSpPr>
          <p:spPr bwMode="auto">
            <a:xfrm>
              <a:off x="3408" y="1440"/>
              <a:ext cx="2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  2</a:t>
              </a:r>
              <a:endParaRPr lang="en-US"/>
            </a:p>
          </p:txBody>
        </p:sp>
        <p:sp>
          <p:nvSpPr>
            <p:cNvPr id="179246" name="Oval 46"/>
            <p:cNvSpPr>
              <a:spLocks noChangeArrowheads="1"/>
            </p:cNvSpPr>
            <p:nvPr/>
          </p:nvSpPr>
          <p:spPr bwMode="auto">
            <a:xfrm>
              <a:off x="2880" y="7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47" name="Text Box 47"/>
            <p:cNvSpPr txBox="1">
              <a:spLocks noChangeArrowheads="1"/>
            </p:cNvSpPr>
            <p:nvPr/>
          </p:nvSpPr>
          <p:spPr bwMode="auto">
            <a:xfrm>
              <a:off x="2880" y="76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  <a:endParaRPr lang="en-US"/>
            </a:p>
          </p:txBody>
        </p:sp>
        <p:sp>
          <p:nvSpPr>
            <p:cNvPr id="179248" name="Oval 48"/>
            <p:cNvSpPr>
              <a:spLocks noChangeArrowheads="1"/>
            </p:cNvSpPr>
            <p:nvPr/>
          </p:nvSpPr>
          <p:spPr bwMode="auto">
            <a:xfrm>
              <a:off x="1968" y="1056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49" name="Text Box 49"/>
            <p:cNvSpPr txBox="1">
              <a:spLocks noChangeArrowheads="1"/>
            </p:cNvSpPr>
            <p:nvPr/>
          </p:nvSpPr>
          <p:spPr bwMode="auto">
            <a:xfrm>
              <a:off x="1968" y="10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9</a:t>
              </a:r>
              <a:endParaRPr lang="en-US"/>
            </a:p>
          </p:txBody>
        </p:sp>
        <p:sp>
          <p:nvSpPr>
            <p:cNvPr id="179250" name="Oval 50"/>
            <p:cNvSpPr>
              <a:spLocks noChangeArrowheads="1"/>
            </p:cNvSpPr>
            <p:nvPr/>
          </p:nvSpPr>
          <p:spPr bwMode="auto">
            <a:xfrm>
              <a:off x="1392" y="144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1" name="Text Box 51"/>
            <p:cNvSpPr txBox="1">
              <a:spLocks noChangeArrowheads="1"/>
            </p:cNvSpPr>
            <p:nvPr/>
          </p:nvSpPr>
          <p:spPr bwMode="auto">
            <a:xfrm>
              <a:off x="1344" y="144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11</a:t>
              </a:r>
              <a:endParaRPr lang="en-US"/>
            </a:p>
          </p:txBody>
        </p:sp>
        <p:sp>
          <p:nvSpPr>
            <p:cNvPr id="179252" name="Line 52"/>
            <p:cNvSpPr>
              <a:spLocks noChangeShapeType="1"/>
            </p:cNvSpPr>
            <p:nvPr/>
          </p:nvSpPr>
          <p:spPr bwMode="auto">
            <a:xfrm flipH="1" flipV="1">
              <a:off x="3072" y="912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3" name="Text Box 53"/>
            <p:cNvSpPr txBox="1">
              <a:spLocks noChangeArrowheads="1"/>
            </p:cNvSpPr>
            <p:nvPr/>
          </p:nvSpPr>
          <p:spPr bwMode="auto">
            <a:xfrm>
              <a:off x="3216" y="10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79254" name="Line 54"/>
            <p:cNvSpPr>
              <a:spLocks noChangeShapeType="1"/>
            </p:cNvSpPr>
            <p:nvPr/>
          </p:nvSpPr>
          <p:spPr bwMode="auto">
            <a:xfrm flipH="1">
              <a:off x="3072" y="153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5" name="Text Box 55"/>
            <p:cNvSpPr txBox="1">
              <a:spLocks noChangeArrowheads="1"/>
            </p:cNvSpPr>
            <p:nvPr/>
          </p:nvSpPr>
          <p:spPr bwMode="auto">
            <a:xfrm>
              <a:off x="3168" y="139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79256" name="Line 56"/>
            <p:cNvSpPr>
              <a:spLocks noChangeShapeType="1"/>
            </p:cNvSpPr>
            <p:nvPr/>
          </p:nvSpPr>
          <p:spPr bwMode="auto">
            <a:xfrm flipH="1">
              <a:off x="2112" y="864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7" name="Text Box 57"/>
            <p:cNvSpPr txBox="1">
              <a:spLocks noChangeArrowheads="1"/>
            </p:cNvSpPr>
            <p:nvPr/>
          </p:nvSpPr>
          <p:spPr bwMode="auto">
            <a:xfrm>
              <a:off x="2400" y="81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</a:t>
              </a:r>
            </a:p>
          </p:txBody>
        </p:sp>
        <p:sp>
          <p:nvSpPr>
            <p:cNvPr id="179258" name="Line 58"/>
            <p:cNvSpPr>
              <a:spLocks noChangeShapeType="1"/>
            </p:cNvSpPr>
            <p:nvPr/>
          </p:nvSpPr>
          <p:spPr bwMode="auto">
            <a:xfrm flipH="1">
              <a:off x="2304" y="912"/>
              <a:ext cx="62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9" name="Text Box 59"/>
            <p:cNvSpPr txBox="1">
              <a:spLocks noChangeArrowheads="1"/>
            </p:cNvSpPr>
            <p:nvPr/>
          </p:nvSpPr>
          <p:spPr bwMode="auto">
            <a:xfrm>
              <a:off x="2448" y="120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</a:t>
              </a:r>
            </a:p>
          </p:txBody>
        </p:sp>
        <p:sp>
          <p:nvSpPr>
            <p:cNvPr id="179260" name="Line 60"/>
            <p:cNvSpPr>
              <a:spLocks noChangeShapeType="1"/>
            </p:cNvSpPr>
            <p:nvPr/>
          </p:nvSpPr>
          <p:spPr bwMode="auto">
            <a:xfrm flipH="1">
              <a:off x="1536" y="120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1" name="Text Box 61"/>
            <p:cNvSpPr txBox="1">
              <a:spLocks noChangeArrowheads="1"/>
            </p:cNvSpPr>
            <p:nvPr/>
          </p:nvSpPr>
          <p:spPr bwMode="auto">
            <a:xfrm>
              <a:off x="1632" y="115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4</a:t>
              </a:r>
            </a:p>
          </p:txBody>
        </p:sp>
        <p:sp>
          <p:nvSpPr>
            <p:cNvPr id="179262" name="Line 62"/>
            <p:cNvSpPr>
              <a:spLocks noChangeShapeType="1"/>
            </p:cNvSpPr>
            <p:nvPr/>
          </p:nvSpPr>
          <p:spPr bwMode="auto">
            <a:xfrm flipH="1" flipV="1">
              <a:off x="1584" y="1584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3" name="Text Box 63"/>
            <p:cNvSpPr txBox="1">
              <a:spLocks noChangeArrowheads="1"/>
            </p:cNvSpPr>
            <p:nvPr/>
          </p:nvSpPr>
          <p:spPr bwMode="auto">
            <a:xfrm>
              <a:off x="1968" y="158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79264" name="Line 64"/>
            <p:cNvSpPr>
              <a:spLocks noChangeShapeType="1"/>
            </p:cNvSpPr>
            <p:nvPr/>
          </p:nvSpPr>
          <p:spPr bwMode="auto">
            <a:xfrm flipH="1">
              <a:off x="1680" y="1248"/>
              <a:ext cx="33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5" name="Text Box 65"/>
            <p:cNvSpPr txBox="1">
              <a:spLocks noChangeArrowheads="1"/>
            </p:cNvSpPr>
            <p:nvPr/>
          </p:nvSpPr>
          <p:spPr bwMode="auto">
            <a:xfrm>
              <a:off x="1776" y="134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grpSp>
          <p:nvGrpSpPr>
            <p:cNvPr id="179272" name="Group 72"/>
            <p:cNvGrpSpPr>
              <a:grpSpLocks/>
            </p:cNvGrpSpPr>
            <p:nvPr/>
          </p:nvGrpSpPr>
          <p:grpSpPr bwMode="auto">
            <a:xfrm>
              <a:off x="4032" y="1872"/>
              <a:ext cx="192" cy="192"/>
              <a:chOff x="4512" y="2736"/>
              <a:chExt cx="192" cy="192"/>
            </a:xfrm>
          </p:grpSpPr>
          <p:sp>
            <p:nvSpPr>
              <p:cNvPr id="179269" name="Text Box 69"/>
              <p:cNvSpPr txBox="1">
                <a:spLocks noChangeArrowheads="1"/>
              </p:cNvSpPr>
              <p:nvPr/>
            </p:nvSpPr>
            <p:spPr bwMode="auto">
              <a:xfrm>
                <a:off x="4512" y="2736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</a:p>
            </p:txBody>
          </p:sp>
          <p:sp>
            <p:nvSpPr>
              <p:cNvPr id="179271" name="Oval 71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273" name="Group 73"/>
            <p:cNvGrpSpPr>
              <a:grpSpLocks/>
            </p:cNvGrpSpPr>
            <p:nvPr/>
          </p:nvGrpSpPr>
          <p:grpSpPr bwMode="auto">
            <a:xfrm>
              <a:off x="720" y="1824"/>
              <a:ext cx="192" cy="192"/>
              <a:chOff x="4512" y="2736"/>
              <a:chExt cx="192" cy="192"/>
            </a:xfrm>
          </p:grpSpPr>
          <p:sp>
            <p:nvSpPr>
              <p:cNvPr id="179274" name="Text Box 74"/>
              <p:cNvSpPr txBox="1">
                <a:spLocks noChangeArrowheads="1"/>
              </p:cNvSpPr>
              <p:nvPr/>
            </p:nvSpPr>
            <p:spPr bwMode="auto">
              <a:xfrm>
                <a:off x="4512" y="2736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D</a:t>
                </a:r>
              </a:p>
            </p:txBody>
          </p:sp>
          <p:sp>
            <p:nvSpPr>
              <p:cNvPr id="179275" name="Oval 75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76" name="Line 76"/>
            <p:cNvSpPr>
              <a:spLocks noChangeShapeType="1"/>
            </p:cNvSpPr>
            <p:nvPr/>
          </p:nvSpPr>
          <p:spPr bwMode="auto">
            <a:xfrm flipH="1">
              <a:off x="864" y="1584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7" name="Text Box 77"/>
            <p:cNvSpPr txBox="1">
              <a:spLocks noChangeArrowheads="1"/>
            </p:cNvSpPr>
            <p:nvPr/>
          </p:nvSpPr>
          <p:spPr bwMode="auto">
            <a:xfrm>
              <a:off x="1056" y="153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79278" name="Line 78"/>
            <p:cNvSpPr>
              <a:spLocks noChangeShapeType="1"/>
            </p:cNvSpPr>
            <p:nvPr/>
          </p:nvSpPr>
          <p:spPr bwMode="auto">
            <a:xfrm flipH="1" flipV="1">
              <a:off x="864" y="1968"/>
              <a:ext cx="7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9" name="Text Box 79"/>
            <p:cNvSpPr txBox="1">
              <a:spLocks noChangeArrowheads="1"/>
            </p:cNvSpPr>
            <p:nvPr/>
          </p:nvSpPr>
          <p:spPr bwMode="auto">
            <a:xfrm>
              <a:off x="1200" y="196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</a:t>
              </a:r>
            </a:p>
          </p:txBody>
        </p:sp>
        <p:sp>
          <p:nvSpPr>
            <p:cNvPr id="179280" name="Line 80"/>
            <p:cNvSpPr>
              <a:spLocks noChangeShapeType="1"/>
            </p:cNvSpPr>
            <p:nvPr/>
          </p:nvSpPr>
          <p:spPr bwMode="auto">
            <a:xfrm flipH="1" flipV="1">
              <a:off x="3600" y="1584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1" name="Line 81"/>
            <p:cNvSpPr>
              <a:spLocks noChangeShapeType="1"/>
            </p:cNvSpPr>
            <p:nvPr/>
          </p:nvSpPr>
          <p:spPr bwMode="auto">
            <a:xfrm flipH="1">
              <a:off x="3648" y="201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2" name="Text Box 82"/>
            <p:cNvSpPr txBox="1">
              <a:spLocks noChangeArrowheads="1"/>
            </p:cNvSpPr>
            <p:nvPr/>
          </p:nvSpPr>
          <p:spPr bwMode="auto">
            <a:xfrm>
              <a:off x="3792" y="168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79283" name="Text Box 83"/>
            <p:cNvSpPr txBox="1">
              <a:spLocks noChangeArrowheads="1"/>
            </p:cNvSpPr>
            <p:nvPr/>
          </p:nvSpPr>
          <p:spPr bwMode="auto">
            <a:xfrm>
              <a:off x="3648" y="201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179284" name="Line 84"/>
            <p:cNvSpPr>
              <a:spLocks noChangeShapeType="1"/>
            </p:cNvSpPr>
            <p:nvPr/>
          </p:nvSpPr>
          <p:spPr bwMode="auto">
            <a:xfrm>
              <a:off x="2256" y="1920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5" name="Line 85"/>
            <p:cNvSpPr>
              <a:spLocks noChangeShapeType="1"/>
            </p:cNvSpPr>
            <p:nvPr/>
          </p:nvSpPr>
          <p:spPr bwMode="auto">
            <a:xfrm flipH="1">
              <a:off x="2928" y="2352"/>
              <a:ext cx="48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6" name="Line 86"/>
            <p:cNvSpPr>
              <a:spLocks noChangeShapeType="1"/>
            </p:cNvSpPr>
            <p:nvPr/>
          </p:nvSpPr>
          <p:spPr bwMode="auto">
            <a:xfrm>
              <a:off x="2976" y="1632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7" name="Line 87"/>
            <p:cNvSpPr>
              <a:spLocks noChangeShapeType="1"/>
            </p:cNvSpPr>
            <p:nvPr/>
          </p:nvSpPr>
          <p:spPr bwMode="auto">
            <a:xfrm>
              <a:off x="2976" y="960"/>
              <a:ext cx="48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8" name="Line 88"/>
            <p:cNvSpPr>
              <a:spLocks noChangeShapeType="1"/>
            </p:cNvSpPr>
            <p:nvPr/>
          </p:nvSpPr>
          <p:spPr bwMode="auto">
            <a:xfrm>
              <a:off x="2112" y="1200"/>
              <a:ext cx="96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9" name="Text Box 89"/>
            <p:cNvSpPr txBox="1">
              <a:spLocks noChangeArrowheads="1"/>
            </p:cNvSpPr>
            <p:nvPr/>
          </p:nvSpPr>
          <p:spPr bwMode="auto">
            <a:xfrm>
              <a:off x="2256" y="20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79290" name="Text Box 90"/>
            <p:cNvSpPr txBox="1">
              <a:spLocks noChangeArrowheads="1"/>
            </p:cNvSpPr>
            <p:nvPr/>
          </p:nvSpPr>
          <p:spPr bwMode="auto">
            <a:xfrm>
              <a:off x="2112" y="134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  <a:endParaRPr lang="en-US" sz="1200"/>
            </a:p>
          </p:txBody>
        </p:sp>
        <p:sp>
          <p:nvSpPr>
            <p:cNvPr id="179292" name="Text Box 92"/>
            <p:cNvSpPr txBox="1">
              <a:spLocks noChangeArrowheads="1"/>
            </p:cNvSpPr>
            <p:nvPr/>
          </p:nvSpPr>
          <p:spPr bwMode="auto">
            <a:xfrm>
              <a:off x="2976" y="110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79293" name="Text Box 93"/>
            <p:cNvSpPr txBox="1">
              <a:spLocks noChangeArrowheads="1"/>
            </p:cNvSpPr>
            <p:nvPr/>
          </p:nvSpPr>
          <p:spPr bwMode="auto">
            <a:xfrm>
              <a:off x="2976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79294" name="Text Box 94"/>
            <p:cNvSpPr txBox="1">
              <a:spLocks noChangeArrowheads="1"/>
            </p:cNvSpPr>
            <p:nvPr/>
          </p:nvSpPr>
          <p:spPr bwMode="auto">
            <a:xfrm>
              <a:off x="2832" y="249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33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7386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725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Two important observations in the LP-relaxation </a:t>
            </a:r>
            <a:endParaRPr lang="en-US"/>
          </a:p>
        </p:txBody>
      </p:sp>
      <p:grpSp>
        <p:nvGrpSpPr>
          <p:cNvPr id="226418" name="Group 114"/>
          <p:cNvGrpSpPr>
            <a:grpSpLocks/>
          </p:cNvGrpSpPr>
          <p:nvPr/>
        </p:nvGrpSpPr>
        <p:grpSpPr bwMode="auto">
          <a:xfrm>
            <a:off x="609600" y="1143000"/>
            <a:ext cx="6858000" cy="2743200"/>
            <a:chOff x="480" y="1200"/>
            <a:chExt cx="4320" cy="1728"/>
          </a:xfrm>
        </p:grpSpPr>
        <p:sp>
          <p:nvSpPr>
            <p:cNvPr id="226394" name="Line 90"/>
            <p:cNvSpPr>
              <a:spLocks noChangeShapeType="1"/>
            </p:cNvSpPr>
            <p:nvPr/>
          </p:nvSpPr>
          <p:spPr bwMode="auto">
            <a:xfrm flipV="1">
              <a:off x="768" y="1392"/>
              <a:ext cx="172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398" name="Group 94"/>
            <p:cNvGrpSpPr>
              <a:grpSpLocks/>
            </p:cNvGrpSpPr>
            <p:nvPr/>
          </p:nvGrpSpPr>
          <p:grpSpPr bwMode="auto">
            <a:xfrm>
              <a:off x="2496" y="1200"/>
              <a:ext cx="288" cy="288"/>
              <a:chOff x="2496" y="1200"/>
              <a:chExt cx="288" cy="288"/>
            </a:xfrm>
          </p:grpSpPr>
          <p:sp>
            <p:nvSpPr>
              <p:cNvPr id="226395" name="Oval 91"/>
              <p:cNvSpPr>
                <a:spLocks noChangeArrowheads="1"/>
              </p:cNvSpPr>
              <p:nvPr/>
            </p:nvSpPr>
            <p:spPr bwMode="auto">
              <a:xfrm>
                <a:off x="2496" y="1200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6" name="Text Box 92"/>
              <p:cNvSpPr txBox="1">
                <a:spLocks noChangeArrowheads="1"/>
              </p:cNvSpPr>
              <p:nvPr/>
            </p:nvSpPr>
            <p:spPr bwMode="auto">
              <a:xfrm>
                <a:off x="2544" y="120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226399" name="Group 95"/>
            <p:cNvGrpSpPr>
              <a:grpSpLocks/>
            </p:cNvGrpSpPr>
            <p:nvPr/>
          </p:nvGrpSpPr>
          <p:grpSpPr bwMode="auto">
            <a:xfrm>
              <a:off x="480" y="2592"/>
              <a:ext cx="288" cy="288"/>
              <a:chOff x="2496" y="1200"/>
              <a:chExt cx="288" cy="288"/>
            </a:xfrm>
          </p:grpSpPr>
          <p:sp>
            <p:nvSpPr>
              <p:cNvPr id="226400" name="Oval 96"/>
              <p:cNvSpPr>
                <a:spLocks noChangeArrowheads="1"/>
              </p:cNvSpPr>
              <p:nvPr/>
            </p:nvSpPr>
            <p:spPr bwMode="auto">
              <a:xfrm>
                <a:off x="2496" y="1200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1" name="Text Box 97"/>
              <p:cNvSpPr txBox="1">
                <a:spLocks noChangeArrowheads="1"/>
              </p:cNvSpPr>
              <p:nvPr/>
            </p:nvSpPr>
            <p:spPr bwMode="auto">
              <a:xfrm>
                <a:off x="2544" y="120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26402" name="Group 98"/>
            <p:cNvGrpSpPr>
              <a:grpSpLocks/>
            </p:cNvGrpSpPr>
            <p:nvPr/>
          </p:nvGrpSpPr>
          <p:grpSpPr bwMode="auto">
            <a:xfrm>
              <a:off x="2928" y="2640"/>
              <a:ext cx="288" cy="288"/>
              <a:chOff x="2496" y="1200"/>
              <a:chExt cx="288" cy="288"/>
            </a:xfrm>
          </p:grpSpPr>
          <p:sp>
            <p:nvSpPr>
              <p:cNvPr id="226403" name="Oval 99"/>
              <p:cNvSpPr>
                <a:spLocks noChangeArrowheads="1"/>
              </p:cNvSpPr>
              <p:nvPr/>
            </p:nvSpPr>
            <p:spPr bwMode="auto">
              <a:xfrm>
                <a:off x="2496" y="1200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4" name="Text Box 100"/>
              <p:cNvSpPr txBox="1">
                <a:spLocks noChangeArrowheads="1"/>
              </p:cNvSpPr>
              <p:nvPr/>
            </p:nvSpPr>
            <p:spPr bwMode="auto">
              <a:xfrm>
                <a:off x="2544" y="120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226405" name="Group 101"/>
            <p:cNvGrpSpPr>
              <a:grpSpLocks/>
            </p:cNvGrpSpPr>
            <p:nvPr/>
          </p:nvGrpSpPr>
          <p:grpSpPr bwMode="auto">
            <a:xfrm>
              <a:off x="4512" y="1728"/>
              <a:ext cx="288" cy="288"/>
              <a:chOff x="2496" y="1200"/>
              <a:chExt cx="288" cy="288"/>
            </a:xfrm>
          </p:grpSpPr>
          <p:sp>
            <p:nvSpPr>
              <p:cNvPr id="226406" name="Oval 102"/>
              <p:cNvSpPr>
                <a:spLocks noChangeArrowheads="1"/>
              </p:cNvSpPr>
              <p:nvPr/>
            </p:nvSpPr>
            <p:spPr bwMode="auto">
              <a:xfrm>
                <a:off x="2496" y="1200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7" name="Text Box 103"/>
              <p:cNvSpPr txBox="1">
                <a:spLocks noChangeArrowheads="1"/>
              </p:cNvSpPr>
              <p:nvPr/>
            </p:nvSpPr>
            <p:spPr bwMode="auto">
              <a:xfrm>
                <a:off x="2544" y="120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sp>
          <p:nvSpPr>
            <p:cNvPr id="226408" name="Line 104"/>
            <p:cNvSpPr>
              <a:spLocks noChangeShapeType="1"/>
            </p:cNvSpPr>
            <p:nvPr/>
          </p:nvSpPr>
          <p:spPr bwMode="auto">
            <a:xfrm flipV="1">
              <a:off x="768" y="2736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9" name="Line 105"/>
            <p:cNvSpPr>
              <a:spLocks noChangeShapeType="1"/>
            </p:cNvSpPr>
            <p:nvPr/>
          </p:nvSpPr>
          <p:spPr bwMode="auto">
            <a:xfrm>
              <a:off x="2784" y="1392"/>
              <a:ext cx="17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0" name="Line 106"/>
            <p:cNvSpPr>
              <a:spLocks noChangeShapeType="1"/>
            </p:cNvSpPr>
            <p:nvPr/>
          </p:nvSpPr>
          <p:spPr bwMode="auto">
            <a:xfrm flipV="1">
              <a:off x="3216" y="1920"/>
              <a:ext cx="134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1" name="Line 107"/>
            <p:cNvSpPr>
              <a:spLocks noChangeShapeType="1"/>
            </p:cNvSpPr>
            <p:nvPr/>
          </p:nvSpPr>
          <p:spPr bwMode="auto">
            <a:xfrm>
              <a:off x="2640" y="1488"/>
              <a:ext cx="43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3" name="Text Box 109"/>
            <p:cNvSpPr txBox="1">
              <a:spLocks noChangeArrowheads="1"/>
            </p:cNvSpPr>
            <p:nvPr/>
          </p:nvSpPr>
          <p:spPr bwMode="auto">
            <a:xfrm>
              <a:off x="1190" y="189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226414" name="Text Box 110"/>
            <p:cNvSpPr txBox="1">
              <a:spLocks noChangeArrowheads="1"/>
            </p:cNvSpPr>
            <p:nvPr/>
          </p:nvSpPr>
          <p:spPr bwMode="auto">
            <a:xfrm>
              <a:off x="3312" y="124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226415" name="Text Box 111"/>
            <p:cNvSpPr txBox="1">
              <a:spLocks noChangeArrowheads="1"/>
            </p:cNvSpPr>
            <p:nvPr/>
          </p:nvSpPr>
          <p:spPr bwMode="auto">
            <a:xfrm>
              <a:off x="2784" y="172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26416" name="Text Box 112"/>
            <p:cNvSpPr txBox="1">
              <a:spLocks noChangeArrowheads="1"/>
            </p:cNvSpPr>
            <p:nvPr/>
          </p:nvSpPr>
          <p:spPr bwMode="auto">
            <a:xfrm>
              <a:off x="1670" y="247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226417" name="Text Box 113"/>
            <p:cNvSpPr txBox="1">
              <a:spLocks noChangeArrowheads="1"/>
            </p:cNvSpPr>
            <p:nvPr/>
          </p:nvSpPr>
          <p:spPr bwMode="auto">
            <a:xfrm>
              <a:off x="3542" y="218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</p:grpSp>
      <p:sp>
        <p:nvSpPr>
          <p:cNvPr id="226419" name="Text Box 115"/>
          <p:cNvSpPr txBox="1">
            <a:spLocks noChangeArrowheads="1"/>
          </p:cNvSpPr>
          <p:nvPr/>
        </p:nvSpPr>
        <p:spPr bwMode="auto">
          <a:xfrm>
            <a:off x="517525" y="4230688"/>
            <a:ext cx="6270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>
                <a:latin typeface="Arial" charset="0"/>
              </a:rPr>
              <a:t>Formulate on the problem on the black board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Did I say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&lt;= 1</a:t>
            </a:r>
            <a:r>
              <a:rPr lang="en-US">
                <a:latin typeface="Arial" charset="0"/>
              </a:rPr>
              <a:t> ?</a:t>
            </a:r>
          </a:p>
          <a:p>
            <a:r>
              <a:rPr lang="en-US">
                <a:latin typeface="Arial" charset="0"/>
              </a:rPr>
              <a:t>Why all the variables came out less than 1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Did I say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-2500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b="1" i="1">
                <a:latin typeface="Arial" charset="0"/>
              </a:rPr>
              <a:t> 0 or 1</a:t>
            </a:r>
          </a:p>
          <a:p>
            <a:r>
              <a:rPr lang="en-US">
                <a:latin typeface="Arial" charset="0"/>
              </a:rPr>
              <a:t>Why all variables came out 0 or 1</a:t>
            </a:r>
          </a:p>
        </p:txBody>
      </p:sp>
    </p:spTree>
    <p:extLst>
      <p:ext uri="{BB962C8B-B14F-4D97-AF65-F5344CB8AC3E}">
        <p14:creationId xmlns:p14="http://schemas.microsoft.com/office/powerpoint/2010/main" val="756184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Line 102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Text Box 1027"/>
          <p:cNvSpPr txBox="1">
            <a:spLocks noChangeArrowheads="1"/>
          </p:cNvSpPr>
          <p:nvPr/>
        </p:nvSpPr>
        <p:spPr bwMode="auto">
          <a:xfrm>
            <a:off x="212725" y="115888"/>
            <a:ext cx="434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The Minimum Spanning Tree</a:t>
            </a:r>
            <a:endParaRPr lang="en-US"/>
          </a:p>
        </p:txBody>
      </p:sp>
      <p:sp>
        <p:nvSpPr>
          <p:cNvPr id="194564" name="Text Box 1028"/>
          <p:cNvSpPr txBox="1">
            <a:spLocks noChangeArrowheads="1"/>
          </p:cNvSpPr>
          <p:nvPr/>
        </p:nvSpPr>
        <p:spPr bwMode="auto">
          <a:xfrm>
            <a:off x="0" y="762000"/>
            <a:ext cx="9144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Find a tree such that we can access each and every node at the minimum cost. The total length ( or cost) of the tree is minimized.</a:t>
            </a:r>
          </a:p>
          <a:p>
            <a:r>
              <a:rPr lang="en-US"/>
              <a:t>In other words, we want to minimize the construction cost of the tree. </a:t>
            </a:r>
          </a:p>
          <a:p>
            <a:endParaRPr lang="en-US"/>
          </a:p>
          <a:p>
            <a:r>
              <a:rPr lang="en-US"/>
              <a:t>Edges on the MST are bi-directional</a:t>
            </a:r>
          </a:p>
          <a:p>
            <a:endParaRPr lang="en-US" b="1" i="1">
              <a:latin typeface="Times New Roman" pitchFamily="18" charset="0"/>
            </a:endParaRPr>
          </a:p>
          <a:p>
            <a:r>
              <a:rPr lang="en-US" b="1" i="1">
                <a:latin typeface="Times New Roman" pitchFamily="18" charset="0"/>
              </a:rPr>
              <a:t>l </a:t>
            </a:r>
            <a:r>
              <a:rPr lang="en-US" b="1" i="1" baseline="-25000">
                <a:latin typeface="Times New Roman" pitchFamily="18" charset="0"/>
              </a:rPr>
              <a:t>ij</a:t>
            </a:r>
            <a:r>
              <a:rPr lang="en-US"/>
              <a:t> : The length or cost of the bi-directional edge ij</a:t>
            </a:r>
            <a:r>
              <a:rPr lang="en-US" i="1"/>
              <a:t>.</a:t>
            </a:r>
          </a:p>
          <a:p>
            <a:endParaRPr lang="en-US" i="1"/>
          </a:p>
          <a:p>
            <a:r>
              <a:rPr lang="en-US"/>
              <a:t>We u</a:t>
            </a:r>
            <a:r>
              <a:rPr lang="en-US">
                <a:latin typeface="Times New Roman" pitchFamily="18" charset="0"/>
              </a:rPr>
              <a:t>sually use the term “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EDGE</a:t>
            </a:r>
            <a:r>
              <a:rPr lang="en-US">
                <a:latin typeface="Times New Roman" pitchFamily="18" charset="0"/>
              </a:rPr>
              <a:t>”  as nondirected, and term “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ARC</a:t>
            </a:r>
            <a:r>
              <a:rPr lang="en-US">
                <a:latin typeface="Times New Roman" pitchFamily="18" charset="0"/>
              </a:rPr>
              <a:t>” as directed. </a:t>
            </a:r>
            <a:endParaRPr lang="en-US" i="1"/>
          </a:p>
          <a:p>
            <a:r>
              <a:rPr lang="en-US" i="1"/>
              <a:t>      </a:t>
            </a:r>
          </a:p>
          <a:p>
            <a:r>
              <a:rPr lang="en-US"/>
              <a:t>All distances in MSE network are  </a:t>
            </a:r>
            <a:r>
              <a:rPr lang="en-US" b="1">
                <a:solidFill>
                  <a:srgbClr val="FF3300"/>
                </a:solidFill>
              </a:rPr>
              <a:t>symmetric. </a:t>
            </a:r>
          </a:p>
        </p:txBody>
      </p:sp>
    </p:spTree>
    <p:extLst>
      <p:ext uri="{BB962C8B-B14F-4D97-AF65-F5344CB8AC3E}">
        <p14:creationId xmlns:p14="http://schemas.microsoft.com/office/powerpoint/2010/main" val="25977041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434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The Minimum Spanning Tree</a:t>
            </a:r>
            <a:endParaRPr lang="en-US"/>
          </a:p>
        </p:txBody>
      </p:sp>
      <p:grpSp>
        <p:nvGrpSpPr>
          <p:cNvPr id="181343" name="Group 95"/>
          <p:cNvGrpSpPr>
            <a:grpSpLocks/>
          </p:cNvGrpSpPr>
          <p:nvPr/>
        </p:nvGrpSpPr>
        <p:grpSpPr bwMode="auto">
          <a:xfrm>
            <a:off x="304800" y="2057400"/>
            <a:ext cx="8534400" cy="3429000"/>
            <a:chOff x="192" y="1296"/>
            <a:chExt cx="5376" cy="2160"/>
          </a:xfrm>
        </p:grpSpPr>
        <p:grpSp>
          <p:nvGrpSpPr>
            <p:cNvPr id="181300" name="Group 52"/>
            <p:cNvGrpSpPr>
              <a:grpSpLocks/>
            </p:cNvGrpSpPr>
            <p:nvPr/>
          </p:nvGrpSpPr>
          <p:grpSpPr bwMode="auto">
            <a:xfrm>
              <a:off x="192" y="2112"/>
              <a:ext cx="432" cy="432"/>
              <a:chOff x="336" y="2160"/>
              <a:chExt cx="432" cy="432"/>
            </a:xfrm>
          </p:grpSpPr>
          <p:sp>
            <p:nvSpPr>
              <p:cNvPr id="181298" name="Oval 50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299" name="Text Box 51"/>
              <p:cNvSpPr txBox="1">
                <a:spLocks noChangeArrowheads="1"/>
              </p:cNvSpPr>
              <p:nvPr/>
            </p:nvSpPr>
            <p:spPr bwMode="auto">
              <a:xfrm>
                <a:off x="432" y="22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181301" name="Group 53"/>
            <p:cNvGrpSpPr>
              <a:grpSpLocks/>
            </p:cNvGrpSpPr>
            <p:nvPr/>
          </p:nvGrpSpPr>
          <p:grpSpPr bwMode="auto">
            <a:xfrm>
              <a:off x="3216" y="3024"/>
              <a:ext cx="432" cy="432"/>
              <a:chOff x="336" y="2160"/>
              <a:chExt cx="432" cy="432"/>
            </a:xfrm>
          </p:grpSpPr>
          <p:sp>
            <p:nvSpPr>
              <p:cNvPr id="181302" name="Oval 54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03" name="Text Box 55"/>
              <p:cNvSpPr txBox="1">
                <a:spLocks noChangeArrowheads="1"/>
              </p:cNvSpPr>
              <p:nvPr/>
            </p:nvSpPr>
            <p:spPr bwMode="auto">
              <a:xfrm>
                <a:off x="432" y="22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181304" name="Group 56"/>
            <p:cNvGrpSpPr>
              <a:grpSpLocks/>
            </p:cNvGrpSpPr>
            <p:nvPr/>
          </p:nvGrpSpPr>
          <p:grpSpPr bwMode="auto">
            <a:xfrm>
              <a:off x="3648" y="2112"/>
              <a:ext cx="432" cy="432"/>
              <a:chOff x="336" y="2160"/>
              <a:chExt cx="432" cy="432"/>
            </a:xfrm>
          </p:grpSpPr>
          <p:sp>
            <p:nvSpPr>
              <p:cNvPr id="181305" name="Oval 57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06" name="Text Box 58"/>
              <p:cNvSpPr txBox="1">
                <a:spLocks noChangeArrowheads="1"/>
              </p:cNvSpPr>
              <p:nvPr/>
            </p:nvSpPr>
            <p:spPr bwMode="auto">
              <a:xfrm>
                <a:off x="432" y="22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6</a:t>
                </a:r>
              </a:p>
            </p:txBody>
          </p:sp>
        </p:grpSp>
        <p:grpSp>
          <p:nvGrpSpPr>
            <p:cNvPr id="181307" name="Group 59"/>
            <p:cNvGrpSpPr>
              <a:grpSpLocks/>
            </p:cNvGrpSpPr>
            <p:nvPr/>
          </p:nvGrpSpPr>
          <p:grpSpPr bwMode="auto">
            <a:xfrm>
              <a:off x="2112" y="2160"/>
              <a:ext cx="432" cy="432"/>
              <a:chOff x="336" y="2160"/>
              <a:chExt cx="432" cy="432"/>
            </a:xfrm>
          </p:grpSpPr>
          <p:sp>
            <p:nvSpPr>
              <p:cNvPr id="181308" name="Oval 60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09" name="Text Box 61"/>
              <p:cNvSpPr txBox="1">
                <a:spLocks noChangeArrowheads="1"/>
              </p:cNvSpPr>
              <p:nvPr/>
            </p:nvSpPr>
            <p:spPr bwMode="auto">
              <a:xfrm>
                <a:off x="432" y="22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181310" name="Group 62"/>
            <p:cNvGrpSpPr>
              <a:grpSpLocks/>
            </p:cNvGrpSpPr>
            <p:nvPr/>
          </p:nvGrpSpPr>
          <p:grpSpPr bwMode="auto">
            <a:xfrm>
              <a:off x="1248" y="2976"/>
              <a:ext cx="432" cy="432"/>
              <a:chOff x="336" y="2160"/>
              <a:chExt cx="432" cy="432"/>
            </a:xfrm>
          </p:grpSpPr>
          <p:sp>
            <p:nvSpPr>
              <p:cNvPr id="181311" name="Oval 63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12" name="Text Box 64"/>
              <p:cNvSpPr txBox="1">
                <a:spLocks noChangeArrowheads="1"/>
              </p:cNvSpPr>
              <p:nvPr/>
            </p:nvSpPr>
            <p:spPr bwMode="auto">
              <a:xfrm>
                <a:off x="432" y="22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181313" name="Group 65"/>
            <p:cNvGrpSpPr>
              <a:grpSpLocks/>
            </p:cNvGrpSpPr>
            <p:nvPr/>
          </p:nvGrpSpPr>
          <p:grpSpPr bwMode="auto">
            <a:xfrm>
              <a:off x="1296" y="1296"/>
              <a:ext cx="432" cy="432"/>
              <a:chOff x="336" y="2160"/>
              <a:chExt cx="432" cy="432"/>
            </a:xfrm>
          </p:grpSpPr>
          <p:sp>
            <p:nvSpPr>
              <p:cNvPr id="181314" name="Oval 66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15" name="Text Box 67"/>
              <p:cNvSpPr txBox="1">
                <a:spLocks noChangeArrowheads="1"/>
              </p:cNvSpPr>
              <p:nvPr/>
            </p:nvSpPr>
            <p:spPr bwMode="auto">
              <a:xfrm>
                <a:off x="432" y="22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181316" name="Group 68"/>
            <p:cNvGrpSpPr>
              <a:grpSpLocks/>
            </p:cNvGrpSpPr>
            <p:nvPr/>
          </p:nvGrpSpPr>
          <p:grpSpPr bwMode="auto">
            <a:xfrm>
              <a:off x="5136" y="2592"/>
              <a:ext cx="432" cy="432"/>
              <a:chOff x="336" y="2160"/>
              <a:chExt cx="432" cy="432"/>
            </a:xfrm>
          </p:grpSpPr>
          <p:sp>
            <p:nvSpPr>
              <p:cNvPr id="181317" name="Oval 69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18" name="Text Box 70"/>
              <p:cNvSpPr txBox="1">
                <a:spLocks noChangeArrowheads="1"/>
              </p:cNvSpPr>
              <p:nvPr/>
            </p:nvSpPr>
            <p:spPr bwMode="auto">
              <a:xfrm>
                <a:off x="432" y="22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sp>
          <p:nvSpPr>
            <p:cNvPr id="181319" name="Line 71"/>
            <p:cNvSpPr>
              <a:spLocks noChangeShapeType="1"/>
            </p:cNvSpPr>
            <p:nvPr/>
          </p:nvSpPr>
          <p:spPr bwMode="auto">
            <a:xfrm>
              <a:off x="624" y="235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0" name="Line 72"/>
            <p:cNvSpPr>
              <a:spLocks noChangeShapeType="1"/>
            </p:cNvSpPr>
            <p:nvPr/>
          </p:nvSpPr>
          <p:spPr bwMode="auto">
            <a:xfrm>
              <a:off x="2544" y="235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1" name="Line 73"/>
            <p:cNvSpPr>
              <a:spLocks noChangeShapeType="1"/>
            </p:cNvSpPr>
            <p:nvPr/>
          </p:nvSpPr>
          <p:spPr bwMode="auto">
            <a:xfrm>
              <a:off x="1680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2" name="Line 74"/>
            <p:cNvSpPr>
              <a:spLocks noChangeShapeType="1"/>
            </p:cNvSpPr>
            <p:nvPr/>
          </p:nvSpPr>
          <p:spPr bwMode="auto">
            <a:xfrm flipV="1">
              <a:off x="528" y="1632"/>
              <a:ext cx="8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3" name="Line 75"/>
            <p:cNvSpPr>
              <a:spLocks noChangeShapeType="1"/>
            </p:cNvSpPr>
            <p:nvPr/>
          </p:nvSpPr>
          <p:spPr bwMode="auto">
            <a:xfrm>
              <a:off x="528" y="2496"/>
              <a:ext cx="72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4" name="Line 76"/>
            <p:cNvSpPr>
              <a:spLocks noChangeShapeType="1"/>
            </p:cNvSpPr>
            <p:nvPr/>
          </p:nvSpPr>
          <p:spPr bwMode="auto">
            <a:xfrm>
              <a:off x="1632" y="1680"/>
              <a:ext cx="57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5" name="Line 77"/>
            <p:cNvSpPr>
              <a:spLocks noChangeShapeType="1"/>
            </p:cNvSpPr>
            <p:nvPr/>
          </p:nvSpPr>
          <p:spPr bwMode="auto">
            <a:xfrm flipV="1">
              <a:off x="1584" y="2544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6" name="Line 78"/>
            <p:cNvSpPr>
              <a:spLocks noChangeShapeType="1"/>
            </p:cNvSpPr>
            <p:nvPr/>
          </p:nvSpPr>
          <p:spPr bwMode="auto">
            <a:xfrm>
              <a:off x="1728" y="1536"/>
              <a:ext cx="20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7" name="Line 79"/>
            <p:cNvSpPr>
              <a:spLocks noChangeShapeType="1"/>
            </p:cNvSpPr>
            <p:nvPr/>
          </p:nvSpPr>
          <p:spPr bwMode="auto">
            <a:xfrm>
              <a:off x="2496" y="2496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8" name="Line 80"/>
            <p:cNvSpPr>
              <a:spLocks noChangeShapeType="1"/>
            </p:cNvSpPr>
            <p:nvPr/>
          </p:nvSpPr>
          <p:spPr bwMode="auto">
            <a:xfrm>
              <a:off x="4080" y="2400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29" name="Line 81"/>
            <p:cNvSpPr>
              <a:spLocks noChangeShapeType="1"/>
            </p:cNvSpPr>
            <p:nvPr/>
          </p:nvSpPr>
          <p:spPr bwMode="auto">
            <a:xfrm flipH="1">
              <a:off x="3552" y="254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30" name="Line 82"/>
            <p:cNvSpPr>
              <a:spLocks noChangeShapeType="1"/>
            </p:cNvSpPr>
            <p:nvPr/>
          </p:nvSpPr>
          <p:spPr bwMode="auto">
            <a:xfrm flipH="1">
              <a:off x="3648" y="2880"/>
              <a:ext cx="14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331" name="Text Box 83"/>
            <p:cNvSpPr txBox="1">
              <a:spLocks noChangeArrowheads="1"/>
            </p:cNvSpPr>
            <p:nvPr/>
          </p:nvSpPr>
          <p:spPr bwMode="auto">
            <a:xfrm>
              <a:off x="710" y="170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81332" name="Text Box 84"/>
            <p:cNvSpPr txBox="1">
              <a:spLocks noChangeArrowheads="1"/>
            </p:cNvSpPr>
            <p:nvPr/>
          </p:nvSpPr>
          <p:spPr bwMode="auto">
            <a:xfrm>
              <a:off x="1248" y="211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81333" name="Text Box 85"/>
            <p:cNvSpPr txBox="1">
              <a:spLocks noChangeArrowheads="1"/>
            </p:cNvSpPr>
            <p:nvPr/>
          </p:nvSpPr>
          <p:spPr bwMode="auto">
            <a:xfrm>
              <a:off x="1824" y="16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81334" name="Text Box 86"/>
            <p:cNvSpPr txBox="1">
              <a:spLocks noChangeArrowheads="1"/>
            </p:cNvSpPr>
            <p:nvPr/>
          </p:nvSpPr>
          <p:spPr bwMode="auto">
            <a:xfrm>
              <a:off x="2544" y="158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81335" name="Text Box 87"/>
            <p:cNvSpPr txBox="1">
              <a:spLocks noChangeArrowheads="1"/>
            </p:cNvSpPr>
            <p:nvPr/>
          </p:nvSpPr>
          <p:spPr bwMode="auto">
            <a:xfrm>
              <a:off x="4608" y="23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81336" name="Text Box 88"/>
            <p:cNvSpPr txBox="1">
              <a:spLocks noChangeArrowheads="1"/>
            </p:cNvSpPr>
            <p:nvPr/>
          </p:nvSpPr>
          <p:spPr bwMode="auto">
            <a:xfrm>
              <a:off x="3648" y="268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81337" name="Text Box 89"/>
            <p:cNvSpPr txBox="1">
              <a:spLocks noChangeArrowheads="1"/>
            </p:cNvSpPr>
            <p:nvPr/>
          </p:nvSpPr>
          <p:spPr bwMode="auto">
            <a:xfrm>
              <a:off x="4320" y="283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81338" name="Text Box 90"/>
            <p:cNvSpPr txBox="1">
              <a:spLocks noChangeArrowheads="1"/>
            </p:cNvSpPr>
            <p:nvPr/>
          </p:nvSpPr>
          <p:spPr bwMode="auto">
            <a:xfrm>
              <a:off x="2784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81339" name="Text Box 91"/>
            <p:cNvSpPr txBox="1">
              <a:spLocks noChangeArrowheads="1"/>
            </p:cNvSpPr>
            <p:nvPr/>
          </p:nvSpPr>
          <p:spPr bwMode="auto">
            <a:xfrm>
              <a:off x="2832" y="211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81340" name="Text Box 92"/>
            <p:cNvSpPr txBox="1">
              <a:spLocks noChangeArrowheads="1"/>
            </p:cNvSpPr>
            <p:nvPr/>
          </p:nvSpPr>
          <p:spPr bwMode="auto">
            <a:xfrm>
              <a:off x="2160" y="297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81341" name="Text Box 93"/>
            <p:cNvSpPr txBox="1">
              <a:spLocks noChangeArrowheads="1"/>
            </p:cNvSpPr>
            <p:nvPr/>
          </p:nvSpPr>
          <p:spPr bwMode="auto">
            <a:xfrm>
              <a:off x="816" y="259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81342" name="Text Box 94"/>
            <p:cNvSpPr txBox="1">
              <a:spLocks noChangeArrowheads="1"/>
            </p:cNvSpPr>
            <p:nvPr/>
          </p:nvSpPr>
          <p:spPr bwMode="auto">
            <a:xfrm>
              <a:off x="1680" y="259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5099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371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</a:t>
            </a:r>
            <a:endParaRPr lang="en-US"/>
          </a:p>
        </p:txBody>
      </p:sp>
      <p:pic>
        <p:nvPicPr>
          <p:cNvPr id="18232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82296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327" name="Group 55"/>
          <p:cNvGrpSpPr>
            <a:grpSpLocks/>
          </p:cNvGrpSpPr>
          <p:nvPr/>
        </p:nvGrpSpPr>
        <p:grpSpPr bwMode="auto">
          <a:xfrm>
            <a:off x="4419600" y="4071938"/>
            <a:ext cx="4278313" cy="1719262"/>
            <a:chOff x="2784" y="2565"/>
            <a:chExt cx="2695" cy="1083"/>
          </a:xfrm>
        </p:grpSpPr>
        <p:sp>
          <p:nvSpPr>
            <p:cNvPr id="182277" name="Oval 5"/>
            <p:cNvSpPr>
              <a:spLocks noChangeAspect="1" noChangeArrowheads="1"/>
            </p:cNvSpPr>
            <p:nvPr/>
          </p:nvSpPr>
          <p:spPr bwMode="auto">
            <a:xfrm>
              <a:off x="2784" y="2974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82280" name="Oval 8"/>
            <p:cNvSpPr>
              <a:spLocks noChangeAspect="1" noChangeArrowheads="1"/>
            </p:cNvSpPr>
            <p:nvPr/>
          </p:nvSpPr>
          <p:spPr bwMode="auto">
            <a:xfrm>
              <a:off x="4300" y="3431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182283" name="Oval 11"/>
            <p:cNvSpPr>
              <a:spLocks noChangeAspect="1" noChangeArrowheads="1"/>
            </p:cNvSpPr>
            <p:nvPr/>
          </p:nvSpPr>
          <p:spPr bwMode="auto">
            <a:xfrm>
              <a:off x="4517" y="2974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182286" name="Oval 14"/>
            <p:cNvSpPr>
              <a:spLocks noChangeAspect="1" noChangeArrowheads="1"/>
            </p:cNvSpPr>
            <p:nvPr/>
          </p:nvSpPr>
          <p:spPr bwMode="auto">
            <a:xfrm>
              <a:off x="3747" y="2998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182289" name="Oval 17"/>
            <p:cNvSpPr>
              <a:spLocks noChangeAspect="1" noChangeArrowheads="1"/>
            </p:cNvSpPr>
            <p:nvPr/>
          </p:nvSpPr>
          <p:spPr bwMode="auto">
            <a:xfrm>
              <a:off x="3313" y="3407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182292" name="Oval 20"/>
            <p:cNvSpPr>
              <a:spLocks noChangeAspect="1" noChangeArrowheads="1"/>
            </p:cNvSpPr>
            <p:nvPr/>
          </p:nvSpPr>
          <p:spPr bwMode="auto">
            <a:xfrm>
              <a:off x="3337" y="2565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82295" name="Oval 23"/>
            <p:cNvSpPr>
              <a:spLocks noChangeAspect="1" noChangeArrowheads="1"/>
            </p:cNvSpPr>
            <p:nvPr/>
          </p:nvSpPr>
          <p:spPr bwMode="auto">
            <a:xfrm>
              <a:off x="5262" y="3215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182297" name="Line 25"/>
            <p:cNvSpPr>
              <a:spLocks noChangeAspect="1" noChangeShapeType="1"/>
            </p:cNvSpPr>
            <p:nvPr/>
          </p:nvSpPr>
          <p:spPr bwMode="auto">
            <a:xfrm>
              <a:off x="3001" y="3094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98" name="Line 26"/>
            <p:cNvSpPr>
              <a:spLocks noChangeAspect="1" noChangeShapeType="1"/>
            </p:cNvSpPr>
            <p:nvPr/>
          </p:nvSpPr>
          <p:spPr bwMode="auto">
            <a:xfrm>
              <a:off x="3963" y="3094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99" name="Line 27"/>
            <p:cNvSpPr>
              <a:spLocks noChangeAspect="1" noChangeShapeType="1"/>
            </p:cNvSpPr>
            <p:nvPr/>
          </p:nvSpPr>
          <p:spPr bwMode="auto">
            <a:xfrm>
              <a:off x="3530" y="3528"/>
              <a:ext cx="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0" name="Line 28"/>
            <p:cNvSpPr>
              <a:spLocks noChangeAspect="1" noChangeShapeType="1"/>
            </p:cNvSpPr>
            <p:nvPr/>
          </p:nvSpPr>
          <p:spPr bwMode="auto">
            <a:xfrm flipV="1">
              <a:off x="2958" y="2737"/>
              <a:ext cx="398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1" name="Line 29"/>
            <p:cNvSpPr>
              <a:spLocks noChangeAspect="1" noChangeShapeType="1"/>
            </p:cNvSpPr>
            <p:nvPr/>
          </p:nvSpPr>
          <p:spPr bwMode="auto">
            <a:xfrm>
              <a:off x="2958" y="3172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2" name="Line 30"/>
            <p:cNvSpPr>
              <a:spLocks noChangeAspect="1" noChangeShapeType="1"/>
            </p:cNvSpPr>
            <p:nvPr/>
          </p:nvSpPr>
          <p:spPr bwMode="auto">
            <a:xfrm>
              <a:off x="3513" y="2764"/>
              <a:ext cx="275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3" name="Line 31"/>
            <p:cNvSpPr>
              <a:spLocks noChangeAspect="1" noChangeShapeType="1"/>
            </p:cNvSpPr>
            <p:nvPr/>
          </p:nvSpPr>
          <p:spPr bwMode="auto">
            <a:xfrm flipV="1">
              <a:off x="3488" y="3196"/>
              <a:ext cx="301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4" name="Line 32"/>
            <p:cNvSpPr>
              <a:spLocks noChangeAspect="1" noChangeShapeType="1"/>
            </p:cNvSpPr>
            <p:nvPr/>
          </p:nvSpPr>
          <p:spPr bwMode="auto">
            <a:xfrm>
              <a:off x="3554" y="2685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5" name="Line 33"/>
            <p:cNvSpPr>
              <a:spLocks noChangeAspect="1" noChangeShapeType="1"/>
            </p:cNvSpPr>
            <p:nvPr/>
          </p:nvSpPr>
          <p:spPr bwMode="auto">
            <a:xfrm>
              <a:off x="3947" y="3173"/>
              <a:ext cx="381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6" name="Line 34"/>
            <p:cNvSpPr>
              <a:spLocks noChangeAspect="1" noChangeShapeType="1"/>
            </p:cNvSpPr>
            <p:nvPr/>
          </p:nvSpPr>
          <p:spPr bwMode="auto">
            <a:xfrm>
              <a:off x="4733" y="3118"/>
              <a:ext cx="541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7" name="Line 35"/>
            <p:cNvSpPr>
              <a:spLocks noChangeAspect="1" noChangeShapeType="1"/>
            </p:cNvSpPr>
            <p:nvPr/>
          </p:nvSpPr>
          <p:spPr bwMode="auto">
            <a:xfrm flipH="1">
              <a:off x="4460" y="3191"/>
              <a:ext cx="12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8" name="Line 36"/>
            <p:cNvSpPr>
              <a:spLocks noChangeAspect="1" noChangeShapeType="1"/>
            </p:cNvSpPr>
            <p:nvPr/>
          </p:nvSpPr>
          <p:spPr bwMode="auto">
            <a:xfrm flipH="1">
              <a:off x="4517" y="3359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09" name="Text Box 37"/>
            <p:cNvSpPr txBox="1">
              <a:spLocks noChangeAspect="1" noChangeArrowheads="1"/>
            </p:cNvSpPr>
            <p:nvPr/>
          </p:nvSpPr>
          <p:spPr bwMode="auto">
            <a:xfrm>
              <a:off x="3027" y="272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182310" name="Text Box 38"/>
            <p:cNvSpPr txBox="1">
              <a:spLocks noChangeAspect="1" noChangeArrowheads="1"/>
            </p:cNvSpPr>
            <p:nvPr/>
          </p:nvSpPr>
          <p:spPr bwMode="auto">
            <a:xfrm>
              <a:off x="3300" y="294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182311" name="Text Box 39"/>
            <p:cNvSpPr txBox="1">
              <a:spLocks noChangeAspect="1" noChangeArrowheads="1"/>
            </p:cNvSpPr>
            <p:nvPr/>
          </p:nvSpPr>
          <p:spPr bwMode="auto">
            <a:xfrm>
              <a:off x="3588" y="272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182312" name="Text Box 40"/>
            <p:cNvSpPr txBox="1">
              <a:spLocks noChangeAspect="1" noChangeArrowheads="1"/>
            </p:cNvSpPr>
            <p:nvPr/>
          </p:nvSpPr>
          <p:spPr bwMode="auto">
            <a:xfrm>
              <a:off x="3949" y="26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182313" name="Text Box 41"/>
            <p:cNvSpPr txBox="1">
              <a:spLocks noChangeAspect="1" noChangeArrowheads="1"/>
            </p:cNvSpPr>
            <p:nvPr/>
          </p:nvSpPr>
          <p:spPr bwMode="auto">
            <a:xfrm>
              <a:off x="4984" y="306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182314" name="Text Box 42"/>
            <p:cNvSpPr txBox="1">
              <a:spLocks noChangeAspect="1" noChangeArrowheads="1"/>
            </p:cNvSpPr>
            <p:nvPr/>
          </p:nvSpPr>
          <p:spPr bwMode="auto">
            <a:xfrm>
              <a:off x="4503" y="323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182315" name="Text Box 43"/>
            <p:cNvSpPr txBox="1">
              <a:spLocks noChangeAspect="1" noChangeArrowheads="1"/>
            </p:cNvSpPr>
            <p:nvPr/>
          </p:nvSpPr>
          <p:spPr bwMode="auto">
            <a:xfrm>
              <a:off x="4840" y="330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182316" name="Text Box 44"/>
            <p:cNvSpPr txBox="1">
              <a:spLocks noChangeAspect="1" noChangeArrowheads="1"/>
            </p:cNvSpPr>
            <p:nvPr/>
          </p:nvSpPr>
          <p:spPr bwMode="auto">
            <a:xfrm>
              <a:off x="4070" y="31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182317" name="Text Box 45"/>
            <p:cNvSpPr txBox="1">
              <a:spLocks noChangeAspect="1" noChangeArrowheads="1"/>
            </p:cNvSpPr>
            <p:nvPr/>
          </p:nvSpPr>
          <p:spPr bwMode="auto">
            <a:xfrm>
              <a:off x="4094" y="294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182318" name="Text Box 46"/>
            <p:cNvSpPr txBox="1">
              <a:spLocks noChangeAspect="1" noChangeArrowheads="1"/>
            </p:cNvSpPr>
            <p:nvPr/>
          </p:nvSpPr>
          <p:spPr bwMode="auto">
            <a:xfrm>
              <a:off x="3757" y="337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182319" name="Text Box 47"/>
            <p:cNvSpPr txBox="1">
              <a:spLocks noChangeAspect="1" noChangeArrowheads="1"/>
            </p:cNvSpPr>
            <p:nvPr/>
          </p:nvSpPr>
          <p:spPr bwMode="auto">
            <a:xfrm>
              <a:off x="3083" y="318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1241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94" name="Group 54"/>
          <p:cNvGrpSpPr>
            <a:grpSpLocks/>
          </p:cNvGrpSpPr>
          <p:nvPr/>
        </p:nvGrpSpPr>
        <p:grpSpPr bwMode="auto">
          <a:xfrm>
            <a:off x="2824163" y="4797425"/>
            <a:ext cx="4278312" cy="1719263"/>
            <a:chOff x="2784" y="2565"/>
            <a:chExt cx="2695" cy="1083"/>
          </a:xfrm>
        </p:grpSpPr>
        <p:sp>
          <p:nvSpPr>
            <p:cNvPr id="215095" name="Oval 55"/>
            <p:cNvSpPr>
              <a:spLocks noChangeAspect="1" noChangeArrowheads="1"/>
            </p:cNvSpPr>
            <p:nvPr/>
          </p:nvSpPr>
          <p:spPr bwMode="auto">
            <a:xfrm>
              <a:off x="2784" y="2974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215096" name="Oval 56"/>
            <p:cNvSpPr>
              <a:spLocks noChangeAspect="1" noChangeArrowheads="1"/>
            </p:cNvSpPr>
            <p:nvPr/>
          </p:nvSpPr>
          <p:spPr bwMode="auto">
            <a:xfrm>
              <a:off x="4300" y="3431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215097" name="Oval 57"/>
            <p:cNvSpPr>
              <a:spLocks noChangeAspect="1" noChangeArrowheads="1"/>
            </p:cNvSpPr>
            <p:nvPr/>
          </p:nvSpPr>
          <p:spPr bwMode="auto">
            <a:xfrm>
              <a:off x="4517" y="2974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215098" name="Oval 58"/>
            <p:cNvSpPr>
              <a:spLocks noChangeAspect="1" noChangeArrowheads="1"/>
            </p:cNvSpPr>
            <p:nvPr/>
          </p:nvSpPr>
          <p:spPr bwMode="auto">
            <a:xfrm>
              <a:off x="3747" y="2998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215099" name="Oval 59"/>
            <p:cNvSpPr>
              <a:spLocks noChangeAspect="1" noChangeArrowheads="1"/>
            </p:cNvSpPr>
            <p:nvPr/>
          </p:nvSpPr>
          <p:spPr bwMode="auto">
            <a:xfrm>
              <a:off x="3313" y="3407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215100" name="Oval 60"/>
            <p:cNvSpPr>
              <a:spLocks noChangeAspect="1" noChangeArrowheads="1"/>
            </p:cNvSpPr>
            <p:nvPr/>
          </p:nvSpPr>
          <p:spPr bwMode="auto">
            <a:xfrm>
              <a:off x="3337" y="2565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215101" name="Oval 61"/>
            <p:cNvSpPr>
              <a:spLocks noChangeAspect="1" noChangeArrowheads="1"/>
            </p:cNvSpPr>
            <p:nvPr/>
          </p:nvSpPr>
          <p:spPr bwMode="auto">
            <a:xfrm>
              <a:off x="5262" y="3215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215102" name="Line 62"/>
            <p:cNvSpPr>
              <a:spLocks noChangeAspect="1" noChangeShapeType="1"/>
            </p:cNvSpPr>
            <p:nvPr/>
          </p:nvSpPr>
          <p:spPr bwMode="auto">
            <a:xfrm>
              <a:off x="3001" y="3094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3" name="Line 63"/>
            <p:cNvSpPr>
              <a:spLocks noChangeAspect="1" noChangeShapeType="1"/>
            </p:cNvSpPr>
            <p:nvPr/>
          </p:nvSpPr>
          <p:spPr bwMode="auto">
            <a:xfrm>
              <a:off x="3963" y="3094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4" name="Line 64"/>
            <p:cNvSpPr>
              <a:spLocks noChangeAspect="1" noChangeShapeType="1"/>
            </p:cNvSpPr>
            <p:nvPr/>
          </p:nvSpPr>
          <p:spPr bwMode="auto">
            <a:xfrm>
              <a:off x="3530" y="3528"/>
              <a:ext cx="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5" name="Line 65"/>
            <p:cNvSpPr>
              <a:spLocks noChangeAspect="1" noChangeShapeType="1"/>
            </p:cNvSpPr>
            <p:nvPr/>
          </p:nvSpPr>
          <p:spPr bwMode="auto">
            <a:xfrm flipV="1">
              <a:off x="2958" y="2737"/>
              <a:ext cx="398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6" name="Line 66"/>
            <p:cNvSpPr>
              <a:spLocks noChangeAspect="1" noChangeShapeType="1"/>
            </p:cNvSpPr>
            <p:nvPr/>
          </p:nvSpPr>
          <p:spPr bwMode="auto">
            <a:xfrm>
              <a:off x="2958" y="3172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7" name="Line 67"/>
            <p:cNvSpPr>
              <a:spLocks noChangeAspect="1" noChangeShapeType="1"/>
            </p:cNvSpPr>
            <p:nvPr/>
          </p:nvSpPr>
          <p:spPr bwMode="auto">
            <a:xfrm>
              <a:off x="3513" y="2764"/>
              <a:ext cx="275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8" name="Line 68"/>
            <p:cNvSpPr>
              <a:spLocks noChangeAspect="1" noChangeShapeType="1"/>
            </p:cNvSpPr>
            <p:nvPr/>
          </p:nvSpPr>
          <p:spPr bwMode="auto">
            <a:xfrm flipV="1">
              <a:off x="3488" y="3196"/>
              <a:ext cx="301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9" name="Line 69"/>
            <p:cNvSpPr>
              <a:spLocks noChangeAspect="1" noChangeShapeType="1"/>
            </p:cNvSpPr>
            <p:nvPr/>
          </p:nvSpPr>
          <p:spPr bwMode="auto">
            <a:xfrm>
              <a:off x="3554" y="2685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0" name="Line 70"/>
            <p:cNvSpPr>
              <a:spLocks noChangeAspect="1" noChangeShapeType="1"/>
            </p:cNvSpPr>
            <p:nvPr/>
          </p:nvSpPr>
          <p:spPr bwMode="auto">
            <a:xfrm>
              <a:off x="3947" y="3173"/>
              <a:ext cx="381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1" name="Line 71"/>
            <p:cNvSpPr>
              <a:spLocks noChangeAspect="1" noChangeShapeType="1"/>
            </p:cNvSpPr>
            <p:nvPr/>
          </p:nvSpPr>
          <p:spPr bwMode="auto">
            <a:xfrm>
              <a:off x="4733" y="3118"/>
              <a:ext cx="541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2" name="Line 72"/>
            <p:cNvSpPr>
              <a:spLocks noChangeAspect="1" noChangeShapeType="1"/>
            </p:cNvSpPr>
            <p:nvPr/>
          </p:nvSpPr>
          <p:spPr bwMode="auto">
            <a:xfrm flipH="1">
              <a:off x="4460" y="3191"/>
              <a:ext cx="12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3" name="Line 73"/>
            <p:cNvSpPr>
              <a:spLocks noChangeAspect="1" noChangeShapeType="1"/>
            </p:cNvSpPr>
            <p:nvPr/>
          </p:nvSpPr>
          <p:spPr bwMode="auto">
            <a:xfrm flipH="1">
              <a:off x="4517" y="3359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4" name="Text Box 74"/>
            <p:cNvSpPr txBox="1">
              <a:spLocks noChangeAspect="1" noChangeArrowheads="1"/>
            </p:cNvSpPr>
            <p:nvPr/>
          </p:nvSpPr>
          <p:spPr bwMode="auto">
            <a:xfrm>
              <a:off x="3027" y="272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15115" name="Text Box 75"/>
            <p:cNvSpPr txBox="1">
              <a:spLocks noChangeAspect="1" noChangeArrowheads="1"/>
            </p:cNvSpPr>
            <p:nvPr/>
          </p:nvSpPr>
          <p:spPr bwMode="auto">
            <a:xfrm>
              <a:off x="3300" y="294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15116" name="Text Box 76"/>
            <p:cNvSpPr txBox="1">
              <a:spLocks noChangeAspect="1" noChangeArrowheads="1"/>
            </p:cNvSpPr>
            <p:nvPr/>
          </p:nvSpPr>
          <p:spPr bwMode="auto">
            <a:xfrm>
              <a:off x="3588" y="272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15117" name="Text Box 77"/>
            <p:cNvSpPr txBox="1">
              <a:spLocks noChangeAspect="1" noChangeArrowheads="1"/>
            </p:cNvSpPr>
            <p:nvPr/>
          </p:nvSpPr>
          <p:spPr bwMode="auto">
            <a:xfrm>
              <a:off x="3949" y="26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15118" name="Text Box 78"/>
            <p:cNvSpPr txBox="1">
              <a:spLocks noChangeAspect="1" noChangeArrowheads="1"/>
            </p:cNvSpPr>
            <p:nvPr/>
          </p:nvSpPr>
          <p:spPr bwMode="auto">
            <a:xfrm>
              <a:off x="4984" y="306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15119" name="Text Box 79"/>
            <p:cNvSpPr txBox="1">
              <a:spLocks noChangeAspect="1" noChangeArrowheads="1"/>
            </p:cNvSpPr>
            <p:nvPr/>
          </p:nvSpPr>
          <p:spPr bwMode="auto">
            <a:xfrm>
              <a:off x="4503" y="323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215120" name="Text Box 80"/>
            <p:cNvSpPr txBox="1">
              <a:spLocks noChangeAspect="1" noChangeArrowheads="1"/>
            </p:cNvSpPr>
            <p:nvPr/>
          </p:nvSpPr>
          <p:spPr bwMode="auto">
            <a:xfrm>
              <a:off x="4840" y="330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215121" name="Text Box 81"/>
            <p:cNvSpPr txBox="1">
              <a:spLocks noChangeAspect="1" noChangeArrowheads="1"/>
            </p:cNvSpPr>
            <p:nvPr/>
          </p:nvSpPr>
          <p:spPr bwMode="auto">
            <a:xfrm>
              <a:off x="4070" y="31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215122" name="Text Box 82"/>
            <p:cNvSpPr txBox="1">
              <a:spLocks noChangeAspect="1" noChangeArrowheads="1"/>
            </p:cNvSpPr>
            <p:nvPr/>
          </p:nvSpPr>
          <p:spPr bwMode="auto">
            <a:xfrm>
              <a:off x="4094" y="294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5123" name="Text Box 83"/>
            <p:cNvSpPr txBox="1">
              <a:spLocks noChangeAspect="1" noChangeArrowheads="1"/>
            </p:cNvSpPr>
            <p:nvPr/>
          </p:nvSpPr>
          <p:spPr bwMode="auto">
            <a:xfrm>
              <a:off x="3757" y="337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5124" name="Text Box 84"/>
            <p:cNvSpPr txBox="1">
              <a:spLocks noChangeAspect="1" noChangeArrowheads="1"/>
            </p:cNvSpPr>
            <p:nvPr/>
          </p:nvSpPr>
          <p:spPr bwMode="auto">
            <a:xfrm>
              <a:off x="3083" y="318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</p:grpSp>
      <p:sp>
        <p:nvSpPr>
          <p:cNvPr id="215042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371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</a:t>
            </a:r>
            <a:endParaRPr lang="en-US"/>
          </a:p>
        </p:txBody>
      </p:sp>
      <p:pic>
        <p:nvPicPr>
          <p:cNvPr id="215093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28"/>
          <a:stretch>
            <a:fillRect/>
          </a:stretch>
        </p:blipFill>
        <p:spPr bwMode="auto">
          <a:xfrm>
            <a:off x="173038" y="830263"/>
            <a:ext cx="8856662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6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581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Connectivity</a:t>
            </a:r>
            <a:endParaRPr lang="en-US"/>
          </a:p>
        </p:txBody>
      </p:sp>
      <p:pic>
        <p:nvPicPr>
          <p:cNvPr id="184380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849313"/>
            <a:ext cx="8010525" cy="60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t="38976" r="31120" b="28667"/>
          <a:stretch>
            <a:fillRect/>
          </a:stretch>
        </p:blipFill>
        <p:spPr bwMode="auto">
          <a:xfrm>
            <a:off x="4338638" y="4491038"/>
            <a:ext cx="432435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952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41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"/>
          <a:stretch>
            <a:fillRect/>
          </a:stretch>
        </p:blipFill>
        <p:spPr bwMode="auto">
          <a:xfrm>
            <a:off x="654050" y="846138"/>
            <a:ext cx="80105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091" name="Line 3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12725" y="115888"/>
            <a:ext cx="581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Connectivity</a:t>
            </a:r>
            <a:endParaRPr lang="en-US"/>
          </a:p>
        </p:txBody>
      </p:sp>
      <p:grpSp>
        <p:nvGrpSpPr>
          <p:cNvPr id="217178" name="Group 90"/>
          <p:cNvGrpSpPr>
            <a:grpSpLocks/>
          </p:cNvGrpSpPr>
          <p:nvPr/>
        </p:nvGrpSpPr>
        <p:grpSpPr bwMode="auto">
          <a:xfrm>
            <a:off x="4044950" y="4462463"/>
            <a:ext cx="4278313" cy="1719262"/>
            <a:chOff x="2548" y="2811"/>
            <a:chExt cx="2695" cy="1083"/>
          </a:xfrm>
        </p:grpSpPr>
        <p:sp>
          <p:nvSpPr>
            <p:cNvPr id="217143" name="Oval 55"/>
            <p:cNvSpPr>
              <a:spLocks noChangeAspect="1" noChangeArrowheads="1"/>
            </p:cNvSpPr>
            <p:nvPr/>
          </p:nvSpPr>
          <p:spPr bwMode="auto">
            <a:xfrm>
              <a:off x="2548" y="3220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217144" name="Oval 56"/>
            <p:cNvSpPr>
              <a:spLocks noChangeAspect="1" noChangeArrowheads="1"/>
            </p:cNvSpPr>
            <p:nvPr/>
          </p:nvSpPr>
          <p:spPr bwMode="auto">
            <a:xfrm>
              <a:off x="4064" y="3677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217145" name="Oval 57"/>
            <p:cNvSpPr>
              <a:spLocks noChangeAspect="1" noChangeArrowheads="1"/>
            </p:cNvSpPr>
            <p:nvPr/>
          </p:nvSpPr>
          <p:spPr bwMode="auto">
            <a:xfrm>
              <a:off x="4281" y="3220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217146" name="Oval 58"/>
            <p:cNvSpPr>
              <a:spLocks noChangeAspect="1" noChangeArrowheads="1"/>
            </p:cNvSpPr>
            <p:nvPr/>
          </p:nvSpPr>
          <p:spPr bwMode="auto">
            <a:xfrm>
              <a:off x="3511" y="3244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217147" name="Oval 59"/>
            <p:cNvSpPr>
              <a:spLocks noChangeAspect="1" noChangeArrowheads="1"/>
            </p:cNvSpPr>
            <p:nvPr/>
          </p:nvSpPr>
          <p:spPr bwMode="auto">
            <a:xfrm>
              <a:off x="3077" y="3653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217148" name="Oval 60"/>
            <p:cNvSpPr>
              <a:spLocks noChangeAspect="1" noChangeArrowheads="1"/>
            </p:cNvSpPr>
            <p:nvPr/>
          </p:nvSpPr>
          <p:spPr bwMode="auto">
            <a:xfrm>
              <a:off x="3101" y="2811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217149" name="Oval 61"/>
            <p:cNvSpPr>
              <a:spLocks noChangeAspect="1" noChangeArrowheads="1"/>
            </p:cNvSpPr>
            <p:nvPr/>
          </p:nvSpPr>
          <p:spPr bwMode="auto">
            <a:xfrm>
              <a:off x="5026" y="3461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217150" name="Line 62"/>
            <p:cNvSpPr>
              <a:spLocks noChangeAspect="1" noChangeShapeType="1"/>
            </p:cNvSpPr>
            <p:nvPr/>
          </p:nvSpPr>
          <p:spPr bwMode="auto">
            <a:xfrm>
              <a:off x="2765" y="3340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1" name="Line 63"/>
            <p:cNvSpPr>
              <a:spLocks noChangeAspect="1" noChangeShapeType="1"/>
            </p:cNvSpPr>
            <p:nvPr/>
          </p:nvSpPr>
          <p:spPr bwMode="auto">
            <a:xfrm>
              <a:off x="3727" y="3340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2" name="Line 64"/>
            <p:cNvSpPr>
              <a:spLocks noChangeAspect="1" noChangeShapeType="1"/>
            </p:cNvSpPr>
            <p:nvPr/>
          </p:nvSpPr>
          <p:spPr bwMode="auto">
            <a:xfrm>
              <a:off x="3294" y="3774"/>
              <a:ext cx="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3" name="Line 65"/>
            <p:cNvSpPr>
              <a:spLocks noChangeAspect="1" noChangeShapeType="1"/>
            </p:cNvSpPr>
            <p:nvPr/>
          </p:nvSpPr>
          <p:spPr bwMode="auto">
            <a:xfrm flipV="1">
              <a:off x="2722" y="2983"/>
              <a:ext cx="398" cy="2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4" name="Line 66"/>
            <p:cNvSpPr>
              <a:spLocks noChangeAspect="1" noChangeShapeType="1"/>
            </p:cNvSpPr>
            <p:nvPr/>
          </p:nvSpPr>
          <p:spPr bwMode="auto">
            <a:xfrm>
              <a:off x="2722" y="3418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5" name="Line 67"/>
            <p:cNvSpPr>
              <a:spLocks noChangeAspect="1" noChangeShapeType="1"/>
            </p:cNvSpPr>
            <p:nvPr/>
          </p:nvSpPr>
          <p:spPr bwMode="auto">
            <a:xfrm>
              <a:off x="3277" y="3010"/>
              <a:ext cx="275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6" name="Line 68"/>
            <p:cNvSpPr>
              <a:spLocks noChangeAspect="1" noChangeShapeType="1"/>
            </p:cNvSpPr>
            <p:nvPr/>
          </p:nvSpPr>
          <p:spPr bwMode="auto">
            <a:xfrm flipV="1">
              <a:off x="3252" y="3442"/>
              <a:ext cx="301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7" name="Line 69"/>
            <p:cNvSpPr>
              <a:spLocks noChangeAspect="1" noChangeShapeType="1"/>
            </p:cNvSpPr>
            <p:nvPr/>
          </p:nvSpPr>
          <p:spPr bwMode="auto">
            <a:xfrm>
              <a:off x="3318" y="2931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8" name="Line 70"/>
            <p:cNvSpPr>
              <a:spLocks noChangeAspect="1" noChangeShapeType="1"/>
            </p:cNvSpPr>
            <p:nvPr/>
          </p:nvSpPr>
          <p:spPr bwMode="auto">
            <a:xfrm>
              <a:off x="3711" y="3419"/>
              <a:ext cx="381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59" name="Line 71"/>
            <p:cNvSpPr>
              <a:spLocks noChangeAspect="1" noChangeShapeType="1"/>
            </p:cNvSpPr>
            <p:nvPr/>
          </p:nvSpPr>
          <p:spPr bwMode="auto">
            <a:xfrm>
              <a:off x="4497" y="3364"/>
              <a:ext cx="541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60" name="Line 72"/>
            <p:cNvSpPr>
              <a:spLocks noChangeAspect="1" noChangeShapeType="1"/>
            </p:cNvSpPr>
            <p:nvPr/>
          </p:nvSpPr>
          <p:spPr bwMode="auto">
            <a:xfrm flipH="1">
              <a:off x="4224" y="3437"/>
              <a:ext cx="129" cy="25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61" name="Line 73"/>
            <p:cNvSpPr>
              <a:spLocks noChangeAspect="1" noChangeShapeType="1"/>
            </p:cNvSpPr>
            <p:nvPr/>
          </p:nvSpPr>
          <p:spPr bwMode="auto">
            <a:xfrm flipH="1">
              <a:off x="4281" y="3605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62" name="Text Box 74"/>
            <p:cNvSpPr txBox="1">
              <a:spLocks noChangeAspect="1" noChangeArrowheads="1"/>
            </p:cNvSpPr>
            <p:nvPr/>
          </p:nvSpPr>
          <p:spPr bwMode="auto">
            <a:xfrm>
              <a:off x="2791" y="297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17163" name="Text Box 75"/>
            <p:cNvSpPr txBox="1">
              <a:spLocks noChangeAspect="1" noChangeArrowheads="1"/>
            </p:cNvSpPr>
            <p:nvPr/>
          </p:nvSpPr>
          <p:spPr bwMode="auto">
            <a:xfrm>
              <a:off x="3064" y="31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17164" name="Text Box 76"/>
            <p:cNvSpPr txBox="1">
              <a:spLocks noChangeAspect="1" noChangeArrowheads="1"/>
            </p:cNvSpPr>
            <p:nvPr/>
          </p:nvSpPr>
          <p:spPr bwMode="auto">
            <a:xfrm>
              <a:off x="3352" y="297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17165" name="Text Box 77"/>
            <p:cNvSpPr txBox="1">
              <a:spLocks noChangeAspect="1" noChangeArrowheads="1"/>
            </p:cNvSpPr>
            <p:nvPr/>
          </p:nvSpPr>
          <p:spPr bwMode="auto">
            <a:xfrm>
              <a:off x="3713" y="292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17166" name="Text Box 78"/>
            <p:cNvSpPr txBox="1">
              <a:spLocks noChangeAspect="1" noChangeArrowheads="1"/>
            </p:cNvSpPr>
            <p:nvPr/>
          </p:nvSpPr>
          <p:spPr bwMode="auto">
            <a:xfrm>
              <a:off x="4748" y="331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17167" name="Text Box 79"/>
            <p:cNvSpPr txBox="1">
              <a:spLocks noChangeAspect="1" noChangeArrowheads="1"/>
            </p:cNvSpPr>
            <p:nvPr/>
          </p:nvSpPr>
          <p:spPr bwMode="auto">
            <a:xfrm>
              <a:off x="4267" y="347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217168" name="Text Box 80"/>
            <p:cNvSpPr txBox="1">
              <a:spLocks noChangeAspect="1" noChangeArrowheads="1"/>
            </p:cNvSpPr>
            <p:nvPr/>
          </p:nvSpPr>
          <p:spPr bwMode="auto">
            <a:xfrm>
              <a:off x="4604" y="355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217169" name="Text Box 81"/>
            <p:cNvSpPr txBox="1">
              <a:spLocks noChangeAspect="1" noChangeArrowheads="1"/>
            </p:cNvSpPr>
            <p:nvPr/>
          </p:nvSpPr>
          <p:spPr bwMode="auto">
            <a:xfrm>
              <a:off x="3834" y="340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217170" name="Text Box 82"/>
            <p:cNvSpPr txBox="1">
              <a:spLocks noChangeAspect="1" noChangeArrowheads="1"/>
            </p:cNvSpPr>
            <p:nvPr/>
          </p:nvSpPr>
          <p:spPr bwMode="auto">
            <a:xfrm>
              <a:off x="3858" y="31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7171" name="Text Box 83"/>
            <p:cNvSpPr txBox="1">
              <a:spLocks noChangeAspect="1" noChangeArrowheads="1"/>
            </p:cNvSpPr>
            <p:nvPr/>
          </p:nvSpPr>
          <p:spPr bwMode="auto">
            <a:xfrm>
              <a:off x="3521" y="362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7172" name="Text Box 84"/>
            <p:cNvSpPr txBox="1">
              <a:spLocks noChangeAspect="1" noChangeArrowheads="1"/>
            </p:cNvSpPr>
            <p:nvPr/>
          </p:nvSpPr>
          <p:spPr bwMode="auto">
            <a:xfrm>
              <a:off x="2847" y="343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</p:grpSp>
      <p:sp>
        <p:nvSpPr>
          <p:cNvPr id="217175" name="Arc 87"/>
          <p:cNvSpPr>
            <a:spLocks/>
          </p:cNvSpPr>
          <p:nvPr/>
        </p:nvSpPr>
        <p:spPr bwMode="auto">
          <a:xfrm rot="4578154">
            <a:off x="5097463" y="4460875"/>
            <a:ext cx="1754187" cy="1814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945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7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152" name="Group 136"/>
          <p:cNvGrpSpPr>
            <a:grpSpLocks/>
          </p:cNvGrpSpPr>
          <p:nvPr/>
        </p:nvGrpSpPr>
        <p:grpSpPr bwMode="auto">
          <a:xfrm>
            <a:off x="285750" y="4745038"/>
            <a:ext cx="4278313" cy="1782762"/>
            <a:chOff x="2548" y="2811"/>
            <a:chExt cx="2695" cy="1123"/>
          </a:xfrm>
        </p:grpSpPr>
        <p:sp>
          <p:nvSpPr>
            <p:cNvPr id="214153" name="Oval 137"/>
            <p:cNvSpPr>
              <a:spLocks noChangeAspect="1" noChangeArrowheads="1"/>
            </p:cNvSpPr>
            <p:nvPr/>
          </p:nvSpPr>
          <p:spPr bwMode="auto">
            <a:xfrm>
              <a:off x="2548" y="3220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214154" name="Oval 138"/>
            <p:cNvSpPr>
              <a:spLocks noChangeAspect="1" noChangeArrowheads="1"/>
            </p:cNvSpPr>
            <p:nvPr/>
          </p:nvSpPr>
          <p:spPr bwMode="auto">
            <a:xfrm>
              <a:off x="4064" y="3677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214155" name="Oval 139"/>
            <p:cNvSpPr>
              <a:spLocks noChangeAspect="1" noChangeArrowheads="1"/>
            </p:cNvSpPr>
            <p:nvPr/>
          </p:nvSpPr>
          <p:spPr bwMode="auto">
            <a:xfrm>
              <a:off x="4281" y="3220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214156" name="Oval 140"/>
            <p:cNvSpPr>
              <a:spLocks noChangeAspect="1" noChangeArrowheads="1"/>
            </p:cNvSpPr>
            <p:nvPr/>
          </p:nvSpPr>
          <p:spPr bwMode="auto">
            <a:xfrm>
              <a:off x="3511" y="3244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214157" name="Oval 141"/>
            <p:cNvSpPr>
              <a:spLocks noChangeAspect="1" noChangeArrowheads="1"/>
            </p:cNvSpPr>
            <p:nvPr/>
          </p:nvSpPr>
          <p:spPr bwMode="auto">
            <a:xfrm>
              <a:off x="3077" y="3653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214158" name="Oval 142"/>
            <p:cNvSpPr>
              <a:spLocks noChangeAspect="1" noChangeArrowheads="1"/>
            </p:cNvSpPr>
            <p:nvPr/>
          </p:nvSpPr>
          <p:spPr bwMode="auto">
            <a:xfrm>
              <a:off x="3101" y="2811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214159" name="Oval 143"/>
            <p:cNvSpPr>
              <a:spLocks noChangeAspect="1" noChangeArrowheads="1"/>
            </p:cNvSpPr>
            <p:nvPr/>
          </p:nvSpPr>
          <p:spPr bwMode="auto">
            <a:xfrm>
              <a:off x="5026" y="3461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214160" name="Line 144"/>
            <p:cNvSpPr>
              <a:spLocks noChangeAspect="1" noChangeShapeType="1"/>
            </p:cNvSpPr>
            <p:nvPr/>
          </p:nvSpPr>
          <p:spPr bwMode="auto">
            <a:xfrm>
              <a:off x="2765" y="3340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1" name="Line 145"/>
            <p:cNvSpPr>
              <a:spLocks noChangeAspect="1" noChangeShapeType="1"/>
            </p:cNvSpPr>
            <p:nvPr/>
          </p:nvSpPr>
          <p:spPr bwMode="auto">
            <a:xfrm>
              <a:off x="3727" y="3340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2" name="Line 146"/>
            <p:cNvSpPr>
              <a:spLocks noChangeAspect="1" noChangeShapeType="1"/>
            </p:cNvSpPr>
            <p:nvPr/>
          </p:nvSpPr>
          <p:spPr bwMode="auto">
            <a:xfrm>
              <a:off x="3294" y="3774"/>
              <a:ext cx="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3" name="Line 147"/>
            <p:cNvSpPr>
              <a:spLocks noChangeAspect="1" noChangeShapeType="1"/>
            </p:cNvSpPr>
            <p:nvPr/>
          </p:nvSpPr>
          <p:spPr bwMode="auto">
            <a:xfrm flipV="1">
              <a:off x="2722" y="2983"/>
              <a:ext cx="398" cy="2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4" name="Line 148"/>
            <p:cNvSpPr>
              <a:spLocks noChangeAspect="1" noChangeShapeType="1"/>
            </p:cNvSpPr>
            <p:nvPr/>
          </p:nvSpPr>
          <p:spPr bwMode="auto">
            <a:xfrm>
              <a:off x="2722" y="3418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5" name="Line 149"/>
            <p:cNvSpPr>
              <a:spLocks noChangeAspect="1" noChangeShapeType="1"/>
            </p:cNvSpPr>
            <p:nvPr/>
          </p:nvSpPr>
          <p:spPr bwMode="auto">
            <a:xfrm>
              <a:off x="3277" y="3010"/>
              <a:ext cx="275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6" name="Line 150"/>
            <p:cNvSpPr>
              <a:spLocks noChangeAspect="1" noChangeShapeType="1"/>
            </p:cNvSpPr>
            <p:nvPr/>
          </p:nvSpPr>
          <p:spPr bwMode="auto">
            <a:xfrm flipV="1">
              <a:off x="3252" y="3442"/>
              <a:ext cx="301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7" name="Line 151"/>
            <p:cNvSpPr>
              <a:spLocks noChangeAspect="1" noChangeShapeType="1"/>
            </p:cNvSpPr>
            <p:nvPr/>
          </p:nvSpPr>
          <p:spPr bwMode="auto">
            <a:xfrm>
              <a:off x="3318" y="2931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8" name="Line 152"/>
            <p:cNvSpPr>
              <a:spLocks noChangeAspect="1" noChangeShapeType="1"/>
            </p:cNvSpPr>
            <p:nvPr/>
          </p:nvSpPr>
          <p:spPr bwMode="auto">
            <a:xfrm>
              <a:off x="3711" y="3419"/>
              <a:ext cx="381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9" name="Line 153"/>
            <p:cNvSpPr>
              <a:spLocks noChangeAspect="1" noChangeShapeType="1"/>
            </p:cNvSpPr>
            <p:nvPr/>
          </p:nvSpPr>
          <p:spPr bwMode="auto">
            <a:xfrm>
              <a:off x="4497" y="3364"/>
              <a:ext cx="541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0" name="Line 154"/>
            <p:cNvSpPr>
              <a:spLocks noChangeAspect="1" noChangeShapeType="1"/>
            </p:cNvSpPr>
            <p:nvPr/>
          </p:nvSpPr>
          <p:spPr bwMode="auto">
            <a:xfrm flipH="1">
              <a:off x="4224" y="3437"/>
              <a:ext cx="129" cy="25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1" name="Line 155"/>
            <p:cNvSpPr>
              <a:spLocks noChangeAspect="1" noChangeShapeType="1"/>
            </p:cNvSpPr>
            <p:nvPr/>
          </p:nvSpPr>
          <p:spPr bwMode="auto">
            <a:xfrm flipH="1">
              <a:off x="4281" y="3605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2" name="Text Box 156"/>
            <p:cNvSpPr txBox="1">
              <a:spLocks noChangeAspect="1" noChangeArrowheads="1"/>
            </p:cNvSpPr>
            <p:nvPr/>
          </p:nvSpPr>
          <p:spPr bwMode="auto">
            <a:xfrm>
              <a:off x="2791" y="297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14173" name="Text Box 157"/>
            <p:cNvSpPr txBox="1">
              <a:spLocks noChangeAspect="1" noChangeArrowheads="1"/>
            </p:cNvSpPr>
            <p:nvPr/>
          </p:nvSpPr>
          <p:spPr bwMode="auto">
            <a:xfrm>
              <a:off x="3064" y="31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14174" name="Text Box 158"/>
            <p:cNvSpPr txBox="1">
              <a:spLocks noChangeAspect="1" noChangeArrowheads="1"/>
            </p:cNvSpPr>
            <p:nvPr/>
          </p:nvSpPr>
          <p:spPr bwMode="auto">
            <a:xfrm>
              <a:off x="3352" y="297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14175" name="Text Box 159"/>
            <p:cNvSpPr txBox="1">
              <a:spLocks noChangeAspect="1" noChangeArrowheads="1"/>
            </p:cNvSpPr>
            <p:nvPr/>
          </p:nvSpPr>
          <p:spPr bwMode="auto">
            <a:xfrm>
              <a:off x="3713" y="292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14176" name="Text Box 160"/>
            <p:cNvSpPr txBox="1">
              <a:spLocks noChangeAspect="1" noChangeArrowheads="1"/>
            </p:cNvSpPr>
            <p:nvPr/>
          </p:nvSpPr>
          <p:spPr bwMode="auto">
            <a:xfrm>
              <a:off x="4748" y="331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14177" name="Text Box 161"/>
            <p:cNvSpPr txBox="1">
              <a:spLocks noChangeAspect="1" noChangeArrowheads="1"/>
            </p:cNvSpPr>
            <p:nvPr/>
          </p:nvSpPr>
          <p:spPr bwMode="auto">
            <a:xfrm>
              <a:off x="4267" y="347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214178" name="Text Box 162"/>
            <p:cNvSpPr txBox="1">
              <a:spLocks noChangeAspect="1" noChangeArrowheads="1"/>
            </p:cNvSpPr>
            <p:nvPr/>
          </p:nvSpPr>
          <p:spPr bwMode="auto">
            <a:xfrm>
              <a:off x="4604" y="355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214179" name="Text Box 163"/>
            <p:cNvSpPr txBox="1">
              <a:spLocks noChangeAspect="1" noChangeArrowheads="1"/>
            </p:cNvSpPr>
            <p:nvPr/>
          </p:nvSpPr>
          <p:spPr bwMode="auto">
            <a:xfrm>
              <a:off x="3834" y="340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214180" name="Text Box 164"/>
            <p:cNvSpPr txBox="1">
              <a:spLocks noChangeAspect="1" noChangeArrowheads="1"/>
            </p:cNvSpPr>
            <p:nvPr/>
          </p:nvSpPr>
          <p:spPr bwMode="auto">
            <a:xfrm>
              <a:off x="3858" y="31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4181" name="Text Box 165"/>
            <p:cNvSpPr txBox="1">
              <a:spLocks noChangeAspect="1" noChangeArrowheads="1"/>
            </p:cNvSpPr>
            <p:nvPr/>
          </p:nvSpPr>
          <p:spPr bwMode="auto">
            <a:xfrm>
              <a:off x="3521" y="362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4182" name="Text Box 166"/>
            <p:cNvSpPr txBox="1">
              <a:spLocks noChangeAspect="1" noChangeArrowheads="1"/>
            </p:cNvSpPr>
            <p:nvPr/>
          </p:nvSpPr>
          <p:spPr bwMode="auto">
            <a:xfrm>
              <a:off x="2847" y="343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4183" name="Arc 167"/>
            <p:cNvSpPr>
              <a:spLocks/>
            </p:cNvSpPr>
            <p:nvPr/>
          </p:nvSpPr>
          <p:spPr bwMode="auto">
            <a:xfrm rot="4578154">
              <a:off x="3211" y="2810"/>
              <a:ext cx="1105" cy="1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19" name="Line 3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0" y="228600"/>
            <a:ext cx="581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Connectivity</a:t>
            </a:r>
            <a:endParaRPr lang="en-US"/>
          </a:p>
        </p:txBody>
      </p:sp>
      <p:pic>
        <p:nvPicPr>
          <p:cNvPr id="214067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4"/>
          <a:stretch>
            <a:fillRect/>
          </a:stretch>
        </p:blipFill>
        <p:spPr bwMode="auto">
          <a:xfrm>
            <a:off x="0" y="838200"/>
            <a:ext cx="541020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69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7211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666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Transportation costs for </a:t>
            </a:r>
            <a:r>
              <a:rPr lang="en-US" altLang="en-US" sz="2400" b="1">
                <a:latin typeface="Book Antiqua" pitchFamily="18" charset="0"/>
              </a:rPr>
              <a:t>each unit</a:t>
            </a:r>
            <a:r>
              <a:rPr lang="en-US" altLang="en-US" sz="2400">
                <a:latin typeface="Book Antiqua" pitchFamily="18" charset="0"/>
              </a:rPr>
              <a:t> of product and max capacity of each road is given below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From		To		cost/ unit	Max capacity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1		4		700		No limit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1		3		300		50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2		3		400		50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2		5		900		No limit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3		4		200		50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3		5		400		50			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Book Antiqua" pitchFamily="18" charset="0"/>
              </a:rPr>
              <a:t>There is no other link between any pair of points		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0" y="-76200"/>
            <a:ext cx="9143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Minimum Cost Flow Problem: Narrative representation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407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544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Integrality</a:t>
            </a:r>
            <a:endParaRPr lang="en-US"/>
          </a:p>
        </p:txBody>
      </p:sp>
      <p:grpSp>
        <p:nvGrpSpPr>
          <p:cNvPr id="185490" name="Group 146"/>
          <p:cNvGrpSpPr>
            <a:grpSpLocks/>
          </p:cNvGrpSpPr>
          <p:nvPr/>
        </p:nvGrpSpPr>
        <p:grpSpPr bwMode="auto">
          <a:xfrm>
            <a:off x="522288" y="817563"/>
            <a:ext cx="8434387" cy="5322887"/>
            <a:chOff x="329" y="515"/>
            <a:chExt cx="5313" cy="3353"/>
          </a:xfrm>
        </p:grpSpPr>
        <p:pic>
          <p:nvPicPr>
            <p:cNvPr id="185453" name="Picture 1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05" b="47223"/>
            <a:stretch>
              <a:fillRect/>
            </a:stretch>
          </p:blipFill>
          <p:spPr bwMode="auto">
            <a:xfrm>
              <a:off x="329" y="515"/>
              <a:ext cx="5170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487" name="Picture 1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01" t="45422" r="25293" b="22633"/>
            <a:stretch>
              <a:fillRect/>
            </a:stretch>
          </p:blipFill>
          <p:spPr bwMode="auto">
            <a:xfrm>
              <a:off x="2926" y="2396"/>
              <a:ext cx="2716" cy="1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5489" name="Group 145"/>
          <p:cNvGrpSpPr>
            <a:grpSpLocks/>
          </p:cNvGrpSpPr>
          <p:nvPr/>
        </p:nvGrpSpPr>
        <p:grpSpPr bwMode="auto">
          <a:xfrm>
            <a:off x="285750" y="4745038"/>
            <a:ext cx="4278313" cy="1719262"/>
            <a:chOff x="180" y="2989"/>
            <a:chExt cx="2695" cy="1083"/>
          </a:xfrm>
        </p:grpSpPr>
        <p:sp>
          <p:nvSpPr>
            <p:cNvPr id="185456" name="Oval 112"/>
            <p:cNvSpPr>
              <a:spLocks noChangeAspect="1" noChangeArrowheads="1"/>
            </p:cNvSpPr>
            <p:nvPr/>
          </p:nvSpPr>
          <p:spPr bwMode="auto">
            <a:xfrm>
              <a:off x="180" y="3398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85457" name="Oval 113"/>
            <p:cNvSpPr>
              <a:spLocks noChangeAspect="1" noChangeArrowheads="1"/>
            </p:cNvSpPr>
            <p:nvPr/>
          </p:nvSpPr>
          <p:spPr bwMode="auto">
            <a:xfrm>
              <a:off x="1696" y="3855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185458" name="Oval 114"/>
            <p:cNvSpPr>
              <a:spLocks noChangeAspect="1" noChangeArrowheads="1"/>
            </p:cNvSpPr>
            <p:nvPr/>
          </p:nvSpPr>
          <p:spPr bwMode="auto">
            <a:xfrm>
              <a:off x="1913" y="3398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185459" name="Oval 115"/>
            <p:cNvSpPr>
              <a:spLocks noChangeAspect="1" noChangeArrowheads="1"/>
            </p:cNvSpPr>
            <p:nvPr/>
          </p:nvSpPr>
          <p:spPr bwMode="auto">
            <a:xfrm>
              <a:off x="1143" y="3422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185460" name="Oval 116"/>
            <p:cNvSpPr>
              <a:spLocks noChangeAspect="1" noChangeArrowheads="1"/>
            </p:cNvSpPr>
            <p:nvPr/>
          </p:nvSpPr>
          <p:spPr bwMode="auto">
            <a:xfrm>
              <a:off x="709" y="3831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185461" name="Oval 117"/>
            <p:cNvSpPr>
              <a:spLocks noChangeAspect="1" noChangeArrowheads="1"/>
            </p:cNvSpPr>
            <p:nvPr/>
          </p:nvSpPr>
          <p:spPr bwMode="auto">
            <a:xfrm>
              <a:off x="733" y="2989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85462" name="Oval 118"/>
            <p:cNvSpPr>
              <a:spLocks noChangeAspect="1" noChangeArrowheads="1"/>
            </p:cNvSpPr>
            <p:nvPr/>
          </p:nvSpPr>
          <p:spPr bwMode="auto">
            <a:xfrm>
              <a:off x="2658" y="3639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185463" name="Line 119"/>
            <p:cNvSpPr>
              <a:spLocks noChangeAspect="1" noChangeShapeType="1"/>
            </p:cNvSpPr>
            <p:nvPr/>
          </p:nvSpPr>
          <p:spPr bwMode="auto">
            <a:xfrm>
              <a:off x="397" y="3518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4" name="Line 120"/>
            <p:cNvSpPr>
              <a:spLocks noChangeAspect="1" noChangeShapeType="1"/>
            </p:cNvSpPr>
            <p:nvPr/>
          </p:nvSpPr>
          <p:spPr bwMode="auto">
            <a:xfrm>
              <a:off x="1359" y="3518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5" name="Line 121"/>
            <p:cNvSpPr>
              <a:spLocks noChangeAspect="1" noChangeShapeType="1"/>
            </p:cNvSpPr>
            <p:nvPr/>
          </p:nvSpPr>
          <p:spPr bwMode="auto">
            <a:xfrm>
              <a:off x="926" y="3952"/>
              <a:ext cx="7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6" name="Line 122"/>
            <p:cNvSpPr>
              <a:spLocks noChangeAspect="1" noChangeShapeType="1"/>
            </p:cNvSpPr>
            <p:nvPr/>
          </p:nvSpPr>
          <p:spPr bwMode="auto">
            <a:xfrm flipV="1">
              <a:off x="354" y="3161"/>
              <a:ext cx="398" cy="2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7" name="Line 123"/>
            <p:cNvSpPr>
              <a:spLocks noChangeAspect="1" noChangeShapeType="1"/>
            </p:cNvSpPr>
            <p:nvPr/>
          </p:nvSpPr>
          <p:spPr bwMode="auto">
            <a:xfrm>
              <a:off x="354" y="3596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8" name="Line 124"/>
            <p:cNvSpPr>
              <a:spLocks noChangeAspect="1" noChangeShapeType="1"/>
            </p:cNvSpPr>
            <p:nvPr/>
          </p:nvSpPr>
          <p:spPr bwMode="auto">
            <a:xfrm>
              <a:off x="909" y="3188"/>
              <a:ext cx="275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9" name="Line 125"/>
            <p:cNvSpPr>
              <a:spLocks noChangeAspect="1" noChangeShapeType="1"/>
            </p:cNvSpPr>
            <p:nvPr/>
          </p:nvSpPr>
          <p:spPr bwMode="auto">
            <a:xfrm flipV="1">
              <a:off x="884" y="3620"/>
              <a:ext cx="301" cy="23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0" name="Line 126"/>
            <p:cNvSpPr>
              <a:spLocks noChangeAspect="1" noChangeShapeType="1"/>
            </p:cNvSpPr>
            <p:nvPr/>
          </p:nvSpPr>
          <p:spPr bwMode="auto">
            <a:xfrm>
              <a:off x="950" y="3109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1" name="Line 127"/>
            <p:cNvSpPr>
              <a:spLocks noChangeAspect="1" noChangeShapeType="1"/>
            </p:cNvSpPr>
            <p:nvPr/>
          </p:nvSpPr>
          <p:spPr bwMode="auto">
            <a:xfrm>
              <a:off x="1343" y="3597"/>
              <a:ext cx="381" cy="2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2" name="Line 128"/>
            <p:cNvSpPr>
              <a:spLocks noChangeAspect="1" noChangeShapeType="1"/>
            </p:cNvSpPr>
            <p:nvPr/>
          </p:nvSpPr>
          <p:spPr bwMode="auto">
            <a:xfrm>
              <a:off x="2129" y="3542"/>
              <a:ext cx="541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3" name="Line 129"/>
            <p:cNvSpPr>
              <a:spLocks noChangeAspect="1" noChangeShapeType="1"/>
            </p:cNvSpPr>
            <p:nvPr/>
          </p:nvSpPr>
          <p:spPr bwMode="auto">
            <a:xfrm flipH="1">
              <a:off x="1856" y="3615"/>
              <a:ext cx="12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4" name="Line 130"/>
            <p:cNvSpPr>
              <a:spLocks noChangeAspect="1" noChangeShapeType="1"/>
            </p:cNvSpPr>
            <p:nvPr/>
          </p:nvSpPr>
          <p:spPr bwMode="auto">
            <a:xfrm flipH="1">
              <a:off x="1913" y="3783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5" name="Text Box 131"/>
            <p:cNvSpPr txBox="1">
              <a:spLocks noChangeAspect="1" noChangeArrowheads="1"/>
            </p:cNvSpPr>
            <p:nvPr/>
          </p:nvSpPr>
          <p:spPr bwMode="auto">
            <a:xfrm>
              <a:off x="423" y="314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185476" name="Text Box 132"/>
            <p:cNvSpPr txBox="1">
              <a:spLocks noChangeAspect="1" noChangeArrowheads="1"/>
            </p:cNvSpPr>
            <p:nvPr/>
          </p:nvSpPr>
          <p:spPr bwMode="auto">
            <a:xfrm>
              <a:off x="696" y="336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185477" name="Text Box 133"/>
            <p:cNvSpPr txBox="1">
              <a:spLocks noChangeAspect="1" noChangeArrowheads="1"/>
            </p:cNvSpPr>
            <p:nvPr/>
          </p:nvSpPr>
          <p:spPr bwMode="auto">
            <a:xfrm>
              <a:off x="984" y="315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185478" name="Text Box 134"/>
            <p:cNvSpPr txBox="1">
              <a:spLocks noChangeAspect="1" noChangeArrowheads="1"/>
            </p:cNvSpPr>
            <p:nvPr/>
          </p:nvSpPr>
          <p:spPr bwMode="auto">
            <a:xfrm>
              <a:off x="1345" y="310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185479" name="Text Box 135"/>
            <p:cNvSpPr txBox="1">
              <a:spLocks noChangeAspect="1" noChangeArrowheads="1"/>
            </p:cNvSpPr>
            <p:nvPr/>
          </p:nvSpPr>
          <p:spPr bwMode="auto">
            <a:xfrm>
              <a:off x="2380" y="348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185480" name="Text Box 136"/>
            <p:cNvSpPr txBox="1">
              <a:spLocks noChangeAspect="1" noChangeArrowheads="1"/>
            </p:cNvSpPr>
            <p:nvPr/>
          </p:nvSpPr>
          <p:spPr bwMode="auto">
            <a:xfrm>
              <a:off x="1899" y="365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185481" name="Text Box 137"/>
            <p:cNvSpPr txBox="1">
              <a:spLocks noChangeAspect="1" noChangeArrowheads="1"/>
            </p:cNvSpPr>
            <p:nvPr/>
          </p:nvSpPr>
          <p:spPr bwMode="auto">
            <a:xfrm>
              <a:off x="2236" y="372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185482" name="Text Box 138"/>
            <p:cNvSpPr txBox="1">
              <a:spLocks noChangeAspect="1" noChangeArrowheads="1"/>
            </p:cNvSpPr>
            <p:nvPr/>
          </p:nvSpPr>
          <p:spPr bwMode="auto">
            <a:xfrm>
              <a:off x="1466" y="358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185483" name="Text Box 139"/>
            <p:cNvSpPr txBox="1">
              <a:spLocks noChangeAspect="1" noChangeArrowheads="1"/>
            </p:cNvSpPr>
            <p:nvPr/>
          </p:nvSpPr>
          <p:spPr bwMode="auto">
            <a:xfrm>
              <a:off x="1490" y="336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185484" name="Text Box 140"/>
            <p:cNvSpPr txBox="1">
              <a:spLocks noChangeAspect="1" noChangeArrowheads="1"/>
            </p:cNvSpPr>
            <p:nvPr/>
          </p:nvSpPr>
          <p:spPr bwMode="auto">
            <a:xfrm>
              <a:off x="1153" y="380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185485" name="Text Box 141"/>
            <p:cNvSpPr txBox="1">
              <a:spLocks noChangeAspect="1" noChangeArrowheads="1"/>
            </p:cNvSpPr>
            <p:nvPr/>
          </p:nvSpPr>
          <p:spPr bwMode="auto">
            <a:xfrm>
              <a:off x="479" y="360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85266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581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Connectivity</a:t>
            </a:r>
            <a:endParaRPr lang="en-US"/>
          </a:p>
        </p:txBody>
      </p:sp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858838"/>
            <a:ext cx="8258175" cy="55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 t="45247" r="25146" b="26282"/>
          <a:stretch>
            <a:fillRect/>
          </a:stretch>
        </p:blipFill>
        <p:spPr bwMode="auto">
          <a:xfrm>
            <a:off x="0" y="4775200"/>
            <a:ext cx="4325938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2" name="Freeform 2"/>
          <p:cNvSpPr>
            <a:spLocks/>
          </p:cNvSpPr>
          <p:nvPr/>
        </p:nvSpPr>
        <p:spPr bwMode="auto">
          <a:xfrm>
            <a:off x="4772025" y="4214813"/>
            <a:ext cx="1981200" cy="1676400"/>
          </a:xfrm>
          <a:custGeom>
            <a:avLst/>
            <a:gdLst>
              <a:gd name="T0" fmla="*/ 1248 w 1248"/>
              <a:gd name="T1" fmla="*/ 0 h 1056"/>
              <a:gd name="T2" fmla="*/ 960 w 1248"/>
              <a:gd name="T3" fmla="*/ 384 h 1056"/>
              <a:gd name="T4" fmla="*/ 624 w 1248"/>
              <a:gd name="T5" fmla="*/ 480 h 1056"/>
              <a:gd name="T6" fmla="*/ 240 w 1248"/>
              <a:gd name="T7" fmla="*/ 576 h 1056"/>
              <a:gd name="T8" fmla="*/ 0 w 1248"/>
              <a:gd name="T9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056">
                <a:moveTo>
                  <a:pt x="1248" y="0"/>
                </a:moveTo>
                <a:cubicBezTo>
                  <a:pt x="1156" y="152"/>
                  <a:pt x="1064" y="304"/>
                  <a:pt x="960" y="384"/>
                </a:cubicBezTo>
                <a:cubicBezTo>
                  <a:pt x="856" y="464"/>
                  <a:pt x="744" y="448"/>
                  <a:pt x="624" y="480"/>
                </a:cubicBezTo>
                <a:cubicBezTo>
                  <a:pt x="504" y="512"/>
                  <a:pt x="344" y="480"/>
                  <a:pt x="240" y="576"/>
                </a:cubicBezTo>
                <a:cubicBezTo>
                  <a:pt x="136" y="672"/>
                  <a:pt x="40" y="976"/>
                  <a:pt x="0" y="105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41" name="Group 41"/>
          <p:cNvGrpSpPr>
            <a:grpSpLocks/>
          </p:cNvGrpSpPr>
          <p:nvPr/>
        </p:nvGrpSpPr>
        <p:grpSpPr bwMode="auto">
          <a:xfrm>
            <a:off x="4567238" y="4410075"/>
            <a:ext cx="4278312" cy="1719263"/>
            <a:chOff x="2877" y="2778"/>
            <a:chExt cx="2695" cy="1083"/>
          </a:xfrm>
        </p:grpSpPr>
        <p:sp>
          <p:nvSpPr>
            <p:cNvPr id="204810" name="Oval 10"/>
            <p:cNvSpPr>
              <a:spLocks noChangeAspect="1" noChangeArrowheads="1"/>
            </p:cNvSpPr>
            <p:nvPr/>
          </p:nvSpPr>
          <p:spPr bwMode="auto">
            <a:xfrm>
              <a:off x="2877" y="3187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204811" name="Oval 11"/>
            <p:cNvSpPr>
              <a:spLocks noChangeAspect="1" noChangeArrowheads="1"/>
            </p:cNvSpPr>
            <p:nvPr/>
          </p:nvSpPr>
          <p:spPr bwMode="auto">
            <a:xfrm>
              <a:off x="4393" y="3644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204812" name="Oval 12"/>
            <p:cNvSpPr>
              <a:spLocks noChangeAspect="1" noChangeArrowheads="1"/>
            </p:cNvSpPr>
            <p:nvPr/>
          </p:nvSpPr>
          <p:spPr bwMode="auto">
            <a:xfrm>
              <a:off x="4610" y="3187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204813" name="Oval 13"/>
            <p:cNvSpPr>
              <a:spLocks noChangeAspect="1" noChangeArrowheads="1"/>
            </p:cNvSpPr>
            <p:nvPr/>
          </p:nvSpPr>
          <p:spPr bwMode="auto">
            <a:xfrm>
              <a:off x="3840" y="3211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204814" name="Oval 14"/>
            <p:cNvSpPr>
              <a:spLocks noChangeAspect="1" noChangeArrowheads="1"/>
            </p:cNvSpPr>
            <p:nvPr/>
          </p:nvSpPr>
          <p:spPr bwMode="auto">
            <a:xfrm>
              <a:off x="3406" y="3620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204815" name="Oval 15"/>
            <p:cNvSpPr>
              <a:spLocks noChangeAspect="1" noChangeArrowheads="1"/>
            </p:cNvSpPr>
            <p:nvPr/>
          </p:nvSpPr>
          <p:spPr bwMode="auto">
            <a:xfrm>
              <a:off x="3430" y="2778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204816" name="Oval 16"/>
            <p:cNvSpPr>
              <a:spLocks noChangeAspect="1" noChangeArrowheads="1"/>
            </p:cNvSpPr>
            <p:nvPr/>
          </p:nvSpPr>
          <p:spPr bwMode="auto">
            <a:xfrm>
              <a:off x="5355" y="3428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204817" name="Line 17"/>
            <p:cNvSpPr>
              <a:spLocks noChangeAspect="1" noChangeShapeType="1"/>
            </p:cNvSpPr>
            <p:nvPr/>
          </p:nvSpPr>
          <p:spPr bwMode="auto">
            <a:xfrm>
              <a:off x="3094" y="3307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Line 18"/>
            <p:cNvSpPr>
              <a:spLocks noChangeAspect="1" noChangeShapeType="1"/>
            </p:cNvSpPr>
            <p:nvPr/>
          </p:nvSpPr>
          <p:spPr bwMode="auto">
            <a:xfrm>
              <a:off x="4056" y="3307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9" name="Line 19"/>
            <p:cNvSpPr>
              <a:spLocks noChangeAspect="1" noChangeShapeType="1"/>
            </p:cNvSpPr>
            <p:nvPr/>
          </p:nvSpPr>
          <p:spPr bwMode="auto">
            <a:xfrm>
              <a:off x="3623" y="3741"/>
              <a:ext cx="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0" name="Line 20"/>
            <p:cNvSpPr>
              <a:spLocks noChangeAspect="1" noChangeShapeType="1"/>
            </p:cNvSpPr>
            <p:nvPr/>
          </p:nvSpPr>
          <p:spPr bwMode="auto">
            <a:xfrm flipV="1">
              <a:off x="3051" y="2950"/>
              <a:ext cx="398" cy="2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1" name="Line 21"/>
            <p:cNvSpPr>
              <a:spLocks noChangeAspect="1" noChangeShapeType="1"/>
            </p:cNvSpPr>
            <p:nvPr/>
          </p:nvSpPr>
          <p:spPr bwMode="auto">
            <a:xfrm>
              <a:off x="3051" y="3385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2" name="Line 22"/>
            <p:cNvSpPr>
              <a:spLocks noChangeAspect="1" noChangeShapeType="1"/>
            </p:cNvSpPr>
            <p:nvPr/>
          </p:nvSpPr>
          <p:spPr bwMode="auto">
            <a:xfrm>
              <a:off x="3606" y="2977"/>
              <a:ext cx="275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3" name="Line 23"/>
            <p:cNvSpPr>
              <a:spLocks noChangeAspect="1" noChangeShapeType="1"/>
            </p:cNvSpPr>
            <p:nvPr/>
          </p:nvSpPr>
          <p:spPr bwMode="auto">
            <a:xfrm flipV="1">
              <a:off x="3581" y="3409"/>
              <a:ext cx="301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4" name="Line 24"/>
            <p:cNvSpPr>
              <a:spLocks noChangeAspect="1" noChangeShapeType="1"/>
            </p:cNvSpPr>
            <p:nvPr/>
          </p:nvSpPr>
          <p:spPr bwMode="auto">
            <a:xfrm>
              <a:off x="3647" y="2898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5" name="Line 25"/>
            <p:cNvSpPr>
              <a:spLocks noChangeAspect="1" noChangeShapeType="1"/>
            </p:cNvSpPr>
            <p:nvPr/>
          </p:nvSpPr>
          <p:spPr bwMode="auto">
            <a:xfrm>
              <a:off x="4040" y="3386"/>
              <a:ext cx="381" cy="2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6" name="Line 26"/>
            <p:cNvSpPr>
              <a:spLocks noChangeAspect="1" noChangeShapeType="1"/>
            </p:cNvSpPr>
            <p:nvPr/>
          </p:nvSpPr>
          <p:spPr bwMode="auto">
            <a:xfrm>
              <a:off x="4826" y="3331"/>
              <a:ext cx="541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7" name="Line 27"/>
            <p:cNvSpPr>
              <a:spLocks noChangeAspect="1" noChangeShapeType="1"/>
            </p:cNvSpPr>
            <p:nvPr/>
          </p:nvSpPr>
          <p:spPr bwMode="auto">
            <a:xfrm flipH="1">
              <a:off x="4553" y="3404"/>
              <a:ext cx="12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8" name="Line 28"/>
            <p:cNvSpPr>
              <a:spLocks noChangeAspect="1" noChangeShapeType="1"/>
            </p:cNvSpPr>
            <p:nvPr/>
          </p:nvSpPr>
          <p:spPr bwMode="auto">
            <a:xfrm flipH="1">
              <a:off x="4610" y="3572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9" name="Text Box 29"/>
            <p:cNvSpPr txBox="1">
              <a:spLocks noChangeAspect="1" noChangeArrowheads="1"/>
            </p:cNvSpPr>
            <p:nvPr/>
          </p:nvSpPr>
          <p:spPr bwMode="auto">
            <a:xfrm>
              <a:off x="3120" y="293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04830" name="Text Box 30"/>
            <p:cNvSpPr txBox="1">
              <a:spLocks noChangeAspect="1" noChangeArrowheads="1"/>
            </p:cNvSpPr>
            <p:nvPr/>
          </p:nvSpPr>
          <p:spPr bwMode="auto">
            <a:xfrm>
              <a:off x="3393" y="315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04831" name="Text Box 31"/>
            <p:cNvSpPr txBox="1">
              <a:spLocks noChangeAspect="1" noChangeArrowheads="1"/>
            </p:cNvSpPr>
            <p:nvPr/>
          </p:nvSpPr>
          <p:spPr bwMode="auto">
            <a:xfrm>
              <a:off x="3681" y="294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04832" name="Text Box 32"/>
            <p:cNvSpPr txBox="1">
              <a:spLocks noChangeAspect="1" noChangeArrowheads="1"/>
            </p:cNvSpPr>
            <p:nvPr/>
          </p:nvSpPr>
          <p:spPr bwMode="auto">
            <a:xfrm>
              <a:off x="4042" y="289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04833" name="Text Box 33"/>
            <p:cNvSpPr txBox="1">
              <a:spLocks noChangeAspect="1" noChangeArrowheads="1"/>
            </p:cNvSpPr>
            <p:nvPr/>
          </p:nvSpPr>
          <p:spPr bwMode="auto">
            <a:xfrm>
              <a:off x="5077" y="327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04834" name="Text Box 34"/>
            <p:cNvSpPr txBox="1">
              <a:spLocks noChangeAspect="1" noChangeArrowheads="1"/>
            </p:cNvSpPr>
            <p:nvPr/>
          </p:nvSpPr>
          <p:spPr bwMode="auto">
            <a:xfrm>
              <a:off x="4596" y="344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204835" name="Text Box 35"/>
            <p:cNvSpPr txBox="1">
              <a:spLocks noChangeAspect="1" noChangeArrowheads="1"/>
            </p:cNvSpPr>
            <p:nvPr/>
          </p:nvSpPr>
          <p:spPr bwMode="auto">
            <a:xfrm>
              <a:off x="4933" y="351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204836" name="Text Box 36"/>
            <p:cNvSpPr txBox="1">
              <a:spLocks noChangeAspect="1" noChangeArrowheads="1"/>
            </p:cNvSpPr>
            <p:nvPr/>
          </p:nvSpPr>
          <p:spPr bwMode="auto">
            <a:xfrm>
              <a:off x="4163" y="337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204837" name="Text Box 37"/>
            <p:cNvSpPr txBox="1">
              <a:spLocks noChangeAspect="1" noChangeArrowheads="1"/>
            </p:cNvSpPr>
            <p:nvPr/>
          </p:nvSpPr>
          <p:spPr bwMode="auto">
            <a:xfrm>
              <a:off x="4187" y="315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04838" name="Text Box 38"/>
            <p:cNvSpPr txBox="1">
              <a:spLocks noChangeAspect="1" noChangeArrowheads="1"/>
            </p:cNvSpPr>
            <p:nvPr/>
          </p:nvSpPr>
          <p:spPr bwMode="auto">
            <a:xfrm>
              <a:off x="3850" y="35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04839" name="Text Box 39"/>
            <p:cNvSpPr txBox="1">
              <a:spLocks noChangeAspect="1" noChangeArrowheads="1"/>
            </p:cNvSpPr>
            <p:nvPr/>
          </p:nvSpPr>
          <p:spPr bwMode="auto">
            <a:xfrm>
              <a:off x="3176" y="339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1107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22325"/>
            <a:ext cx="848995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4" name="Line 2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590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 Connectivity</a:t>
            </a:r>
            <a:endParaRPr lang="en-US"/>
          </a:p>
        </p:txBody>
      </p:sp>
      <p:sp>
        <p:nvSpPr>
          <p:cNvPr id="203778" name="Freeform 2"/>
          <p:cNvSpPr>
            <a:spLocks/>
          </p:cNvSpPr>
          <p:nvPr/>
        </p:nvSpPr>
        <p:spPr bwMode="auto">
          <a:xfrm>
            <a:off x="3937000" y="4570413"/>
            <a:ext cx="2590800" cy="1155700"/>
          </a:xfrm>
          <a:custGeom>
            <a:avLst/>
            <a:gdLst>
              <a:gd name="T0" fmla="*/ 1632 w 1632"/>
              <a:gd name="T1" fmla="*/ 0 h 728"/>
              <a:gd name="T2" fmla="*/ 1440 w 1632"/>
              <a:gd name="T3" fmla="*/ 624 h 728"/>
              <a:gd name="T4" fmla="*/ 720 w 1632"/>
              <a:gd name="T5" fmla="*/ 624 h 728"/>
              <a:gd name="T6" fmla="*/ 0 w 1632"/>
              <a:gd name="T7" fmla="*/ 72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2" h="728">
                <a:moveTo>
                  <a:pt x="1632" y="0"/>
                </a:moveTo>
                <a:cubicBezTo>
                  <a:pt x="1612" y="260"/>
                  <a:pt x="1592" y="520"/>
                  <a:pt x="1440" y="624"/>
                </a:cubicBezTo>
                <a:cubicBezTo>
                  <a:pt x="1288" y="728"/>
                  <a:pt x="960" y="608"/>
                  <a:pt x="720" y="624"/>
                </a:cubicBezTo>
                <a:cubicBezTo>
                  <a:pt x="480" y="640"/>
                  <a:pt x="120" y="704"/>
                  <a:pt x="0" y="72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3812" name="Group 36"/>
          <p:cNvGrpSpPr>
            <a:grpSpLocks/>
          </p:cNvGrpSpPr>
          <p:nvPr/>
        </p:nvGrpSpPr>
        <p:grpSpPr bwMode="auto">
          <a:xfrm>
            <a:off x="3900488" y="4352925"/>
            <a:ext cx="4278312" cy="1719263"/>
            <a:chOff x="2457" y="2742"/>
            <a:chExt cx="2695" cy="1083"/>
          </a:xfrm>
        </p:grpSpPr>
        <p:sp>
          <p:nvSpPr>
            <p:cNvPr id="203782" name="Oval 6"/>
            <p:cNvSpPr>
              <a:spLocks noChangeAspect="1" noChangeArrowheads="1"/>
            </p:cNvSpPr>
            <p:nvPr/>
          </p:nvSpPr>
          <p:spPr bwMode="auto">
            <a:xfrm>
              <a:off x="2457" y="3151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203783" name="Oval 7"/>
            <p:cNvSpPr>
              <a:spLocks noChangeAspect="1" noChangeArrowheads="1"/>
            </p:cNvSpPr>
            <p:nvPr/>
          </p:nvSpPr>
          <p:spPr bwMode="auto">
            <a:xfrm>
              <a:off x="3973" y="3608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203784" name="Oval 8"/>
            <p:cNvSpPr>
              <a:spLocks noChangeAspect="1" noChangeArrowheads="1"/>
            </p:cNvSpPr>
            <p:nvPr/>
          </p:nvSpPr>
          <p:spPr bwMode="auto">
            <a:xfrm>
              <a:off x="4190" y="3151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203785" name="Oval 9"/>
            <p:cNvSpPr>
              <a:spLocks noChangeAspect="1" noChangeArrowheads="1"/>
            </p:cNvSpPr>
            <p:nvPr/>
          </p:nvSpPr>
          <p:spPr bwMode="auto">
            <a:xfrm>
              <a:off x="3420" y="3175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203786" name="Oval 10"/>
            <p:cNvSpPr>
              <a:spLocks noChangeAspect="1" noChangeArrowheads="1"/>
            </p:cNvSpPr>
            <p:nvPr/>
          </p:nvSpPr>
          <p:spPr bwMode="auto">
            <a:xfrm>
              <a:off x="2986" y="3584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203787" name="Oval 11"/>
            <p:cNvSpPr>
              <a:spLocks noChangeAspect="1" noChangeArrowheads="1"/>
            </p:cNvSpPr>
            <p:nvPr/>
          </p:nvSpPr>
          <p:spPr bwMode="auto">
            <a:xfrm>
              <a:off x="3010" y="2742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203788" name="Oval 12"/>
            <p:cNvSpPr>
              <a:spLocks noChangeAspect="1" noChangeArrowheads="1"/>
            </p:cNvSpPr>
            <p:nvPr/>
          </p:nvSpPr>
          <p:spPr bwMode="auto">
            <a:xfrm>
              <a:off x="4935" y="3392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203789" name="Line 13"/>
            <p:cNvSpPr>
              <a:spLocks noChangeAspect="1" noChangeShapeType="1"/>
            </p:cNvSpPr>
            <p:nvPr/>
          </p:nvSpPr>
          <p:spPr bwMode="auto">
            <a:xfrm>
              <a:off x="2674" y="3271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0" name="Line 14"/>
            <p:cNvSpPr>
              <a:spLocks noChangeAspect="1" noChangeShapeType="1"/>
            </p:cNvSpPr>
            <p:nvPr/>
          </p:nvSpPr>
          <p:spPr bwMode="auto">
            <a:xfrm>
              <a:off x="3636" y="3271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1" name="Line 15"/>
            <p:cNvSpPr>
              <a:spLocks noChangeAspect="1" noChangeShapeType="1"/>
            </p:cNvSpPr>
            <p:nvPr/>
          </p:nvSpPr>
          <p:spPr bwMode="auto">
            <a:xfrm>
              <a:off x="3203" y="3705"/>
              <a:ext cx="77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2" name="Line 16"/>
            <p:cNvSpPr>
              <a:spLocks noChangeAspect="1" noChangeShapeType="1"/>
            </p:cNvSpPr>
            <p:nvPr/>
          </p:nvSpPr>
          <p:spPr bwMode="auto">
            <a:xfrm flipV="1">
              <a:off x="2631" y="2914"/>
              <a:ext cx="398" cy="2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Aspect="1" noChangeShapeType="1"/>
            </p:cNvSpPr>
            <p:nvPr/>
          </p:nvSpPr>
          <p:spPr bwMode="auto">
            <a:xfrm>
              <a:off x="2631" y="3349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Aspect="1" noChangeShapeType="1"/>
            </p:cNvSpPr>
            <p:nvPr/>
          </p:nvSpPr>
          <p:spPr bwMode="auto">
            <a:xfrm>
              <a:off x="3186" y="2941"/>
              <a:ext cx="275" cy="2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5" name="Line 19"/>
            <p:cNvSpPr>
              <a:spLocks noChangeAspect="1" noChangeShapeType="1"/>
            </p:cNvSpPr>
            <p:nvPr/>
          </p:nvSpPr>
          <p:spPr bwMode="auto">
            <a:xfrm flipV="1">
              <a:off x="3161" y="3373"/>
              <a:ext cx="301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6" name="Line 20"/>
            <p:cNvSpPr>
              <a:spLocks noChangeAspect="1" noChangeShapeType="1"/>
            </p:cNvSpPr>
            <p:nvPr/>
          </p:nvSpPr>
          <p:spPr bwMode="auto">
            <a:xfrm>
              <a:off x="3227" y="2862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7" name="Line 21"/>
            <p:cNvSpPr>
              <a:spLocks noChangeAspect="1" noChangeShapeType="1"/>
            </p:cNvSpPr>
            <p:nvPr/>
          </p:nvSpPr>
          <p:spPr bwMode="auto">
            <a:xfrm>
              <a:off x="3620" y="3350"/>
              <a:ext cx="381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8" name="Line 22"/>
            <p:cNvSpPr>
              <a:spLocks noChangeAspect="1" noChangeShapeType="1"/>
            </p:cNvSpPr>
            <p:nvPr/>
          </p:nvSpPr>
          <p:spPr bwMode="auto">
            <a:xfrm>
              <a:off x="4406" y="3295"/>
              <a:ext cx="541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9" name="Line 23"/>
            <p:cNvSpPr>
              <a:spLocks noChangeAspect="1" noChangeShapeType="1"/>
            </p:cNvSpPr>
            <p:nvPr/>
          </p:nvSpPr>
          <p:spPr bwMode="auto">
            <a:xfrm flipH="1">
              <a:off x="4133" y="3368"/>
              <a:ext cx="12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0" name="Line 24"/>
            <p:cNvSpPr>
              <a:spLocks noChangeAspect="1" noChangeShapeType="1"/>
            </p:cNvSpPr>
            <p:nvPr/>
          </p:nvSpPr>
          <p:spPr bwMode="auto">
            <a:xfrm flipH="1">
              <a:off x="4190" y="3536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1" name="Text Box 25"/>
            <p:cNvSpPr txBox="1">
              <a:spLocks noChangeAspect="1" noChangeArrowheads="1"/>
            </p:cNvSpPr>
            <p:nvPr/>
          </p:nvSpPr>
          <p:spPr bwMode="auto">
            <a:xfrm>
              <a:off x="2700" y="290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03802" name="Text Box 26"/>
            <p:cNvSpPr txBox="1">
              <a:spLocks noChangeAspect="1" noChangeArrowheads="1"/>
            </p:cNvSpPr>
            <p:nvPr/>
          </p:nvSpPr>
          <p:spPr bwMode="auto">
            <a:xfrm>
              <a:off x="2973" y="312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03803" name="Text Box 27"/>
            <p:cNvSpPr txBox="1">
              <a:spLocks noChangeAspect="1" noChangeArrowheads="1"/>
            </p:cNvSpPr>
            <p:nvPr/>
          </p:nvSpPr>
          <p:spPr bwMode="auto">
            <a:xfrm>
              <a:off x="3261" y="290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03804" name="Text Box 28"/>
            <p:cNvSpPr txBox="1">
              <a:spLocks noChangeAspect="1" noChangeArrowheads="1"/>
            </p:cNvSpPr>
            <p:nvPr/>
          </p:nvSpPr>
          <p:spPr bwMode="auto">
            <a:xfrm>
              <a:off x="3622" y="285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03805" name="Text Box 29"/>
            <p:cNvSpPr txBox="1">
              <a:spLocks noChangeAspect="1" noChangeArrowheads="1"/>
            </p:cNvSpPr>
            <p:nvPr/>
          </p:nvSpPr>
          <p:spPr bwMode="auto">
            <a:xfrm>
              <a:off x="4657" y="324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03806" name="Text Box 30"/>
            <p:cNvSpPr txBox="1">
              <a:spLocks noChangeAspect="1" noChangeArrowheads="1"/>
            </p:cNvSpPr>
            <p:nvPr/>
          </p:nvSpPr>
          <p:spPr bwMode="auto">
            <a:xfrm>
              <a:off x="4176" y="341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203807" name="Text Box 31"/>
            <p:cNvSpPr txBox="1">
              <a:spLocks noChangeAspect="1" noChangeArrowheads="1"/>
            </p:cNvSpPr>
            <p:nvPr/>
          </p:nvSpPr>
          <p:spPr bwMode="auto">
            <a:xfrm>
              <a:off x="4513" y="348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203808" name="Text Box 32"/>
            <p:cNvSpPr txBox="1">
              <a:spLocks noChangeAspect="1" noChangeArrowheads="1"/>
            </p:cNvSpPr>
            <p:nvPr/>
          </p:nvSpPr>
          <p:spPr bwMode="auto">
            <a:xfrm>
              <a:off x="3743" y="333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203809" name="Text Box 33"/>
            <p:cNvSpPr txBox="1">
              <a:spLocks noChangeAspect="1" noChangeArrowheads="1"/>
            </p:cNvSpPr>
            <p:nvPr/>
          </p:nvSpPr>
          <p:spPr bwMode="auto">
            <a:xfrm>
              <a:off x="3767" y="312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03810" name="Text Box 34"/>
            <p:cNvSpPr txBox="1">
              <a:spLocks noChangeAspect="1" noChangeArrowheads="1"/>
            </p:cNvSpPr>
            <p:nvPr/>
          </p:nvSpPr>
          <p:spPr bwMode="auto">
            <a:xfrm>
              <a:off x="3430" y="355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03811" name="Text Box 35"/>
            <p:cNvSpPr txBox="1">
              <a:spLocks noChangeAspect="1" noChangeArrowheads="1"/>
            </p:cNvSpPr>
            <p:nvPr/>
          </p:nvSpPr>
          <p:spPr bwMode="auto">
            <a:xfrm>
              <a:off x="2756" y="336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70160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6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833438"/>
            <a:ext cx="8462962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12725" y="115888"/>
            <a:ext cx="590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 Connectivity</a:t>
            </a:r>
            <a:endParaRPr lang="en-US"/>
          </a:p>
        </p:txBody>
      </p:sp>
      <p:sp>
        <p:nvSpPr>
          <p:cNvPr id="227333" name="Freeform 5"/>
          <p:cNvSpPr>
            <a:spLocks/>
          </p:cNvSpPr>
          <p:nvPr/>
        </p:nvSpPr>
        <p:spPr bwMode="auto">
          <a:xfrm>
            <a:off x="5427663" y="4325938"/>
            <a:ext cx="2220912" cy="1711325"/>
          </a:xfrm>
          <a:custGeom>
            <a:avLst/>
            <a:gdLst>
              <a:gd name="T0" fmla="*/ 1399 w 1399"/>
              <a:gd name="T1" fmla="*/ 1078 h 1078"/>
              <a:gd name="T2" fmla="*/ 695 w 1399"/>
              <a:gd name="T3" fmla="*/ 795 h 1078"/>
              <a:gd name="T4" fmla="*/ 211 w 1399"/>
              <a:gd name="T5" fmla="*/ 429 h 1078"/>
              <a:gd name="T6" fmla="*/ 0 w 1399"/>
              <a:gd name="T7" fmla="*/ 0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" h="1078">
                <a:moveTo>
                  <a:pt x="1399" y="1078"/>
                </a:moveTo>
                <a:cubicBezTo>
                  <a:pt x="1282" y="1031"/>
                  <a:pt x="893" y="903"/>
                  <a:pt x="695" y="795"/>
                </a:cubicBezTo>
                <a:cubicBezTo>
                  <a:pt x="497" y="687"/>
                  <a:pt x="327" y="562"/>
                  <a:pt x="211" y="429"/>
                </a:cubicBezTo>
                <a:cubicBezTo>
                  <a:pt x="95" y="296"/>
                  <a:pt x="44" y="89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7365" name="Group 37"/>
          <p:cNvGrpSpPr>
            <a:grpSpLocks/>
          </p:cNvGrpSpPr>
          <p:nvPr/>
        </p:nvGrpSpPr>
        <p:grpSpPr bwMode="auto">
          <a:xfrm>
            <a:off x="3900488" y="4352925"/>
            <a:ext cx="4278312" cy="1719263"/>
            <a:chOff x="2457" y="2742"/>
            <a:chExt cx="2695" cy="1083"/>
          </a:xfrm>
        </p:grpSpPr>
        <p:sp>
          <p:nvSpPr>
            <p:cNvPr id="227334" name="Oval 6"/>
            <p:cNvSpPr>
              <a:spLocks noChangeAspect="1" noChangeArrowheads="1"/>
            </p:cNvSpPr>
            <p:nvPr/>
          </p:nvSpPr>
          <p:spPr bwMode="auto">
            <a:xfrm>
              <a:off x="2457" y="3151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227335" name="Oval 7"/>
            <p:cNvSpPr>
              <a:spLocks noChangeAspect="1" noChangeArrowheads="1"/>
            </p:cNvSpPr>
            <p:nvPr/>
          </p:nvSpPr>
          <p:spPr bwMode="auto">
            <a:xfrm>
              <a:off x="3973" y="3608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227336" name="Oval 8"/>
            <p:cNvSpPr>
              <a:spLocks noChangeAspect="1" noChangeArrowheads="1"/>
            </p:cNvSpPr>
            <p:nvPr/>
          </p:nvSpPr>
          <p:spPr bwMode="auto">
            <a:xfrm>
              <a:off x="4190" y="3151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227337" name="Oval 9"/>
            <p:cNvSpPr>
              <a:spLocks noChangeAspect="1" noChangeArrowheads="1"/>
            </p:cNvSpPr>
            <p:nvPr/>
          </p:nvSpPr>
          <p:spPr bwMode="auto">
            <a:xfrm>
              <a:off x="3420" y="3175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227338" name="Oval 10"/>
            <p:cNvSpPr>
              <a:spLocks noChangeAspect="1" noChangeArrowheads="1"/>
            </p:cNvSpPr>
            <p:nvPr/>
          </p:nvSpPr>
          <p:spPr bwMode="auto">
            <a:xfrm>
              <a:off x="2986" y="3584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227339" name="Oval 11"/>
            <p:cNvSpPr>
              <a:spLocks noChangeAspect="1" noChangeArrowheads="1"/>
            </p:cNvSpPr>
            <p:nvPr/>
          </p:nvSpPr>
          <p:spPr bwMode="auto">
            <a:xfrm>
              <a:off x="3010" y="2742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227340" name="Oval 12"/>
            <p:cNvSpPr>
              <a:spLocks noChangeAspect="1" noChangeArrowheads="1"/>
            </p:cNvSpPr>
            <p:nvPr/>
          </p:nvSpPr>
          <p:spPr bwMode="auto">
            <a:xfrm>
              <a:off x="4935" y="3392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227341" name="Line 13"/>
            <p:cNvSpPr>
              <a:spLocks noChangeAspect="1" noChangeShapeType="1"/>
            </p:cNvSpPr>
            <p:nvPr/>
          </p:nvSpPr>
          <p:spPr bwMode="auto">
            <a:xfrm>
              <a:off x="2674" y="3271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2" name="Line 14"/>
            <p:cNvSpPr>
              <a:spLocks noChangeAspect="1" noChangeShapeType="1"/>
            </p:cNvSpPr>
            <p:nvPr/>
          </p:nvSpPr>
          <p:spPr bwMode="auto">
            <a:xfrm>
              <a:off x="3636" y="3271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3" name="Line 15"/>
            <p:cNvSpPr>
              <a:spLocks noChangeAspect="1" noChangeShapeType="1"/>
            </p:cNvSpPr>
            <p:nvPr/>
          </p:nvSpPr>
          <p:spPr bwMode="auto">
            <a:xfrm>
              <a:off x="3203" y="3705"/>
              <a:ext cx="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4" name="Line 16"/>
            <p:cNvSpPr>
              <a:spLocks noChangeAspect="1" noChangeShapeType="1"/>
            </p:cNvSpPr>
            <p:nvPr/>
          </p:nvSpPr>
          <p:spPr bwMode="auto">
            <a:xfrm flipV="1">
              <a:off x="2631" y="2914"/>
              <a:ext cx="398" cy="2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5" name="Line 17"/>
            <p:cNvSpPr>
              <a:spLocks noChangeAspect="1" noChangeShapeType="1"/>
            </p:cNvSpPr>
            <p:nvPr/>
          </p:nvSpPr>
          <p:spPr bwMode="auto">
            <a:xfrm>
              <a:off x="2631" y="3349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6" name="Line 18"/>
            <p:cNvSpPr>
              <a:spLocks noChangeAspect="1" noChangeShapeType="1"/>
            </p:cNvSpPr>
            <p:nvPr/>
          </p:nvSpPr>
          <p:spPr bwMode="auto">
            <a:xfrm>
              <a:off x="3186" y="2941"/>
              <a:ext cx="275" cy="2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7" name="Line 19"/>
            <p:cNvSpPr>
              <a:spLocks noChangeAspect="1" noChangeShapeType="1"/>
            </p:cNvSpPr>
            <p:nvPr/>
          </p:nvSpPr>
          <p:spPr bwMode="auto">
            <a:xfrm flipV="1">
              <a:off x="3161" y="3373"/>
              <a:ext cx="301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8" name="Line 20"/>
            <p:cNvSpPr>
              <a:spLocks noChangeAspect="1" noChangeShapeType="1"/>
            </p:cNvSpPr>
            <p:nvPr/>
          </p:nvSpPr>
          <p:spPr bwMode="auto">
            <a:xfrm>
              <a:off x="3227" y="2862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9" name="Line 21"/>
            <p:cNvSpPr>
              <a:spLocks noChangeAspect="1" noChangeShapeType="1"/>
            </p:cNvSpPr>
            <p:nvPr/>
          </p:nvSpPr>
          <p:spPr bwMode="auto">
            <a:xfrm>
              <a:off x="3620" y="3350"/>
              <a:ext cx="381" cy="2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0" name="Line 22"/>
            <p:cNvSpPr>
              <a:spLocks noChangeAspect="1" noChangeShapeType="1"/>
            </p:cNvSpPr>
            <p:nvPr/>
          </p:nvSpPr>
          <p:spPr bwMode="auto">
            <a:xfrm>
              <a:off x="4406" y="3295"/>
              <a:ext cx="541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1" name="Line 23"/>
            <p:cNvSpPr>
              <a:spLocks noChangeAspect="1" noChangeShapeType="1"/>
            </p:cNvSpPr>
            <p:nvPr/>
          </p:nvSpPr>
          <p:spPr bwMode="auto">
            <a:xfrm flipH="1">
              <a:off x="4133" y="3368"/>
              <a:ext cx="12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2" name="Line 24"/>
            <p:cNvSpPr>
              <a:spLocks noChangeAspect="1" noChangeShapeType="1"/>
            </p:cNvSpPr>
            <p:nvPr/>
          </p:nvSpPr>
          <p:spPr bwMode="auto">
            <a:xfrm flipH="1">
              <a:off x="4190" y="3536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3" name="Text Box 25"/>
            <p:cNvSpPr txBox="1">
              <a:spLocks noChangeAspect="1" noChangeArrowheads="1"/>
            </p:cNvSpPr>
            <p:nvPr/>
          </p:nvSpPr>
          <p:spPr bwMode="auto">
            <a:xfrm>
              <a:off x="2700" y="290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27354" name="Text Box 26"/>
            <p:cNvSpPr txBox="1">
              <a:spLocks noChangeAspect="1" noChangeArrowheads="1"/>
            </p:cNvSpPr>
            <p:nvPr/>
          </p:nvSpPr>
          <p:spPr bwMode="auto">
            <a:xfrm>
              <a:off x="2973" y="312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27355" name="Text Box 27"/>
            <p:cNvSpPr txBox="1">
              <a:spLocks noChangeAspect="1" noChangeArrowheads="1"/>
            </p:cNvSpPr>
            <p:nvPr/>
          </p:nvSpPr>
          <p:spPr bwMode="auto">
            <a:xfrm>
              <a:off x="3261" y="290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27356" name="Text Box 28"/>
            <p:cNvSpPr txBox="1">
              <a:spLocks noChangeAspect="1" noChangeArrowheads="1"/>
            </p:cNvSpPr>
            <p:nvPr/>
          </p:nvSpPr>
          <p:spPr bwMode="auto">
            <a:xfrm>
              <a:off x="3622" y="285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27357" name="Text Box 29"/>
            <p:cNvSpPr txBox="1">
              <a:spLocks noChangeAspect="1" noChangeArrowheads="1"/>
            </p:cNvSpPr>
            <p:nvPr/>
          </p:nvSpPr>
          <p:spPr bwMode="auto">
            <a:xfrm>
              <a:off x="4657" y="324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27358" name="Text Box 30"/>
            <p:cNvSpPr txBox="1">
              <a:spLocks noChangeAspect="1" noChangeArrowheads="1"/>
            </p:cNvSpPr>
            <p:nvPr/>
          </p:nvSpPr>
          <p:spPr bwMode="auto">
            <a:xfrm>
              <a:off x="4176" y="341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227359" name="Text Box 31"/>
            <p:cNvSpPr txBox="1">
              <a:spLocks noChangeAspect="1" noChangeArrowheads="1"/>
            </p:cNvSpPr>
            <p:nvPr/>
          </p:nvSpPr>
          <p:spPr bwMode="auto">
            <a:xfrm>
              <a:off x="4513" y="348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227360" name="Text Box 32"/>
            <p:cNvSpPr txBox="1">
              <a:spLocks noChangeAspect="1" noChangeArrowheads="1"/>
            </p:cNvSpPr>
            <p:nvPr/>
          </p:nvSpPr>
          <p:spPr bwMode="auto">
            <a:xfrm>
              <a:off x="3743" y="333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227361" name="Text Box 33"/>
            <p:cNvSpPr txBox="1">
              <a:spLocks noChangeAspect="1" noChangeArrowheads="1"/>
            </p:cNvSpPr>
            <p:nvPr/>
          </p:nvSpPr>
          <p:spPr bwMode="auto">
            <a:xfrm>
              <a:off x="3767" y="312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27362" name="Text Box 34"/>
            <p:cNvSpPr txBox="1">
              <a:spLocks noChangeAspect="1" noChangeArrowheads="1"/>
            </p:cNvSpPr>
            <p:nvPr/>
          </p:nvSpPr>
          <p:spPr bwMode="auto">
            <a:xfrm>
              <a:off x="3430" y="355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27363" name="Text Box 35"/>
            <p:cNvSpPr txBox="1">
              <a:spLocks noChangeAspect="1" noChangeArrowheads="1"/>
            </p:cNvSpPr>
            <p:nvPr/>
          </p:nvSpPr>
          <p:spPr bwMode="auto">
            <a:xfrm>
              <a:off x="2756" y="336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63716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12725" y="115888"/>
            <a:ext cx="650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 Optimal Solution</a:t>
            </a:r>
            <a:endParaRPr lang="en-US"/>
          </a:p>
        </p:txBody>
      </p:sp>
      <p:pic>
        <p:nvPicPr>
          <p:cNvPr id="195642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7188" r="31624" b="25130"/>
          <a:stretch>
            <a:fillRect/>
          </a:stretch>
        </p:blipFill>
        <p:spPr bwMode="auto">
          <a:xfrm>
            <a:off x="315913" y="831850"/>
            <a:ext cx="8543925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4373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6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833438"/>
            <a:ext cx="8516938" cy="58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5" name="Line 3"/>
          <p:cNvSpPr>
            <a:spLocks noChangeShapeType="1"/>
          </p:cNvSpPr>
          <p:nvPr/>
        </p:nvSpPr>
        <p:spPr bwMode="auto">
          <a:xfrm>
            <a:off x="-76200" y="762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212725" y="115888"/>
            <a:ext cx="650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Minimum Spanning Tree :  Optimal Solution</a:t>
            </a:r>
            <a:endParaRPr lang="en-US"/>
          </a:p>
        </p:txBody>
      </p:sp>
      <p:grpSp>
        <p:nvGrpSpPr>
          <p:cNvPr id="218195" name="Group 83"/>
          <p:cNvGrpSpPr>
            <a:grpSpLocks/>
          </p:cNvGrpSpPr>
          <p:nvPr/>
        </p:nvGrpSpPr>
        <p:grpSpPr bwMode="auto">
          <a:xfrm>
            <a:off x="3900488" y="4352925"/>
            <a:ext cx="4278312" cy="1719263"/>
            <a:chOff x="2457" y="2742"/>
            <a:chExt cx="2695" cy="1083"/>
          </a:xfrm>
        </p:grpSpPr>
        <p:sp>
          <p:nvSpPr>
            <p:cNvPr id="218165" name="Oval 53"/>
            <p:cNvSpPr>
              <a:spLocks noChangeAspect="1" noChangeArrowheads="1"/>
            </p:cNvSpPr>
            <p:nvPr/>
          </p:nvSpPr>
          <p:spPr bwMode="auto">
            <a:xfrm>
              <a:off x="2457" y="3151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218166" name="Oval 54"/>
            <p:cNvSpPr>
              <a:spLocks noChangeAspect="1" noChangeArrowheads="1"/>
            </p:cNvSpPr>
            <p:nvPr/>
          </p:nvSpPr>
          <p:spPr bwMode="auto">
            <a:xfrm>
              <a:off x="3973" y="3608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5</a:t>
              </a:r>
            </a:p>
          </p:txBody>
        </p:sp>
        <p:sp>
          <p:nvSpPr>
            <p:cNvPr id="218167" name="Oval 55"/>
            <p:cNvSpPr>
              <a:spLocks noChangeAspect="1" noChangeArrowheads="1"/>
            </p:cNvSpPr>
            <p:nvPr/>
          </p:nvSpPr>
          <p:spPr bwMode="auto">
            <a:xfrm>
              <a:off x="4190" y="3151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6</a:t>
              </a:r>
            </a:p>
          </p:txBody>
        </p:sp>
        <p:sp>
          <p:nvSpPr>
            <p:cNvPr id="218168" name="Oval 56"/>
            <p:cNvSpPr>
              <a:spLocks noChangeAspect="1" noChangeArrowheads="1"/>
            </p:cNvSpPr>
            <p:nvPr/>
          </p:nvSpPr>
          <p:spPr bwMode="auto">
            <a:xfrm>
              <a:off x="3420" y="3175"/>
              <a:ext cx="216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4</a:t>
              </a:r>
            </a:p>
          </p:txBody>
        </p:sp>
        <p:sp>
          <p:nvSpPr>
            <p:cNvPr id="218169" name="Oval 57"/>
            <p:cNvSpPr>
              <a:spLocks noChangeAspect="1" noChangeArrowheads="1"/>
            </p:cNvSpPr>
            <p:nvPr/>
          </p:nvSpPr>
          <p:spPr bwMode="auto">
            <a:xfrm>
              <a:off x="2986" y="3584"/>
              <a:ext cx="217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sp>
          <p:nvSpPr>
            <p:cNvPr id="218170" name="Oval 58"/>
            <p:cNvSpPr>
              <a:spLocks noChangeAspect="1" noChangeArrowheads="1"/>
            </p:cNvSpPr>
            <p:nvPr/>
          </p:nvSpPr>
          <p:spPr bwMode="auto">
            <a:xfrm>
              <a:off x="3010" y="2742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218171" name="Oval 59"/>
            <p:cNvSpPr>
              <a:spLocks noChangeAspect="1" noChangeArrowheads="1"/>
            </p:cNvSpPr>
            <p:nvPr/>
          </p:nvSpPr>
          <p:spPr bwMode="auto">
            <a:xfrm>
              <a:off x="4935" y="3392"/>
              <a:ext cx="217" cy="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7</a:t>
              </a:r>
            </a:p>
          </p:txBody>
        </p:sp>
        <p:sp>
          <p:nvSpPr>
            <p:cNvPr id="218172" name="Line 60"/>
            <p:cNvSpPr>
              <a:spLocks noChangeAspect="1" noChangeShapeType="1"/>
            </p:cNvSpPr>
            <p:nvPr/>
          </p:nvSpPr>
          <p:spPr bwMode="auto">
            <a:xfrm>
              <a:off x="2674" y="3271"/>
              <a:ext cx="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3" name="Line 61"/>
            <p:cNvSpPr>
              <a:spLocks noChangeAspect="1" noChangeShapeType="1"/>
            </p:cNvSpPr>
            <p:nvPr/>
          </p:nvSpPr>
          <p:spPr bwMode="auto">
            <a:xfrm>
              <a:off x="3636" y="3271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4" name="Line 62"/>
            <p:cNvSpPr>
              <a:spLocks noChangeAspect="1" noChangeShapeType="1"/>
            </p:cNvSpPr>
            <p:nvPr/>
          </p:nvSpPr>
          <p:spPr bwMode="auto">
            <a:xfrm>
              <a:off x="3203" y="3705"/>
              <a:ext cx="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5" name="Line 63"/>
            <p:cNvSpPr>
              <a:spLocks noChangeAspect="1" noChangeShapeType="1"/>
            </p:cNvSpPr>
            <p:nvPr/>
          </p:nvSpPr>
          <p:spPr bwMode="auto">
            <a:xfrm flipV="1">
              <a:off x="2631" y="2914"/>
              <a:ext cx="398" cy="2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6" name="Line 64"/>
            <p:cNvSpPr>
              <a:spLocks noChangeAspect="1" noChangeShapeType="1"/>
            </p:cNvSpPr>
            <p:nvPr/>
          </p:nvSpPr>
          <p:spPr bwMode="auto">
            <a:xfrm>
              <a:off x="2631" y="3349"/>
              <a:ext cx="355" cy="3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7" name="Line 65"/>
            <p:cNvSpPr>
              <a:spLocks noChangeAspect="1" noChangeShapeType="1"/>
            </p:cNvSpPr>
            <p:nvPr/>
          </p:nvSpPr>
          <p:spPr bwMode="auto">
            <a:xfrm>
              <a:off x="3186" y="2941"/>
              <a:ext cx="275" cy="2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8" name="Line 66"/>
            <p:cNvSpPr>
              <a:spLocks noChangeAspect="1" noChangeShapeType="1"/>
            </p:cNvSpPr>
            <p:nvPr/>
          </p:nvSpPr>
          <p:spPr bwMode="auto">
            <a:xfrm flipV="1">
              <a:off x="3161" y="3373"/>
              <a:ext cx="301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9" name="Line 67"/>
            <p:cNvSpPr>
              <a:spLocks noChangeAspect="1" noChangeShapeType="1"/>
            </p:cNvSpPr>
            <p:nvPr/>
          </p:nvSpPr>
          <p:spPr bwMode="auto">
            <a:xfrm>
              <a:off x="3227" y="2862"/>
              <a:ext cx="1011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80" name="Line 68"/>
            <p:cNvSpPr>
              <a:spLocks noChangeAspect="1" noChangeShapeType="1"/>
            </p:cNvSpPr>
            <p:nvPr/>
          </p:nvSpPr>
          <p:spPr bwMode="auto">
            <a:xfrm>
              <a:off x="3620" y="3350"/>
              <a:ext cx="381" cy="2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81" name="Line 69"/>
            <p:cNvSpPr>
              <a:spLocks noChangeAspect="1" noChangeShapeType="1"/>
            </p:cNvSpPr>
            <p:nvPr/>
          </p:nvSpPr>
          <p:spPr bwMode="auto">
            <a:xfrm>
              <a:off x="4406" y="3295"/>
              <a:ext cx="541" cy="1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82" name="Line 70"/>
            <p:cNvSpPr>
              <a:spLocks noChangeAspect="1" noChangeShapeType="1"/>
            </p:cNvSpPr>
            <p:nvPr/>
          </p:nvSpPr>
          <p:spPr bwMode="auto">
            <a:xfrm flipH="1">
              <a:off x="4133" y="3368"/>
              <a:ext cx="129" cy="25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83" name="Line 71"/>
            <p:cNvSpPr>
              <a:spLocks noChangeAspect="1" noChangeShapeType="1"/>
            </p:cNvSpPr>
            <p:nvPr/>
          </p:nvSpPr>
          <p:spPr bwMode="auto">
            <a:xfrm flipH="1">
              <a:off x="4190" y="3536"/>
              <a:ext cx="745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84" name="Text Box 72"/>
            <p:cNvSpPr txBox="1">
              <a:spLocks noChangeAspect="1" noChangeArrowheads="1"/>
            </p:cNvSpPr>
            <p:nvPr/>
          </p:nvSpPr>
          <p:spPr bwMode="auto">
            <a:xfrm>
              <a:off x="2700" y="290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18185" name="Text Box 73"/>
            <p:cNvSpPr txBox="1">
              <a:spLocks noChangeAspect="1" noChangeArrowheads="1"/>
            </p:cNvSpPr>
            <p:nvPr/>
          </p:nvSpPr>
          <p:spPr bwMode="auto">
            <a:xfrm>
              <a:off x="2973" y="312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18186" name="Text Box 74"/>
            <p:cNvSpPr txBox="1">
              <a:spLocks noChangeAspect="1" noChangeArrowheads="1"/>
            </p:cNvSpPr>
            <p:nvPr/>
          </p:nvSpPr>
          <p:spPr bwMode="auto">
            <a:xfrm>
              <a:off x="3261" y="290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  <a:endParaRPr lang="en-US"/>
            </a:p>
          </p:txBody>
        </p:sp>
        <p:sp>
          <p:nvSpPr>
            <p:cNvPr id="218187" name="Text Box 75"/>
            <p:cNvSpPr txBox="1">
              <a:spLocks noChangeAspect="1" noChangeArrowheads="1"/>
            </p:cNvSpPr>
            <p:nvPr/>
          </p:nvSpPr>
          <p:spPr bwMode="auto">
            <a:xfrm>
              <a:off x="3622" y="285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</a:p>
          </p:txBody>
        </p:sp>
        <p:sp>
          <p:nvSpPr>
            <p:cNvPr id="218188" name="Text Box 76"/>
            <p:cNvSpPr txBox="1">
              <a:spLocks noChangeAspect="1" noChangeArrowheads="1"/>
            </p:cNvSpPr>
            <p:nvPr/>
          </p:nvSpPr>
          <p:spPr bwMode="auto">
            <a:xfrm>
              <a:off x="4657" y="324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endParaRPr lang="en-US"/>
            </a:p>
          </p:txBody>
        </p:sp>
        <p:sp>
          <p:nvSpPr>
            <p:cNvPr id="218189" name="Text Box 77"/>
            <p:cNvSpPr txBox="1">
              <a:spLocks noChangeAspect="1" noChangeArrowheads="1"/>
            </p:cNvSpPr>
            <p:nvPr/>
          </p:nvSpPr>
          <p:spPr bwMode="auto">
            <a:xfrm>
              <a:off x="4176" y="341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218190" name="Text Box 78"/>
            <p:cNvSpPr txBox="1">
              <a:spLocks noChangeAspect="1" noChangeArrowheads="1"/>
            </p:cNvSpPr>
            <p:nvPr/>
          </p:nvSpPr>
          <p:spPr bwMode="auto">
            <a:xfrm>
              <a:off x="4513" y="348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7</a:t>
              </a:r>
              <a:endParaRPr lang="en-US"/>
            </a:p>
          </p:txBody>
        </p:sp>
        <p:sp>
          <p:nvSpPr>
            <p:cNvPr id="218191" name="Text Box 79"/>
            <p:cNvSpPr txBox="1">
              <a:spLocks noChangeAspect="1" noChangeArrowheads="1"/>
            </p:cNvSpPr>
            <p:nvPr/>
          </p:nvSpPr>
          <p:spPr bwMode="auto">
            <a:xfrm>
              <a:off x="3743" y="333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endParaRPr lang="en-US"/>
            </a:p>
          </p:txBody>
        </p:sp>
        <p:sp>
          <p:nvSpPr>
            <p:cNvPr id="218192" name="Text Box 80"/>
            <p:cNvSpPr txBox="1">
              <a:spLocks noChangeAspect="1" noChangeArrowheads="1"/>
            </p:cNvSpPr>
            <p:nvPr/>
          </p:nvSpPr>
          <p:spPr bwMode="auto">
            <a:xfrm>
              <a:off x="3767" y="312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8193" name="Text Box 81"/>
            <p:cNvSpPr txBox="1">
              <a:spLocks noChangeAspect="1" noChangeArrowheads="1"/>
            </p:cNvSpPr>
            <p:nvPr/>
          </p:nvSpPr>
          <p:spPr bwMode="auto">
            <a:xfrm>
              <a:off x="3430" y="355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  <p:sp>
          <p:nvSpPr>
            <p:cNvPr id="218194" name="Text Box 82"/>
            <p:cNvSpPr txBox="1">
              <a:spLocks noChangeAspect="1" noChangeArrowheads="1"/>
            </p:cNvSpPr>
            <p:nvPr/>
          </p:nvSpPr>
          <p:spPr bwMode="auto">
            <a:xfrm>
              <a:off x="2756" y="336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3572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-11723" y="0"/>
            <a:ext cx="91557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Minimum Cost Problem:  Pictorial Representation</a:t>
            </a:r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240644" name="Oval 4"/>
          <p:cNvSpPr>
            <a:spLocks noChangeArrowheads="1"/>
          </p:cNvSpPr>
          <p:nvPr/>
        </p:nvSpPr>
        <p:spPr bwMode="auto">
          <a:xfrm>
            <a:off x="838200" y="13716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203325" y="156368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1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40646" name="Oval 6"/>
          <p:cNvSpPr>
            <a:spLocks noChangeArrowheads="1"/>
          </p:cNvSpPr>
          <p:nvPr/>
        </p:nvSpPr>
        <p:spPr bwMode="auto">
          <a:xfrm>
            <a:off x="930275" y="45323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1295400" y="47244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2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40648" name="Oval 8"/>
          <p:cNvSpPr>
            <a:spLocks noChangeArrowheads="1"/>
          </p:cNvSpPr>
          <p:nvPr/>
        </p:nvSpPr>
        <p:spPr bwMode="auto">
          <a:xfrm>
            <a:off x="6950075" y="14081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7315200" y="16002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4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40650" name="Oval 10"/>
          <p:cNvSpPr>
            <a:spLocks noChangeArrowheads="1"/>
          </p:cNvSpPr>
          <p:nvPr/>
        </p:nvSpPr>
        <p:spPr bwMode="auto">
          <a:xfrm>
            <a:off x="6873875" y="46085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7239000" y="48006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5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40652" name="Oval 12"/>
          <p:cNvSpPr>
            <a:spLocks noChangeArrowheads="1"/>
          </p:cNvSpPr>
          <p:nvPr/>
        </p:nvSpPr>
        <p:spPr bwMode="auto">
          <a:xfrm>
            <a:off x="3825875" y="28559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4191000" y="30480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3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>
            <a:off x="1905000" y="1752600"/>
            <a:ext cx="502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>
            <a:off x="1676400" y="2209800"/>
            <a:ext cx="2209800" cy="9144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 flipV="1">
            <a:off x="1981200" y="3581400"/>
            <a:ext cx="1905000" cy="12192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8" name="Line 18"/>
          <p:cNvSpPr>
            <a:spLocks noChangeShapeType="1"/>
          </p:cNvSpPr>
          <p:nvPr/>
        </p:nvSpPr>
        <p:spPr bwMode="auto">
          <a:xfrm>
            <a:off x="2057400" y="5029200"/>
            <a:ext cx="4800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59" name="Line 19"/>
          <p:cNvSpPr>
            <a:spLocks noChangeShapeType="1"/>
          </p:cNvSpPr>
          <p:nvPr/>
        </p:nvSpPr>
        <p:spPr bwMode="auto">
          <a:xfrm>
            <a:off x="4800600" y="3581400"/>
            <a:ext cx="2209800" cy="12954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 flipV="1">
            <a:off x="4800600" y="2133600"/>
            <a:ext cx="2209800" cy="91440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4600" y="1382713"/>
            <a:ext cx="3656112" cy="3768182"/>
            <a:chOff x="2514600" y="1382713"/>
            <a:chExt cx="3656112" cy="3768182"/>
          </a:xfrm>
        </p:grpSpPr>
        <p:sp>
          <p:nvSpPr>
            <p:cNvPr id="240655" name="Text Box 15"/>
            <p:cNvSpPr txBox="1">
              <a:spLocks noChangeArrowheads="1"/>
            </p:cNvSpPr>
            <p:nvPr/>
          </p:nvSpPr>
          <p:spPr bwMode="auto">
            <a:xfrm>
              <a:off x="3717925" y="1382713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30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1" name="Text Box 21"/>
            <p:cNvSpPr txBox="1">
              <a:spLocks noChangeArrowheads="1"/>
            </p:cNvSpPr>
            <p:nvPr/>
          </p:nvSpPr>
          <p:spPr bwMode="auto">
            <a:xfrm>
              <a:off x="4114800" y="468923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40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2" name="Text Box 22"/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30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3" name="Text Box 23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50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4" name="Text Box 24"/>
            <p:cNvSpPr txBox="1">
              <a:spLocks noChangeArrowheads="1"/>
            </p:cNvSpPr>
            <p:nvPr/>
          </p:nvSpPr>
          <p:spPr bwMode="auto">
            <a:xfrm>
              <a:off x="5678269" y="38100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50</a:t>
              </a:r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240665" name="Text Box 25"/>
            <p:cNvSpPr txBox="1">
              <a:spLocks noChangeArrowheads="1"/>
            </p:cNvSpPr>
            <p:nvPr/>
          </p:nvSpPr>
          <p:spPr bwMode="auto">
            <a:xfrm>
              <a:off x="2514600" y="38100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Book Antiqua" pitchFamily="18" charset="0"/>
                </a:rPr>
                <a:t>30</a:t>
              </a:r>
              <a:endParaRPr lang="en-US" sz="2400" dirty="0">
                <a:latin typeface="Book Antiqua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8400" y="2743200"/>
            <a:ext cx="3467100" cy="1833265"/>
            <a:chOff x="2438400" y="2743200"/>
            <a:chExt cx="3467100" cy="1833265"/>
          </a:xfrm>
        </p:grpSpPr>
        <p:sp>
          <p:nvSpPr>
            <p:cNvPr id="240666" name="Text Box 26"/>
            <p:cNvSpPr txBox="1">
              <a:spLocks noChangeArrowheads="1"/>
            </p:cNvSpPr>
            <p:nvPr/>
          </p:nvSpPr>
          <p:spPr bwMode="auto">
            <a:xfrm>
              <a:off x="2438400" y="2743200"/>
              <a:ext cx="7225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66"/>
                  </a:solidFill>
                  <a:latin typeface="Book Antiqua" pitchFamily="18" charset="0"/>
                </a:rPr>
                <a:t>50</a:t>
              </a:r>
              <a:endParaRPr lang="en-US" sz="2400" dirty="0">
                <a:solidFill>
                  <a:srgbClr val="FF0066"/>
                </a:solidFill>
                <a:latin typeface="Book Antiqua" pitchFamily="18" charset="0"/>
              </a:endParaRPr>
            </a:p>
          </p:txBody>
        </p:sp>
        <p:sp>
          <p:nvSpPr>
            <p:cNvPr id="240667" name="Text Box 27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8985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66"/>
                  </a:solidFill>
                  <a:latin typeface="Book Antiqua" pitchFamily="18" charset="0"/>
                </a:rPr>
                <a:t>50</a:t>
              </a:r>
              <a:endParaRPr lang="en-US" sz="2400" dirty="0">
                <a:solidFill>
                  <a:srgbClr val="FF0066"/>
                </a:solidFill>
                <a:latin typeface="Book Antiqua" pitchFamily="18" charset="0"/>
              </a:endParaRPr>
            </a:p>
          </p:txBody>
        </p:sp>
        <p:sp>
          <p:nvSpPr>
            <p:cNvPr id="240668" name="Text Box 28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7041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66"/>
                  </a:solidFill>
                  <a:latin typeface="Book Antiqua" pitchFamily="18" charset="0"/>
                </a:rPr>
                <a:t>50</a:t>
              </a:r>
              <a:endParaRPr lang="en-US" sz="2400" dirty="0">
                <a:solidFill>
                  <a:srgbClr val="FF0066"/>
                </a:solidFill>
                <a:latin typeface="Book Antiqua" pitchFamily="18" charset="0"/>
              </a:endParaRPr>
            </a:p>
          </p:txBody>
        </p:sp>
        <p:sp>
          <p:nvSpPr>
            <p:cNvPr id="240669" name="Text Box 29"/>
            <p:cNvSpPr txBox="1">
              <a:spLocks noChangeArrowheads="1"/>
            </p:cNvSpPr>
            <p:nvPr/>
          </p:nvSpPr>
          <p:spPr bwMode="auto">
            <a:xfrm>
              <a:off x="5181600" y="2819400"/>
              <a:ext cx="723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66"/>
                  </a:solidFill>
                  <a:latin typeface="Book Antiqua" pitchFamily="18" charset="0"/>
                </a:rPr>
                <a:t>50</a:t>
              </a:r>
              <a:endParaRPr lang="en-US" sz="2400" dirty="0">
                <a:solidFill>
                  <a:srgbClr val="FF0066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1524000"/>
            <a:ext cx="568643" cy="3662065"/>
            <a:chOff x="304800" y="1524000"/>
            <a:chExt cx="568643" cy="3662065"/>
          </a:xfrm>
        </p:grpSpPr>
        <p:sp>
          <p:nvSpPr>
            <p:cNvPr id="240670" name="Text Box 30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Book Antiqua" pitchFamily="18" charset="0"/>
                </a:rPr>
                <a:t>80</a:t>
              </a:r>
              <a:endParaRPr lang="en-US" sz="2400" dirty="0">
                <a:solidFill>
                  <a:srgbClr val="00B050"/>
                </a:solidFill>
                <a:latin typeface="Book Antiqua" pitchFamily="18" charset="0"/>
              </a:endParaRPr>
            </a:p>
          </p:txBody>
        </p:sp>
        <p:sp>
          <p:nvSpPr>
            <p:cNvPr id="240671" name="Text Box 31"/>
            <p:cNvSpPr txBox="1">
              <a:spLocks noChangeArrowheads="1"/>
            </p:cNvSpPr>
            <p:nvPr/>
          </p:nvSpPr>
          <p:spPr bwMode="auto">
            <a:xfrm>
              <a:off x="381000" y="4724400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Book Antiqua" pitchFamily="18" charset="0"/>
                </a:rPr>
                <a:t>70</a:t>
              </a:r>
              <a:endParaRPr lang="en-US" sz="2400" dirty="0">
                <a:solidFill>
                  <a:srgbClr val="00B050"/>
                </a:solidFill>
                <a:latin typeface="Book Antiqua" pitchFamily="18" charset="0"/>
              </a:endParaRPr>
            </a:p>
          </p:txBody>
        </p:sp>
      </p:grpSp>
      <p:sp>
        <p:nvSpPr>
          <p:cNvPr id="240672" name="Text Box 32"/>
          <p:cNvSpPr txBox="1">
            <a:spLocks noChangeArrowheads="1"/>
          </p:cNvSpPr>
          <p:nvPr/>
        </p:nvSpPr>
        <p:spPr bwMode="auto">
          <a:xfrm>
            <a:off x="8001000" y="167640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60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0673" name="Text Box 33"/>
          <p:cNvSpPr txBox="1">
            <a:spLocks noChangeArrowheads="1"/>
          </p:cNvSpPr>
          <p:nvPr/>
        </p:nvSpPr>
        <p:spPr bwMode="auto">
          <a:xfrm>
            <a:off x="7924800" y="487680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90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2600" y="1219200"/>
            <a:ext cx="5334000" cy="3833445"/>
            <a:chOff x="1752600" y="1219200"/>
            <a:chExt cx="5334000" cy="3833445"/>
          </a:xfrm>
        </p:grpSpPr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1981200" y="1219200"/>
              <a:ext cx="6046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Book Antiqua" pitchFamily="18" charset="0"/>
                </a:rPr>
                <a:t>x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Book Antiqua" pitchFamily="18" charset="0"/>
                </a:rPr>
                <a:t>14</a:t>
              </a:r>
              <a:endParaRPr lang="en-US" sz="2800" b="1" i="1" dirty="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1828800" y="1828800"/>
              <a:ext cx="914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Book Antiqua" pitchFamily="18" charset="0"/>
                </a:rPr>
                <a:t>x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Book Antiqua" pitchFamily="18" charset="0"/>
                </a:rPr>
                <a:t>13</a:t>
              </a:r>
              <a:endParaRPr lang="en-US" sz="2800" b="1" i="1" dirty="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6481947" y="2219980"/>
              <a:ext cx="6046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Book Antiqua" pitchFamily="18" charset="0"/>
                </a:rPr>
                <a:t>x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Book Antiqua" pitchFamily="18" charset="0"/>
                </a:rPr>
                <a:t>34</a:t>
              </a:r>
              <a:endParaRPr lang="en-US" sz="2800" b="1" i="1" dirty="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1752600" y="4124980"/>
              <a:ext cx="914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Book Antiqua" pitchFamily="18" charset="0"/>
                </a:rPr>
                <a:t>x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Book Antiqua" pitchFamily="18" charset="0"/>
                </a:rPr>
                <a:t>23</a:t>
              </a:r>
              <a:endParaRPr lang="en-US" sz="2800" b="1" i="1" dirty="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5956692" y="4433555"/>
              <a:ext cx="8382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Book Antiqua" pitchFamily="18" charset="0"/>
                </a:rPr>
                <a:t>x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Book Antiqua" pitchFamily="18" charset="0"/>
                </a:rPr>
                <a:t>35</a:t>
              </a:r>
              <a:endParaRPr lang="en-US" sz="2800" b="1" i="1" dirty="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2385645" y="4529425"/>
              <a:ext cx="914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Book Antiqua" pitchFamily="18" charset="0"/>
                </a:rPr>
                <a:t>x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Book Antiqua" pitchFamily="18" charset="0"/>
                </a:rPr>
                <a:t>25</a:t>
              </a:r>
              <a:endParaRPr lang="en-US" sz="2800" b="1" i="1" dirty="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4158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2" grpId="0"/>
      <p:bldP spid="2406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202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Conventions</a:t>
            </a:r>
            <a:endParaRPr lang="en-US"/>
          </a:p>
        </p:txBody>
      </p:sp>
      <p:sp>
        <p:nvSpPr>
          <p:cNvPr id="165924" name="Text Box 36"/>
          <p:cNvSpPr txBox="1">
            <a:spLocks noChangeArrowheads="1"/>
          </p:cNvSpPr>
          <p:nvPr/>
        </p:nvSpPr>
        <p:spPr bwMode="auto">
          <a:xfrm>
            <a:off x="212725" y="877888"/>
            <a:ext cx="893127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Minimum Cost Flow is the same as Transportation and Transshipment problem. 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We reformulate the same problem in the context of Minimum Cost flow just as an introduction to the domain of the Network Optimization Problems.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For each node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i </a:t>
            </a:r>
            <a:r>
              <a:rPr lang="en-US" i="1">
                <a:solidFill>
                  <a:schemeClr val="accent2"/>
                </a:solidFill>
              </a:rPr>
              <a:t>, </a:t>
            </a:r>
            <a:r>
              <a:rPr lang="en-US">
                <a:solidFill>
                  <a:schemeClr val="accent2"/>
                </a:solidFill>
              </a:rPr>
              <a:t>we define the net flow as the  difference between total outflow minus total inflow. 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/>
              <a:t> : </a:t>
            </a:r>
            <a:r>
              <a:rPr lang="en-US">
                <a:solidFill>
                  <a:schemeClr val="accent2"/>
                </a:solidFill>
              </a:rPr>
              <a:t>Net flow of node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 i </a:t>
            </a:r>
          </a:p>
          <a:p>
            <a:endParaRPr lang="en-US" i="1">
              <a:latin typeface="Times New Roman" pitchFamily="18" charset="0"/>
            </a:endParaRPr>
          </a:p>
          <a:p>
            <a:r>
              <a:rPr lang="en-US" b="1" i="1">
                <a:solidFill>
                  <a:schemeClr val="accent2"/>
                </a:solidFill>
              </a:rPr>
              <a:t>If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i </a:t>
            </a:r>
            <a:r>
              <a:rPr lang="en-US" b="1" i="1">
                <a:solidFill>
                  <a:schemeClr val="accent2"/>
                </a:solidFill>
              </a:rPr>
              <a:t>is a</a:t>
            </a:r>
            <a:r>
              <a:rPr lang="en-US" b="1" i="1"/>
              <a:t> </a:t>
            </a:r>
            <a:r>
              <a:rPr lang="en-US" b="1" i="1">
                <a:solidFill>
                  <a:srgbClr val="FF3300"/>
                </a:solidFill>
              </a:rPr>
              <a:t>supply</a:t>
            </a:r>
            <a:r>
              <a:rPr lang="en-US" b="1" i="1"/>
              <a:t> </a:t>
            </a:r>
            <a:r>
              <a:rPr lang="en-US" b="1" i="1">
                <a:solidFill>
                  <a:srgbClr val="FF3300"/>
                </a:solidFill>
              </a:rPr>
              <a:t>point</a:t>
            </a:r>
            <a:r>
              <a:rPr lang="en-US" b="1" i="1"/>
              <a:t> </a:t>
            </a:r>
            <a:r>
              <a:rPr lang="en-US" b="1" i="1">
                <a:solidFill>
                  <a:schemeClr val="accent2"/>
                </a:solidFill>
              </a:rPr>
              <a:t>then</a:t>
            </a:r>
            <a:r>
              <a:rPr lang="en-US" b="1" i="1">
                <a:latin typeface="Times New Roman" pitchFamily="18" charset="0"/>
              </a:rPr>
              <a:t>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=  + supply of node</a:t>
            </a:r>
            <a:r>
              <a:rPr lang="en-US" b="1" i="1">
                <a:solidFill>
                  <a:srgbClr val="FF3300"/>
                </a:solidFill>
              </a:rPr>
              <a:t>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i</a:t>
            </a:r>
          </a:p>
          <a:p>
            <a:r>
              <a:rPr lang="en-US" b="1" i="1">
                <a:solidFill>
                  <a:schemeClr val="accent2"/>
                </a:solidFill>
              </a:rPr>
              <a:t>If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i </a:t>
            </a:r>
            <a:r>
              <a:rPr lang="en-US" b="1" i="1">
                <a:solidFill>
                  <a:schemeClr val="accent2"/>
                </a:solidFill>
              </a:rPr>
              <a:t>is a</a:t>
            </a:r>
            <a:r>
              <a:rPr lang="en-US" b="1" i="1"/>
              <a:t> </a:t>
            </a:r>
            <a:r>
              <a:rPr lang="en-US" b="1" i="1">
                <a:solidFill>
                  <a:srgbClr val="FF3300"/>
                </a:solidFill>
              </a:rPr>
              <a:t>demand</a:t>
            </a:r>
            <a:r>
              <a:rPr lang="en-US" b="1" i="1"/>
              <a:t> </a:t>
            </a:r>
            <a:r>
              <a:rPr lang="en-US" b="1" i="1">
                <a:solidFill>
                  <a:srgbClr val="FF3300"/>
                </a:solidFill>
              </a:rPr>
              <a:t>point</a:t>
            </a:r>
            <a:r>
              <a:rPr lang="en-US" b="1" i="1"/>
              <a:t> </a:t>
            </a:r>
            <a:r>
              <a:rPr lang="en-US" b="1" i="1">
                <a:solidFill>
                  <a:schemeClr val="accent2"/>
                </a:solidFill>
              </a:rPr>
              <a:t>then</a:t>
            </a:r>
            <a:r>
              <a:rPr lang="en-US" b="1" i="1">
                <a:latin typeface="Times New Roman" pitchFamily="18" charset="0"/>
              </a:rPr>
              <a:t>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=  - demand of node</a:t>
            </a:r>
            <a:r>
              <a:rPr lang="en-US" b="1" i="1">
                <a:solidFill>
                  <a:srgbClr val="FF3300"/>
                </a:solidFill>
              </a:rPr>
              <a:t>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i</a:t>
            </a:r>
          </a:p>
          <a:p>
            <a:r>
              <a:rPr lang="en-US" b="1" i="1">
                <a:solidFill>
                  <a:schemeClr val="accent2"/>
                </a:solidFill>
              </a:rPr>
              <a:t>If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i </a:t>
            </a:r>
            <a:r>
              <a:rPr lang="en-US" b="1" i="1">
                <a:solidFill>
                  <a:schemeClr val="accent2"/>
                </a:solidFill>
              </a:rPr>
              <a:t>is a</a:t>
            </a:r>
            <a:r>
              <a:rPr lang="en-US" b="1" i="1"/>
              <a:t> </a:t>
            </a:r>
            <a:r>
              <a:rPr lang="en-US" b="1" i="1">
                <a:solidFill>
                  <a:srgbClr val="FF3300"/>
                </a:solidFill>
              </a:rPr>
              <a:t>transshipment point</a:t>
            </a:r>
            <a:r>
              <a:rPr lang="en-US" b="1" i="1"/>
              <a:t> </a:t>
            </a:r>
            <a:r>
              <a:rPr lang="en-US" b="1" i="1">
                <a:solidFill>
                  <a:schemeClr val="accent2"/>
                </a:solidFill>
              </a:rPr>
              <a:t>then</a:t>
            </a:r>
            <a:r>
              <a:rPr lang="en-US" b="1" i="1">
                <a:latin typeface="Times New Roman" pitchFamily="18" charset="0"/>
              </a:rPr>
              <a:t>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=  0</a:t>
            </a:r>
            <a:endParaRPr lang="en-US" b="1" i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820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5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5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5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405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Notations and Formulation</a:t>
            </a:r>
            <a:endParaRPr lang="en-US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212725" y="877888"/>
            <a:ext cx="89312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Notation</a:t>
            </a:r>
          </a:p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</a:t>
            </a:r>
            <a:r>
              <a:rPr lang="en-US">
                <a:solidFill>
                  <a:srgbClr val="FF3300"/>
                </a:solidFill>
              </a:rPr>
              <a:t> : Outflow from node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3300"/>
                </a:solidFill>
              </a:rPr>
              <a:t> to node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 j</a:t>
            </a:r>
            <a:r>
              <a:rPr lang="en-US">
                <a:solidFill>
                  <a:srgbClr val="FF3300"/>
                </a:solidFill>
              </a:rPr>
              <a:t> with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i 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---------&gt;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j 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ji</a:t>
            </a:r>
            <a:r>
              <a:rPr lang="en-US">
                <a:solidFill>
                  <a:srgbClr val="FF3300"/>
                </a:solidFill>
              </a:rPr>
              <a:t> : Inflow from node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j</a:t>
            </a:r>
            <a:r>
              <a:rPr lang="en-US">
                <a:solidFill>
                  <a:srgbClr val="FF3300"/>
                </a:solidFill>
              </a:rPr>
              <a:t> to node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 i </a:t>
            </a:r>
            <a:r>
              <a:rPr lang="en-US">
                <a:solidFill>
                  <a:srgbClr val="FF3300"/>
                </a:solidFill>
              </a:rPr>
              <a:t>with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3300"/>
                </a:solidFill>
              </a:rPr>
              <a:t>  </a:t>
            </a:r>
            <a:r>
              <a:rPr lang="en-US" b="1">
                <a:solidFill>
                  <a:srgbClr val="FF3300"/>
                </a:solidFill>
              </a:rPr>
              <a:t>&lt;----------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j</a:t>
            </a:r>
          </a:p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 : </a:t>
            </a:r>
            <a:r>
              <a:rPr lang="en-US">
                <a:solidFill>
                  <a:srgbClr val="FF3300"/>
                </a:solidFill>
              </a:rPr>
              <a:t>Maximum capacity of arc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ij </a:t>
            </a:r>
            <a:endParaRPr lang="en-US" i="1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b="1" i="1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   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            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   ij   A 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(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is the set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of directed arcs) </a:t>
            </a:r>
            <a:endParaRPr lang="en-US">
              <a:solidFill>
                <a:srgbClr val="FF3300"/>
              </a:solidFill>
            </a:endParaRPr>
          </a:p>
          <a:p>
            <a:endParaRPr lang="en-US" b="1" i="1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3300"/>
                </a:solidFill>
              </a:rPr>
              <a:t> : Net flow of node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 i </a:t>
            </a:r>
            <a:endParaRPr lang="en-US">
              <a:solidFill>
                <a:srgbClr val="FF3300"/>
              </a:solidFill>
            </a:endParaRPr>
          </a:p>
          <a:p>
            <a:endParaRPr lang="en-US" i="1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-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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ji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=  f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3300"/>
                </a:solidFill>
              </a:rPr>
              <a:t>     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   i   N 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N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is the set of nodes)</a:t>
            </a:r>
            <a:endParaRPr lang="en-US">
              <a:solidFill>
                <a:srgbClr val="FF3300"/>
              </a:solidFill>
            </a:endParaRPr>
          </a:p>
          <a:p>
            <a:endParaRPr lang="en-US">
              <a:solidFill>
                <a:srgbClr val="FF3300"/>
              </a:solidFill>
            </a:endParaRPr>
          </a:p>
          <a:p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 </a:t>
            </a:r>
          </a:p>
          <a:p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b="1" i="1" baseline="-25000">
                <a:solidFill>
                  <a:srgbClr val="FF3300"/>
                </a:solidFill>
                <a:latin typeface="Times New Roman" pitchFamily="18" charset="0"/>
              </a:rPr>
              <a:t>ij</a:t>
            </a:r>
            <a:r>
              <a:rPr lang="en-US">
                <a:solidFill>
                  <a:srgbClr val="FF3300"/>
                </a:solidFill>
              </a:rPr>
              <a:t> : Cost of moving one unit on arc</a:t>
            </a:r>
            <a:r>
              <a:rPr lang="en-US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ij</a:t>
            </a:r>
            <a:endParaRPr lang="en-US" b="1" i="1" baseline="-2500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381000" y="6207125"/>
          <a:ext cx="19812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1079280" imgH="355320" progId="Equation.3">
                  <p:embed/>
                </p:oleObj>
              </mc:Choice>
              <mc:Fallback>
                <p:oleObj name="Equation" r:id="rId3" imgW="10792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207125"/>
                        <a:ext cx="19812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0989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6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6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6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6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0" y="0"/>
            <a:ext cx="8768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Minimum Cost Flow </a:t>
            </a:r>
            <a:r>
              <a:rPr lang="en-US" sz="2800" b="1" dirty="0" smtClean="0">
                <a:latin typeface="Arial" charset="0"/>
              </a:rPr>
              <a:t>Problem: </a:t>
            </a:r>
            <a:r>
              <a:rPr lang="en-US" sz="2800" b="1" dirty="0">
                <a:latin typeface="Arial" charset="0"/>
              </a:rPr>
              <a:t>decision variables </a:t>
            </a:r>
            <a:endParaRPr lang="en-US" sz="2800" dirty="0">
              <a:latin typeface="Arial" charset="0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28600" y="1020762"/>
            <a:ext cx="89154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latin typeface="Book Antiqua" pitchFamily="18" charset="0"/>
              </a:rPr>
              <a:t>x</a:t>
            </a:r>
            <a:r>
              <a:rPr lang="en-US" altLang="en-US" sz="2800" baseline="-25000" dirty="0">
                <a:latin typeface="Book Antiqua" pitchFamily="18" charset="0"/>
              </a:rPr>
              <a:t>14</a:t>
            </a:r>
            <a:r>
              <a:rPr lang="en-US" altLang="en-US" sz="2800" dirty="0">
                <a:latin typeface="Book Antiqua" pitchFamily="18" charset="0"/>
              </a:rPr>
              <a:t> =  Volume of product sent from point 1 to 4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latin typeface="Book Antiqua" pitchFamily="18" charset="0"/>
              </a:rPr>
              <a:t>x</a:t>
            </a:r>
            <a:r>
              <a:rPr lang="en-US" altLang="en-US" sz="2800" baseline="-25000" dirty="0">
                <a:latin typeface="Book Antiqua" pitchFamily="18" charset="0"/>
              </a:rPr>
              <a:t>13</a:t>
            </a:r>
            <a:r>
              <a:rPr lang="en-US" altLang="en-US" sz="2800" dirty="0">
                <a:latin typeface="Book Antiqua" pitchFamily="18" charset="0"/>
              </a:rPr>
              <a:t> =  Volume of product sent from point 1 to 3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latin typeface="Book Antiqua" pitchFamily="18" charset="0"/>
              </a:rPr>
              <a:t>x</a:t>
            </a:r>
            <a:r>
              <a:rPr lang="en-US" altLang="en-US" sz="2800" baseline="-25000" dirty="0">
                <a:latin typeface="Book Antiqua" pitchFamily="18" charset="0"/>
              </a:rPr>
              <a:t>23</a:t>
            </a:r>
            <a:r>
              <a:rPr lang="en-US" altLang="en-US" sz="2800" dirty="0">
                <a:latin typeface="Book Antiqua" pitchFamily="18" charset="0"/>
              </a:rPr>
              <a:t> =  Volume of product sent from point 2 to 3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latin typeface="Book Antiqua" pitchFamily="18" charset="0"/>
              </a:rPr>
              <a:t>x</a:t>
            </a:r>
            <a:r>
              <a:rPr lang="en-US" altLang="en-US" sz="2800" baseline="-25000" dirty="0">
                <a:latin typeface="Book Antiqua" pitchFamily="18" charset="0"/>
              </a:rPr>
              <a:t>25</a:t>
            </a:r>
            <a:r>
              <a:rPr lang="en-US" altLang="en-US" sz="2800" dirty="0">
                <a:latin typeface="Book Antiqua" pitchFamily="18" charset="0"/>
              </a:rPr>
              <a:t> =  Volume of product sent from point 2 to 5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latin typeface="Book Antiqua" pitchFamily="18" charset="0"/>
              </a:rPr>
              <a:t>x</a:t>
            </a:r>
            <a:r>
              <a:rPr lang="en-US" altLang="en-US" sz="2800" baseline="-25000" dirty="0">
                <a:latin typeface="Book Antiqua" pitchFamily="18" charset="0"/>
              </a:rPr>
              <a:t>34</a:t>
            </a:r>
            <a:r>
              <a:rPr lang="en-US" altLang="en-US" sz="2800" dirty="0">
                <a:latin typeface="Book Antiqua" pitchFamily="18" charset="0"/>
              </a:rPr>
              <a:t> =  Volume of product sent from point  3 to 4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latin typeface="Book Antiqua" pitchFamily="18" charset="0"/>
              </a:rPr>
              <a:t>x</a:t>
            </a:r>
            <a:r>
              <a:rPr lang="en-US" altLang="en-US" sz="2800" baseline="-25000" dirty="0">
                <a:latin typeface="Book Antiqua" pitchFamily="18" charset="0"/>
              </a:rPr>
              <a:t>35</a:t>
            </a:r>
            <a:r>
              <a:rPr lang="en-US" altLang="en-US" sz="2800" dirty="0">
                <a:latin typeface="Book Antiqua" pitchFamily="18" charset="0"/>
              </a:rPr>
              <a:t> =  Volume of product sent from point  3 to 5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800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latin typeface="Book Antiqua" pitchFamily="18" charset="0"/>
              </a:rPr>
              <a:t>We want to minimize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latin typeface="Book Antiqua" pitchFamily="18" charset="0"/>
              </a:rPr>
              <a:t>Z = 700 x</a:t>
            </a:r>
            <a:r>
              <a:rPr lang="en-US" altLang="en-US" sz="2800" baseline="-25000" dirty="0">
                <a:latin typeface="Book Antiqua" pitchFamily="18" charset="0"/>
              </a:rPr>
              <a:t>14</a:t>
            </a:r>
            <a:r>
              <a:rPr lang="en-US" altLang="en-US" sz="2800" dirty="0">
                <a:latin typeface="Book Antiqua" pitchFamily="18" charset="0"/>
              </a:rPr>
              <a:t> +300 x</a:t>
            </a:r>
            <a:r>
              <a:rPr lang="en-US" altLang="en-US" sz="2800" baseline="-25000" dirty="0">
                <a:latin typeface="Book Antiqua" pitchFamily="18" charset="0"/>
              </a:rPr>
              <a:t>13</a:t>
            </a:r>
            <a:r>
              <a:rPr lang="en-US" altLang="en-US" sz="2800" dirty="0">
                <a:latin typeface="Book Antiqua" pitchFamily="18" charset="0"/>
              </a:rPr>
              <a:t> + 400 x</a:t>
            </a:r>
            <a:r>
              <a:rPr lang="en-US" altLang="en-US" sz="2800" baseline="-25000" dirty="0">
                <a:latin typeface="Book Antiqua" pitchFamily="18" charset="0"/>
              </a:rPr>
              <a:t>23</a:t>
            </a:r>
            <a:r>
              <a:rPr lang="en-US" altLang="en-US" sz="2800" dirty="0">
                <a:latin typeface="Book Antiqua" pitchFamily="18" charset="0"/>
              </a:rPr>
              <a:t> + 900 x</a:t>
            </a:r>
            <a:r>
              <a:rPr lang="en-US" altLang="en-US" sz="2800" baseline="-25000" dirty="0">
                <a:latin typeface="Book Antiqua" pitchFamily="18" charset="0"/>
              </a:rPr>
              <a:t>25</a:t>
            </a:r>
            <a:r>
              <a:rPr lang="en-US" altLang="en-US" sz="2800" dirty="0">
                <a:latin typeface="Book Antiqua" pitchFamily="18" charset="0"/>
              </a:rPr>
              <a:t> +200 x</a:t>
            </a:r>
            <a:r>
              <a:rPr lang="en-US" altLang="en-US" sz="2800" baseline="-25000" dirty="0">
                <a:latin typeface="Book Antiqua" pitchFamily="18" charset="0"/>
              </a:rPr>
              <a:t>34</a:t>
            </a:r>
            <a:r>
              <a:rPr lang="en-US" altLang="en-US" sz="2800" dirty="0">
                <a:latin typeface="Book Antiqua" pitchFamily="18" charset="0"/>
              </a:rPr>
              <a:t> + 400 x</a:t>
            </a:r>
            <a:r>
              <a:rPr lang="en-US" altLang="en-US" sz="2800" baseline="-25000" dirty="0">
                <a:latin typeface="Book Antiqua" pitchFamily="18" charset="0"/>
              </a:rPr>
              <a:t>35</a:t>
            </a:r>
            <a:r>
              <a:rPr lang="en-US" altLang="en-US" sz="2800" dirty="0">
                <a:latin typeface="Book Antiqua" pitchFamily="18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806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3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3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3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3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build="p"/>
    </p:bld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13497</TotalTime>
  <Words>2097</Words>
  <Application>Microsoft Office PowerPoint</Application>
  <PresentationFormat>On-screen Show (4:3)</PresentationFormat>
  <Paragraphs>843</Paragraphs>
  <Slides>55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Lean Thinking Final.ppt</vt:lpstr>
      <vt:lpstr>1_Lean Thinking Final</vt:lpstr>
      <vt:lpstr>Lean Thinking Final</vt:lpstr>
      <vt:lpstr>2_Lean Thinking Final</vt:lpstr>
      <vt:lpstr>Microsoft Excel 97-2003 Worksheet</vt:lpstr>
      <vt:lpstr>Worksheet</vt:lpstr>
      <vt:lpstr>Microsoft Equation 3.0</vt:lpstr>
      <vt:lpstr>Microsoft Excel Worksheet</vt:lpstr>
      <vt:lpstr>Network Flows</vt:lpstr>
      <vt:lpstr>Table of Contents Chapter 6 (Network Optimization Problems)</vt:lpstr>
      <vt:lpstr>Distribution Unlimited Co.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CSU,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346</cp:revision>
  <dcterms:created xsi:type="dcterms:W3CDTF">2008-11-22T01:06:20Z</dcterms:created>
  <dcterms:modified xsi:type="dcterms:W3CDTF">2013-07-24T15:36:27Z</dcterms:modified>
</cp:coreProperties>
</file>