
<file path=[Content_Types].xml><?xml version="1.0" encoding="utf-8"?>
<Types xmlns="http://schemas.openxmlformats.org/package/2006/content-types">
  <Default Extension="bin" ContentType="application/vnd.openxmlformats-officedocument.oleObject"/>
  <Default Extension="wmf" ContentType="image/x-wmf"/>
  <Default Extension="xls" ContentType="application/vnd.ms-excel"/>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8"/>
  </p:notesMasterIdLst>
  <p:handoutMasterIdLst>
    <p:handoutMasterId r:id="rId39"/>
  </p:handoutMasterIdLst>
  <p:sldIdLst>
    <p:sldId id="310" r:id="rId2"/>
    <p:sldId id="311" r:id="rId3"/>
    <p:sldId id="312" r:id="rId4"/>
    <p:sldId id="313" r:id="rId5"/>
    <p:sldId id="314" r:id="rId6"/>
    <p:sldId id="315" r:id="rId7"/>
    <p:sldId id="316" r:id="rId8"/>
    <p:sldId id="317" r:id="rId9"/>
    <p:sldId id="318" r:id="rId10"/>
    <p:sldId id="319" r:id="rId11"/>
    <p:sldId id="320" r:id="rId12"/>
    <p:sldId id="321" r:id="rId13"/>
    <p:sldId id="322" r:id="rId14"/>
    <p:sldId id="324" r:id="rId15"/>
    <p:sldId id="323" r:id="rId16"/>
    <p:sldId id="325" r:id="rId17"/>
    <p:sldId id="326" r:id="rId18"/>
    <p:sldId id="328" r:id="rId19"/>
    <p:sldId id="327"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Lst>
  <p:sldSz cx="9144000" cy="6858000" type="screen4x3"/>
  <p:notesSz cx="6858000" cy="9144000"/>
  <p:custDataLst>
    <p:tags r:id="rId40"/>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18" autoAdjust="0"/>
    <p:restoredTop sz="79968" autoAdjust="0"/>
  </p:normalViewPr>
  <p:slideViewPr>
    <p:cSldViewPr>
      <p:cViewPr>
        <p:scale>
          <a:sx n="50" d="100"/>
          <a:sy n="50" d="100"/>
        </p:scale>
        <p:origin x="-2058"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110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 charset="0"/>
              </a:defRPr>
            </a:lvl1pPr>
          </a:lstStyle>
          <a:p>
            <a:pPr>
              <a:defRPr/>
            </a:pPr>
            <a:endParaRPr lang="en-US"/>
          </a:p>
        </p:txBody>
      </p:sp>
      <p:sp>
        <p:nvSpPr>
          <p:cNvPr id="26726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 charset="0"/>
              </a:defRPr>
            </a:lvl1pPr>
          </a:lstStyle>
          <a:p>
            <a:pPr>
              <a:defRPr/>
            </a:pPr>
            <a:endParaRPr lang="en-US"/>
          </a:p>
        </p:txBody>
      </p:sp>
      <p:sp>
        <p:nvSpPr>
          <p:cNvPr id="26726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 charset="0"/>
              </a:defRPr>
            </a:lvl1pPr>
          </a:lstStyle>
          <a:p>
            <a:pPr>
              <a:defRPr/>
            </a:pPr>
            <a:endParaRPr lang="en-US"/>
          </a:p>
        </p:txBody>
      </p:sp>
      <p:sp>
        <p:nvSpPr>
          <p:cNvPr id="26726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 charset="0"/>
              </a:defRPr>
            </a:lvl1pPr>
          </a:lstStyle>
          <a:p>
            <a:pPr>
              <a:defRPr/>
            </a:pPr>
            <a:fld id="{B7CF9C48-E900-4BCB-8AE7-10C2A6AF5E4E}" type="slidenum">
              <a:rPr lang="en-US"/>
              <a:pPr>
                <a:defRPr/>
              </a:pPr>
              <a:t>‹#›</a:t>
            </a:fld>
            <a:endParaRPr lang="en-US"/>
          </a:p>
        </p:txBody>
      </p:sp>
    </p:spTree>
    <p:extLst>
      <p:ext uri="{BB962C8B-B14F-4D97-AF65-F5344CB8AC3E}">
        <p14:creationId xmlns:p14="http://schemas.microsoft.com/office/powerpoint/2010/main" val="2793102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 charset="0"/>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 charset="0"/>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 charset="0"/>
              </a:defRPr>
            </a:lvl1pPr>
          </a:lstStyle>
          <a:p>
            <a:pPr>
              <a:defRPr/>
            </a:pPr>
            <a:fld id="{2F42CD1D-26B7-48D3-B3B2-5EB9434E9A22}" type="slidenum">
              <a:rPr lang="en-US"/>
              <a:pPr>
                <a:defRPr/>
              </a:pPr>
              <a:t>‹#›</a:t>
            </a:fld>
            <a:endParaRPr lang="en-US"/>
          </a:p>
        </p:txBody>
      </p:sp>
    </p:spTree>
    <p:extLst>
      <p:ext uri="{BB962C8B-B14F-4D97-AF65-F5344CB8AC3E}">
        <p14:creationId xmlns:p14="http://schemas.microsoft.com/office/powerpoint/2010/main" val="9176349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1B6B9E8-250C-48E5-8AAB-C3573ADA2CD6}" type="slidenum">
              <a:rPr lang="en-US" sz="1200" smtClean="0"/>
              <a:pPr/>
              <a:t>3</a:t>
            </a:fld>
            <a:endParaRPr lang="en-US" sz="1200"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  The distribution network for the Distribution Unlimited Co. problem, where each feasible shipping lane is represented by an arrow.</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C792E49-5C16-4516-9913-25EF99EE33F7}" type="slidenum">
              <a:rPr lang="en-US" sz="1200" smtClean="0"/>
              <a:pPr/>
              <a:t>19</a:t>
            </a:fld>
            <a:endParaRPr lang="en-US" sz="1200" smtClean="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6.9  A network model for the expanded BMZ Co. problem as a maximum flow problem, where the number in square brackets below each arc is the capacity of that arc.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208DD99-D6CC-44F3-802E-E06FAE7B01A9}" type="slidenum">
              <a:rPr lang="en-US" sz="1200" smtClean="0"/>
              <a:pPr/>
              <a:t>20</a:t>
            </a:fld>
            <a:endParaRPr lang="en-US" sz="1200" smtClean="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6.10  A spreadsheet model for the expanded BMZ Co. problem as a variant of a maximum flow problem with sources in both Stuttgart and Berlin and sinks in both Los Angeles and Seattle. Using the objective cell Maximum Flow (D21) to maximize the total flow from the two sources to the two sinks, Solver yields the optimal shipping plan shown in the changing cells Ship (D4:D19).</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D9DBD22-5355-4090-B4EB-0BEDB4494917}" type="slidenum">
              <a:rPr lang="en-US" sz="1200" smtClean="0"/>
              <a:pPr/>
              <a:t>23</a:t>
            </a:fld>
            <a:endParaRPr lang="en-US" sz="1200" smtClean="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6.11  The road system between the Littletown Fire Station and a certain farming community, where A, B, … , H are junctions and the number next to each road shows its distance in miles.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9EAF112-1474-4E3F-9909-ED3B7A40F360}" type="slidenum">
              <a:rPr lang="en-US" sz="1200" smtClean="0"/>
              <a:pPr/>
              <a:t>24</a:t>
            </a:fld>
            <a:endParaRPr lang="en-US" sz="1200" smtClean="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6.12  The network representation of Figure 6.11 as a shortest path problem.</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C3F59D9-7AC1-45E8-9F6C-A93539EE22F0}" type="slidenum">
              <a:rPr lang="en-US" sz="1200" smtClean="0"/>
              <a:pPr/>
              <a:t>25</a:t>
            </a:fld>
            <a:endParaRPr lang="en-US" sz="1200" smtClean="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6.13  A spreadsheet model for the Littletown Fire Department shortest path problem, including the objective cell Total Distance (D29). The values of 1 in the changing cells On Route (D4:D27) reveal the optimal solution obtained by Solver for the shortest path (19 miles) from the fire station to the farming community.</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9AC8D2B-95DA-4872-96D1-C6BFBA58CDAE}" type="slidenum">
              <a:rPr lang="en-US" sz="1200" smtClean="0"/>
              <a:pPr/>
              <a:t>29</a:t>
            </a:fld>
            <a:endParaRPr lang="en-US" sz="1200" smtClean="0"/>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Table 6.2  Sarah’s data each time she purchases a three-year-old car</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CF0CBA6-8693-43EE-A5FF-EC822D932997}" type="slidenum">
              <a:rPr lang="en-US" sz="1200" smtClean="0"/>
              <a:pPr/>
              <a:t>30</a:t>
            </a:fld>
            <a:endParaRPr lang="en-US" sz="1200" smtClean="0"/>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6.14  Formulation of the problem of when Sarah should trade in her car as a shortest path problem. The node labels measure the number of years from now. Each arc represents purchasing a car and then trading it in later.</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7D4AB99-728E-4206-BE08-1E92C7EE845A}" type="slidenum">
              <a:rPr lang="en-US" sz="1200" smtClean="0"/>
              <a:pPr/>
              <a:t>31</a:t>
            </a:fld>
            <a:endParaRPr lang="en-US" sz="1200" smtClean="0"/>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6.15  A spreadsheet model that formulates Sarah’s problem as a shortest path problem where the objective is to minimize the total cost instead of the total distance. After applying Solver, the values of 1 in the changing cells On Route (D12:D21) identify the shortest (least expensive) path for scheduling trade-ins.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E83C948-1C42-4746-AD25-C39022D5C903}" type="slidenum">
              <a:rPr lang="en-US" sz="1200" smtClean="0"/>
              <a:pPr/>
              <a:t>33</a:t>
            </a:fld>
            <a:endParaRPr lang="en-US" sz="1200" smtClean="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Table 6.3  Time required for the phases of preparing Quick Company’s new product.</a:t>
            </a:r>
          </a:p>
          <a:p>
            <a:pPr eaLnBrk="1" hangingPunct="1"/>
            <a:endParaRPr lang="en-US" smtClean="0">
              <a:latin typeface="Times New Roman" pitchFamily="18" charset="0"/>
            </a:endParaRPr>
          </a:p>
          <a:p>
            <a:pPr eaLnBrk="1" hangingPunct="1"/>
            <a:r>
              <a:rPr lang="en-US" smtClean="0">
                <a:latin typeface="Times New Roman" pitchFamily="18" charset="0"/>
              </a:rPr>
              <a:t>Table 6.4  Cost for the phases of preparing Quick Company’s new product.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66CF9F4-8117-4D39-A2AD-177FE0F904ED}" type="slidenum">
              <a:rPr lang="en-US" sz="1200" smtClean="0"/>
              <a:pPr/>
              <a:t>34</a:t>
            </a:fld>
            <a:endParaRPr lang="en-US" sz="1200" smtClean="0"/>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6.16  Formulation of the Quick Company problem as a shortest path problem. Except for the dummy destination, the arc labels indicate, first, the number of phases completed and, second, the amount of money left (in millions of dollars) for the remaining phases. Each arc length gives the time (in months) to perform that phase.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07E7128-1C2C-47CE-83FE-146C15019D2E}" type="slidenum">
              <a:rPr lang="en-US" sz="1200" smtClean="0"/>
              <a:pPr/>
              <a:t>4</a:t>
            </a:fld>
            <a:endParaRPr lang="en-US" sz="1200"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6.2  The data for the distribution network for the Distribution Unlimited Co. problem.</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D164F37-416E-40ED-AF1F-9F444F8EED7B}" type="slidenum">
              <a:rPr lang="en-US" sz="1200" smtClean="0"/>
              <a:pPr/>
              <a:t>35</a:t>
            </a:fld>
            <a:endParaRPr lang="en-US" sz="1200" smtClean="0"/>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6.17  A spreadsheet model that formulates the Quick Company problem as a shortest path problem where the objective is to minimize the total time instead of the total distance, so the objective cell is Total Time (D32). The values of 1 in the changing cells On Route (D4:D30) reveal the shortest (quickest) path obtained by Solver.</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D18F4A3-4C07-4518-8795-5D95B4A8BE59}" type="slidenum">
              <a:rPr lang="en-US" sz="1200" smtClean="0"/>
              <a:pPr/>
              <a:t>36</a:t>
            </a:fld>
            <a:endParaRPr lang="en-US" sz="1200" smtClean="0"/>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Table 6.5  The optimal solution obtained by the Excel Solver for Quick Company’s shortest path problem.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034E202-860E-4AF4-BF4D-FC319B1E7C87}" type="slidenum">
              <a:rPr lang="en-US" sz="1200" smtClean="0"/>
              <a:pPr/>
              <a:t>5</a:t>
            </a:fld>
            <a:endParaRPr lang="en-US" sz="1200" smtClean="0"/>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6.3  A network model for the Distribution Unlimited Co. problem as a minimum-cost flow problem.</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B84BB14-9850-46DC-8BEA-0EAD64A34480}" type="slidenum">
              <a:rPr lang="en-US" sz="1200" smtClean="0"/>
              <a:pPr/>
              <a:t>6</a:t>
            </a:fld>
            <a:endParaRPr lang="en-US" sz="1200" smtClean="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6.4  The optimal solution for the Distribution Unlimited Co. problem, where the shipping amounts are shown in parentheses over the arrows.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4139FD1-B43B-4B49-99E8-08584709837F}" type="slidenum">
              <a:rPr lang="en-US" sz="1200" smtClean="0"/>
              <a:pPr/>
              <a:t>10</a:t>
            </a:fld>
            <a:endParaRPr lang="en-US" sz="1200" smtClean="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6.5  A spreadsheet model for the Distribution Unlimited Co. minimum-cost flow problem, including the objective cell Total Cost (D11). The changing cells Ship (D4:D9) show the optimal shipping quantities through the distribution network obtained by Solver.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063D9F0-1CB6-49ED-BFF8-77CE49EB925F}" type="slidenum">
              <a:rPr lang="en-US" sz="1200" smtClean="0"/>
              <a:pPr/>
              <a:t>12</a:t>
            </a:fld>
            <a:endParaRPr lang="en-US" sz="1200"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Table 6.1  Typical kinds of applications of minimum-cost flow problems.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8650658-A3B1-406E-ADDF-ABFB9C0B1F7E}" type="slidenum">
              <a:rPr lang="en-US" sz="1200" smtClean="0"/>
              <a:pPr/>
              <a:t>14</a:t>
            </a:fld>
            <a:endParaRPr lang="en-US" sz="1200" smtClean="0"/>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6.6  The BMZ Co. distribution network from its main factory in Stuttgart, Germany, to a distribution center in Los Angeles.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1EBB612-57E1-495F-9BA4-A48DAD5EC962}" type="slidenum">
              <a:rPr lang="en-US" sz="1200" smtClean="0"/>
              <a:pPr/>
              <a:t>15</a:t>
            </a:fld>
            <a:endParaRPr lang="en-US" sz="1200" smtClean="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6.7  A network model for the BMZ Co. problem as a maximum flow problem, where the number in square brackets below each arc is the capacity of that arc.</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C3C68B1-43B9-4EFB-96DF-C9D963944FF0}" type="slidenum">
              <a:rPr lang="en-US" sz="1200" smtClean="0"/>
              <a:pPr/>
              <a:t>16</a:t>
            </a:fld>
            <a:endParaRPr lang="en-US" sz="1200" smtClean="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6.8  A spreadsheet model for the BMZ Co. maximum flow problem.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685800" y="6400800"/>
            <a:ext cx="2895600" cy="304800"/>
          </a:xfrm>
          <a:prstGeom prst="rect">
            <a:avLst/>
          </a:prstGeom>
          <a:noFill/>
          <a:ln w="9525">
            <a:noFill/>
            <a:miter lim="800000"/>
            <a:headEnd/>
            <a:tailEnd/>
          </a:ln>
          <a:effectLst/>
        </p:spPr>
        <p:txBody>
          <a:bodyPr/>
          <a:lstStyle/>
          <a:p>
            <a:pPr eaLnBrk="0" hangingPunct="0">
              <a:defRPr/>
            </a:pPr>
            <a:r>
              <a:rPr lang="en-US" sz="1100" i="1">
                <a:latin typeface="Verdana" pitchFamily="1" charset="0"/>
              </a:rPr>
              <a:t>Irwin/McGraw-Hill</a:t>
            </a:r>
            <a:endParaRPr lang="en-US" sz="1400" i="1">
              <a:latin typeface="Verdana" pitchFamily="1" charset="0"/>
            </a:endParaRPr>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sz="2400"/>
            </a:lvl1pPr>
          </a:lstStyle>
          <a:p>
            <a:r>
              <a:rPr lang="en-US"/>
              <a:t>Click to edit Master subtitle style</a:t>
            </a:r>
          </a:p>
        </p:txBody>
      </p:sp>
      <p:sp>
        <p:nvSpPr>
          <p:cNvPr id="5" name="Footer Placeholder 4"/>
          <p:cNvSpPr>
            <a:spLocks noGrp="1" noChangeArrowheads="1"/>
          </p:cNvSpPr>
          <p:nvPr>
            <p:ph type="ftr" sz="quarter" idx="10"/>
          </p:nvPr>
        </p:nvSpPr>
        <p:spPr bwMode="auto">
          <a:xfrm>
            <a:off x="5410200" y="6400800"/>
            <a:ext cx="32004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0" hangingPunct="0">
              <a:defRPr sz="1000" i="1">
                <a:latin typeface="Verdana" pitchFamily="1" charset="0"/>
              </a:defRPr>
            </a:lvl1pPr>
          </a:lstStyle>
          <a:p>
            <a:pPr>
              <a:defRPr/>
            </a:pPr>
            <a:r>
              <a:rPr lang="en-US"/>
              <a:t>© The McGraw-Hill Companies, Inc., 2003</a:t>
            </a:r>
          </a:p>
        </p:txBody>
      </p:sp>
      <p:sp>
        <p:nvSpPr>
          <p:cNvPr id="6" name="Slide Number Placeholder 5"/>
          <p:cNvSpPr>
            <a:spLocks noGrp="1" noChangeArrowheads="1"/>
          </p:cNvSpPr>
          <p:nvPr>
            <p:ph type="sldNum" sz="quarter" idx="11"/>
          </p:nvPr>
        </p:nvSpPr>
        <p:spPr bwMode="auto">
          <a:xfrm>
            <a:off x="4191000" y="6400800"/>
            <a:ext cx="838200" cy="3048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Times New Roman" pitchFamily="1" charset="0"/>
              </a:defRPr>
            </a:lvl1pPr>
          </a:lstStyle>
          <a:p>
            <a:pPr>
              <a:defRPr/>
            </a:pPr>
            <a:r>
              <a:rPr lang="en-US"/>
              <a:t>7.</a:t>
            </a:r>
            <a:fld id="{A7B4BD61-2444-4749-97D1-A58D5B7EF8FC}" type="slidenum">
              <a:rPr lang="en-US"/>
              <a:pPr>
                <a:defRPr/>
              </a:pPr>
              <a:t>‹#›</a:t>
            </a:fld>
            <a:endParaRPr lang="en-US"/>
          </a:p>
        </p:txBody>
      </p:sp>
    </p:spTree>
    <p:extLst>
      <p:ext uri="{BB962C8B-B14F-4D97-AF65-F5344CB8AC3E}">
        <p14:creationId xmlns:p14="http://schemas.microsoft.com/office/powerpoint/2010/main" val="1980343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357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8136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219200"/>
            <a:ext cx="7772400" cy="4876800"/>
          </a:xfrm>
        </p:spPr>
        <p:txBody>
          <a:bodyPr/>
          <a:lstStyle/>
          <a:p>
            <a:pPr lvl="0"/>
            <a:endParaRPr lang="en-US" noProof="0" smtClean="0"/>
          </a:p>
        </p:txBody>
      </p:sp>
    </p:spTree>
    <p:extLst>
      <p:ext uri="{BB962C8B-B14F-4D97-AF65-F5344CB8AC3E}">
        <p14:creationId xmlns:p14="http://schemas.microsoft.com/office/powerpoint/2010/main" val="315441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2199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494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6659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456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8036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40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1171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7317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286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23" name="Rectangle 3"/>
          <p:cNvSpPr>
            <a:spLocks noGrp="1" noChangeArrowheads="1"/>
          </p:cNvSpPr>
          <p:nvPr>
            <p:ph type="body" idx="1"/>
          </p:nvPr>
        </p:nvSpPr>
        <p:spPr bwMode="auto">
          <a:xfrm>
            <a:off x="685800" y="12192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2"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dt="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Times New Roman" pitchFamily="1" charset="0"/>
        </a:defRPr>
      </a:lvl2pPr>
      <a:lvl3pPr algn="ctr" rtl="0" eaLnBrk="0" fontAlgn="base" hangingPunct="0">
        <a:spcBef>
          <a:spcPct val="0"/>
        </a:spcBef>
        <a:spcAft>
          <a:spcPct val="0"/>
        </a:spcAft>
        <a:defRPr sz="2800">
          <a:solidFill>
            <a:schemeClr val="tx2"/>
          </a:solidFill>
          <a:latin typeface="Times New Roman" pitchFamily="1" charset="0"/>
        </a:defRPr>
      </a:lvl3pPr>
      <a:lvl4pPr algn="ctr" rtl="0" eaLnBrk="0" fontAlgn="base" hangingPunct="0">
        <a:spcBef>
          <a:spcPct val="0"/>
        </a:spcBef>
        <a:spcAft>
          <a:spcPct val="0"/>
        </a:spcAft>
        <a:defRPr sz="2800">
          <a:solidFill>
            <a:schemeClr val="tx2"/>
          </a:solidFill>
          <a:latin typeface="Times New Roman" pitchFamily="1" charset="0"/>
        </a:defRPr>
      </a:lvl4pPr>
      <a:lvl5pPr algn="ctr" rtl="0" eaLnBrk="0" fontAlgn="base" hangingPunct="0">
        <a:spcBef>
          <a:spcPct val="0"/>
        </a:spcBef>
        <a:spcAft>
          <a:spcPct val="0"/>
        </a:spcAft>
        <a:defRPr sz="2800">
          <a:solidFill>
            <a:schemeClr val="tx2"/>
          </a:solidFill>
          <a:latin typeface="Times New Roman" pitchFamily="1" charset="0"/>
        </a:defRPr>
      </a:lvl5pPr>
      <a:lvl6pPr marL="457200" algn="ctr" rtl="0" fontAlgn="base">
        <a:spcBef>
          <a:spcPct val="0"/>
        </a:spcBef>
        <a:spcAft>
          <a:spcPct val="0"/>
        </a:spcAft>
        <a:defRPr sz="2800">
          <a:solidFill>
            <a:schemeClr val="tx2"/>
          </a:solidFill>
          <a:latin typeface="Times New Roman" pitchFamily="1" charset="0"/>
        </a:defRPr>
      </a:lvl6pPr>
      <a:lvl7pPr marL="914400" algn="ctr" rtl="0" fontAlgn="base">
        <a:spcBef>
          <a:spcPct val="0"/>
        </a:spcBef>
        <a:spcAft>
          <a:spcPct val="0"/>
        </a:spcAft>
        <a:defRPr sz="2800">
          <a:solidFill>
            <a:schemeClr val="tx2"/>
          </a:solidFill>
          <a:latin typeface="Times New Roman" pitchFamily="1" charset="0"/>
        </a:defRPr>
      </a:lvl7pPr>
      <a:lvl8pPr marL="1371600" algn="ctr" rtl="0" fontAlgn="base">
        <a:spcBef>
          <a:spcPct val="0"/>
        </a:spcBef>
        <a:spcAft>
          <a:spcPct val="0"/>
        </a:spcAft>
        <a:defRPr sz="2800">
          <a:solidFill>
            <a:schemeClr val="tx2"/>
          </a:solidFill>
          <a:latin typeface="Times New Roman" pitchFamily="1" charset="0"/>
        </a:defRPr>
      </a:lvl8pPr>
      <a:lvl9pPr marL="1828800" algn="ctr" rtl="0" fontAlgn="base">
        <a:spcBef>
          <a:spcPct val="0"/>
        </a:spcBef>
        <a:spcAft>
          <a:spcPct val="0"/>
        </a:spcAft>
        <a:defRPr sz="2800">
          <a:solidFill>
            <a:schemeClr val="tx2"/>
          </a:solidFill>
          <a:latin typeface="Times New Roman" pitchFamily="1" charset="0"/>
        </a:defRPr>
      </a:lvl9pPr>
    </p:titleStyle>
    <p:bodyStyle>
      <a:lvl1pPr marL="342900" indent="-342900" algn="l" rtl="0" eaLnBrk="0" fontAlgn="base" hangingPunct="0">
        <a:spcBef>
          <a:spcPct val="10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Microsoft_Excel_97-2003_Worksheet2.xls"/><Relationship Id="rId3" Type="http://schemas.openxmlformats.org/officeDocument/2006/relationships/notesSlide" Target="../notesSlides/notesSlide5.xml"/><Relationship Id="rId7"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 Id="rId9"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Microsoft_Excel_97-2003_Worksheet4.xls"/><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Microsoft_Excel_97-2003_Worksheet5.xls"/><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Microsoft_Excel_97-2003_Worksheet6.xls"/><Relationship Id="rId4" Type="http://schemas.openxmlformats.org/officeDocument/2006/relationships/oleObject" Target="../embeddings/oleObject6.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16.emf"/><Relationship Id="rId4" Type="http://schemas.openxmlformats.org/officeDocument/2006/relationships/oleObject" Target="../embeddings/Microsoft_Excel_97-2003_Worksheet7.xls"/></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pPr eaLnBrk="1" hangingPunct="1"/>
            <a:r>
              <a:rPr lang="en-US" sz="2000" smtClean="0"/>
              <a:t>Table of Contents</a:t>
            </a:r>
            <a:br>
              <a:rPr lang="en-US" sz="2000" smtClean="0"/>
            </a:br>
            <a:r>
              <a:rPr lang="en-US" sz="2000" smtClean="0"/>
              <a:t>Chapter 6 (Network Optimization Problems)</a:t>
            </a:r>
            <a:endParaRPr lang="en-US" smtClean="0"/>
          </a:p>
        </p:txBody>
      </p:sp>
      <p:sp>
        <p:nvSpPr>
          <p:cNvPr id="16388" name="Rectangle 3"/>
          <p:cNvSpPr>
            <a:spLocks noGrp="1" noChangeArrowheads="1"/>
          </p:cNvSpPr>
          <p:nvPr>
            <p:ph type="body" idx="4294967295"/>
          </p:nvPr>
        </p:nvSpPr>
        <p:spPr/>
        <p:txBody>
          <a:bodyPr/>
          <a:lstStyle/>
          <a:p>
            <a:pPr eaLnBrk="1" hangingPunct="1">
              <a:lnSpc>
                <a:spcPct val="90000"/>
              </a:lnSpc>
              <a:buFontTx/>
              <a:buNone/>
              <a:tabLst>
                <a:tab pos="7312025" algn="r"/>
              </a:tabLst>
            </a:pPr>
            <a:r>
              <a:rPr lang="en-US" sz="1600" smtClean="0"/>
              <a:t>Minimum-Cost Flow Problems (Section 6.1)	6.2–6.12</a:t>
            </a:r>
          </a:p>
          <a:p>
            <a:pPr eaLnBrk="1" hangingPunct="1">
              <a:spcBef>
                <a:spcPct val="0"/>
              </a:spcBef>
              <a:buFontTx/>
              <a:buNone/>
              <a:tabLst>
                <a:tab pos="7312025" algn="r"/>
              </a:tabLst>
            </a:pPr>
            <a:r>
              <a:rPr lang="en-US" sz="1600" smtClean="0"/>
              <a:t>A Case Study: The BMZ Maximum Flow Problem (Section 6.2)	6.13–6.16</a:t>
            </a:r>
          </a:p>
          <a:p>
            <a:pPr eaLnBrk="1" hangingPunct="1">
              <a:spcBef>
                <a:spcPct val="0"/>
              </a:spcBef>
              <a:buFontTx/>
              <a:buNone/>
              <a:tabLst>
                <a:tab pos="7312025" algn="r"/>
              </a:tabLst>
            </a:pPr>
            <a:r>
              <a:rPr lang="en-US" sz="1600" smtClean="0"/>
              <a:t>Maximum Flow Problems (Section 6.3)	6.17–6.21</a:t>
            </a:r>
          </a:p>
          <a:p>
            <a:pPr eaLnBrk="1" hangingPunct="1">
              <a:spcBef>
                <a:spcPct val="0"/>
              </a:spcBef>
              <a:buFontTx/>
              <a:buNone/>
              <a:tabLst>
                <a:tab pos="7312025" algn="r"/>
              </a:tabLst>
            </a:pPr>
            <a:r>
              <a:rPr lang="en-US" sz="1600" smtClean="0"/>
              <a:t>Shortest Path Problems: Littletown Fire Department (Section 6.4)	6.22–6.25</a:t>
            </a:r>
          </a:p>
          <a:p>
            <a:pPr eaLnBrk="1" hangingPunct="1">
              <a:spcBef>
                <a:spcPct val="0"/>
              </a:spcBef>
              <a:buFontTx/>
              <a:buNone/>
              <a:tabLst>
                <a:tab pos="7312025" algn="r"/>
              </a:tabLst>
            </a:pPr>
            <a:r>
              <a:rPr lang="en-US" sz="1600" smtClean="0"/>
              <a:t>Shortest Path Problems: General Characteristics (Section 6.4)	6.26–6.27</a:t>
            </a:r>
          </a:p>
          <a:p>
            <a:pPr eaLnBrk="1" hangingPunct="1">
              <a:spcBef>
                <a:spcPct val="0"/>
              </a:spcBef>
              <a:buFontTx/>
              <a:buNone/>
              <a:tabLst>
                <a:tab pos="7312025" algn="r"/>
              </a:tabLst>
            </a:pPr>
            <a:r>
              <a:rPr lang="en-US" sz="1600" smtClean="0"/>
              <a:t>Shortest Path Problems: Minimizing Sarah’s Total Cost (Section 6.4)	6.28–6.31</a:t>
            </a:r>
          </a:p>
          <a:p>
            <a:pPr eaLnBrk="1" hangingPunct="1">
              <a:spcBef>
                <a:spcPct val="0"/>
              </a:spcBef>
              <a:buFontTx/>
              <a:buNone/>
              <a:tabLst>
                <a:tab pos="7312025" algn="r"/>
              </a:tabLst>
            </a:pPr>
            <a:r>
              <a:rPr lang="en-US" sz="1600" smtClean="0"/>
              <a:t>Shortest Path Problems: Minimizing Quick’s Total Time (Section 6.4)	6.32–6.36</a:t>
            </a:r>
          </a:p>
        </p:txBody>
      </p:sp>
      <p:sp>
        <p:nvSpPr>
          <p:cNvPr id="16390" name="Rectangle 6"/>
          <p:cNvSpPr>
            <a:spLocks noChangeArrowheads="1"/>
          </p:cNvSpPr>
          <p:nvPr/>
        </p:nvSpPr>
        <p:spPr bwMode="auto">
          <a:xfrm>
            <a:off x="533400" y="6369050"/>
            <a:ext cx="81549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800">
                <a:ea typeface="ＭＳ Ｐゴシック"/>
                <a:cs typeface="ＭＳ Ｐゴシック"/>
              </a:rPr>
              <a:t>© 2014 by McGraw-Hill Education.  This is proprietary material solely for authorized instructor use. Not authorized for sale or distribution in any manner.  This document may not be copied, scanned, duplicated, forwarded, distributed, or posted on a website, in whole or part.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0" name="Rectangle 2"/>
          <p:cNvSpPr>
            <a:spLocks noGrp="1" noChangeArrowheads="1"/>
          </p:cNvSpPr>
          <p:nvPr>
            <p:ph type="title"/>
          </p:nvPr>
        </p:nvSpPr>
        <p:spPr/>
        <p:txBody>
          <a:bodyPr/>
          <a:lstStyle/>
          <a:p>
            <a:pPr eaLnBrk="1" hangingPunct="1"/>
            <a:r>
              <a:rPr lang="en-US" smtClean="0"/>
              <a:t>Spreadsheet Model</a:t>
            </a:r>
          </a:p>
        </p:txBody>
      </p:sp>
      <p:graphicFrame>
        <p:nvGraphicFramePr>
          <p:cNvPr id="1036" name="Object 12"/>
          <p:cNvGraphicFramePr>
            <a:graphicFrameLocks noChangeAspect="1"/>
          </p:cNvGraphicFramePr>
          <p:nvPr/>
        </p:nvGraphicFramePr>
        <p:xfrm>
          <a:off x="519113" y="1600200"/>
          <a:ext cx="8029575" cy="1779588"/>
        </p:xfrm>
        <a:graphic>
          <a:graphicData uri="http://schemas.openxmlformats.org/presentationml/2006/ole">
            <mc:AlternateContent xmlns:mc="http://schemas.openxmlformats.org/markup-compatibility/2006">
              <mc:Choice xmlns:v="urn:schemas-microsoft-com:vml" Requires="v">
                <p:oleObj spid="_x0000_s1049" name="Worksheet" r:id="rId5" imgW="7062216" imgH="1566672" progId="Excel.Sheet.8">
                  <p:embed/>
                </p:oleObj>
              </mc:Choice>
              <mc:Fallback>
                <p:oleObj name="Worksheet" r:id="rId5" imgW="7062216" imgH="1566672" progId="Excel.Sheet.8">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9113" y="1600200"/>
                        <a:ext cx="8029575" cy="177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7" name="Object 13"/>
          <p:cNvGraphicFramePr>
            <a:graphicFrameLocks noChangeAspect="1"/>
          </p:cNvGraphicFramePr>
          <p:nvPr/>
        </p:nvGraphicFramePr>
        <p:xfrm>
          <a:off x="4724400" y="3810000"/>
          <a:ext cx="3773488" cy="1452563"/>
        </p:xfrm>
        <a:graphic>
          <a:graphicData uri="http://schemas.openxmlformats.org/presentationml/2006/ole">
            <mc:AlternateContent xmlns:mc="http://schemas.openxmlformats.org/markup-compatibility/2006">
              <mc:Choice xmlns:v="urn:schemas-microsoft-com:vml" Requires="v">
                <p:oleObj spid="_x0000_s1050" name="Worksheet" r:id="rId8" imgW="2822448" imgH="1088136" progId="Excel.Sheet.8">
                  <p:embed/>
                </p:oleObj>
              </mc:Choice>
              <mc:Fallback>
                <p:oleObj name="Worksheet" r:id="rId8" imgW="2822448" imgH="1088136" progId="Excel.Sheet.8">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24400" y="3810000"/>
                        <a:ext cx="3773488" cy="1452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53640752-998A-4294-8009-0AF34F2C6E72}" type="slidenum">
              <a:rPr lang="en-US" sz="1000"/>
              <a:pPr algn="ctr" eaLnBrk="0" hangingPunct="0"/>
              <a:t>10</a:t>
            </a:fld>
            <a:endParaRPr lang="en-US" sz="1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en-US" smtClean="0"/>
              <a:t>The SUMIF Function</a:t>
            </a:r>
          </a:p>
        </p:txBody>
      </p:sp>
      <p:sp>
        <p:nvSpPr>
          <p:cNvPr id="32772" name="Rectangle 3"/>
          <p:cNvSpPr>
            <a:spLocks noGrp="1" noChangeArrowheads="1"/>
          </p:cNvSpPr>
          <p:nvPr>
            <p:ph type="body" idx="1"/>
          </p:nvPr>
        </p:nvSpPr>
        <p:spPr/>
        <p:txBody>
          <a:bodyPr/>
          <a:lstStyle/>
          <a:p>
            <a:pPr eaLnBrk="1" hangingPunct="1"/>
            <a:r>
              <a:rPr lang="en-US" smtClean="0"/>
              <a:t>The SUMIF formula can be used to simplify the node flow constraints.</a:t>
            </a:r>
          </a:p>
          <a:p>
            <a:pPr algn="ctr" eaLnBrk="1" hangingPunct="1">
              <a:buFontTx/>
              <a:buNone/>
            </a:pPr>
            <a:r>
              <a:rPr lang="en-US" b="1" smtClean="0"/>
              <a:t>=SUMIF(Range A, </a:t>
            </a:r>
            <a:r>
              <a:rPr lang="en-US" b="1" i="1" smtClean="0"/>
              <a:t>x</a:t>
            </a:r>
            <a:r>
              <a:rPr lang="en-US" b="1" smtClean="0"/>
              <a:t>, Range B)</a:t>
            </a:r>
            <a:endParaRPr lang="en-US" smtClean="0"/>
          </a:p>
          <a:p>
            <a:pPr eaLnBrk="1" hangingPunct="1"/>
            <a:r>
              <a:rPr lang="en-US" smtClean="0"/>
              <a:t>For each quantity in (Range A) that equals </a:t>
            </a:r>
            <a:r>
              <a:rPr lang="en-US" i="1" smtClean="0"/>
              <a:t>x</a:t>
            </a:r>
            <a:r>
              <a:rPr lang="en-US" smtClean="0"/>
              <a:t>, SUMIF sums the corresponding entries in (Range B).</a:t>
            </a:r>
          </a:p>
          <a:p>
            <a:pPr eaLnBrk="1" hangingPunct="1"/>
            <a:r>
              <a:rPr lang="en-US" smtClean="0"/>
              <a:t>The net outflow (flow out – flow in) from node </a:t>
            </a:r>
            <a:r>
              <a:rPr lang="en-US" i="1" smtClean="0"/>
              <a:t>x</a:t>
            </a:r>
            <a:r>
              <a:rPr lang="en-US" smtClean="0"/>
              <a:t> is then</a:t>
            </a:r>
          </a:p>
          <a:p>
            <a:pPr algn="ctr" eaLnBrk="1" hangingPunct="1">
              <a:buFontTx/>
              <a:buNone/>
            </a:pPr>
            <a:r>
              <a:rPr lang="en-US" b="1" smtClean="0"/>
              <a:t>=SUMIF(“From labels”, </a:t>
            </a:r>
            <a:r>
              <a:rPr lang="en-US" b="1" i="1" smtClean="0"/>
              <a:t>x</a:t>
            </a:r>
            <a:r>
              <a:rPr lang="en-US" b="1" smtClean="0"/>
              <a:t>, “Flow”) – SUMIF(“To labels”, </a:t>
            </a:r>
            <a:r>
              <a:rPr lang="en-US" b="1" i="1" smtClean="0"/>
              <a:t>x</a:t>
            </a:r>
            <a:r>
              <a:rPr lang="en-US" b="1" smtClean="0"/>
              <a:t>, “Flow”)</a:t>
            </a:r>
            <a:endParaRPr lang="en-US"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BF0B83EA-3D3F-4C46-AA1D-2AB02DCF3244}" type="slidenum">
              <a:rPr lang="en-US" sz="1000"/>
              <a:pPr algn="ctr" eaLnBrk="0" hangingPunct="0"/>
              <a:t>11</a:t>
            </a:fld>
            <a:endParaRPr lang="en-US" sz="10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en-US" sz="2600" smtClean="0"/>
              <a:t>Typical Applications of Minimum-Cost Flow Problems</a:t>
            </a:r>
            <a:endParaRPr lang="en-US" smtClean="0"/>
          </a:p>
        </p:txBody>
      </p:sp>
      <p:graphicFrame>
        <p:nvGraphicFramePr>
          <p:cNvPr id="420953" name="Group 89"/>
          <p:cNvGraphicFramePr>
            <a:graphicFrameLocks noGrp="1"/>
          </p:cNvGraphicFramePr>
          <p:nvPr>
            <p:ph type="tbl" idx="1"/>
          </p:nvPr>
        </p:nvGraphicFramePr>
        <p:xfrm>
          <a:off x="685800" y="1143000"/>
          <a:ext cx="7772400" cy="4572000"/>
        </p:xfrm>
        <a:graphic>
          <a:graphicData uri="http://schemas.openxmlformats.org/drawingml/2006/table">
            <a:tbl>
              <a:tblPr/>
              <a:tblGrid>
                <a:gridCol w="1943100"/>
                <a:gridCol w="1943100"/>
                <a:gridCol w="1943100"/>
                <a:gridCol w="1943100"/>
              </a:tblGrid>
              <a:tr h="762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Kind of</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Application</a:t>
                      </a:r>
                    </a:p>
                  </a:txBody>
                  <a:tcPr anchor="b"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Supply</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Nodes</a:t>
                      </a: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Transshipment Nodes</a:t>
                      </a: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Demand</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Nodes</a:t>
                      </a:r>
                    </a:p>
                  </a:txBody>
                  <a:tcPr anchor="b" horzOverflow="overflow">
                    <a:lnL>
                      <a:noFill/>
                    </a:lnL>
                    <a:lnR cap="flat">
                      <a:noFill/>
                    </a:lnR>
                    <a:lnT cap="flat">
                      <a:noFill/>
                    </a:lnT>
                    <a:lnB>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Operation of a distribution network</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Sources of goods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Intermediate storage facilities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Customers</a:t>
                      </a:r>
                    </a:p>
                  </a:txBody>
                  <a:tcPr anchor="ctr" horzOverflow="overflow">
                    <a:lnL>
                      <a:noFill/>
                    </a:lnL>
                    <a:lnR cap="flat">
                      <a:noFill/>
                    </a:lnR>
                    <a:lnT>
                      <a:noFill/>
                    </a:lnT>
                    <a:lnB>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Solid waste management</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Sources of solid waste</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Processing facilities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Landfill locations</a:t>
                      </a:r>
                    </a:p>
                  </a:txBody>
                  <a:tcPr anchor="ctr" horzOverflow="overflow">
                    <a:lnL>
                      <a:noFill/>
                    </a:lnL>
                    <a:lnR cap="flat">
                      <a:noFill/>
                    </a:lnR>
                    <a:lnT>
                      <a:noFill/>
                    </a:lnT>
                    <a:lnB>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Operation of a supply network</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Vendors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Intermediate warehouses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Processing facilities</a:t>
                      </a:r>
                    </a:p>
                  </a:txBody>
                  <a:tcPr anchor="ctr" horzOverflow="overflow">
                    <a:lnL>
                      <a:noFill/>
                    </a:lnL>
                    <a:lnR cap="flat">
                      <a:noFill/>
                    </a:lnR>
                    <a:lnT>
                      <a:noFill/>
                    </a:lnT>
                    <a:lnB>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Coordinating product mixes at plants</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Plants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Production of a specific product</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Market for a specific product</a:t>
                      </a:r>
                    </a:p>
                  </a:txBody>
                  <a:tcPr anchor="ctr" horzOverflow="overflow">
                    <a:lnL>
                      <a:noFill/>
                    </a:lnL>
                    <a:lnR cap="flat">
                      <a:noFill/>
                    </a:lnR>
                    <a:lnT>
                      <a:noFill/>
                    </a:lnT>
                    <a:lnB>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Cash flow management</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Sources of cash at a specific time</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Short-term investment options</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Needs for cash at a specific time</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A2BD4ED1-AE5E-41F9-B0DC-ED95564DDB57}" type="slidenum">
              <a:rPr lang="en-US" sz="1000"/>
              <a:pPr algn="ctr" eaLnBrk="0" hangingPunct="0"/>
              <a:t>12</a:t>
            </a:fld>
            <a:endParaRPr lang="en-US" sz="10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p:txBody>
          <a:bodyPr/>
          <a:lstStyle/>
          <a:p>
            <a:pPr eaLnBrk="1" hangingPunct="1"/>
            <a:r>
              <a:rPr lang="en-US" smtClean="0"/>
              <a:t>The BMZ Maximum Flow Problem</a:t>
            </a:r>
          </a:p>
        </p:txBody>
      </p:sp>
      <p:sp>
        <p:nvSpPr>
          <p:cNvPr id="35844" name="Rectangle 3"/>
          <p:cNvSpPr>
            <a:spLocks noGrp="1" noChangeArrowheads="1"/>
          </p:cNvSpPr>
          <p:nvPr>
            <p:ph type="body" idx="1"/>
          </p:nvPr>
        </p:nvSpPr>
        <p:spPr/>
        <p:txBody>
          <a:bodyPr/>
          <a:lstStyle/>
          <a:p>
            <a:pPr eaLnBrk="1" hangingPunct="1"/>
            <a:r>
              <a:rPr lang="en-US" smtClean="0"/>
              <a:t>The BMZ Company is a European manufacturer of luxury automobiles. Its exports to the United States are particularly important.</a:t>
            </a:r>
          </a:p>
          <a:p>
            <a:pPr eaLnBrk="1" hangingPunct="1"/>
            <a:r>
              <a:rPr lang="en-US" smtClean="0"/>
              <a:t>BMZ cars are becoming especially popular in California, so it is particularly important to keep the Los Angeles center well supplied with replacement parts for repairing these cars.</a:t>
            </a:r>
          </a:p>
          <a:p>
            <a:pPr eaLnBrk="1" hangingPunct="1"/>
            <a:r>
              <a:rPr lang="en-US" smtClean="0"/>
              <a:t>BMZ needs to execute a plan quickly for shipping as much as possible from the main factory in Stuttgart, Germany to the distribution center in Los Angeles over the next month.</a:t>
            </a:r>
          </a:p>
          <a:p>
            <a:pPr eaLnBrk="1" hangingPunct="1"/>
            <a:r>
              <a:rPr lang="en-US" smtClean="0"/>
              <a:t>The limiting factor on how much can be shipped is the limited capacity of the company’s distribution network.</a:t>
            </a:r>
          </a:p>
          <a:p>
            <a:pPr eaLnBrk="1" hangingPunct="1">
              <a:buFontTx/>
              <a:buNone/>
            </a:pPr>
            <a:r>
              <a:rPr lang="en-US" b="1" smtClean="0"/>
              <a:t>Question: How many units should be sent through each shipping lane to maximize the total units flowing from Stuttgart to Los Angeles?</a:t>
            </a:r>
            <a:endParaRPr lang="en-US"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E6383B5D-EFF7-47C5-8A02-8B11D9E0B546}" type="slidenum">
              <a:rPr lang="en-US" sz="1000"/>
              <a:pPr algn="ctr" eaLnBrk="0" hangingPunct="0"/>
              <a:t>13</a:t>
            </a:fld>
            <a:endParaRPr lang="en-US" sz="10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pPr eaLnBrk="1" hangingPunct="1"/>
            <a:r>
              <a:rPr lang="en-US" smtClean="0"/>
              <a:t>The BMZ Distribution Network</a:t>
            </a:r>
          </a:p>
        </p:txBody>
      </p:sp>
      <p:pic>
        <p:nvPicPr>
          <p:cNvPr id="3686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8100" y="1295400"/>
            <a:ext cx="6616700" cy="488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E1AC69F3-B64F-4F7A-AF2A-ED95315FC2FC}" type="slidenum">
              <a:rPr lang="en-US" sz="1000"/>
              <a:pPr algn="ctr" eaLnBrk="0" hangingPunct="0"/>
              <a:t>14</a:t>
            </a:fld>
            <a:endParaRPr lang="en-US" sz="1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pPr eaLnBrk="1" hangingPunct="1"/>
            <a:r>
              <a:rPr lang="en-US" smtClean="0"/>
              <a:t>A Network Model for BMZ</a:t>
            </a:r>
          </a:p>
        </p:txBody>
      </p:sp>
      <p:pic>
        <p:nvPicPr>
          <p:cNvPr id="389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308100"/>
            <a:ext cx="4711700"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3CBD3E8A-3FE1-4035-A549-FCFF5AE76932}" type="slidenum">
              <a:rPr lang="en-US" sz="1000"/>
              <a:pPr algn="ctr" eaLnBrk="0" hangingPunct="0"/>
              <a:t>15</a:t>
            </a:fld>
            <a:endParaRPr lang="en-US" sz="10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2"/>
          <p:cNvSpPr>
            <a:spLocks noGrp="1" noChangeArrowheads="1"/>
          </p:cNvSpPr>
          <p:nvPr>
            <p:ph type="title"/>
          </p:nvPr>
        </p:nvSpPr>
        <p:spPr/>
        <p:txBody>
          <a:bodyPr/>
          <a:lstStyle/>
          <a:p>
            <a:pPr eaLnBrk="1" hangingPunct="1"/>
            <a:r>
              <a:rPr lang="en-US" smtClean="0"/>
              <a:t>Spreadsheet Model for BMZ</a:t>
            </a:r>
          </a:p>
        </p:txBody>
      </p:sp>
      <p:graphicFrame>
        <p:nvGraphicFramePr>
          <p:cNvPr id="2057" name="Object 9"/>
          <p:cNvGraphicFramePr>
            <a:graphicFrameLocks noChangeAspect="1"/>
          </p:cNvGraphicFramePr>
          <p:nvPr/>
        </p:nvGraphicFramePr>
        <p:xfrm>
          <a:off x="520700" y="1905000"/>
          <a:ext cx="8180388" cy="2163763"/>
        </p:xfrm>
        <a:graphic>
          <a:graphicData uri="http://schemas.openxmlformats.org/presentationml/2006/ole">
            <mc:AlternateContent xmlns:mc="http://schemas.openxmlformats.org/markup-compatibility/2006">
              <mc:Choice xmlns:v="urn:schemas-microsoft-com:vml" Requires="v">
                <p:oleObj spid="_x0000_s2066" name="Worksheet" r:id="rId5" imgW="7674864" imgH="2029968" progId="Excel.Sheet.8">
                  <p:embed/>
                </p:oleObj>
              </mc:Choice>
              <mc:Fallback>
                <p:oleObj name="Worksheet" r:id="rId5" imgW="7674864" imgH="2029968" progId="Excel.Sheet.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0700" y="1905000"/>
                        <a:ext cx="8180388" cy="2163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BFCBCA4B-496D-4C9D-BA8F-32837867443A}" type="slidenum">
              <a:rPr lang="en-US" sz="1000"/>
              <a:pPr algn="ctr" eaLnBrk="0" hangingPunct="0"/>
              <a:t>16</a:t>
            </a:fld>
            <a:endParaRPr lang="en-US" sz="1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ChangeArrowheads="1"/>
          </p:cNvSpPr>
          <p:nvPr>
            <p:ph type="title"/>
          </p:nvPr>
        </p:nvSpPr>
        <p:spPr/>
        <p:txBody>
          <a:bodyPr/>
          <a:lstStyle/>
          <a:p>
            <a:pPr eaLnBrk="1" hangingPunct="1"/>
            <a:r>
              <a:rPr lang="en-US" smtClean="0"/>
              <a:t>Assumptions of Maximum Flow Problems</a:t>
            </a:r>
          </a:p>
        </p:txBody>
      </p:sp>
      <p:sp>
        <p:nvSpPr>
          <p:cNvPr id="44036" name="Rectangle 3"/>
          <p:cNvSpPr>
            <a:spLocks noGrp="1" noChangeArrowheads="1"/>
          </p:cNvSpPr>
          <p:nvPr>
            <p:ph type="body" idx="1"/>
          </p:nvPr>
        </p:nvSpPr>
        <p:spPr/>
        <p:txBody>
          <a:bodyPr/>
          <a:lstStyle/>
          <a:p>
            <a:pPr eaLnBrk="1" hangingPunct="1">
              <a:buFont typeface="Times" pitchFamily="18" charset="0"/>
              <a:buAutoNum type="arabicPeriod"/>
            </a:pPr>
            <a:r>
              <a:rPr lang="en-US" smtClean="0"/>
              <a:t>All flow through the network originates at one node, called the </a:t>
            </a:r>
            <a:r>
              <a:rPr lang="en-US" b="1" smtClean="0"/>
              <a:t>source</a:t>
            </a:r>
            <a:r>
              <a:rPr lang="en-US" smtClean="0"/>
              <a:t>, and terminates at one other node, called the </a:t>
            </a:r>
            <a:r>
              <a:rPr lang="en-US" b="1" smtClean="0"/>
              <a:t>sink</a:t>
            </a:r>
            <a:r>
              <a:rPr lang="en-US" smtClean="0"/>
              <a:t>. (The source and sink in the BMZ problem are the factory and the distribution center, respectively.)</a:t>
            </a:r>
          </a:p>
          <a:p>
            <a:pPr eaLnBrk="1" hangingPunct="1">
              <a:buFont typeface="Times" pitchFamily="18" charset="0"/>
              <a:buAutoNum type="arabicPeriod"/>
            </a:pPr>
            <a:r>
              <a:rPr lang="en-US" smtClean="0"/>
              <a:t>All the remaining nodes are </a:t>
            </a:r>
            <a:r>
              <a:rPr lang="en-US" i="1" smtClean="0"/>
              <a:t>transshipment nodes</a:t>
            </a:r>
            <a:r>
              <a:rPr lang="en-US" smtClean="0"/>
              <a:t>.</a:t>
            </a:r>
          </a:p>
          <a:p>
            <a:pPr eaLnBrk="1" hangingPunct="1">
              <a:buFont typeface="Times" pitchFamily="18" charset="0"/>
              <a:buAutoNum type="arabicPeriod"/>
            </a:pPr>
            <a:r>
              <a:rPr lang="en-US" smtClean="0"/>
              <a:t>Flow through an arc is only allowed in the direction indicated by the arrowhead, where the maximum amount of flow is given by the </a:t>
            </a:r>
            <a:r>
              <a:rPr lang="en-US" i="1" smtClean="0"/>
              <a:t>capacity</a:t>
            </a:r>
            <a:r>
              <a:rPr lang="en-US" smtClean="0"/>
              <a:t> of that arc. At the </a:t>
            </a:r>
            <a:r>
              <a:rPr lang="en-US" i="1" smtClean="0"/>
              <a:t>source</a:t>
            </a:r>
            <a:r>
              <a:rPr lang="en-US" smtClean="0"/>
              <a:t>, all arcs point away from the node. At the </a:t>
            </a:r>
            <a:r>
              <a:rPr lang="en-US" i="1" smtClean="0"/>
              <a:t>sink</a:t>
            </a:r>
            <a:r>
              <a:rPr lang="en-US" smtClean="0"/>
              <a:t>, all arcs point into the node.</a:t>
            </a:r>
          </a:p>
          <a:p>
            <a:pPr eaLnBrk="1" hangingPunct="1">
              <a:buFont typeface="Times" pitchFamily="18" charset="0"/>
              <a:buAutoNum type="arabicPeriod"/>
            </a:pPr>
            <a:r>
              <a:rPr lang="en-US" smtClean="0"/>
              <a:t>The objective is to maximize the total amount of flow from the source to the sink. This amount is measured in either of two equivalent ways, namely, either the amount </a:t>
            </a:r>
            <a:r>
              <a:rPr lang="en-US" i="1" smtClean="0"/>
              <a:t>leaving the source</a:t>
            </a:r>
            <a:r>
              <a:rPr lang="en-US" smtClean="0"/>
              <a:t> or the amount </a:t>
            </a:r>
            <a:r>
              <a:rPr lang="en-US" i="1" smtClean="0"/>
              <a:t>entering the sink.</a:t>
            </a:r>
            <a:endParaRPr lang="en-US"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9E932BE0-09B0-464E-AE8A-E81734F36121}" type="slidenum">
              <a:rPr lang="en-US" sz="1000"/>
              <a:pPr algn="ctr" eaLnBrk="0" hangingPunct="0"/>
              <a:t>17</a:t>
            </a:fld>
            <a:endParaRPr lang="en-US" sz="10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ChangeArrowheads="1"/>
          </p:cNvSpPr>
          <p:nvPr>
            <p:ph type="title"/>
          </p:nvPr>
        </p:nvSpPr>
        <p:spPr/>
        <p:txBody>
          <a:bodyPr/>
          <a:lstStyle/>
          <a:p>
            <a:pPr eaLnBrk="1" hangingPunct="1"/>
            <a:r>
              <a:rPr lang="en-US" sz="2400" smtClean="0"/>
              <a:t>BMZ with Multiple Supply and Demand Points</a:t>
            </a:r>
            <a:endParaRPr lang="en-US" smtClean="0"/>
          </a:p>
        </p:txBody>
      </p:sp>
      <p:sp>
        <p:nvSpPr>
          <p:cNvPr id="45060" name="Rectangle 3"/>
          <p:cNvSpPr>
            <a:spLocks noGrp="1" noChangeArrowheads="1"/>
          </p:cNvSpPr>
          <p:nvPr>
            <p:ph type="body" idx="1"/>
          </p:nvPr>
        </p:nvSpPr>
        <p:spPr>
          <a:xfrm>
            <a:off x="685800" y="1600200"/>
            <a:ext cx="7772400" cy="4495800"/>
          </a:xfrm>
        </p:spPr>
        <p:txBody>
          <a:bodyPr/>
          <a:lstStyle/>
          <a:p>
            <a:pPr eaLnBrk="1" hangingPunct="1"/>
            <a:r>
              <a:rPr lang="en-US" smtClean="0"/>
              <a:t>BMZ has a second, smaller factory in Berlin.</a:t>
            </a:r>
          </a:p>
          <a:p>
            <a:pPr eaLnBrk="1" hangingPunct="1"/>
            <a:r>
              <a:rPr lang="en-US" smtClean="0"/>
              <a:t>The distribution center in Seattle has the capability of supplying parts to the customers of the distribution center in Los Angeles when shortages occur at the latter center.</a:t>
            </a:r>
          </a:p>
          <a:p>
            <a:pPr eaLnBrk="1" hangingPunct="1">
              <a:buFontTx/>
              <a:buNone/>
            </a:pPr>
            <a:r>
              <a:rPr lang="en-US" b="1" smtClean="0"/>
              <a:t>Question: How many units should be sent through each shipping lane to maximize the total units flowing from Stuttgart and Berlin to Los Angeles and Seattle?</a:t>
            </a:r>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3AF7486F-1A03-40D8-B8B1-D217AD5AF5D0}" type="slidenum">
              <a:rPr lang="en-US" sz="1000"/>
              <a:pPr algn="ctr" eaLnBrk="0" hangingPunct="0"/>
              <a:t>18</a:t>
            </a:fld>
            <a:endParaRPr lang="en-US" sz="10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a:xfrm>
            <a:off x="304800" y="228600"/>
            <a:ext cx="8534400" cy="609600"/>
          </a:xfrm>
        </p:spPr>
        <p:txBody>
          <a:bodyPr/>
          <a:lstStyle/>
          <a:p>
            <a:pPr eaLnBrk="1" hangingPunct="1"/>
            <a:r>
              <a:rPr lang="en-US" smtClean="0"/>
              <a:t>Network Model for The Expanded BMZ Problem</a:t>
            </a:r>
          </a:p>
        </p:txBody>
      </p:sp>
      <p:pic>
        <p:nvPicPr>
          <p:cNvPr id="4608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1900" y="1371600"/>
            <a:ext cx="3975100" cy="469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FF0E8272-63D3-48CD-9BFD-1F064388F592}" type="slidenum">
              <a:rPr lang="en-US" sz="1000"/>
              <a:pPr algn="ctr" eaLnBrk="0" hangingPunct="0"/>
              <a:t>19</a:t>
            </a:fld>
            <a:endParaRPr lang="en-US" sz="1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smtClean="0"/>
              <a:t>Distribution Unlimited Co. Problem</a:t>
            </a:r>
          </a:p>
        </p:txBody>
      </p:sp>
      <p:sp>
        <p:nvSpPr>
          <p:cNvPr id="17412" name="Rectangle 3"/>
          <p:cNvSpPr>
            <a:spLocks noGrp="1" noChangeArrowheads="1"/>
          </p:cNvSpPr>
          <p:nvPr>
            <p:ph type="body" idx="1"/>
          </p:nvPr>
        </p:nvSpPr>
        <p:spPr/>
        <p:txBody>
          <a:bodyPr/>
          <a:lstStyle/>
          <a:p>
            <a:pPr eaLnBrk="1" hangingPunct="1"/>
            <a:r>
              <a:rPr lang="en-US" smtClean="0"/>
              <a:t>The Distribution Unlimited Co. has two factories producing a product that needs to be shipped to two warehouses</a:t>
            </a:r>
          </a:p>
          <a:p>
            <a:pPr lvl="1" eaLnBrk="1" hangingPunct="1"/>
            <a:r>
              <a:rPr lang="en-US" smtClean="0"/>
              <a:t>Factory 1 produces 80 units.</a:t>
            </a:r>
          </a:p>
          <a:p>
            <a:pPr lvl="1" eaLnBrk="1" hangingPunct="1"/>
            <a:r>
              <a:rPr lang="en-US" smtClean="0"/>
              <a:t>Factory 2 produces 70 units.</a:t>
            </a:r>
          </a:p>
          <a:p>
            <a:pPr lvl="1" eaLnBrk="1" hangingPunct="1"/>
            <a:r>
              <a:rPr lang="en-US" smtClean="0"/>
              <a:t>Warehouse 1 needs 60 units.</a:t>
            </a:r>
          </a:p>
          <a:p>
            <a:pPr lvl="1" eaLnBrk="1" hangingPunct="1"/>
            <a:r>
              <a:rPr lang="en-US" smtClean="0"/>
              <a:t>Warehouse 2 needs 90 units.</a:t>
            </a:r>
          </a:p>
          <a:p>
            <a:pPr eaLnBrk="1" hangingPunct="1"/>
            <a:r>
              <a:rPr lang="en-US" smtClean="0"/>
              <a:t>There are rail links directly from Factory 1 to Warehouse 1 and Factory 2 to Warehouse 2.</a:t>
            </a:r>
          </a:p>
          <a:p>
            <a:pPr eaLnBrk="1" hangingPunct="1"/>
            <a:r>
              <a:rPr lang="en-US" smtClean="0"/>
              <a:t>Independent truckers are available to ship up to 50 units from each factory to the distribution center, and then 50 units from the distribution center to each warehouse.</a:t>
            </a:r>
          </a:p>
          <a:p>
            <a:pPr eaLnBrk="1" hangingPunct="1">
              <a:buFontTx/>
              <a:buNone/>
            </a:pPr>
            <a:r>
              <a:rPr lang="en-US" b="1" smtClean="0"/>
              <a:t>Question: How many units (truckloads) should be shipped along each shipping lane?</a:t>
            </a:r>
            <a:endParaRPr lang="en-US"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13C7A108-A369-4DB5-AD5E-E2397C08FCEB}" type="slidenum">
              <a:rPr lang="en-US" sz="1000"/>
              <a:pPr algn="ctr" eaLnBrk="0" hangingPunct="0"/>
              <a:t>2</a:t>
            </a:fld>
            <a:endParaRPr lang="en-US" sz="10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4" name="Rectangle 2"/>
          <p:cNvSpPr>
            <a:spLocks noGrp="1" noChangeArrowheads="1"/>
          </p:cNvSpPr>
          <p:nvPr>
            <p:ph type="title"/>
          </p:nvPr>
        </p:nvSpPr>
        <p:spPr/>
        <p:txBody>
          <a:bodyPr/>
          <a:lstStyle/>
          <a:p>
            <a:pPr eaLnBrk="1" hangingPunct="1"/>
            <a:r>
              <a:rPr lang="en-US" smtClean="0"/>
              <a:t>Spreadsheet Model</a:t>
            </a:r>
          </a:p>
        </p:txBody>
      </p:sp>
      <p:graphicFrame>
        <p:nvGraphicFramePr>
          <p:cNvPr id="3081" name="Object 9"/>
          <p:cNvGraphicFramePr>
            <a:graphicFrameLocks noChangeAspect="1"/>
          </p:cNvGraphicFramePr>
          <p:nvPr/>
        </p:nvGraphicFramePr>
        <p:xfrm>
          <a:off x="520700" y="1752600"/>
          <a:ext cx="8104188" cy="3246438"/>
        </p:xfrm>
        <a:graphic>
          <a:graphicData uri="http://schemas.openxmlformats.org/presentationml/2006/ole">
            <mc:AlternateContent xmlns:mc="http://schemas.openxmlformats.org/markup-compatibility/2006">
              <mc:Choice xmlns:v="urn:schemas-microsoft-com:vml" Requires="v">
                <p:oleObj spid="_x0000_s3090" name="Worksheet" r:id="rId5" imgW="7674864" imgH="3075432" progId="Excel.Sheet.8">
                  <p:embed/>
                </p:oleObj>
              </mc:Choice>
              <mc:Fallback>
                <p:oleObj name="Worksheet" r:id="rId5" imgW="7674864" imgH="3075432" progId="Excel.Sheet.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0700" y="1752600"/>
                        <a:ext cx="8104188" cy="3246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46D49F79-7D9F-417D-B977-5C6AD4E0E994}" type="slidenum">
              <a:rPr lang="en-US" sz="1000"/>
              <a:pPr algn="ctr" eaLnBrk="0" hangingPunct="0"/>
              <a:t>20</a:t>
            </a:fld>
            <a:endParaRPr lang="en-US" sz="10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a:xfrm>
            <a:off x="457200" y="457200"/>
            <a:ext cx="8382000" cy="609600"/>
          </a:xfrm>
        </p:spPr>
        <p:txBody>
          <a:bodyPr/>
          <a:lstStyle/>
          <a:p>
            <a:pPr eaLnBrk="1" hangingPunct="1"/>
            <a:r>
              <a:rPr lang="en-US" smtClean="0"/>
              <a:t>Some Applications of Maximum Flow Problems</a:t>
            </a:r>
          </a:p>
        </p:txBody>
      </p:sp>
      <p:sp>
        <p:nvSpPr>
          <p:cNvPr id="51204" name="Rectangle 3"/>
          <p:cNvSpPr>
            <a:spLocks noGrp="1" noChangeArrowheads="1"/>
          </p:cNvSpPr>
          <p:nvPr>
            <p:ph type="body" idx="1"/>
          </p:nvPr>
        </p:nvSpPr>
        <p:spPr>
          <a:xfrm>
            <a:off x="685800" y="1371600"/>
            <a:ext cx="7772400" cy="4724400"/>
          </a:xfrm>
        </p:spPr>
        <p:txBody>
          <a:bodyPr/>
          <a:lstStyle/>
          <a:p>
            <a:pPr eaLnBrk="1" hangingPunct="1">
              <a:buFont typeface="Times" pitchFamily="18" charset="0"/>
              <a:buAutoNum type="arabicPeriod"/>
            </a:pPr>
            <a:r>
              <a:rPr lang="en-US" smtClean="0"/>
              <a:t>Maximize the flow through a distribution network, as for BMZ.</a:t>
            </a:r>
          </a:p>
          <a:p>
            <a:pPr eaLnBrk="1" hangingPunct="1">
              <a:buFont typeface="Times" pitchFamily="18" charset="0"/>
              <a:buAutoNum type="arabicPeriod"/>
            </a:pPr>
            <a:r>
              <a:rPr lang="en-US" smtClean="0"/>
              <a:t>Maximize the flow through a company’s supply network from its vendors to its processing facilities.</a:t>
            </a:r>
          </a:p>
          <a:p>
            <a:pPr eaLnBrk="1" hangingPunct="1">
              <a:buFont typeface="Times" pitchFamily="18" charset="0"/>
              <a:buAutoNum type="arabicPeriod"/>
            </a:pPr>
            <a:r>
              <a:rPr lang="en-US" smtClean="0"/>
              <a:t>Maximize the flow of oil through a system of pipelines.</a:t>
            </a:r>
          </a:p>
          <a:p>
            <a:pPr eaLnBrk="1" hangingPunct="1">
              <a:buFont typeface="Times" pitchFamily="18" charset="0"/>
              <a:buAutoNum type="arabicPeriod"/>
            </a:pPr>
            <a:r>
              <a:rPr lang="en-US" smtClean="0"/>
              <a:t>Maximize the flow of water through a system of aqueducts.</a:t>
            </a:r>
          </a:p>
          <a:p>
            <a:pPr eaLnBrk="1" hangingPunct="1">
              <a:buFont typeface="Times" pitchFamily="18" charset="0"/>
              <a:buAutoNum type="arabicPeriod"/>
            </a:pPr>
            <a:r>
              <a:rPr lang="en-US" smtClean="0"/>
              <a:t>Maximize the flow of vehicles through a transportation network.</a:t>
            </a:r>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8C5DA3AD-5B17-4F3D-A61E-3ECE793617B1}" type="slidenum">
              <a:rPr lang="en-US" sz="1000"/>
              <a:pPr algn="ctr" eaLnBrk="0" hangingPunct="0"/>
              <a:t>21</a:t>
            </a:fld>
            <a:endParaRPr lang="en-US" sz="10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p:txBody>
          <a:bodyPr/>
          <a:lstStyle/>
          <a:p>
            <a:pPr eaLnBrk="1" hangingPunct="1"/>
            <a:r>
              <a:rPr lang="en-US" smtClean="0"/>
              <a:t>Littletown Fire Department</a:t>
            </a:r>
          </a:p>
        </p:txBody>
      </p:sp>
      <p:sp>
        <p:nvSpPr>
          <p:cNvPr id="52228" name="Rectangle 3"/>
          <p:cNvSpPr>
            <a:spLocks noGrp="1" noChangeArrowheads="1"/>
          </p:cNvSpPr>
          <p:nvPr>
            <p:ph type="body" idx="1"/>
          </p:nvPr>
        </p:nvSpPr>
        <p:spPr/>
        <p:txBody>
          <a:bodyPr/>
          <a:lstStyle/>
          <a:p>
            <a:pPr eaLnBrk="1" hangingPunct="1"/>
            <a:r>
              <a:rPr lang="en-US" smtClean="0"/>
              <a:t>Littletown is a small town in a rural area.</a:t>
            </a:r>
          </a:p>
          <a:p>
            <a:pPr eaLnBrk="1" hangingPunct="1"/>
            <a:r>
              <a:rPr lang="en-US" smtClean="0"/>
              <a:t>Its fire department serves a relatively large geographical area that includes many farming communities.</a:t>
            </a:r>
          </a:p>
          <a:p>
            <a:pPr eaLnBrk="1" hangingPunct="1"/>
            <a:r>
              <a:rPr lang="en-US" smtClean="0"/>
              <a:t>Since there are numerous roads throughout the area, many possible routes may be available for traveling to any given farming community.</a:t>
            </a:r>
          </a:p>
          <a:p>
            <a:pPr eaLnBrk="1" hangingPunct="1"/>
            <a:endParaRPr lang="en-US" smtClean="0"/>
          </a:p>
          <a:p>
            <a:pPr eaLnBrk="1" hangingPunct="1">
              <a:buFontTx/>
              <a:buNone/>
            </a:pPr>
            <a:r>
              <a:rPr lang="en-US" b="1" smtClean="0"/>
              <a:t>Question: Which route from the fire station to a certain farming community minimizes the total number of miles?</a:t>
            </a:r>
            <a:endParaRPr lang="en-US"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F6595B8C-88FA-4397-947A-65022913549A}" type="slidenum">
              <a:rPr lang="en-US" sz="1000"/>
              <a:pPr algn="ctr" eaLnBrk="0" hangingPunct="0"/>
              <a:t>22</a:t>
            </a:fld>
            <a:endParaRPr lang="en-US" sz="10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lstStyle/>
          <a:p>
            <a:pPr eaLnBrk="1" hangingPunct="1"/>
            <a:r>
              <a:rPr lang="en-US" smtClean="0"/>
              <a:t>The Littletown Road System</a:t>
            </a:r>
          </a:p>
        </p:txBody>
      </p:sp>
      <p:pic>
        <p:nvPicPr>
          <p:cNvPr id="5325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00200"/>
            <a:ext cx="7543800"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19B72109-0FC4-474F-B993-DFA005D44DF0}" type="slidenum">
              <a:rPr lang="en-US" sz="1000"/>
              <a:pPr algn="ctr" eaLnBrk="0" hangingPunct="0"/>
              <a:t>23</a:t>
            </a:fld>
            <a:endParaRPr lang="en-US" sz="10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p:txBody>
          <a:bodyPr/>
          <a:lstStyle/>
          <a:p>
            <a:pPr eaLnBrk="1" hangingPunct="1"/>
            <a:r>
              <a:rPr lang="en-US" smtClean="0"/>
              <a:t>The Network Representation</a:t>
            </a:r>
          </a:p>
        </p:txBody>
      </p:sp>
      <p:pic>
        <p:nvPicPr>
          <p:cNvPr id="5530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27188"/>
            <a:ext cx="78486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C4244EE3-C46F-4BF9-8228-0476BF0B6665}" type="slidenum">
              <a:rPr lang="en-US" sz="1000"/>
              <a:pPr algn="ctr" eaLnBrk="0" hangingPunct="0"/>
              <a:t>24</a:t>
            </a:fld>
            <a:endParaRPr lang="en-US" sz="10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8" name="Rectangle 2"/>
          <p:cNvSpPr>
            <a:spLocks noGrp="1" noChangeArrowheads="1"/>
          </p:cNvSpPr>
          <p:nvPr>
            <p:ph type="title"/>
          </p:nvPr>
        </p:nvSpPr>
        <p:spPr/>
        <p:txBody>
          <a:bodyPr/>
          <a:lstStyle/>
          <a:p>
            <a:pPr eaLnBrk="1" hangingPunct="1"/>
            <a:r>
              <a:rPr lang="en-US" smtClean="0"/>
              <a:t>Spreadsheet Model</a:t>
            </a:r>
          </a:p>
        </p:txBody>
      </p:sp>
      <p:graphicFrame>
        <p:nvGraphicFramePr>
          <p:cNvPr id="4105" name="Object 9"/>
          <p:cNvGraphicFramePr>
            <a:graphicFrameLocks noChangeAspect="1"/>
          </p:cNvGraphicFramePr>
          <p:nvPr/>
        </p:nvGraphicFramePr>
        <p:xfrm>
          <a:off x="685800" y="1219200"/>
          <a:ext cx="7696200" cy="4879975"/>
        </p:xfrm>
        <a:graphic>
          <a:graphicData uri="http://schemas.openxmlformats.org/presentationml/2006/ole">
            <mc:AlternateContent xmlns:mc="http://schemas.openxmlformats.org/markup-compatibility/2006">
              <mc:Choice xmlns:v="urn:schemas-microsoft-com:vml" Requires="v">
                <p:oleObj spid="_x0000_s4114" name="Worksheet" r:id="rId5" imgW="6733032" imgH="4270248" progId="Excel.Sheet.8">
                  <p:embed/>
                </p:oleObj>
              </mc:Choice>
              <mc:Fallback>
                <p:oleObj name="Worksheet" r:id="rId5" imgW="6733032" imgH="4270248" progId="Excel.Sheet.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1219200"/>
                        <a:ext cx="7696200" cy="4879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83BB927A-EA2C-4866-A1A6-A19A8DB370A0}" type="slidenum">
              <a:rPr lang="en-US" sz="1000"/>
              <a:pPr algn="ctr" eaLnBrk="0" hangingPunct="0"/>
              <a:t>25</a:t>
            </a:fld>
            <a:endParaRPr lang="en-US" sz="10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p:cNvSpPr>
            <a:spLocks noGrp="1" noChangeArrowheads="1"/>
          </p:cNvSpPr>
          <p:nvPr>
            <p:ph type="title"/>
          </p:nvPr>
        </p:nvSpPr>
        <p:spPr/>
        <p:txBody>
          <a:bodyPr/>
          <a:lstStyle/>
          <a:p>
            <a:pPr eaLnBrk="1" hangingPunct="1"/>
            <a:r>
              <a:rPr lang="en-US" smtClean="0"/>
              <a:t>Assumptions of a Shortest Path Problem</a:t>
            </a:r>
          </a:p>
        </p:txBody>
      </p:sp>
      <p:sp>
        <p:nvSpPr>
          <p:cNvPr id="60420" name="Rectangle 3"/>
          <p:cNvSpPr>
            <a:spLocks noGrp="1" noChangeArrowheads="1"/>
          </p:cNvSpPr>
          <p:nvPr>
            <p:ph type="body" idx="1"/>
          </p:nvPr>
        </p:nvSpPr>
        <p:spPr/>
        <p:txBody>
          <a:bodyPr/>
          <a:lstStyle/>
          <a:p>
            <a:pPr eaLnBrk="1" hangingPunct="1">
              <a:buFont typeface="Times" pitchFamily="18" charset="0"/>
              <a:buAutoNum type="arabicPeriod"/>
            </a:pPr>
            <a:r>
              <a:rPr lang="en-US" smtClean="0"/>
              <a:t>You need to choose a path through the network that starts at a certain node, called the </a:t>
            </a:r>
            <a:r>
              <a:rPr lang="en-US" b="1" smtClean="0"/>
              <a:t>origin</a:t>
            </a:r>
            <a:r>
              <a:rPr lang="en-US" smtClean="0"/>
              <a:t>, and ends at another certain node, called the </a:t>
            </a:r>
            <a:r>
              <a:rPr lang="en-US" b="1" smtClean="0"/>
              <a:t>destination</a:t>
            </a:r>
            <a:r>
              <a:rPr lang="en-US" smtClean="0"/>
              <a:t>.</a:t>
            </a:r>
          </a:p>
          <a:p>
            <a:pPr eaLnBrk="1" hangingPunct="1">
              <a:buFont typeface="Times" pitchFamily="18" charset="0"/>
              <a:buAutoNum type="arabicPeriod"/>
            </a:pPr>
            <a:r>
              <a:rPr lang="en-US" smtClean="0"/>
              <a:t>The lines connecting certain pairs of nodes commonly are </a:t>
            </a:r>
            <a:r>
              <a:rPr lang="en-US" i="1" smtClean="0"/>
              <a:t>links</a:t>
            </a:r>
            <a:r>
              <a:rPr lang="en-US" smtClean="0"/>
              <a:t> (which allow travel in either direction), although arcs (which only permit travel in one direction) also are allowed.</a:t>
            </a:r>
          </a:p>
          <a:p>
            <a:pPr eaLnBrk="1" hangingPunct="1">
              <a:buFont typeface="Times" pitchFamily="18" charset="0"/>
              <a:buAutoNum type="arabicPeriod"/>
            </a:pPr>
            <a:r>
              <a:rPr lang="en-US" smtClean="0"/>
              <a:t>Associated with each link (or arc) is a nonnegative number called its </a:t>
            </a:r>
            <a:r>
              <a:rPr lang="en-US" b="1" smtClean="0"/>
              <a:t>length</a:t>
            </a:r>
            <a:r>
              <a:rPr lang="en-US" smtClean="0"/>
              <a:t>. (Be aware that the drawing of each link in the network typically makes no effort to show its true length other than giving the correct number next to the link.)</a:t>
            </a:r>
          </a:p>
          <a:p>
            <a:pPr eaLnBrk="1" hangingPunct="1">
              <a:buFont typeface="Times" pitchFamily="18" charset="0"/>
              <a:buAutoNum type="arabicPeriod"/>
            </a:pPr>
            <a:r>
              <a:rPr lang="en-US" smtClean="0"/>
              <a:t>The objective is to find the shortest path (the path with the minimum total length) from the origin to the destination.</a:t>
            </a:r>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D88D2205-78B1-436F-AE41-5E565A89CD72}" type="slidenum">
              <a:rPr lang="en-US" sz="1000"/>
              <a:pPr algn="ctr" eaLnBrk="0" hangingPunct="0"/>
              <a:t>26</a:t>
            </a:fld>
            <a:endParaRPr lang="en-US" sz="10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lstStyle/>
          <a:p>
            <a:pPr eaLnBrk="1" hangingPunct="1"/>
            <a:r>
              <a:rPr lang="en-US" smtClean="0"/>
              <a:t>Applications of Shortest Path Problems</a:t>
            </a:r>
          </a:p>
        </p:txBody>
      </p:sp>
      <p:sp>
        <p:nvSpPr>
          <p:cNvPr id="61444" name="Rectangle 3"/>
          <p:cNvSpPr>
            <a:spLocks noGrp="1" noChangeArrowheads="1"/>
          </p:cNvSpPr>
          <p:nvPr>
            <p:ph type="body" idx="1"/>
          </p:nvPr>
        </p:nvSpPr>
        <p:spPr>
          <a:xfrm>
            <a:off x="685800" y="1295400"/>
            <a:ext cx="7772400" cy="4800600"/>
          </a:xfrm>
        </p:spPr>
        <p:txBody>
          <a:bodyPr/>
          <a:lstStyle/>
          <a:p>
            <a:pPr eaLnBrk="1" hangingPunct="1">
              <a:buFont typeface="Times" pitchFamily="18" charset="0"/>
              <a:buAutoNum type="arabicPeriod"/>
            </a:pPr>
            <a:r>
              <a:rPr lang="en-US" smtClean="0"/>
              <a:t>Minimize the total </a:t>
            </a:r>
            <a:r>
              <a:rPr lang="en-US" i="1" smtClean="0"/>
              <a:t>distance</a:t>
            </a:r>
            <a:r>
              <a:rPr lang="en-US" smtClean="0"/>
              <a:t> traveled.</a:t>
            </a:r>
          </a:p>
          <a:p>
            <a:pPr eaLnBrk="1" hangingPunct="1">
              <a:buFont typeface="Times" pitchFamily="18" charset="0"/>
              <a:buAutoNum type="arabicPeriod"/>
            </a:pPr>
            <a:r>
              <a:rPr lang="en-US" smtClean="0"/>
              <a:t>Minimize the total </a:t>
            </a:r>
            <a:r>
              <a:rPr lang="en-US" i="1" smtClean="0"/>
              <a:t>cost</a:t>
            </a:r>
            <a:r>
              <a:rPr lang="en-US" smtClean="0"/>
              <a:t> of a sequence of activities.</a:t>
            </a:r>
          </a:p>
          <a:p>
            <a:pPr eaLnBrk="1" hangingPunct="1">
              <a:buFont typeface="Times" pitchFamily="18" charset="0"/>
              <a:buAutoNum type="arabicPeriod"/>
            </a:pPr>
            <a:r>
              <a:rPr lang="en-US" smtClean="0"/>
              <a:t>Minimize the total </a:t>
            </a:r>
            <a:r>
              <a:rPr lang="en-US" i="1" smtClean="0"/>
              <a:t>time</a:t>
            </a:r>
            <a:r>
              <a:rPr lang="en-US" smtClean="0"/>
              <a:t> of a sequence of activities.</a:t>
            </a:r>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13C903A9-8EE8-4890-B900-E4A4A38D187C}" type="slidenum">
              <a:rPr lang="en-US" sz="1000"/>
              <a:pPr algn="ctr" eaLnBrk="0" hangingPunct="0"/>
              <a:t>27</a:t>
            </a:fld>
            <a:endParaRPr lang="en-US" sz="10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2"/>
          <p:cNvSpPr>
            <a:spLocks noGrp="1" noChangeArrowheads="1"/>
          </p:cNvSpPr>
          <p:nvPr>
            <p:ph type="title"/>
          </p:nvPr>
        </p:nvSpPr>
        <p:spPr/>
        <p:txBody>
          <a:bodyPr/>
          <a:lstStyle/>
          <a:p>
            <a:pPr eaLnBrk="1" hangingPunct="1"/>
            <a:r>
              <a:rPr lang="en-US" smtClean="0"/>
              <a:t>Minimizing Total Cost: Sarah’s Car Fund</a:t>
            </a:r>
          </a:p>
        </p:txBody>
      </p:sp>
      <p:sp>
        <p:nvSpPr>
          <p:cNvPr id="62468" name="Rectangle 3"/>
          <p:cNvSpPr>
            <a:spLocks noGrp="1" noChangeArrowheads="1"/>
          </p:cNvSpPr>
          <p:nvPr>
            <p:ph type="body" idx="1"/>
          </p:nvPr>
        </p:nvSpPr>
        <p:spPr>
          <a:xfrm>
            <a:off x="685800" y="1295400"/>
            <a:ext cx="7772400" cy="4800600"/>
          </a:xfrm>
        </p:spPr>
        <p:txBody>
          <a:bodyPr/>
          <a:lstStyle/>
          <a:p>
            <a:pPr eaLnBrk="1" hangingPunct="1"/>
            <a:r>
              <a:rPr lang="en-US" smtClean="0"/>
              <a:t>Sarah has just graduated from high school.</a:t>
            </a:r>
          </a:p>
          <a:p>
            <a:pPr eaLnBrk="1" hangingPunct="1"/>
            <a:r>
              <a:rPr lang="en-US" smtClean="0"/>
              <a:t>As a graduation present, her parents have given her a car fund of $21,000 to help purchase and maintain a three-year-old used car for college.</a:t>
            </a:r>
          </a:p>
          <a:p>
            <a:pPr eaLnBrk="1" hangingPunct="1"/>
            <a:r>
              <a:rPr lang="en-US" smtClean="0"/>
              <a:t>Since operating and maintenance costs go up rapidly as the car ages, Sarah may trade in her car on another three-year-old car one or more times during the next three summers if it will minimize her total net cost. (At the end of the four years of college, her parents will trade in the current used car on a new car for Sarah.)</a:t>
            </a:r>
          </a:p>
          <a:p>
            <a:pPr eaLnBrk="1" hangingPunct="1"/>
            <a:endParaRPr lang="en-US" smtClean="0"/>
          </a:p>
          <a:p>
            <a:pPr eaLnBrk="1" hangingPunct="1">
              <a:buFontTx/>
              <a:buNone/>
            </a:pPr>
            <a:r>
              <a:rPr lang="en-US" b="1" smtClean="0"/>
              <a:t>Question: When should Sarah trade in her car (if at all) during the next three summers?</a:t>
            </a:r>
            <a:endParaRPr lang="en-US"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60F3A868-D94B-4476-AC13-20666C230279}" type="slidenum">
              <a:rPr lang="en-US" sz="1000"/>
              <a:pPr algn="ctr" eaLnBrk="0" hangingPunct="0"/>
              <a:t>28</a:t>
            </a:fld>
            <a:endParaRPr lang="en-US" sz="10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pPr eaLnBrk="1" hangingPunct="1"/>
            <a:r>
              <a:rPr lang="en-US" smtClean="0"/>
              <a:t>Sarah’s Cost Data</a:t>
            </a:r>
          </a:p>
        </p:txBody>
      </p:sp>
      <p:graphicFrame>
        <p:nvGraphicFramePr>
          <p:cNvPr id="446601" name="Group 137"/>
          <p:cNvGraphicFramePr>
            <a:graphicFrameLocks noGrp="1"/>
          </p:cNvGraphicFramePr>
          <p:nvPr>
            <p:ph type="tbl" idx="1"/>
          </p:nvPr>
        </p:nvGraphicFramePr>
        <p:xfrm>
          <a:off x="457200" y="1752600"/>
          <a:ext cx="8229600" cy="1828800"/>
        </p:xfrm>
        <a:graphic>
          <a:graphicData uri="http://schemas.openxmlformats.org/drawingml/2006/table">
            <a:tbl>
              <a:tblPr/>
              <a:tblGrid>
                <a:gridCol w="1092200"/>
                <a:gridCol w="863600"/>
                <a:gridCol w="863600"/>
                <a:gridCol w="863600"/>
                <a:gridCol w="863600"/>
                <a:gridCol w="254000"/>
                <a:gridCol w="838200"/>
                <a:gridCol w="838200"/>
                <a:gridCol w="838200"/>
                <a:gridCol w="914400"/>
              </a:tblGrid>
              <a:tr h="685800">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anchor="ctr" horzOverflow="overflow">
                    <a:lnL cap="flat">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Operating and Maintenance Costs</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for Ownership Year</a:t>
                      </a:r>
                    </a:p>
                  </a:txBody>
                  <a:tcPr anchor="ctr" horzOverflow="overflow">
                    <a:lnL>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anchor="ctr" horzOverflow="overflow">
                    <a:lnL>
                      <a:noFill/>
                    </a:lnL>
                    <a:lnR>
                      <a:noFill/>
                    </a:lnR>
                    <a:lnT cap="flat">
                      <a:noFill/>
                    </a:lnT>
                    <a:lnB>
                      <a:noFill/>
                    </a:lnB>
                    <a:lnTlToBr>
                      <a:noFill/>
                    </a:lnTlToBr>
                    <a:lnBlToTr>
                      <a:noFill/>
                    </a:lnBlToTr>
                    <a:noFill/>
                  </a:tcPr>
                </a:tc>
                <a:tc gridSpan="4">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Trade-in Value at End</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of Ownership Year</a:t>
                      </a:r>
                    </a:p>
                  </a:txBody>
                  <a:tcPr anchor="ctr"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609600">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Purchase</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Price</a:t>
                      </a:r>
                      <a:endParaRPr kumimoji="0" lang="en-US" sz="1600" b="0" i="0" u="none" strike="noStrike" cap="none" normalizeH="0" baseline="0" smtClean="0">
                        <a:ln>
                          <a:noFill/>
                        </a:ln>
                        <a:solidFill>
                          <a:schemeClr val="tx1"/>
                        </a:solidFill>
                        <a:effectLst/>
                        <a:latin typeface="Times New Roman" pitchFamily="1"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1</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2</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3</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4</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1</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2</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3</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4</a:t>
                      </a:r>
                    </a:p>
                  </a:txBody>
                  <a:tcPr anchor="b"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$12,000</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$2,000</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$3,000</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$4,500</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$6,500</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$8,500</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$6,500</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$4,500</a:t>
                      </a:r>
                    </a:p>
                  </a:txBody>
                  <a:tcPr anchor="ct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$3,000</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F5EFAEA5-DC9C-4F94-9527-7BF682228F1C}" type="slidenum">
              <a:rPr lang="en-US" sz="1000"/>
              <a:pPr algn="ctr" eaLnBrk="0" hangingPunct="0"/>
              <a:t>29</a:t>
            </a:fld>
            <a:endParaRPr lang="en-US" sz="1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US" smtClean="0"/>
              <a:t>The Distribution Network</a:t>
            </a:r>
          </a:p>
        </p:txBody>
      </p:sp>
      <p:pic>
        <p:nvPicPr>
          <p:cNvPr id="184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981200"/>
            <a:ext cx="68580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2454EA95-B228-494E-9E65-594D9E4D90D0}" type="slidenum">
              <a:rPr lang="en-US" sz="1000"/>
              <a:pPr algn="ctr" eaLnBrk="0" hangingPunct="0"/>
              <a:t>3</a:t>
            </a:fld>
            <a:endParaRPr lang="en-US" sz="10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p:txBody>
          <a:bodyPr/>
          <a:lstStyle/>
          <a:p>
            <a:pPr eaLnBrk="1" hangingPunct="1"/>
            <a:r>
              <a:rPr lang="en-US" smtClean="0"/>
              <a:t>Shortest Path Formulation</a:t>
            </a:r>
          </a:p>
        </p:txBody>
      </p:sp>
      <p:pic>
        <p:nvPicPr>
          <p:cNvPr id="6554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0200"/>
            <a:ext cx="7848600" cy="349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FACD2238-CF47-43F5-B31B-AC4238F9EF2F}" type="slidenum">
              <a:rPr lang="en-US" sz="1000"/>
              <a:pPr algn="ctr" eaLnBrk="0" hangingPunct="0"/>
              <a:t>30</a:t>
            </a:fld>
            <a:endParaRPr lang="en-US" sz="10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Rectangle 2"/>
          <p:cNvSpPr>
            <a:spLocks noGrp="1" noChangeArrowheads="1"/>
          </p:cNvSpPr>
          <p:nvPr>
            <p:ph type="title"/>
          </p:nvPr>
        </p:nvSpPr>
        <p:spPr/>
        <p:txBody>
          <a:bodyPr/>
          <a:lstStyle/>
          <a:p>
            <a:pPr eaLnBrk="1" hangingPunct="1"/>
            <a:r>
              <a:rPr lang="en-US" smtClean="0"/>
              <a:t>Spreadsheet Model</a:t>
            </a:r>
          </a:p>
        </p:txBody>
      </p:sp>
      <p:graphicFrame>
        <p:nvGraphicFramePr>
          <p:cNvPr id="5129" name="Object 9"/>
          <p:cNvGraphicFramePr>
            <a:graphicFrameLocks noChangeAspect="1"/>
          </p:cNvGraphicFramePr>
          <p:nvPr/>
        </p:nvGraphicFramePr>
        <p:xfrm>
          <a:off x="685800" y="1374775"/>
          <a:ext cx="7848600" cy="3883025"/>
        </p:xfrm>
        <a:graphic>
          <a:graphicData uri="http://schemas.openxmlformats.org/presentationml/2006/ole">
            <mc:AlternateContent xmlns:mc="http://schemas.openxmlformats.org/markup-compatibility/2006">
              <mc:Choice xmlns:v="urn:schemas-microsoft-com:vml" Requires="v">
                <p:oleObj spid="_x0000_s5138" name="Worksheet" r:id="rId5" imgW="6821424" imgH="3374136" progId="Excel.Sheet.8">
                  <p:embed/>
                </p:oleObj>
              </mc:Choice>
              <mc:Fallback>
                <p:oleObj name="Worksheet" r:id="rId5" imgW="6821424" imgH="3374136" progId="Excel.Sheet.8">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1374775"/>
                        <a:ext cx="7848600" cy="3883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31C5BE06-9EC8-4043-A305-40611D665312}" type="slidenum">
              <a:rPr lang="en-US" sz="1000"/>
              <a:pPr algn="ctr" eaLnBrk="0" hangingPunct="0"/>
              <a:t>31</a:t>
            </a:fld>
            <a:endParaRPr lang="en-US" sz="10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p:txBody>
          <a:bodyPr/>
          <a:lstStyle/>
          <a:p>
            <a:pPr eaLnBrk="1" hangingPunct="1"/>
            <a:r>
              <a:rPr lang="en-US" smtClean="0"/>
              <a:t>Minimizing Total Time: Quick Company</a:t>
            </a:r>
          </a:p>
        </p:txBody>
      </p:sp>
      <p:sp>
        <p:nvSpPr>
          <p:cNvPr id="70660" name="Rectangle 3"/>
          <p:cNvSpPr>
            <a:spLocks noGrp="1" noChangeArrowheads="1"/>
          </p:cNvSpPr>
          <p:nvPr>
            <p:ph type="body" idx="1"/>
          </p:nvPr>
        </p:nvSpPr>
        <p:spPr/>
        <p:txBody>
          <a:bodyPr/>
          <a:lstStyle/>
          <a:p>
            <a:pPr eaLnBrk="1" hangingPunct="1"/>
            <a:r>
              <a:rPr lang="en-US" smtClean="0"/>
              <a:t>The Quick Company has learned that a competitor is planning to come out with a new kind of product with great sales potential.</a:t>
            </a:r>
          </a:p>
          <a:p>
            <a:pPr eaLnBrk="1" hangingPunct="1"/>
            <a:r>
              <a:rPr lang="en-US" smtClean="0"/>
              <a:t>Quick has been working on a similar product that had been scheduled to come to market in 20 months.</a:t>
            </a:r>
          </a:p>
          <a:p>
            <a:pPr eaLnBrk="1" hangingPunct="1"/>
            <a:r>
              <a:rPr lang="en-US" smtClean="0"/>
              <a:t>Quick’s management wishes to rush the product out to meet the competition.</a:t>
            </a:r>
          </a:p>
          <a:p>
            <a:pPr eaLnBrk="1" hangingPunct="1"/>
            <a:r>
              <a:rPr lang="en-US" smtClean="0"/>
              <a:t>Each of four remaining phases can be conducted at a normal pace, at a priority pace, or at crash level to expedite completion. However, the normal pace has been ruled out as too slow for the last three phases.</a:t>
            </a:r>
          </a:p>
          <a:p>
            <a:pPr eaLnBrk="1" hangingPunct="1"/>
            <a:r>
              <a:rPr lang="en-US" smtClean="0"/>
              <a:t>$30 million is available for all four phases.</a:t>
            </a:r>
          </a:p>
          <a:p>
            <a:pPr eaLnBrk="1" hangingPunct="1">
              <a:buFontTx/>
              <a:buNone/>
            </a:pPr>
            <a:r>
              <a:rPr lang="en-US" b="1" smtClean="0"/>
              <a:t>Question: At what pace should each of the four phases be conducted?</a:t>
            </a:r>
            <a:endParaRPr lang="en-US"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0905D393-60DA-4EEC-8961-6663FFCBA869}" type="slidenum">
              <a:rPr lang="en-US" sz="1000"/>
              <a:pPr algn="ctr" eaLnBrk="0" hangingPunct="0"/>
              <a:t>32</a:t>
            </a:fld>
            <a:endParaRPr lang="en-US" sz="100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p:txBody>
          <a:bodyPr/>
          <a:lstStyle/>
          <a:p>
            <a:pPr eaLnBrk="1" hangingPunct="1"/>
            <a:r>
              <a:rPr lang="en-US" smtClean="0"/>
              <a:t>Time and Cost of the Four Phases </a:t>
            </a:r>
          </a:p>
        </p:txBody>
      </p:sp>
      <p:graphicFrame>
        <p:nvGraphicFramePr>
          <p:cNvPr id="453838" name="Group 206"/>
          <p:cNvGraphicFramePr>
            <a:graphicFrameLocks noGrp="1"/>
          </p:cNvGraphicFramePr>
          <p:nvPr>
            <p:ph type="tbl" idx="1"/>
          </p:nvPr>
        </p:nvGraphicFramePr>
        <p:xfrm>
          <a:off x="1066800" y="1219200"/>
          <a:ext cx="7543800" cy="4608514"/>
        </p:xfrm>
        <a:graphic>
          <a:graphicData uri="http://schemas.openxmlformats.org/drawingml/2006/table">
            <a:tbl>
              <a:tblPr/>
              <a:tblGrid>
                <a:gridCol w="1173163"/>
                <a:gridCol w="1417637"/>
                <a:gridCol w="1524000"/>
                <a:gridCol w="1371600"/>
                <a:gridCol w="2057400"/>
              </a:tblGrid>
              <a:tr h="57912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Level</a:t>
                      </a:r>
                    </a:p>
                  </a:txBody>
                  <a:tcPr anchor="b"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Remaining</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Research</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Development</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Design of</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Mfg. System</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Initiate Production</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and Distribution</a:t>
                      </a:r>
                    </a:p>
                  </a:txBody>
                  <a:tcPr anchor="b"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33528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Normal</a:t>
                      </a: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5 months</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a:t>
                      </a:r>
                    </a:p>
                  </a:txBody>
                  <a:tcPr anchor="ctr" horzOverflow="overflow">
                    <a:lnL>
                      <a:noFill/>
                    </a:lnL>
                    <a:lnR cap="flat">
                      <a:noFill/>
                    </a:lnR>
                    <a:lnT>
                      <a:noFill/>
                    </a:lnT>
                    <a:lnB>
                      <a:noFill/>
                    </a:lnB>
                    <a:lnTlToBr>
                      <a:noFill/>
                    </a:lnTlToBr>
                    <a:lnBlToTr>
                      <a:noFill/>
                    </a:lnBlToTr>
                    <a:noFill/>
                  </a:tcPr>
                </a:tc>
              </a:tr>
              <a:tr h="33528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Priority</a:t>
                      </a: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4 months</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 months</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5 months</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2 months</a:t>
                      </a:r>
                    </a:p>
                  </a:txBody>
                  <a:tcPr anchor="ctr" horzOverflow="overflow">
                    <a:lnL>
                      <a:noFill/>
                    </a:lnL>
                    <a:lnR cap="flat">
                      <a:noFill/>
                    </a:lnR>
                    <a:lnT>
                      <a:noFill/>
                    </a:lnT>
                    <a:lnB>
                      <a:noFill/>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Crash</a:t>
                      </a:r>
                    </a:p>
                  </a:txBody>
                  <a:tcPr anchor="ct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2 months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2 months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 months</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1 month</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189038">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912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Level</a:t>
                      </a:r>
                    </a:p>
                  </a:txBody>
                  <a:tcPr anchor="b"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Remaining</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Research</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Development</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Design of</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Mfg. System</a:t>
                      </a:r>
                    </a:p>
                  </a:txBody>
                  <a:tcPr anchor="b"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Initiate Production</a:t>
                      </a:r>
                      <a:br>
                        <a:rPr kumimoji="0" lang="en-US" sz="1600" b="1" i="0" u="none" strike="noStrike" cap="none" normalizeH="0" baseline="0" smtClean="0">
                          <a:ln>
                            <a:noFill/>
                          </a:ln>
                          <a:solidFill>
                            <a:schemeClr val="tx1"/>
                          </a:solidFill>
                          <a:effectLst/>
                          <a:latin typeface="Times New Roman" pitchFamily="1" charset="0"/>
                        </a:rPr>
                      </a:br>
                      <a:r>
                        <a:rPr kumimoji="0" lang="en-US" sz="1600" b="1" i="0" u="none" strike="noStrike" cap="none" normalizeH="0" baseline="0" smtClean="0">
                          <a:ln>
                            <a:noFill/>
                          </a:ln>
                          <a:solidFill>
                            <a:schemeClr val="tx1"/>
                          </a:solidFill>
                          <a:effectLst/>
                          <a:latin typeface="Times New Roman" pitchFamily="1" charset="0"/>
                        </a:rPr>
                        <a:t>and Distribution</a:t>
                      </a:r>
                    </a:p>
                  </a:txBody>
                  <a:tcPr anchor="b"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401638">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Normal</a:t>
                      </a: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 million</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a:t>
                      </a:r>
                    </a:p>
                  </a:txBody>
                  <a:tcPr anchor="ctr" horzOverflow="overflow">
                    <a:lnL>
                      <a:noFill/>
                    </a:lnL>
                    <a:lnR cap="flat">
                      <a:noFill/>
                    </a:lnR>
                    <a:lnT>
                      <a:noFill/>
                    </a:lnT>
                    <a:lnB>
                      <a:noFill/>
                    </a:lnB>
                    <a:lnTlToBr>
                      <a:noFill/>
                    </a:lnTlToBr>
                    <a:lnBlToTr>
                      <a:noFill/>
                    </a:lnBlToTr>
                    <a:noFill/>
                  </a:tcPr>
                </a:tc>
              </a:tr>
              <a:tr h="381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Priority</a:t>
                      </a:r>
                    </a:p>
                  </a:txBody>
                  <a:tcPr anchor="ct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6 million</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$6 million</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$9 million</a:t>
                      </a: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 million</a:t>
                      </a:r>
                    </a:p>
                  </a:txBody>
                  <a:tcPr anchor="ctr" horzOverflow="overflow">
                    <a:lnL>
                      <a:noFill/>
                    </a:lnL>
                    <a:lnR cap="flat">
                      <a:noFill/>
                    </a:lnR>
                    <a:lnT>
                      <a:noFill/>
                    </a:lnT>
                    <a:lnB>
                      <a:noFill/>
                    </a:lnB>
                    <a:lnTlToBr>
                      <a:noFill/>
                    </a:lnTlToBr>
                    <a:lnBlToTr>
                      <a:noFill/>
                    </a:lnBlToTr>
                    <a:noFill/>
                  </a:tcPr>
                </a:tc>
              </a:tr>
              <a:tr h="427038">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Crash</a:t>
                      </a:r>
                    </a:p>
                  </a:txBody>
                  <a:tcPr anchor="ct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9 million</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9 million</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12 million</a:t>
                      </a:r>
                    </a:p>
                  </a:txBody>
                  <a:tcPr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6 million</a:t>
                      </a:r>
                    </a:p>
                  </a:txBody>
                  <a:tcPr anchor="ct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537B6295-BA32-4151-B9E9-A2E1AF232AE0}" type="slidenum">
              <a:rPr lang="en-US" sz="1000"/>
              <a:pPr algn="ctr" eaLnBrk="0" hangingPunct="0"/>
              <a:t>33</a:t>
            </a:fld>
            <a:endParaRPr lang="en-US" sz="10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p:txBody>
          <a:bodyPr/>
          <a:lstStyle/>
          <a:p>
            <a:pPr eaLnBrk="1" hangingPunct="1"/>
            <a:r>
              <a:rPr lang="en-US" smtClean="0"/>
              <a:t>Shortest Path Formulation</a:t>
            </a:r>
          </a:p>
        </p:txBody>
      </p:sp>
      <p:pic>
        <p:nvPicPr>
          <p:cNvPr id="7373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193800"/>
            <a:ext cx="7543800" cy="368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E72B5C74-84B8-404C-9865-17EA70A57979}" type="slidenum">
              <a:rPr lang="en-US" sz="1000"/>
              <a:pPr algn="ctr" eaLnBrk="0" hangingPunct="0"/>
              <a:t>34</a:t>
            </a:fld>
            <a:endParaRPr lang="en-US" sz="10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6" name="Rectangle 2"/>
          <p:cNvSpPr>
            <a:spLocks noGrp="1" noChangeArrowheads="1"/>
          </p:cNvSpPr>
          <p:nvPr>
            <p:ph type="title"/>
          </p:nvPr>
        </p:nvSpPr>
        <p:spPr/>
        <p:txBody>
          <a:bodyPr/>
          <a:lstStyle/>
          <a:p>
            <a:pPr eaLnBrk="1" hangingPunct="1"/>
            <a:r>
              <a:rPr lang="en-US" smtClean="0"/>
              <a:t>Spreadsheet Model</a:t>
            </a:r>
          </a:p>
        </p:txBody>
      </p:sp>
      <p:graphicFrame>
        <p:nvGraphicFramePr>
          <p:cNvPr id="6153" name="Object 9"/>
          <p:cNvGraphicFramePr>
            <a:graphicFrameLocks noChangeAspect="1"/>
          </p:cNvGraphicFramePr>
          <p:nvPr>
            <p:extLst>
              <p:ext uri="{D42A27DB-BD31-4B8C-83A1-F6EECF244321}">
                <p14:modId xmlns:p14="http://schemas.microsoft.com/office/powerpoint/2010/main" val="2665639222"/>
              </p:ext>
            </p:extLst>
          </p:nvPr>
        </p:nvGraphicFramePr>
        <p:xfrm>
          <a:off x="1143000" y="1169988"/>
          <a:ext cx="5775325" cy="5200650"/>
        </p:xfrm>
        <a:graphic>
          <a:graphicData uri="http://schemas.openxmlformats.org/presentationml/2006/ole">
            <mc:AlternateContent xmlns:mc="http://schemas.openxmlformats.org/markup-compatibility/2006">
              <mc:Choice xmlns:v="urn:schemas-microsoft-com:vml" Requires="v">
                <p:oleObj spid="_x0000_s6162" name="Worksheet" r:id="rId4" imgW="5448217" imgH="4905503" progId="Excel.Sheet.8">
                  <p:embed/>
                </p:oleObj>
              </mc:Choice>
              <mc:Fallback>
                <p:oleObj name="Worksheet" r:id="rId4" imgW="5448217" imgH="4905503" progId="Excel.Sheet.8">
                  <p:embed/>
                  <p:pic>
                    <p:nvPicPr>
                      <p:cNvPr id="0" name="Object 9"/>
                      <p:cNvPicPr>
                        <a:picLocks noChangeAspect="1" noChangeArrowheads="1"/>
                      </p:cNvPicPr>
                      <p:nvPr/>
                    </p:nvPicPr>
                    <p:blipFill>
                      <a:blip r:embed="rId5"/>
                      <a:srcRect/>
                      <a:stretch>
                        <a:fillRect/>
                      </a:stretch>
                    </p:blipFill>
                    <p:spPr bwMode="auto">
                      <a:xfrm>
                        <a:off x="1143000" y="1169988"/>
                        <a:ext cx="5775325" cy="5200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509E20C5-42CC-4F2B-8342-B54660DC2745}" type="slidenum">
              <a:rPr lang="en-US" sz="1000"/>
              <a:pPr algn="ctr" eaLnBrk="0" hangingPunct="0"/>
              <a:t>35</a:t>
            </a:fld>
            <a:endParaRPr lang="en-US" sz="10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2"/>
          <p:cNvSpPr>
            <a:spLocks noGrp="1" noChangeArrowheads="1"/>
          </p:cNvSpPr>
          <p:nvPr>
            <p:ph type="title"/>
          </p:nvPr>
        </p:nvSpPr>
        <p:spPr/>
        <p:txBody>
          <a:bodyPr/>
          <a:lstStyle/>
          <a:p>
            <a:pPr eaLnBrk="1" hangingPunct="1"/>
            <a:r>
              <a:rPr lang="en-US" smtClean="0"/>
              <a:t>The Optimal Solution</a:t>
            </a:r>
          </a:p>
        </p:txBody>
      </p:sp>
      <p:graphicFrame>
        <p:nvGraphicFramePr>
          <p:cNvPr id="459876" name="Group 100"/>
          <p:cNvGraphicFramePr>
            <a:graphicFrameLocks noGrp="1"/>
          </p:cNvGraphicFramePr>
          <p:nvPr>
            <p:ph type="tbl" idx="1"/>
          </p:nvPr>
        </p:nvGraphicFramePr>
        <p:xfrm>
          <a:off x="838200" y="1524000"/>
          <a:ext cx="7543800" cy="2590800"/>
        </p:xfrm>
        <a:graphic>
          <a:graphicData uri="http://schemas.openxmlformats.org/drawingml/2006/table">
            <a:tbl>
              <a:tblPr/>
              <a:tblGrid>
                <a:gridCol w="3352800"/>
                <a:gridCol w="1371600"/>
                <a:gridCol w="1371600"/>
                <a:gridCol w="1447800"/>
              </a:tblGrid>
              <a:tr h="3810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Phase</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Level</a:t>
                      </a: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Ti</a:t>
                      </a:r>
                      <a:r>
                        <a:rPr kumimoji="0" lang="en-US" sz="1600" b="1" i="0" u="none" strike="noStrike" cap="none" normalizeH="0" baseline="0" smtClean="0">
                          <a:ln>
                            <a:noFill/>
                          </a:ln>
                          <a:solidFill>
                            <a:schemeClr val="tx1"/>
                          </a:solidFill>
                          <a:effectLst/>
                          <a:latin typeface="Times New Roman" pitchFamily="1" charset="0"/>
                        </a:rPr>
                        <a:t>me</a:t>
                      </a: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 charset="0"/>
                        </a:rPr>
                        <a:t>Cost</a:t>
                      </a:r>
                    </a:p>
                  </a:txBody>
                  <a:tcPr horzOverflow="overflow">
                    <a:lnL>
                      <a:noFill/>
                    </a:lnL>
                    <a:lnR cap="flat">
                      <a:noFill/>
                    </a:lnR>
                    <a:lnT cap="flat">
                      <a:noFill/>
                    </a:lnT>
                    <a:lnB>
                      <a:noFill/>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Remaining research</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Crash</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2 months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$9 million</a:t>
                      </a:r>
                    </a:p>
                  </a:txBody>
                  <a:tcPr horzOverflow="overflow">
                    <a:lnL>
                      <a:noFill/>
                    </a:lnL>
                    <a:lnR cap="flat">
                      <a:noFill/>
                    </a:lnR>
                    <a:lnT>
                      <a:noFill/>
                    </a:lnT>
                    <a:lnB>
                      <a:noFill/>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Development</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Priority</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 months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6 million</a:t>
                      </a:r>
                    </a:p>
                  </a:txBody>
                  <a:tcPr horzOverflow="overflow">
                    <a:lnL>
                      <a:noFill/>
                    </a:lnL>
                    <a:lnR cap="flat">
                      <a:noFill/>
                    </a:lnR>
                    <a:lnT>
                      <a:noFill/>
                    </a:lnT>
                    <a:lnB>
                      <a:noFill/>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Design of manufacturing system</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Crash</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 months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12 million</a:t>
                      </a:r>
                    </a:p>
                  </a:txBody>
                  <a:tcPr horzOverflow="overflow">
                    <a:lnL>
                      <a:noFill/>
                    </a:lnL>
                    <a:lnR cap="flat">
                      <a:noFill/>
                    </a:lnR>
                    <a:lnT>
                      <a:noFill/>
                    </a:lnT>
                    <a:lnB>
                      <a:noFill/>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Initiate production and distribution</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Priority</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sng" strike="noStrike" cap="none" normalizeH="0" baseline="0" smtClean="0">
                          <a:ln>
                            <a:noFill/>
                          </a:ln>
                          <a:solidFill>
                            <a:schemeClr val="tx1"/>
                          </a:solidFill>
                          <a:effectLst/>
                          <a:latin typeface="Times New Roman" pitchFamily="1" charset="0"/>
                        </a:rPr>
                        <a:t>2 months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sng" strike="noStrike" cap="none" normalizeH="0" baseline="0" smtClean="0">
                          <a:ln>
                            <a:noFill/>
                          </a:ln>
                          <a:solidFill>
                            <a:schemeClr val="tx1"/>
                          </a:solidFill>
                          <a:effectLst/>
                          <a:latin typeface="Times New Roman" pitchFamily="1" charset="0"/>
                        </a:rPr>
                        <a:t>3 million</a:t>
                      </a: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a:noFill/>
                    </a:lnL>
                    <a:lnR cap="flat">
                      <a:noFill/>
                    </a:lnR>
                    <a:lnT>
                      <a:noFill/>
                    </a:lnT>
                    <a:lnB>
                      <a:noFill/>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Total</a:t>
                      </a:r>
                    </a:p>
                  </a:txBody>
                  <a:tcP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endParaRPr kumimoji="0" lang="en-US" sz="1600" b="0" i="0" u="none" strike="noStrike" cap="none" normalizeH="0" baseline="0" smtClean="0">
                        <a:ln>
                          <a:noFill/>
                        </a:ln>
                        <a:solidFill>
                          <a:schemeClr val="tx1"/>
                        </a:solidFill>
                        <a:effectLst/>
                        <a:latin typeface="Times New Roman" pitchFamily="1"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10 months</a:t>
                      </a:r>
                    </a:p>
                  </a:txBody>
                  <a:tcPr horzOverflow="overflow">
                    <a:lnL>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10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 charset="0"/>
                        </a:rPr>
                        <a:t>$30 million</a:t>
                      </a:r>
                    </a:p>
                  </a:txBody>
                  <a:tcPr horzOverflow="overflow">
                    <a:lnL>
                      <a:noFill/>
                    </a:lnL>
                    <a:lnR cap="flat">
                      <a:noFill/>
                    </a:lnR>
                    <a:lnT>
                      <a:noFill/>
                    </a:lnT>
                    <a:lnB cap="flat">
                      <a:noFill/>
                    </a:lnB>
                    <a:lnTlToBr>
                      <a:noFill/>
                    </a:lnTlToBr>
                    <a:lnBlToTr>
                      <a:noFill/>
                    </a:lnBlToTr>
                    <a:noFill/>
                  </a:tcPr>
                </a:tc>
              </a:tr>
            </a:tbl>
          </a:graphicData>
        </a:graphic>
      </p:graphicFrame>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0AF3E189-C942-49A7-9734-9410F165A5A3}" type="slidenum">
              <a:rPr lang="en-US" sz="1000"/>
              <a:pPr algn="ctr" eaLnBrk="0" hangingPunct="0"/>
              <a:t>36</a:t>
            </a:fld>
            <a:endParaRPr lang="en-US" sz="1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smtClean="0"/>
              <a:t>Data for Distribution Network</a:t>
            </a:r>
          </a:p>
        </p:txBody>
      </p:sp>
      <p:grpSp>
        <p:nvGrpSpPr>
          <p:cNvPr id="20484" name="Group 6"/>
          <p:cNvGrpSpPr>
            <a:grpSpLocks noChangeAspect="1"/>
          </p:cNvGrpSpPr>
          <p:nvPr/>
        </p:nvGrpSpPr>
        <p:grpSpPr bwMode="auto">
          <a:xfrm>
            <a:off x="-56238775" y="-55791100"/>
            <a:ext cx="64393763" cy="60294838"/>
            <a:chOff x="-35426" y="-35144"/>
            <a:chExt cx="40563" cy="37981"/>
          </a:xfrm>
        </p:grpSpPr>
        <p:sp>
          <p:nvSpPr>
            <p:cNvPr id="20485" name="AutoShape 5"/>
            <p:cNvSpPr>
              <a:spLocks noChangeAspect="1" noChangeArrowheads="1" noTextEdit="1"/>
            </p:cNvSpPr>
            <p:nvPr/>
          </p:nvSpPr>
          <p:spPr bwMode="auto">
            <a:xfrm>
              <a:off x="672" y="1104"/>
              <a:ext cx="4416" cy="1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0486" name="Group 207"/>
            <p:cNvGrpSpPr>
              <a:grpSpLocks/>
            </p:cNvGrpSpPr>
            <p:nvPr/>
          </p:nvGrpSpPr>
          <p:grpSpPr bwMode="auto">
            <a:xfrm>
              <a:off x="-35426" y="-35144"/>
              <a:ext cx="39913" cy="37970"/>
              <a:chOff x="-35426" y="-35144"/>
              <a:chExt cx="39913" cy="37970"/>
            </a:xfrm>
          </p:grpSpPr>
          <p:sp>
            <p:nvSpPr>
              <p:cNvPr id="20534" name="Rectangle 7"/>
              <p:cNvSpPr>
                <a:spLocks noChangeArrowheads="1"/>
              </p:cNvSpPr>
              <p:nvPr/>
            </p:nvSpPr>
            <p:spPr bwMode="auto">
              <a:xfrm>
                <a:off x="708" y="996"/>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0535" name="Rectangle 8"/>
              <p:cNvSpPr>
                <a:spLocks noChangeArrowheads="1"/>
              </p:cNvSpPr>
              <p:nvPr/>
            </p:nvSpPr>
            <p:spPr bwMode="auto">
              <a:xfrm>
                <a:off x="708" y="996"/>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36" name="Rectangle 9"/>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0537" name="Rectangle 10"/>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0538" name="Rectangle 11"/>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0539" name="Rectangle 12"/>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0540" name="Rectangle 13"/>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0541" name="Rectangle 14"/>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2" name="Rectangle 15"/>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3" name="Rectangle 16"/>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4" name="Rectangle 17"/>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5" name="Rectangle 18"/>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6" name="Rectangle 19"/>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7" name="Rectangle 20"/>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8" name="Rectangle 21"/>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49" name="Rectangle 22"/>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50" name="Rectangle 23"/>
              <p:cNvSpPr>
                <a:spLocks noChangeArrowheads="1"/>
              </p:cNvSpPr>
              <p:nvPr/>
            </p:nvSpPr>
            <p:spPr bwMode="auto">
              <a:xfrm>
                <a:off x="-35426" y="-35144"/>
                <a:ext cx="9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0551" name="Freeform 24"/>
              <p:cNvSpPr>
                <a:spLocks/>
              </p:cNvSpPr>
              <p:nvPr/>
            </p:nvSpPr>
            <p:spPr bwMode="auto">
              <a:xfrm>
                <a:off x="1394" y="1104"/>
                <a:ext cx="349" cy="349"/>
              </a:xfrm>
              <a:custGeom>
                <a:avLst/>
                <a:gdLst>
                  <a:gd name="T0" fmla="*/ 349 w 349"/>
                  <a:gd name="T1" fmla="*/ 181 h 349"/>
                  <a:gd name="T2" fmla="*/ 337 w 349"/>
                  <a:gd name="T3" fmla="*/ 241 h 349"/>
                  <a:gd name="T4" fmla="*/ 301 w 349"/>
                  <a:gd name="T5" fmla="*/ 301 h 349"/>
                  <a:gd name="T6" fmla="*/ 253 w 349"/>
                  <a:gd name="T7" fmla="*/ 337 h 349"/>
                  <a:gd name="T8" fmla="*/ 180 w 349"/>
                  <a:gd name="T9" fmla="*/ 349 h 349"/>
                  <a:gd name="T10" fmla="*/ 180 w 349"/>
                  <a:gd name="T11" fmla="*/ 349 h 349"/>
                  <a:gd name="T12" fmla="*/ 108 w 349"/>
                  <a:gd name="T13" fmla="*/ 337 h 349"/>
                  <a:gd name="T14" fmla="*/ 60 w 349"/>
                  <a:gd name="T15" fmla="*/ 301 h 349"/>
                  <a:gd name="T16" fmla="*/ 24 w 349"/>
                  <a:gd name="T17" fmla="*/ 241 h 349"/>
                  <a:gd name="T18" fmla="*/ 0 w 349"/>
                  <a:gd name="T19" fmla="*/ 181 h 349"/>
                  <a:gd name="T20" fmla="*/ 0 w 349"/>
                  <a:gd name="T21" fmla="*/ 181 h 349"/>
                  <a:gd name="T22" fmla="*/ 24 w 349"/>
                  <a:gd name="T23" fmla="*/ 108 h 349"/>
                  <a:gd name="T24" fmla="*/ 60 w 349"/>
                  <a:gd name="T25" fmla="*/ 48 h 349"/>
                  <a:gd name="T26" fmla="*/ 108 w 349"/>
                  <a:gd name="T27" fmla="*/ 12 h 349"/>
                  <a:gd name="T28" fmla="*/ 180 w 349"/>
                  <a:gd name="T29" fmla="*/ 0 h 349"/>
                  <a:gd name="T30" fmla="*/ 180 w 349"/>
                  <a:gd name="T31" fmla="*/ 0 h 349"/>
                  <a:gd name="T32" fmla="*/ 253 w 349"/>
                  <a:gd name="T33" fmla="*/ 12 h 349"/>
                  <a:gd name="T34" fmla="*/ 301 w 349"/>
                  <a:gd name="T35" fmla="*/ 48 h 349"/>
                  <a:gd name="T36" fmla="*/ 337 w 349"/>
                  <a:gd name="T37" fmla="*/ 108 h 349"/>
                  <a:gd name="T38" fmla="*/ 349 w 349"/>
                  <a:gd name="T39" fmla="*/ 181 h 3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9"/>
                  <a:gd name="T61" fmla="*/ 0 h 349"/>
                  <a:gd name="T62" fmla="*/ 349 w 349"/>
                  <a:gd name="T63" fmla="*/ 349 h 3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9" h="349">
                    <a:moveTo>
                      <a:pt x="349" y="181"/>
                    </a:moveTo>
                    <a:lnTo>
                      <a:pt x="337" y="241"/>
                    </a:lnTo>
                    <a:lnTo>
                      <a:pt x="301" y="301"/>
                    </a:lnTo>
                    <a:lnTo>
                      <a:pt x="253" y="337"/>
                    </a:lnTo>
                    <a:lnTo>
                      <a:pt x="180" y="349"/>
                    </a:lnTo>
                    <a:lnTo>
                      <a:pt x="108" y="337"/>
                    </a:lnTo>
                    <a:lnTo>
                      <a:pt x="60" y="301"/>
                    </a:lnTo>
                    <a:lnTo>
                      <a:pt x="24" y="241"/>
                    </a:lnTo>
                    <a:lnTo>
                      <a:pt x="0" y="181"/>
                    </a:lnTo>
                    <a:lnTo>
                      <a:pt x="24" y="108"/>
                    </a:lnTo>
                    <a:lnTo>
                      <a:pt x="60" y="48"/>
                    </a:lnTo>
                    <a:lnTo>
                      <a:pt x="108" y="12"/>
                    </a:lnTo>
                    <a:lnTo>
                      <a:pt x="180" y="0"/>
                    </a:lnTo>
                    <a:lnTo>
                      <a:pt x="253" y="12"/>
                    </a:lnTo>
                    <a:lnTo>
                      <a:pt x="301" y="48"/>
                    </a:lnTo>
                    <a:lnTo>
                      <a:pt x="337" y="108"/>
                    </a:lnTo>
                    <a:lnTo>
                      <a:pt x="349"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52" name="Line 25"/>
              <p:cNvSpPr>
                <a:spLocks noChangeShapeType="1"/>
              </p:cNvSpPr>
              <p:nvPr/>
            </p:nvSpPr>
            <p:spPr bwMode="auto">
              <a:xfrm flipH="1">
                <a:off x="1731" y="1285"/>
                <a:ext cx="12"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3" name="Line 26"/>
              <p:cNvSpPr>
                <a:spLocks noChangeShapeType="1"/>
              </p:cNvSpPr>
              <p:nvPr/>
            </p:nvSpPr>
            <p:spPr bwMode="auto">
              <a:xfrm>
                <a:off x="1731" y="134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4" name="Line 27"/>
              <p:cNvSpPr>
                <a:spLocks noChangeShapeType="1"/>
              </p:cNvSpPr>
              <p:nvPr/>
            </p:nvSpPr>
            <p:spPr bwMode="auto">
              <a:xfrm flipH="1">
                <a:off x="1695" y="1345"/>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5" name="Line 28"/>
              <p:cNvSpPr>
                <a:spLocks noChangeShapeType="1"/>
              </p:cNvSpPr>
              <p:nvPr/>
            </p:nvSpPr>
            <p:spPr bwMode="auto">
              <a:xfrm>
                <a:off x="1695" y="140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6" name="Line 29"/>
              <p:cNvSpPr>
                <a:spLocks noChangeShapeType="1"/>
              </p:cNvSpPr>
              <p:nvPr/>
            </p:nvSpPr>
            <p:spPr bwMode="auto">
              <a:xfrm flipH="1">
                <a:off x="1647" y="1405"/>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7" name="Line 30"/>
              <p:cNvSpPr>
                <a:spLocks noChangeShapeType="1"/>
              </p:cNvSpPr>
              <p:nvPr/>
            </p:nvSpPr>
            <p:spPr bwMode="auto">
              <a:xfrm>
                <a:off x="1647" y="144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8" name="Line 31"/>
              <p:cNvSpPr>
                <a:spLocks noChangeShapeType="1"/>
              </p:cNvSpPr>
              <p:nvPr/>
            </p:nvSpPr>
            <p:spPr bwMode="auto">
              <a:xfrm flipH="1">
                <a:off x="1574" y="1441"/>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59" name="Line 32"/>
              <p:cNvSpPr>
                <a:spLocks noChangeShapeType="1"/>
              </p:cNvSpPr>
              <p:nvPr/>
            </p:nvSpPr>
            <p:spPr bwMode="auto">
              <a:xfrm>
                <a:off x="1574" y="145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0" name="Line 33"/>
              <p:cNvSpPr>
                <a:spLocks noChangeShapeType="1"/>
              </p:cNvSpPr>
              <p:nvPr/>
            </p:nvSpPr>
            <p:spPr bwMode="auto">
              <a:xfrm>
                <a:off x="1574" y="145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1" name="Line 34"/>
              <p:cNvSpPr>
                <a:spLocks noChangeShapeType="1"/>
              </p:cNvSpPr>
              <p:nvPr/>
            </p:nvSpPr>
            <p:spPr bwMode="auto">
              <a:xfrm>
                <a:off x="1574" y="145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2" name="Line 35"/>
              <p:cNvSpPr>
                <a:spLocks noChangeShapeType="1"/>
              </p:cNvSpPr>
              <p:nvPr/>
            </p:nvSpPr>
            <p:spPr bwMode="auto">
              <a:xfrm flipH="1" flipV="1">
                <a:off x="1502" y="1441"/>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3" name="Line 36"/>
              <p:cNvSpPr>
                <a:spLocks noChangeShapeType="1"/>
              </p:cNvSpPr>
              <p:nvPr/>
            </p:nvSpPr>
            <p:spPr bwMode="auto">
              <a:xfrm>
                <a:off x="1502" y="144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4" name="Line 37"/>
              <p:cNvSpPr>
                <a:spLocks noChangeShapeType="1"/>
              </p:cNvSpPr>
              <p:nvPr/>
            </p:nvSpPr>
            <p:spPr bwMode="auto">
              <a:xfrm flipH="1" flipV="1">
                <a:off x="1454" y="1405"/>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5" name="Line 38"/>
              <p:cNvSpPr>
                <a:spLocks noChangeShapeType="1"/>
              </p:cNvSpPr>
              <p:nvPr/>
            </p:nvSpPr>
            <p:spPr bwMode="auto">
              <a:xfrm>
                <a:off x="1454" y="140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6" name="Line 39"/>
              <p:cNvSpPr>
                <a:spLocks noChangeShapeType="1"/>
              </p:cNvSpPr>
              <p:nvPr/>
            </p:nvSpPr>
            <p:spPr bwMode="auto">
              <a:xfrm flipH="1" flipV="1">
                <a:off x="1418" y="1345"/>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7" name="Line 40"/>
              <p:cNvSpPr>
                <a:spLocks noChangeShapeType="1"/>
              </p:cNvSpPr>
              <p:nvPr/>
            </p:nvSpPr>
            <p:spPr bwMode="auto">
              <a:xfrm>
                <a:off x="1418" y="134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8" name="Line 41"/>
              <p:cNvSpPr>
                <a:spLocks noChangeShapeType="1"/>
              </p:cNvSpPr>
              <p:nvPr/>
            </p:nvSpPr>
            <p:spPr bwMode="auto">
              <a:xfrm flipH="1" flipV="1">
                <a:off x="1394" y="1285"/>
                <a:ext cx="24"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69" name="Line 42"/>
              <p:cNvSpPr>
                <a:spLocks noChangeShapeType="1"/>
              </p:cNvSpPr>
              <p:nvPr/>
            </p:nvSpPr>
            <p:spPr bwMode="auto">
              <a:xfrm>
                <a:off x="1394"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0" name="Line 43"/>
              <p:cNvSpPr>
                <a:spLocks noChangeShapeType="1"/>
              </p:cNvSpPr>
              <p:nvPr/>
            </p:nvSpPr>
            <p:spPr bwMode="auto">
              <a:xfrm>
                <a:off x="1394"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1" name="Line 44"/>
              <p:cNvSpPr>
                <a:spLocks noChangeShapeType="1"/>
              </p:cNvSpPr>
              <p:nvPr/>
            </p:nvSpPr>
            <p:spPr bwMode="auto">
              <a:xfrm>
                <a:off x="1394"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2" name="Line 45"/>
              <p:cNvSpPr>
                <a:spLocks noChangeShapeType="1"/>
              </p:cNvSpPr>
              <p:nvPr/>
            </p:nvSpPr>
            <p:spPr bwMode="auto">
              <a:xfrm flipV="1">
                <a:off x="1394" y="1212"/>
                <a:ext cx="24" cy="7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3" name="Line 46"/>
              <p:cNvSpPr>
                <a:spLocks noChangeShapeType="1"/>
              </p:cNvSpPr>
              <p:nvPr/>
            </p:nvSpPr>
            <p:spPr bwMode="auto">
              <a:xfrm>
                <a:off x="1418" y="121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4" name="Line 47"/>
              <p:cNvSpPr>
                <a:spLocks noChangeShapeType="1"/>
              </p:cNvSpPr>
              <p:nvPr/>
            </p:nvSpPr>
            <p:spPr bwMode="auto">
              <a:xfrm flipV="1">
                <a:off x="1418" y="1152"/>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5" name="Line 48"/>
              <p:cNvSpPr>
                <a:spLocks noChangeShapeType="1"/>
              </p:cNvSpPr>
              <p:nvPr/>
            </p:nvSpPr>
            <p:spPr bwMode="auto">
              <a:xfrm>
                <a:off x="1454" y="11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6" name="Line 49"/>
              <p:cNvSpPr>
                <a:spLocks noChangeShapeType="1"/>
              </p:cNvSpPr>
              <p:nvPr/>
            </p:nvSpPr>
            <p:spPr bwMode="auto">
              <a:xfrm flipV="1">
                <a:off x="1454" y="1116"/>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7" name="Line 50"/>
              <p:cNvSpPr>
                <a:spLocks noChangeShapeType="1"/>
              </p:cNvSpPr>
              <p:nvPr/>
            </p:nvSpPr>
            <p:spPr bwMode="auto">
              <a:xfrm>
                <a:off x="1502" y="111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8" name="Line 51"/>
              <p:cNvSpPr>
                <a:spLocks noChangeShapeType="1"/>
              </p:cNvSpPr>
              <p:nvPr/>
            </p:nvSpPr>
            <p:spPr bwMode="auto">
              <a:xfrm flipV="1">
                <a:off x="1502" y="1104"/>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79" name="Line 52"/>
              <p:cNvSpPr>
                <a:spLocks noChangeShapeType="1"/>
              </p:cNvSpPr>
              <p:nvPr/>
            </p:nvSpPr>
            <p:spPr bwMode="auto">
              <a:xfrm>
                <a:off x="1574" y="110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0" name="Line 53"/>
              <p:cNvSpPr>
                <a:spLocks noChangeShapeType="1"/>
              </p:cNvSpPr>
              <p:nvPr/>
            </p:nvSpPr>
            <p:spPr bwMode="auto">
              <a:xfrm>
                <a:off x="1574" y="110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1" name="Line 54"/>
              <p:cNvSpPr>
                <a:spLocks noChangeShapeType="1"/>
              </p:cNvSpPr>
              <p:nvPr/>
            </p:nvSpPr>
            <p:spPr bwMode="auto">
              <a:xfrm>
                <a:off x="1574" y="110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2" name="Line 55"/>
              <p:cNvSpPr>
                <a:spLocks noChangeShapeType="1"/>
              </p:cNvSpPr>
              <p:nvPr/>
            </p:nvSpPr>
            <p:spPr bwMode="auto">
              <a:xfrm>
                <a:off x="1574" y="1104"/>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3" name="Line 56"/>
              <p:cNvSpPr>
                <a:spLocks noChangeShapeType="1"/>
              </p:cNvSpPr>
              <p:nvPr/>
            </p:nvSpPr>
            <p:spPr bwMode="auto">
              <a:xfrm>
                <a:off x="1647" y="111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4" name="Line 57"/>
              <p:cNvSpPr>
                <a:spLocks noChangeShapeType="1"/>
              </p:cNvSpPr>
              <p:nvPr/>
            </p:nvSpPr>
            <p:spPr bwMode="auto">
              <a:xfrm>
                <a:off x="1647" y="1116"/>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5" name="Line 58"/>
              <p:cNvSpPr>
                <a:spLocks noChangeShapeType="1"/>
              </p:cNvSpPr>
              <p:nvPr/>
            </p:nvSpPr>
            <p:spPr bwMode="auto">
              <a:xfrm>
                <a:off x="1695" y="11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6" name="Line 59"/>
              <p:cNvSpPr>
                <a:spLocks noChangeShapeType="1"/>
              </p:cNvSpPr>
              <p:nvPr/>
            </p:nvSpPr>
            <p:spPr bwMode="auto">
              <a:xfrm>
                <a:off x="1695" y="1152"/>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7" name="Line 60"/>
              <p:cNvSpPr>
                <a:spLocks noChangeShapeType="1"/>
              </p:cNvSpPr>
              <p:nvPr/>
            </p:nvSpPr>
            <p:spPr bwMode="auto">
              <a:xfrm>
                <a:off x="1731" y="121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8" name="Line 61"/>
              <p:cNvSpPr>
                <a:spLocks noChangeShapeType="1"/>
              </p:cNvSpPr>
              <p:nvPr/>
            </p:nvSpPr>
            <p:spPr bwMode="auto">
              <a:xfrm>
                <a:off x="1731" y="1212"/>
                <a:ext cx="12" cy="7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9" name="Line 62"/>
              <p:cNvSpPr>
                <a:spLocks noChangeShapeType="1"/>
              </p:cNvSpPr>
              <p:nvPr/>
            </p:nvSpPr>
            <p:spPr bwMode="auto">
              <a:xfrm>
                <a:off x="1743"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0" name="Rectangle 63"/>
              <p:cNvSpPr>
                <a:spLocks noChangeArrowheads="1"/>
              </p:cNvSpPr>
              <p:nvPr/>
            </p:nvSpPr>
            <p:spPr bwMode="auto">
              <a:xfrm>
                <a:off x="1502" y="1177"/>
                <a:ext cx="229"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F1</a:t>
                </a:r>
                <a:endParaRPr lang="en-US"/>
              </a:p>
            </p:txBody>
          </p:sp>
          <p:sp>
            <p:nvSpPr>
              <p:cNvPr id="20591" name="Freeform 64"/>
              <p:cNvSpPr>
                <a:spLocks/>
              </p:cNvSpPr>
              <p:nvPr/>
            </p:nvSpPr>
            <p:spPr bwMode="auto">
              <a:xfrm>
                <a:off x="2766" y="1790"/>
                <a:ext cx="349" cy="349"/>
              </a:xfrm>
              <a:custGeom>
                <a:avLst/>
                <a:gdLst>
                  <a:gd name="T0" fmla="*/ 349 w 349"/>
                  <a:gd name="T1" fmla="*/ 181 h 349"/>
                  <a:gd name="T2" fmla="*/ 337 w 349"/>
                  <a:gd name="T3" fmla="*/ 241 h 349"/>
                  <a:gd name="T4" fmla="*/ 301 w 349"/>
                  <a:gd name="T5" fmla="*/ 301 h 349"/>
                  <a:gd name="T6" fmla="*/ 252 w 349"/>
                  <a:gd name="T7" fmla="*/ 337 h 349"/>
                  <a:gd name="T8" fmla="*/ 180 w 349"/>
                  <a:gd name="T9" fmla="*/ 349 h 349"/>
                  <a:gd name="T10" fmla="*/ 180 w 349"/>
                  <a:gd name="T11" fmla="*/ 349 h 349"/>
                  <a:gd name="T12" fmla="*/ 108 w 349"/>
                  <a:gd name="T13" fmla="*/ 337 h 349"/>
                  <a:gd name="T14" fmla="*/ 60 w 349"/>
                  <a:gd name="T15" fmla="*/ 301 h 349"/>
                  <a:gd name="T16" fmla="*/ 24 w 349"/>
                  <a:gd name="T17" fmla="*/ 241 h 349"/>
                  <a:gd name="T18" fmla="*/ 0 w 349"/>
                  <a:gd name="T19" fmla="*/ 181 h 349"/>
                  <a:gd name="T20" fmla="*/ 0 w 349"/>
                  <a:gd name="T21" fmla="*/ 181 h 349"/>
                  <a:gd name="T22" fmla="*/ 24 w 349"/>
                  <a:gd name="T23" fmla="*/ 108 h 349"/>
                  <a:gd name="T24" fmla="*/ 60 w 349"/>
                  <a:gd name="T25" fmla="*/ 48 h 349"/>
                  <a:gd name="T26" fmla="*/ 108 w 349"/>
                  <a:gd name="T27" fmla="*/ 12 h 349"/>
                  <a:gd name="T28" fmla="*/ 180 w 349"/>
                  <a:gd name="T29" fmla="*/ 0 h 349"/>
                  <a:gd name="T30" fmla="*/ 180 w 349"/>
                  <a:gd name="T31" fmla="*/ 0 h 349"/>
                  <a:gd name="T32" fmla="*/ 252 w 349"/>
                  <a:gd name="T33" fmla="*/ 12 h 349"/>
                  <a:gd name="T34" fmla="*/ 301 w 349"/>
                  <a:gd name="T35" fmla="*/ 48 h 349"/>
                  <a:gd name="T36" fmla="*/ 337 w 349"/>
                  <a:gd name="T37" fmla="*/ 108 h 349"/>
                  <a:gd name="T38" fmla="*/ 349 w 349"/>
                  <a:gd name="T39" fmla="*/ 181 h 3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9"/>
                  <a:gd name="T61" fmla="*/ 0 h 349"/>
                  <a:gd name="T62" fmla="*/ 349 w 349"/>
                  <a:gd name="T63" fmla="*/ 349 h 3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9" h="349">
                    <a:moveTo>
                      <a:pt x="349" y="181"/>
                    </a:moveTo>
                    <a:lnTo>
                      <a:pt x="337" y="241"/>
                    </a:lnTo>
                    <a:lnTo>
                      <a:pt x="301" y="301"/>
                    </a:lnTo>
                    <a:lnTo>
                      <a:pt x="252" y="337"/>
                    </a:lnTo>
                    <a:lnTo>
                      <a:pt x="180" y="349"/>
                    </a:lnTo>
                    <a:lnTo>
                      <a:pt x="108" y="337"/>
                    </a:lnTo>
                    <a:lnTo>
                      <a:pt x="60" y="301"/>
                    </a:lnTo>
                    <a:lnTo>
                      <a:pt x="24" y="241"/>
                    </a:lnTo>
                    <a:lnTo>
                      <a:pt x="0" y="181"/>
                    </a:lnTo>
                    <a:lnTo>
                      <a:pt x="24" y="108"/>
                    </a:lnTo>
                    <a:lnTo>
                      <a:pt x="60" y="48"/>
                    </a:lnTo>
                    <a:lnTo>
                      <a:pt x="108" y="12"/>
                    </a:lnTo>
                    <a:lnTo>
                      <a:pt x="180" y="0"/>
                    </a:lnTo>
                    <a:lnTo>
                      <a:pt x="252" y="12"/>
                    </a:lnTo>
                    <a:lnTo>
                      <a:pt x="301" y="48"/>
                    </a:lnTo>
                    <a:lnTo>
                      <a:pt x="337" y="108"/>
                    </a:lnTo>
                    <a:lnTo>
                      <a:pt x="349"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92" name="Line 65"/>
              <p:cNvSpPr>
                <a:spLocks noChangeShapeType="1"/>
              </p:cNvSpPr>
              <p:nvPr/>
            </p:nvSpPr>
            <p:spPr bwMode="auto">
              <a:xfrm flipH="1">
                <a:off x="3103" y="1971"/>
                <a:ext cx="12"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3" name="Line 66"/>
              <p:cNvSpPr>
                <a:spLocks noChangeShapeType="1"/>
              </p:cNvSpPr>
              <p:nvPr/>
            </p:nvSpPr>
            <p:spPr bwMode="auto">
              <a:xfrm>
                <a:off x="3103" y="203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4" name="Line 67"/>
              <p:cNvSpPr>
                <a:spLocks noChangeShapeType="1"/>
              </p:cNvSpPr>
              <p:nvPr/>
            </p:nvSpPr>
            <p:spPr bwMode="auto">
              <a:xfrm flipH="1">
                <a:off x="3067" y="2031"/>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5" name="Line 68"/>
              <p:cNvSpPr>
                <a:spLocks noChangeShapeType="1"/>
              </p:cNvSpPr>
              <p:nvPr/>
            </p:nvSpPr>
            <p:spPr bwMode="auto">
              <a:xfrm>
                <a:off x="3067" y="209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6" name="Line 69"/>
              <p:cNvSpPr>
                <a:spLocks noChangeShapeType="1"/>
              </p:cNvSpPr>
              <p:nvPr/>
            </p:nvSpPr>
            <p:spPr bwMode="auto">
              <a:xfrm flipH="1">
                <a:off x="3018" y="2091"/>
                <a:ext cx="49"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7" name="Line 70"/>
              <p:cNvSpPr>
                <a:spLocks noChangeShapeType="1"/>
              </p:cNvSpPr>
              <p:nvPr/>
            </p:nvSpPr>
            <p:spPr bwMode="auto">
              <a:xfrm>
                <a:off x="3018" y="212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8" name="Line 71"/>
              <p:cNvSpPr>
                <a:spLocks noChangeShapeType="1"/>
              </p:cNvSpPr>
              <p:nvPr/>
            </p:nvSpPr>
            <p:spPr bwMode="auto">
              <a:xfrm flipH="1">
                <a:off x="2946" y="2127"/>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99" name="Line 72"/>
              <p:cNvSpPr>
                <a:spLocks noChangeShapeType="1"/>
              </p:cNvSpPr>
              <p:nvPr/>
            </p:nvSpPr>
            <p:spPr bwMode="auto">
              <a:xfrm>
                <a:off x="2946" y="213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0" name="Line 73"/>
              <p:cNvSpPr>
                <a:spLocks noChangeShapeType="1"/>
              </p:cNvSpPr>
              <p:nvPr/>
            </p:nvSpPr>
            <p:spPr bwMode="auto">
              <a:xfrm>
                <a:off x="2946" y="213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1" name="Line 74"/>
              <p:cNvSpPr>
                <a:spLocks noChangeShapeType="1"/>
              </p:cNvSpPr>
              <p:nvPr/>
            </p:nvSpPr>
            <p:spPr bwMode="auto">
              <a:xfrm>
                <a:off x="2946" y="213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2" name="Line 75"/>
              <p:cNvSpPr>
                <a:spLocks noChangeShapeType="1"/>
              </p:cNvSpPr>
              <p:nvPr/>
            </p:nvSpPr>
            <p:spPr bwMode="auto">
              <a:xfrm flipH="1" flipV="1">
                <a:off x="2874" y="2127"/>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3" name="Line 76"/>
              <p:cNvSpPr>
                <a:spLocks noChangeShapeType="1"/>
              </p:cNvSpPr>
              <p:nvPr/>
            </p:nvSpPr>
            <p:spPr bwMode="auto">
              <a:xfrm>
                <a:off x="2874" y="212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4" name="Line 77"/>
              <p:cNvSpPr>
                <a:spLocks noChangeShapeType="1"/>
              </p:cNvSpPr>
              <p:nvPr/>
            </p:nvSpPr>
            <p:spPr bwMode="auto">
              <a:xfrm flipH="1" flipV="1">
                <a:off x="2826" y="2091"/>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5" name="Line 78"/>
              <p:cNvSpPr>
                <a:spLocks noChangeShapeType="1"/>
              </p:cNvSpPr>
              <p:nvPr/>
            </p:nvSpPr>
            <p:spPr bwMode="auto">
              <a:xfrm>
                <a:off x="2826" y="209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6" name="Line 79"/>
              <p:cNvSpPr>
                <a:spLocks noChangeShapeType="1"/>
              </p:cNvSpPr>
              <p:nvPr/>
            </p:nvSpPr>
            <p:spPr bwMode="auto">
              <a:xfrm flipH="1" flipV="1">
                <a:off x="2790" y="2031"/>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7" name="Line 80"/>
              <p:cNvSpPr>
                <a:spLocks noChangeShapeType="1"/>
              </p:cNvSpPr>
              <p:nvPr/>
            </p:nvSpPr>
            <p:spPr bwMode="auto">
              <a:xfrm>
                <a:off x="2790" y="203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8" name="Line 81"/>
              <p:cNvSpPr>
                <a:spLocks noChangeShapeType="1"/>
              </p:cNvSpPr>
              <p:nvPr/>
            </p:nvSpPr>
            <p:spPr bwMode="auto">
              <a:xfrm flipH="1" flipV="1">
                <a:off x="2766" y="1971"/>
                <a:ext cx="24"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09" name="Line 82"/>
              <p:cNvSpPr>
                <a:spLocks noChangeShapeType="1"/>
              </p:cNvSpPr>
              <p:nvPr/>
            </p:nvSpPr>
            <p:spPr bwMode="auto">
              <a:xfrm>
                <a:off x="2766" y="197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0" name="Line 83"/>
              <p:cNvSpPr>
                <a:spLocks noChangeShapeType="1"/>
              </p:cNvSpPr>
              <p:nvPr/>
            </p:nvSpPr>
            <p:spPr bwMode="auto">
              <a:xfrm>
                <a:off x="2766" y="197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1" name="Line 84"/>
              <p:cNvSpPr>
                <a:spLocks noChangeShapeType="1"/>
              </p:cNvSpPr>
              <p:nvPr/>
            </p:nvSpPr>
            <p:spPr bwMode="auto">
              <a:xfrm>
                <a:off x="2766" y="197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2" name="Line 85"/>
              <p:cNvSpPr>
                <a:spLocks noChangeShapeType="1"/>
              </p:cNvSpPr>
              <p:nvPr/>
            </p:nvSpPr>
            <p:spPr bwMode="auto">
              <a:xfrm flipV="1">
                <a:off x="2766" y="1898"/>
                <a:ext cx="24" cy="7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3" name="Line 86"/>
              <p:cNvSpPr>
                <a:spLocks noChangeShapeType="1"/>
              </p:cNvSpPr>
              <p:nvPr/>
            </p:nvSpPr>
            <p:spPr bwMode="auto">
              <a:xfrm>
                <a:off x="2790" y="189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4" name="Line 87"/>
              <p:cNvSpPr>
                <a:spLocks noChangeShapeType="1"/>
              </p:cNvSpPr>
              <p:nvPr/>
            </p:nvSpPr>
            <p:spPr bwMode="auto">
              <a:xfrm flipV="1">
                <a:off x="2790" y="1838"/>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5" name="Line 88"/>
              <p:cNvSpPr>
                <a:spLocks noChangeShapeType="1"/>
              </p:cNvSpPr>
              <p:nvPr/>
            </p:nvSpPr>
            <p:spPr bwMode="auto">
              <a:xfrm>
                <a:off x="2826" y="183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6" name="Line 89"/>
              <p:cNvSpPr>
                <a:spLocks noChangeShapeType="1"/>
              </p:cNvSpPr>
              <p:nvPr/>
            </p:nvSpPr>
            <p:spPr bwMode="auto">
              <a:xfrm flipV="1">
                <a:off x="2826" y="1802"/>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7" name="Line 90"/>
              <p:cNvSpPr>
                <a:spLocks noChangeShapeType="1"/>
              </p:cNvSpPr>
              <p:nvPr/>
            </p:nvSpPr>
            <p:spPr bwMode="auto">
              <a:xfrm>
                <a:off x="2874" y="180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8" name="Line 91"/>
              <p:cNvSpPr>
                <a:spLocks noChangeShapeType="1"/>
              </p:cNvSpPr>
              <p:nvPr/>
            </p:nvSpPr>
            <p:spPr bwMode="auto">
              <a:xfrm flipV="1">
                <a:off x="2874" y="1790"/>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9" name="Line 92"/>
              <p:cNvSpPr>
                <a:spLocks noChangeShapeType="1"/>
              </p:cNvSpPr>
              <p:nvPr/>
            </p:nvSpPr>
            <p:spPr bwMode="auto">
              <a:xfrm>
                <a:off x="2946" y="17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0" name="Line 93"/>
              <p:cNvSpPr>
                <a:spLocks noChangeShapeType="1"/>
              </p:cNvSpPr>
              <p:nvPr/>
            </p:nvSpPr>
            <p:spPr bwMode="auto">
              <a:xfrm>
                <a:off x="2946" y="17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1" name="Line 94"/>
              <p:cNvSpPr>
                <a:spLocks noChangeShapeType="1"/>
              </p:cNvSpPr>
              <p:nvPr/>
            </p:nvSpPr>
            <p:spPr bwMode="auto">
              <a:xfrm>
                <a:off x="2946" y="17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2" name="Line 95"/>
              <p:cNvSpPr>
                <a:spLocks noChangeShapeType="1"/>
              </p:cNvSpPr>
              <p:nvPr/>
            </p:nvSpPr>
            <p:spPr bwMode="auto">
              <a:xfrm>
                <a:off x="2946" y="1790"/>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3" name="Line 96"/>
              <p:cNvSpPr>
                <a:spLocks noChangeShapeType="1"/>
              </p:cNvSpPr>
              <p:nvPr/>
            </p:nvSpPr>
            <p:spPr bwMode="auto">
              <a:xfrm>
                <a:off x="3018" y="180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4" name="Line 97"/>
              <p:cNvSpPr>
                <a:spLocks noChangeShapeType="1"/>
              </p:cNvSpPr>
              <p:nvPr/>
            </p:nvSpPr>
            <p:spPr bwMode="auto">
              <a:xfrm>
                <a:off x="3018" y="1802"/>
                <a:ext cx="49"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5" name="Line 98"/>
              <p:cNvSpPr>
                <a:spLocks noChangeShapeType="1"/>
              </p:cNvSpPr>
              <p:nvPr/>
            </p:nvSpPr>
            <p:spPr bwMode="auto">
              <a:xfrm>
                <a:off x="3067" y="183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6" name="Line 99"/>
              <p:cNvSpPr>
                <a:spLocks noChangeShapeType="1"/>
              </p:cNvSpPr>
              <p:nvPr/>
            </p:nvSpPr>
            <p:spPr bwMode="auto">
              <a:xfrm>
                <a:off x="3067" y="1838"/>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7" name="Line 100"/>
              <p:cNvSpPr>
                <a:spLocks noChangeShapeType="1"/>
              </p:cNvSpPr>
              <p:nvPr/>
            </p:nvSpPr>
            <p:spPr bwMode="auto">
              <a:xfrm>
                <a:off x="3103" y="189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8" name="Line 101"/>
              <p:cNvSpPr>
                <a:spLocks noChangeShapeType="1"/>
              </p:cNvSpPr>
              <p:nvPr/>
            </p:nvSpPr>
            <p:spPr bwMode="auto">
              <a:xfrm>
                <a:off x="3103" y="1898"/>
                <a:ext cx="12" cy="7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29" name="Line 102"/>
              <p:cNvSpPr>
                <a:spLocks noChangeShapeType="1"/>
              </p:cNvSpPr>
              <p:nvPr/>
            </p:nvSpPr>
            <p:spPr bwMode="auto">
              <a:xfrm>
                <a:off x="3115" y="197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0" name="Rectangle 103"/>
              <p:cNvSpPr>
                <a:spLocks noChangeArrowheads="1"/>
              </p:cNvSpPr>
              <p:nvPr/>
            </p:nvSpPr>
            <p:spPr bwMode="auto">
              <a:xfrm>
                <a:off x="2850" y="1875"/>
                <a:ext cx="27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DC</a:t>
                </a:r>
                <a:endParaRPr lang="en-US"/>
              </a:p>
            </p:txBody>
          </p:sp>
          <p:sp>
            <p:nvSpPr>
              <p:cNvPr id="20631" name="Freeform 104"/>
              <p:cNvSpPr>
                <a:spLocks/>
              </p:cNvSpPr>
              <p:nvPr/>
            </p:nvSpPr>
            <p:spPr bwMode="auto">
              <a:xfrm>
                <a:off x="1394" y="2476"/>
                <a:ext cx="349" cy="349"/>
              </a:xfrm>
              <a:custGeom>
                <a:avLst/>
                <a:gdLst>
                  <a:gd name="T0" fmla="*/ 349 w 349"/>
                  <a:gd name="T1" fmla="*/ 180 h 349"/>
                  <a:gd name="T2" fmla="*/ 337 w 349"/>
                  <a:gd name="T3" fmla="*/ 241 h 349"/>
                  <a:gd name="T4" fmla="*/ 301 w 349"/>
                  <a:gd name="T5" fmla="*/ 301 h 349"/>
                  <a:gd name="T6" fmla="*/ 253 w 349"/>
                  <a:gd name="T7" fmla="*/ 337 h 349"/>
                  <a:gd name="T8" fmla="*/ 180 w 349"/>
                  <a:gd name="T9" fmla="*/ 349 h 349"/>
                  <a:gd name="T10" fmla="*/ 180 w 349"/>
                  <a:gd name="T11" fmla="*/ 349 h 349"/>
                  <a:gd name="T12" fmla="*/ 108 w 349"/>
                  <a:gd name="T13" fmla="*/ 337 h 349"/>
                  <a:gd name="T14" fmla="*/ 60 w 349"/>
                  <a:gd name="T15" fmla="*/ 301 h 349"/>
                  <a:gd name="T16" fmla="*/ 24 w 349"/>
                  <a:gd name="T17" fmla="*/ 241 h 349"/>
                  <a:gd name="T18" fmla="*/ 0 w 349"/>
                  <a:gd name="T19" fmla="*/ 180 h 349"/>
                  <a:gd name="T20" fmla="*/ 0 w 349"/>
                  <a:gd name="T21" fmla="*/ 180 h 349"/>
                  <a:gd name="T22" fmla="*/ 24 w 349"/>
                  <a:gd name="T23" fmla="*/ 108 h 349"/>
                  <a:gd name="T24" fmla="*/ 60 w 349"/>
                  <a:gd name="T25" fmla="*/ 48 h 349"/>
                  <a:gd name="T26" fmla="*/ 108 w 349"/>
                  <a:gd name="T27" fmla="*/ 12 h 349"/>
                  <a:gd name="T28" fmla="*/ 180 w 349"/>
                  <a:gd name="T29" fmla="*/ 0 h 349"/>
                  <a:gd name="T30" fmla="*/ 180 w 349"/>
                  <a:gd name="T31" fmla="*/ 0 h 349"/>
                  <a:gd name="T32" fmla="*/ 253 w 349"/>
                  <a:gd name="T33" fmla="*/ 12 h 349"/>
                  <a:gd name="T34" fmla="*/ 301 w 349"/>
                  <a:gd name="T35" fmla="*/ 48 h 349"/>
                  <a:gd name="T36" fmla="*/ 337 w 349"/>
                  <a:gd name="T37" fmla="*/ 108 h 349"/>
                  <a:gd name="T38" fmla="*/ 349 w 349"/>
                  <a:gd name="T39" fmla="*/ 180 h 3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9"/>
                  <a:gd name="T61" fmla="*/ 0 h 349"/>
                  <a:gd name="T62" fmla="*/ 349 w 349"/>
                  <a:gd name="T63" fmla="*/ 349 h 3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9" h="349">
                    <a:moveTo>
                      <a:pt x="349" y="180"/>
                    </a:moveTo>
                    <a:lnTo>
                      <a:pt x="337" y="241"/>
                    </a:lnTo>
                    <a:lnTo>
                      <a:pt x="301" y="301"/>
                    </a:lnTo>
                    <a:lnTo>
                      <a:pt x="253" y="337"/>
                    </a:lnTo>
                    <a:lnTo>
                      <a:pt x="180" y="349"/>
                    </a:lnTo>
                    <a:lnTo>
                      <a:pt x="108" y="337"/>
                    </a:lnTo>
                    <a:lnTo>
                      <a:pt x="60" y="301"/>
                    </a:lnTo>
                    <a:lnTo>
                      <a:pt x="24" y="241"/>
                    </a:lnTo>
                    <a:lnTo>
                      <a:pt x="0" y="180"/>
                    </a:lnTo>
                    <a:lnTo>
                      <a:pt x="24" y="108"/>
                    </a:lnTo>
                    <a:lnTo>
                      <a:pt x="60" y="48"/>
                    </a:lnTo>
                    <a:lnTo>
                      <a:pt x="108" y="12"/>
                    </a:lnTo>
                    <a:lnTo>
                      <a:pt x="180" y="0"/>
                    </a:lnTo>
                    <a:lnTo>
                      <a:pt x="253" y="12"/>
                    </a:lnTo>
                    <a:lnTo>
                      <a:pt x="301" y="48"/>
                    </a:lnTo>
                    <a:lnTo>
                      <a:pt x="337" y="108"/>
                    </a:lnTo>
                    <a:lnTo>
                      <a:pt x="349" y="1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32" name="Line 105"/>
              <p:cNvSpPr>
                <a:spLocks noChangeShapeType="1"/>
              </p:cNvSpPr>
              <p:nvPr/>
            </p:nvSpPr>
            <p:spPr bwMode="auto">
              <a:xfrm flipH="1">
                <a:off x="1731" y="2656"/>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3" name="Line 106"/>
              <p:cNvSpPr>
                <a:spLocks noChangeShapeType="1"/>
              </p:cNvSpPr>
              <p:nvPr/>
            </p:nvSpPr>
            <p:spPr bwMode="auto">
              <a:xfrm>
                <a:off x="1731" y="271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4" name="Line 107"/>
              <p:cNvSpPr>
                <a:spLocks noChangeShapeType="1"/>
              </p:cNvSpPr>
              <p:nvPr/>
            </p:nvSpPr>
            <p:spPr bwMode="auto">
              <a:xfrm flipH="1">
                <a:off x="1695" y="2717"/>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5" name="Line 108"/>
              <p:cNvSpPr>
                <a:spLocks noChangeShapeType="1"/>
              </p:cNvSpPr>
              <p:nvPr/>
            </p:nvSpPr>
            <p:spPr bwMode="auto">
              <a:xfrm>
                <a:off x="1695" y="277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6" name="Line 109"/>
              <p:cNvSpPr>
                <a:spLocks noChangeShapeType="1"/>
              </p:cNvSpPr>
              <p:nvPr/>
            </p:nvSpPr>
            <p:spPr bwMode="auto">
              <a:xfrm flipH="1">
                <a:off x="1647" y="2777"/>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7" name="Line 110"/>
              <p:cNvSpPr>
                <a:spLocks noChangeShapeType="1"/>
              </p:cNvSpPr>
              <p:nvPr/>
            </p:nvSpPr>
            <p:spPr bwMode="auto">
              <a:xfrm>
                <a:off x="1647" y="281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8" name="Line 111"/>
              <p:cNvSpPr>
                <a:spLocks noChangeShapeType="1"/>
              </p:cNvSpPr>
              <p:nvPr/>
            </p:nvSpPr>
            <p:spPr bwMode="auto">
              <a:xfrm flipH="1">
                <a:off x="1574" y="2813"/>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39" name="Line 112"/>
              <p:cNvSpPr>
                <a:spLocks noChangeShapeType="1"/>
              </p:cNvSpPr>
              <p:nvPr/>
            </p:nvSpPr>
            <p:spPr bwMode="auto">
              <a:xfrm>
                <a:off x="1574" y="28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0" name="Line 113"/>
              <p:cNvSpPr>
                <a:spLocks noChangeShapeType="1"/>
              </p:cNvSpPr>
              <p:nvPr/>
            </p:nvSpPr>
            <p:spPr bwMode="auto">
              <a:xfrm>
                <a:off x="1574" y="28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1" name="Line 114"/>
              <p:cNvSpPr>
                <a:spLocks noChangeShapeType="1"/>
              </p:cNvSpPr>
              <p:nvPr/>
            </p:nvSpPr>
            <p:spPr bwMode="auto">
              <a:xfrm>
                <a:off x="1574" y="28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2" name="Line 115"/>
              <p:cNvSpPr>
                <a:spLocks noChangeShapeType="1"/>
              </p:cNvSpPr>
              <p:nvPr/>
            </p:nvSpPr>
            <p:spPr bwMode="auto">
              <a:xfrm flipH="1" flipV="1">
                <a:off x="1502" y="2813"/>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3" name="Line 116"/>
              <p:cNvSpPr>
                <a:spLocks noChangeShapeType="1"/>
              </p:cNvSpPr>
              <p:nvPr/>
            </p:nvSpPr>
            <p:spPr bwMode="auto">
              <a:xfrm>
                <a:off x="1502" y="281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4" name="Line 117"/>
              <p:cNvSpPr>
                <a:spLocks noChangeShapeType="1"/>
              </p:cNvSpPr>
              <p:nvPr/>
            </p:nvSpPr>
            <p:spPr bwMode="auto">
              <a:xfrm flipH="1" flipV="1">
                <a:off x="1454" y="2777"/>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5" name="Line 118"/>
              <p:cNvSpPr>
                <a:spLocks noChangeShapeType="1"/>
              </p:cNvSpPr>
              <p:nvPr/>
            </p:nvSpPr>
            <p:spPr bwMode="auto">
              <a:xfrm>
                <a:off x="1454" y="277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6" name="Line 119"/>
              <p:cNvSpPr>
                <a:spLocks noChangeShapeType="1"/>
              </p:cNvSpPr>
              <p:nvPr/>
            </p:nvSpPr>
            <p:spPr bwMode="auto">
              <a:xfrm flipH="1" flipV="1">
                <a:off x="1418" y="2717"/>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7" name="Line 120"/>
              <p:cNvSpPr>
                <a:spLocks noChangeShapeType="1"/>
              </p:cNvSpPr>
              <p:nvPr/>
            </p:nvSpPr>
            <p:spPr bwMode="auto">
              <a:xfrm>
                <a:off x="1418" y="271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8" name="Line 121"/>
              <p:cNvSpPr>
                <a:spLocks noChangeShapeType="1"/>
              </p:cNvSpPr>
              <p:nvPr/>
            </p:nvSpPr>
            <p:spPr bwMode="auto">
              <a:xfrm flipH="1" flipV="1">
                <a:off x="1394" y="2656"/>
                <a:ext cx="24"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49" name="Line 122"/>
              <p:cNvSpPr>
                <a:spLocks noChangeShapeType="1"/>
              </p:cNvSpPr>
              <p:nvPr/>
            </p:nvSpPr>
            <p:spPr bwMode="auto">
              <a:xfrm>
                <a:off x="1394" y="265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0" name="Line 123"/>
              <p:cNvSpPr>
                <a:spLocks noChangeShapeType="1"/>
              </p:cNvSpPr>
              <p:nvPr/>
            </p:nvSpPr>
            <p:spPr bwMode="auto">
              <a:xfrm>
                <a:off x="1394" y="265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1" name="Line 124"/>
              <p:cNvSpPr>
                <a:spLocks noChangeShapeType="1"/>
              </p:cNvSpPr>
              <p:nvPr/>
            </p:nvSpPr>
            <p:spPr bwMode="auto">
              <a:xfrm>
                <a:off x="1394" y="265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2" name="Line 125"/>
              <p:cNvSpPr>
                <a:spLocks noChangeShapeType="1"/>
              </p:cNvSpPr>
              <p:nvPr/>
            </p:nvSpPr>
            <p:spPr bwMode="auto">
              <a:xfrm flipV="1">
                <a:off x="1394" y="2584"/>
                <a:ext cx="24" cy="7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3" name="Line 126"/>
              <p:cNvSpPr>
                <a:spLocks noChangeShapeType="1"/>
              </p:cNvSpPr>
              <p:nvPr/>
            </p:nvSpPr>
            <p:spPr bwMode="auto">
              <a:xfrm>
                <a:off x="1418" y="258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4" name="Line 127"/>
              <p:cNvSpPr>
                <a:spLocks noChangeShapeType="1"/>
              </p:cNvSpPr>
              <p:nvPr/>
            </p:nvSpPr>
            <p:spPr bwMode="auto">
              <a:xfrm flipV="1">
                <a:off x="1418" y="2524"/>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5" name="Line 128"/>
              <p:cNvSpPr>
                <a:spLocks noChangeShapeType="1"/>
              </p:cNvSpPr>
              <p:nvPr/>
            </p:nvSpPr>
            <p:spPr bwMode="auto">
              <a:xfrm>
                <a:off x="1454" y="25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6" name="Line 129"/>
              <p:cNvSpPr>
                <a:spLocks noChangeShapeType="1"/>
              </p:cNvSpPr>
              <p:nvPr/>
            </p:nvSpPr>
            <p:spPr bwMode="auto">
              <a:xfrm flipV="1">
                <a:off x="1454" y="2488"/>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7" name="Line 130"/>
              <p:cNvSpPr>
                <a:spLocks noChangeShapeType="1"/>
              </p:cNvSpPr>
              <p:nvPr/>
            </p:nvSpPr>
            <p:spPr bwMode="auto">
              <a:xfrm>
                <a:off x="1502" y="248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8" name="Line 131"/>
              <p:cNvSpPr>
                <a:spLocks noChangeShapeType="1"/>
              </p:cNvSpPr>
              <p:nvPr/>
            </p:nvSpPr>
            <p:spPr bwMode="auto">
              <a:xfrm flipV="1">
                <a:off x="1502" y="2476"/>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59" name="Line 132"/>
              <p:cNvSpPr>
                <a:spLocks noChangeShapeType="1"/>
              </p:cNvSpPr>
              <p:nvPr/>
            </p:nvSpPr>
            <p:spPr bwMode="auto">
              <a:xfrm>
                <a:off x="1574" y="247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0" name="Line 133"/>
              <p:cNvSpPr>
                <a:spLocks noChangeShapeType="1"/>
              </p:cNvSpPr>
              <p:nvPr/>
            </p:nvSpPr>
            <p:spPr bwMode="auto">
              <a:xfrm>
                <a:off x="1574" y="247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1" name="Line 134"/>
              <p:cNvSpPr>
                <a:spLocks noChangeShapeType="1"/>
              </p:cNvSpPr>
              <p:nvPr/>
            </p:nvSpPr>
            <p:spPr bwMode="auto">
              <a:xfrm>
                <a:off x="1574" y="247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2" name="Line 135"/>
              <p:cNvSpPr>
                <a:spLocks noChangeShapeType="1"/>
              </p:cNvSpPr>
              <p:nvPr/>
            </p:nvSpPr>
            <p:spPr bwMode="auto">
              <a:xfrm>
                <a:off x="1574" y="2476"/>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3" name="Line 136"/>
              <p:cNvSpPr>
                <a:spLocks noChangeShapeType="1"/>
              </p:cNvSpPr>
              <p:nvPr/>
            </p:nvSpPr>
            <p:spPr bwMode="auto">
              <a:xfrm>
                <a:off x="1647" y="248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4" name="Line 137"/>
              <p:cNvSpPr>
                <a:spLocks noChangeShapeType="1"/>
              </p:cNvSpPr>
              <p:nvPr/>
            </p:nvSpPr>
            <p:spPr bwMode="auto">
              <a:xfrm>
                <a:off x="1647" y="2488"/>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5" name="Line 138"/>
              <p:cNvSpPr>
                <a:spLocks noChangeShapeType="1"/>
              </p:cNvSpPr>
              <p:nvPr/>
            </p:nvSpPr>
            <p:spPr bwMode="auto">
              <a:xfrm>
                <a:off x="1695" y="25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6" name="Line 139"/>
              <p:cNvSpPr>
                <a:spLocks noChangeShapeType="1"/>
              </p:cNvSpPr>
              <p:nvPr/>
            </p:nvSpPr>
            <p:spPr bwMode="auto">
              <a:xfrm>
                <a:off x="1695" y="2524"/>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7" name="Line 140"/>
              <p:cNvSpPr>
                <a:spLocks noChangeShapeType="1"/>
              </p:cNvSpPr>
              <p:nvPr/>
            </p:nvSpPr>
            <p:spPr bwMode="auto">
              <a:xfrm>
                <a:off x="1731" y="258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8" name="Line 141"/>
              <p:cNvSpPr>
                <a:spLocks noChangeShapeType="1"/>
              </p:cNvSpPr>
              <p:nvPr/>
            </p:nvSpPr>
            <p:spPr bwMode="auto">
              <a:xfrm>
                <a:off x="1731" y="2584"/>
                <a:ext cx="12" cy="7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9" name="Line 142"/>
              <p:cNvSpPr>
                <a:spLocks noChangeShapeType="1"/>
              </p:cNvSpPr>
              <p:nvPr/>
            </p:nvSpPr>
            <p:spPr bwMode="auto">
              <a:xfrm>
                <a:off x="1743" y="265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0" name="Rectangle 143"/>
              <p:cNvSpPr>
                <a:spLocks noChangeArrowheads="1"/>
              </p:cNvSpPr>
              <p:nvPr/>
            </p:nvSpPr>
            <p:spPr bwMode="auto">
              <a:xfrm>
                <a:off x="1478" y="2561"/>
                <a:ext cx="229"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F2</a:t>
                </a:r>
                <a:endParaRPr lang="en-US"/>
              </a:p>
            </p:txBody>
          </p:sp>
          <p:sp>
            <p:nvSpPr>
              <p:cNvPr id="20671" name="Freeform 144"/>
              <p:cNvSpPr>
                <a:spLocks/>
              </p:cNvSpPr>
              <p:nvPr/>
            </p:nvSpPr>
            <p:spPr bwMode="auto">
              <a:xfrm>
                <a:off x="4137" y="2464"/>
                <a:ext cx="349" cy="349"/>
              </a:xfrm>
              <a:custGeom>
                <a:avLst/>
                <a:gdLst>
                  <a:gd name="T0" fmla="*/ 349 w 349"/>
                  <a:gd name="T1" fmla="*/ 180 h 349"/>
                  <a:gd name="T2" fmla="*/ 337 w 349"/>
                  <a:gd name="T3" fmla="*/ 241 h 349"/>
                  <a:gd name="T4" fmla="*/ 301 w 349"/>
                  <a:gd name="T5" fmla="*/ 301 h 349"/>
                  <a:gd name="T6" fmla="*/ 253 w 349"/>
                  <a:gd name="T7" fmla="*/ 337 h 349"/>
                  <a:gd name="T8" fmla="*/ 181 w 349"/>
                  <a:gd name="T9" fmla="*/ 349 h 349"/>
                  <a:gd name="T10" fmla="*/ 181 w 349"/>
                  <a:gd name="T11" fmla="*/ 349 h 349"/>
                  <a:gd name="T12" fmla="*/ 109 w 349"/>
                  <a:gd name="T13" fmla="*/ 337 h 349"/>
                  <a:gd name="T14" fmla="*/ 61 w 349"/>
                  <a:gd name="T15" fmla="*/ 301 h 349"/>
                  <a:gd name="T16" fmla="*/ 24 w 349"/>
                  <a:gd name="T17" fmla="*/ 241 h 349"/>
                  <a:gd name="T18" fmla="*/ 0 w 349"/>
                  <a:gd name="T19" fmla="*/ 180 h 349"/>
                  <a:gd name="T20" fmla="*/ 0 w 349"/>
                  <a:gd name="T21" fmla="*/ 180 h 349"/>
                  <a:gd name="T22" fmla="*/ 24 w 349"/>
                  <a:gd name="T23" fmla="*/ 108 h 349"/>
                  <a:gd name="T24" fmla="*/ 61 w 349"/>
                  <a:gd name="T25" fmla="*/ 48 h 349"/>
                  <a:gd name="T26" fmla="*/ 109 w 349"/>
                  <a:gd name="T27" fmla="*/ 12 h 349"/>
                  <a:gd name="T28" fmla="*/ 181 w 349"/>
                  <a:gd name="T29" fmla="*/ 0 h 349"/>
                  <a:gd name="T30" fmla="*/ 181 w 349"/>
                  <a:gd name="T31" fmla="*/ 0 h 349"/>
                  <a:gd name="T32" fmla="*/ 253 w 349"/>
                  <a:gd name="T33" fmla="*/ 12 h 349"/>
                  <a:gd name="T34" fmla="*/ 301 w 349"/>
                  <a:gd name="T35" fmla="*/ 48 h 349"/>
                  <a:gd name="T36" fmla="*/ 337 w 349"/>
                  <a:gd name="T37" fmla="*/ 108 h 349"/>
                  <a:gd name="T38" fmla="*/ 349 w 349"/>
                  <a:gd name="T39" fmla="*/ 180 h 3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9"/>
                  <a:gd name="T61" fmla="*/ 0 h 349"/>
                  <a:gd name="T62" fmla="*/ 349 w 349"/>
                  <a:gd name="T63" fmla="*/ 349 h 3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9" h="349">
                    <a:moveTo>
                      <a:pt x="349" y="180"/>
                    </a:moveTo>
                    <a:lnTo>
                      <a:pt x="337" y="241"/>
                    </a:lnTo>
                    <a:lnTo>
                      <a:pt x="301" y="301"/>
                    </a:lnTo>
                    <a:lnTo>
                      <a:pt x="253" y="337"/>
                    </a:lnTo>
                    <a:lnTo>
                      <a:pt x="181" y="349"/>
                    </a:lnTo>
                    <a:lnTo>
                      <a:pt x="109" y="337"/>
                    </a:lnTo>
                    <a:lnTo>
                      <a:pt x="61" y="301"/>
                    </a:lnTo>
                    <a:lnTo>
                      <a:pt x="24" y="241"/>
                    </a:lnTo>
                    <a:lnTo>
                      <a:pt x="0" y="180"/>
                    </a:lnTo>
                    <a:lnTo>
                      <a:pt x="24" y="108"/>
                    </a:lnTo>
                    <a:lnTo>
                      <a:pt x="61" y="48"/>
                    </a:lnTo>
                    <a:lnTo>
                      <a:pt x="109" y="12"/>
                    </a:lnTo>
                    <a:lnTo>
                      <a:pt x="181" y="0"/>
                    </a:lnTo>
                    <a:lnTo>
                      <a:pt x="253" y="12"/>
                    </a:lnTo>
                    <a:lnTo>
                      <a:pt x="301" y="48"/>
                    </a:lnTo>
                    <a:lnTo>
                      <a:pt x="337" y="108"/>
                    </a:lnTo>
                    <a:lnTo>
                      <a:pt x="349" y="1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672" name="Line 145"/>
              <p:cNvSpPr>
                <a:spLocks noChangeShapeType="1"/>
              </p:cNvSpPr>
              <p:nvPr/>
            </p:nvSpPr>
            <p:spPr bwMode="auto">
              <a:xfrm flipH="1">
                <a:off x="4474" y="264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3" name="Line 146"/>
              <p:cNvSpPr>
                <a:spLocks noChangeShapeType="1"/>
              </p:cNvSpPr>
              <p:nvPr/>
            </p:nvSpPr>
            <p:spPr bwMode="auto">
              <a:xfrm>
                <a:off x="4474" y="270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4" name="Line 147"/>
              <p:cNvSpPr>
                <a:spLocks noChangeShapeType="1"/>
              </p:cNvSpPr>
              <p:nvPr/>
            </p:nvSpPr>
            <p:spPr bwMode="auto">
              <a:xfrm flipH="1">
                <a:off x="4438" y="2705"/>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5" name="Line 148"/>
              <p:cNvSpPr>
                <a:spLocks noChangeShapeType="1"/>
              </p:cNvSpPr>
              <p:nvPr/>
            </p:nvSpPr>
            <p:spPr bwMode="auto">
              <a:xfrm>
                <a:off x="4438" y="276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6" name="Line 149"/>
              <p:cNvSpPr>
                <a:spLocks noChangeShapeType="1"/>
              </p:cNvSpPr>
              <p:nvPr/>
            </p:nvSpPr>
            <p:spPr bwMode="auto">
              <a:xfrm flipH="1">
                <a:off x="4390" y="2765"/>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7" name="Line 150"/>
              <p:cNvSpPr>
                <a:spLocks noChangeShapeType="1"/>
              </p:cNvSpPr>
              <p:nvPr/>
            </p:nvSpPr>
            <p:spPr bwMode="auto">
              <a:xfrm>
                <a:off x="4390" y="280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8" name="Line 151"/>
              <p:cNvSpPr>
                <a:spLocks noChangeShapeType="1"/>
              </p:cNvSpPr>
              <p:nvPr/>
            </p:nvSpPr>
            <p:spPr bwMode="auto">
              <a:xfrm flipH="1">
                <a:off x="4318" y="2801"/>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79" name="Line 152"/>
              <p:cNvSpPr>
                <a:spLocks noChangeShapeType="1"/>
              </p:cNvSpPr>
              <p:nvPr/>
            </p:nvSpPr>
            <p:spPr bwMode="auto">
              <a:xfrm>
                <a:off x="4318" y="281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0" name="Line 153"/>
              <p:cNvSpPr>
                <a:spLocks noChangeShapeType="1"/>
              </p:cNvSpPr>
              <p:nvPr/>
            </p:nvSpPr>
            <p:spPr bwMode="auto">
              <a:xfrm>
                <a:off x="4318" y="281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1" name="Line 154"/>
              <p:cNvSpPr>
                <a:spLocks noChangeShapeType="1"/>
              </p:cNvSpPr>
              <p:nvPr/>
            </p:nvSpPr>
            <p:spPr bwMode="auto">
              <a:xfrm>
                <a:off x="4318" y="281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2" name="Line 155"/>
              <p:cNvSpPr>
                <a:spLocks noChangeShapeType="1"/>
              </p:cNvSpPr>
              <p:nvPr/>
            </p:nvSpPr>
            <p:spPr bwMode="auto">
              <a:xfrm flipH="1" flipV="1">
                <a:off x="4246" y="2801"/>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3" name="Line 156"/>
              <p:cNvSpPr>
                <a:spLocks noChangeShapeType="1"/>
              </p:cNvSpPr>
              <p:nvPr/>
            </p:nvSpPr>
            <p:spPr bwMode="auto">
              <a:xfrm>
                <a:off x="4246" y="280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4" name="Line 157"/>
              <p:cNvSpPr>
                <a:spLocks noChangeShapeType="1"/>
              </p:cNvSpPr>
              <p:nvPr/>
            </p:nvSpPr>
            <p:spPr bwMode="auto">
              <a:xfrm flipH="1" flipV="1">
                <a:off x="4198" y="2765"/>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5" name="Line 158"/>
              <p:cNvSpPr>
                <a:spLocks noChangeShapeType="1"/>
              </p:cNvSpPr>
              <p:nvPr/>
            </p:nvSpPr>
            <p:spPr bwMode="auto">
              <a:xfrm>
                <a:off x="4198" y="276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6" name="Line 159"/>
              <p:cNvSpPr>
                <a:spLocks noChangeShapeType="1"/>
              </p:cNvSpPr>
              <p:nvPr/>
            </p:nvSpPr>
            <p:spPr bwMode="auto">
              <a:xfrm flipH="1" flipV="1">
                <a:off x="4161" y="2705"/>
                <a:ext cx="37"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7" name="Line 160"/>
              <p:cNvSpPr>
                <a:spLocks noChangeShapeType="1"/>
              </p:cNvSpPr>
              <p:nvPr/>
            </p:nvSpPr>
            <p:spPr bwMode="auto">
              <a:xfrm>
                <a:off x="4161" y="270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8" name="Line 161"/>
              <p:cNvSpPr>
                <a:spLocks noChangeShapeType="1"/>
              </p:cNvSpPr>
              <p:nvPr/>
            </p:nvSpPr>
            <p:spPr bwMode="auto">
              <a:xfrm flipH="1" flipV="1">
                <a:off x="4137" y="2644"/>
                <a:ext cx="24"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89" name="Line 162"/>
              <p:cNvSpPr>
                <a:spLocks noChangeShapeType="1"/>
              </p:cNvSpPr>
              <p:nvPr/>
            </p:nvSpPr>
            <p:spPr bwMode="auto">
              <a:xfrm>
                <a:off x="4137" y="264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0" name="Line 163"/>
              <p:cNvSpPr>
                <a:spLocks noChangeShapeType="1"/>
              </p:cNvSpPr>
              <p:nvPr/>
            </p:nvSpPr>
            <p:spPr bwMode="auto">
              <a:xfrm>
                <a:off x="4137" y="264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1" name="Line 164"/>
              <p:cNvSpPr>
                <a:spLocks noChangeShapeType="1"/>
              </p:cNvSpPr>
              <p:nvPr/>
            </p:nvSpPr>
            <p:spPr bwMode="auto">
              <a:xfrm>
                <a:off x="4137" y="264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2" name="Line 165"/>
              <p:cNvSpPr>
                <a:spLocks noChangeShapeType="1"/>
              </p:cNvSpPr>
              <p:nvPr/>
            </p:nvSpPr>
            <p:spPr bwMode="auto">
              <a:xfrm flipV="1">
                <a:off x="4137" y="2572"/>
                <a:ext cx="24" cy="7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3" name="Line 166"/>
              <p:cNvSpPr>
                <a:spLocks noChangeShapeType="1"/>
              </p:cNvSpPr>
              <p:nvPr/>
            </p:nvSpPr>
            <p:spPr bwMode="auto">
              <a:xfrm>
                <a:off x="4161" y="257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4" name="Line 167"/>
              <p:cNvSpPr>
                <a:spLocks noChangeShapeType="1"/>
              </p:cNvSpPr>
              <p:nvPr/>
            </p:nvSpPr>
            <p:spPr bwMode="auto">
              <a:xfrm flipV="1">
                <a:off x="4161" y="2512"/>
                <a:ext cx="37"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5" name="Line 168"/>
              <p:cNvSpPr>
                <a:spLocks noChangeShapeType="1"/>
              </p:cNvSpPr>
              <p:nvPr/>
            </p:nvSpPr>
            <p:spPr bwMode="auto">
              <a:xfrm>
                <a:off x="4198" y="251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6" name="Line 169"/>
              <p:cNvSpPr>
                <a:spLocks noChangeShapeType="1"/>
              </p:cNvSpPr>
              <p:nvPr/>
            </p:nvSpPr>
            <p:spPr bwMode="auto">
              <a:xfrm flipV="1">
                <a:off x="4198" y="2476"/>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7" name="Line 170"/>
              <p:cNvSpPr>
                <a:spLocks noChangeShapeType="1"/>
              </p:cNvSpPr>
              <p:nvPr/>
            </p:nvSpPr>
            <p:spPr bwMode="auto">
              <a:xfrm>
                <a:off x="4246" y="247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8" name="Line 171"/>
              <p:cNvSpPr>
                <a:spLocks noChangeShapeType="1"/>
              </p:cNvSpPr>
              <p:nvPr/>
            </p:nvSpPr>
            <p:spPr bwMode="auto">
              <a:xfrm flipV="1">
                <a:off x="4246" y="2464"/>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99" name="Line 172"/>
              <p:cNvSpPr>
                <a:spLocks noChangeShapeType="1"/>
              </p:cNvSpPr>
              <p:nvPr/>
            </p:nvSpPr>
            <p:spPr bwMode="auto">
              <a:xfrm>
                <a:off x="4318" y="24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0" name="Line 173"/>
              <p:cNvSpPr>
                <a:spLocks noChangeShapeType="1"/>
              </p:cNvSpPr>
              <p:nvPr/>
            </p:nvSpPr>
            <p:spPr bwMode="auto">
              <a:xfrm>
                <a:off x="4318" y="24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1" name="Line 174"/>
              <p:cNvSpPr>
                <a:spLocks noChangeShapeType="1"/>
              </p:cNvSpPr>
              <p:nvPr/>
            </p:nvSpPr>
            <p:spPr bwMode="auto">
              <a:xfrm>
                <a:off x="4318" y="24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2" name="Line 175"/>
              <p:cNvSpPr>
                <a:spLocks noChangeShapeType="1"/>
              </p:cNvSpPr>
              <p:nvPr/>
            </p:nvSpPr>
            <p:spPr bwMode="auto">
              <a:xfrm>
                <a:off x="4318" y="2464"/>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3" name="Line 176"/>
              <p:cNvSpPr>
                <a:spLocks noChangeShapeType="1"/>
              </p:cNvSpPr>
              <p:nvPr/>
            </p:nvSpPr>
            <p:spPr bwMode="auto">
              <a:xfrm>
                <a:off x="4390" y="247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4" name="Line 177"/>
              <p:cNvSpPr>
                <a:spLocks noChangeShapeType="1"/>
              </p:cNvSpPr>
              <p:nvPr/>
            </p:nvSpPr>
            <p:spPr bwMode="auto">
              <a:xfrm>
                <a:off x="4390" y="2476"/>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5" name="Line 178"/>
              <p:cNvSpPr>
                <a:spLocks noChangeShapeType="1"/>
              </p:cNvSpPr>
              <p:nvPr/>
            </p:nvSpPr>
            <p:spPr bwMode="auto">
              <a:xfrm>
                <a:off x="4438" y="251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6" name="Line 179"/>
              <p:cNvSpPr>
                <a:spLocks noChangeShapeType="1"/>
              </p:cNvSpPr>
              <p:nvPr/>
            </p:nvSpPr>
            <p:spPr bwMode="auto">
              <a:xfrm>
                <a:off x="4438" y="2512"/>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7" name="Line 180"/>
              <p:cNvSpPr>
                <a:spLocks noChangeShapeType="1"/>
              </p:cNvSpPr>
              <p:nvPr/>
            </p:nvSpPr>
            <p:spPr bwMode="auto">
              <a:xfrm>
                <a:off x="4474" y="257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8" name="Line 181"/>
              <p:cNvSpPr>
                <a:spLocks noChangeShapeType="1"/>
              </p:cNvSpPr>
              <p:nvPr/>
            </p:nvSpPr>
            <p:spPr bwMode="auto">
              <a:xfrm>
                <a:off x="4474" y="2572"/>
                <a:ext cx="12" cy="7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09" name="Line 182"/>
              <p:cNvSpPr>
                <a:spLocks noChangeShapeType="1"/>
              </p:cNvSpPr>
              <p:nvPr/>
            </p:nvSpPr>
            <p:spPr bwMode="auto">
              <a:xfrm>
                <a:off x="4486" y="264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0" name="Rectangle 183"/>
              <p:cNvSpPr>
                <a:spLocks noChangeArrowheads="1"/>
              </p:cNvSpPr>
              <p:nvPr/>
            </p:nvSpPr>
            <p:spPr bwMode="auto">
              <a:xfrm>
                <a:off x="4210" y="2549"/>
                <a:ext cx="27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W2</a:t>
                </a:r>
                <a:endParaRPr lang="en-US"/>
              </a:p>
            </p:txBody>
          </p:sp>
          <p:sp>
            <p:nvSpPr>
              <p:cNvPr id="20711" name="Freeform 184"/>
              <p:cNvSpPr>
                <a:spLocks/>
              </p:cNvSpPr>
              <p:nvPr/>
            </p:nvSpPr>
            <p:spPr bwMode="auto">
              <a:xfrm>
                <a:off x="4137" y="1104"/>
                <a:ext cx="349" cy="349"/>
              </a:xfrm>
              <a:custGeom>
                <a:avLst/>
                <a:gdLst>
                  <a:gd name="T0" fmla="*/ 349 w 349"/>
                  <a:gd name="T1" fmla="*/ 181 h 349"/>
                  <a:gd name="T2" fmla="*/ 337 w 349"/>
                  <a:gd name="T3" fmla="*/ 241 h 349"/>
                  <a:gd name="T4" fmla="*/ 301 w 349"/>
                  <a:gd name="T5" fmla="*/ 301 h 349"/>
                  <a:gd name="T6" fmla="*/ 253 w 349"/>
                  <a:gd name="T7" fmla="*/ 337 h 349"/>
                  <a:gd name="T8" fmla="*/ 181 w 349"/>
                  <a:gd name="T9" fmla="*/ 349 h 349"/>
                  <a:gd name="T10" fmla="*/ 181 w 349"/>
                  <a:gd name="T11" fmla="*/ 349 h 349"/>
                  <a:gd name="T12" fmla="*/ 109 w 349"/>
                  <a:gd name="T13" fmla="*/ 337 h 349"/>
                  <a:gd name="T14" fmla="*/ 61 w 349"/>
                  <a:gd name="T15" fmla="*/ 301 h 349"/>
                  <a:gd name="T16" fmla="*/ 24 w 349"/>
                  <a:gd name="T17" fmla="*/ 241 h 349"/>
                  <a:gd name="T18" fmla="*/ 0 w 349"/>
                  <a:gd name="T19" fmla="*/ 181 h 349"/>
                  <a:gd name="T20" fmla="*/ 0 w 349"/>
                  <a:gd name="T21" fmla="*/ 181 h 349"/>
                  <a:gd name="T22" fmla="*/ 24 w 349"/>
                  <a:gd name="T23" fmla="*/ 108 h 349"/>
                  <a:gd name="T24" fmla="*/ 61 w 349"/>
                  <a:gd name="T25" fmla="*/ 48 h 349"/>
                  <a:gd name="T26" fmla="*/ 109 w 349"/>
                  <a:gd name="T27" fmla="*/ 12 h 349"/>
                  <a:gd name="T28" fmla="*/ 181 w 349"/>
                  <a:gd name="T29" fmla="*/ 0 h 349"/>
                  <a:gd name="T30" fmla="*/ 181 w 349"/>
                  <a:gd name="T31" fmla="*/ 0 h 349"/>
                  <a:gd name="T32" fmla="*/ 253 w 349"/>
                  <a:gd name="T33" fmla="*/ 12 h 349"/>
                  <a:gd name="T34" fmla="*/ 301 w 349"/>
                  <a:gd name="T35" fmla="*/ 48 h 349"/>
                  <a:gd name="T36" fmla="*/ 337 w 349"/>
                  <a:gd name="T37" fmla="*/ 108 h 349"/>
                  <a:gd name="T38" fmla="*/ 349 w 349"/>
                  <a:gd name="T39" fmla="*/ 181 h 34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49"/>
                  <a:gd name="T61" fmla="*/ 0 h 349"/>
                  <a:gd name="T62" fmla="*/ 349 w 349"/>
                  <a:gd name="T63" fmla="*/ 349 h 34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49" h="349">
                    <a:moveTo>
                      <a:pt x="349" y="181"/>
                    </a:moveTo>
                    <a:lnTo>
                      <a:pt x="337" y="241"/>
                    </a:lnTo>
                    <a:lnTo>
                      <a:pt x="301" y="301"/>
                    </a:lnTo>
                    <a:lnTo>
                      <a:pt x="253" y="337"/>
                    </a:lnTo>
                    <a:lnTo>
                      <a:pt x="181" y="349"/>
                    </a:lnTo>
                    <a:lnTo>
                      <a:pt x="109" y="337"/>
                    </a:lnTo>
                    <a:lnTo>
                      <a:pt x="61" y="301"/>
                    </a:lnTo>
                    <a:lnTo>
                      <a:pt x="24" y="241"/>
                    </a:lnTo>
                    <a:lnTo>
                      <a:pt x="0" y="181"/>
                    </a:lnTo>
                    <a:lnTo>
                      <a:pt x="24" y="108"/>
                    </a:lnTo>
                    <a:lnTo>
                      <a:pt x="61" y="48"/>
                    </a:lnTo>
                    <a:lnTo>
                      <a:pt x="109" y="12"/>
                    </a:lnTo>
                    <a:lnTo>
                      <a:pt x="181" y="0"/>
                    </a:lnTo>
                    <a:lnTo>
                      <a:pt x="253" y="12"/>
                    </a:lnTo>
                    <a:lnTo>
                      <a:pt x="301" y="48"/>
                    </a:lnTo>
                    <a:lnTo>
                      <a:pt x="337" y="108"/>
                    </a:lnTo>
                    <a:lnTo>
                      <a:pt x="349" y="18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712" name="Line 185"/>
              <p:cNvSpPr>
                <a:spLocks noChangeShapeType="1"/>
              </p:cNvSpPr>
              <p:nvPr/>
            </p:nvSpPr>
            <p:spPr bwMode="auto">
              <a:xfrm flipH="1">
                <a:off x="4474" y="1285"/>
                <a:ext cx="12"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3" name="Line 186"/>
              <p:cNvSpPr>
                <a:spLocks noChangeShapeType="1"/>
              </p:cNvSpPr>
              <p:nvPr/>
            </p:nvSpPr>
            <p:spPr bwMode="auto">
              <a:xfrm>
                <a:off x="4474" y="134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4" name="Line 187"/>
              <p:cNvSpPr>
                <a:spLocks noChangeShapeType="1"/>
              </p:cNvSpPr>
              <p:nvPr/>
            </p:nvSpPr>
            <p:spPr bwMode="auto">
              <a:xfrm flipH="1">
                <a:off x="4438" y="1345"/>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5" name="Line 188"/>
              <p:cNvSpPr>
                <a:spLocks noChangeShapeType="1"/>
              </p:cNvSpPr>
              <p:nvPr/>
            </p:nvSpPr>
            <p:spPr bwMode="auto">
              <a:xfrm>
                <a:off x="4438" y="140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6" name="Line 189"/>
              <p:cNvSpPr>
                <a:spLocks noChangeShapeType="1"/>
              </p:cNvSpPr>
              <p:nvPr/>
            </p:nvSpPr>
            <p:spPr bwMode="auto">
              <a:xfrm flipH="1">
                <a:off x="4390" y="1405"/>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7" name="Line 190"/>
              <p:cNvSpPr>
                <a:spLocks noChangeShapeType="1"/>
              </p:cNvSpPr>
              <p:nvPr/>
            </p:nvSpPr>
            <p:spPr bwMode="auto">
              <a:xfrm>
                <a:off x="4390" y="144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8" name="Line 191"/>
              <p:cNvSpPr>
                <a:spLocks noChangeShapeType="1"/>
              </p:cNvSpPr>
              <p:nvPr/>
            </p:nvSpPr>
            <p:spPr bwMode="auto">
              <a:xfrm flipH="1">
                <a:off x="4318" y="1441"/>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19" name="Line 192"/>
              <p:cNvSpPr>
                <a:spLocks noChangeShapeType="1"/>
              </p:cNvSpPr>
              <p:nvPr/>
            </p:nvSpPr>
            <p:spPr bwMode="auto">
              <a:xfrm>
                <a:off x="4318" y="145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0" name="Line 193"/>
              <p:cNvSpPr>
                <a:spLocks noChangeShapeType="1"/>
              </p:cNvSpPr>
              <p:nvPr/>
            </p:nvSpPr>
            <p:spPr bwMode="auto">
              <a:xfrm>
                <a:off x="4318" y="145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1" name="Line 194"/>
              <p:cNvSpPr>
                <a:spLocks noChangeShapeType="1"/>
              </p:cNvSpPr>
              <p:nvPr/>
            </p:nvSpPr>
            <p:spPr bwMode="auto">
              <a:xfrm>
                <a:off x="4318" y="145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2" name="Line 195"/>
              <p:cNvSpPr>
                <a:spLocks noChangeShapeType="1"/>
              </p:cNvSpPr>
              <p:nvPr/>
            </p:nvSpPr>
            <p:spPr bwMode="auto">
              <a:xfrm flipH="1" flipV="1">
                <a:off x="4246" y="1441"/>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3" name="Line 196"/>
              <p:cNvSpPr>
                <a:spLocks noChangeShapeType="1"/>
              </p:cNvSpPr>
              <p:nvPr/>
            </p:nvSpPr>
            <p:spPr bwMode="auto">
              <a:xfrm>
                <a:off x="4246" y="144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4" name="Line 197"/>
              <p:cNvSpPr>
                <a:spLocks noChangeShapeType="1"/>
              </p:cNvSpPr>
              <p:nvPr/>
            </p:nvSpPr>
            <p:spPr bwMode="auto">
              <a:xfrm flipH="1" flipV="1">
                <a:off x="4198" y="1405"/>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5" name="Line 198"/>
              <p:cNvSpPr>
                <a:spLocks noChangeShapeType="1"/>
              </p:cNvSpPr>
              <p:nvPr/>
            </p:nvSpPr>
            <p:spPr bwMode="auto">
              <a:xfrm>
                <a:off x="4198" y="140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6" name="Line 199"/>
              <p:cNvSpPr>
                <a:spLocks noChangeShapeType="1"/>
              </p:cNvSpPr>
              <p:nvPr/>
            </p:nvSpPr>
            <p:spPr bwMode="auto">
              <a:xfrm flipH="1" flipV="1">
                <a:off x="4161" y="1345"/>
                <a:ext cx="37"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7" name="Line 200"/>
              <p:cNvSpPr>
                <a:spLocks noChangeShapeType="1"/>
              </p:cNvSpPr>
              <p:nvPr/>
            </p:nvSpPr>
            <p:spPr bwMode="auto">
              <a:xfrm>
                <a:off x="4161" y="134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8" name="Line 201"/>
              <p:cNvSpPr>
                <a:spLocks noChangeShapeType="1"/>
              </p:cNvSpPr>
              <p:nvPr/>
            </p:nvSpPr>
            <p:spPr bwMode="auto">
              <a:xfrm flipH="1" flipV="1">
                <a:off x="4137" y="1285"/>
                <a:ext cx="24"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29" name="Line 202"/>
              <p:cNvSpPr>
                <a:spLocks noChangeShapeType="1"/>
              </p:cNvSpPr>
              <p:nvPr/>
            </p:nvSpPr>
            <p:spPr bwMode="auto">
              <a:xfrm>
                <a:off x="4137"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30" name="Line 203"/>
              <p:cNvSpPr>
                <a:spLocks noChangeShapeType="1"/>
              </p:cNvSpPr>
              <p:nvPr/>
            </p:nvSpPr>
            <p:spPr bwMode="auto">
              <a:xfrm>
                <a:off x="4137"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31" name="Line 204"/>
              <p:cNvSpPr>
                <a:spLocks noChangeShapeType="1"/>
              </p:cNvSpPr>
              <p:nvPr/>
            </p:nvSpPr>
            <p:spPr bwMode="auto">
              <a:xfrm>
                <a:off x="4137"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32" name="Line 205"/>
              <p:cNvSpPr>
                <a:spLocks noChangeShapeType="1"/>
              </p:cNvSpPr>
              <p:nvPr/>
            </p:nvSpPr>
            <p:spPr bwMode="auto">
              <a:xfrm flipV="1">
                <a:off x="4137" y="1212"/>
                <a:ext cx="24" cy="7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733" name="Line 206"/>
              <p:cNvSpPr>
                <a:spLocks noChangeShapeType="1"/>
              </p:cNvSpPr>
              <p:nvPr/>
            </p:nvSpPr>
            <p:spPr bwMode="auto">
              <a:xfrm>
                <a:off x="4161" y="121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487" name="Line 208"/>
            <p:cNvSpPr>
              <a:spLocks noChangeShapeType="1"/>
            </p:cNvSpPr>
            <p:nvPr/>
          </p:nvSpPr>
          <p:spPr bwMode="auto">
            <a:xfrm flipV="1">
              <a:off x="4161" y="1152"/>
              <a:ext cx="37"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209"/>
            <p:cNvSpPr>
              <a:spLocks noChangeShapeType="1"/>
            </p:cNvSpPr>
            <p:nvPr/>
          </p:nvSpPr>
          <p:spPr bwMode="auto">
            <a:xfrm>
              <a:off x="4198" y="11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9" name="Line 210"/>
            <p:cNvSpPr>
              <a:spLocks noChangeShapeType="1"/>
            </p:cNvSpPr>
            <p:nvPr/>
          </p:nvSpPr>
          <p:spPr bwMode="auto">
            <a:xfrm flipV="1">
              <a:off x="4198" y="1116"/>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211"/>
            <p:cNvSpPr>
              <a:spLocks noChangeShapeType="1"/>
            </p:cNvSpPr>
            <p:nvPr/>
          </p:nvSpPr>
          <p:spPr bwMode="auto">
            <a:xfrm>
              <a:off x="4246" y="111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1" name="Line 212"/>
            <p:cNvSpPr>
              <a:spLocks noChangeShapeType="1"/>
            </p:cNvSpPr>
            <p:nvPr/>
          </p:nvSpPr>
          <p:spPr bwMode="auto">
            <a:xfrm flipV="1">
              <a:off x="4246" y="1104"/>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2" name="Line 213"/>
            <p:cNvSpPr>
              <a:spLocks noChangeShapeType="1"/>
            </p:cNvSpPr>
            <p:nvPr/>
          </p:nvSpPr>
          <p:spPr bwMode="auto">
            <a:xfrm>
              <a:off x="4318" y="110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214"/>
            <p:cNvSpPr>
              <a:spLocks noChangeShapeType="1"/>
            </p:cNvSpPr>
            <p:nvPr/>
          </p:nvSpPr>
          <p:spPr bwMode="auto">
            <a:xfrm>
              <a:off x="4318" y="110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215"/>
            <p:cNvSpPr>
              <a:spLocks noChangeShapeType="1"/>
            </p:cNvSpPr>
            <p:nvPr/>
          </p:nvSpPr>
          <p:spPr bwMode="auto">
            <a:xfrm>
              <a:off x="4318" y="110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216"/>
            <p:cNvSpPr>
              <a:spLocks noChangeShapeType="1"/>
            </p:cNvSpPr>
            <p:nvPr/>
          </p:nvSpPr>
          <p:spPr bwMode="auto">
            <a:xfrm>
              <a:off x="4318" y="1104"/>
              <a:ext cx="7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Line 217"/>
            <p:cNvSpPr>
              <a:spLocks noChangeShapeType="1"/>
            </p:cNvSpPr>
            <p:nvPr/>
          </p:nvSpPr>
          <p:spPr bwMode="auto">
            <a:xfrm>
              <a:off x="4390" y="111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7" name="Line 218"/>
            <p:cNvSpPr>
              <a:spLocks noChangeShapeType="1"/>
            </p:cNvSpPr>
            <p:nvPr/>
          </p:nvSpPr>
          <p:spPr bwMode="auto">
            <a:xfrm>
              <a:off x="4390" y="1116"/>
              <a:ext cx="48" cy="36"/>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8" name="Line 219"/>
            <p:cNvSpPr>
              <a:spLocks noChangeShapeType="1"/>
            </p:cNvSpPr>
            <p:nvPr/>
          </p:nvSpPr>
          <p:spPr bwMode="auto">
            <a:xfrm>
              <a:off x="4438" y="11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9" name="Line 220"/>
            <p:cNvSpPr>
              <a:spLocks noChangeShapeType="1"/>
            </p:cNvSpPr>
            <p:nvPr/>
          </p:nvSpPr>
          <p:spPr bwMode="auto">
            <a:xfrm>
              <a:off x="4438" y="1152"/>
              <a:ext cx="36" cy="60"/>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0" name="Line 221"/>
            <p:cNvSpPr>
              <a:spLocks noChangeShapeType="1"/>
            </p:cNvSpPr>
            <p:nvPr/>
          </p:nvSpPr>
          <p:spPr bwMode="auto">
            <a:xfrm>
              <a:off x="4474" y="121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1" name="Line 222"/>
            <p:cNvSpPr>
              <a:spLocks noChangeShapeType="1"/>
            </p:cNvSpPr>
            <p:nvPr/>
          </p:nvSpPr>
          <p:spPr bwMode="auto">
            <a:xfrm>
              <a:off x="4474" y="1212"/>
              <a:ext cx="12" cy="7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2" name="Line 223"/>
            <p:cNvSpPr>
              <a:spLocks noChangeShapeType="1"/>
            </p:cNvSpPr>
            <p:nvPr/>
          </p:nvSpPr>
          <p:spPr bwMode="auto">
            <a:xfrm>
              <a:off x="4486" y="128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3" name="Rectangle 224"/>
            <p:cNvSpPr>
              <a:spLocks noChangeArrowheads="1"/>
            </p:cNvSpPr>
            <p:nvPr/>
          </p:nvSpPr>
          <p:spPr bwMode="auto">
            <a:xfrm>
              <a:off x="4222" y="1189"/>
              <a:ext cx="27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W1</a:t>
              </a:r>
              <a:endParaRPr lang="en-US"/>
            </a:p>
          </p:txBody>
        </p:sp>
        <p:sp>
          <p:nvSpPr>
            <p:cNvPr id="20504" name="Line 225"/>
            <p:cNvSpPr>
              <a:spLocks noChangeShapeType="1"/>
            </p:cNvSpPr>
            <p:nvPr/>
          </p:nvSpPr>
          <p:spPr bwMode="auto">
            <a:xfrm>
              <a:off x="1767" y="1285"/>
              <a:ext cx="2310"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5" name="Freeform 226"/>
            <p:cNvSpPr>
              <a:spLocks/>
            </p:cNvSpPr>
            <p:nvPr/>
          </p:nvSpPr>
          <p:spPr bwMode="auto">
            <a:xfrm>
              <a:off x="4017" y="1224"/>
              <a:ext cx="132" cy="121"/>
            </a:xfrm>
            <a:custGeom>
              <a:avLst/>
              <a:gdLst>
                <a:gd name="T0" fmla="*/ 132 w 132"/>
                <a:gd name="T1" fmla="*/ 61 h 121"/>
                <a:gd name="T2" fmla="*/ 0 w 132"/>
                <a:gd name="T3" fmla="*/ 121 h 121"/>
                <a:gd name="T4" fmla="*/ 60 w 132"/>
                <a:gd name="T5" fmla="*/ 61 h 121"/>
                <a:gd name="T6" fmla="*/ 0 w 132"/>
                <a:gd name="T7" fmla="*/ 0 h 121"/>
                <a:gd name="T8" fmla="*/ 132 w 132"/>
                <a:gd name="T9" fmla="*/ 61 h 121"/>
                <a:gd name="T10" fmla="*/ 0 60000 65536"/>
                <a:gd name="T11" fmla="*/ 0 60000 65536"/>
                <a:gd name="T12" fmla="*/ 0 60000 65536"/>
                <a:gd name="T13" fmla="*/ 0 60000 65536"/>
                <a:gd name="T14" fmla="*/ 0 60000 65536"/>
                <a:gd name="T15" fmla="*/ 0 w 132"/>
                <a:gd name="T16" fmla="*/ 0 h 121"/>
                <a:gd name="T17" fmla="*/ 132 w 132"/>
                <a:gd name="T18" fmla="*/ 121 h 121"/>
              </a:gdLst>
              <a:ahLst/>
              <a:cxnLst>
                <a:cxn ang="T10">
                  <a:pos x="T0" y="T1"/>
                </a:cxn>
                <a:cxn ang="T11">
                  <a:pos x="T2" y="T3"/>
                </a:cxn>
                <a:cxn ang="T12">
                  <a:pos x="T4" y="T5"/>
                </a:cxn>
                <a:cxn ang="T13">
                  <a:pos x="T6" y="T7"/>
                </a:cxn>
                <a:cxn ang="T14">
                  <a:pos x="T8" y="T9"/>
                </a:cxn>
              </a:cxnLst>
              <a:rect l="T15" t="T16" r="T17" b="T18"/>
              <a:pathLst>
                <a:path w="132" h="121">
                  <a:moveTo>
                    <a:pt x="132" y="61"/>
                  </a:moveTo>
                  <a:lnTo>
                    <a:pt x="0" y="121"/>
                  </a:lnTo>
                  <a:lnTo>
                    <a:pt x="60" y="61"/>
                  </a:lnTo>
                  <a:lnTo>
                    <a:pt x="0" y="0"/>
                  </a:lnTo>
                  <a:lnTo>
                    <a:pt x="132"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06" name="Line 227"/>
            <p:cNvSpPr>
              <a:spLocks noChangeShapeType="1"/>
            </p:cNvSpPr>
            <p:nvPr/>
          </p:nvSpPr>
          <p:spPr bwMode="auto">
            <a:xfrm>
              <a:off x="1743" y="2644"/>
              <a:ext cx="2310"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7" name="Freeform 228"/>
            <p:cNvSpPr>
              <a:spLocks/>
            </p:cNvSpPr>
            <p:nvPr/>
          </p:nvSpPr>
          <p:spPr bwMode="auto">
            <a:xfrm>
              <a:off x="3993" y="2584"/>
              <a:ext cx="132" cy="121"/>
            </a:xfrm>
            <a:custGeom>
              <a:avLst/>
              <a:gdLst>
                <a:gd name="T0" fmla="*/ 132 w 132"/>
                <a:gd name="T1" fmla="*/ 60 h 121"/>
                <a:gd name="T2" fmla="*/ 0 w 132"/>
                <a:gd name="T3" fmla="*/ 121 h 121"/>
                <a:gd name="T4" fmla="*/ 60 w 132"/>
                <a:gd name="T5" fmla="*/ 60 h 121"/>
                <a:gd name="T6" fmla="*/ 0 w 132"/>
                <a:gd name="T7" fmla="*/ 0 h 121"/>
                <a:gd name="T8" fmla="*/ 132 w 132"/>
                <a:gd name="T9" fmla="*/ 60 h 121"/>
                <a:gd name="T10" fmla="*/ 0 60000 65536"/>
                <a:gd name="T11" fmla="*/ 0 60000 65536"/>
                <a:gd name="T12" fmla="*/ 0 60000 65536"/>
                <a:gd name="T13" fmla="*/ 0 60000 65536"/>
                <a:gd name="T14" fmla="*/ 0 60000 65536"/>
                <a:gd name="T15" fmla="*/ 0 w 132"/>
                <a:gd name="T16" fmla="*/ 0 h 121"/>
                <a:gd name="T17" fmla="*/ 132 w 132"/>
                <a:gd name="T18" fmla="*/ 121 h 121"/>
              </a:gdLst>
              <a:ahLst/>
              <a:cxnLst>
                <a:cxn ang="T10">
                  <a:pos x="T0" y="T1"/>
                </a:cxn>
                <a:cxn ang="T11">
                  <a:pos x="T2" y="T3"/>
                </a:cxn>
                <a:cxn ang="T12">
                  <a:pos x="T4" y="T5"/>
                </a:cxn>
                <a:cxn ang="T13">
                  <a:pos x="T6" y="T7"/>
                </a:cxn>
                <a:cxn ang="T14">
                  <a:pos x="T8" y="T9"/>
                </a:cxn>
              </a:cxnLst>
              <a:rect l="T15" t="T16" r="T17" b="T18"/>
              <a:pathLst>
                <a:path w="132" h="121">
                  <a:moveTo>
                    <a:pt x="132" y="60"/>
                  </a:moveTo>
                  <a:lnTo>
                    <a:pt x="0" y="121"/>
                  </a:lnTo>
                  <a:lnTo>
                    <a:pt x="60" y="60"/>
                  </a:lnTo>
                  <a:lnTo>
                    <a:pt x="0" y="0"/>
                  </a:lnTo>
                  <a:lnTo>
                    <a:pt x="132" y="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08" name="Line 229"/>
            <p:cNvSpPr>
              <a:spLocks noChangeShapeType="1"/>
            </p:cNvSpPr>
            <p:nvPr/>
          </p:nvSpPr>
          <p:spPr bwMode="auto">
            <a:xfrm>
              <a:off x="1707" y="1417"/>
              <a:ext cx="1035" cy="42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9" name="Freeform 230"/>
            <p:cNvSpPr>
              <a:spLocks/>
            </p:cNvSpPr>
            <p:nvPr/>
          </p:nvSpPr>
          <p:spPr bwMode="auto">
            <a:xfrm>
              <a:off x="2657" y="1754"/>
              <a:ext cx="145" cy="120"/>
            </a:xfrm>
            <a:custGeom>
              <a:avLst/>
              <a:gdLst>
                <a:gd name="T0" fmla="*/ 145 w 145"/>
                <a:gd name="T1" fmla="*/ 108 h 120"/>
                <a:gd name="T2" fmla="*/ 0 w 145"/>
                <a:gd name="T3" fmla="*/ 120 h 120"/>
                <a:gd name="T4" fmla="*/ 85 w 145"/>
                <a:gd name="T5" fmla="*/ 84 h 120"/>
                <a:gd name="T6" fmla="*/ 49 w 145"/>
                <a:gd name="T7" fmla="*/ 0 h 120"/>
                <a:gd name="T8" fmla="*/ 145 w 145"/>
                <a:gd name="T9" fmla="*/ 108 h 120"/>
                <a:gd name="T10" fmla="*/ 0 60000 65536"/>
                <a:gd name="T11" fmla="*/ 0 60000 65536"/>
                <a:gd name="T12" fmla="*/ 0 60000 65536"/>
                <a:gd name="T13" fmla="*/ 0 60000 65536"/>
                <a:gd name="T14" fmla="*/ 0 60000 65536"/>
                <a:gd name="T15" fmla="*/ 0 w 145"/>
                <a:gd name="T16" fmla="*/ 0 h 120"/>
                <a:gd name="T17" fmla="*/ 145 w 145"/>
                <a:gd name="T18" fmla="*/ 120 h 120"/>
              </a:gdLst>
              <a:ahLst/>
              <a:cxnLst>
                <a:cxn ang="T10">
                  <a:pos x="T0" y="T1"/>
                </a:cxn>
                <a:cxn ang="T11">
                  <a:pos x="T2" y="T3"/>
                </a:cxn>
                <a:cxn ang="T12">
                  <a:pos x="T4" y="T5"/>
                </a:cxn>
                <a:cxn ang="T13">
                  <a:pos x="T6" y="T7"/>
                </a:cxn>
                <a:cxn ang="T14">
                  <a:pos x="T8" y="T9"/>
                </a:cxn>
              </a:cxnLst>
              <a:rect l="T15" t="T16" r="T17" b="T18"/>
              <a:pathLst>
                <a:path w="145" h="120">
                  <a:moveTo>
                    <a:pt x="145" y="108"/>
                  </a:moveTo>
                  <a:lnTo>
                    <a:pt x="0" y="120"/>
                  </a:lnTo>
                  <a:lnTo>
                    <a:pt x="85" y="84"/>
                  </a:lnTo>
                  <a:lnTo>
                    <a:pt x="49" y="0"/>
                  </a:lnTo>
                  <a:lnTo>
                    <a:pt x="145" y="10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10" name="Line 231"/>
            <p:cNvSpPr>
              <a:spLocks noChangeShapeType="1"/>
            </p:cNvSpPr>
            <p:nvPr/>
          </p:nvSpPr>
          <p:spPr bwMode="auto">
            <a:xfrm flipV="1">
              <a:off x="1707" y="2055"/>
              <a:ext cx="1059" cy="469"/>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1" name="Freeform 232"/>
            <p:cNvSpPr>
              <a:spLocks/>
            </p:cNvSpPr>
            <p:nvPr/>
          </p:nvSpPr>
          <p:spPr bwMode="auto">
            <a:xfrm>
              <a:off x="2681" y="2031"/>
              <a:ext cx="145" cy="108"/>
            </a:xfrm>
            <a:custGeom>
              <a:avLst/>
              <a:gdLst>
                <a:gd name="T0" fmla="*/ 145 w 145"/>
                <a:gd name="T1" fmla="*/ 0 h 108"/>
                <a:gd name="T2" fmla="*/ 49 w 145"/>
                <a:gd name="T3" fmla="*/ 108 h 108"/>
                <a:gd name="T4" fmla="*/ 85 w 145"/>
                <a:gd name="T5" fmla="*/ 24 h 108"/>
                <a:gd name="T6" fmla="*/ 0 w 145"/>
                <a:gd name="T7" fmla="*/ 0 h 108"/>
                <a:gd name="T8" fmla="*/ 145 w 145"/>
                <a:gd name="T9" fmla="*/ 0 h 108"/>
                <a:gd name="T10" fmla="*/ 0 60000 65536"/>
                <a:gd name="T11" fmla="*/ 0 60000 65536"/>
                <a:gd name="T12" fmla="*/ 0 60000 65536"/>
                <a:gd name="T13" fmla="*/ 0 60000 65536"/>
                <a:gd name="T14" fmla="*/ 0 60000 65536"/>
                <a:gd name="T15" fmla="*/ 0 w 145"/>
                <a:gd name="T16" fmla="*/ 0 h 108"/>
                <a:gd name="T17" fmla="*/ 145 w 145"/>
                <a:gd name="T18" fmla="*/ 108 h 108"/>
              </a:gdLst>
              <a:ahLst/>
              <a:cxnLst>
                <a:cxn ang="T10">
                  <a:pos x="T0" y="T1"/>
                </a:cxn>
                <a:cxn ang="T11">
                  <a:pos x="T2" y="T3"/>
                </a:cxn>
                <a:cxn ang="T12">
                  <a:pos x="T4" y="T5"/>
                </a:cxn>
                <a:cxn ang="T13">
                  <a:pos x="T6" y="T7"/>
                </a:cxn>
                <a:cxn ang="T14">
                  <a:pos x="T8" y="T9"/>
                </a:cxn>
              </a:cxnLst>
              <a:rect l="T15" t="T16" r="T17" b="T18"/>
              <a:pathLst>
                <a:path w="145" h="108">
                  <a:moveTo>
                    <a:pt x="145" y="0"/>
                  </a:moveTo>
                  <a:lnTo>
                    <a:pt x="49" y="108"/>
                  </a:lnTo>
                  <a:lnTo>
                    <a:pt x="85" y="24"/>
                  </a:lnTo>
                  <a:lnTo>
                    <a:pt x="0"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12" name="Line 233"/>
            <p:cNvSpPr>
              <a:spLocks noChangeShapeType="1"/>
            </p:cNvSpPr>
            <p:nvPr/>
          </p:nvSpPr>
          <p:spPr bwMode="auto">
            <a:xfrm flipH="1" flipV="1">
              <a:off x="3115" y="2079"/>
              <a:ext cx="974" cy="43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3" name="Freeform 234"/>
            <p:cNvSpPr>
              <a:spLocks/>
            </p:cNvSpPr>
            <p:nvPr/>
          </p:nvSpPr>
          <p:spPr bwMode="auto">
            <a:xfrm>
              <a:off x="4005" y="2428"/>
              <a:ext cx="144" cy="108"/>
            </a:xfrm>
            <a:custGeom>
              <a:avLst/>
              <a:gdLst>
                <a:gd name="T0" fmla="*/ 144 w 144"/>
                <a:gd name="T1" fmla="*/ 108 h 108"/>
                <a:gd name="T2" fmla="*/ 48 w 144"/>
                <a:gd name="T3" fmla="*/ 0 h 108"/>
                <a:gd name="T4" fmla="*/ 84 w 144"/>
                <a:gd name="T5" fmla="*/ 84 h 108"/>
                <a:gd name="T6" fmla="*/ 0 w 144"/>
                <a:gd name="T7" fmla="*/ 108 h 108"/>
                <a:gd name="T8" fmla="*/ 144 w 144"/>
                <a:gd name="T9" fmla="*/ 108 h 108"/>
                <a:gd name="T10" fmla="*/ 0 60000 65536"/>
                <a:gd name="T11" fmla="*/ 0 60000 65536"/>
                <a:gd name="T12" fmla="*/ 0 60000 65536"/>
                <a:gd name="T13" fmla="*/ 0 60000 65536"/>
                <a:gd name="T14" fmla="*/ 0 60000 65536"/>
                <a:gd name="T15" fmla="*/ 0 w 144"/>
                <a:gd name="T16" fmla="*/ 0 h 108"/>
                <a:gd name="T17" fmla="*/ 144 w 144"/>
                <a:gd name="T18" fmla="*/ 108 h 108"/>
              </a:gdLst>
              <a:ahLst/>
              <a:cxnLst>
                <a:cxn ang="T10">
                  <a:pos x="T0" y="T1"/>
                </a:cxn>
                <a:cxn ang="T11">
                  <a:pos x="T2" y="T3"/>
                </a:cxn>
                <a:cxn ang="T12">
                  <a:pos x="T4" y="T5"/>
                </a:cxn>
                <a:cxn ang="T13">
                  <a:pos x="T6" y="T7"/>
                </a:cxn>
                <a:cxn ang="T14">
                  <a:pos x="T8" y="T9"/>
                </a:cxn>
              </a:cxnLst>
              <a:rect l="T15" t="T16" r="T17" b="T18"/>
              <a:pathLst>
                <a:path w="144" h="108">
                  <a:moveTo>
                    <a:pt x="144" y="108"/>
                  </a:moveTo>
                  <a:lnTo>
                    <a:pt x="48" y="0"/>
                  </a:lnTo>
                  <a:lnTo>
                    <a:pt x="84" y="84"/>
                  </a:lnTo>
                  <a:lnTo>
                    <a:pt x="0" y="108"/>
                  </a:lnTo>
                  <a:lnTo>
                    <a:pt x="144" y="10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14" name="Line 235"/>
            <p:cNvSpPr>
              <a:spLocks noChangeShapeType="1"/>
            </p:cNvSpPr>
            <p:nvPr/>
          </p:nvSpPr>
          <p:spPr bwMode="auto">
            <a:xfrm flipV="1">
              <a:off x="3103" y="1417"/>
              <a:ext cx="1010" cy="469"/>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15" name="Freeform 236"/>
            <p:cNvSpPr>
              <a:spLocks/>
            </p:cNvSpPr>
            <p:nvPr/>
          </p:nvSpPr>
          <p:spPr bwMode="auto">
            <a:xfrm>
              <a:off x="4029" y="1393"/>
              <a:ext cx="145" cy="108"/>
            </a:xfrm>
            <a:custGeom>
              <a:avLst/>
              <a:gdLst>
                <a:gd name="T0" fmla="*/ 145 w 145"/>
                <a:gd name="T1" fmla="*/ 0 h 108"/>
                <a:gd name="T2" fmla="*/ 48 w 145"/>
                <a:gd name="T3" fmla="*/ 108 h 108"/>
                <a:gd name="T4" fmla="*/ 84 w 145"/>
                <a:gd name="T5" fmla="*/ 24 h 108"/>
                <a:gd name="T6" fmla="*/ 0 w 145"/>
                <a:gd name="T7" fmla="*/ 0 h 108"/>
                <a:gd name="T8" fmla="*/ 145 w 145"/>
                <a:gd name="T9" fmla="*/ 0 h 108"/>
                <a:gd name="T10" fmla="*/ 0 60000 65536"/>
                <a:gd name="T11" fmla="*/ 0 60000 65536"/>
                <a:gd name="T12" fmla="*/ 0 60000 65536"/>
                <a:gd name="T13" fmla="*/ 0 60000 65536"/>
                <a:gd name="T14" fmla="*/ 0 60000 65536"/>
                <a:gd name="T15" fmla="*/ 0 w 145"/>
                <a:gd name="T16" fmla="*/ 0 h 108"/>
                <a:gd name="T17" fmla="*/ 145 w 145"/>
                <a:gd name="T18" fmla="*/ 108 h 108"/>
              </a:gdLst>
              <a:ahLst/>
              <a:cxnLst>
                <a:cxn ang="T10">
                  <a:pos x="T0" y="T1"/>
                </a:cxn>
                <a:cxn ang="T11">
                  <a:pos x="T2" y="T3"/>
                </a:cxn>
                <a:cxn ang="T12">
                  <a:pos x="T4" y="T5"/>
                </a:cxn>
                <a:cxn ang="T13">
                  <a:pos x="T6" y="T7"/>
                </a:cxn>
                <a:cxn ang="T14">
                  <a:pos x="T8" y="T9"/>
                </a:cxn>
              </a:cxnLst>
              <a:rect l="T15" t="T16" r="T17" b="T18"/>
              <a:pathLst>
                <a:path w="145" h="108">
                  <a:moveTo>
                    <a:pt x="145" y="0"/>
                  </a:moveTo>
                  <a:lnTo>
                    <a:pt x="48" y="108"/>
                  </a:lnTo>
                  <a:lnTo>
                    <a:pt x="84" y="24"/>
                  </a:lnTo>
                  <a:lnTo>
                    <a:pt x="0" y="0"/>
                  </a:lnTo>
                  <a:lnTo>
                    <a:pt x="14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16" name="Rectangle 237"/>
            <p:cNvSpPr>
              <a:spLocks noChangeArrowheads="1"/>
            </p:cNvSpPr>
            <p:nvPr/>
          </p:nvSpPr>
          <p:spPr bwMode="auto">
            <a:xfrm>
              <a:off x="684" y="1092"/>
              <a:ext cx="529"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80 units</a:t>
              </a:r>
              <a:endParaRPr lang="en-US"/>
            </a:p>
          </p:txBody>
        </p:sp>
        <p:sp>
          <p:nvSpPr>
            <p:cNvPr id="20517" name="Rectangle 238"/>
            <p:cNvSpPr>
              <a:spLocks noChangeArrowheads="1"/>
            </p:cNvSpPr>
            <p:nvPr/>
          </p:nvSpPr>
          <p:spPr bwMode="auto">
            <a:xfrm>
              <a:off x="684" y="1237"/>
              <a:ext cx="602"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produced</a:t>
              </a:r>
              <a:endParaRPr lang="en-US"/>
            </a:p>
          </p:txBody>
        </p:sp>
        <p:sp>
          <p:nvSpPr>
            <p:cNvPr id="20518" name="Rectangle 239"/>
            <p:cNvSpPr>
              <a:spLocks noChangeArrowheads="1"/>
            </p:cNvSpPr>
            <p:nvPr/>
          </p:nvSpPr>
          <p:spPr bwMode="auto">
            <a:xfrm>
              <a:off x="708" y="2452"/>
              <a:ext cx="56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70 units </a:t>
              </a:r>
              <a:endParaRPr lang="en-US"/>
            </a:p>
          </p:txBody>
        </p:sp>
        <p:sp>
          <p:nvSpPr>
            <p:cNvPr id="20519" name="Rectangle 240"/>
            <p:cNvSpPr>
              <a:spLocks noChangeArrowheads="1"/>
            </p:cNvSpPr>
            <p:nvPr/>
          </p:nvSpPr>
          <p:spPr bwMode="auto">
            <a:xfrm>
              <a:off x="708" y="2597"/>
              <a:ext cx="602"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produced</a:t>
              </a:r>
              <a:endParaRPr lang="en-US"/>
            </a:p>
          </p:txBody>
        </p:sp>
        <p:sp>
          <p:nvSpPr>
            <p:cNvPr id="20520" name="Rectangle 241"/>
            <p:cNvSpPr>
              <a:spLocks noChangeArrowheads="1"/>
            </p:cNvSpPr>
            <p:nvPr/>
          </p:nvSpPr>
          <p:spPr bwMode="auto">
            <a:xfrm>
              <a:off x="4571" y="1092"/>
              <a:ext cx="529"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60 units</a:t>
              </a:r>
              <a:endParaRPr lang="en-US"/>
            </a:p>
          </p:txBody>
        </p:sp>
        <p:sp>
          <p:nvSpPr>
            <p:cNvPr id="20521" name="Rectangle 242"/>
            <p:cNvSpPr>
              <a:spLocks noChangeArrowheads="1"/>
            </p:cNvSpPr>
            <p:nvPr/>
          </p:nvSpPr>
          <p:spPr bwMode="auto">
            <a:xfrm>
              <a:off x="4571" y="1237"/>
              <a:ext cx="45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needed</a:t>
              </a:r>
              <a:endParaRPr lang="en-US"/>
            </a:p>
          </p:txBody>
        </p:sp>
        <p:sp>
          <p:nvSpPr>
            <p:cNvPr id="20522" name="Rectangle 243"/>
            <p:cNvSpPr>
              <a:spLocks noChangeArrowheads="1"/>
            </p:cNvSpPr>
            <p:nvPr/>
          </p:nvSpPr>
          <p:spPr bwMode="auto">
            <a:xfrm>
              <a:off x="4571" y="2452"/>
              <a:ext cx="566"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90 units </a:t>
              </a:r>
              <a:endParaRPr lang="en-US"/>
            </a:p>
          </p:txBody>
        </p:sp>
        <p:sp>
          <p:nvSpPr>
            <p:cNvPr id="20523" name="Rectangle 244"/>
            <p:cNvSpPr>
              <a:spLocks noChangeArrowheads="1"/>
            </p:cNvSpPr>
            <p:nvPr/>
          </p:nvSpPr>
          <p:spPr bwMode="auto">
            <a:xfrm>
              <a:off x="4571" y="2597"/>
              <a:ext cx="45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needed</a:t>
              </a:r>
              <a:endParaRPr lang="en-US"/>
            </a:p>
          </p:txBody>
        </p:sp>
        <p:sp>
          <p:nvSpPr>
            <p:cNvPr id="20524" name="Rectangle 245"/>
            <p:cNvSpPr>
              <a:spLocks noChangeArrowheads="1"/>
            </p:cNvSpPr>
            <p:nvPr/>
          </p:nvSpPr>
          <p:spPr bwMode="auto">
            <a:xfrm>
              <a:off x="2669" y="1092"/>
              <a:ext cx="614"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$700/unit</a:t>
              </a:r>
              <a:endParaRPr lang="en-US"/>
            </a:p>
          </p:txBody>
        </p:sp>
        <p:sp>
          <p:nvSpPr>
            <p:cNvPr id="20525" name="Rectangle 246"/>
            <p:cNvSpPr>
              <a:spLocks noChangeArrowheads="1"/>
            </p:cNvSpPr>
            <p:nvPr/>
          </p:nvSpPr>
          <p:spPr bwMode="auto">
            <a:xfrm>
              <a:off x="2669" y="2464"/>
              <a:ext cx="666"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$1,000/unit</a:t>
              </a:r>
              <a:endParaRPr lang="en-US"/>
            </a:p>
          </p:txBody>
        </p:sp>
        <p:sp>
          <p:nvSpPr>
            <p:cNvPr id="20526" name="Rectangle 247"/>
            <p:cNvSpPr>
              <a:spLocks noChangeArrowheads="1"/>
            </p:cNvSpPr>
            <p:nvPr/>
          </p:nvSpPr>
          <p:spPr bwMode="auto">
            <a:xfrm>
              <a:off x="2056" y="1381"/>
              <a:ext cx="650"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$300/unit </a:t>
              </a:r>
              <a:endParaRPr lang="en-US"/>
            </a:p>
          </p:txBody>
        </p:sp>
        <p:sp>
          <p:nvSpPr>
            <p:cNvPr id="20527" name="Rectangle 248"/>
            <p:cNvSpPr>
              <a:spLocks noChangeArrowheads="1"/>
            </p:cNvSpPr>
            <p:nvPr/>
          </p:nvSpPr>
          <p:spPr bwMode="auto">
            <a:xfrm>
              <a:off x="1440" y="1655"/>
              <a:ext cx="92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 units max.]</a:t>
              </a:r>
              <a:endParaRPr lang="en-US"/>
            </a:p>
          </p:txBody>
        </p:sp>
        <p:sp>
          <p:nvSpPr>
            <p:cNvPr id="20528" name="Rectangle 249"/>
            <p:cNvSpPr>
              <a:spLocks noChangeArrowheads="1"/>
            </p:cNvSpPr>
            <p:nvPr/>
          </p:nvSpPr>
          <p:spPr bwMode="auto">
            <a:xfrm>
              <a:off x="2190" y="2304"/>
              <a:ext cx="59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$500/unit </a:t>
              </a:r>
              <a:endParaRPr lang="en-US"/>
            </a:p>
          </p:txBody>
        </p:sp>
        <p:sp>
          <p:nvSpPr>
            <p:cNvPr id="20529" name="Rectangle 250"/>
            <p:cNvSpPr>
              <a:spLocks noChangeArrowheads="1"/>
            </p:cNvSpPr>
            <p:nvPr/>
          </p:nvSpPr>
          <p:spPr bwMode="auto">
            <a:xfrm>
              <a:off x="1377" y="2064"/>
              <a:ext cx="92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 units max.]</a:t>
              </a:r>
              <a:endParaRPr lang="en-US"/>
            </a:p>
          </p:txBody>
        </p:sp>
        <p:sp>
          <p:nvSpPr>
            <p:cNvPr id="20530" name="Rectangle 251"/>
            <p:cNvSpPr>
              <a:spLocks noChangeArrowheads="1"/>
            </p:cNvSpPr>
            <p:nvPr/>
          </p:nvSpPr>
          <p:spPr bwMode="auto">
            <a:xfrm>
              <a:off x="3216" y="1415"/>
              <a:ext cx="650"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$200/unit </a:t>
              </a:r>
              <a:endParaRPr lang="en-US"/>
            </a:p>
          </p:txBody>
        </p:sp>
        <p:sp>
          <p:nvSpPr>
            <p:cNvPr id="20531" name="Rectangle 252"/>
            <p:cNvSpPr>
              <a:spLocks noChangeArrowheads="1"/>
            </p:cNvSpPr>
            <p:nvPr/>
          </p:nvSpPr>
          <p:spPr bwMode="auto">
            <a:xfrm>
              <a:off x="3537" y="1655"/>
              <a:ext cx="92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 units max.]</a:t>
              </a:r>
              <a:endParaRPr lang="en-US"/>
            </a:p>
          </p:txBody>
        </p:sp>
        <p:sp>
          <p:nvSpPr>
            <p:cNvPr id="20532" name="Rectangle 253"/>
            <p:cNvSpPr>
              <a:spLocks noChangeArrowheads="1"/>
            </p:cNvSpPr>
            <p:nvPr/>
          </p:nvSpPr>
          <p:spPr bwMode="auto">
            <a:xfrm>
              <a:off x="3024" y="2256"/>
              <a:ext cx="650"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$400/unit </a:t>
              </a:r>
              <a:endParaRPr lang="en-US"/>
            </a:p>
          </p:txBody>
        </p:sp>
        <p:sp>
          <p:nvSpPr>
            <p:cNvPr id="20533" name="Rectangle 254"/>
            <p:cNvSpPr>
              <a:spLocks noChangeArrowheads="1"/>
            </p:cNvSpPr>
            <p:nvPr/>
          </p:nvSpPr>
          <p:spPr bwMode="auto">
            <a:xfrm>
              <a:off x="3537" y="2064"/>
              <a:ext cx="927" cy="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 units max.]</a:t>
              </a:r>
              <a:endParaRPr lang="en-US"/>
            </a:p>
          </p:txBody>
        </p:sp>
      </p:gr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9376AA47-9338-4051-AFC6-0F2629BA924B}" type="slidenum">
              <a:rPr lang="en-US" sz="1000"/>
              <a:pPr algn="ctr" eaLnBrk="0" hangingPunct="0"/>
              <a:t>4</a:t>
            </a:fld>
            <a:endParaRPr lang="en-US" sz="1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smtClean="0"/>
              <a:t>A Network Model</a:t>
            </a:r>
          </a:p>
        </p:txBody>
      </p:sp>
      <p:grpSp>
        <p:nvGrpSpPr>
          <p:cNvPr id="22532" name="Group 6"/>
          <p:cNvGrpSpPr>
            <a:grpSpLocks noChangeAspect="1"/>
          </p:cNvGrpSpPr>
          <p:nvPr/>
        </p:nvGrpSpPr>
        <p:grpSpPr bwMode="auto">
          <a:xfrm>
            <a:off x="-56497538" y="-57111900"/>
            <a:ext cx="63566676" cy="62085538"/>
            <a:chOff x="-35589" y="-35976"/>
            <a:chExt cx="40042" cy="39109"/>
          </a:xfrm>
        </p:grpSpPr>
        <p:sp>
          <p:nvSpPr>
            <p:cNvPr id="22533" name="AutoShape 5"/>
            <p:cNvSpPr>
              <a:spLocks noChangeAspect="1" noChangeArrowheads="1" noTextEdit="1"/>
            </p:cNvSpPr>
            <p:nvPr/>
          </p:nvSpPr>
          <p:spPr bwMode="auto">
            <a:xfrm>
              <a:off x="1248" y="1008"/>
              <a:ext cx="3168" cy="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2534" name="Group 207"/>
            <p:cNvGrpSpPr>
              <a:grpSpLocks/>
            </p:cNvGrpSpPr>
            <p:nvPr/>
          </p:nvGrpSpPr>
          <p:grpSpPr bwMode="auto">
            <a:xfrm>
              <a:off x="-35589" y="-35976"/>
              <a:ext cx="39994" cy="38913"/>
              <a:chOff x="-35589" y="-35976"/>
              <a:chExt cx="39994" cy="38913"/>
            </a:xfrm>
          </p:grpSpPr>
          <p:sp>
            <p:nvSpPr>
              <p:cNvPr id="22580" name="Rectangle 7"/>
              <p:cNvSpPr>
                <a:spLocks noChangeArrowheads="1"/>
              </p:cNvSpPr>
              <p:nvPr/>
            </p:nvSpPr>
            <p:spPr bwMode="auto">
              <a:xfrm>
                <a:off x="1285" y="898"/>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2581" name="Rectangle 8"/>
              <p:cNvSpPr>
                <a:spLocks noChangeArrowheads="1"/>
              </p:cNvSpPr>
              <p:nvPr/>
            </p:nvSpPr>
            <p:spPr bwMode="auto">
              <a:xfrm>
                <a:off x="1285" y="898"/>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82" name="Rectangle 9"/>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2583" name="Rectangle 10"/>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2584" name="Rectangle 11"/>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2585" name="Rectangle 12"/>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2586" name="Rectangle 13"/>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 </a:t>
                </a:r>
                <a:endParaRPr lang="en-US"/>
              </a:p>
            </p:txBody>
          </p:sp>
          <p:sp>
            <p:nvSpPr>
              <p:cNvPr id="22587" name="Rectangle 14"/>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88" name="Rectangle 15"/>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89" name="Rectangle 16"/>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0" name="Rectangle 17"/>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1" name="Rectangle 18"/>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2" name="Rectangle 19"/>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3" name="Rectangle 20"/>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4" name="Rectangle 21"/>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5" name="Rectangle 22"/>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6" name="Rectangle 23"/>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7" name="Rectangle 24"/>
              <p:cNvSpPr>
                <a:spLocks noChangeArrowheads="1"/>
              </p:cNvSpPr>
              <p:nvPr/>
            </p:nvSpPr>
            <p:spPr bwMode="auto">
              <a:xfrm>
                <a:off x="-35589" y="-35976"/>
                <a:ext cx="9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a:t>
                </a:r>
                <a:endParaRPr lang="en-US"/>
              </a:p>
            </p:txBody>
          </p:sp>
          <p:sp>
            <p:nvSpPr>
              <p:cNvPr id="22598" name="Freeform 25"/>
              <p:cNvSpPr>
                <a:spLocks/>
              </p:cNvSpPr>
              <p:nvPr/>
            </p:nvSpPr>
            <p:spPr bwMode="auto">
              <a:xfrm>
                <a:off x="1248" y="1180"/>
                <a:ext cx="356" cy="356"/>
              </a:xfrm>
              <a:custGeom>
                <a:avLst/>
                <a:gdLst>
                  <a:gd name="T0" fmla="*/ 356 w 356"/>
                  <a:gd name="T1" fmla="*/ 184 h 356"/>
                  <a:gd name="T2" fmla="*/ 344 w 356"/>
                  <a:gd name="T3" fmla="*/ 245 h 356"/>
                  <a:gd name="T4" fmla="*/ 307 w 356"/>
                  <a:gd name="T5" fmla="*/ 307 h 356"/>
                  <a:gd name="T6" fmla="*/ 246 w 356"/>
                  <a:gd name="T7" fmla="*/ 344 h 356"/>
                  <a:gd name="T8" fmla="*/ 184 w 356"/>
                  <a:gd name="T9" fmla="*/ 356 h 356"/>
                  <a:gd name="T10" fmla="*/ 184 w 356"/>
                  <a:gd name="T11" fmla="*/ 356 h 356"/>
                  <a:gd name="T12" fmla="*/ 111 w 356"/>
                  <a:gd name="T13" fmla="*/ 344 h 356"/>
                  <a:gd name="T14" fmla="*/ 49 w 356"/>
                  <a:gd name="T15" fmla="*/ 307 h 356"/>
                  <a:gd name="T16" fmla="*/ 12 w 356"/>
                  <a:gd name="T17" fmla="*/ 245 h 356"/>
                  <a:gd name="T18" fmla="*/ 0 w 356"/>
                  <a:gd name="T19" fmla="*/ 184 h 356"/>
                  <a:gd name="T20" fmla="*/ 0 w 356"/>
                  <a:gd name="T21" fmla="*/ 184 h 356"/>
                  <a:gd name="T22" fmla="*/ 12 w 356"/>
                  <a:gd name="T23" fmla="*/ 110 h 356"/>
                  <a:gd name="T24" fmla="*/ 49 w 356"/>
                  <a:gd name="T25" fmla="*/ 49 h 356"/>
                  <a:gd name="T26" fmla="*/ 111 w 356"/>
                  <a:gd name="T27" fmla="*/ 12 h 356"/>
                  <a:gd name="T28" fmla="*/ 184 w 356"/>
                  <a:gd name="T29" fmla="*/ 0 h 356"/>
                  <a:gd name="T30" fmla="*/ 184 w 356"/>
                  <a:gd name="T31" fmla="*/ 0 h 356"/>
                  <a:gd name="T32" fmla="*/ 246 w 356"/>
                  <a:gd name="T33" fmla="*/ 12 h 356"/>
                  <a:gd name="T34" fmla="*/ 307 w 356"/>
                  <a:gd name="T35" fmla="*/ 49 h 356"/>
                  <a:gd name="T36" fmla="*/ 344 w 356"/>
                  <a:gd name="T37" fmla="*/ 110 h 356"/>
                  <a:gd name="T38" fmla="*/ 356 w 356"/>
                  <a:gd name="T39" fmla="*/ 184 h 3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356"/>
                  <a:gd name="T62" fmla="*/ 356 w 356"/>
                  <a:gd name="T63" fmla="*/ 356 h 3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356">
                    <a:moveTo>
                      <a:pt x="356" y="184"/>
                    </a:moveTo>
                    <a:lnTo>
                      <a:pt x="344" y="245"/>
                    </a:lnTo>
                    <a:lnTo>
                      <a:pt x="307" y="307"/>
                    </a:lnTo>
                    <a:lnTo>
                      <a:pt x="246" y="344"/>
                    </a:lnTo>
                    <a:lnTo>
                      <a:pt x="184" y="356"/>
                    </a:lnTo>
                    <a:lnTo>
                      <a:pt x="111" y="344"/>
                    </a:lnTo>
                    <a:lnTo>
                      <a:pt x="49" y="307"/>
                    </a:lnTo>
                    <a:lnTo>
                      <a:pt x="12" y="245"/>
                    </a:lnTo>
                    <a:lnTo>
                      <a:pt x="0" y="184"/>
                    </a:lnTo>
                    <a:lnTo>
                      <a:pt x="12" y="110"/>
                    </a:lnTo>
                    <a:lnTo>
                      <a:pt x="49" y="49"/>
                    </a:lnTo>
                    <a:lnTo>
                      <a:pt x="111" y="12"/>
                    </a:lnTo>
                    <a:lnTo>
                      <a:pt x="184" y="0"/>
                    </a:lnTo>
                    <a:lnTo>
                      <a:pt x="246" y="12"/>
                    </a:lnTo>
                    <a:lnTo>
                      <a:pt x="307" y="49"/>
                    </a:lnTo>
                    <a:lnTo>
                      <a:pt x="344" y="110"/>
                    </a:lnTo>
                    <a:lnTo>
                      <a:pt x="356" y="1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99" name="Line 26"/>
              <p:cNvSpPr>
                <a:spLocks noChangeShapeType="1"/>
              </p:cNvSpPr>
              <p:nvPr/>
            </p:nvSpPr>
            <p:spPr bwMode="auto">
              <a:xfrm flipH="1">
                <a:off x="1592" y="136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0" name="Line 27"/>
              <p:cNvSpPr>
                <a:spLocks noChangeShapeType="1"/>
              </p:cNvSpPr>
              <p:nvPr/>
            </p:nvSpPr>
            <p:spPr bwMode="auto">
              <a:xfrm>
                <a:off x="1592" y="14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1" name="Line 28"/>
              <p:cNvSpPr>
                <a:spLocks noChangeShapeType="1"/>
              </p:cNvSpPr>
              <p:nvPr/>
            </p:nvSpPr>
            <p:spPr bwMode="auto">
              <a:xfrm flipH="1">
                <a:off x="1555" y="1425"/>
                <a:ext cx="37"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2" name="Line 29"/>
              <p:cNvSpPr>
                <a:spLocks noChangeShapeType="1"/>
              </p:cNvSpPr>
              <p:nvPr/>
            </p:nvSpPr>
            <p:spPr bwMode="auto">
              <a:xfrm>
                <a:off x="1555" y="14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3" name="Line 30"/>
              <p:cNvSpPr>
                <a:spLocks noChangeShapeType="1"/>
              </p:cNvSpPr>
              <p:nvPr/>
            </p:nvSpPr>
            <p:spPr bwMode="auto">
              <a:xfrm flipH="1">
                <a:off x="1494" y="1487"/>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4" name="Line 31"/>
              <p:cNvSpPr>
                <a:spLocks noChangeShapeType="1"/>
              </p:cNvSpPr>
              <p:nvPr/>
            </p:nvSpPr>
            <p:spPr bwMode="auto">
              <a:xfrm>
                <a:off x="1494" y="15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5" name="Line 32"/>
              <p:cNvSpPr>
                <a:spLocks noChangeShapeType="1"/>
              </p:cNvSpPr>
              <p:nvPr/>
            </p:nvSpPr>
            <p:spPr bwMode="auto">
              <a:xfrm flipH="1">
                <a:off x="1432" y="1524"/>
                <a:ext cx="6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6" name="Line 33"/>
              <p:cNvSpPr>
                <a:spLocks noChangeShapeType="1"/>
              </p:cNvSpPr>
              <p:nvPr/>
            </p:nvSpPr>
            <p:spPr bwMode="auto">
              <a:xfrm>
                <a:off x="1432" y="15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7" name="Line 34"/>
              <p:cNvSpPr>
                <a:spLocks noChangeShapeType="1"/>
              </p:cNvSpPr>
              <p:nvPr/>
            </p:nvSpPr>
            <p:spPr bwMode="auto">
              <a:xfrm>
                <a:off x="1432" y="15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8" name="Line 35"/>
              <p:cNvSpPr>
                <a:spLocks noChangeShapeType="1"/>
              </p:cNvSpPr>
              <p:nvPr/>
            </p:nvSpPr>
            <p:spPr bwMode="auto">
              <a:xfrm>
                <a:off x="1432" y="15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09" name="Line 36"/>
              <p:cNvSpPr>
                <a:spLocks noChangeShapeType="1"/>
              </p:cNvSpPr>
              <p:nvPr/>
            </p:nvSpPr>
            <p:spPr bwMode="auto">
              <a:xfrm flipH="1" flipV="1">
                <a:off x="1359" y="1524"/>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0" name="Line 37"/>
              <p:cNvSpPr>
                <a:spLocks noChangeShapeType="1"/>
              </p:cNvSpPr>
              <p:nvPr/>
            </p:nvSpPr>
            <p:spPr bwMode="auto">
              <a:xfrm>
                <a:off x="1359" y="15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1" name="Line 38"/>
              <p:cNvSpPr>
                <a:spLocks noChangeShapeType="1"/>
              </p:cNvSpPr>
              <p:nvPr/>
            </p:nvSpPr>
            <p:spPr bwMode="auto">
              <a:xfrm flipH="1" flipV="1">
                <a:off x="1297" y="1487"/>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2" name="Line 39"/>
              <p:cNvSpPr>
                <a:spLocks noChangeShapeType="1"/>
              </p:cNvSpPr>
              <p:nvPr/>
            </p:nvSpPr>
            <p:spPr bwMode="auto">
              <a:xfrm>
                <a:off x="1297" y="14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3" name="Line 40"/>
              <p:cNvSpPr>
                <a:spLocks noChangeShapeType="1"/>
              </p:cNvSpPr>
              <p:nvPr/>
            </p:nvSpPr>
            <p:spPr bwMode="auto">
              <a:xfrm flipH="1" flipV="1">
                <a:off x="1260" y="1425"/>
                <a:ext cx="37"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4" name="Line 41"/>
              <p:cNvSpPr>
                <a:spLocks noChangeShapeType="1"/>
              </p:cNvSpPr>
              <p:nvPr/>
            </p:nvSpPr>
            <p:spPr bwMode="auto">
              <a:xfrm>
                <a:off x="1260" y="14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5" name="Line 42"/>
              <p:cNvSpPr>
                <a:spLocks noChangeShapeType="1"/>
              </p:cNvSpPr>
              <p:nvPr/>
            </p:nvSpPr>
            <p:spPr bwMode="auto">
              <a:xfrm flipH="1" flipV="1">
                <a:off x="1248" y="136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6" name="Line 43"/>
              <p:cNvSpPr>
                <a:spLocks noChangeShapeType="1"/>
              </p:cNvSpPr>
              <p:nvPr/>
            </p:nvSpPr>
            <p:spPr bwMode="auto">
              <a:xfrm>
                <a:off x="1248"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7" name="Line 44"/>
              <p:cNvSpPr>
                <a:spLocks noChangeShapeType="1"/>
              </p:cNvSpPr>
              <p:nvPr/>
            </p:nvSpPr>
            <p:spPr bwMode="auto">
              <a:xfrm>
                <a:off x="1248"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8" name="Line 45"/>
              <p:cNvSpPr>
                <a:spLocks noChangeShapeType="1"/>
              </p:cNvSpPr>
              <p:nvPr/>
            </p:nvSpPr>
            <p:spPr bwMode="auto">
              <a:xfrm>
                <a:off x="1248"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19" name="Line 46"/>
              <p:cNvSpPr>
                <a:spLocks noChangeShapeType="1"/>
              </p:cNvSpPr>
              <p:nvPr/>
            </p:nvSpPr>
            <p:spPr bwMode="auto">
              <a:xfrm flipV="1">
                <a:off x="1248" y="1290"/>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0" name="Line 47"/>
              <p:cNvSpPr>
                <a:spLocks noChangeShapeType="1"/>
              </p:cNvSpPr>
              <p:nvPr/>
            </p:nvSpPr>
            <p:spPr bwMode="auto">
              <a:xfrm>
                <a:off x="1260" y="12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1" name="Line 48"/>
              <p:cNvSpPr>
                <a:spLocks noChangeShapeType="1"/>
              </p:cNvSpPr>
              <p:nvPr/>
            </p:nvSpPr>
            <p:spPr bwMode="auto">
              <a:xfrm flipV="1">
                <a:off x="1260" y="1229"/>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2" name="Line 49"/>
              <p:cNvSpPr>
                <a:spLocks noChangeShapeType="1"/>
              </p:cNvSpPr>
              <p:nvPr/>
            </p:nvSpPr>
            <p:spPr bwMode="auto">
              <a:xfrm>
                <a:off x="1297" y="12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3" name="Line 50"/>
              <p:cNvSpPr>
                <a:spLocks noChangeShapeType="1"/>
              </p:cNvSpPr>
              <p:nvPr/>
            </p:nvSpPr>
            <p:spPr bwMode="auto">
              <a:xfrm flipV="1">
                <a:off x="1297" y="1192"/>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4" name="Line 51"/>
              <p:cNvSpPr>
                <a:spLocks noChangeShapeType="1"/>
              </p:cNvSpPr>
              <p:nvPr/>
            </p:nvSpPr>
            <p:spPr bwMode="auto">
              <a:xfrm>
                <a:off x="1359" y="11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5" name="Line 52"/>
              <p:cNvSpPr>
                <a:spLocks noChangeShapeType="1"/>
              </p:cNvSpPr>
              <p:nvPr/>
            </p:nvSpPr>
            <p:spPr bwMode="auto">
              <a:xfrm flipV="1">
                <a:off x="1359" y="1180"/>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6" name="Line 53"/>
              <p:cNvSpPr>
                <a:spLocks noChangeShapeType="1"/>
              </p:cNvSpPr>
              <p:nvPr/>
            </p:nvSpPr>
            <p:spPr bwMode="auto">
              <a:xfrm>
                <a:off x="1432" y="11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7" name="Line 54"/>
              <p:cNvSpPr>
                <a:spLocks noChangeShapeType="1"/>
              </p:cNvSpPr>
              <p:nvPr/>
            </p:nvSpPr>
            <p:spPr bwMode="auto">
              <a:xfrm>
                <a:off x="1432" y="11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8" name="Line 55"/>
              <p:cNvSpPr>
                <a:spLocks noChangeShapeType="1"/>
              </p:cNvSpPr>
              <p:nvPr/>
            </p:nvSpPr>
            <p:spPr bwMode="auto">
              <a:xfrm>
                <a:off x="1432" y="11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29" name="Line 56"/>
              <p:cNvSpPr>
                <a:spLocks noChangeShapeType="1"/>
              </p:cNvSpPr>
              <p:nvPr/>
            </p:nvSpPr>
            <p:spPr bwMode="auto">
              <a:xfrm>
                <a:off x="1432" y="1180"/>
                <a:ext cx="6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0" name="Line 57"/>
              <p:cNvSpPr>
                <a:spLocks noChangeShapeType="1"/>
              </p:cNvSpPr>
              <p:nvPr/>
            </p:nvSpPr>
            <p:spPr bwMode="auto">
              <a:xfrm>
                <a:off x="1494" y="11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1" name="Line 58"/>
              <p:cNvSpPr>
                <a:spLocks noChangeShapeType="1"/>
              </p:cNvSpPr>
              <p:nvPr/>
            </p:nvSpPr>
            <p:spPr bwMode="auto">
              <a:xfrm>
                <a:off x="1494" y="1192"/>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2" name="Line 59"/>
              <p:cNvSpPr>
                <a:spLocks noChangeShapeType="1"/>
              </p:cNvSpPr>
              <p:nvPr/>
            </p:nvSpPr>
            <p:spPr bwMode="auto">
              <a:xfrm>
                <a:off x="1555" y="12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3" name="Line 60"/>
              <p:cNvSpPr>
                <a:spLocks noChangeShapeType="1"/>
              </p:cNvSpPr>
              <p:nvPr/>
            </p:nvSpPr>
            <p:spPr bwMode="auto">
              <a:xfrm>
                <a:off x="1555" y="1229"/>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4" name="Line 61"/>
              <p:cNvSpPr>
                <a:spLocks noChangeShapeType="1"/>
              </p:cNvSpPr>
              <p:nvPr/>
            </p:nvSpPr>
            <p:spPr bwMode="auto">
              <a:xfrm>
                <a:off x="1592" y="12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5" name="Line 62"/>
              <p:cNvSpPr>
                <a:spLocks noChangeShapeType="1"/>
              </p:cNvSpPr>
              <p:nvPr/>
            </p:nvSpPr>
            <p:spPr bwMode="auto">
              <a:xfrm>
                <a:off x="1592" y="1290"/>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6" name="Line 63"/>
              <p:cNvSpPr>
                <a:spLocks noChangeShapeType="1"/>
              </p:cNvSpPr>
              <p:nvPr/>
            </p:nvSpPr>
            <p:spPr bwMode="auto">
              <a:xfrm>
                <a:off x="1604"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37" name="Rectangle 64"/>
              <p:cNvSpPr>
                <a:spLocks noChangeArrowheads="1"/>
              </p:cNvSpPr>
              <p:nvPr/>
            </p:nvSpPr>
            <p:spPr bwMode="auto">
              <a:xfrm>
                <a:off x="1359" y="1254"/>
                <a:ext cx="23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F1</a:t>
                </a:r>
                <a:endParaRPr lang="en-US"/>
              </a:p>
            </p:txBody>
          </p:sp>
          <p:sp>
            <p:nvSpPr>
              <p:cNvPr id="22638" name="Freeform 65"/>
              <p:cNvSpPr>
                <a:spLocks/>
              </p:cNvSpPr>
              <p:nvPr/>
            </p:nvSpPr>
            <p:spPr bwMode="auto">
              <a:xfrm>
                <a:off x="2648" y="1880"/>
                <a:ext cx="356" cy="356"/>
              </a:xfrm>
              <a:custGeom>
                <a:avLst/>
                <a:gdLst>
                  <a:gd name="T0" fmla="*/ 356 w 356"/>
                  <a:gd name="T1" fmla="*/ 184 h 356"/>
                  <a:gd name="T2" fmla="*/ 344 w 356"/>
                  <a:gd name="T3" fmla="*/ 245 h 356"/>
                  <a:gd name="T4" fmla="*/ 307 w 356"/>
                  <a:gd name="T5" fmla="*/ 307 h 356"/>
                  <a:gd name="T6" fmla="*/ 245 w 356"/>
                  <a:gd name="T7" fmla="*/ 344 h 356"/>
                  <a:gd name="T8" fmla="*/ 184 w 356"/>
                  <a:gd name="T9" fmla="*/ 356 h 356"/>
                  <a:gd name="T10" fmla="*/ 184 w 356"/>
                  <a:gd name="T11" fmla="*/ 356 h 356"/>
                  <a:gd name="T12" fmla="*/ 110 w 356"/>
                  <a:gd name="T13" fmla="*/ 344 h 356"/>
                  <a:gd name="T14" fmla="*/ 49 w 356"/>
                  <a:gd name="T15" fmla="*/ 307 h 356"/>
                  <a:gd name="T16" fmla="*/ 12 w 356"/>
                  <a:gd name="T17" fmla="*/ 245 h 356"/>
                  <a:gd name="T18" fmla="*/ 0 w 356"/>
                  <a:gd name="T19" fmla="*/ 184 h 356"/>
                  <a:gd name="T20" fmla="*/ 0 w 356"/>
                  <a:gd name="T21" fmla="*/ 184 h 356"/>
                  <a:gd name="T22" fmla="*/ 12 w 356"/>
                  <a:gd name="T23" fmla="*/ 110 h 356"/>
                  <a:gd name="T24" fmla="*/ 49 w 356"/>
                  <a:gd name="T25" fmla="*/ 49 h 356"/>
                  <a:gd name="T26" fmla="*/ 110 w 356"/>
                  <a:gd name="T27" fmla="*/ 12 h 356"/>
                  <a:gd name="T28" fmla="*/ 184 w 356"/>
                  <a:gd name="T29" fmla="*/ 0 h 356"/>
                  <a:gd name="T30" fmla="*/ 184 w 356"/>
                  <a:gd name="T31" fmla="*/ 0 h 356"/>
                  <a:gd name="T32" fmla="*/ 245 w 356"/>
                  <a:gd name="T33" fmla="*/ 12 h 356"/>
                  <a:gd name="T34" fmla="*/ 307 w 356"/>
                  <a:gd name="T35" fmla="*/ 49 h 356"/>
                  <a:gd name="T36" fmla="*/ 344 w 356"/>
                  <a:gd name="T37" fmla="*/ 110 h 356"/>
                  <a:gd name="T38" fmla="*/ 356 w 356"/>
                  <a:gd name="T39" fmla="*/ 184 h 3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356"/>
                  <a:gd name="T62" fmla="*/ 356 w 356"/>
                  <a:gd name="T63" fmla="*/ 356 h 3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356">
                    <a:moveTo>
                      <a:pt x="356" y="184"/>
                    </a:moveTo>
                    <a:lnTo>
                      <a:pt x="344" y="245"/>
                    </a:lnTo>
                    <a:lnTo>
                      <a:pt x="307" y="307"/>
                    </a:lnTo>
                    <a:lnTo>
                      <a:pt x="245" y="344"/>
                    </a:lnTo>
                    <a:lnTo>
                      <a:pt x="184" y="356"/>
                    </a:lnTo>
                    <a:lnTo>
                      <a:pt x="110" y="344"/>
                    </a:lnTo>
                    <a:lnTo>
                      <a:pt x="49" y="307"/>
                    </a:lnTo>
                    <a:lnTo>
                      <a:pt x="12" y="245"/>
                    </a:lnTo>
                    <a:lnTo>
                      <a:pt x="0" y="184"/>
                    </a:lnTo>
                    <a:lnTo>
                      <a:pt x="12" y="110"/>
                    </a:lnTo>
                    <a:lnTo>
                      <a:pt x="49" y="49"/>
                    </a:lnTo>
                    <a:lnTo>
                      <a:pt x="110" y="12"/>
                    </a:lnTo>
                    <a:lnTo>
                      <a:pt x="184" y="0"/>
                    </a:lnTo>
                    <a:lnTo>
                      <a:pt x="245" y="12"/>
                    </a:lnTo>
                    <a:lnTo>
                      <a:pt x="307" y="49"/>
                    </a:lnTo>
                    <a:lnTo>
                      <a:pt x="344" y="110"/>
                    </a:lnTo>
                    <a:lnTo>
                      <a:pt x="356" y="1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39" name="Line 66"/>
              <p:cNvSpPr>
                <a:spLocks noChangeShapeType="1"/>
              </p:cNvSpPr>
              <p:nvPr/>
            </p:nvSpPr>
            <p:spPr bwMode="auto">
              <a:xfrm flipH="1">
                <a:off x="2992" y="206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0" name="Line 67"/>
              <p:cNvSpPr>
                <a:spLocks noChangeShapeType="1"/>
              </p:cNvSpPr>
              <p:nvPr/>
            </p:nvSpPr>
            <p:spPr bwMode="auto">
              <a:xfrm>
                <a:off x="2992" y="21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1" name="Line 68"/>
              <p:cNvSpPr>
                <a:spLocks noChangeShapeType="1"/>
              </p:cNvSpPr>
              <p:nvPr/>
            </p:nvSpPr>
            <p:spPr bwMode="auto">
              <a:xfrm flipH="1">
                <a:off x="2955" y="2125"/>
                <a:ext cx="37"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2" name="Line 69"/>
              <p:cNvSpPr>
                <a:spLocks noChangeShapeType="1"/>
              </p:cNvSpPr>
              <p:nvPr/>
            </p:nvSpPr>
            <p:spPr bwMode="auto">
              <a:xfrm>
                <a:off x="2955" y="21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3" name="Line 70"/>
              <p:cNvSpPr>
                <a:spLocks noChangeShapeType="1"/>
              </p:cNvSpPr>
              <p:nvPr/>
            </p:nvSpPr>
            <p:spPr bwMode="auto">
              <a:xfrm flipH="1">
                <a:off x="2893" y="2187"/>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4" name="Line 71"/>
              <p:cNvSpPr>
                <a:spLocks noChangeShapeType="1"/>
              </p:cNvSpPr>
              <p:nvPr/>
            </p:nvSpPr>
            <p:spPr bwMode="auto">
              <a:xfrm>
                <a:off x="2893" y="22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5" name="Line 72"/>
              <p:cNvSpPr>
                <a:spLocks noChangeShapeType="1"/>
              </p:cNvSpPr>
              <p:nvPr/>
            </p:nvSpPr>
            <p:spPr bwMode="auto">
              <a:xfrm flipH="1">
                <a:off x="2832" y="2224"/>
                <a:ext cx="61"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6" name="Line 73"/>
              <p:cNvSpPr>
                <a:spLocks noChangeShapeType="1"/>
              </p:cNvSpPr>
              <p:nvPr/>
            </p:nvSpPr>
            <p:spPr bwMode="auto">
              <a:xfrm>
                <a:off x="2832" y="22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7" name="Line 74"/>
              <p:cNvSpPr>
                <a:spLocks noChangeShapeType="1"/>
              </p:cNvSpPr>
              <p:nvPr/>
            </p:nvSpPr>
            <p:spPr bwMode="auto">
              <a:xfrm>
                <a:off x="2832" y="22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8" name="Line 75"/>
              <p:cNvSpPr>
                <a:spLocks noChangeShapeType="1"/>
              </p:cNvSpPr>
              <p:nvPr/>
            </p:nvSpPr>
            <p:spPr bwMode="auto">
              <a:xfrm>
                <a:off x="2832" y="22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9" name="Line 76"/>
              <p:cNvSpPr>
                <a:spLocks noChangeShapeType="1"/>
              </p:cNvSpPr>
              <p:nvPr/>
            </p:nvSpPr>
            <p:spPr bwMode="auto">
              <a:xfrm flipH="1" flipV="1">
                <a:off x="2758" y="2224"/>
                <a:ext cx="74"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0" name="Line 77"/>
              <p:cNvSpPr>
                <a:spLocks noChangeShapeType="1"/>
              </p:cNvSpPr>
              <p:nvPr/>
            </p:nvSpPr>
            <p:spPr bwMode="auto">
              <a:xfrm>
                <a:off x="2758" y="22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1" name="Line 78"/>
              <p:cNvSpPr>
                <a:spLocks noChangeShapeType="1"/>
              </p:cNvSpPr>
              <p:nvPr/>
            </p:nvSpPr>
            <p:spPr bwMode="auto">
              <a:xfrm flipH="1" flipV="1">
                <a:off x="2697" y="2187"/>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2" name="Line 79"/>
              <p:cNvSpPr>
                <a:spLocks noChangeShapeType="1"/>
              </p:cNvSpPr>
              <p:nvPr/>
            </p:nvSpPr>
            <p:spPr bwMode="auto">
              <a:xfrm>
                <a:off x="2697" y="21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3" name="Line 80"/>
              <p:cNvSpPr>
                <a:spLocks noChangeShapeType="1"/>
              </p:cNvSpPr>
              <p:nvPr/>
            </p:nvSpPr>
            <p:spPr bwMode="auto">
              <a:xfrm flipH="1" flipV="1">
                <a:off x="2660" y="2125"/>
                <a:ext cx="37"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4" name="Line 81"/>
              <p:cNvSpPr>
                <a:spLocks noChangeShapeType="1"/>
              </p:cNvSpPr>
              <p:nvPr/>
            </p:nvSpPr>
            <p:spPr bwMode="auto">
              <a:xfrm>
                <a:off x="2660" y="21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5" name="Line 82"/>
              <p:cNvSpPr>
                <a:spLocks noChangeShapeType="1"/>
              </p:cNvSpPr>
              <p:nvPr/>
            </p:nvSpPr>
            <p:spPr bwMode="auto">
              <a:xfrm flipH="1" flipV="1">
                <a:off x="2648" y="206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6" name="Line 83"/>
              <p:cNvSpPr>
                <a:spLocks noChangeShapeType="1"/>
              </p:cNvSpPr>
              <p:nvPr/>
            </p:nvSpPr>
            <p:spPr bwMode="auto">
              <a:xfrm>
                <a:off x="2648" y="20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7" name="Line 84"/>
              <p:cNvSpPr>
                <a:spLocks noChangeShapeType="1"/>
              </p:cNvSpPr>
              <p:nvPr/>
            </p:nvSpPr>
            <p:spPr bwMode="auto">
              <a:xfrm>
                <a:off x="2648" y="20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8" name="Line 85"/>
              <p:cNvSpPr>
                <a:spLocks noChangeShapeType="1"/>
              </p:cNvSpPr>
              <p:nvPr/>
            </p:nvSpPr>
            <p:spPr bwMode="auto">
              <a:xfrm>
                <a:off x="2648" y="20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9" name="Line 86"/>
              <p:cNvSpPr>
                <a:spLocks noChangeShapeType="1"/>
              </p:cNvSpPr>
              <p:nvPr/>
            </p:nvSpPr>
            <p:spPr bwMode="auto">
              <a:xfrm flipV="1">
                <a:off x="2648" y="1990"/>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0" name="Line 87"/>
              <p:cNvSpPr>
                <a:spLocks noChangeShapeType="1"/>
              </p:cNvSpPr>
              <p:nvPr/>
            </p:nvSpPr>
            <p:spPr bwMode="auto">
              <a:xfrm>
                <a:off x="2660" y="19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1" name="Line 88"/>
              <p:cNvSpPr>
                <a:spLocks noChangeShapeType="1"/>
              </p:cNvSpPr>
              <p:nvPr/>
            </p:nvSpPr>
            <p:spPr bwMode="auto">
              <a:xfrm flipV="1">
                <a:off x="2660" y="1929"/>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2" name="Line 89"/>
              <p:cNvSpPr>
                <a:spLocks noChangeShapeType="1"/>
              </p:cNvSpPr>
              <p:nvPr/>
            </p:nvSpPr>
            <p:spPr bwMode="auto">
              <a:xfrm>
                <a:off x="2697" y="19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3" name="Line 90"/>
              <p:cNvSpPr>
                <a:spLocks noChangeShapeType="1"/>
              </p:cNvSpPr>
              <p:nvPr/>
            </p:nvSpPr>
            <p:spPr bwMode="auto">
              <a:xfrm flipV="1">
                <a:off x="2697" y="1892"/>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4" name="Line 91"/>
              <p:cNvSpPr>
                <a:spLocks noChangeShapeType="1"/>
              </p:cNvSpPr>
              <p:nvPr/>
            </p:nvSpPr>
            <p:spPr bwMode="auto">
              <a:xfrm>
                <a:off x="2758" y="18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5" name="Line 92"/>
              <p:cNvSpPr>
                <a:spLocks noChangeShapeType="1"/>
              </p:cNvSpPr>
              <p:nvPr/>
            </p:nvSpPr>
            <p:spPr bwMode="auto">
              <a:xfrm flipV="1">
                <a:off x="2758" y="1880"/>
                <a:ext cx="74"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6" name="Line 93"/>
              <p:cNvSpPr>
                <a:spLocks noChangeShapeType="1"/>
              </p:cNvSpPr>
              <p:nvPr/>
            </p:nvSpPr>
            <p:spPr bwMode="auto">
              <a:xfrm>
                <a:off x="2832" y="18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7" name="Line 94"/>
              <p:cNvSpPr>
                <a:spLocks noChangeShapeType="1"/>
              </p:cNvSpPr>
              <p:nvPr/>
            </p:nvSpPr>
            <p:spPr bwMode="auto">
              <a:xfrm>
                <a:off x="2832" y="18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8" name="Line 95"/>
              <p:cNvSpPr>
                <a:spLocks noChangeShapeType="1"/>
              </p:cNvSpPr>
              <p:nvPr/>
            </p:nvSpPr>
            <p:spPr bwMode="auto">
              <a:xfrm>
                <a:off x="2832" y="18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9" name="Line 96"/>
              <p:cNvSpPr>
                <a:spLocks noChangeShapeType="1"/>
              </p:cNvSpPr>
              <p:nvPr/>
            </p:nvSpPr>
            <p:spPr bwMode="auto">
              <a:xfrm>
                <a:off x="2832" y="1880"/>
                <a:ext cx="61"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0" name="Line 97"/>
              <p:cNvSpPr>
                <a:spLocks noChangeShapeType="1"/>
              </p:cNvSpPr>
              <p:nvPr/>
            </p:nvSpPr>
            <p:spPr bwMode="auto">
              <a:xfrm>
                <a:off x="2893" y="18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1" name="Line 98"/>
              <p:cNvSpPr>
                <a:spLocks noChangeShapeType="1"/>
              </p:cNvSpPr>
              <p:nvPr/>
            </p:nvSpPr>
            <p:spPr bwMode="auto">
              <a:xfrm>
                <a:off x="2893" y="1892"/>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2" name="Line 99"/>
              <p:cNvSpPr>
                <a:spLocks noChangeShapeType="1"/>
              </p:cNvSpPr>
              <p:nvPr/>
            </p:nvSpPr>
            <p:spPr bwMode="auto">
              <a:xfrm>
                <a:off x="2955" y="19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3" name="Line 100"/>
              <p:cNvSpPr>
                <a:spLocks noChangeShapeType="1"/>
              </p:cNvSpPr>
              <p:nvPr/>
            </p:nvSpPr>
            <p:spPr bwMode="auto">
              <a:xfrm>
                <a:off x="2955" y="1929"/>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4" name="Line 101"/>
              <p:cNvSpPr>
                <a:spLocks noChangeShapeType="1"/>
              </p:cNvSpPr>
              <p:nvPr/>
            </p:nvSpPr>
            <p:spPr bwMode="auto">
              <a:xfrm>
                <a:off x="2992" y="19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5" name="Line 102"/>
              <p:cNvSpPr>
                <a:spLocks noChangeShapeType="1"/>
              </p:cNvSpPr>
              <p:nvPr/>
            </p:nvSpPr>
            <p:spPr bwMode="auto">
              <a:xfrm>
                <a:off x="2992" y="1990"/>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6" name="Line 103"/>
              <p:cNvSpPr>
                <a:spLocks noChangeShapeType="1"/>
              </p:cNvSpPr>
              <p:nvPr/>
            </p:nvSpPr>
            <p:spPr bwMode="auto">
              <a:xfrm>
                <a:off x="3004" y="20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77" name="Rectangle 104"/>
              <p:cNvSpPr>
                <a:spLocks noChangeArrowheads="1"/>
              </p:cNvSpPr>
              <p:nvPr/>
            </p:nvSpPr>
            <p:spPr bwMode="auto">
              <a:xfrm>
                <a:off x="2734" y="1966"/>
                <a:ext cx="282"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DC</a:t>
                </a:r>
                <a:endParaRPr lang="en-US"/>
              </a:p>
            </p:txBody>
          </p:sp>
          <p:sp>
            <p:nvSpPr>
              <p:cNvPr id="22678" name="Freeform 105"/>
              <p:cNvSpPr>
                <a:spLocks/>
              </p:cNvSpPr>
              <p:nvPr/>
            </p:nvSpPr>
            <p:spPr bwMode="auto">
              <a:xfrm>
                <a:off x="1248" y="2580"/>
                <a:ext cx="356" cy="356"/>
              </a:xfrm>
              <a:custGeom>
                <a:avLst/>
                <a:gdLst>
                  <a:gd name="T0" fmla="*/ 356 w 356"/>
                  <a:gd name="T1" fmla="*/ 184 h 356"/>
                  <a:gd name="T2" fmla="*/ 344 w 356"/>
                  <a:gd name="T3" fmla="*/ 245 h 356"/>
                  <a:gd name="T4" fmla="*/ 307 w 356"/>
                  <a:gd name="T5" fmla="*/ 307 h 356"/>
                  <a:gd name="T6" fmla="*/ 246 w 356"/>
                  <a:gd name="T7" fmla="*/ 344 h 356"/>
                  <a:gd name="T8" fmla="*/ 184 w 356"/>
                  <a:gd name="T9" fmla="*/ 356 h 356"/>
                  <a:gd name="T10" fmla="*/ 184 w 356"/>
                  <a:gd name="T11" fmla="*/ 356 h 356"/>
                  <a:gd name="T12" fmla="*/ 111 w 356"/>
                  <a:gd name="T13" fmla="*/ 344 h 356"/>
                  <a:gd name="T14" fmla="*/ 49 w 356"/>
                  <a:gd name="T15" fmla="*/ 307 h 356"/>
                  <a:gd name="T16" fmla="*/ 12 w 356"/>
                  <a:gd name="T17" fmla="*/ 245 h 356"/>
                  <a:gd name="T18" fmla="*/ 0 w 356"/>
                  <a:gd name="T19" fmla="*/ 184 h 356"/>
                  <a:gd name="T20" fmla="*/ 0 w 356"/>
                  <a:gd name="T21" fmla="*/ 184 h 356"/>
                  <a:gd name="T22" fmla="*/ 12 w 356"/>
                  <a:gd name="T23" fmla="*/ 110 h 356"/>
                  <a:gd name="T24" fmla="*/ 49 w 356"/>
                  <a:gd name="T25" fmla="*/ 49 h 356"/>
                  <a:gd name="T26" fmla="*/ 111 w 356"/>
                  <a:gd name="T27" fmla="*/ 12 h 356"/>
                  <a:gd name="T28" fmla="*/ 184 w 356"/>
                  <a:gd name="T29" fmla="*/ 0 h 356"/>
                  <a:gd name="T30" fmla="*/ 184 w 356"/>
                  <a:gd name="T31" fmla="*/ 0 h 356"/>
                  <a:gd name="T32" fmla="*/ 246 w 356"/>
                  <a:gd name="T33" fmla="*/ 12 h 356"/>
                  <a:gd name="T34" fmla="*/ 307 w 356"/>
                  <a:gd name="T35" fmla="*/ 49 h 356"/>
                  <a:gd name="T36" fmla="*/ 344 w 356"/>
                  <a:gd name="T37" fmla="*/ 110 h 356"/>
                  <a:gd name="T38" fmla="*/ 356 w 356"/>
                  <a:gd name="T39" fmla="*/ 184 h 3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356"/>
                  <a:gd name="T62" fmla="*/ 356 w 356"/>
                  <a:gd name="T63" fmla="*/ 356 h 3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356">
                    <a:moveTo>
                      <a:pt x="356" y="184"/>
                    </a:moveTo>
                    <a:lnTo>
                      <a:pt x="344" y="245"/>
                    </a:lnTo>
                    <a:lnTo>
                      <a:pt x="307" y="307"/>
                    </a:lnTo>
                    <a:lnTo>
                      <a:pt x="246" y="344"/>
                    </a:lnTo>
                    <a:lnTo>
                      <a:pt x="184" y="356"/>
                    </a:lnTo>
                    <a:lnTo>
                      <a:pt x="111" y="344"/>
                    </a:lnTo>
                    <a:lnTo>
                      <a:pt x="49" y="307"/>
                    </a:lnTo>
                    <a:lnTo>
                      <a:pt x="12" y="245"/>
                    </a:lnTo>
                    <a:lnTo>
                      <a:pt x="0" y="184"/>
                    </a:lnTo>
                    <a:lnTo>
                      <a:pt x="12" y="110"/>
                    </a:lnTo>
                    <a:lnTo>
                      <a:pt x="49" y="49"/>
                    </a:lnTo>
                    <a:lnTo>
                      <a:pt x="111" y="12"/>
                    </a:lnTo>
                    <a:lnTo>
                      <a:pt x="184" y="0"/>
                    </a:lnTo>
                    <a:lnTo>
                      <a:pt x="246" y="12"/>
                    </a:lnTo>
                    <a:lnTo>
                      <a:pt x="307" y="49"/>
                    </a:lnTo>
                    <a:lnTo>
                      <a:pt x="344" y="110"/>
                    </a:lnTo>
                    <a:lnTo>
                      <a:pt x="356" y="1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679" name="Line 106"/>
              <p:cNvSpPr>
                <a:spLocks noChangeShapeType="1"/>
              </p:cNvSpPr>
              <p:nvPr/>
            </p:nvSpPr>
            <p:spPr bwMode="auto">
              <a:xfrm flipH="1">
                <a:off x="1592" y="276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0" name="Line 107"/>
              <p:cNvSpPr>
                <a:spLocks noChangeShapeType="1"/>
              </p:cNvSpPr>
              <p:nvPr/>
            </p:nvSpPr>
            <p:spPr bwMode="auto">
              <a:xfrm>
                <a:off x="1592" y="28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1" name="Line 108"/>
              <p:cNvSpPr>
                <a:spLocks noChangeShapeType="1"/>
              </p:cNvSpPr>
              <p:nvPr/>
            </p:nvSpPr>
            <p:spPr bwMode="auto">
              <a:xfrm flipH="1">
                <a:off x="1555" y="2825"/>
                <a:ext cx="37"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2" name="Line 109"/>
              <p:cNvSpPr>
                <a:spLocks noChangeShapeType="1"/>
              </p:cNvSpPr>
              <p:nvPr/>
            </p:nvSpPr>
            <p:spPr bwMode="auto">
              <a:xfrm>
                <a:off x="1555" y="28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3" name="Line 110"/>
              <p:cNvSpPr>
                <a:spLocks noChangeShapeType="1"/>
              </p:cNvSpPr>
              <p:nvPr/>
            </p:nvSpPr>
            <p:spPr bwMode="auto">
              <a:xfrm flipH="1">
                <a:off x="1494" y="2887"/>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4" name="Line 111"/>
              <p:cNvSpPr>
                <a:spLocks noChangeShapeType="1"/>
              </p:cNvSpPr>
              <p:nvPr/>
            </p:nvSpPr>
            <p:spPr bwMode="auto">
              <a:xfrm>
                <a:off x="1494" y="29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5" name="Line 112"/>
              <p:cNvSpPr>
                <a:spLocks noChangeShapeType="1"/>
              </p:cNvSpPr>
              <p:nvPr/>
            </p:nvSpPr>
            <p:spPr bwMode="auto">
              <a:xfrm flipH="1">
                <a:off x="1432" y="2924"/>
                <a:ext cx="6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6" name="Line 113"/>
              <p:cNvSpPr>
                <a:spLocks noChangeShapeType="1"/>
              </p:cNvSpPr>
              <p:nvPr/>
            </p:nvSpPr>
            <p:spPr bwMode="auto">
              <a:xfrm>
                <a:off x="1432" y="29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7" name="Line 114"/>
              <p:cNvSpPr>
                <a:spLocks noChangeShapeType="1"/>
              </p:cNvSpPr>
              <p:nvPr/>
            </p:nvSpPr>
            <p:spPr bwMode="auto">
              <a:xfrm>
                <a:off x="1432" y="29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8" name="Line 115"/>
              <p:cNvSpPr>
                <a:spLocks noChangeShapeType="1"/>
              </p:cNvSpPr>
              <p:nvPr/>
            </p:nvSpPr>
            <p:spPr bwMode="auto">
              <a:xfrm>
                <a:off x="1432" y="29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89" name="Line 116"/>
              <p:cNvSpPr>
                <a:spLocks noChangeShapeType="1"/>
              </p:cNvSpPr>
              <p:nvPr/>
            </p:nvSpPr>
            <p:spPr bwMode="auto">
              <a:xfrm flipH="1" flipV="1">
                <a:off x="1359" y="2924"/>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0" name="Line 117"/>
              <p:cNvSpPr>
                <a:spLocks noChangeShapeType="1"/>
              </p:cNvSpPr>
              <p:nvPr/>
            </p:nvSpPr>
            <p:spPr bwMode="auto">
              <a:xfrm>
                <a:off x="1359" y="29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1" name="Line 118"/>
              <p:cNvSpPr>
                <a:spLocks noChangeShapeType="1"/>
              </p:cNvSpPr>
              <p:nvPr/>
            </p:nvSpPr>
            <p:spPr bwMode="auto">
              <a:xfrm flipH="1" flipV="1">
                <a:off x="1297" y="2887"/>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2" name="Line 119"/>
              <p:cNvSpPr>
                <a:spLocks noChangeShapeType="1"/>
              </p:cNvSpPr>
              <p:nvPr/>
            </p:nvSpPr>
            <p:spPr bwMode="auto">
              <a:xfrm>
                <a:off x="1297" y="28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3" name="Line 120"/>
              <p:cNvSpPr>
                <a:spLocks noChangeShapeType="1"/>
              </p:cNvSpPr>
              <p:nvPr/>
            </p:nvSpPr>
            <p:spPr bwMode="auto">
              <a:xfrm flipH="1" flipV="1">
                <a:off x="1260" y="2825"/>
                <a:ext cx="37"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4" name="Line 121"/>
              <p:cNvSpPr>
                <a:spLocks noChangeShapeType="1"/>
              </p:cNvSpPr>
              <p:nvPr/>
            </p:nvSpPr>
            <p:spPr bwMode="auto">
              <a:xfrm>
                <a:off x="1260" y="28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5" name="Line 122"/>
              <p:cNvSpPr>
                <a:spLocks noChangeShapeType="1"/>
              </p:cNvSpPr>
              <p:nvPr/>
            </p:nvSpPr>
            <p:spPr bwMode="auto">
              <a:xfrm flipH="1" flipV="1">
                <a:off x="1248" y="276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6" name="Line 123"/>
              <p:cNvSpPr>
                <a:spLocks noChangeShapeType="1"/>
              </p:cNvSpPr>
              <p:nvPr/>
            </p:nvSpPr>
            <p:spPr bwMode="auto">
              <a:xfrm>
                <a:off x="1248" y="27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7" name="Line 124"/>
              <p:cNvSpPr>
                <a:spLocks noChangeShapeType="1"/>
              </p:cNvSpPr>
              <p:nvPr/>
            </p:nvSpPr>
            <p:spPr bwMode="auto">
              <a:xfrm>
                <a:off x="1248" y="27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8" name="Line 125"/>
              <p:cNvSpPr>
                <a:spLocks noChangeShapeType="1"/>
              </p:cNvSpPr>
              <p:nvPr/>
            </p:nvSpPr>
            <p:spPr bwMode="auto">
              <a:xfrm>
                <a:off x="1248" y="27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99" name="Line 126"/>
              <p:cNvSpPr>
                <a:spLocks noChangeShapeType="1"/>
              </p:cNvSpPr>
              <p:nvPr/>
            </p:nvSpPr>
            <p:spPr bwMode="auto">
              <a:xfrm flipV="1">
                <a:off x="1248" y="2690"/>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0" name="Line 127"/>
              <p:cNvSpPr>
                <a:spLocks noChangeShapeType="1"/>
              </p:cNvSpPr>
              <p:nvPr/>
            </p:nvSpPr>
            <p:spPr bwMode="auto">
              <a:xfrm>
                <a:off x="1260" y="26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1" name="Line 128"/>
              <p:cNvSpPr>
                <a:spLocks noChangeShapeType="1"/>
              </p:cNvSpPr>
              <p:nvPr/>
            </p:nvSpPr>
            <p:spPr bwMode="auto">
              <a:xfrm flipV="1">
                <a:off x="1260" y="2629"/>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2" name="Line 129"/>
              <p:cNvSpPr>
                <a:spLocks noChangeShapeType="1"/>
              </p:cNvSpPr>
              <p:nvPr/>
            </p:nvSpPr>
            <p:spPr bwMode="auto">
              <a:xfrm>
                <a:off x="1297" y="26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3" name="Line 130"/>
              <p:cNvSpPr>
                <a:spLocks noChangeShapeType="1"/>
              </p:cNvSpPr>
              <p:nvPr/>
            </p:nvSpPr>
            <p:spPr bwMode="auto">
              <a:xfrm flipV="1">
                <a:off x="1297" y="2592"/>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4" name="Line 131"/>
              <p:cNvSpPr>
                <a:spLocks noChangeShapeType="1"/>
              </p:cNvSpPr>
              <p:nvPr/>
            </p:nvSpPr>
            <p:spPr bwMode="auto">
              <a:xfrm>
                <a:off x="1359" y="25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5" name="Line 132"/>
              <p:cNvSpPr>
                <a:spLocks noChangeShapeType="1"/>
              </p:cNvSpPr>
              <p:nvPr/>
            </p:nvSpPr>
            <p:spPr bwMode="auto">
              <a:xfrm flipV="1">
                <a:off x="1359" y="2580"/>
                <a:ext cx="73"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6" name="Line 133"/>
              <p:cNvSpPr>
                <a:spLocks noChangeShapeType="1"/>
              </p:cNvSpPr>
              <p:nvPr/>
            </p:nvSpPr>
            <p:spPr bwMode="auto">
              <a:xfrm>
                <a:off x="1432" y="25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7" name="Line 134"/>
              <p:cNvSpPr>
                <a:spLocks noChangeShapeType="1"/>
              </p:cNvSpPr>
              <p:nvPr/>
            </p:nvSpPr>
            <p:spPr bwMode="auto">
              <a:xfrm>
                <a:off x="1432" y="25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8" name="Line 135"/>
              <p:cNvSpPr>
                <a:spLocks noChangeShapeType="1"/>
              </p:cNvSpPr>
              <p:nvPr/>
            </p:nvSpPr>
            <p:spPr bwMode="auto">
              <a:xfrm>
                <a:off x="1432" y="25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09" name="Line 136"/>
              <p:cNvSpPr>
                <a:spLocks noChangeShapeType="1"/>
              </p:cNvSpPr>
              <p:nvPr/>
            </p:nvSpPr>
            <p:spPr bwMode="auto">
              <a:xfrm>
                <a:off x="1432" y="2580"/>
                <a:ext cx="62"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0" name="Line 137"/>
              <p:cNvSpPr>
                <a:spLocks noChangeShapeType="1"/>
              </p:cNvSpPr>
              <p:nvPr/>
            </p:nvSpPr>
            <p:spPr bwMode="auto">
              <a:xfrm>
                <a:off x="1494" y="25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1" name="Line 138"/>
              <p:cNvSpPr>
                <a:spLocks noChangeShapeType="1"/>
              </p:cNvSpPr>
              <p:nvPr/>
            </p:nvSpPr>
            <p:spPr bwMode="auto">
              <a:xfrm>
                <a:off x="1494" y="2592"/>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2" name="Line 139"/>
              <p:cNvSpPr>
                <a:spLocks noChangeShapeType="1"/>
              </p:cNvSpPr>
              <p:nvPr/>
            </p:nvSpPr>
            <p:spPr bwMode="auto">
              <a:xfrm>
                <a:off x="1555" y="26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3" name="Line 140"/>
              <p:cNvSpPr>
                <a:spLocks noChangeShapeType="1"/>
              </p:cNvSpPr>
              <p:nvPr/>
            </p:nvSpPr>
            <p:spPr bwMode="auto">
              <a:xfrm>
                <a:off x="1555" y="2629"/>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4" name="Line 141"/>
              <p:cNvSpPr>
                <a:spLocks noChangeShapeType="1"/>
              </p:cNvSpPr>
              <p:nvPr/>
            </p:nvSpPr>
            <p:spPr bwMode="auto">
              <a:xfrm>
                <a:off x="1592" y="26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5" name="Line 142"/>
              <p:cNvSpPr>
                <a:spLocks noChangeShapeType="1"/>
              </p:cNvSpPr>
              <p:nvPr/>
            </p:nvSpPr>
            <p:spPr bwMode="auto">
              <a:xfrm>
                <a:off x="1592" y="2690"/>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6" name="Line 143"/>
              <p:cNvSpPr>
                <a:spLocks noChangeShapeType="1"/>
              </p:cNvSpPr>
              <p:nvPr/>
            </p:nvSpPr>
            <p:spPr bwMode="auto">
              <a:xfrm>
                <a:off x="1604" y="27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17" name="Rectangle 144"/>
              <p:cNvSpPr>
                <a:spLocks noChangeArrowheads="1"/>
              </p:cNvSpPr>
              <p:nvPr/>
            </p:nvSpPr>
            <p:spPr bwMode="auto">
              <a:xfrm>
                <a:off x="1334" y="2666"/>
                <a:ext cx="23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F2</a:t>
                </a:r>
                <a:endParaRPr lang="en-US"/>
              </a:p>
            </p:txBody>
          </p:sp>
          <p:sp>
            <p:nvSpPr>
              <p:cNvPr id="22718" name="Freeform 145"/>
              <p:cNvSpPr>
                <a:spLocks/>
              </p:cNvSpPr>
              <p:nvPr/>
            </p:nvSpPr>
            <p:spPr bwMode="auto">
              <a:xfrm>
                <a:off x="4048" y="2567"/>
                <a:ext cx="356" cy="357"/>
              </a:xfrm>
              <a:custGeom>
                <a:avLst/>
                <a:gdLst>
                  <a:gd name="T0" fmla="*/ 356 w 356"/>
                  <a:gd name="T1" fmla="*/ 185 h 357"/>
                  <a:gd name="T2" fmla="*/ 343 w 356"/>
                  <a:gd name="T3" fmla="*/ 246 h 357"/>
                  <a:gd name="T4" fmla="*/ 307 w 356"/>
                  <a:gd name="T5" fmla="*/ 307 h 357"/>
                  <a:gd name="T6" fmla="*/ 245 w 356"/>
                  <a:gd name="T7" fmla="*/ 344 h 357"/>
                  <a:gd name="T8" fmla="*/ 184 w 356"/>
                  <a:gd name="T9" fmla="*/ 357 h 357"/>
                  <a:gd name="T10" fmla="*/ 184 w 356"/>
                  <a:gd name="T11" fmla="*/ 357 h 357"/>
                  <a:gd name="T12" fmla="*/ 110 w 356"/>
                  <a:gd name="T13" fmla="*/ 344 h 357"/>
                  <a:gd name="T14" fmla="*/ 49 w 356"/>
                  <a:gd name="T15" fmla="*/ 307 h 357"/>
                  <a:gd name="T16" fmla="*/ 12 w 356"/>
                  <a:gd name="T17" fmla="*/ 246 h 357"/>
                  <a:gd name="T18" fmla="*/ 0 w 356"/>
                  <a:gd name="T19" fmla="*/ 185 h 357"/>
                  <a:gd name="T20" fmla="*/ 0 w 356"/>
                  <a:gd name="T21" fmla="*/ 185 h 357"/>
                  <a:gd name="T22" fmla="*/ 12 w 356"/>
                  <a:gd name="T23" fmla="*/ 111 h 357"/>
                  <a:gd name="T24" fmla="*/ 49 w 356"/>
                  <a:gd name="T25" fmla="*/ 50 h 357"/>
                  <a:gd name="T26" fmla="*/ 110 w 356"/>
                  <a:gd name="T27" fmla="*/ 13 h 357"/>
                  <a:gd name="T28" fmla="*/ 184 w 356"/>
                  <a:gd name="T29" fmla="*/ 0 h 357"/>
                  <a:gd name="T30" fmla="*/ 184 w 356"/>
                  <a:gd name="T31" fmla="*/ 0 h 357"/>
                  <a:gd name="T32" fmla="*/ 245 w 356"/>
                  <a:gd name="T33" fmla="*/ 13 h 357"/>
                  <a:gd name="T34" fmla="*/ 307 w 356"/>
                  <a:gd name="T35" fmla="*/ 50 h 357"/>
                  <a:gd name="T36" fmla="*/ 343 w 356"/>
                  <a:gd name="T37" fmla="*/ 111 h 357"/>
                  <a:gd name="T38" fmla="*/ 356 w 356"/>
                  <a:gd name="T39" fmla="*/ 185 h 35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357"/>
                  <a:gd name="T62" fmla="*/ 356 w 356"/>
                  <a:gd name="T63" fmla="*/ 357 h 35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357">
                    <a:moveTo>
                      <a:pt x="356" y="185"/>
                    </a:moveTo>
                    <a:lnTo>
                      <a:pt x="343" y="246"/>
                    </a:lnTo>
                    <a:lnTo>
                      <a:pt x="307" y="307"/>
                    </a:lnTo>
                    <a:lnTo>
                      <a:pt x="245" y="344"/>
                    </a:lnTo>
                    <a:lnTo>
                      <a:pt x="184" y="357"/>
                    </a:lnTo>
                    <a:lnTo>
                      <a:pt x="110" y="344"/>
                    </a:lnTo>
                    <a:lnTo>
                      <a:pt x="49" y="307"/>
                    </a:lnTo>
                    <a:lnTo>
                      <a:pt x="12" y="246"/>
                    </a:lnTo>
                    <a:lnTo>
                      <a:pt x="0" y="185"/>
                    </a:lnTo>
                    <a:lnTo>
                      <a:pt x="12" y="111"/>
                    </a:lnTo>
                    <a:lnTo>
                      <a:pt x="49" y="50"/>
                    </a:lnTo>
                    <a:lnTo>
                      <a:pt x="110" y="13"/>
                    </a:lnTo>
                    <a:lnTo>
                      <a:pt x="184" y="0"/>
                    </a:lnTo>
                    <a:lnTo>
                      <a:pt x="245" y="13"/>
                    </a:lnTo>
                    <a:lnTo>
                      <a:pt x="307" y="50"/>
                    </a:lnTo>
                    <a:lnTo>
                      <a:pt x="343" y="111"/>
                    </a:lnTo>
                    <a:lnTo>
                      <a:pt x="356" y="1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719" name="Line 146"/>
              <p:cNvSpPr>
                <a:spLocks noChangeShapeType="1"/>
              </p:cNvSpPr>
              <p:nvPr/>
            </p:nvSpPr>
            <p:spPr bwMode="auto">
              <a:xfrm flipH="1">
                <a:off x="4391" y="2752"/>
                <a:ext cx="13"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0" name="Line 147"/>
              <p:cNvSpPr>
                <a:spLocks noChangeShapeType="1"/>
              </p:cNvSpPr>
              <p:nvPr/>
            </p:nvSpPr>
            <p:spPr bwMode="auto">
              <a:xfrm>
                <a:off x="4391" y="281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1" name="Line 148"/>
              <p:cNvSpPr>
                <a:spLocks noChangeShapeType="1"/>
              </p:cNvSpPr>
              <p:nvPr/>
            </p:nvSpPr>
            <p:spPr bwMode="auto">
              <a:xfrm flipH="1">
                <a:off x="4355" y="2813"/>
                <a:ext cx="36"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2" name="Line 149"/>
              <p:cNvSpPr>
                <a:spLocks noChangeShapeType="1"/>
              </p:cNvSpPr>
              <p:nvPr/>
            </p:nvSpPr>
            <p:spPr bwMode="auto">
              <a:xfrm>
                <a:off x="4355" y="287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3" name="Line 150"/>
              <p:cNvSpPr>
                <a:spLocks noChangeShapeType="1"/>
              </p:cNvSpPr>
              <p:nvPr/>
            </p:nvSpPr>
            <p:spPr bwMode="auto">
              <a:xfrm flipH="1">
                <a:off x="4293" y="2874"/>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4" name="Line 151"/>
              <p:cNvSpPr>
                <a:spLocks noChangeShapeType="1"/>
              </p:cNvSpPr>
              <p:nvPr/>
            </p:nvSpPr>
            <p:spPr bwMode="auto">
              <a:xfrm>
                <a:off x="4293" y="291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5" name="Line 152"/>
              <p:cNvSpPr>
                <a:spLocks noChangeShapeType="1"/>
              </p:cNvSpPr>
              <p:nvPr/>
            </p:nvSpPr>
            <p:spPr bwMode="auto">
              <a:xfrm flipH="1">
                <a:off x="4232" y="2911"/>
                <a:ext cx="61" cy="1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6" name="Line 153"/>
              <p:cNvSpPr>
                <a:spLocks noChangeShapeType="1"/>
              </p:cNvSpPr>
              <p:nvPr/>
            </p:nvSpPr>
            <p:spPr bwMode="auto">
              <a:xfrm>
                <a:off x="4232" y="29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7" name="Line 154"/>
              <p:cNvSpPr>
                <a:spLocks noChangeShapeType="1"/>
              </p:cNvSpPr>
              <p:nvPr/>
            </p:nvSpPr>
            <p:spPr bwMode="auto">
              <a:xfrm>
                <a:off x="4232" y="29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8" name="Line 155"/>
              <p:cNvSpPr>
                <a:spLocks noChangeShapeType="1"/>
              </p:cNvSpPr>
              <p:nvPr/>
            </p:nvSpPr>
            <p:spPr bwMode="auto">
              <a:xfrm>
                <a:off x="4232" y="29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29" name="Line 156"/>
              <p:cNvSpPr>
                <a:spLocks noChangeShapeType="1"/>
              </p:cNvSpPr>
              <p:nvPr/>
            </p:nvSpPr>
            <p:spPr bwMode="auto">
              <a:xfrm flipH="1" flipV="1">
                <a:off x="4158" y="2911"/>
                <a:ext cx="74" cy="1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0" name="Line 157"/>
              <p:cNvSpPr>
                <a:spLocks noChangeShapeType="1"/>
              </p:cNvSpPr>
              <p:nvPr/>
            </p:nvSpPr>
            <p:spPr bwMode="auto">
              <a:xfrm>
                <a:off x="4158" y="2911"/>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1" name="Line 158"/>
              <p:cNvSpPr>
                <a:spLocks noChangeShapeType="1"/>
              </p:cNvSpPr>
              <p:nvPr/>
            </p:nvSpPr>
            <p:spPr bwMode="auto">
              <a:xfrm flipH="1" flipV="1">
                <a:off x="4097" y="2874"/>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2" name="Line 159"/>
              <p:cNvSpPr>
                <a:spLocks noChangeShapeType="1"/>
              </p:cNvSpPr>
              <p:nvPr/>
            </p:nvSpPr>
            <p:spPr bwMode="auto">
              <a:xfrm>
                <a:off x="4097" y="287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3" name="Line 160"/>
              <p:cNvSpPr>
                <a:spLocks noChangeShapeType="1"/>
              </p:cNvSpPr>
              <p:nvPr/>
            </p:nvSpPr>
            <p:spPr bwMode="auto">
              <a:xfrm flipH="1" flipV="1">
                <a:off x="4060" y="2813"/>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4" name="Line 161"/>
              <p:cNvSpPr>
                <a:spLocks noChangeShapeType="1"/>
              </p:cNvSpPr>
              <p:nvPr/>
            </p:nvSpPr>
            <p:spPr bwMode="auto">
              <a:xfrm>
                <a:off x="4060" y="2813"/>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5" name="Line 162"/>
              <p:cNvSpPr>
                <a:spLocks noChangeShapeType="1"/>
              </p:cNvSpPr>
              <p:nvPr/>
            </p:nvSpPr>
            <p:spPr bwMode="auto">
              <a:xfrm flipH="1" flipV="1">
                <a:off x="4048" y="2752"/>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6" name="Line 163"/>
              <p:cNvSpPr>
                <a:spLocks noChangeShapeType="1"/>
              </p:cNvSpPr>
              <p:nvPr/>
            </p:nvSpPr>
            <p:spPr bwMode="auto">
              <a:xfrm>
                <a:off x="4048" y="27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7" name="Line 164"/>
              <p:cNvSpPr>
                <a:spLocks noChangeShapeType="1"/>
              </p:cNvSpPr>
              <p:nvPr/>
            </p:nvSpPr>
            <p:spPr bwMode="auto">
              <a:xfrm>
                <a:off x="4048" y="27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8" name="Line 165"/>
              <p:cNvSpPr>
                <a:spLocks noChangeShapeType="1"/>
              </p:cNvSpPr>
              <p:nvPr/>
            </p:nvSpPr>
            <p:spPr bwMode="auto">
              <a:xfrm>
                <a:off x="4048" y="27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39" name="Line 166"/>
              <p:cNvSpPr>
                <a:spLocks noChangeShapeType="1"/>
              </p:cNvSpPr>
              <p:nvPr/>
            </p:nvSpPr>
            <p:spPr bwMode="auto">
              <a:xfrm flipV="1">
                <a:off x="4048" y="2678"/>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0" name="Line 167"/>
              <p:cNvSpPr>
                <a:spLocks noChangeShapeType="1"/>
              </p:cNvSpPr>
              <p:nvPr/>
            </p:nvSpPr>
            <p:spPr bwMode="auto">
              <a:xfrm>
                <a:off x="4060" y="267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1" name="Line 168"/>
              <p:cNvSpPr>
                <a:spLocks noChangeShapeType="1"/>
              </p:cNvSpPr>
              <p:nvPr/>
            </p:nvSpPr>
            <p:spPr bwMode="auto">
              <a:xfrm flipV="1">
                <a:off x="4060" y="2617"/>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2" name="Line 169"/>
              <p:cNvSpPr>
                <a:spLocks noChangeShapeType="1"/>
              </p:cNvSpPr>
              <p:nvPr/>
            </p:nvSpPr>
            <p:spPr bwMode="auto">
              <a:xfrm>
                <a:off x="4097" y="261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3" name="Line 170"/>
              <p:cNvSpPr>
                <a:spLocks noChangeShapeType="1"/>
              </p:cNvSpPr>
              <p:nvPr/>
            </p:nvSpPr>
            <p:spPr bwMode="auto">
              <a:xfrm flipV="1">
                <a:off x="4097" y="2580"/>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4" name="Line 171"/>
              <p:cNvSpPr>
                <a:spLocks noChangeShapeType="1"/>
              </p:cNvSpPr>
              <p:nvPr/>
            </p:nvSpPr>
            <p:spPr bwMode="auto">
              <a:xfrm>
                <a:off x="4158" y="25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5" name="Line 172"/>
              <p:cNvSpPr>
                <a:spLocks noChangeShapeType="1"/>
              </p:cNvSpPr>
              <p:nvPr/>
            </p:nvSpPr>
            <p:spPr bwMode="auto">
              <a:xfrm flipV="1">
                <a:off x="4158" y="2567"/>
                <a:ext cx="74" cy="1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6" name="Line 173"/>
              <p:cNvSpPr>
                <a:spLocks noChangeShapeType="1"/>
              </p:cNvSpPr>
              <p:nvPr/>
            </p:nvSpPr>
            <p:spPr bwMode="auto">
              <a:xfrm>
                <a:off x="4232" y="256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7" name="Line 174"/>
              <p:cNvSpPr>
                <a:spLocks noChangeShapeType="1"/>
              </p:cNvSpPr>
              <p:nvPr/>
            </p:nvSpPr>
            <p:spPr bwMode="auto">
              <a:xfrm>
                <a:off x="4232" y="256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8" name="Line 175"/>
              <p:cNvSpPr>
                <a:spLocks noChangeShapeType="1"/>
              </p:cNvSpPr>
              <p:nvPr/>
            </p:nvSpPr>
            <p:spPr bwMode="auto">
              <a:xfrm>
                <a:off x="4232" y="256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49" name="Line 176"/>
              <p:cNvSpPr>
                <a:spLocks noChangeShapeType="1"/>
              </p:cNvSpPr>
              <p:nvPr/>
            </p:nvSpPr>
            <p:spPr bwMode="auto">
              <a:xfrm>
                <a:off x="4232" y="2567"/>
                <a:ext cx="61" cy="13"/>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0" name="Line 177"/>
              <p:cNvSpPr>
                <a:spLocks noChangeShapeType="1"/>
              </p:cNvSpPr>
              <p:nvPr/>
            </p:nvSpPr>
            <p:spPr bwMode="auto">
              <a:xfrm>
                <a:off x="4293" y="25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1" name="Line 178"/>
              <p:cNvSpPr>
                <a:spLocks noChangeShapeType="1"/>
              </p:cNvSpPr>
              <p:nvPr/>
            </p:nvSpPr>
            <p:spPr bwMode="auto">
              <a:xfrm>
                <a:off x="4293" y="2580"/>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2" name="Line 179"/>
              <p:cNvSpPr>
                <a:spLocks noChangeShapeType="1"/>
              </p:cNvSpPr>
              <p:nvPr/>
            </p:nvSpPr>
            <p:spPr bwMode="auto">
              <a:xfrm>
                <a:off x="4355" y="261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3" name="Line 180"/>
              <p:cNvSpPr>
                <a:spLocks noChangeShapeType="1"/>
              </p:cNvSpPr>
              <p:nvPr/>
            </p:nvSpPr>
            <p:spPr bwMode="auto">
              <a:xfrm>
                <a:off x="4355" y="2617"/>
                <a:ext cx="36"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4" name="Line 181"/>
              <p:cNvSpPr>
                <a:spLocks noChangeShapeType="1"/>
              </p:cNvSpPr>
              <p:nvPr/>
            </p:nvSpPr>
            <p:spPr bwMode="auto">
              <a:xfrm>
                <a:off x="4391" y="2678"/>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5" name="Line 182"/>
              <p:cNvSpPr>
                <a:spLocks noChangeShapeType="1"/>
              </p:cNvSpPr>
              <p:nvPr/>
            </p:nvSpPr>
            <p:spPr bwMode="auto">
              <a:xfrm>
                <a:off x="4391" y="2678"/>
                <a:ext cx="13"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6" name="Line 183"/>
              <p:cNvSpPr>
                <a:spLocks noChangeShapeType="1"/>
              </p:cNvSpPr>
              <p:nvPr/>
            </p:nvSpPr>
            <p:spPr bwMode="auto">
              <a:xfrm>
                <a:off x="4404" y="275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57" name="Rectangle 184"/>
              <p:cNvSpPr>
                <a:spLocks noChangeArrowheads="1"/>
              </p:cNvSpPr>
              <p:nvPr/>
            </p:nvSpPr>
            <p:spPr bwMode="auto">
              <a:xfrm>
                <a:off x="4121" y="2654"/>
                <a:ext cx="282"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W2</a:t>
                </a:r>
                <a:endParaRPr lang="en-US"/>
              </a:p>
            </p:txBody>
          </p:sp>
          <p:sp>
            <p:nvSpPr>
              <p:cNvPr id="22758" name="Freeform 185"/>
              <p:cNvSpPr>
                <a:spLocks/>
              </p:cNvSpPr>
              <p:nvPr/>
            </p:nvSpPr>
            <p:spPr bwMode="auto">
              <a:xfrm>
                <a:off x="4048" y="1180"/>
                <a:ext cx="356" cy="356"/>
              </a:xfrm>
              <a:custGeom>
                <a:avLst/>
                <a:gdLst>
                  <a:gd name="T0" fmla="*/ 356 w 356"/>
                  <a:gd name="T1" fmla="*/ 184 h 356"/>
                  <a:gd name="T2" fmla="*/ 343 w 356"/>
                  <a:gd name="T3" fmla="*/ 245 h 356"/>
                  <a:gd name="T4" fmla="*/ 307 w 356"/>
                  <a:gd name="T5" fmla="*/ 307 h 356"/>
                  <a:gd name="T6" fmla="*/ 245 w 356"/>
                  <a:gd name="T7" fmla="*/ 344 h 356"/>
                  <a:gd name="T8" fmla="*/ 184 w 356"/>
                  <a:gd name="T9" fmla="*/ 356 h 356"/>
                  <a:gd name="T10" fmla="*/ 184 w 356"/>
                  <a:gd name="T11" fmla="*/ 356 h 356"/>
                  <a:gd name="T12" fmla="*/ 110 w 356"/>
                  <a:gd name="T13" fmla="*/ 344 h 356"/>
                  <a:gd name="T14" fmla="*/ 49 w 356"/>
                  <a:gd name="T15" fmla="*/ 307 h 356"/>
                  <a:gd name="T16" fmla="*/ 12 w 356"/>
                  <a:gd name="T17" fmla="*/ 245 h 356"/>
                  <a:gd name="T18" fmla="*/ 0 w 356"/>
                  <a:gd name="T19" fmla="*/ 184 h 356"/>
                  <a:gd name="T20" fmla="*/ 0 w 356"/>
                  <a:gd name="T21" fmla="*/ 184 h 356"/>
                  <a:gd name="T22" fmla="*/ 12 w 356"/>
                  <a:gd name="T23" fmla="*/ 110 h 356"/>
                  <a:gd name="T24" fmla="*/ 49 w 356"/>
                  <a:gd name="T25" fmla="*/ 49 h 356"/>
                  <a:gd name="T26" fmla="*/ 110 w 356"/>
                  <a:gd name="T27" fmla="*/ 12 h 356"/>
                  <a:gd name="T28" fmla="*/ 184 w 356"/>
                  <a:gd name="T29" fmla="*/ 0 h 356"/>
                  <a:gd name="T30" fmla="*/ 184 w 356"/>
                  <a:gd name="T31" fmla="*/ 0 h 356"/>
                  <a:gd name="T32" fmla="*/ 245 w 356"/>
                  <a:gd name="T33" fmla="*/ 12 h 356"/>
                  <a:gd name="T34" fmla="*/ 307 w 356"/>
                  <a:gd name="T35" fmla="*/ 49 h 356"/>
                  <a:gd name="T36" fmla="*/ 343 w 356"/>
                  <a:gd name="T37" fmla="*/ 110 h 356"/>
                  <a:gd name="T38" fmla="*/ 356 w 356"/>
                  <a:gd name="T39" fmla="*/ 184 h 35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6"/>
                  <a:gd name="T61" fmla="*/ 0 h 356"/>
                  <a:gd name="T62" fmla="*/ 356 w 356"/>
                  <a:gd name="T63" fmla="*/ 356 h 35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6" h="356">
                    <a:moveTo>
                      <a:pt x="356" y="184"/>
                    </a:moveTo>
                    <a:lnTo>
                      <a:pt x="343" y="245"/>
                    </a:lnTo>
                    <a:lnTo>
                      <a:pt x="307" y="307"/>
                    </a:lnTo>
                    <a:lnTo>
                      <a:pt x="245" y="344"/>
                    </a:lnTo>
                    <a:lnTo>
                      <a:pt x="184" y="356"/>
                    </a:lnTo>
                    <a:lnTo>
                      <a:pt x="110" y="344"/>
                    </a:lnTo>
                    <a:lnTo>
                      <a:pt x="49" y="307"/>
                    </a:lnTo>
                    <a:lnTo>
                      <a:pt x="12" y="245"/>
                    </a:lnTo>
                    <a:lnTo>
                      <a:pt x="0" y="184"/>
                    </a:lnTo>
                    <a:lnTo>
                      <a:pt x="12" y="110"/>
                    </a:lnTo>
                    <a:lnTo>
                      <a:pt x="49" y="49"/>
                    </a:lnTo>
                    <a:lnTo>
                      <a:pt x="110" y="12"/>
                    </a:lnTo>
                    <a:lnTo>
                      <a:pt x="184" y="0"/>
                    </a:lnTo>
                    <a:lnTo>
                      <a:pt x="245" y="12"/>
                    </a:lnTo>
                    <a:lnTo>
                      <a:pt x="307" y="49"/>
                    </a:lnTo>
                    <a:lnTo>
                      <a:pt x="343" y="110"/>
                    </a:lnTo>
                    <a:lnTo>
                      <a:pt x="356" y="1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759" name="Line 186"/>
              <p:cNvSpPr>
                <a:spLocks noChangeShapeType="1"/>
              </p:cNvSpPr>
              <p:nvPr/>
            </p:nvSpPr>
            <p:spPr bwMode="auto">
              <a:xfrm flipH="1">
                <a:off x="4391" y="1364"/>
                <a:ext cx="13"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0" name="Line 187"/>
              <p:cNvSpPr>
                <a:spLocks noChangeShapeType="1"/>
              </p:cNvSpPr>
              <p:nvPr/>
            </p:nvSpPr>
            <p:spPr bwMode="auto">
              <a:xfrm>
                <a:off x="4391" y="14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1" name="Line 188"/>
              <p:cNvSpPr>
                <a:spLocks noChangeShapeType="1"/>
              </p:cNvSpPr>
              <p:nvPr/>
            </p:nvSpPr>
            <p:spPr bwMode="auto">
              <a:xfrm flipH="1">
                <a:off x="4355" y="1425"/>
                <a:ext cx="36"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2" name="Line 189"/>
              <p:cNvSpPr>
                <a:spLocks noChangeShapeType="1"/>
              </p:cNvSpPr>
              <p:nvPr/>
            </p:nvSpPr>
            <p:spPr bwMode="auto">
              <a:xfrm>
                <a:off x="4355" y="14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3" name="Line 190"/>
              <p:cNvSpPr>
                <a:spLocks noChangeShapeType="1"/>
              </p:cNvSpPr>
              <p:nvPr/>
            </p:nvSpPr>
            <p:spPr bwMode="auto">
              <a:xfrm flipH="1">
                <a:off x="4293" y="1487"/>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4" name="Line 191"/>
              <p:cNvSpPr>
                <a:spLocks noChangeShapeType="1"/>
              </p:cNvSpPr>
              <p:nvPr/>
            </p:nvSpPr>
            <p:spPr bwMode="auto">
              <a:xfrm>
                <a:off x="4293" y="15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5" name="Line 192"/>
              <p:cNvSpPr>
                <a:spLocks noChangeShapeType="1"/>
              </p:cNvSpPr>
              <p:nvPr/>
            </p:nvSpPr>
            <p:spPr bwMode="auto">
              <a:xfrm flipH="1">
                <a:off x="4232" y="1524"/>
                <a:ext cx="61"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6" name="Line 193"/>
              <p:cNvSpPr>
                <a:spLocks noChangeShapeType="1"/>
              </p:cNvSpPr>
              <p:nvPr/>
            </p:nvSpPr>
            <p:spPr bwMode="auto">
              <a:xfrm>
                <a:off x="4232" y="15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7" name="Line 194"/>
              <p:cNvSpPr>
                <a:spLocks noChangeShapeType="1"/>
              </p:cNvSpPr>
              <p:nvPr/>
            </p:nvSpPr>
            <p:spPr bwMode="auto">
              <a:xfrm>
                <a:off x="4232" y="15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8" name="Line 195"/>
              <p:cNvSpPr>
                <a:spLocks noChangeShapeType="1"/>
              </p:cNvSpPr>
              <p:nvPr/>
            </p:nvSpPr>
            <p:spPr bwMode="auto">
              <a:xfrm>
                <a:off x="4232" y="1536"/>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69" name="Line 196"/>
              <p:cNvSpPr>
                <a:spLocks noChangeShapeType="1"/>
              </p:cNvSpPr>
              <p:nvPr/>
            </p:nvSpPr>
            <p:spPr bwMode="auto">
              <a:xfrm flipH="1" flipV="1">
                <a:off x="4158" y="1524"/>
                <a:ext cx="74"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0" name="Line 197"/>
              <p:cNvSpPr>
                <a:spLocks noChangeShapeType="1"/>
              </p:cNvSpPr>
              <p:nvPr/>
            </p:nvSpPr>
            <p:spPr bwMode="auto">
              <a:xfrm>
                <a:off x="4158" y="152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1" name="Line 198"/>
              <p:cNvSpPr>
                <a:spLocks noChangeShapeType="1"/>
              </p:cNvSpPr>
              <p:nvPr/>
            </p:nvSpPr>
            <p:spPr bwMode="auto">
              <a:xfrm flipH="1" flipV="1">
                <a:off x="4097" y="1487"/>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2" name="Line 199"/>
              <p:cNvSpPr>
                <a:spLocks noChangeShapeType="1"/>
              </p:cNvSpPr>
              <p:nvPr/>
            </p:nvSpPr>
            <p:spPr bwMode="auto">
              <a:xfrm>
                <a:off x="4097" y="1487"/>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3" name="Line 200"/>
              <p:cNvSpPr>
                <a:spLocks noChangeShapeType="1"/>
              </p:cNvSpPr>
              <p:nvPr/>
            </p:nvSpPr>
            <p:spPr bwMode="auto">
              <a:xfrm flipH="1" flipV="1">
                <a:off x="4060" y="1425"/>
                <a:ext cx="37" cy="6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4" name="Line 201"/>
              <p:cNvSpPr>
                <a:spLocks noChangeShapeType="1"/>
              </p:cNvSpPr>
              <p:nvPr/>
            </p:nvSpPr>
            <p:spPr bwMode="auto">
              <a:xfrm>
                <a:off x="4060" y="1425"/>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5" name="Line 202"/>
              <p:cNvSpPr>
                <a:spLocks noChangeShapeType="1"/>
              </p:cNvSpPr>
              <p:nvPr/>
            </p:nvSpPr>
            <p:spPr bwMode="auto">
              <a:xfrm flipH="1" flipV="1">
                <a:off x="4048" y="1364"/>
                <a:ext cx="12"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6" name="Line 203"/>
              <p:cNvSpPr>
                <a:spLocks noChangeShapeType="1"/>
              </p:cNvSpPr>
              <p:nvPr/>
            </p:nvSpPr>
            <p:spPr bwMode="auto">
              <a:xfrm>
                <a:off x="4048"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7" name="Line 204"/>
              <p:cNvSpPr>
                <a:spLocks noChangeShapeType="1"/>
              </p:cNvSpPr>
              <p:nvPr/>
            </p:nvSpPr>
            <p:spPr bwMode="auto">
              <a:xfrm>
                <a:off x="4048"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8" name="Line 205"/>
              <p:cNvSpPr>
                <a:spLocks noChangeShapeType="1"/>
              </p:cNvSpPr>
              <p:nvPr/>
            </p:nvSpPr>
            <p:spPr bwMode="auto">
              <a:xfrm>
                <a:off x="4048"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779" name="Line 206"/>
              <p:cNvSpPr>
                <a:spLocks noChangeShapeType="1"/>
              </p:cNvSpPr>
              <p:nvPr/>
            </p:nvSpPr>
            <p:spPr bwMode="auto">
              <a:xfrm flipV="1">
                <a:off x="4048" y="1290"/>
                <a:ext cx="12"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35" name="Line 208"/>
            <p:cNvSpPr>
              <a:spLocks noChangeShapeType="1"/>
            </p:cNvSpPr>
            <p:nvPr/>
          </p:nvSpPr>
          <p:spPr bwMode="auto">
            <a:xfrm>
              <a:off x="4060" y="12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6" name="Line 209"/>
            <p:cNvSpPr>
              <a:spLocks noChangeShapeType="1"/>
            </p:cNvSpPr>
            <p:nvPr/>
          </p:nvSpPr>
          <p:spPr bwMode="auto">
            <a:xfrm flipV="1">
              <a:off x="4060" y="1229"/>
              <a:ext cx="37"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Line 210"/>
            <p:cNvSpPr>
              <a:spLocks noChangeShapeType="1"/>
            </p:cNvSpPr>
            <p:nvPr/>
          </p:nvSpPr>
          <p:spPr bwMode="auto">
            <a:xfrm>
              <a:off x="4097" y="12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8" name="Line 211"/>
            <p:cNvSpPr>
              <a:spLocks noChangeShapeType="1"/>
            </p:cNvSpPr>
            <p:nvPr/>
          </p:nvSpPr>
          <p:spPr bwMode="auto">
            <a:xfrm flipV="1">
              <a:off x="4097" y="1192"/>
              <a:ext cx="61"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9" name="Line 212"/>
            <p:cNvSpPr>
              <a:spLocks noChangeShapeType="1"/>
            </p:cNvSpPr>
            <p:nvPr/>
          </p:nvSpPr>
          <p:spPr bwMode="auto">
            <a:xfrm>
              <a:off x="4158" y="11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213"/>
            <p:cNvSpPr>
              <a:spLocks noChangeShapeType="1"/>
            </p:cNvSpPr>
            <p:nvPr/>
          </p:nvSpPr>
          <p:spPr bwMode="auto">
            <a:xfrm flipV="1">
              <a:off x="4158" y="1180"/>
              <a:ext cx="74"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214"/>
            <p:cNvSpPr>
              <a:spLocks noChangeShapeType="1"/>
            </p:cNvSpPr>
            <p:nvPr/>
          </p:nvSpPr>
          <p:spPr bwMode="auto">
            <a:xfrm>
              <a:off x="4232" y="11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215"/>
            <p:cNvSpPr>
              <a:spLocks noChangeShapeType="1"/>
            </p:cNvSpPr>
            <p:nvPr/>
          </p:nvSpPr>
          <p:spPr bwMode="auto">
            <a:xfrm>
              <a:off x="4232" y="11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216"/>
            <p:cNvSpPr>
              <a:spLocks noChangeShapeType="1"/>
            </p:cNvSpPr>
            <p:nvPr/>
          </p:nvSpPr>
          <p:spPr bwMode="auto">
            <a:xfrm>
              <a:off x="4232" y="118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217"/>
            <p:cNvSpPr>
              <a:spLocks noChangeShapeType="1"/>
            </p:cNvSpPr>
            <p:nvPr/>
          </p:nvSpPr>
          <p:spPr bwMode="auto">
            <a:xfrm>
              <a:off x="4232" y="1180"/>
              <a:ext cx="61" cy="1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218"/>
            <p:cNvSpPr>
              <a:spLocks noChangeShapeType="1"/>
            </p:cNvSpPr>
            <p:nvPr/>
          </p:nvSpPr>
          <p:spPr bwMode="auto">
            <a:xfrm>
              <a:off x="4293" y="1192"/>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Line 219"/>
            <p:cNvSpPr>
              <a:spLocks noChangeShapeType="1"/>
            </p:cNvSpPr>
            <p:nvPr/>
          </p:nvSpPr>
          <p:spPr bwMode="auto">
            <a:xfrm>
              <a:off x="4293" y="1192"/>
              <a:ext cx="62" cy="37"/>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7" name="Line 220"/>
            <p:cNvSpPr>
              <a:spLocks noChangeShapeType="1"/>
            </p:cNvSpPr>
            <p:nvPr/>
          </p:nvSpPr>
          <p:spPr bwMode="auto">
            <a:xfrm>
              <a:off x="4355" y="1229"/>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8" name="Line 221"/>
            <p:cNvSpPr>
              <a:spLocks noChangeShapeType="1"/>
            </p:cNvSpPr>
            <p:nvPr/>
          </p:nvSpPr>
          <p:spPr bwMode="auto">
            <a:xfrm>
              <a:off x="4355" y="1229"/>
              <a:ext cx="36" cy="6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9" name="Line 222"/>
            <p:cNvSpPr>
              <a:spLocks noChangeShapeType="1"/>
            </p:cNvSpPr>
            <p:nvPr/>
          </p:nvSpPr>
          <p:spPr bwMode="auto">
            <a:xfrm>
              <a:off x="4391" y="1290"/>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223"/>
            <p:cNvSpPr>
              <a:spLocks noChangeShapeType="1"/>
            </p:cNvSpPr>
            <p:nvPr/>
          </p:nvSpPr>
          <p:spPr bwMode="auto">
            <a:xfrm>
              <a:off x="4391" y="1290"/>
              <a:ext cx="13" cy="7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1" name="Line 224"/>
            <p:cNvSpPr>
              <a:spLocks noChangeShapeType="1"/>
            </p:cNvSpPr>
            <p:nvPr/>
          </p:nvSpPr>
          <p:spPr bwMode="auto">
            <a:xfrm>
              <a:off x="4404" y="1364"/>
              <a:ext cx="1"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2" name="Rectangle 225"/>
            <p:cNvSpPr>
              <a:spLocks noChangeArrowheads="1"/>
            </p:cNvSpPr>
            <p:nvPr/>
          </p:nvSpPr>
          <p:spPr bwMode="auto">
            <a:xfrm>
              <a:off x="4134" y="1266"/>
              <a:ext cx="282"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Geneva"/>
                </a:rPr>
                <a:t>W1</a:t>
              </a:r>
              <a:endParaRPr lang="en-US"/>
            </a:p>
          </p:txBody>
        </p:sp>
        <p:sp>
          <p:nvSpPr>
            <p:cNvPr id="22553" name="Line 226"/>
            <p:cNvSpPr>
              <a:spLocks noChangeShapeType="1"/>
            </p:cNvSpPr>
            <p:nvPr/>
          </p:nvSpPr>
          <p:spPr bwMode="auto">
            <a:xfrm>
              <a:off x="1616" y="1364"/>
              <a:ext cx="2370"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4" name="Freeform 227"/>
            <p:cNvSpPr>
              <a:spLocks/>
            </p:cNvSpPr>
            <p:nvPr/>
          </p:nvSpPr>
          <p:spPr bwMode="auto">
            <a:xfrm>
              <a:off x="3925" y="1303"/>
              <a:ext cx="135" cy="122"/>
            </a:xfrm>
            <a:custGeom>
              <a:avLst/>
              <a:gdLst>
                <a:gd name="T0" fmla="*/ 135 w 135"/>
                <a:gd name="T1" fmla="*/ 61 h 122"/>
                <a:gd name="T2" fmla="*/ 0 w 135"/>
                <a:gd name="T3" fmla="*/ 122 h 122"/>
                <a:gd name="T4" fmla="*/ 61 w 135"/>
                <a:gd name="T5" fmla="*/ 61 h 122"/>
                <a:gd name="T6" fmla="*/ 0 w 135"/>
                <a:gd name="T7" fmla="*/ 0 h 122"/>
                <a:gd name="T8" fmla="*/ 135 w 135"/>
                <a:gd name="T9" fmla="*/ 61 h 122"/>
                <a:gd name="T10" fmla="*/ 0 60000 65536"/>
                <a:gd name="T11" fmla="*/ 0 60000 65536"/>
                <a:gd name="T12" fmla="*/ 0 60000 65536"/>
                <a:gd name="T13" fmla="*/ 0 60000 65536"/>
                <a:gd name="T14" fmla="*/ 0 60000 65536"/>
                <a:gd name="T15" fmla="*/ 0 w 135"/>
                <a:gd name="T16" fmla="*/ 0 h 122"/>
                <a:gd name="T17" fmla="*/ 135 w 135"/>
                <a:gd name="T18" fmla="*/ 122 h 122"/>
              </a:gdLst>
              <a:ahLst/>
              <a:cxnLst>
                <a:cxn ang="T10">
                  <a:pos x="T0" y="T1"/>
                </a:cxn>
                <a:cxn ang="T11">
                  <a:pos x="T2" y="T3"/>
                </a:cxn>
                <a:cxn ang="T12">
                  <a:pos x="T4" y="T5"/>
                </a:cxn>
                <a:cxn ang="T13">
                  <a:pos x="T6" y="T7"/>
                </a:cxn>
                <a:cxn ang="T14">
                  <a:pos x="T8" y="T9"/>
                </a:cxn>
              </a:cxnLst>
              <a:rect l="T15" t="T16" r="T17" b="T18"/>
              <a:pathLst>
                <a:path w="135" h="122">
                  <a:moveTo>
                    <a:pt x="135" y="61"/>
                  </a:moveTo>
                  <a:lnTo>
                    <a:pt x="0" y="122"/>
                  </a:lnTo>
                  <a:lnTo>
                    <a:pt x="61" y="61"/>
                  </a:lnTo>
                  <a:lnTo>
                    <a:pt x="0" y="0"/>
                  </a:lnTo>
                  <a:lnTo>
                    <a:pt x="135" y="6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5" name="Line 228"/>
            <p:cNvSpPr>
              <a:spLocks noChangeShapeType="1"/>
            </p:cNvSpPr>
            <p:nvPr/>
          </p:nvSpPr>
          <p:spPr bwMode="auto">
            <a:xfrm>
              <a:off x="1604" y="2752"/>
              <a:ext cx="2382" cy="1"/>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6" name="Freeform 229"/>
            <p:cNvSpPr>
              <a:spLocks/>
            </p:cNvSpPr>
            <p:nvPr/>
          </p:nvSpPr>
          <p:spPr bwMode="auto">
            <a:xfrm>
              <a:off x="3925" y="2690"/>
              <a:ext cx="135" cy="123"/>
            </a:xfrm>
            <a:custGeom>
              <a:avLst/>
              <a:gdLst>
                <a:gd name="T0" fmla="*/ 135 w 135"/>
                <a:gd name="T1" fmla="*/ 62 h 123"/>
                <a:gd name="T2" fmla="*/ 0 w 135"/>
                <a:gd name="T3" fmla="*/ 123 h 123"/>
                <a:gd name="T4" fmla="*/ 61 w 135"/>
                <a:gd name="T5" fmla="*/ 62 h 123"/>
                <a:gd name="T6" fmla="*/ 0 w 135"/>
                <a:gd name="T7" fmla="*/ 0 h 123"/>
                <a:gd name="T8" fmla="*/ 135 w 135"/>
                <a:gd name="T9" fmla="*/ 62 h 123"/>
                <a:gd name="T10" fmla="*/ 0 60000 65536"/>
                <a:gd name="T11" fmla="*/ 0 60000 65536"/>
                <a:gd name="T12" fmla="*/ 0 60000 65536"/>
                <a:gd name="T13" fmla="*/ 0 60000 65536"/>
                <a:gd name="T14" fmla="*/ 0 60000 65536"/>
                <a:gd name="T15" fmla="*/ 0 w 135"/>
                <a:gd name="T16" fmla="*/ 0 h 123"/>
                <a:gd name="T17" fmla="*/ 135 w 135"/>
                <a:gd name="T18" fmla="*/ 123 h 123"/>
              </a:gdLst>
              <a:ahLst/>
              <a:cxnLst>
                <a:cxn ang="T10">
                  <a:pos x="T0" y="T1"/>
                </a:cxn>
                <a:cxn ang="T11">
                  <a:pos x="T2" y="T3"/>
                </a:cxn>
                <a:cxn ang="T12">
                  <a:pos x="T4" y="T5"/>
                </a:cxn>
                <a:cxn ang="T13">
                  <a:pos x="T6" y="T7"/>
                </a:cxn>
                <a:cxn ang="T14">
                  <a:pos x="T8" y="T9"/>
                </a:cxn>
              </a:cxnLst>
              <a:rect l="T15" t="T16" r="T17" b="T18"/>
              <a:pathLst>
                <a:path w="135" h="123">
                  <a:moveTo>
                    <a:pt x="135" y="62"/>
                  </a:moveTo>
                  <a:lnTo>
                    <a:pt x="0" y="123"/>
                  </a:lnTo>
                  <a:lnTo>
                    <a:pt x="61" y="62"/>
                  </a:lnTo>
                  <a:lnTo>
                    <a:pt x="0" y="0"/>
                  </a:lnTo>
                  <a:lnTo>
                    <a:pt x="135" y="6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7" name="Line 230"/>
            <p:cNvSpPr>
              <a:spLocks noChangeShapeType="1"/>
            </p:cNvSpPr>
            <p:nvPr/>
          </p:nvSpPr>
          <p:spPr bwMode="auto">
            <a:xfrm>
              <a:off x="1555" y="1487"/>
              <a:ext cx="1068" cy="44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8" name="Freeform 231"/>
            <p:cNvSpPr>
              <a:spLocks/>
            </p:cNvSpPr>
            <p:nvPr/>
          </p:nvSpPr>
          <p:spPr bwMode="auto">
            <a:xfrm>
              <a:off x="2537" y="1843"/>
              <a:ext cx="148" cy="123"/>
            </a:xfrm>
            <a:custGeom>
              <a:avLst/>
              <a:gdLst>
                <a:gd name="T0" fmla="*/ 148 w 148"/>
                <a:gd name="T1" fmla="*/ 110 h 123"/>
                <a:gd name="T2" fmla="*/ 0 w 148"/>
                <a:gd name="T3" fmla="*/ 123 h 123"/>
                <a:gd name="T4" fmla="*/ 86 w 148"/>
                <a:gd name="T5" fmla="*/ 86 h 123"/>
                <a:gd name="T6" fmla="*/ 49 w 148"/>
                <a:gd name="T7" fmla="*/ 0 h 123"/>
                <a:gd name="T8" fmla="*/ 148 w 148"/>
                <a:gd name="T9" fmla="*/ 110 h 123"/>
                <a:gd name="T10" fmla="*/ 0 60000 65536"/>
                <a:gd name="T11" fmla="*/ 0 60000 65536"/>
                <a:gd name="T12" fmla="*/ 0 60000 65536"/>
                <a:gd name="T13" fmla="*/ 0 60000 65536"/>
                <a:gd name="T14" fmla="*/ 0 60000 65536"/>
                <a:gd name="T15" fmla="*/ 0 w 148"/>
                <a:gd name="T16" fmla="*/ 0 h 123"/>
                <a:gd name="T17" fmla="*/ 148 w 148"/>
                <a:gd name="T18" fmla="*/ 123 h 123"/>
              </a:gdLst>
              <a:ahLst/>
              <a:cxnLst>
                <a:cxn ang="T10">
                  <a:pos x="T0" y="T1"/>
                </a:cxn>
                <a:cxn ang="T11">
                  <a:pos x="T2" y="T3"/>
                </a:cxn>
                <a:cxn ang="T12">
                  <a:pos x="T4" y="T5"/>
                </a:cxn>
                <a:cxn ang="T13">
                  <a:pos x="T6" y="T7"/>
                </a:cxn>
                <a:cxn ang="T14">
                  <a:pos x="T8" y="T9"/>
                </a:cxn>
              </a:cxnLst>
              <a:rect l="T15" t="T16" r="T17" b="T18"/>
              <a:pathLst>
                <a:path w="148" h="123">
                  <a:moveTo>
                    <a:pt x="148" y="110"/>
                  </a:moveTo>
                  <a:lnTo>
                    <a:pt x="0" y="123"/>
                  </a:lnTo>
                  <a:lnTo>
                    <a:pt x="86" y="86"/>
                  </a:lnTo>
                  <a:lnTo>
                    <a:pt x="49" y="0"/>
                  </a:lnTo>
                  <a:lnTo>
                    <a:pt x="148"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59" name="Line 232"/>
            <p:cNvSpPr>
              <a:spLocks noChangeShapeType="1"/>
            </p:cNvSpPr>
            <p:nvPr/>
          </p:nvSpPr>
          <p:spPr bwMode="auto">
            <a:xfrm flipV="1">
              <a:off x="1567" y="2175"/>
              <a:ext cx="1032" cy="454"/>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0" name="Freeform 233"/>
            <p:cNvSpPr>
              <a:spLocks/>
            </p:cNvSpPr>
            <p:nvPr/>
          </p:nvSpPr>
          <p:spPr bwMode="auto">
            <a:xfrm>
              <a:off x="2513" y="2150"/>
              <a:ext cx="147" cy="110"/>
            </a:xfrm>
            <a:custGeom>
              <a:avLst/>
              <a:gdLst>
                <a:gd name="T0" fmla="*/ 147 w 147"/>
                <a:gd name="T1" fmla="*/ 0 h 110"/>
                <a:gd name="T2" fmla="*/ 49 w 147"/>
                <a:gd name="T3" fmla="*/ 110 h 110"/>
                <a:gd name="T4" fmla="*/ 86 w 147"/>
                <a:gd name="T5" fmla="*/ 25 h 110"/>
                <a:gd name="T6" fmla="*/ 0 w 147"/>
                <a:gd name="T7" fmla="*/ 0 h 110"/>
                <a:gd name="T8" fmla="*/ 147 w 147"/>
                <a:gd name="T9" fmla="*/ 0 h 110"/>
                <a:gd name="T10" fmla="*/ 0 60000 65536"/>
                <a:gd name="T11" fmla="*/ 0 60000 65536"/>
                <a:gd name="T12" fmla="*/ 0 60000 65536"/>
                <a:gd name="T13" fmla="*/ 0 60000 65536"/>
                <a:gd name="T14" fmla="*/ 0 60000 65536"/>
                <a:gd name="T15" fmla="*/ 0 w 147"/>
                <a:gd name="T16" fmla="*/ 0 h 110"/>
                <a:gd name="T17" fmla="*/ 147 w 147"/>
                <a:gd name="T18" fmla="*/ 110 h 110"/>
              </a:gdLst>
              <a:ahLst/>
              <a:cxnLst>
                <a:cxn ang="T10">
                  <a:pos x="T0" y="T1"/>
                </a:cxn>
                <a:cxn ang="T11">
                  <a:pos x="T2" y="T3"/>
                </a:cxn>
                <a:cxn ang="T12">
                  <a:pos x="T4" y="T5"/>
                </a:cxn>
                <a:cxn ang="T13">
                  <a:pos x="T6" y="T7"/>
                </a:cxn>
                <a:cxn ang="T14">
                  <a:pos x="T8" y="T9"/>
                </a:cxn>
              </a:cxnLst>
              <a:rect l="T15" t="T16" r="T17" b="T18"/>
              <a:pathLst>
                <a:path w="147" h="110">
                  <a:moveTo>
                    <a:pt x="147" y="0"/>
                  </a:moveTo>
                  <a:lnTo>
                    <a:pt x="49" y="110"/>
                  </a:lnTo>
                  <a:lnTo>
                    <a:pt x="86" y="25"/>
                  </a:lnTo>
                  <a:lnTo>
                    <a:pt x="0" y="0"/>
                  </a:lnTo>
                  <a:lnTo>
                    <a:pt x="1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61" name="Line 234"/>
            <p:cNvSpPr>
              <a:spLocks noChangeShapeType="1"/>
            </p:cNvSpPr>
            <p:nvPr/>
          </p:nvSpPr>
          <p:spPr bwMode="auto">
            <a:xfrm flipH="1" flipV="1">
              <a:off x="2992" y="2162"/>
              <a:ext cx="1007" cy="442"/>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2" name="Freeform 235"/>
            <p:cNvSpPr>
              <a:spLocks/>
            </p:cNvSpPr>
            <p:nvPr/>
          </p:nvSpPr>
          <p:spPr bwMode="auto">
            <a:xfrm>
              <a:off x="3913" y="2518"/>
              <a:ext cx="147" cy="111"/>
            </a:xfrm>
            <a:custGeom>
              <a:avLst/>
              <a:gdLst>
                <a:gd name="T0" fmla="*/ 147 w 147"/>
                <a:gd name="T1" fmla="*/ 111 h 111"/>
                <a:gd name="T2" fmla="*/ 49 w 147"/>
                <a:gd name="T3" fmla="*/ 0 h 111"/>
                <a:gd name="T4" fmla="*/ 86 w 147"/>
                <a:gd name="T5" fmla="*/ 86 h 111"/>
                <a:gd name="T6" fmla="*/ 0 w 147"/>
                <a:gd name="T7" fmla="*/ 111 h 111"/>
                <a:gd name="T8" fmla="*/ 147 w 147"/>
                <a:gd name="T9" fmla="*/ 111 h 111"/>
                <a:gd name="T10" fmla="*/ 0 60000 65536"/>
                <a:gd name="T11" fmla="*/ 0 60000 65536"/>
                <a:gd name="T12" fmla="*/ 0 60000 65536"/>
                <a:gd name="T13" fmla="*/ 0 60000 65536"/>
                <a:gd name="T14" fmla="*/ 0 60000 65536"/>
                <a:gd name="T15" fmla="*/ 0 w 147"/>
                <a:gd name="T16" fmla="*/ 0 h 111"/>
                <a:gd name="T17" fmla="*/ 147 w 147"/>
                <a:gd name="T18" fmla="*/ 111 h 111"/>
              </a:gdLst>
              <a:ahLst/>
              <a:cxnLst>
                <a:cxn ang="T10">
                  <a:pos x="T0" y="T1"/>
                </a:cxn>
                <a:cxn ang="T11">
                  <a:pos x="T2" y="T3"/>
                </a:cxn>
                <a:cxn ang="T12">
                  <a:pos x="T4" y="T5"/>
                </a:cxn>
                <a:cxn ang="T13">
                  <a:pos x="T6" y="T7"/>
                </a:cxn>
                <a:cxn ang="T14">
                  <a:pos x="T8" y="T9"/>
                </a:cxn>
              </a:cxnLst>
              <a:rect l="T15" t="T16" r="T17" b="T18"/>
              <a:pathLst>
                <a:path w="147" h="111">
                  <a:moveTo>
                    <a:pt x="147" y="111"/>
                  </a:moveTo>
                  <a:lnTo>
                    <a:pt x="49" y="0"/>
                  </a:lnTo>
                  <a:lnTo>
                    <a:pt x="86" y="86"/>
                  </a:lnTo>
                  <a:lnTo>
                    <a:pt x="0" y="111"/>
                  </a:lnTo>
                  <a:lnTo>
                    <a:pt x="147" y="1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63" name="Line 236"/>
            <p:cNvSpPr>
              <a:spLocks noChangeShapeType="1"/>
            </p:cNvSpPr>
            <p:nvPr/>
          </p:nvSpPr>
          <p:spPr bwMode="auto">
            <a:xfrm flipV="1">
              <a:off x="2992" y="1499"/>
              <a:ext cx="1031" cy="479"/>
            </a:xfrm>
            <a:prstGeom prst="line">
              <a:avLst/>
            </a:prstGeom>
            <a:noFill/>
            <a:ln w="12">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64" name="Freeform 237"/>
            <p:cNvSpPr>
              <a:spLocks/>
            </p:cNvSpPr>
            <p:nvPr/>
          </p:nvSpPr>
          <p:spPr bwMode="auto">
            <a:xfrm>
              <a:off x="3937" y="1475"/>
              <a:ext cx="147" cy="110"/>
            </a:xfrm>
            <a:custGeom>
              <a:avLst/>
              <a:gdLst>
                <a:gd name="T0" fmla="*/ 147 w 147"/>
                <a:gd name="T1" fmla="*/ 0 h 110"/>
                <a:gd name="T2" fmla="*/ 49 w 147"/>
                <a:gd name="T3" fmla="*/ 110 h 110"/>
                <a:gd name="T4" fmla="*/ 86 w 147"/>
                <a:gd name="T5" fmla="*/ 24 h 110"/>
                <a:gd name="T6" fmla="*/ 0 w 147"/>
                <a:gd name="T7" fmla="*/ 0 h 110"/>
                <a:gd name="T8" fmla="*/ 147 w 147"/>
                <a:gd name="T9" fmla="*/ 0 h 110"/>
                <a:gd name="T10" fmla="*/ 0 60000 65536"/>
                <a:gd name="T11" fmla="*/ 0 60000 65536"/>
                <a:gd name="T12" fmla="*/ 0 60000 65536"/>
                <a:gd name="T13" fmla="*/ 0 60000 65536"/>
                <a:gd name="T14" fmla="*/ 0 60000 65536"/>
                <a:gd name="T15" fmla="*/ 0 w 147"/>
                <a:gd name="T16" fmla="*/ 0 h 110"/>
                <a:gd name="T17" fmla="*/ 147 w 147"/>
                <a:gd name="T18" fmla="*/ 110 h 110"/>
              </a:gdLst>
              <a:ahLst/>
              <a:cxnLst>
                <a:cxn ang="T10">
                  <a:pos x="T0" y="T1"/>
                </a:cxn>
                <a:cxn ang="T11">
                  <a:pos x="T2" y="T3"/>
                </a:cxn>
                <a:cxn ang="T12">
                  <a:pos x="T4" y="T5"/>
                </a:cxn>
                <a:cxn ang="T13">
                  <a:pos x="T6" y="T7"/>
                </a:cxn>
                <a:cxn ang="T14">
                  <a:pos x="T8" y="T9"/>
                </a:cxn>
              </a:cxnLst>
              <a:rect l="T15" t="T16" r="T17" b="T18"/>
              <a:pathLst>
                <a:path w="147" h="110">
                  <a:moveTo>
                    <a:pt x="147" y="0"/>
                  </a:moveTo>
                  <a:lnTo>
                    <a:pt x="49" y="110"/>
                  </a:lnTo>
                  <a:lnTo>
                    <a:pt x="86" y="24"/>
                  </a:lnTo>
                  <a:lnTo>
                    <a:pt x="0" y="0"/>
                  </a:lnTo>
                  <a:lnTo>
                    <a:pt x="1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565" name="Rectangle 238"/>
            <p:cNvSpPr>
              <a:spLocks noChangeArrowheads="1"/>
            </p:cNvSpPr>
            <p:nvPr/>
          </p:nvSpPr>
          <p:spPr bwMode="auto">
            <a:xfrm>
              <a:off x="2685" y="1180"/>
              <a:ext cx="356"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$700</a:t>
              </a:r>
              <a:endParaRPr lang="en-US"/>
            </a:p>
          </p:txBody>
        </p:sp>
        <p:sp>
          <p:nvSpPr>
            <p:cNvPr id="22566" name="Rectangle 239"/>
            <p:cNvSpPr>
              <a:spLocks noChangeArrowheads="1"/>
            </p:cNvSpPr>
            <p:nvPr/>
          </p:nvSpPr>
          <p:spPr bwMode="auto">
            <a:xfrm>
              <a:off x="2685" y="2568"/>
              <a:ext cx="40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$1,000</a:t>
              </a:r>
              <a:endParaRPr lang="en-US"/>
            </a:p>
          </p:txBody>
        </p:sp>
        <p:sp>
          <p:nvSpPr>
            <p:cNvPr id="22567" name="Rectangle 240"/>
            <p:cNvSpPr>
              <a:spLocks noChangeArrowheads="1"/>
            </p:cNvSpPr>
            <p:nvPr/>
          </p:nvSpPr>
          <p:spPr bwMode="auto">
            <a:xfrm>
              <a:off x="1309" y="972"/>
              <a:ext cx="307"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[80]</a:t>
              </a:r>
              <a:endParaRPr lang="en-US"/>
            </a:p>
          </p:txBody>
        </p:sp>
        <p:sp>
          <p:nvSpPr>
            <p:cNvPr id="22568" name="Rectangle 241"/>
            <p:cNvSpPr>
              <a:spLocks noChangeArrowheads="1"/>
            </p:cNvSpPr>
            <p:nvPr/>
          </p:nvSpPr>
          <p:spPr bwMode="auto">
            <a:xfrm>
              <a:off x="4035" y="972"/>
              <a:ext cx="39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[- 60]</a:t>
              </a:r>
              <a:endParaRPr lang="en-US"/>
            </a:p>
          </p:txBody>
        </p:sp>
        <p:sp>
          <p:nvSpPr>
            <p:cNvPr id="22569" name="Rectangle 242"/>
            <p:cNvSpPr>
              <a:spLocks noChangeArrowheads="1"/>
            </p:cNvSpPr>
            <p:nvPr/>
          </p:nvSpPr>
          <p:spPr bwMode="auto">
            <a:xfrm>
              <a:off x="4060" y="2912"/>
              <a:ext cx="39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[- 90]</a:t>
              </a:r>
              <a:endParaRPr lang="en-US"/>
            </a:p>
          </p:txBody>
        </p:sp>
        <p:sp>
          <p:nvSpPr>
            <p:cNvPr id="22570" name="Rectangle 243"/>
            <p:cNvSpPr>
              <a:spLocks noChangeArrowheads="1"/>
            </p:cNvSpPr>
            <p:nvPr/>
          </p:nvSpPr>
          <p:spPr bwMode="auto">
            <a:xfrm>
              <a:off x="1309" y="2912"/>
              <a:ext cx="307"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[70]</a:t>
              </a:r>
              <a:endParaRPr lang="en-US"/>
            </a:p>
          </p:txBody>
        </p:sp>
        <p:sp>
          <p:nvSpPr>
            <p:cNvPr id="22571" name="Rectangle 244"/>
            <p:cNvSpPr>
              <a:spLocks noChangeArrowheads="1"/>
            </p:cNvSpPr>
            <p:nvPr/>
          </p:nvSpPr>
          <p:spPr bwMode="auto">
            <a:xfrm>
              <a:off x="2758" y="1659"/>
              <a:ext cx="23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[0]</a:t>
              </a:r>
              <a:endParaRPr lang="en-US"/>
            </a:p>
          </p:txBody>
        </p:sp>
        <p:sp>
          <p:nvSpPr>
            <p:cNvPr id="22572" name="Rectangle 245"/>
            <p:cNvSpPr>
              <a:spLocks noChangeArrowheads="1"/>
            </p:cNvSpPr>
            <p:nvPr/>
          </p:nvSpPr>
          <p:spPr bwMode="auto">
            <a:xfrm>
              <a:off x="1801" y="1450"/>
              <a:ext cx="39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$300 </a:t>
              </a:r>
              <a:endParaRPr lang="en-US"/>
            </a:p>
          </p:txBody>
        </p:sp>
        <p:sp>
          <p:nvSpPr>
            <p:cNvPr id="22573" name="Rectangle 246"/>
            <p:cNvSpPr>
              <a:spLocks noChangeArrowheads="1"/>
            </p:cNvSpPr>
            <p:nvPr/>
          </p:nvSpPr>
          <p:spPr bwMode="auto">
            <a:xfrm>
              <a:off x="1776" y="1651"/>
              <a:ext cx="307"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a:t>
              </a:r>
              <a:endParaRPr lang="en-US"/>
            </a:p>
          </p:txBody>
        </p:sp>
        <p:sp>
          <p:nvSpPr>
            <p:cNvPr id="22574" name="Rectangle 247"/>
            <p:cNvSpPr>
              <a:spLocks noChangeArrowheads="1"/>
            </p:cNvSpPr>
            <p:nvPr/>
          </p:nvSpPr>
          <p:spPr bwMode="auto">
            <a:xfrm>
              <a:off x="3397" y="1500"/>
              <a:ext cx="39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$200 </a:t>
              </a:r>
              <a:endParaRPr lang="en-US"/>
            </a:p>
          </p:txBody>
        </p:sp>
        <p:sp>
          <p:nvSpPr>
            <p:cNvPr id="22575" name="Rectangle 248"/>
            <p:cNvSpPr>
              <a:spLocks noChangeArrowheads="1"/>
            </p:cNvSpPr>
            <p:nvPr/>
          </p:nvSpPr>
          <p:spPr bwMode="auto">
            <a:xfrm>
              <a:off x="3533" y="1699"/>
              <a:ext cx="307"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a:t>
              </a:r>
              <a:endParaRPr lang="en-US"/>
            </a:p>
          </p:txBody>
        </p:sp>
        <p:sp>
          <p:nvSpPr>
            <p:cNvPr id="22576" name="Rectangle 249"/>
            <p:cNvSpPr>
              <a:spLocks noChangeArrowheads="1"/>
            </p:cNvSpPr>
            <p:nvPr/>
          </p:nvSpPr>
          <p:spPr bwMode="auto">
            <a:xfrm>
              <a:off x="1715" y="2226"/>
              <a:ext cx="32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$500 </a:t>
              </a:r>
              <a:endParaRPr lang="en-US"/>
            </a:p>
          </p:txBody>
        </p:sp>
        <p:sp>
          <p:nvSpPr>
            <p:cNvPr id="22577" name="Rectangle 250"/>
            <p:cNvSpPr>
              <a:spLocks noChangeArrowheads="1"/>
            </p:cNvSpPr>
            <p:nvPr/>
          </p:nvSpPr>
          <p:spPr bwMode="auto">
            <a:xfrm>
              <a:off x="1997" y="2419"/>
              <a:ext cx="307"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a:t>
              </a:r>
              <a:endParaRPr lang="en-US"/>
            </a:p>
          </p:txBody>
        </p:sp>
        <p:sp>
          <p:nvSpPr>
            <p:cNvPr id="22578" name="Rectangle 251"/>
            <p:cNvSpPr>
              <a:spLocks noChangeArrowheads="1"/>
            </p:cNvSpPr>
            <p:nvPr/>
          </p:nvSpPr>
          <p:spPr bwMode="auto">
            <a:xfrm>
              <a:off x="3458" y="2236"/>
              <a:ext cx="393"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$400 </a:t>
              </a:r>
              <a:endParaRPr lang="en-US"/>
            </a:p>
          </p:txBody>
        </p:sp>
        <p:sp>
          <p:nvSpPr>
            <p:cNvPr id="22579" name="Rectangle 252"/>
            <p:cNvSpPr>
              <a:spLocks noChangeArrowheads="1"/>
            </p:cNvSpPr>
            <p:nvPr/>
          </p:nvSpPr>
          <p:spPr bwMode="auto">
            <a:xfrm>
              <a:off x="3312" y="2384"/>
              <a:ext cx="307"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800">
                  <a:solidFill>
                    <a:srgbClr val="000000"/>
                  </a:solidFill>
                  <a:latin typeface="Times" pitchFamily="18" charset="0"/>
                </a:rPr>
                <a:t>[50]</a:t>
              </a:r>
              <a:endParaRPr lang="en-US"/>
            </a:p>
          </p:txBody>
        </p:sp>
      </p:gr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996ED79B-F988-40DE-AEC1-6D871D38B025}" type="slidenum">
              <a:rPr lang="en-US" sz="1000"/>
              <a:pPr algn="ctr" eaLnBrk="0" hangingPunct="0"/>
              <a:t>5</a:t>
            </a:fld>
            <a:endParaRPr lang="en-US" sz="10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US" smtClean="0"/>
              <a:t>The Optimal Solution</a:t>
            </a:r>
          </a:p>
        </p:txBody>
      </p:sp>
      <p:pic>
        <p:nvPicPr>
          <p:cNvPr id="2458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752600"/>
            <a:ext cx="5181600" cy="340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6E430A18-821D-43C9-96CE-8B5B4BF6CB0B}" type="slidenum">
              <a:rPr lang="en-US" sz="1000"/>
              <a:pPr algn="ctr" eaLnBrk="0" hangingPunct="0"/>
              <a:t>6</a:t>
            </a:fld>
            <a:endParaRPr lang="en-US" sz="10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381000" y="228600"/>
            <a:ext cx="8382000" cy="609600"/>
          </a:xfrm>
        </p:spPr>
        <p:txBody>
          <a:bodyPr/>
          <a:lstStyle/>
          <a:p>
            <a:pPr eaLnBrk="1" hangingPunct="1"/>
            <a:r>
              <a:rPr lang="en-US" smtClean="0"/>
              <a:t>Terminology for Minimum-Cost Flow Problems</a:t>
            </a:r>
          </a:p>
        </p:txBody>
      </p:sp>
      <p:sp>
        <p:nvSpPr>
          <p:cNvPr id="26628" name="Rectangle 3"/>
          <p:cNvSpPr>
            <a:spLocks noGrp="1" noChangeArrowheads="1"/>
          </p:cNvSpPr>
          <p:nvPr>
            <p:ph type="body" idx="1"/>
          </p:nvPr>
        </p:nvSpPr>
        <p:spPr/>
        <p:txBody>
          <a:bodyPr/>
          <a:lstStyle/>
          <a:p>
            <a:pPr eaLnBrk="1" hangingPunct="1">
              <a:spcBef>
                <a:spcPct val="50000"/>
              </a:spcBef>
              <a:buFont typeface="Times" pitchFamily="18" charset="0"/>
              <a:buAutoNum type="arabicPeriod"/>
            </a:pPr>
            <a:r>
              <a:rPr lang="en-US" smtClean="0"/>
              <a:t>The model for any minimum-cost flow problem is represented by a </a:t>
            </a:r>
            <a:r>
              <a:rPr lang="en-US" b="1" smtClean="0"/>
              <a:t>network</a:t>
            </a:r>
            <a:r>
              <a:rPr lang="en-US" smtClean="0"/>
              <a:t> with flow passing through it.</a:t>
            </a:r>
          </a:p>
          <a:p>
            <a:pPr eaLnBrk="1" hangingPunct="1">
              <a:spcBef>
                <a:spcPct val="50000"/>
              </a:spcBef>
              <a:buFont typeface="Times" pitchFamily="18" charset="0"/>
              <a:buAutoNum type="arabicPeriod"/>
            </a:pPr>
            <a:r>
              <a:rPr lang="en-US" smtClean="0"/>
              <a:t>The circles in the network are called </a:t>
            </a:r>
            <a:r>
              <a:rPr lang="en-US" b="1" smtClean="0"/>
              <a:t>nodes</a:t>
            </a:r>
            <a:r>
              <a:rPr lang="en-US" smtClean="0"/>
              <a:t>.</a:t>
            </a:r>
          </a:p>
          <a:p>
            <a:pPr eaLnBrk="1" hangingPunct="1">
              <a:spcBef>
                <a:spcPct val="50000"/>
              </a:spcBef>
              <a:buFont typeface="Times" pitchFamily="18" charset="0"/>
              <a:buAutoNum type="arabicPeriod"/>
            </a:pPr>
            <a:r>
              <a:rPr lang="en-US" smtClean="0"/>
              <a:t>Each node where the net amount of flow generated (outflow minus inflow) is a fixed </a:t>
            </a:r>
            <a:r>
              <a:rPr lang="en-US" i="1" smtClean="0"/>
              <a:t>positive</a:t>
            </a:r>
            <a:r>
              <a:rPr lang="en-US" smtClean="0"/>
              <a:t> number is a </a:t>
            </a:r>
            <a:r>
              <a:rPr lang="en-US" b="1" smtClean="0"/>
              <a:t>supply node</a:t>
            </a:r>
            <a:r>
              <a:rPr lang="en-US" smtClean="0"/>
              <a:t>.</a:t>
            </a:r>
          </a:p>
          <a:p>
            <a:pPr eaLnBrk="1" hangingPunct="1">
              <a:spcBef>
                <a:spcPct val="50000"/>
              </a:spcBef>
              <a:buFont typeface="Times" pitchFamily="18" charset="0"/>
              <a:buAutoNum type="arabicPeriod"/>
            </a:pPr>
            <a:r>
              <a:rPr lang="en-US" smtClean="0"/>
              <a:t>Each node where the net amount of flow generated is a fixed </a:t>
            </a:r>
            <a:r>
              <a:rPr lang="en-US" i="1" smtClean="0"/>
              <a:t>negative</a:t>
            </a:r>
            <a:r>
              <a:rPr lang="en-US" smtClean="0"/>
              <a:t> number is a </a:t>
            </a:r>
            <a:r>
              <a:rPr lang="en-US" b="1" smtClean="0"/>
              <a:t>demand node</a:t>
            </a:r>
            <a:r>
              <a:rPr lang="en-US" smtClean="0"/>
              <a:t>.</a:t>
            </a:r>
          </a:p>
          <a:p>
            <a:pPr eaLnBrk="1" hangingPunct="1">
              <a:spcBef>
                <a:spcPct val="50000"/>
              </a:spcBef>
              <a:buFont typeface="Times" pitchFamily="18" charset="0"/>
              <a:buAutoNum type="arabicPeriod"/>
            </a:pPr>
            <a:r>
              <a:rPr lang="en-US" smtClean="0"/>
              <a:t>Any node where the net amount of flow generated is fixed at </a:t>
            </a:r>
            <a:r>
              <a:rPr lang="en-US" i="1" smtClean="0"/>
              <a:t>zero</a:t>
            </a:r>
            <a:r>
              <a:rPr lang="en-US" smtClean="0"/>
              <a:t> is a </a:t>
            </a:r>
            <a:r>
              <a:rPr lang="en-US" b="1" smtClean="0"/>
              <a:t>transshipment node</a:t>
            </a:r>
            <a:r>
              <a:rPr lang="en-US" smtClean="0"/>
              <a:t>. Having the amount of flow out of the node equal the amount of flow into the node is referred to as </a:t>
            </a:r>
            <a:r>
              <a:rPr lang="en-US" b="1" smtClean="0"/>
              <a:t>conservation of flow</a:t>
            </a:r>
            <a:r>
              <a:rPr lang="en-US" smtClean="0"/>
              <a:t>.</a:t>
            </a:r>
          </a:p>
          <a:p>
            <a:pPr eaLnBrk="1" hangingPunct="1">
              <a:spcBef>
                <a:spcPct val="50000"/>
              </a:spcBef>
              <a:buFont typeface="Times" pitchFamily="18" charset="0"/>
              <a:buAutoNum type="arabicPeriod"/>
            </a:pPr>
            <a:r>
              <a:rPr lang="en-US" smtClean="0"/>
              <a:t>The arrows in the network are called </a:t>
            </a:r>
            <a:r>
              <a:rPr lang="en-US" b="1" smtClean="0"/>
              <a:t>arcs</a:t>
            </a:r>
            <a:r>
              <a:rPr lang="en-US" smtClean="0"/>
              <a:t>.</a:t>
            </a:r>
          </a:p>
          <a:p>
            <a:pPr eaLnBrk="1" hangingPunct="1">
              <a:spcBef>
                <a:spcPct val="50000"/>
              </a:spcBef>
              <a:buFont typeface="Times" pitchFamily="18" charset="0"/>
              <a:buAutoNum type="arabicPeriod"/>
            </a:pPr>
            <a:r>
              <a:rPr lang="en-US" smtClean="0"/>
              <a:t>The maximum amount of flow allowed through an arc is referred to as the </a:t>
            </a:r>
            <a:r>
              <a:rPr lang="en-US" b="1" smtClean="0"/>
              <a:t>capacity</a:t>
            </a:r>
            <a:r>
              <a:rPr lang="en-US" smtClean="0"/>
              <a:t> of that arc.</a:t>
            </a:r>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B7D1E1BB-BEA6-43C6-A394-4F22ADD5D313}" type="slidenum">
              <a:rPr lang="en-US" sz="1000"/>
              <a:pPr algn="ctr" eaLnBrk="0" hangingPunct="0"/>
              <a:t>7</a:t>
            </a:fld>
            <a:endParaRPr lang="en-US" sz="10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304800" y="228600"/>
            <a:ext cx="8534400" cy="609600"/>
          </a:xfrm>
        </p:spPr>
        <p:txBody>
          <a:bodyPr/>
          <a:lstStyle/>
          <a:p>
            <a:pPr eaLnBrk="1" hangingPunct="1"/>
            <a:r>
              <a:rPr lang="en-US" smtClean="0"/>
              <a:t>Assumptions of a Minimum-Cost Flow Problem</a:t>
            </a:r>
          </a:p>
        </p:txBody>
      </p:sp>
      <p:sp>
        <p:nvSpPr>
          <p:cNvPr id="27652" name="Rectangle 3"/>
          <p:cNvSpPr>
            <a:spLocks noGrp="1" noChangeArrowheads="1"/>
          </p:cNvSpPr>
          <p:nvPr>
            <p:ph type="body" idx="1"/>
          </p:nvPr>
        </p:nvSpPr>
        <p:spPr/>
        <p:txBody>
          <a:bodyPr/>
          <a:lstStyle/>
          <a:p>
            <a:pPr eaLnBrk="1" hangingPunct="1">
              <a:spcBef>
                <a:spcPct val="50000"/>
              </a:spcBef>
              <a:buFont typeface="Times" pitchFamily="18" charset="0"/>
              <a:buAutoNum type="arabicPeriod"/>
            </a:pPr>
            <a:r>
              <a:rPr lang="en-US" i="1" smtClean="0"/>
              <a:t>At least one</a:t>
            </a:r>
            <a:r>
              <a:rPr lang="en-US" smtClean="0"/>
              <a:t> of the nodes is a </a:t>
            </a:r>
            <a:r>
              <a:rPr lang="en-US" i="1" smtClean="0"/>
              <a:t>supply node</a:t>
            </a:r>
            <a:r>
              <a:rPr lang="en-US" smtClean="0"/>
              <a:t>.</a:t>
            </a:r>
          </a:p>
          <a:p>
            <a:pPr eaLnBrk="1" hangingPunct="1">
              <a:spcBef>
                <a:spcPct val="50000"/>
              </a:spcBef>
              <a:buFont typeface="Times" pitchFamily="18" charset="0"/>
              <a:buAutoNum type="arabicPeriod"/>
            </a:pPr>
            <a:r>
              <a:rPr lang="en-US" i="1" smtClean="0"/>
              <a:t>At least one</a:t>
            </a:r>
            <a:r>
              <a:rPr lang="en-US" smtClean="0"/>
              <a:t> of the other nodes is a </a:t>
            </a:r>
            <a:r>
              <a:rPr lang="en-US" i="1" smtClean="0"/>
              <a:t>demand node</a:t>
            </a:r>
            <a:r>
              <a:rPr lang="en-US" smtClean="0"/>
              <a:t>.</a:t>
            </a:r>
          </a:p>
          <a:p>
            <a:pPr eaLnBrk="1" hangingPunct="1">
              <a:spcBef>
                <a:spcPct val="50000"/>
              </a:spcBef>
              <a:buFont typeface="Times" pitchFamily="18" charset="0"/>
              <a:buAutoNum type="arabicPeriod"/>
            </a:pPr>
            <a:r>
              <a:rPr lang="en-US" smtClean="0"/>
              <a:t>All the remaining nodes are </a:t>
            </a:r>
            <a:r>
              <a:rPr lang="en-US" i="1" smtClean="0"/>
              <a:t>transshipment nodes</a:t>
            </a:r>
            <a:r>
              <a:rPr lang="en-US" smtClean="0"/>
              <a:t>.</a:t>
            </a:r>
          </a:p>
          <a:p>
            <a:pPr eaLnBrk="1" hangingPunct="1">
              <a:spcBef>
                <a:spcPct val="50000"/>
              </a:spcBef>
              <a:buFont typeface="Times" pitchFamily="18" charset="0"/>
              <a:buAutoNum type="arabicPeriod"/>
            </a:pPr>
            <a:r>
              <a:rPr lang="en-US" smtClean="0"/>
              <a:t>Flow through an arc is only allowed in the direction indicated by the arrowhead, where the maximum amount of flow is given by the </a:t>
            </a:r>
            <a:r>
              <a:rPr lang="en-US" i="1" smtClean="0"/>
              <a:t>capacity</a:t>
            </a:r>
            <a:r>
              <a:rPr lang="en-US" smtClean="0"/>
              <a:t> of that arc. (If flow can occur in both directions, this would be represented by a pair of arcs pointing in opposite directions.)</a:t>
            </a:r>
          </a:p>
          <a:p>
            <a:pPr eaLnBrk="1" hangingPunct="1">
              <a:spcBef>
                <a:spcPct val="50000"/>
              </a:spcBef>
              <a:buFont typeface="Times" pitchFamily="18" charset="0"/>
              <a:buAutoNum type="arabicPeriod"/>
            </a:pPr>
            <a:r>
              <a:rPr lang="en-US" smtClean="0"/>
              <a:t>The network has enough arcs with sufficient capacity to enable all the flow generated at the </a:t>
            </a:r>
            <a:r>
              <a:rPr lang="en-US" i="1" smtClean="0"/>
              <a:t>supply nodes</a:t>
            </a:r>
            <a:r>
              <a:rPr lang="en-US" smtClean="0"/>
              <a:t> to reach all the </a:t>
            </a:r>
            <a:r>
              <a:rPr lang="en-US" i="1" smtClean="0"/>
              <a:t>demand nodes</a:t>
            </a:r>
            <a:r>
              <a:rPr lang="en-US" smtClean="0"/>
              <a:t>.</a:t>
            </a:r>
          </a:p>
          <a:p>
            <a:pPr eaLnBrk="1" hangingPunct="1">
              <a:spcBef>
                <a:spcPct val="50000"/>
              </a:spcBef>
              <a:buFont typeface="Times" pitchFamily="18" charset="0"/>
              <a:buAutoNum type="arabicPeriod"/>
            </a:pPr>
            <a:r>
              <a:rPr lang="en-US" smtClean="0"/>
              <a:t>The cost of the flow through each arc is </a:t>
            </a:r>
            <a:r>
              <a:rPr lang="en-US" i="1" smtClean="0"/>
              <a:t>proportional</a:t>
            </a:r>
            <a:r>
              <a:rPr lang="en-US" smtClean="0"/>
              <a:t> to the amount of that flow, where the cost per unit flow is known.</a:t>
            </a:r>
          </a:p>
          <a:p>
            <a:pPr eaLnBrk="1" hangingPunct="1">
              <a:spcBef>
                <a:spcPct val="50000"/>
              </a:spcBef>
              <a:buFont typeface="Times" pitchFamily="18" charset="0"/>
              <a:buAutoNum type="arabicPeriod"/>
            </a:pPr>
            <a:r>
              <a:rPr lang="en-US" smtClean="0"/>
              <a:t>The objective is to minimize the total cost of sending the available supply through the network to satisfy the given demand. (An alternative objective is to maximize the total profit from doing this.)</a:t>
            </a:r>
            <a:endParaRPr lang="en-US" i="1" smtClean="0"/>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2104E8C0-68B4-43BA-9F10-4618BF4DE96D}" type="slidenum">
              <a:rPr lang="en-US" sz="1000"/>
              <a:pPr algn="ctr" eaLnBrk="0" hangingPunct="0"/>
              <a:t>8</a:t>
            </a:fld>
            <a:endParaRPr lang="en-US" sz="10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US" smtClean="0"/>
              <a:t>Properties of Minimum-Cost Flow Problems</a:t>
            </a:r>
          </a:p>
        </p:txBody>
      </p:sp>
      <p:sp>
        <p:nvSpPr>
          <p:cNvPr id="28676" name="Rectangle 3"/>
          <p:cNvSpPr>
            <a:spLocks noGrp="1" noChangeArrowheads="1"/>
          </p:cNvSpPr>
          <p:nvPr>
            <p:ph type="body" idx="1"/>
          </p:nvPr>
        </p:nvSpPr>
        <p:spPr>
          <a:xfrm>
            <a:off x="685800" y="1371600"/>
            <a:ext cx="7772400" cy="4724400"/>
          </a:xfrm>
        </p:spPr>
        <p:txBody>
          <a:bodyPr/>
          <a:lstStyle/>
          <a:p>
            <a:pPr eaLnBrk="1" hangingPunct="1"/>
            <a:r>
              <a:rPr lang="en-US" b="1" smtClean="0"/>
              <a:t>The Feasible Solutions Property:</a:t>
            </a:r>
            <a:r>
              <a:rPr lang="en-US" smtClean="0"/>
              <a:t> Under the previous assumptions, a minimum-cost flow problem will have feasible solutions if and only if the sum of the supplies from its supply nodes </a:t>
            </a:r>
            <a:r>
              <a:rPr lang="en-US" i="1" smtClean="0"/>
              <a:t>equals</a:t>
            </a:r>
            <a:r>
              <a:rPr lang="en-US" smtClean="0"/>
              <a:t> the sum of the demands at its demand nodes.</a:t>
            </a:r>
          </a:p>
          <a:p>
            <a:pPr eaLnBrk="1" hangingPunct="1"/>
            <a:r>
              <a:rPr lang="en-US" b="1" smtClean="0"/>
              <a:t>The Integer Solutions Property: </a:t>
            </a:r>
            <a:r>
              <a:rPr lang="en-US" smtClean="0"/>
              <a:t>As long as all the supplies, demands, and arc capacities have integer values, any minimum-cost flow problem with feasible solutions is guaranteed to have an optimal solution with integer values for all its flow quantities.</a:t>
            </a:r>
          </a:p>
        </p:txBody>
      </p:sp>
      <p:sp>
        <p:nvSpPr>
          <p:cNvPr id="2053" name="Rectangle 5"/>
          <p:cNvSpPr>
            <a:spLocks noChangeArrowheads="1"/>
          </p:cNvSpPr>
          <p:nvPr/>
        </p:nvSpPr>
        <p:spPr bwMode="auto">
          <a:xfrm>
            <a:off x="8001000" y="6400800"/>
            <a:ext cx="914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lang="en-US" sz="1000"/>
              <a:t>6-</a:t>
            </a:r>
            <a:fld id="{44772FAB-E5F5-4212-A95C-ED0343CF52AC}" type="slidenum">
              <a:rPr lang="en-US" sz="1000"/>
              <a:pPr algn="ctr" eaLnBrk="0" hangingPunct="0"/>
              <a:t>9</a:t>
            </a:fld>
            <a:endParaRPr lang="en-US" sz="100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26"/>
  <p:tag name="MMPROD_UIDATA" val="&lt;database version=&quot;7.0&quot;&gt;&lt;object type=&quot;1&quot; unique_id=&quot;10001&quot;&gt;&lt;object type=&quot;2&quot; unique_id=&quot;13683&quot;&gt;&lt;object type=&quot;3&quot; unique_id=&quot;13684&quot;&gt;&lt;property id=&quot;20148&quot; value=&quot;5&quot;/&gt;&lt;property id=&quot;20300&quot; value=&quot;Slide 1 - &amp;quot;Table of Contents&amp;#x0D;&amp;#x0A;Chapter 6 (Network Optimization Problems)&amp;quot;&quot;/&gt;&lt;property id=&quot;20307&quot; value=&quot;310&quot;/&gt;&lt;/object&gt;&lt;object type=&quot;3&quot; unique_id=&quot;13685&quot;&gt;&lt;property id=&quot;20148&quot; value=&quot;5&quot;/&gt;&lt;property id=&quot;20300&quot; value=&quot;Slide 2 - &amp;quot;Distribution Unlimited Co. Problem&amp;quot;&quot;/&gt;&lt;property id=&quot;20307&quot; value=&quot;311&quot;/&gt;&lt;/object&gt;&lt;object type=&quot;3&quot; unique_id=&quot;13686&quot;&gt;&lt;property id=&quot;20148&quot; value=&quot;5&quot;/&gt;&lt;property id=&quot;20300&quot; value=&quot;Slide 3 - &amp;quot;The Distribution Network&amp;quot;&quot;/&gt;&lt;property id=&quot;20307&quot; value=&quot;312&quot;/&gt;&lt;/object&gt;&lt;object type=&quot;3&quot; unique_id=&quot;13687&quot;&gt;&lt;property id=&quot;20148&quot; value=&quot;5&quot;/&gt;&lt;property id=&quot;20300&quot; value=&quot;Slide 4 - &amp;quot;Data for Distribution Network&amp;quot;&quot;/&gt;&lt;property id=&quot;20307&quot; value=&quot;313&quot;/&gt;&lt;/object&gt;&lt;object type=&quot;3&quot; unique_id=&quot;13688&quot;&gt;&lt;property id=&quot;20148&quot; value=&quot;5&quot;/&gt;&lt;property id=&quot;20300&quot; value=&quot;Slide 5 - &amp;quot;A Network Model&amp;quot;&quot;/&gt;&lt;property id=&quot;20307&quot; value=&quot;314&quot;/&gt;&lt;/object&gt;&lt;object type=&quot;3&quot; unique_id=&quot;13689&quot;&gt;&lt;property id=&quot;20148&quot; value=&quot;5&quot;/&gt;&lt;property id=&quot;20300&quot; value=&quot;Slide 6 - &amp;quot;The Optimal Solution&amp;quot;&quot;/&gt;&lt;property id=&quot;20307&quot; value=&quot;315&quot;/&gt;&lt;/object&gt;&lt;object type=&quot;3&quot; unique_id=&quot;13690&quot;&gt;&lt;property id=&quot;20148&quot; value=&quot;5&quot;/&gt;&lt;property id=&quot;20300&quot; value=&quot;Slide 7 - &amp;quot;Terminology for Minimum-Cost Flow Problems&amp;quot;&quot;/&gt;&lt;property id=&quot;20307&quot; value=&quot;316&quot;/&gt;&lt;/object&gt;&lt;object type=&quot;3&quot; unique_id=&quot;13691&quot;&gt;&lt;property id=&quot;20148&quot; value=&quot;5&quot;/&gt;&lt;property id=&quot;20300&quot; value=&quot;Slide 8 - &amp;quot;Assumptions of a Minimum-Cost Flow Problem&amp;quot;&quot;/&gt;&lt;property id=&quot;20307&quot; value=&quot;317&quot;/&gt;&lt;/object&gt;&lt;object type=&quot;3&quot; unique_id=&quot;13692&quot;&gt;&lt;property id=&quot;20148&quot; value=&quot;5&quot;/&gt;&lt;property id=&quot;20300&quot; value=&quot;Slide 9 - &amp;quot;Properties of Minimum-Cost Flow Problems&amp;quot;&quot;/&gt;&lt;property id=&quot;20307&quot; value=&quot;318&quot;/&gt;&lt;/object&gt;&lt;object type=&quot;3&quot; unique_id=&quot;13693&quot;&gt;&lt;property id=&quot;20148&quot; value=&quot;5&quot;/&gt;&lt;property id=&quot;20300&quot; value=&quot;Slide 10 - &amp;quot;Spreadsheet Model&amp;quot;&quot;/&gt;&lt;property id=&quot;20307&quot; value=&quot;319&quot;/&gt;&lt;/object&gt;&lt;object type=&quot;3&quot; unique_id=&quot;13694&quot;&gt;&lt;property id=&quot;20148&quot; value=&quot;5&quot;/&gt;&lt;property id=&quot;20300&quot; value=&quot;Slide 11 - &amp;quot;The SUMIF Function&amp;quot;&quot;/&gt;&lt;property id=&quot;20307&quot; value=&quot;320&quot;/&gt;&lt;/object&gt;&lt;object type=&quot;3&quot; unique_id=&quot;13695&quot;&gt;&lt;property id=&quot;20148&quot; value=&quot;5&quot;/&gt;&lt;property id=&quot;20300&quot; value=&quot;Slide 12 - &amp;quot;Typical Applications of Minimum-Cost Flow Problems&amp;quot;&quot;/&gt;&lt;property id=&quot;20307&quot; value=&quot;321&quot;/&gt;&lt;/object&gt;&lt;object type=&quot;3&quot; unique_id=&quot;13696&quot;&gt;&lt;property id=&quot;20148&quot; value=&quot;5&quot;/&gt;&lt;property id=&quot;20300&quot; value=&quot;Slide 13 - &amp;quot;The BMZ Maximum Flow Problem&amp;quot;&quot;/&gt;&lt;property id=&quot;20307&quot; value=&quot;322&quot;/&gt;&lt;/object&gt;&lt;object type=&quot;3&quot; unique_id=&quot;13697&quot;&gt;&lt;property id=&quot;20148&quot; value=&quot;5&quot;/&gt;&lt;property id=&quot;20300&quot; value=&quot;Slide 14 - &amp;quot;The BMZ Distribution Network&amp;quot;&quot;/&gt;&lt;property id=&quot;20307&quot; value=&quot;324&quot;/&gt;&lt;/object&gt;&lt;object type=&quot;3&quot; unique_id=&quot;13698&quot;&gt;&lt;property id=&quot;20148&quot; value=&quot;5&quot;/&gt;&lt;property id=&quot;20300&quot; value=&quot;Slide 15 - &amp;quot;A Network Model for BMZ&amp;quot;&quot;/&gt;&lt;property id=&quot;20307&quot; value=&quot;323&quot;/&gt;&lt;/object&gt;&lt;object type=&quot;3&quot; unique_id=&quot;13699&quot;&gt;&lt;property id=&quot;20148&quot; value=&quot;5&quot;/&gt;&lt;property id=&quot;20300&quot; value=&quot;Slide 16 - &amp;quot;Spreadsheet Model for BMZ&amp;quot;&quot;/&gt;&lt;property id=&quot;20307&quot; value=&quot;325&quot;/&gt;&lt;/object&gt;&lt;object type=&quot;3&quot; unique_id=&quot;13700&quot;&gt;&lt;property id=&quot;20148&quot; value=&quot;5&quot;/&gt;&lt;property id=&quot;20300&quot; value=&quot;Slide 17 - &amp;quot;Assumptions of Maximum Flow Problems&amp;quot;&quot;/&gt;&lt;property id=&quot;20307&quot; value=&quot;326&quot;/&gt;&lt;/object&gt;&lt;object type=&quot;3&quot; unique_id=&quot;13701&quot;&gt;&lt;property id=&quot;20148&quot; value=&quot;5&quot;/&gt;&lt;property id=&quot;20300&quot; value=&quot;Slide 18 - &amp;quot;BMZ with Multiple Supply and Demand Points&amp;quot;&quot;/&gt;&lt;property id=&quot;20307&quot; value=&quot;328&quot;/&gt;&lt;/object&gt;&lt;object type=&quot;3&quot; unique_id=&quot;13702&quot;&gt;&lt;property id=&quot;20148&quot; value=&quot;5&quot;/&gt;&lt;property id=&quot;20300&quot; value=&quot;Slide 19 - &amp;quot;Network Model for The Expanded BMZ Problem&amp;quot;&quot;/&gt;&lt;property id=&quot;20307&quot; value=&quot;327&quot;/&gt;&lt;/object&gt;&lt;object type=&quot;3&quot; unique_id=&quot;13703&quot;&gt;&lt;property id=&quot;20148&quot; value=&quot;5&quot;/&gt;&lt;property id=&quot;20300&quot; value=&quot;Slide 20 - &amp;quot;Spreadsheet Model&amp;quot;&quot;/&gt;&lt;property id=&quot;20307&quot; value=&quot;329&quot;/&gt;&lt;/object&gt;&lt;object type=&quot;3&quot; unique_id=&quot;13704&quot;&gt;&lt;property id=&quot;20148&quot; value=&quot;5&quot;/&gt;&lt;property id=&quot;20300&quot; value=&quot;Slide 21 - &amp;quot;Some Applications of Maximum Flow Problems&amp;quot;&quot;/&gt;&lt;property id=&quot;20307&quot; value=&quot;330&quot;/&gt;&lt;/object&gt;&lt;object type=&quot;3&quot; unique_id=&quot;13705&quot;&gt;&lt;property id=&quot;20148&quot; value=&quot;5&quot;/&gt;&lt;property id=&quot;20300&quot; value=&quot;Slide 22 - &amp;quot;Littletown Fire Department&amp;quot;&quot;/&gt;&lt;property id=&quot;20307&quot; value=&quot;331&quot;/&gt;&lt;/object&gt;&lt;object type=&quot;3&quot; unique_id=&quot;13706&quot;&gt;&lt;property id=&quot;20148&quot; value=&quot;5&quot;/&gt;&lt;property id=&quot;20300&quot; value=&quot;Slide 23 - &amp;quot;The Littletown Road System&amp;quot;&quot;/&gt;&lt;property id=&quot;20307&quot; value=&quot;332&quot;/&gt;&lt;/object&gt;&lt;object type=&quot;3&quot; unique_id=&quot;13707&quot;&gt;&lt;property id=&quot;20148&quot; value=&quot;5&quot;/&gt;&lt;property id=&quot;20300&quot; value=&quot;Slide 24 - &amp;quot;The Network Representation&amp;quot;&quot;/&gt;&lt;property id=&quot;20307&quot; value=&quot;333&quot;/&gt;&lt;/object&gt;&lt;object type=&quot;3&quot; unique_id=&quot;13708&quot;&gt;&lt;property id=&quot;20148&quot; value=&quot;5&quot;/&gt;&lt;property id=&quot;20300&quot; value=&quot;Slide 25 - &amp;quot;Spreadsheet Model&amp;quot;&quot;/&gt;&lt;property id=&quot;20307&quot; value=&quot;334&quot;/&gt;&lt;/object&gt;&lt;object type=&quot;3&quot; unique_id=&quot;13709&quot;&gt;&lt;property id=&quot;20148&quot; value=&quot;5&quot;/&gt;&lt;property id=&quot;20300&quot; value=&quot;Slide 26 - &amp;quot;Assumptions of a Shortest Path Problem&amp;quot;&quot;/&gt;&lt;property id=&quot;20307&quot; value=&quot;335&quot;/&gt;&lt;/object&gt;&lt;object type=&quot;3&quot; unique_id=&quot;13710&quot;&gt;&lt;property id=&quot;20148&quot; value=&quot;5&quot;/&gt;&lt;property id=&quot;20300&quot; value=&quot;Slide 27 - &amp;quot;Applications of Shortest Path Problems&amp;quot;&quot;/&gt;&lt;property id=&quot;20307&quot; value=&quot;336&quot;/&gt;&lt;/object&gt;&lt;object type=&quot;3&quot; unique_id=&quot;13711&quot;&gt;&lt;property id=&quot;20148&quot; value=&quot;5&quot;/&gt;&lt;property id=&quot;20300&quot; value=&quot;Slide 28 - &amp;quot;Minimizing Total Cost: Sarah’s Car Fund&amp;quot;&quot;/&gt;&lt;property id=&quot;20307&quot; value=&quot;337&quot;/&gt;&lt;/object&gt;&lt;object type=&quot;3&quot; unique_id=&quot;13712&quot;&gt;&lt;property id=&quot;20148&quot; value=&quot;5&quot;/&gt;&lt;property id=&quot;20300&quot; value=&quot;Slide 29 - &amp;quot;Sarah’s Cost Data&amp;quot;&quot;/&gt;&lt;property id=&quot;20307&quot; value=&quot;338&quot;/&gt;&lt;/object&gt;&lt;object type=&quot;3&quot; unique_id=&quot;13713&quot;&gt;&lt;property id=&quot;20148&quot; value=&quot;5&quot;/&gt;&lt;property id=&quot;20300&quot; value=&quot;Slide 30 - &amp;quot;Shortest Path Formulation&amp;quot;&quot;/&gt;&lt;property id=&quot;20307&quot; value=&quot;339&quot;/&gt;&lt;/object&gt;&lt;object type=&quot;3&quot; unique_id=&quot;13714&quot;&gt;&lt;property id=&quot;20148&quot; value=&quot;5&quot;/&gt;&lt;property id=&quot;20300&quot; value=&quot;Slide 31 - &amp;quot;Spreadsheet Model&amp;quot;&quot;/&gt;&lt;property id=&quot;20307&quot; value=&quot;340&quot;/&gt;&lt;/object&gt;&lt;object type=&quot;3&quot; unique_id=&quot;13715&quot;&gt;&lt;property id=&quot;20148&quot; value=&quot;5&quot;/&gt;&lt;property id=&quot;20300&quot; value=&quot;Slide 32 - &amp;quot;Minimizing Total Time: Quick Company&amp;quot;&quot;/&gt;&lt;property id=&quot;20307&quot; value=&quot;341&quot;/&gt;&lt;/object&gt;&lt;object type=&quot;3&quot; unique_id=&quot;13716&quot;&gt;&lt;property id=&quot;20148&quot; value=&quot;5&quot;/&gt;&lt;property id=&quot;20300&quot; value=&quot;Slide 33 - &amp;quot;Time and Cost of the Four Phases &amp;quot;&quot;/&gt;&lt;property id=&quot;20307&quot; value=&quot;342&quot;/&gt;&lt;/object&gt;&lt;object type=&quot;3&quot; unique_id=&quot;13717&quot;&gt;&lt;property id=&quot;20148&quot; value=&quot;5&quot;/&gt;&lt;property id=&quot;20300&quot; value=&quot;Slide 34 - &amp;quot;Shortest Path Formulation&amp;quot;&quot;/&gt;&lt;property id=&quot;20307&quot; value=&quot;343&quot;/&gt;&lt;/object&gt;&lt;object type=&quot;3&quot; unique_id=&quot;13718&quot;&gt;&lt;property id=&quot;20148&quot; value=&quot;5&quot;/&gt;&lt;property id=&quot;20300&quot; value=&quot;Slide 35 - &amp;quot;Spreadsheet Model&amp;quot;&quot;/&gt;&lt;property id=&quot;20307&quot; value=&quot;344&quot;/&gt;&lt;/object&gt;&lt;object type=&quot;3&quot; unique_id=&quot;13719&quot;&gt;&lt;property id=&quot;20148&quot; value=&quot;5&quot;/&gt;&lt;property id=&quot;20300&quot; value=&quot;Slide 36 - &amp;quot;The Optimal Solution&amp;quot;&quot;/&gt;&lt;property id=&quot;20307&quot; value=&quot;345&quot;/&gt;&lt;/object&gt;&lt;/object&gt;&lt;object type=&quot;8&quot; unique_id=&quot;13757&quot;&gt;&lt;/object&gt;&lt;/object&gt;&lt;/database&gt;"/>
  <p:tag name="SECTOMILLISECCONVERTED" val="1"/>
</p:tagLst>
</file>

<file path=ppt/theme/theme1.xml><?xml version="1.0" encoding="utf-8"?>
<a:theme xmlns:a="http://schemas.openxmlformats.org/drawingml/2006/main" name="IMS Template">
  <a:themeElements>
    <a:clrScheme name="IM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MS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 charset="0"/>
          </a:defRPr>
        </a:defPPr>
      </a:lstStyle>
    </a:lnDef>
  </a:objectDefaults>
  <a:extraClrSchemeLst>
    <a:extraClrScheme>
      <a:clrScheme name="IM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S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2754</Words>
  <Application>Microsoft Office PowerPoint</Application>
  <PresentationFormat>On-screen Show (4:3)</PresentationFormat>
  <Paragraphs>377</Paragraphs>
  <Slides>36</Slides>
  <Notes>21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39" baseType="lpstr">
      <vt:lpstr>IMS Template</vt:lpstr>
      <vt:lpstr>Worksheet</vt:lpstr>
      <vt:lpstr>Microsoft Excel 97-2003 Worksheet</vt:lpstr>
      <vt:lpstr>Table of Contents Chapter 6 (Network Optimization Problems)</vt:lpstr>
      <vt:lpstr>Distribution Unlimited Co. Problem</vt:lpstr>
      <vt:lpstr>The Distribution Network</vt:lpstr>
      <vt:lpstr>Data for Distribution Network</vt:lpstr>
      <vt:lpstr>A Network Model</vt:lpstr>
      <vt:lpstr>The Optimal Solution</vt:lpstr>
      <vt:lpstr>Terminology for Minimum-Cost Flow Problems</vt:lpstr>
      <vt:lpstr>Assumptions of a Minimum-Cost Flow Problem</vt:lpstr>
      <vt:lpstr>Properties of Minimum-Cost Flow Problems</vt:lpstr>
      <vt:lpstr>Spreadsheet Model</vt:lpstr>
      <vt:lpstr>The SUMIF Function</vt:lpstr>
      <vt:lpstr>Typical Applications of Minimum-Cost Flow Problems</vt:lpstr>
      <vt:lpstr>The BMZ Maximum Flow Problem</vt:lpstr>
      <vt:lpstr>The BMZ Distribution Network</vt:lpstr>
      <vt:lpstr>A Network Model for BMZ</vt:lpstr>
      <vt:lpstr>Spreadsheet Model for BMZ</vt:lpstr>
      <vt:lpstr>Assumptions of Maximum Flow Problems</vt:lpstr>
      <vt:lpstr>BMZ with Multiple Supply and Demand Points</vt:lpstr>
      <vt:lpstr>Network Model for The Expanded BMZ Problem</vt:lpstr>
      <vt:lpstr>Spreadsheet Model</vt:lpstr>
      <vt:lpstr>Some Applications of Maximum Flow Problems</vt:lpstr>
      <vt:lpstr>Littletown Fire Department</vt:lpstr>
      <vt:lpstr>The Littletown Road System</vt:lpstr>
      <vt:lpstr>The Network Representation</vt:lpstr>
      <vt:lpstr>Spreadsheet Model</vt:lpstr>
      <vt:lpstr>Assumptions of a Shortest Path Problem</vt:lpstr>
      <vt:lpstr>Applications of Shortest Path Problems</vt:lpstr>
      <vt:lpstr>Minimizing Total Cost: Sarah’s Car Fund</vt:lpstr>
      <vt:lpstr>Sarah’s Cost Data</vt:lpstr>
      <vt:lpstr>Shortest Path Formulation</vt:lpstr>
      <vt:lpstr>Spreadsheet Model</vt:lpstr>
      <vt:lpstr>Minimizing Total Time: Quick Company</vt:lpstr>
      <vt:lpstr>Time and Cost of the Four Phases </vt:lpstr>
      <vt:lpstr>Shortest Path Formulation</vt:lpstr>
      <vt:lpstr>Spreadsheet Model</vt:lpstr>
      <vt:lpstr>The Optimal Solution</vt:lpstr>
    </vt:vector>
  </TitlesOfParts>
  <Company>University of Washington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 of Contents Chapter 6 (Network Optimization Problems)</dc:title>
  <dc:creator>Mark Hillier</dc:creator>
  <cp:lastModifiedBy>Asef-Vaziri, Ardavan</cp:lastModifiedBy>
  <cp:revision>16</cp:revision>
  <dcterms:modified xsi:type="dcterms:W3CDTF">2013-07-24T14:06:33Z</dcterms:modified>
</cp:coreProperties>
</file>