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  <p:sldMasterId id="2147483749" r:id="rId2"/>
  </p:sldMasterIdLst>
  <p:notesMasterIdLst>
    <p:notesMasterId r:id="rId28"/>
  </p:notesMasterIdLst>
  <p:handoutMasterIdLst>
    <p:handoutMasterId r:id="rId29"/>
  </p:handoutMasterIdLst>
  <p:sldIdLst>
    <p:sldId id="1465" r:id="rId3"/>
    <p:sldId id="1369" r:id="rId4"/>
    <p:sldId id="1368" r:id="rId5"/>
    <p:sldId id="1370" r:id="rId6"/>
    <p:sldId id="1376" r:id="rId7"/>
    <p:sldId id="1464" r:id="rId8"/>
    <p:sldId id="603" r:id="rId9"/>
    <p:sldId id="1372" r:id="rId10"/>
    <p:sldId id="1373" r:id="rId11"/>
    <p:sldId id="534" r:id="rId12"/>
    <p:sldId id="1377" r:id="rId13"/>
    <p:sldId id="1378" r:id="rId14"/>
    <p:sldId id="1379" r:id="rId15"/>
    <p:sldId id="1380" r:id="rId16"/>
    <p:sldId id="1382" r:id="rId17"/>
    <p:sldId id="1383" r:id="rId18"/>
    <p:sldId id="1381" r:id="rId19"/>
    <p:sldId id="563" r:id="rId20"/>
    <p:sldId id="1451" r:id="rId21"/>
    <p:sldId id="1466" r:id="rId22"/>
    <p:sldId id="1420" r:id="rId23"/>
    <p:sldId id="1424" r:id="rId24"/>
    <p:sldId id="1306" r:id="rId25"/>
    <p:sldId id="1460" r:id="rId26"/>
    <p:sldId id="1462" r:id="rId27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02642"/>
    <a:srgbClr val="043B5A"/>
    <a:srgbClr val="B8B8B8"/>
    <a:srgbClr val="4F5D62"/>
    <a:srgbClr val="E6E6E6"/>
    <a:srgbClr val="D0DEE3"/>
    <a:srgbClr val="465864"/>
    <a:srgbClr val="2D3343"/>
    <a:srgbClr val="BEC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8805" autoAdjust="0"/>
  </p:normalViewPr>
  <p:slideViewPr>
    <p:cSldViewPr>
      <p:cViewPr varScale="1">
        <p:scale>
          <a:sx n="104" d="100"/>
          <a:sy n="104" d="100"/>
        </p:scale>
        <p:origin x="7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060" y="66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2-10T23:03:41.7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29069 16298 0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3-22T04:15:01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28663 16228 0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6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8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4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5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6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" y="609600"/>
            <a:ext cx="12192000" cy="58674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1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7141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65605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6972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384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6435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486400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9267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8" r:id="rId5"/>
    <p:sldLayoutId id="2147483761" r:id="rId6"/>
    <p:sldLayoutId id="2147483763" r:id="rId7"/>
    <p:sldLayoutId id="2147483764" r:id="rId8"/>
    <p:sldLayoutId id="2147483767" r:id="rId9"/>
    <p:sldLayoutId id="2147483768" r:id="rId10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Excel_Worksheet5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3">
            <a:extLst>
              <a:ext uri="{FF2B5EF4-FFF2-40B4-BE49-F238E27FC236}">
                <a16:creationId xmlns:a16="http://schemas.microsoft.com/office/drawing/2014/main" id="{D4A2DB40-B3B9-4651-B317-655227F3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2" y="1683593"/>
            <a:ext cx="6576060" cy="571500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889427" y="1903148"/>
            <a:ext cx="46434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4191" y="1907910"/>
            <a:ext cx="4633913" cy="2725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1257727" y="2049197"/>
            <a:ext cx="4071938" cy="1995488"/>
          </a:xfrm>
          <a:custGeom>
            <a:avLst/>
            <a:gdLst>
              <a:gd name="T0" fmla="*/ 0 w 2565"/>
              <a:gd name="T1" fmla="*/ 1257 h 1257"/>
              <a:gd name="T2" fmla="*/ 2565 w 2565"/>
              <a:gd name="T3" fmla="*/ 1257 h 1257"/>
              <a:gd name="T4" fmla="*/ 0 w 2565"/>
              <a:gd name="T5" fmla="*/ 1079 h 1257"/>
              <a:gd name="T6" fmla="*/ 2565 w 2565"/>
              <a:gd name="T7" fmla="*/ 1079 h 1257"/>
              <a:gd name="T8" fmla="*/ 0 w 2565"/>
              <a:gd name="T9" fmla="*/ 901 h 1257"/>
              <a:gd name="T10" fmla="*/ 2565 w 2565"/>
              <a:gd name="T11" fmla="*/ 901 h 1257"/>
              <a:gd name="T12" fmla="*/ 0 w 2565"/>
              <a:gd name="T13" fmla="*/ 717 h 1257"/>
              <a:gd name="T14" fmla="*/ 2565 w 2565"/>
              <a:gd name="T15" fmla="*/ 717 h 1257"/>
              <a:gd name="T16" fmla="*/ 0 w 2565"/>
              <a:gd name="T17" fmla="*/ 540 h 1257"/>
              <a:gd name="T18" fmla="*/ 2565 w 2565"/>
              <a:gd name="T19" fmla="*/ 540 h 1257"/>
              <a:gd name="T20" fmla="*/ 0 w 2565"/>
              <a:gd name="T21" fmla="*/ 362 h 1257"/>
              <a:gd name="T22" fmla="*/ 2565 w 2565"/>
              <a:gd name="T23" fmla="*/ 362 h 1257"/>
              <a:gd name="T24" fmla="*/ 0 w 2565"/>
              <a:gd name="T25" fmla="*/ 178 h 1257"/>
              <a:gd name="T26" fmla="*/ 2565 w 2565"/>
              <a:gd name="T27" fmla="*/ 178 h 1257"/>
              <a:gd name="T28" fmla="*/ 0 w 2565"/>
              <a:gd name="T29" fmla="*/ 0 h 1257"/>
              <a:gd name="T30" fmla="*/ 2565 w 2565"/>
              <a:gd name="T31" fmla="*/ 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65" h="1257">
                <a:moveTo>
                  <a:pt x="0" y="1257"/>
                </a:moveTo>
                <a:lnTo>
                  <a:pt x="2565" y="1257"/>
                </a:lnTo>
                <a:moveTo>
                  <a:pt x="0" y="1079"/>
                </a:moveTo>
                <a:lnTo>
                  <a:pt x="2565" y="1079"/>
                </a:lnTo>
                <a:moveTo>
                  <a:pt x="0" y="901"/>
                </a:moveTo>
                <a:lnTo>
                  <a:pt x="2565" y="901"/>
                </a:lnTo>
                <a:moveTo>
                  <a:pt x="0" y="717"/>
                </a:moveTo>
                <a:lnTo>
                  <a:pt x="2565" y="717"/>
                </a:lnTo>
                <a:moveTo>
                  <a:pt x="0" y="540"/>
                </a:moveTo>
                <a:lnTo>
                  <a:pt x="2565" y="540"/>
                </a:lnTo>
                <a:moveTo>
                  <a:pt x="0" y="362"/>
                </a:moveTo>
                <a:lnTo>
                  <a:pt x="2565" y="362"/>
                </a:lnTo>
                <a:moveTo>
                  <a:pt x="0" y="178"/>
                </a:moveTo>
                <a:lnTo>
                  <a:pt x="2565" y="178"/>
                </a:lnTo>
                <a:moveTo>
                  <a:pt x="0" y="0"/>
                </a:moveTo>
                <a:lnTo>
                  <a:pt x="2565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1838753" y="2049197"/>
            <a:ext cx="3490913" cy="2287588"/>
          </a:xfrm>
          <a:custGeom>
            <a:avLst/>
            <a:gdLst>
              <a:gd name="T0" fmla="*/ 0 w 2199"/>
              <a:gd name="T1" fmla="*/ 0 h 1441"/>
              <a:gd name="T2" fmla="*/ 0 w 2199"/>
              <a:gd name="T3" fmla="*/ 1441 h 1441"/>
              <a:gd name="T4" fmla="*/ 367 w 2199"/>
              <a:gd name="T5" fmla="*/ 0 h 1441"/>
              <a:gd name="T6" fmla="*/ 367 w 2199"/>
              <a:gd name="T7" fmla="*/ 1441 h 1441"/>
              <a:gd name="T8" fmla="*/ 733 w 2199"/>
              <a:gd name="T9" fmla="*/ 0 h 1441"/>
              <a:gd name="T10" fmla="*/ 733 w 2199"/>
              <a:gd name="T11" fmla="*/ 1441 h 1441"/>
              <a:gd name="T12" fmla="*/ 1100 w 2199"/>
              <a:gd name="T13" fmla="*/ 0 h 1441"/>
              <a:gd name="T14" fmla="*/ 1100 w 2199"/>
              <a:gd name="T15" fmla="*/ 1441 h 1441"/>
              <a:gd name="T16" fmla="*/ 1466 w 2199"/>
              <a:gd name="T17" fmla="*/ 0 h 1441"/>
              <a:gd name="T18" fmla="*/ 1466 w 2199"/>
              <a:gd name="T19" fmla="*/ 1441 h 1441"/>
              <a:gd name="T20" fmla="*/ 1832 w 2199"/>
              <a:gd name="T21" fmla="*/ 0 h 1441"/>
              <a:gd name="T22" fmla="*/ 1832 w 2199"/>
              <a:gd name="T23" fmla="*/ 1441 h 1441"/>
              <a:gd name="T24" fmla="*/ 2199 w 2199"/>
              <a:gd name="T25" fmla="*/ 0 h 1441"/>
              <a:gd name="T26" fmla="*/ 2199 w 2199"/>
              <a:gd name="T27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99" h="1441">
                <a:moveTo>
                  <a:pt x="0" y="0"/>
                </a:moveTo>
                <a:lnTo>
                  <a:pt x="0" y="1441"/>
                </a:lnTo>
                <a:moveTo>
                  <a:pt x="367" y="0"/>
                </a:moveTo>
                <a:lnTo>
                  <a:pt x="367" y="1441"/>
                </a:lnTo>
                <a:moveTo>
                  <a:pt x="733" y="0"/>
                </a:moveTo>
                <a:lnTo>
                  <a:pt x="733" y="1441"/>
                </a:lnTo>
                <a:moveTo>
                  <a:pt x="1100" y="0"/>
                </a:moveTo>
                <a:lnTo>
                  <a:pt x="1100" y="1441"/>
                </a:lnTo>
                <a:moveTo>
                  <a:pt x="1466" y="0"/>
                </a:moveTo>
                <a:lnTo>
                  <a:pt x="1466" y="1441"/>
                </a:lnTo>
                <a:moveTo>
                  <a:pt x="1832" y="0"/>
                </a:moveTo>
                <a:lnTo>
                  <a:pt x="1832" y="1441"/>
                </a:lnTo>
                <a:moveTo>
                  <a:pt x="2199" y="0"/>
                </a:moveTo>
                <a:lnTo>
                  <a:pt x="2199" y="144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257727" y="2049197"/>
            <a:ext cx="0" cy="22875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257727" y="4336785"/>
            <a:ext cx="4071938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108627" y="2444485"/>
            <a:ext cx="57150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399139" y="2163497"/>
            <a:ext cx="57150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2980164" y="3301735"/>
            <a:ext cx="58738" cy="58738"/>
          </a:xfrm>
          <a:custGeom>
            <a:avLst/>
            <a:gdLst>
              <a:gd name="T0" fmla="*/ 37 w 37"/>
              <a:gd name="T1" fmla="*/ 18 h 37"/>
              <a:gd name="T2" fmla="*/ 19 w 37"/>
              <a:gd name="T3" fmla="*/ 37 h 37"/>
              <a:gd name="T4" fmla="*/ 0 w 37"/>
              <a:gd name="T5" fmla="*/ 18 h 37"/>
              <a:gd name="T6" fmla="*/ 19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9"/>
                  <a:pt x="28" y="37"/>
                  <a:pt x="19" y="37"/>
                </a:cubicBezTo>
                <a:cubicBezTo>
                  <a:pt x="8" y="37"/>
                  <a:pt x="0" y="29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8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853289" y="3584310"/>
            <a:ext cx="57150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143802" y="3447785"/>
            <a:ext cx="58738" cy="58738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4434314" y="3876410"/>
            <a:ext cx="58738" cy="58738"/>
          </a:xfrm>
          <a:custGeom>
            <a:avLst/>
            <a:gdLst>
              <a:gd name="T0" fmla="*/ 37 w 37"/>
              <a:gd name="T1" fmla="*/ 18 h 37"/>
              <a:gd name="T2" fmla="*/ 19 w 37"/>
              <a:gd name="T3" fmla="*/ 37 h 37"/>
              <a:gd name="T4" fmla="*/ 0 w 37"/>
              <a:gd name="T5" fmla="*/ 18 h 37"/>
              <a:gd name="T6" fmla="*/ 19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8"/>
                  <a:pt x="28" y="37"/>
                  <a:pt x="19" y="37"/>
                </a:cubicBezTo>
                <a:cubicBezTo>
                  <a:pt x="8" y="37"/>
                  <a:pt x="0" y="28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8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724827" y="3944672"/>
            <a:ext cx="58738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5023277" y="4168510"/>
            <a:ext cx="57150" cy="57150"/>
          </a:xfrm>
          <a:prstGeom prst="ellipse">
            <a:avLst/>
          </a:prstGeom>
          <a:noFill/>
          <a:ln w="68263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094215" y="4265348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0</a:t>
            </a:r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037065" y="398277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20</a:t>
            </a:r>
            <a:endParaRPr lang="en-US" altLang="en-US" dirty="0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037065" y="369702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40</a:t>
            </a:r>
            <a:endParaRPr lang="en-US" altLang="en-US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037065" y="341127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60</a:t>
            </a:r>
            <a:endParaRPr lang="en-US" altLang="en-US" dirty="0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037065" y="312552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80</a:t>
            </a:r>
            <a:endParaRPr lang="en-US" altLang="en-US" dirty="0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978327" y="2838186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100</a:t>
            </a:r>
            <a:endParaRPr lang="en-US" altLang="en-US" dirty="0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978327" y="2552436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120</a:t>
            </a:r>
            <a:endParaRPr lang="en-US" altLang="en-US" dirty="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78327" y="2266686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140</a:t>
            </a:r>
            <a:endParaRPr lang="en-US" altLang="en-US" dirty="0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978327" y="1980936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160</a:t>
            </a:r>
            <a:endParaRPr lang="en-US" altLang="en-US" dirty="0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233915" y="4422511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0</a:t>
            </a:r>
            <a:endParaRPr lang="en-US" altLang="en-US" dirty="0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786365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10</a:t>
            </a:r>
            <a:endParaRPr lang="en-US" altLang="en-US" dirty="0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2367390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20</a:t>
            </a:r>
            <a:endParaRPr lang="en-US" altLang="en-US" dirty="0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950002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30</a:t>
            </a:r>
            <a:endParaRPr lang="en-US" altLang="en-US" dirty="0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3531027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40</a:t>
            </a:r>
            <a:endParaRPr lang="en-US" altLang="en-US" dirty="0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113640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50</a:t>
            </a:r>
            <a:endParaRPr lang="en-US" altLang="en-US" dirty="0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4694665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60</a:t>
            </a:r>
            <a:endParaRPr lang="en-US" altLang="en-US" dirty="0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277277" y="4422511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70</a:t>
            </a:r>
            <a:endParaRPr lang="en-US" altLang="en-US" dirty="0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889427" y="1903148"/>
            <a:ext cx="4643438" cy="2735263"/>
          </a:xfrm>
          <a:prstGeom prst="rect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AutoShape 45"/>
          <p:cNvSpPr>
            <a:spLocks noChangeAspect="1" noChangeArrowheads="1" noTextEdit="1"/>
          </p:cNvSpPr>
          <p:nvPr/>
        </p:nvSpPr>
        <p:spPr bwMode="auto">
          <a:xfrm>
            <a:off x="6664430" y="1933166"/>
            <a:ext cx="46434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669194" y="1937929"/>
            <a:ext cx="4633913" cy="2735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7091468" y="2079216"/>
            <a:ext cx="4013200" cy="1908175"/>
          </a:xfrm>
          <a:custGeom>
            <a:avLst/>
            <a:gdLst>
              <a:gd name="T0" fmla="*/ 0 w 2528"/>
              <a:gd name="T1" fmla="*/ 1202 h 1202"/>
              <a:gd name="T2" fmla="*/ 2528 w 2528"/>
              <a:gd name="T3" fmla="*/ 1202 h 1202"/>
              <a:gd name="T4" fmla="*/ 0 w 2528"/>
              <a:gd name="T5" fmla="*/ 963 h 1202"/>
              <a:gd name="T6" fmla="*/ 2528 w 2528"/>
              <a:gd name="T7" fmla="*/ 963 h 1202"/>
              <a:gd name="T8" fmla="*/ 0 w 2528"/>
              <a:gd name="T9" fmla="*/ 717 h 1202"/>
              <a:gd name="T10" fmla="*/ 2528 w 2528"/>
              <a:gd name="T11" fmla="*/ 717 h 1202"/>
              <a:gd name="T12" fmla="*/ 0 w 2528"/>
              <a:gd name="T13" fmla="*/ 478 h 1202"/>
              <a:gd name="T14" fmla="*/ 2528 w 2528"/>
              <a:gd name="T15" fmla="*/ 478 h 1202"/>
              <a:gd name="T16" fmla="*/ 0 w 2528"/>
              <a:gd name="T17" fmla="*/ 239 h 1202"/>
              <a:gd name="T18" fmla="*/ 2528 w 2528"/>
              <a:gd name="T19" fmla="*/ 239 h 1202"/>
              <a:gd name="T20" fmla="*/ 0 w 2528"/>
              <a:gd name="T21" fmla="*/ 0 h 1202"/>
              <a:gd name="T22" fmla="*/ 2528 w 2528"/>
              <a:gd name="T23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28" h="1202">
                <a:moveTo>
                  <a:pt x="0" y="1202"/>
                </a:moveTo>
                <a:lnTo>
                  <a:pt x="2528" y="1202"/>
                </a:lnTo>
                <a:moveTo>
                  <a:pt x="0" y="963"/>
                </a:moveTo>
                <a:lnTo>
                  <a:pt x="2528" y="963"/>
                </a:lnTo>
                <a:moveTo>
                  <a:pt x="0" y="717"/>
                </a:moveTo>
                <a:lnTo>
                  <a:pt x="2528" y="717"/>
                </a:lnTo>
                <a:moveTo>
                  <a:pt x="0" y="478"/>
                </a:moveTo>
                <a:lnTo>
                  <a:pt x="2528" y="478"/>
                </a:lnTo>
                <a:moveTo>
                  <a:pt x="0" y="239"/>
                </a:moveTo>
                <a:lnTo>
                  <a:pt x="2528" y="239"/>
                </a:lnTo>
                <a:moveTo>
                  <a:pt x="0" y="0"/>
                </a:moveTo>
                <a:lnTo>
                  <a:pt x="2528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7662968" y="2076041"/>
            <a:ext cx="3441700" cy="2287588"/>
          </a:xfrm>
          <a:custGeom>
            <a:avLst/>
            <a:gdLst>
              <a:gd name="T0" fmla="*/ 0 w 2168"/>
              <a:gd name="T1" fmla="*/ 0 h 1441"/>
              <a:gd name="T2" fmla="*/ 0 w 2168"/>
              <a:gd name="T3" fmla="*/ 1441 h 1441"/>
              <a:gd name="T4" fmla="*/ 360 w 2168"/>
              <a:gd name="T5" fmla="*/ 0 h 1441"/>
              <a:gd name="T6" fmla="*/ 360 w 2168"/>
              <a:gd name="T7" fmla="*/ 1441 h 1441"/>
              <a:gd name="T8" fmla="*/ 721 w 2168"/>
              <a:gd name="T9" fmla="*/ 0 h 1441"/>
              <a:gd name="T10" fmla="*/ 721 w 2168"/>
              <a:gd name="T11" fmla="*/ 1441 h 1441"/>
              <a:gd name="T12" fmla="*/ 1087 w 2168"/>
              <a:gd name="T13" fmla="*/ 0 h 1441"/>
              <a:gd name="T14" fmla="*/ 1087 w 2168"/>
              <a:gd name="T15" fmla="*/ 1441 h 1441"/>
              <a:gd name="T16" fmla="*/ 1447 w 2168"/>
              <a:gd name="T17" fmla="*/ 0 h 1441"/>
              <a:gd name="T18" fmla="*/ 1447 w 2168"/>
              <a:gd name="T19" fmla="*/ 1441 h 1441"/>
              <a:gd name="T20" fmla="*/ 1808 w 2168"/>
              <a:gd name="T21" fmla="*/ 0 h 1441"/>
              <a:gd name="T22" fmla="*/ 1808 w 2168"/>
              <a:gd name="T23" fmla="*/ 1441 h 1441"/>
              <a:gd name="T24" fmla="*/ 2168 w 2168"/>
              <a:gd name="T25" fmla="*/ 0 h 1441"/>
              <a:gd name="T26" fmla="*/ 2168 w 2168"/>
              <a:gd name="T27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8" h="1441">
                <a:moveTo>
                  <a:pt x="0" y="0"/>
                </a:moveTo>
                <a:lnTo>
                  <a:pt x="0" y="1441"/>
                </a:lnTo>
                <a:moveTo>
                  <a:pt x="360" y="0"/>
                </a:moveTo>
                <a:lnTo>
                  <a:pt x="360" y="1441"/>
                </a:lnTo>
                <a:moveTo>
                  <a:pt x="721" y="0"/>
                </a:moveTo>
                <a:lnTo>
                  <a:pt x="721" y="1441"/>
                </a:lnTo>
                <a:moveTo>
                  <a:pt x="1087" y="0"/>
                </a:moveTo>
                <a:lnTo>
                  <a:pt x="1087" y="1441"/>
                </a:lnTo>
                <a:moveTo>
                  <a:pt x="1447" y="0"/>
                </a:moveTo>
                <a:lnTo>
                  <a:pt x="1447" y="1441"/>
                </a:lnTo>
                <a:moveTo>
                  <a:pt x="1808" y="0"/>
                </a:moveTo>
                <a:lnTo>
                  <a:pt x="1808" y="1441"/>
                </a:lnTo>
                <a:moveTo>
                  <a:pt x="2168" y="0"/>
                </a:moveTo>
                <a:lnTo>
                  <a:pt x="2168" y="144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091468" y="2079215"/>
            <a:ext cx="0" cy="22875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7091468" y="4366803"/>
            <a:ext cx="401320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920143" y="3403190"/>
            <a:ext cx="58738" cy="58738"/>
          </a:xfrm>
          <a:custGeom>
            <a:avLst/>
            <a:gdLst>
              <a:gd name="T0" fmla="*/ 37 w 37"/>
              <a:gd name="T1" fmla="*/ 18 h 37"/>
              <a:gd name="T2" fmla="*/ 18 w 37"/>
              <a:gd name="T3" fmla="*/ 37 h 37"/>
              <a:gd name="T4" fmla="*/ 0 w 37"/>
              <a:gd name="T5" fmla="*/ 18 h 37"/>
              <a:gd name="T6" fmla="*/ 18 w 37"/>
              <a:gd name="T7" fmla="*/ 0 h 37"/>
              <a:gd name="T8" fmla="*/ 37 w 37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7" y="18"/>
                </a:moveTo>
                <a:cubicBezTo>
                  <a:pt x="37" y="28"/>
                  <a:pt x="29" y="37"/>
                  <a:pt x="18" y="37"/>
                </a:cubicBezTo>
                <a:cubicBezTo>
                  <a:pt x="9" y="37"/>
                  <a:pt x="0" y="28"/>
                  <a:pt x="0" y="18"/>
                </a:cubicBezTo>
                <a:cubicBezTo>
                  <a:pt x="0" y="8"/>
                  <a:pt x="9" y="0"/>
                  <a:pt x="18" y="0"/>
                </a:cubicBezTo>
                <a:cubicBezTo>
                  <a:pt x="29" y="0"/>
                  <a:pt x="37" y="8"/>
                  <a:pt x="37" y="18"/>
                </a:cubicBezTo>
              </a:path>
            </a:pathLst>
          </a:cu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8201130" y="3403190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8774218" y="3403190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9636230" y="2769778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9926743" y="2390365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10207730" y="2390365"/>
            <a:ext cx="58738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10499830" y="2390365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10790343" y="2390365"/>
            <a:ext cx="57150" cy="58738"/>
          </a:xfrm>
          <a:prstGeom prst="ellipse">
            <a:avLst/>
          </a:prstGeom>
          <a:noFill/>
          <a:ln w="68263" cap="flat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6753330" y="4300129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1000</a:t>
            </a:r>
            <a:endParaRPr lang="en-US" altLang="en-US" dirty="0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6753330" y="3919129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1200</a:t>
            </a:r>
            <a:endParaRPr lang="en-US" altLang="en-US" dirty="0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6753330" y="353654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1400</a:t>
            </a:r>
            <a:endParaRPr lang="en-US" altLang="en-US" dirty="0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6753330" y="315554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1600</a:t>
            </a:r>
            <a:endParaRPr lang="en-US" altLang="en-US" dirty="0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753330" y="2774541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1800</a:t>
            </a:r>
            <a:endParaRPr lang="en-US" altLang="en-US" dirty="0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6753330" y="2396716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2000</a:t>
            </a:r>
            <a:endParaRPr lang="en-US" altLang="en-US" dirty="0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6753330" y="2015716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2200</a:t>
            </a:r>
            <a:endParaRPr lang="en-US" altLang="en-US" dirty="0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7067655" y="4452529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0</a:t>
            </a:r>
            <a:endParaRPr lang="en-US" altLang="en-US" dirty="0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7610580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10</a:t>
            </a:r>
            <a:endParaRPr lang="en-US" altLang="en-US" dirty="0"/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8185255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20</a:t>
            </a:r>
            <a:endParaRPr lang="en-US" altLang="en-US" dirty="0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8758343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30</a:t>
            </a:r>
            <a:endParaRPr lang="en-US" altLang="en-US" dirty="0"/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9331430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40</a:t>
            </a:r>
            <a:endParaRPr lang="en-US" altLang="en-US" dirty="0"/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9906105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50</a:t>
            </a:r>
            <a:endParaRPr lang="en-US" altLang="en-US" dirty="0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10479193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60</a:t>
            </a:r>
            <a:endParaRPr lang="en-US" altLang="en-US" dirty="0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11052280" y="44525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Book Antiqua" panose="02040602050305030304" pitchFamily="18" charset="0"/>
              </a:rPr>
              <a:t>70</a:t>
            </a:r>
            <a:endParaRPr lang="en-US" altLang="en-US" dirty="0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6664430" y="1933166"/>
            <a:ext cx="4643438" cy="2735263"/>
          </a:xfrm>
          <a:prstGeom prst="rect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2693" y="-29389"/>
            <a:ext cx="9144000" cy="597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Demand and Cost Data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B489BF-B13F-4070-BCA9-48CAE72292F4}"/>
              </a:ext>
            </a:extLst>
          </p:cNvPr>
          <p:cNvSpPr txBox="1"/>
          <p:nvPr/>
        </p:nvSpPr>
        <p:spPr>
          <a:xfrm>
            <a:off x="2537628" y="474108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Quantity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DFD6152-06B2-48A4-B4BD-3A5B87C9C1CC}"/>
              </a:ext>
            </a:extLst>
          </p:cNvPr>
          <p:cNvSpPr txBox="1"/>
          <p:nvPr/>
        </p:nvSpPr>
        <p:spPr>
          <a:xfrm>
            <a:off x="8615901" y="469888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324043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Max TP Vs Max TR </a:t>
            </a:r>
          </a:p>
        </p:txBody>
      </p:sp>
      <p:pic>
        <p:nvPicPr>
          <p:cNvPr id="15" name="!!Picture3">
            <a:extLst>
              <a:ext uri="{FF2B5EF4-FFF2-40B4-BE49-F238E27FC236}">
                <a16:creationId xmlns:a16="http://schemas.microsoft.com/office/drawing/2014/main" id="{C9C9E16D-4F6B-4319-804C-1BF96948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583550"/>
            <a:ext cx="10506075" cy="58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67B3C097-885A-40A0-9431-10C94A60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5" y="735949"/>
            <a:ext cx="4976728" cy="35404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CF0320-E321-41F0-87C5-79E62DF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From Linear Demand Curve to Uniform Distribution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EB23E-D4B1-4508-A645-5F36409C622C}"/>
              </a:ext>
            </a:extLst>
          </p:cNvPr>
          <p:cNvCxnSpPr>
            <a:cxnSpLocks/>
          </p:cNvCxnSpPr>
          <p:nvPr/>
        </p:nvCxnSpPr>
        <p:spPr bwMode="auto">
          <a:xfrm>
            <a:off x="4110225" y="1143000"/>
            <a:ext cx="0" cy="2819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ABFDE-7125-4E06-AF82-F230BB62DA40}"/>
              </a:ext>
            </a:extLst>
          </p:cNvPr>
          <p:cNvGrpSpPr/>
          <p:nvPr/>
        </p:nvGrpSpPr>
        <p:grpSpPr>
          <a:xfrm>
            <a:off x="3288817" y="1146928"/>
            <a:ext cx="856858" cy="2819400"/>
            <a:chOff x="3162692" y="2057400"/>
            <a:chExt cx="856858" cy="28194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A7B54A-0AF3-45E6-AF14-44BAC1E889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0" y="2057400"/>
              <a:ext cx="0" cy="2819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6517BD-C76B-4FB8-A328-2D4F6B3BB9D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00400" y="2095100"/>
              <a:ext cx="81915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A8BC69-724A-4441-B128-438D6FB34B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62692" y="4848725"/>
              <a:ext cx="856858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0EA387-B966-4E6A-967B-431CB4C0B8EC}"/>
              </a:ext>
            </a:extLst>
          </p:cNvPr>
          <p:cNvCxnSpPr>
            <a:cxnSpLocks/>
          </p:cNvCxnSpPr>
          <p:nvPr/>
        </p:nvCxnSpPr>
        <p:spPr bwMode="auto">
          <a:xfrm>
            <a:off x="4110225" y="1143000"/>
            <a:ext cx="0" cy="837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28E4A83-D171-4099-A639-CE0938E05DCC}"/>
              </a:ext>
            </a:extLst>
          </p:cNvPr>
          <p:cNvSpPr txBox="1"/>
          <p:nvPr/>
        </p:nvSpPr>
        <p:spPr>
          <a:xfrm flipH="1">
            <a:off x="0" y="5529250"/>
            <a:ext cx="3211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P</a:t>
            </a:r>
          </a:p>
          <a:p>
            <a:r>
              <a:rPr lang="en-US" dirty="0"/>
              <a:t>Q = (Pmax-P)/|Slope|</a:t>
            </a:r>
          </a:p>
          <a:p>
            <a:r>
              <a:rPr lang="en-US" dirty="0"/>
              <a:t>TR = P(Pmax-P)/|Slope|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270D1D-4FB3-4EE7-BDBB-8CC3748578AD}"/>
                  </a:ext>
                </a:extLst>
              </p14:cNvPr>
              <p14:cNvContentPartPr/>
              <p14:nvPr/>
            </p14:nvContentPartPr>
            <p14:xfrm>
              <a:off x="10464840" y="58672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270D1D-4FB3-4EE7-BDBB-8CC3748578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5480" y="58579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!!Picture3">
            <a:extLst>
              <a:ext uri="{FF2B5EF4-FFF2-40B4-BE49-F238E27FC236}">
                <a16:creationId xmlns:a16="http://schemas.microsoft.com/office/drawing/2014/main" id="{EC17AD3C-C35A-4676-B06B-10E99F246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237" y="938081"/>
            <a:ext cx="5809524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1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F0320-E321-41F0-87C5-79E62DF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From Linear Demand Curve to Uniform 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E176D-EF0A-413E-A7ED-9E9DC7027961}"/>
              </a:ext>
            </a:extLst>
          </p:cNvPr>
          <p:cNvSpPr txBox="1"/>
          <p:nvPr/>
        </p:nvSpPr>
        <p:spPr>
          <a:xfrm flipH="1">
            <a:off x="228600" y="294400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Qmax= Pmax/|Slope|</a:t>
            </a:r>
          </a:p>
          <a:p>
            <a:r>
              <a:rPr lang="en-US" dirty="0"/>
              <a:t>P = P</a:t>
            </a:r>
          </a:p>
          <a:p>
            <a:r>
              <a:rPr lang="en-US" dirty="0"/>
              <a:t>Prob(Sales for P) = (Pmax-P)/Pmax</a:t>
            </a:r>
          </a:p>
          <a:p>
            <a:r>
              <a:rPr lang="en-US" dirty="0"/>
              <a:t>Q=(Pmax-P)/|Slope|</a:t>
            </a:r>
          </a:p>
          <a:p>
            <a:r>
              <a:rPr lang="en-US" dirty="0"/>
              <a:t>TR=P(Pmax-P)/|Slope|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!!Picture3">
            <a:extLst>
              <a:ext uri="{FF2B5EF4-FFF2-40B4-BE49-F238E27FC236}">
                <a16:creationId xmlns:a16="http://schemas.microsoft.com/office/drawing/2014/main" id="{BBCD65A5-A9D3-4BD2-A5FE-9450F2144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73"/>
          <a:stretch/>
        </p:blipFill>
        <p:spPr>
          <a:xfrm rot="5400000">
            <a:off x="4982151" y="2762455"/>
            <a:ext cx="2970230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9BDB73-A430-4BBC-A520-FFD8BB0858B8}"/>
              </a:ext>
            </a:extLst>
          </p:cNvPr>
          <p:cNvCxnSpPr>
            <a:cxnSpLocks/>
          </p:cNvCxnSpPr>
          <p:nvPr/>
        </p:nvCxnSpPr>
        <p:spPr bwMode="auto">
          <a:xfrm>
            <a:off x="7090110" y="3066297"/>
            <a:ext cx="0" cy="10717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3" name="!!Picture3">
            <a:extLst>
              <a:ext uri="{FF2B5EF4-FFF2-40B4-BE49-F238E27FC236}">
                <a16:creationId xmlns:a16="http://schemas.microsoft.com/office/drawing/2014/main" id="{F877377A-F490-48DC-8D02-BA27B320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352800"/>
            <a:ext cx="6941820" cy="28422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CF0320-E321-41F0-87C5-79E62DF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From Linear Uniform Distribution To Binomial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71762-2568-455E-933C-7500C8BBCCE3}"/>
              </a:ext>
            </a:extLst>
          </p:cNvPr>
          <p:cNvSpPr txBox="1"/>
          <p:nvPr/>
        </p:nvSpPr>
        <p:spPr>
          <a:xfrm>
            <a:off x="6328110" y="4310659"/>
            <a:ext cx="2802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P(95.5 ≤ x ≤ 175) = 0.45</a:t>
            </a:r>
          </a:p>
          <a:p>
            <a:pPr algn="ctr"/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en-US" sz="1800" b="1" i="0" u="none" strike="noStrike" dirty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en-US" sz="1800" b="1" i="0" u="none" strike="noStrike" dirty="0">
              <a:solidFill>
                <a:schemeClr val="bg1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P=0.45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168B1-DDFA-444C-B0BD-78F2891BB173}"/>
              </a:ext>
            </a:extLst>
          </p:cNvPr>
          <p:cNvSpPr txBox="1"/>
          <p:nvPr/>
        </p:nvSpPr>
        <p:spPr>
          <a:xfrm>
            <a:off x="2611154" y="5686028"/>
            <a:ext cx="2802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1-P=0.55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2C7F0D-3627-45AF-9603-2D836C6887F5}"/>
              </a:ext>
            </a:extLst>
          </p:cNvPr>
          <p:cNvSpPr txBox="1"/>
          <p:nvPr/>
        </p:nvSpPr>
        <p:spPr>
          <a:xfrm>
            <a:off x="2280687" y="6191918"/>
            <a:ext cx="32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6FE429-3422-47CB-AFA3-41EE7E28B4CC}"/>
              </a:ext>
            </a:extLst>
          </p:cNvPr>
          <p:cNvSpPr txBox="1"/>
          <p:nvPr/>
        </p:nvSpPr>
        <p:spPr>
          <a:xfrm>
            <a:off x="9040429" y="6170625"/>
            <a:ext cx="68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175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DECD6D-168E-487F-8A46-18034F5DD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97102"/>
              </p:ext>
            </p:extLst>
          </p:nvPr>
        </p:nvGraphicFramePr>
        <p:xfrm>
          <a:off x="3276600" y="730290"/>
          <a:ext cx="3987344" cy="234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Worksheet" r:id="rId4" imgW="4623858" imgH="2719013" progId="Excel.Sheet.12">
                  <p:embed/>
                </p:oleObj>
              </mc:Choice>
              <mc:Fallback>
                <p:oleObj name="Worksheet" r:id="rId4" imgW="4623858" imgH="271901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07A98A-63EF-4B70-94F6-BA8DB170A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730290"/>
                        <a:ext cx="3987344" cy="234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BDF426-B79D-484E-A2E6-EE03758CB533}"/>
              </a:ext>
            </a:extLst>
          </p:cNvPr>
          <p:cNvCxnSpPr>
            <a:cxnSpLocks/>
          </p:cNvCxnSpPr>
          <p:nvPr/>
        </p:nvCxnSpPr>
        <p:spPr bwMode="auto">
          <a:xfrm>
            <a:off x="7090110" y="3352799"/>
            <a:ext cx="0" cy="79403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78591A-F1C8-4FD9-AC8C-5F91B6B77D3D}"/>
              </a:ext>
            </a:extLst>
          </p:cNvPr>
          <p:cNvSpPr txBox="1"/>
          <p:nvPr/>
        </p:nvSpPr>
        <p:spPr>
          <a:xfrm>
            <a:off x="7125020" y="3941327"/>
            <a:ext cx="30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906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3">
            <a:extLst>
              <a:ext uri="{FF2B5EF4-FFF2-40B4-BE49-F238E27FC236}">
                <a16:creationId xmlns:a16="http://schemas.microsoft.com/office/drawing/2014/main" id="{924B0C66-EE82-45B5-A51B-2BD81E8C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90" y="1118920"/>
            <a:ext cx="9447619" cy="52380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CF0320-E321-41F0-87C5-79E62DF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From Linear Uniform Distribution To Binomial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290AEE-87F6-4A98-B60C-7EB31DA47435}"/>
              </a:ext>
            </a:extLst>
          </p:cNvPr>
          <p:cNvSpPr txBox="1"/>
          <p:nvPr/>
        </p:nvSpPr>
        <p:spPr>
          <a:xfrm>
            <a:off x="6943036" y="1524000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 = np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 =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22.5</a:t>
            </a:r>
          </a:p>
          <a:p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= SQRT((np*(1-np))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 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</a:rPr>
              <a:t>= 3.5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6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F6D1D-CC04-472F-90B5-7F18ACD8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0924891A-42E9-4814-B3C4-FA56A6064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75559"/>
              </p:ext>
            </p:extLst>
          </p:nvPr>
        </p:nvGraphicFramePr>
        <p:xfrm>
          <a:off x="2011363" y="1871663"/>
          <a:ext cx="18319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3" imgW="1117800" imgH="939960" progId="Equation.3">
                  <p:embed/>
                </p:oleObj>
              </mc:Choice>
              <mc:Fallback>
                <p:oleObj name="Equation" r:id="rId3" imgW="1117800" imgH="939960" progId="Equation.3">
                  <p:embed/>
                  <p:pic>
                    <p:nvPicPr>
                      <p:cNvPr id="9083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1871663"/>
                        <a:ext cx="183197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31">
            <a:extLst>
              <a:ext uri="{FF2B5EF4-FFF2-40B4-BE49-F238E27FC236}">
                <a16:creationId xmlns:a16="http://schemas.microsoft.com/office/drawing/2014/main" id="{1CD319A8-6A7A-4088-8AA3-8F61B6851E17}"/>
              </a:ext>
            </a:extLst>
          </p:cNvPr>
          <p:cNvGrpSpPr>
            <a:grpSpLocks/>
          </p:cNvGrpSpPr>
          <p:nvPr/>
        </p:nvGrpSpPr>
        <p:grpSpPr bwMode="auto">
          <a:xfrm>
            <a:off x="4711700" y="1295400"/>
            <a:ext cx="422275" cy="4718050"/>
            <a:chOff x="2404" y="1094"/>
            <a:chExt cx="266" cy="2972"/>
          </a:xfrm>
        </p:grpSpPr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C4E2DCBB-2E31-4A3F-9A6A-60237CD0A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1094"/>
              <a:ext cx="0" cy="297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9769BFE7-05BB-415E-AE40-CEE12D4DF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140"/>
              <a:ext cx="244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R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+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R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+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R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+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R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+</a:t>
              </a:r>
            </a:p>
            <a:p>
              <a:r>
                <a:rPr lang="en-US" b="1" i="1" dirty="0">
                  <a:solidFill>
                    <a:srgbClr val="CC0000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pic>
        <p:nvPicPr>
          <p:cNvPr id="2" name="!!Picture3">
            <a:extLst>
              <a:ext uri="{FF2B5EF4-FFF2-40B4-BE49-F238E27FC236}">
                <a16:creationId xmlns:a16="http://schemas.microsoft.com/office/drawing/2014/main" id="{05FBD496-44A2-4FA1-852E-EAE878BF8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040" y="4114800"/>
            <a:ext cx="3436620" cy="2400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050997-1457-4921-A831-2B455B294219}"/>
                  </a:ext>
                </a:extLst>
              </p14:cNvPr>
              <p14:cNvContentPartPr/>
              <p14:nvPr/>
            </p14:nvContentPartPr>
            <p14:xfrm>
              <a:off x="10318680" y="58420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050997-1457-4921-A831-2B455B2942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9320" y="5832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40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F6D1D-CC04-472F-90B5-7F18ACD8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Summation of Variables &amp; Central Limit Theorem</a:t>
            </a:r>
          </a:p>
        </p:txBody>
      </p:sp>
      <p:pic>
        <p:nvPicPr>
          <p:cNvPr id="61" name="!!Picture3">
            <a:extLst>
              <a:ext uri="{FF2B5EF4-FFF2-40B4-BE49-F238E27FC236}">
                <a16:creationId xmlns:a16="http://schemas.microsoft.com/office/drawing/2014/main" id="{4882F7C6-AA1F-4732-8365-BACFD565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971800"/>
            <a:ext cx="4819048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3">
            <a:extLst>
              <a:ext uri="{FF2B5EF4-FFF2-40B4-BE49-F238E27FC236}">
                <a16:creationId xmlns:a16="http://schemas.microsoft.com/office/drawing/2014/main" id="{EB79019B-81EF-440F-8AD3-AE157284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470" y="800100"/>
            <a:ext cx="1501140" cy="43510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657198-D48F-487F-AFBA-BEBC6A41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Safety Stock But Under What Service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FAE9E6-11B7-40A6-925A-56F0EC59490F}"/>
              </a:ext>
            </a:extLst>
          </p:cNvPr>
          <p:cNvCxnSpPr/>
          <p:nvPr/>
        </p:nvCxnSpPr>
        <p:spPr bwMode="auto">
          <a:xfrm>
            <a:off x="5029200" y="2133600"/>
            <a:ext cx="0" cy="2438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0E7C1-A840-43EC-95FD-CFBECF3EAAF0}"/>
              </a:ext>
            </a:extLst>
          </p:cNvPr>
          <p:cNvCxnSpPr/>
          <p:nvPr/>
        </p:nvCxnSpPr>
        <p:spPr bwMode="auto">
          <a:xfrm flipH="1">
            <a:off x="5029200" y="4572000"/>
            <a:ext cx="1371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16A0A5-63F9-40EE-A638-6A3CEA8A8B1B}"/>
              </a:ext>
            </a:extLst>
          </p:cNvPr>
          <p:cNvCxnSpPr/>
          <p:nvPr/>
        </p:nvCxnSpPr>
        <p:spPr bwMode="auto">
          <a:xfrm>
            <a:off x="5029199" y="2133600"/>
            <a:ext cx="1371601" cy="2438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8D5850-BB3A-45D5-9848-6593DCC6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262" y="2133599"/>
            <a:ext cx="72455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LTD</a:t>
            </a: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52F40DF0-1AB9-451F-8197-44D1692A0BD3}"/>
              </a:ext>
            </a:extLst>
          </p:cNvPr>
          <p:cNvSpPr/>
          <p:nvPr/>
        </p:nvSpPr>
        <p:spPr bwMode="auto">
          <a:xfrm>
            <a:off x="4038600" y="800100"/>
            <a:ext cx="1009650" cy="1333500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B3A1F-BD3F-4265-9543-308A7981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563" y="4543425"/>
            <a:ext cx="33983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434E40-7D46-4273-9DB3-51846875D16C}"/>
              </a:ext>
            </a:extLst>
          </p:cNvPr>
          <p:cNvCxnSpPr/>
          <p:nvPr/>
        </p:nvCxnSpPr>
        <p:spPr bwMode="auto">
          <a:xfrm>
            <a:off x="5029199" y="461712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 66">
            <a:extLst>
              <a:ext uri="{FF2B5EF4-FFF2-40B4-BE49-F238E27FC236}">
                <a16:creationId xmlns:a16="http://schemas.microsoft.com/office/drawing/2014/main" id="{BDCDE74C-3608-438C-A79D-F16DF5CBEA17}"/>
              </a:ext>
            </a:extLst>
          </p:cNvPr>
          <p:cNvSpPr/>
          <p:nvPr/>
        </p:nvSpPr>
        <p:spPr bwMode="auto">
          <a:xfrm>
            <a:off x="5019675" y="2162061"/>
            <a:ext cx="950800" cy="3401171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Freeform 67">
            <a:extLst>
              <a:ext uri="{FF2B5EF4-FFF2-40B4-BE49-F238E27FC236}">
                <a16:creationId xmlns:a16="http://schemas.microsoft.com/office/drawing/2014/main" id="{91C9EB4A-43D1-4DAA-8A9A-D7BE2F47F2EA}"/>
              </a:ext>
            </a:extLst>
          </p:cNvPr>
          <p:cNvSpPr/>
          <p:nvPr/>
        </p:nvSpPr>
        <p:spPr bwMode="auto">
          <a:xfrm>
            <a:off x="5057776" y="2162061"/>
            <a:ext cx="1371598" cy="1803476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Freeform 69">
            <a:extLst>
              <a:ext uri="{FF2B5EF4-FFF2-40B4-BE49-F238E27FC236}">
                <a16:creationId xmlns:a16="http://schemas.microsoft.com/office/drawing/2014/main" id="{4CC0679D-1405-4FCC-9009-BCDA7A372FDD}"/>
              </a:ext>
            </a:extLst>
          </p:cNvPr>
          <p:cNvSpPr/>
          <p:nvPr/>
        </p:nvSpPr>
        <p:spPr bwMode="auto">
          <a:xfrm>
            <a:off x="5057776" y="2170017"/>
            <a:ext cx="1333500" cy="1335183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Freeform 70">
            <a:extLst>
              <a:ext uri="{FF2B5EF4-FFF2-40B4-BE49-F238E27FC236}">
                <a16:creationId xmlns:a16="http://schemas.microsoft.com/office/drawing/2014/main" id="{4DE91969-F040-4EB2-BC2D-A42D7D9D1770}"/>
              </a:ext>
            </a:extLst>
          </p:cNvPr>
          <p:cNvSpPr/>
          <p:nvPr/>
        </p:nvSpPr>
        <p:spPr bwMode="auto">
          <a:xfrm>
            <a:off x="5029199" y="2190523"/>
            <a:ext cx="1333502" cy="2750447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Freeform 71">
            <a:extLst>
              <a:ext uri="{FF2B5EF4-FFF2-40B4-BE49-F238E27FC236}">
                <a16:creationId xmlns:a16="http://schemas.microsoft.com/office/drawing/2014/main" id="{F1F9232E-A34E-4445-ABC5-91D5B6D94182}"/>
              </a:ext>
            </a:extLst>
          </p:cNvPr>
          <p:cNvSpPr/>
          <p:nvPr/>
        </p:nvSpPr>
        <p:spPr bwMode="auto">
          <a:xfrm>
            <a:off x="5086351" y="2133599"/>
            <a:ext cx="1333496" cy="1571628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Freeform 72">
            <a:extLst>
              <a:ext uri="{FF2B5EF4-FFF2-40B4-BE49-F238E27FC236}">
                <a16:creationId xmlns:a16="http://schemas.microsoft.com/office/drawing/2014/main" id="{935392D4-FD6F-4C9A-BD5C-322A32BC1650}"/>
              </a:ext>
            </a:extLst>
          </p:cNvPr>
          <p:cNvSpPr/>
          <p:nvPr/>
        </p:nvSpPr>
        <p:spPr bwMode="auto">
          <a:xfrm>
            <a:off x="5038724" y="2190522"/>
            <a:ext cx="1371600" cy="3219677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8" name="Freeform 73">
            <a:extLst>
              <a:ext uri="{FF2B5EF4-FFF2-40B4-BE49-F238E27FC236}">
                <a16:creationId xmlns:a16="http://schemas.microsoft.com/office/drawing/2014/main" id="{19C6F2C2-A2C3-4003-A66C-7C54D60342E8}"/>
              </a:ext>
            </a:extLst>
          </p:cNvPr>
          <p:cNvSpPr/>
          <p:nvPr/>
        </p:nvSpPr>
        <p:spPr bwMode="auto">
          <a:xfrm>
            <a:off x="5105400" y="2221716"/>
            <a:ext cx="1285876" cy="2045484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605AC-1E31-4618-AE96-78B26232F0FA}"/>
              </a:ext>
            </a:extLst>
          </p:cNvPr>
          <p:cNvCxnSpPr/>
          <p:nvPr/>
        </p:nvCxnSpPr>
        <p:spPr bwMode="auto">
          <a:xfrm>
            <a:off x="6381751" y="4617120"/>
            <a:ext cx="0" cy="914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7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B40DB1-4EDB-4CA2-A440-FA0747F9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632" y="4588544"/>
            <a:ext cx="97943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Isafety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B765E-8006-45F9-B130-8581707E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82" y="3449186"/>
            <a:ext cx="11140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2237A0"/>
                </a:solidFill>
                <a:latin typeface="Book Antiqua" pitchFamily="18" charset="0"/>
              </a:rPr>
              <a:t>ROP= +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7DA72B1-BC4F-4207-B569-59B5865E50CD}"/>
              </a:ext>
            </a:extLst>
          </p:cNvPr>
          <p:cNvSpPr/>
          <p:nvPr/>
        </p:nvSpPr>
        <p:spPr bwMode="auto">
          <a:xfrm>
            <a:off x="5019343" y="2190520"/>
            <a:ext cx="1333836" cy="2914879"/>
          </a:xfrm>
          <a:custGeom>
            <a:avLst/>
            <a:gdLst>
              <a:gd name="connsiteX0" fmla="*/ 0 w 1009650"/>
              <a:gd name="connsiteY0" fmla="*/ 0 h 1333500"/>
              <a:gd name="connsiteX1" fmla="*/ 38100 w 1009650"/>
              <a:gd name="connsiteY1" fmla="*/ 142875 h 1333500"/>
              <a:gd name="connsiteX2" fmla="*/ 85725 w 1009650"/>
              <a:gd name="connsiteY2" fmla="*/ 190500 h 1333500"/>
              <a:gd name="connsiteX3" fmla="*/ 171450 w 1009650"/>
              <a:gd name="connsiteY3" fmla="*/ 257175 h 1333500"/>
              <a:gd name="connsiteX4" fmla="*/ 190500 w 1009650"/>
              <a:gd name="connsiteY4" fmla="*/ 285750 h 1333500"/>
              <a:gd name="connsiteX5" fmla="*/ 228600 w 1009650"/>
              <a:gd name="connsiteY5" fmla="*/ 371475 h 1333500"/>
              <a:gd name="connsiteX6" fmla="*/ 266700 w 1009650"/>
              <a:gd name="connsiteY6" fmla="*/ 390525 h 1333500"/>
              <a:gd name="connsiteX7" fmla="*/ 323850 w 1009650"/>
              <a:gd name="connsiteY7" fmla="*/ 409575 h 1333500"/>
              <a:gd name="connsiteX8" fmla="*/ 352425 w 1009650"/>
              <a:gd name="connsiteY8" fmla="*/ 419100 h 1333500"/>
              <a:gd name="connsiteX9" fmla="*/ 381000 w 1009650"/>
              <a:gd name="connsiteY9" fmla="*/ 428625 h 1333500"/>
              <a:gd name="connsiteX10" fmla="*/ 409575 w 1009650"/>
              <a:gd name="connsiteY10" fmla="*/ 495300 h 1333500"/>
              <a:gd name="connsiteX11" fmla="*/ 419100 w 1009650"/>
              <a:gd name="connsiteY11" fmla="*/ 523875 h 1333500"/>
              <a:gd name="connsiteX12" fmla="*/ 457200 w 1009650"/>
              <a:gd name="connsiteY12" fmla="*/ 581025 h 1333500"/>
              <a:gd name="connsiteX13" fmla="*/ 476250 w 1009650"/>
              <a:gd name="connsiteY13" fmla="*/ 609600 h 1333500"/>
              <a:gd name="connsiteX14" fmla="*/ 495300 w 1009650"/>
              <a:gd name="connsiteY14" fmla="*/ 638175 h 1333500"/>
              <a:gd name="connsiteX15" fmla="*/ 523875 w 1009650"/>
              <a:gd name="connsiteY15" fmla="*/ 657225 h 1333500"/>
              <a:gd name="connsiteX16" fmla="*/ 552450 w 1009650"/>
              <a:gd name="connsiteY16" fmla="*/ 666750 h 1333500"/>
              <a:gd name="connsiteX17" fmla="*/ 571500 w 1009650"/>
              <a:gd name="connsiteY17" fmla="*/ 695325 h 1333500"/>
              <a:gd name="connsiteX18" fmla="*/ 609600 w 1009650"/>
              <a:gd name="connsiteY18" fmla="*/ 752475 h 1333500"/>
              <a:gd name="connsiteX19" fmla="*/ 685800 w 1009650"/>
              <a:gd name="connsiteY19" fmla="*/ 771525 h 1333500"/>
              <a:gd name="connsiteX20" fmla="*/ 714375 w 1009650"/>
              <a:gd name="connsiteY20" fmla="*/ 790575 h 1333500"/>
              <a:gd name="connsiteX21" fmla="*/ 742950 w 1009650"/>
              <a:gd name="connsiteY21" fmla="*/ 857250 h 1333500"/>
              <a:gd name="connsiteX22" fmla="*/ 771525 w 1009650"/>
              <a:gd name="connsiteY22" fmla="*/ 876300 h 1333500"/>
              <a:gd name="connsiteX23" fmla="*/ 781050 w 1009650"/>
              <a:gd name="connsiteY23" fmla="*/ 904875 h 1333500"/>
              <a:gd name="connsiteX24" fmla="*/ 790575 w 1009650"/>
              <a:gd name="connsiteY24" fmla="*/ 1009650 h 1333500"/>
              <a:gd name="connsiteX25" fmla="*/ 800100 w 1009650"/>
              <a:gd name="connsiteY25" fmla="*/ 1133475 h 1333500"/>
              <a:gd name="connsiteX26" fmla="*/ 819150 w 1009650"/>
              <a:gd name="connsiteY26" fmla="*/ 1162050 h 1333500"/>
              <a:gd name="connsiteX27" fmla="*/ 876300 w 1009650"/>
              <a:gd name="connsiteY27" fmla="*/ 1209675 h 1333500"/>
              <a:gd name="connsiteX28" fmla="*/ 895350 w 1009650"/>
              <a:gd name="connsiteY28" fmla="*/ 1238250 h 1333500"/>
              <a:gd name="connsiteX29" fmla="*/ 923925 w 1009650"/>
              <a:gd name="connsiteY29" fmla="*/ 1257300 h 1333500"/>
              <a:gd name="connsiteX30" fmla="*/ 933450 w 1009650"/>
              <a:gd name="connsiteY30" fmla="*/ 1285875 h 1333500"/>
              <a:gd name="connsiteX31" fmla="*/ 990600 w 1009650"/>
              <a:gd name="connsiteY31" fmla="*/ 1304925 h 1333500"/>
              <a:gd name="connsiteX32" fmla="*/ 1009650 w 1009650"/>
              <a:gd name="connsiteY3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9650" h="1333500">
                <a:moveTo>
                  <a:pt x="0" y="0"/>
                </a:moveTo>
                <a:cubicBezTo>
                  <a:pt x="59007" y="98344"/>
                  <a:pt x="2578" y="-11055"/>
                  <a:pt x="38100" y="142875"/>
                </a:cubicBezTo>
                <a:cubicBezTo>
                  <a:pt x="45065" y="173055"/>
                  <a:pt x="66060" y="173020"/>
                  <a:pt x="85725" y="190500"/>
                </a:cubicBezTo>
                <a:cubicBezTo>
                  <a:pt x="162824" y="259033"/>
                  <a:pt x="112528" y="237534"/>
                  <a:pt x="171450" y="257175"/>
                </a:cubicBezTo>
                <a:cubicBezTo>
                  <a:pt x="177800" y="266700"/>
                  <a:pt x="185851" y="275289"/>
                  <a:pt x="190500" y="285750"/>
                </a:cubicBezTo>
                <a:cubicBezTo>
                  <a:pt x="200252" y="307692"/>
                  <a:pt x="205776" y="352455"/>
                  <a:pt x="228600" y="371475"/>
                </a:cubicBezTo>
                <a:cubicBezTo>
                  <a:pt x="239508" y="380565"/>
                  <a:pt x="253517" y="385252"/>
                  <a:pt x="266700" y="390525"/>
                </a:cubicBezTo>
                <a:cubicBezTo>
                  <a:pt x="285344" y="397983"/>
                  <a:pt x="304800" y="403225"/>
                  <a:pt x="323850" y="409575"/>
                </a:cubicBezTo>
                <a:lnTo>
                  <a:pt x="352425" y="419100"/>
                </a:lnTo>
                <a:lnTo>
                  <a:pt x="381000" y="428625"/>
                </a:lnTo>
                <a:cubicBezTo>
                  <a:pt x="400824" y="507919"/>
                  <a:pt x="376686" y="429521"/>
                  <a:pt x="409575" y="495300"/>
                </a:cubicBezTo>
                <a:cubicBezTo>
                  <a:pt x="414065" y="504280"/>
                  <a:pt x="414224" y="515098"/>
                  <a:pt x="419100" y="523875"/>
                </a:cubicBezTo>
                <a:cubicBezTo>
                  <a:pt x="430219" y="543889"/>
                  <a:pt x="444500" y="561975"/>
                  <a:pt x="457200" y="581025"/>
                </a:cubicBezTo>
                <a:lnTo>
                  <a:pt x="476250" y="609600"/>
                </a:lnTo>
                <a:cubicBezTo>
                  <a:pt x="482600" y="619125"/>
                  <a:pt x="485775" y="631825"/>
                  <a:pt x="495300" y="638175"/>
                </a:cubicBezTo>
                <a:cubicBezTo>
                  <a:pt x="504825" y="644525"/>
                  <a:pt x="513636" y="652105"/>
                  <a:pt x="523875" y="657225"/>
                </a:cubicBezTo>
                <a:cubicBezTo>
                  <a:pt x="532855" y="661715"/>
                  <a:pt x="542925" y="663575"/>
                  <a:pt x="552450" y="666750"/>
                </a:cubicBezTo>
                <a:cubicBezTo>
                  <a:pt x="558800" y="676275"/>
                  <a:pt x="566380" y="685086"/>
                  <a:pt x="571500" y="695325"/>
                </a:cubicBezTo>
                <a:cubicBezTo>
                  <a:pt x="584819" y="721964"/>
                  <a:pt x="574550" y="736543"/>
                  <a:pt x="609600" y="752475"/>
                </a:cubicBezTo>
                <a:cubicBezTo>
                  <a:pt x="633435" y="763309"/>
                  <a:pt x="685800" y="771525"/>
                  <a:pt x="685800" y="771525"/>
                </a:cubicBezTo>
                <a:cubicBezTo>
                  <a:pt x="695325" y="777875"/>
                  <a:pt x="708025" y="781050"/>
                  <a:pt x="714375" y="790575"/>
                </a:cubicBezTo>
                <a:cubicBezTo>
                  <a:pt x="758095" y="856156"/>
                  <a:pt x="689163" y="803463"/>
                  <a:pt x="742950" y="857250"/>
                </a:cubicBezTo>
                <a:cubicBezTo>
                  <a:pt x="751045" y="865345"/>
                  <a:pt x="762000" y="869950"/>
                  <a:pt x="771525" y="876300"/>
                </a:cubicBezTo>
                <a:cubicBezTo>
                  <a:pt x="774700" y="885825"/>
                  <a:pt x="779630" y="894936"/>
                  <a:pt x="781050" y="904875"/>
                </a:cubicBezTo>
                <a:cubicBezTo>
                  <a:pt x="786010" y="939592"/>
                  <a:pt x="787663" y="974702"/>
                  <a:pt x="790575" y="1009650"/>
                </a:cubicBezTo>
                <a:cubicBezTo>
                  <a:pt x="794013" y="1050904"/>
                  <a:pt x="792471" y="1092787"/>
                  <a:pt x="800100" y="1133475"/>
                </a:cubicBezTo>
                <a:cubicBezTo>
                  <a:pt x="802210" y="1144727"/>
                  <a:pt x="811821" y="1153256"/>
                  <a:pt x="819150" y="1162050"/>
                </a:cubicBezTo>
                <a:cubicBezTo>
                  <a:pt x="842069" y="1189552"/>
                  <a:pt x="848203" y="1190944"/>
                  <a:pt x="876300" y="1209675"/>
                </a:cubicBezTo>
                <a:cubicBezTo>
                  <a:pt x="882650" y="1219200"/>
                  <a:pt x="887255" y="1230155"/>
                  <a:pt x="895350" y="1238250"/>
                </a:cubicBezTo>
                <a:cubicBezTo>
                  <a:pt x="903445" y="1246345"/>
                  <a:pt x="916774" y="1248361"/>
                  <a:pt x="923925" y="1257300"/>
                </a:cubicBezTo>
                <a:cubicBezTo>
                  <a:pt x="930197" y="1265140"/>
                  <a:pt x="925280" y="1280039"/>
                  <a:pt x="933450" y="1285875"/>
                </a:cubicBezTo>
                <a:cubicBezTo>
                  <a:pt x="949790" y="1297547"/>
                  <a:pt x="990600" y="1304925"/>
                  <a:pt x="990600" y="1304925"/>
                </a:cubicBezTo>
                <a:lnTo>
                  <a:pt x="1009650" y="13335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9157B6-1CD2-4C63-88E5-0369800CC439}"/>
              </a:ext>
            </a:extLst>
          </p:cNvPr>
          <p:cNvSpPr txBox="1">
            <a:spLocks/>
          </p:cNvSpPr>
          <p:nvPr/>
        </p:nvSpPr>
        <p:spPr>
          <a:xfrm>
            <a:off x="-76200" y="-68603"/>
            <a:ext cx="12268200" cy="6782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4">
                    <a:lumMod val="10000"/>
                  </a:schemeClr>
                </a:solidFill>
                <a:effectLst/>
                <a:latin typeface="Impac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ea typeface="ＭＳ Ｐゴシック" pitchFamily="-65" charset="-128"/>
                <a:cs typeface="Impact" pitchFamily="34" charset="0"/>
              </a:rPr>
              <a:t>Non Linear TR, Linear TC, U, B, and N Distributions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62" y="917624"/>
            <a:ext cx="4135783" cy="2663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969" y="898230"/>
            <a:ext cx="4567554" cy="268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661" y="3753242"/>
            <a:ext cx="4135783" cy="2683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!!Picture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69" y="3753242"/>
            <a:ext cx="4567554" cy="2660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623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Three Well-Known Probability Distributions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6A9856-186C-47A7-88AB-975E869B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2673"/>
            <a:ext cx="4892140" cy="1748135"/>
          </a:xfrm>
          <a:prstGeom prst="rect">
            <a:avLst/>
          </a:prstGeom>
        </p:spPr>
      </p:pic>
      <p:pic>
        <p:nvPicPr>
          <p:cNvPr id="8" name="!!Picture3">
            <a:extLst>
              <a:ext uri="{FF2B5EF4-FFF2-40B4-BE49-F238E27FC236}">
                <a16:creationId xmlns:a16="http://schemas.microsoft.com/office/drawing/2014/main" id="{ACD7FFD4-8933-46C1-B144-94AAF60F3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451" y="2350808"/>
            <a:ext cx="5116572" cy="2086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BF19A-3A24-4CEB-B8CC-73909FB3C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8"/>
          <a:stretch/>
        </p:blipFill>
        <p:spPr>
          <a:xfrm>
            <a:off x="2655199" y="4404981"/>
            <a:ext cx="5068141" cy="20475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74AD80-7DB1-49E4-BB53-86B1A7D42E9E}"/>
              </a:ext>
            </a:extLst>
          </p:cNvPr>
          <p:cNvSpPr txBox="1"/>
          <p:nvPr/>
        </p:nvSpPr>
        <p:spPr>
          <a:xfrm>
            <a:off x="8592939" y="54864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E ~ (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= 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DD089-0458-4711-8E5C-01DE42FF2013}"/>
              </a:ext>
            </a:extLst>
          </p:cNvPr>
          <p:cNvSpPr txBox="1"/>
          <p:nvPr/>
        </p:nvSpPr>
        <p:spPr>
          <a:xfrm>
            <a:off x="8694470" y="862353"/>
            <a:ext cx="2438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U ~ (a,b)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 =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(a+b)/2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 =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(b-a)/SQRT(12)</a:t>
            </a:r>
            <a:endParaRPr lang="en-US" dirty="0"/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F5B330-78AD-40A5-BB2E-ADDAB0A93968}"/>
              </a:ext>
            </a:extLst>
          </p:cNvPr>
          <p:cNvGrpSpPr/>
          <p:nvPr/>
        </p:nvGrpSpPr>
        <p:grpSpPr>
          <a:xfrm>
            <a:off x="2045599" y="608535"/>
            <a:ext cx="609600" cy="1747181"/>
            <a:chOff x="685800" y="2567216"/>
            <a:chExt cx="609600" cy="208609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2FED4C-6D77-42A9-87C1-22AD056E14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C6D6A6-AFB2-49BD-841B-D466039645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18826F-2C32-4F86-9E36-F745343070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6398F84-8C5D-4681-9609-854F704FC3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2D4BE6-30A1-43F6-8389-65047B0B935B}"/>
              </a:ext>
            </a:extLst>
          </p:cNvPr>
          <p:cNvGrpSpPr/>
          <p:nvPr/>
        </p:nvGrpSpPr>
        <p:grpSpPr>
          <a:xfrm>
            <a:off x="2057400" y="2453020"/>
            <a:ext cx="609600" cy="1961162"/>
            <a:chOff x="685800" y="2567216"/>
            <a:chExt cx="609600" cy="208609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448AD5-B987-49E1-BC95-631A42609D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74D0DC6-524D-46BF-A4A1-616A95C788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C1D210B-8946-4FC2-AD38-EB38189DD0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599851-94ED-47D5-BEAA-853EDA563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24688-54A8-48ED-9EF2-4FD3DABA1A58}"/>
              </a:ext>
            </a:extLst>
          </p:cNvPr>
          <p:cNvGrpSpPr/>
          <p:nvPr/>
        </p:nvGrpSpPr>
        <p:grpSpPr>
          <a:xfrm>
            <a:off x="1981200" y="4501219"/>
            <a:ext cx="609600" cy="1951270"/>
            <a:chOff x="685800" y="2567216"/>
            <a:chExt cx="609600" cy="208609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B4B1BBF-87AC-4F5F-8710-8D523F7A55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D27DEB-7E7E-4175-BFB0-847A8F257D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400" y="2567216"/>
              <a:ext cx="0" cy="208609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4A8ABB-94E9-4919-9B0E-6C479F4881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26670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AE979-6227-4BE6-93A3-5242ECED61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8040" y="4495800"/>
              <a:ext cx="533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EE57A42-5B71-44B3-BFA1-82E3D0037561}"/>
              </a:ext>
            </a:extLst>
          </p:cNvPr>
          <p:cNvSpPr txBox="1"/>
          <p:nvPr/>
        </p:nvSpPr>
        <p:spPr>
          <a:xfrm>
            <a:off x="8592939" y="3273353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 ~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(Mean, StdDev)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 ~ (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5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45807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07 -2.22222E-6 L 3.14419E-17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49375 0.000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0.00024 L 2.77556E-17 -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45807 -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07 -1.11111E-6 L 2.77556E-17 -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63482"/>
          </a:xfrm>
        </p:spPr>
        <p:txBody>
          <a:bodyPr/>
          <a:lstStyle/>
          <a:p>
            <a:r>
              <a:rPr lang="en-US" dirty="0"/>
              <a:t>Easiest – Scatter Graph – Add Trend Line – Show Equation &amp; R</a:t>
            </a:r>
            <a:r>
              <a:rPr lang="en-US" baseline="30000" dirty="0"/>
              <a:t>2</a:t>
            </a:r>
          </a:p>
        </p:txBody>
      </p:sp>
      <p:pic>
        <p:nvPicPr>
          <p:cNvPr id="5" name="!!Picture3">
            <a:extLst>
              <a:ext uri="{FF2B5EF4-FFF2-40B4-BE49-F238E27FC236}">
                <a16:creationId xmlns:a16="http://schemas.microsoft.com/office/drawing/2014/main" id="{09ADEBBB-BA2E-4B04-9B58-BCE483C6F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82540"/>
            <a:ext cx="5791200" cy="38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D6188E-8B2D-4078-9753-4C2379459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" y="1145420"/>
            <a:ext cx="5411632" cy="22190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D27CBE-423F-4642-93F4-2E3FB027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Random Number Generation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F98F9B-0900-4E80-8A12-409AF816E4BB}"/>
              </a:ext>
            </a:extLst>
          </p:cNvPr>
          <p:cNvSpPr txBox="1"/>
          <p:nvPr/>
        </p:nvSpPr>
        <p:spPr>
          <a:xfrm>
            <a:off x="13021" y="1381947"/>
            <a:ext cx="4564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(X-a)/(b-a) = 0≤area≤1 = Rand()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(X-a)= (b-a)*Rand()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 Antiqua" panose="02040602050305030304" pitchFamily="18" charset="0"/>
              </a:rPr>
              <a:t>X= a+(b-a)*Rand()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8EAD48-753F-4DBB-BC75-E36F9FF0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84" y="676949"/>
            <a:ext cx="6618455" cy="27220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E50BA5-9FF9-4FE9-B250-FDDD610C80EC}"/>
              </a:ext>
            </a:extLst>
          </p:cNvPr>
          <p:cNvSpPr txBox="1"/>
          <p:nvPr/>
        </p:nvSpPr>
        <p:spPr>
          <a:xfrm>
            <a:off x="6097117" y="3029650"/>
            <a:ext cx="2870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= -ln(RAND())</a:t>
            </a:r>
          </a:p>
        </p:txBody>
      </p:sp>
      <p:pic>
        <p:nvPicPr>
          <p:cNvPr id="10" name="!!Picture3">
            <a:extLst>
              <a:ext uri="{FF2B5EF4-FFF2-40B4-BE49-F238E27FC236}">
                <a16:creationId xmlns:a16="http://schemas.microsoft.com/office/drawing/2014/main" id="{8F7FB8A5-C50F-4B53-846C-7C24B11E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62400"/>
            <a:ext cx="5820786" cy="2305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8AE03A-1458-4572-BD3D-13772A747A9C}"/>
              </a:ext>
            </a:extLst>
          </p:cNvPr>
          <p:cNvSpPr txBox="1"/>
          <p:nvPr/>
        </p:nvSpPr>
        <p:spPr>
          <a:xfrm>
            <a:off x="6546873" y="5035612"/>
            <a:ext cx="3774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0≤prob≤1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0≤area≤1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0≤RAND()≤1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X = NORM.INV(Rand(),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 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225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Stock, Average Sales, Over Stock, Fill Rate, Service Level</a:t>
            </a:r>
          </a:p>
        </p:txBody>
      </p:sp>
      <p:pic>
        <p:nvPicPr>
          <p:cNvPr id="7" name="!!Picture3">
            <a:extLst>
              <a:ext uri="{FF2B5EF4-FFF2-40B4-BE49-F238E27FC236}">
                <a16:creationId xmlns:a16="http://schemas.microsoft.com/office/drawing/2014/main" id="{CFE2081A-3EB1-4339-8D18-04E35E69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824345"/>
            <a:ext cx="11887202" cy="520931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352A76-DC90-404E-8A81-BCF9DC5AC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36064"/>
              </p:ext>
            </p:extLst>
          </p:nvPr>
        </p:nvGraphicFramePr>
        <p:xfrm>
          <a:off x="685800" y="1111250"/>
          <a:ext cx="11298238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Worksheet" r:id="rId5" imgW="6258165" imgH="2714822" progId="Excel.Sheet.12">
                  <p:embed/>
                </p:oleObj>
              </mc:Choice>
              <mc:Fallback>
                <p:oleObj name="Worksheet" r:id="rId5" imgW="6258165" imgH="2714822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C352A76-DC90-404E-8A81-BCF9DC5AC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111250"/>
                        <a:ext cx="11298238" cy="498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71F7507-E4AA-4CBE-B5CD-B6B8535947DC}"/>
              </a:ext>
            </a:extLst>
          </p:cNvPr>
          <p:cNvGrpSpPr/>
          <p:nvPr/>
        </p:nvGrpSpPr>
        <p:grpSpPr>
          <a:xfrm>
            <a:off x="726316" y="1524000"/>
            <a:ext cx="11285892" cy="714598"/>
            <a:chOff x="252850" y="1027865"/>
            <a:chExt cx="11285892" cy="7145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D7E702-8633-4123-AB82-31EE1E100616}"/>
                </a:ext>
              </a:extLst>
            </p:cNvPr>
            <p:cNvSpPr/>
            <p:nvPr/>
          </p:nvSpPr>
          <p:spPr bwMode="auto">
            <a:xfrm>
              <a:off x="252850" y="1027865"/>
              <a:ext cx="1149004" cy="380999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13BC1D-B42C-4F1E-A7E5-F4CA720BEC98}"/>
                </a:ext>
              </a:extLst>
            </p:cNvPr>
            <p:cNvSpPr/>
            <p:nvPr/>
          </p:nvSpPr>
          <p:spPr bwMode="auto">
            <a:xfrm>
              <a:off x="5253200" y="1406632"/>
              <a:ext cx="6285542" cy="335831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142BE31-F234-4C68-BC3E-B74BC71C559B}"/>
              </a:ext>
            </a:extLst>
          </p:cNvPr>
          <p:cNvSpPr/>
          <p:nvPr/>
        </p:nvSpPr>
        <p:spPr bwMode="auto">
          <a:xfrm>
            <a:off x="726317" y="1904999"/>
            <a:ext cx="1149004" cy="419100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12EF66-7DFF-44E9-ADA1-71508B23A7D8}"/>
              </a:ext>
            </a:extLst>
          </p:cNvPr>
          <p:cNvSpPr/>
          <p:nvPr/>
        </p:nvSpPr>
        <p:spPr bwMode="auto">
          <a:xfrm>
            <a:off x="5728763" y="2290015"/>
            <a:ext cx="900636" cy="75847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EAAC66-3F6D-40A6-BA63-6A565E376CD9}"/>
              </a:ext>
            </a:extLst>
          </p:cNvPr>
          <p:cNvSpPr/>
          <p:nvPr/>
        </p:nvSpPr>
        <p:spPr bwMode="auto">
          <a:xfrm>
            <a:off x="5723120" y="3054947"/>
            <a:ext cx="906279" cy="38117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53586E-38FB-4B89-AC46-13D7E03134F2}"/>
              </a:ext>
            </a:extLst>
          </p:cNvPr>
          <p:cNvSpPr/>
          <p:nvPr/>
        </p:nvSpPr>
        <p:spPr bwMode="auto">
          <a:xfrm>
            <a:off x="1957817" y="1524000"/>
            <a:ext cx="1327635" cy="457845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615D7-E6E9-43DE-BD7F-EC57EA4E525F}"/>
              </a:ext>
            </a:extLst>
          </p:cNvPr>
          <p:cNvSpPr/>
          <p:nvPr/>
        </p:nvSpPr>
        <p:spPr bwMode="auto">
          <a:xfrm>
            <a:off x="5723120" y="3442586"/>
            <a:ext cx="906279" cy="3642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A41D99B-67DD-42A9-9827-579A1606A8E7}"/>
              </a:ext>
            </a:extLst>
          </p:cNvPr>
          <p:cNvSpPr/>
          <p:nvPr/>
        </p:nvSpPr>
        <p:spPr bwMode="auto">
          <a:xfrm>
            <a:off x="5057573" y="2472207"/>
            <a:ext cx="613334" cy="107565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2297E5-ABCF-4BEC-A1BE-56BD681DA84D}"/>
              </a:ext>
            </a:extLst>
          </p:cNvPr>
          <p:cNvSpPr/>
          <p:nvPr/>
        </p:nvSpPr>
        <p:spPr bwMode="auto">
          <a:xfrm rot="10800000">
            <a:off x="6674417" y="2516424"/>
            <a:ext cx="608426" cy="152217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8FC13C-6BC2-4A0A-8FDC-10631448BFC9}"/>
              </a:ext>
            </a:extLst>
          </p:cNvPr>
          <p:cNvSpPr/>
          <p:nvPr/>
        </p:nvSpPr>
        <p:spPr bwMode="auto">
          <a:xfrm>
            <a:off x="5719342" y="3806793"/>
            <a:ext cx="910058" cy="38687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59E67E-09AD-476F-A615-7400EB0C6D8B}"/>
              </a:ext>
            </a:extLst>
          </p:cNvPr>
          <p:cNvCxnSpPr>
            <a:cxnSpLocks/>
          </p:cNvCxnSpPr>
          <p:nvPr/>
        </p:nvCxnSpPr>
        <p:spPr bwMode="auto">
          <a:xfrm>
            <a:off x="2879769" y="2974575"/>
            <a:ext cx="2760192" cy="650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0979DB8-BA12-4F6A-B6FA-EBBEB8781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590"/>
          <a:stretch/>
        </p:blipFill>
        <p:spPr>
          <a:xfrm>
            <a:off x="1992710" y="1557732"/>
            <a:ext cx="1292742" cy="45382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900FC3E-58E0-4753-8838-10EB0093C29A}"/>
              </a:ext>
            </a:extLst>
          </p:cNvPr>
          <p:cNvSpPr/>
          <p:nvPr/>
        </p:nvSpPr>
        <p:spPr bwMode="auto">
          <a:xfrm>
            <a:off x="5713832" y="4200130"/>
            <a:ext cx="915568" cy="38965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4E32FA-EE84-4BB0-81E2-405375188E50}"/>
              </a:ext>
            </a:extLst>
          </p:cNvPr>
          <p:cNvSpPr/>
          <p:nvPr/>
        </p:nvSpPr>
        <p:spPr bwMode="auto">
          <a:xfrm>
            <a:off x="5713832" y="4589787"/>
            <a:ext cx="915568" cy="36321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73751E-E0A7-4BDE-BE98-F6AB796A0AA0}"/>
              </a:ext>
            </a:extLst>
          </p:cNvPr>
          <p:cNvSpPr/>
          <p:nvPr/>
        </p:nvSpPr>
        <p:spPr bwMode="auto">
          <a:xfrm>
            <a:off x="5713832" y="4952999"/>
            <a:ext cx="915568" cy="33583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D77EE3-8787-4070-9262-4EBC93A1BC74}"/>
              </a:ext>
            </a:extLst>
          </p:cNvPr>
          <p:cNvSpPr/>
          <p:nvPr/>
        </p:nvSpPr>
        <p:spPr bwMode="auto">
          <a:xfrm>
            <a:off x="5227735" y="3200400"/>
            <a:ext cx="412226" cy="864449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BC7D83-71E0-4B6F-87A3-CA9B51C92DD4}"/>
              </a:ext>
            </a:extLst>
          </p:cNvPr>
          <p:cNvSpPr/>
          <p:nvPr/>
        </p:nvSpPr>
        <p:spPr bwMode="auto">
          <a:xfrm rot="10800000">
            <a:off x="6694457" y="3200400"/>
            <a:ext cx="652049" cy="121920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6C59AD-B7AF-4FB9-A7EC-8F226173F692}"/>
              </a:ext>
            </a:extLst>
          </p:cNvPr>
          <p:cNvSpPr/>
          <p:nvPr/>
        </p:nvSpPr>
        <p:spPr bwMode="auto">
          <a:xfrm>
            <a:off x="5741701" y="1156653"/>
            <a:ext cx="887697" cy="7461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411826-87C8-489F-8A71-821CD949EE09}"/>
              </a:ext>
            </a:extLst>
          </p:cNvPr>
          <p:cNvSpPr txBox="1"/>
          <p:nvPr/>
        </p:nvSpPr>
        <p:spPr>
          <a:xfrm>
            <a:off x="1908229" y="1119294"/>
            <a:ext cx="35052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=IF(A2&gt;$E$12, A2-$E$12,0)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6E341C-A1D5-4BDD-BD00-1BD7B7F81975}"/>
              </a:ext>
            </a:extLst>
          </p:cNvPr>
          <p:cNvSpPr txBox="1"/>
          <p:nvPr/>
        </p:nvSpPr>
        <p:spPr>
          <a:xfrm>
            <a:off x="1905000" y="1112835"/>
            <a:ext cx="24243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=MAX(0,A2-$E$12)</a:t>
            </a:r>
          </a:p>
        </p:txBody>
      </p:sp>
    </p:spTree>
    <p:extLst>
      <p:ext uri="{BB962C8B-B14F-4D97-AF65-F5344CB8AC3E}">
        <p14:creationId xmlns:p14="http://schemas.microsoft.com/office/powerpoint/2010/main" val="199413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Order To Minimize Overage+Underage Cost; Mismatch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B1B2C-66E2-49E0-8D13-639FBD32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85800"/>
            <a:ext cx="9433855" cy="575204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5F440AD-2146-452E-97B6-B598F216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832331"/>
              </p:ext>
            </p:extLst>
          </p:nvPr>
        </p:nvGraphicFramePr>
        <p:xfrm>
          <a:off x="392113" y="909638"/>
          <a:ext cx="7567612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Worksheet" r:id="rId5" imgW="6591374" imgH="4810059" progId="Excel.Sheet.12">
                  <p:embed/>
                </p:oleObj>
              </mc:Choice>
              <mc:Fallback>
                <p:oleObj name="Worksheet" r:id="rId5" imgW="6591374" imgH="4810059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5F440AD-2146-452E-97B6-B598F2167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909638"/>
                        <a:ext cx="7567612" cy="552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BC7E2A4-9939-456D-BC96-A6523B4C776E}"/>
              </a:ext>
            </a:extLst>
          </p:cNvPr>
          <p:cNvSpPr/>
          <p:nvPr/>
        </p:nvSpPr>
        <p:spPr bwMode="auto">
          <a:xfrm>
            <a:off x="3872413" y="2814892"/>
            <a:ext cx="770736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9AA57B-7901-4461-AB95-5F19DB329482}"/>
              </a:ext>
            </a:extLst>
          </p:cNvPr>
          <p:cNvSpPr/>
          <p:nvPr/>
        </p:nvSpPr>
        <p:spPr bwMode="auto">
          <a:xfrm>
            <a:off x="3880309" y="3061117"/>
            <a:ext cx="762840" cy="2212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CB62CF-F47C-4CB1-815A-82D0E9B6AC30}"/>
              </a:ext>
            </a:extLst>
          </p:cNvPr>
          <p:cNvSpPr/>
          <p:nvPr/>
        </p:nvSpPr>
        <p:spPr bwMode="auto">
          <a:xfrm>
            <a:off x="3106140" y="2938320"/>
            <a:ext cx="701364" cy="94788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939032-470A-4E81-AAF6-D30E0A208C12}"/>
              </a:ext>
            </a:extLst>
          </p:cNvPr>
          <p:cNvSpPr/>
          <p:nvPr/>
        </p:nvSpPr>
        <p:spPr bwMode="auto">
          <a:xfrm rot="10800000">
            <a:off x="4691908" y="2936704"/>
            <a:ext cx="1175492" cy="216226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DDE46C-0948-47E1-90D6-54CB312CE500}"/>
              </a:ext>
            </a:extLst>
          </p:cNvPr>
          <p:cNvSpPr/>
          <p:nvPr/>
        </p:nvSpPr>
        <p:spPr bwMode="auto">
          <a:xfrm>
            <a:off x="3199922" y="3124200"/>
            <a:ext cx="607582" cy="1271807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F6F1FE-9F6E-47C9-956D-255FCD76CCA9}"/>
              </a:ext>
            </a:extLst>
          </p:cNvPr>
          <p:cNvSpPr/>
          <p:nvPr/>
        </p:nvSpPr>
        <p:spPr bwMode="auto">
          <a:xfrm rot="10800000">
            <a:off x="4686859" y="3171738"/>
            <a:ext cx="1110465" cy="216226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6AC223-9844-41ED-9CA7-9653AF7D8702}"/>
              </a:ext>
            </a:extLst>
          </p:cNvPr>
          <p:cNvSpPr/>
          <p:nvPr/>
        </p:nvSpPr>
        <p:spPr bwMode="auto">
          <a:xfrm>
            <a:off x="3870338" y="5229888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1A908A-D6CF-4702-8237-68073F87D0C7}"/>
              </a:ext>
            </a:extLst>
          </p:cNvPr>
          <p:cNvSpPr/>
          <p:nvPr/>
        </p:nvSpPr>
        <p:spPr bwMode="auto">
          <a:xfrm>
            <a:off x="3872412" y="4991211"/>
            <a:ext cx="775783" cy="23867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34D63C-F448-414B-8ECB-4923C718F84A}"/>
              </a:ext>
            </a:extLst>
          </p:cNvPr>
          <p:cNvSpPr/>
          <p:nvPr/>
        </p:nvSpPr>
        <p:spPr bwMode="auto">
          <a:xfrm>
            <a:off x="3872412" y="3784790"/>
            <a:ext cx="775783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2D07C9-C8EF-4489-8E30-3708C8CECC94}"/>
              </a:ext>
            </a:extLst>
          </p:cNvPr>
          <p:cNvSpPr/>
          <p:nvPr/>
        </p:nvSpPr>
        <p:spPr bwMode="auto">
          <a:xfrm>
            <a:off x="3880309" y="4261378"/>
            <a:ext cx="762840" cy="21723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!!Picture3">
            <a:extLst>
              <a:ext uri="{FF2B5EF4-FFF2-40B4-BE49-F238E27FC236}">
                <a16:creationId xmlns:a16="http://schemas.microsoft.com/office/drawing/2014/main" id="{F5BAB09B-A237-4468-8835-BA57AC024303}"/>
              </a:ext>
            </a:extLst>
          </p:cNvPr>
          <p:cNvSpPr/>
          <p:nvPr/>
        </p:nvSpPr>
        <p:spPr bwMode="auto">
          <a:xfrm>
            <a:off x="3872414" y="2133601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242142-6819-42B3-A926-6699DFE8317E}"/>
              </a:ext>
            </a:extLst>
          </p:cNvPr>
          <p:cNvSpPr/>
          <p:nvPr/>
        </p:nvSpPr>
        <p:spPr bwMode="auto">
          <a:xfrm>
            <a:off x="3872413" y="2359946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461B75-9714-4CA6-9ED6-B70FBE56EFF9}"/>
              </a:ext>
            </a:extLst>
          </p:cNvPr>
          <p:cNvSpPr/>
          <p:nvPr/>
        </p:nvSpPr>
        <p:spPr bwMode="auto">
          <a:xfrm>
            <a:off x="3870338" y="2366679"/>
            <a:ext cx="777857" cy="2218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FA7C13-C8D1-428C-AD0E-85703C8D8131}"/>
              </a:ext>
            </a:extLst>
          </p:cNvPr>
          <p:cNvSpPr/>
          <p:nvPr/>
        </p:nvSpPr>
        <p:spPr bwMode="auto">
          <a:xfrm>
            <a:off x="3874047" y="2590799"/>
            <a:ext cx="770736" cy="21720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F39A48-82FF-46A8-B2A6-0BE9191DE059}"/>
              </a:ext>
            </a:extLst>
          </p:cNvPr>
          <p:cNvSpPr/>
          <p:nvPr/>
        </p:nvSpPr>
        <p:spPr bwMode="auto">
          <a:xfrm>
            <a:off x="3870337" y="5472702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C0DF77-FCDD-4F9F-A23F-1C3B80B72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7573" y="906191"/>
          <a:ext cx="1542434" cy="526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9" name="Worksheet" r:id="rId7" imgW="1361835" imgH="4600772" progId="Excel.Sheet.12">
                  <p:embed/>
                </p:oleObj>
              </mc:Choice>
              <mc:Fallback>
                <p:oleObj name="Worksheet" r:id="rId7" imgW="1361835" imgH="4600772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EC0DF77-FCDD-4F9F-A23F-1C3B80B72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7573" y="906191"/>
                        <a:ext cx="1542434" cy="526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9497CB-75FB-4479-AA64-09B00089A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792" y="1965898"/>
            <a:ext cx="4578493" cy="274953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4CBF634-B711-442F-BB51-3278FD3D72F7}"/>
              </a:ext>
            </a:extLst>
          </p:cNvPr>
          <p:cNvSpPr txBox="1"/>
          <p:nvPr/>
        </p:nvSpPr>
        <p:spPr>
          <a:xfrm>
            <a:off x="7302389" y="5056838"/>
            <a:ext cx="47545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DataTable</a:t>
            </a:r>
          </a:p>
          <a:p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Over+Under Costs  vs Quantity Ordered</a:t>
            </a:r>
          </a:p>
        </p:txBody>
      </p:sp>
    </p:spTree>
    <p:extLst>
      <p:ext uri="{BB962C8B-B14F-4D97-AF65-F5344CB8AC3E}">
        <p14:creationId xmlns:p14="http://schemas.microsoft.com/office/powerpoint/2010/main" val="107102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8" grpId="0" animBg="1"/>
      <p:bldP spid="5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8B546-F591-4F72-8A53-DD932992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Cu vs Co Balance of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F57BB-2D93-42E6-A5A5-BE32F8E6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0"/>
          <a:stretch/>
        </p:blipFill>
        <p:spPr>
          <a:xfrm>
            <a:off x="2125894" y="713721"/>
            <a:ext cx="4547419" cy="20855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B5E26-3BA7-4BCF-B705-6F11790D4722}"/>
              </a:ext>
            </a:extLst>
          </p:cNvPr>
          <p:cNvGrpSpPr/>
          <p:nvPr/>
        </p:nvGrpSpPr>
        <p:grpSpPr>
          <a:xfrm>
            <a:off x="4416498" y="2203971"/>
            <a:ext cx="1231587" cy="461665"/>
            <a:chOff x="7335999" y="4338113"/>
            <a:chExt cx="124443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28CFE-6A7E-4706-A053-5DE8D4A1A271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CBD41-E2EC-46EA-AA60-5715EA1FA629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6E331-A06B-4226-AD60-58EA57CD107B}"/>
              </a:ext>
            </a:extLst>
          </p:cNvPr>
          <p:cNvGrpSpPr/>
          <p:nvPr/>
        </p:nvGrpSpPr>
        <p:grpSpPr>
          <a:xfrm>
            <a:off x="3343076" y="2195400"/>
            <a:ext cx="1076356" cy="461665"/>
            <a:chOff x="3491880" y="4356043"/>
            <a:chExt cx="1087585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7FA7F3-B742-44E0-A939-B5CB0F3019B8}"/>
                </a:ext>
              </a:extLst>
            </p:cNvPr>
            <p:cNvCxnSpPr/>
            <p:nvPr/>
          </p:nvCxnSpPr>
          <p:spPr bwMode="auto">
            <a:xfrm flipH="1">
              <a:off x="3931394" y="4586876"/>
              <a:ext cx="648071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9B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B6BDD-197B-44D8-B50F-3DF72E03D5A3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50</a:t>
              </a:r>
            </a:p>
          </p:txBody>
        </p:sp>
      </p:grpSp>
      <p:pic>
        <p:nvPicPr>
          <p:cNvPr id="19" name="!!Picture-Top">
            <a:extLst>
              <a:ext uri="{FF2B5EF4-FFF2-40B4-BE49-F238E27FC236}">
                <a16:creationId xmlns:a16="http://schemas.microsoft.com/office/drawing/2014/main" id="{8A866B74-23DF-4F4F-9E4E-392E5AD7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58" y="2770077"/>
            <a:ext cx="4594860" cy="23088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C980B-61CE-4363-B69F-B490045716B4}"/>
              </a:ext>
            </a:extLst>
          </p:cNvPr>
          <p:cNvGrpSpPr/>
          <p:nvPr/>
        </p:nvGrpSpPr>
        <p:grpSpPr>
          <a:xfrm>
            <a:off x="8794510" y="4445626"/>
            <a:ext cx="1244436" cy="461665"/>
            <a:chOff x="7335999" y="4338113"/>
            <a:chExt cx="1244436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66AFAD-CC3C-4E36-A6B2-86D3B567A308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23D54-D1A0-419E-ABA7-B93676E78DF0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80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66FB5B-87A0-42BF-ADBE-D097FCD71C62}"/>
              </a:ext>
            </a:extLst>
          </p:cNvPr>
          <p:cNvGrpSpPr/>
          <p:nvPr/>
        </p:nvGrpSpPr>
        <p:grpSpPr>
          <a:xfrm>
            <a:off x="7912569" y="4439806"/>
            <a:ext cx="864096" cy="461665"/>
            <a:chOff x="3491880" y="4356043"/>
            <a:chExt cx="864096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1007A7-28E2-4BD8-8C87-42D178E580DC}"/>
                </a:ext>
              </a:extLst>
            </p:cNvPr>
            <p:cNvCxnSpPr/>
            <p:nvPr/>
          </p:nvCxnSpPr>
          <p:spPr bwMode="auto">
            <a:xfrm flipH="1">
              <a:off x="3931395" y="4586875"/>
              <a:ext cx="424581" cy="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EA3E34-73E8-4A92-B55F-CE84C608290A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9B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573F8B-83B6-491D-83DF-FCE4A970EA4F}"/>
              </a:ext>
            </a:extLst>
          </p:cNvPr>
          <p:cNvSpPr txBox="1">
            <a:spLocks/>
          </p:cNvSpPr>
          <p:nvPr/>
        </p:nvSpPr>
        <p:spPr bwMode="auto">
          <a:xfrm>
            <a:off x="0" y="1109283"/>
            <a:ext cx="3323180" cy="79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120-70 = 50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=70-20= 50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6BC2C1-F52F-46A3-97D2-EE74B5F37752}"/>
              </a:ext>
            </a:extLst>
          </p:cNvPr>
          <p:cNvSpPr txBox="1">
            <a:spLocks/>
          </p:cNvSpPr>
          <p:nvPr/>
        </p:nvSpPr>
        <p:spPr bwMode="auto">
          <a:xfrm>
            <a:off x="6059989" y="1426551"/>
            <a:ext cx="3323180" cy="790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SL*=50/(50+50)=0.5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DE96BB-C287-40AA-ABD8-E97FEB310C39}"/>
              </a:ext>
            </a:extLst>
          </p:cNvPr>
          <p:cNvGrpSpPr/>
          <p:nvPr/>
        </p:nvGrpSpPr>
        <p:grpSpPr>
          <a:xfrm>
            <a:off x="6121160" y="5023574"/>
            <a:ext cx="4275872" cy="792088"/>
            <a:chOff x="3491880" y="5046518"/>
            <a:chExt cx="4320480" cy="792088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AFA82EF-BAF2-46A4-A2F7-7647049715D8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07AE04-E488-4463-8CC6-59DAB75D4D44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77ED09C-44B1-44D0-83CF-006030C4808C}"/>
              </a:ext>
            </a:extLst>
          </p:cNvPr>
          <p:cNvSpPr txBox="1">
            <a:spLocks/>
          </p:cNvSpPr>
          <p:nvPr/>
        </p:nvSpPr>
        <p:spPr bwMode="auto">
          <a:xfrm>
            <a:off x="9580110" y="3269766"/>
            <a:ext cx="2658841" cy="911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SL*=80/(80+20)=0.8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D3FD8-F7AA-48EE-A7D9-638B9405CACD}"/>
              </a:ext>
            </a:extLst>
          </p:cNvPr>
          <p:cNvGrpSpPr/>
          <p:nvPr/>
        </p:nvGrpSpPr>
        <p:grpSpPr>
          <a:xfrm>
            <a:off x="2256257" y="2665635"/>
            <a:ext cx="4275872" cy="792088"/>
            <a:chOff x="3491880" y="5046518"/>
            <a:chExt cx="4320480" cy="79208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70BDDF9-3CCD-4B7C-A2BD-CE3252221D1D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6B418D-5B59-4B81-B1C1-C4201DDE5932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4FBB84B-720D-4FFC-80EF-4BD827E5D4B4}"/>
              </a:ext>
            </a:extLst>
          </p:cNvPr>
          <p:cNvSpPr txBox="1">
            <a:spLocks/>
          </p:cNvSpPr>
          <p:nvPr/>
        </p:nvSpPr>
        <p:spPr bwMode="auto">
          <a:xfrm>
            <a:off x="30271" y="677437"/>
            <a:ext cx="332318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=$120, c=$70, v=$20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E579-0905-AF48-128B-974E4AC78D41}"/>
              </a:ext>
            </a:extLst>
          </p:cNvPr>
          <p:cNvSpPr txBox="1">
            <a:spLocks/>
          </p:cNvSpPr>
          <p:nvPr/>
        </p:nvSpPr>
        <p:spPr bwMode="auto">
          <a:xfrm>
            <a:off x="149990" y="4526840"/>
            <a:ext cx="3323180" cy="792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120-40 = 80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=40-20= 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6EB8DF-AE63-4F4F-535E-3DD01FF7C02B}"/>
              </a:ext>
            </a:extLst>
          </p:cNvPr>
          <p:cNvSpPr txBox="1">
            <a:spLocks/>
          </p:cNvSpPr>
          <p:nvPr/>
        </p:nvSpPr>
        <p:spPr bwMode="auto">
          <a:xfrm>
            <a:off x="149990" y="4029852"/>
            <a:ext cx="3323180" cy="397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=$120, </a:t>
            </a:r>
            <a:r>
              <a:rPr lang="en-US" sz="2000" kern="0" dirty="0">
                <a:solidFill>
                  <a:srgbClr val="FF0000"/>
                </a:solidFill>
                <a:effectLst/>
                <a:latin typeface="Book Antiqua" pitchFamily="18" charset="0"/>
              </a:rPr>
              <a:t>c=$40</a:t>
            </a:r>
            <a:r>
              <a:rPr lang="en-US" sz="2000" kern="0" dirty="0">
                <a:effectLst/>
                <a:latin typeface="Book Antiqua" pitchFamily="18" charset="0"/>
              </a:rPr>
              <a:t>, v=$20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9D43A3-E5A8-4F6B-AFEE-3A32605A2ED4}"/>
              </a:ext>
            </a:extLst>
          </p:cNvPr>
          <p:cNvSpPr txBox="1">
            <a:spLocks/>
          </p:cNvSpPr>
          <p:nvPr/>
        </p:nvSpPr>
        <p:spPr bwMode="auto">
          <a:xfrm>
            <a:off x="3263458" y="1558509"/>
            <a:ext cx="1550304" cy="87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4400" b="1" kern="0" dirty="0">
                <a:solidFill>
                  <a:schemeClr val="bg1"/>
                </a:solidFill>
                <a:effectLst/>
                <a:latin typeface="Book Antiqua" pitchFamily="18" charset="0"/>
              </a:rPr>
              <a:t>0.50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0FB99-3EB5-40B1-98FF-5B7025A9CC97}"/>
              </a:ext>
            </a:extLst>
          </p:cNvPr>
          <p:cNvSpPr txBox="1"/>
          <p:nvPr/>
        </p:nvSpPr>
        <p:spPr>
          <a:xfrm>
            <a:off x="6897816" y="527403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NORM.INV(0.8,100,25)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9B6AD24-C749-4F22-91F6-78FACCBDAF38}"/>
              </a:ext>
            </a:extLst>
          </p:cNvPr>
          <p:cNvSpPr txBox="1">
            <a:spLocks/>
          </p:cNvSpPr>
          <p:nvPr/>
        </p:nvSpPr>
        <p:spPr bwMode="auto">
          <a:xfrm>
            <a:off x="7299225" y="3745901"/>
            <a:ext cx="1550304" cy="87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6000" b="1" kern="0" dirty="0">
                <a:solidFill>
                  <a:schemeClr val="bg1"/>
                </a:solidFill>
                <a:effectLst/>
                <a:latin typeface="Book Antiqua" pitchFamily="18" charset="0"/>
              </a:rPr>
              <a:t>0.80</a:t>
            </a:r>
          </a:p>
        </p:txBody>
      </p:sp>
    </p:spTree>
    <p:extLst>
      <p:ext uri="{BB962C8B-B14F-4D97-AF65-F5344CB8AC3E}">
        <p14:creationId xmlns:p14="http://schemas.microsoft.com/office/powerpoint/2010/main" val="228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04701 3.703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  <p:bldP spid="32" grpId="0" build="p"/>
      <p:bldP spid="3" grpId="0" build="p"/>
      <p:bldP spid="4" grpId="0"/>
      <p:bldP spid="33" grpId="0" build="p"/>
      <p:bldP spid="2" grpId="0"/>
      <p:bldP spid="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Information- Maximum to Spend on Forecasting Improvement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6F0F43-2C52-4368-B81F-8CDFE5E9C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395" y="941705"/>
          <a:ext cx="11556221" cy="542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Worksheet" r:id="rId4" imgW="8448583" imgH="3991238" progId="Excel.Sheet.12">
                  <p:embed/>
                </p:oleObj>
              </mc:Choice>
              <mc:Fallback>
                <p:oleObj name="Worksheet" r:id="rId4" imgW="8448583" imgH="399123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6F0F43-2C52-4368-B81F-8CDFE5E9C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95" y="941705"/>
                        <a:ext cx="11556221" cy="542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BC30CCC-6DE7-4274-8388-88A73546A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" y="595745"/>
            <a:ext cx="11888761" cy="57941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E613FA4-5CD5-4CEB-A6CA-B8D835486A2F}"/>
              </a:ext>
            </a:extLst>
          </p:cNvPr>
          <p:cNvSpPr/>
          <p:nvPr/>
        </p:nvSpPr>
        <p:spPr bwMode="auto">
          <a:xfrm>
            <a:off x="9400677" y="939988"/>
            <a:ext cx="1005840" cy="2996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B7FE56-4CD5-4074-AAAA-89D80EDEDD28}"/>
              </a:ext>
            </a:extLst>
          </p:cNvPr>
          <p:cNvSpPr/>
          <p:nvPr/>
        </p:nvSpPr>
        <p:spPr bwMode="auto">
          <a:xfrm>
            <a:off x="2566493" y="4893800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8DDF26-CE7D-47FF-A03A-DFC7862AC66D}"/>
              </a:ext>
            </a:extLst>
          </p:cNvPr>
          <p:cNvSpPr/>
          <p:nvPr/>
        </p:nvSpPr>
        <p:spPr bwMode="auto">
          <a:xfrm>
            <a:off x="2569141" y="5181579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D92588-4313-47B0-9CD3-29B3B1B94F47}"/>
              </a:ext>
            </a:extLst>
          </p:cNvPr>
          <p:cNvSpPr/>
          <p:nvPr/>
        </p:nvSpPr>
        <p:spPr bwMode="auto">
          <a:xfrm>
            <a:off x="9400375" y="1242618"/>
            <a:ext cx="1005840" cy="27932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B3E924-10F5-45A1-B481-2823F1E1554A}"/>
              </a:ext>
            </a:extLst>
          </p:cNvPr>
          <p:cNvSpPr/>
          <p:nvPr/>
        </p:nvSpPr>
        <p:spPr bwMode="auto">
          <a:xfrm>
            <a:off x="9400375" y="1520597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0CD8ED-B75B-4B64-992E-0732D29378EE}"/>
              </a:ext>
            </a:extLst>
          </p:cNvPr>
          <p:cNvSpPr/>
          <p:nvPr/>
        </p:nvSpPr>
        <p:spPr bwMode="auto">
          <a:xfrm>
            <a:off x="2558376" y="1519886"/>
            <a:ext cx="829733" cy="29378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9D343C-E16E-4607-8A3A-A54F277EAED8}"/>
              </a:ext>
            </a:extLst>
          </p:cNvPr>
          <p:cNvSpPr/>
          <p:nvPr/>
        </p:nvSpPr>
        <p:spPr bwMode="auto">
          <a:xfrm>
            <a:off x="2560013" y="4053664"/>
            <a:ext cx="827086" cy="2681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99C073-EC04-421B-85DB-ADE1523A8029}"/>
              </a:ext>
            </a:extLst>
          </p:cNvPr>
          <p:cNvSpPr/>
          <p:nvPr/>
        </p:nvSpPr>
        <p:spPr bwMode="auto">
          <a:xfrm>
            <a:off x="9400375" y="1799926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E1C7C7-5F17-4EC2-B360-5093522E7A47}"/>
              </a:ext>
            </a:extLst>
          </p:cNvPr>
          <p:cNvSpPr/>
          <p:nvPr/>
        </p:nvSpPr>
        <p:spPr bwMode="auto">
          <a:xfrm>
            <a:off x="2555850" y="2081515"/>
            <a:ext cx="829733" cy="268182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BB80BA-5500-4AED-B49F-8C3BDD9B044D}"/>
              </a:ext>
            </a:extLst>
          </p:cNvPr>
          <p:cNvSpPr/>
          <p:nvPr/>
        </p:nvSpPr>
        <p:spPr bwMode="auto">
          <a:xfrm>
            <a:off x="2560013" y="4327439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CD3EE7A-756C-4AD7-B6ED-05F3F8EE84B1}"/>
              </a:ext>
            </a:extLst>
          </p:cNvPr>
          <p:cNvSpPr/>
          <p:nvPr/>
        </p:nvSpPr>
        <p:spPr bwMode="auto">
          <a:xfrm>
            <a:off x="9396510" y="2092309"/>
            <a:ext cx="1005840" cy="2761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407E89-3044-49A0-AD93-4D102EA36547}"/>
              </a:ext>
            </a:extLst>
          </p:cNvPr>
          <p:cNvSpPr/>
          <p:nvPr/>
        </p:nvSpPr>
        <p:spPr bwMode="auto">
          <a:xfrm>
            <a:off x="2555339" y="1801250"/>
            <a:ext cx="829733" cy="2681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17D552-C6B0-45AF-9566-EAE43284E256}"/>
              </a:ext>
            </a:extLst>
          </p:cNvPr>
          <p:cNvSpPr/>
          <p:nvPr/>
        </p:nvSpPr>
        <p:spPr bwMode="auto">
          <a:xfrm>
            <a:off x="2556644" y="3777948"/>
            <a:ext cx="827086" cy="2816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9C1663-B943-4F0F-A5D2-EE5AC5AAF0C6}"/>
              </a:ext>
            </a:extLst>
          </p:cNvPr>
          <p:cNvSpPr/>
          <p:nvPr/>
        </p:nvSpPr>
        <p:spPr bwMode="auto">
          <a:xfrm>
            <a:off x="9399633" y="2374619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101F44B-429A-42FE-93FF-B02A1376FAD4}"/>
              </a:ext>
            </a:extLst>
          </p:cNvPr>
          <p:cNvSpPr/>
          <p:nvPr/>
        </p:nvSpPr>
        <p:spPr bwMode="auto">
          <a:xfrm>
            <a:off x="9402142" y="2665989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3387F9-A32C-4827-BBA8-FCC1DD4FC126}"/>
              </a:ext>
            </a:extLst>
          </p:cNvPr>
          <p:cNvSpPr/>
          <p:nvPr/>
        </p:nvSpPr>
        <p:spPr bwMode="auto">
          <a:xfrm>
            <a:off x="2558375" y="2932199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39D327D-BCC3-472E-AB6E-32B85E592BB3}"/>
              </a:ext>
            </a:extLst>
          </p:cNvPr>
          <p:cNvSpPr/>
          <p:nvPr/>
        </p:nvSpPr>
        <p:spPr bwMode="auto">
          <a:xfrm>
            <a:off x="2556947" y="3228235"/>
            <a:ext cx="829733" cy="296036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896926B-2B99-4197-A45C-55E6838975ED}"/>
              </a:ext>
            </a:extLst>
          </p:cNvPr>
          <p:cNvSpPr/>
          <p:nvPr/>
        </p:nvSpPr>
        <p:spPr bwMode="auto">
          <a:xfrm>
            <a:off x="9398829" y="2958205"/>
            <a:ext cx="1005840" cy="26704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A245D1B-3AE0-405D-9F42-F2F584FC70DB}"/>
              </a:ext>
            </a:extLst>
          </p:cNvPr>
          <p:cNvSpPr/>
          <p:nvPr/>
        </p:nvSpPr>
        <p:spPr bwMode="auto">
          <a:xfrm>
            <a:off x="2566494" y="937384"/>
            <a:ext cx="820606" cy="28221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7CDD52B-87EB-41E2-824D-2DFCF3833203}"/>
              </a:ext>
            </a:extLst>
          </p:cNvPr>
          <p:cNvSpPr/>
          <p:nvPr/>
        </p:nvSpPr>
        <p:spPr bwMode="auto">
          <a:xfrm>
            <a:off x="9398829" y="3225852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C51C0EC-6ADC-4BBD-96E5-C799C2316585}"/>
              </a:ext>
            </a:extLst>
          </p:cNvPr>
          <p:cNvSpPr/>
          <p:nvPr/>
        </p:nvSpPr>
        <p:spPr bwMode="auto">
          <a:xfrm>
            <a:off x="9399286" y="3513113"/>
            <a:ext cx="1005840" cy="26483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224AD1E-112A-4A13-93B1-F2EEAE1B4748}"/>
              </a:ext>
            </a:extLst>
          </p:cNvPr>
          <p:cNvSpPr/>
          <p:nvPr/>
        </p:nvSpPr>
        <p:spPr bwMode="auto">
          <a:xfrm>
            <a:off x="9398829" y="3787964"/>
            <a:ext cx="1005840" cy="2869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CFBCC9-2369-4DF0-9D78-7D6D0FC448BF}"/>
              </a:ext>
            </a:extLst>
          </p:cNvPr>
          <p:cNvSpPr/>
          <p:nvPr/>
        </p:nvSpPr>
        <p:spPr bwMode="auto">
          <a:xfrm>
            <a:off x="9398829" y="4067731"/>
            <a:ext cx="1005840" cy="2816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D74F87C-BD3F-4F28-A6D3-EBCAF2A7409D}"/>
              </a:ext>
            </a:extLst>
          </p:cNvPr>
          <p:cNvSpPr/>
          <p:nvPr/>
        </p:nvSpPr>
        <p:spPr bwMode="auto">
          <a:xfrm>
            <a:off x="9398829" y="4358631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5575B9-8DF9-4D05-BDBB-47362B62C97A}"/>
              </a:ext>
            </a:extLst>
          </p:cNvPr>
          <p:cNvSpPr/>
          <p:nvPr/>
        </p:nvSpPr>
        <p:spPr bwMode="auto">
          <a:xfrm>
            <a:off x="2555339" y="2364067"/>
            <a:ext cx="827087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7A1757-CE7A-4FA4-AEC8-F3A94282A627}"/>
              </a:ext>
            </a:extLst>
          </p:cNvPr>
          <p:cNvSpPr/>
          <p:nvPr/>
        </p:nvSpPr>
        <p:spPr bwMode="auto">
          <a:xfrm>
            <a:off x="9400153" y="4633718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BA2338-8627-488B-84D6-6E59A3F9F392}"/>
              </a:ext>
            </a:extLst>
          </p:cNvPr>
          <p:cNvSpPr/>
          <p:nvPr/>
        </p:nvSpPr>
        <p:spPr bwMode="auto">
          <a:xfrm>
            <a:off x="9397888" y="4907353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CF0DB1-FCB7-4267-BC2A-A59DFD63F343}"/>
              </a:ext>
            </a:extLst>
          </p:cNvPr>
          <p:cNvSpPr/>
          <p:nvPr/>
        </p:nvSpPr>
        <p:spPr bwMode="auto">
          <a:xfrm>
            <a:off x="9399270" y="5177869"/>
            <a:ext cx="1005840" cy="2705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2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2" grpId="0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80" grpId="0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3" grpId="0" animBg="1"/>
      <p:bldP spid="84" grpId="0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8" grpId="0" animBg="1"/>
      <p:bldP spid="89" grpId="0" animBg="1"/>
      <p:bldP spid="89" grpId="1" animBg="1"/>
      <p:bldP spid="89" grpId="2" animBg="1"/>
      <p:bldP spid="89" grpId="3" animBg="1"/>
      <p:bldP spid="91" grpId="0" animBg="1"/>
      <p:bldP spid="92" grpId="0" animBg="1"/>
      <p:bldP spid="93" grpId="0" animBg="1"/>
      <p:bldP spid="94" grpId="0" animBg="1"/>
      <p:bldP spid="95" grpId="0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Collaboration- Maximum Expected Value of Supply Chain Profit </a:t>
            </a:r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6F0F43-2C52-4368-B81F-8CDFE5E9C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395" y="941705"/>
          <a:ext cx="11556221" cy="542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Worksheet" r:id="rId4" imgW="8448583" imgH="3991238" progId="Excel.Sheet.12">
                  <p:embed/>
                </p:oleObj>
              </mc:Choice>
              <mc:Fallback>
                <p:oleObj name="Worksheet" r:id="rId4" imgW="8448583" imgH="3991238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6F0F43-2C52-4368-B81F-8CDFE5E9C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95" y="941705"/>
                        <a:ext cx="11556221" cy="542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7EB27D9F-9761-4D5B-8C52-7DD7C7B06AC6}"/>
              </a:ext>
            </a:extLst>
          </p:cNvPr>
          <p:cNvSpPr/>
          <p:nvPr/>
        </p:nvSpPr>
        <p:spPr bwMode="auto">
          <a:xfrm>
            <a:off x="2586466" y="180279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8CD9E6-AF60-4A93-848F-C12EE6AAE73C}"/>
              </a:ext>
            </a:extLst>
          </p:cNvPr>
          <p:cNvSpPr/>
          <p:nvPr/>
        </p:nvSpPr>
        <p:spPr bwMode="auto">
          <a:xfrm>
            <a:off x="2587184" y="236272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D3625E-34E3-4075-839E-5411B1B18820}"/>
              </a:ext>
            </a:extLst>
          </p:cNvPr>
          <p:cNvSpPr/>
          <p:nvPr/>
        </p:nvSpPr>
        <p:spPr bwMode="auto">
          <a:xfrm>
            <a:off x="2586977" y="2079596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43BFAD-59CB-458B-ABBE-B61D51C2DFEE}"/>
              </a:ext>
            </a:extLst>
          </p:cNvPr>
          <p:cNvSpPr/>
          <p:nvPr/>
        </p:nvSpPr>
        <p:spPr bwMode="auto">
          <a:xfrm>
            <a:off x="2573464" y="3492198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76E7EC-1CE6-4F51-A935-C0B7147C5D55}"/>
              </a:ext>
            </a:extLst>
          </p:cNvPr>
          <p:cNvSpPr/>
          <p:nvPr/>
        </p:nvSpPr>
        <p:spPr bwMode="auto">
          <a:xfrm>
            <a:off x="2577512" y="3774301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7EA07D-7687-40EF-B066-9734790DF5CB}"/>
              </a:ext>
            </a:extLst>
          </p:cNvPr>
          <p:cNvSpPr/>
          <p:nvPr/>
        </p:nvSpPr>
        <p:spPr bwMode="auto">
          <a:xfrm>
            <a:off x="2573464" y="4061328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352E7A-237C-4E2B-B537-510CB693196E}"/>
              </a:ext>
            </a:extLst>
          </p:cNvPr>
          <p:cNvSpPr/>
          <p:nvPr/>
        </p:nvSpPr>
        <p:spPr bwMode="auto">
          <a:xfrm>
            <a:off x="2573464" y="4621169"/>
            <a:ext cx="790016" cy="28260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9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63482"/>
          </a:xfrm>
        </p:spPr>
        <p:txBody>
          <a:bodyPr/>
          <a:lstStyle/>
          <a:p>
            <a:r>
              <a:rPr lang="en-US" dirty="0"/>
              <a:t>Worse- Data Analysis- Regression- Occupies Space- Rigid</a:t>
            </a:r>
          </a:p>
        </p:txBody>
      </p:sp>
      <p:pic>
        <p:nvPicPr>
          <p:cNvPr id="2" name="!!Picture3">
            <a:extLst>
              <a:ext uri="{FF2B5EF4-FFF2-40B4-BE49-F238E27FC236}">
                <a16:creationId xmlns:a16="http://schemas.microsoft.com/office/drawing/2014/main" id="{F49CCDA8-1B2E-41B0-9106-5633EBB9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91" y="1558130"/>
            <a:ext cx="6229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63482"/>
          </a:xfrm>
        </p:spPr>
        <p:txBody>
          <a:bodyPr/>
          <a:lstStyle/>
          <a:p>
            <a:r>
              <a:rPr lang="en-US" sz="3100" dirty="0"/>
              <a:t>Best - INTERCEPT- SLOPE - RSQ - STEYX - Flexible - Updates as Data Changes</a:t>
            </a:r>
          </a:p>
        </p:txBody>
      </p:sp>
      <p:pic>
        <p:nvPicPr>
          <p:cNvPr id="6" name="!!Picture3">
            <a:extLst>
              <a:ext uri="{FF2B5EF4-FFF2-40B4-BE49-F238E27FC236}">
                <a16:creationId xmlns:a16="http://schemas.microsoft.com/office/drawing/2014/main" id="{EEC0985A-316F-4D0B-9CEF-59AA2F6C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915"/>
            <a:ext cx="12192000" cy="45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63482"/>
          </a:xfrm>
        </p:spPr>
        <p:txBody>
          <a:bodyPr/>
          <a:lstStyle/>
          <a:p>
            <a:r>
              <a:rPr lang="en-US" dirty="0"/>
              <a:t>The Foundations of Min LSQ, and Excel’s Dynamic Arrays</a:t>
            </a:r>
          </a:p>
        </p:txBody>
      </p:sp>
      <p:pic>
        <p:nvPicPr>
          <p:cNvPr id="5" name="!!Picture3">
            <a:extLst>
              <a:ext uri="{FF2B5EF4-FFF2-40B4-BE49-F238E27FC236}">
                <a16:creationId xmlns:a16="http://schemas.microsoft.com/office/drawing/2014/main" id="{62D807D4-C4D4-44DB-97B6-3292C5C6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1033070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Picture3">
            <a:extLst>
              <a:ext uri="{FF2B5EF4-FFF2-40B4-BE49-F238E27FC236}">
                <a16:creationId xmlns:a16="http://schemas.microsoft.com/office/drawing/2014/main" id="{7159B56B-3EEE-4240-AA35-46AA94A6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5" y="2096621"/>
            <a:ext cx="11663449" cy="3319659"/>
          </a:xfrm>
          <a:prstGeom prst="rect">
            <a:avLst/>
          </a:prstGeom>
        </p:spPr>
      </p:pic>
      <p:sp>
        <p:nvSpPr>
          <p:cNvPr id="66" name="Title 2"/>
          <p:cNvSpPr txBox="1">
            <a:spLocks/>
          </p:cNvSpPr>
          <p:nvPr/>
        </p:nvSpPr>
        <p:spPr>
          <a:xfrm>
            <a:off x="22693" y="-29389"/>
            <a:ext cx="9144000" cy="597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Cost and Demand Curve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87DBD-D0D9-4D41-9116-07DC621395CD}"/>
              </a:ext>
            </a:extLst>
          </p:cNvPr>
          <p:cNvSpPr txBox="1"/>
          <p:nvPr/>
        </p:nvSpPr>
        <p:spPr>
          <a:xfrm>
            <a:off x="457200" y="357909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45D21-8A71-480F-9F82-6D0BB4634CD0}"/>
              </a:ext>
            </a:extLst>
          </p:cNvPr>
          <p:cNvSpPr txBox="1"/>
          <p:nvPr/>
        </p:nvSpPr>
        <p:spPr>
          <a:xfrm>
            <a:off x="975446" y="3756451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33382-D7CE-4EA9-9E77-66EC0295558D}"/>
              </a:ext>
            </a:extLst>
          </p:cNvPr>
          <p:cNvSpPr txBox="1"/>
          <p:nvPr/>
        </p:nvSpPr>
        <p:spPr>
          <a:xfrm>
            <a:off x="6400800" y="220980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Pmax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9FA-EA47-42BA-9402-E6AA920BAAB1}"/>
              </a:ext>
            </a:extLst>
          </p:cNvPr>
          <p:cNvSpPr txBox="1"/>
          <p:nvPr/>
        </p:nvSpPr>
        <p:spPr>
          <a:xfrm>
            <a:off x="10972800" y="434340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Qmax</a:t>
            </a:r>
          </a:p>
        </p:txBody>
      </p:sp>
    </p:spTree>
    <p:extLst>
      <p:ext uri="{BB962C8B-B14F-4D97-AF65-F5344CB8AC3E}">
        <p14:creationId xmlns:p14="http://schemas.microsoft.com/office/powerpoint/2010/main" val="2278376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533400"/>
          </a:xfrm>
        </p:spPr>
        <p:txBody>
          <a:bodyPr/>
          <a:lstStyle/>
          <a:p>
            <a:r>
              <a:rPr lang="en-US" dirty="0"/>
              <a:t>General R</a:t>
            </a:r>
            <a:r>
              <a:rPr lang="en-US" baseline="30000" dirty="0"/>
              <a:t>2</a:t>
            </a:r>
            <a:r>
              <a:rPr lang="en-US" dirty="0"/>
              <a:t> Values</a:t>
            </a:r>
          </a:p>
        </p:txBody>
      </p:sp>
      <p:pic>
        <p:nvPicPr>
          <p:cNvPr id="4" name="!!Picture3">
            <a:extLst>
              <a:ext uri="{FF2B5EF4-FFF2-40B4-BE49-F238E27FC236}">
                <a16:creationId xmlns:a16="http://schemas.microsoft.com/office/drawing/2014/main" id="{D8E82D90-384B-435E-B2D4-533B72F8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8809484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7AD7D-6732-4BE6-88B4-92F9D846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Line Graphs, Scatter Graph, Visualization</a:t>
            </a:r>
          </a:p>
        </p:txBody>
      </p:sp>
      <p:pic>
        <p:nvPicPr>
          <p:cNvPr id="4" name="!!Picture3">
            <a:extLst>
              <a:ext uri="{FF2B5EF4-FFF2-40B4-BE49-F238E27FC236}">
                <a16:creationId xmlns:a16="http://schemas.microsoft.com/office/drawing/2014/main" id="{4318DC07-C337-419D-953F-D76E55B68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72"/>
          <a:stretch/>
        </p:blipFill>
        <p:spPr>
          <a:xfrm>
            <a:off x="685800" y="1295400"/>
            <a:ext cx="111162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5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7AD7D-6732-4BE6-88B4-92F9D846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09600"/>
          </a:xfrm>
        </p:spPr>
        <p:txBody>
          <a:bodyPr/>
          <a:lstStyle/>
          <a:p>
            <a:r>
              <a:rPr lang="en-US" dirty="0"/>
              <a:t>No Derivatives, Graphs, XLOOKUP, DataTable, Solver </a:t>
            </a:r>
            <a:r>
              <a:rPr lang="en-US" dirty="0">
                <a:sym typeface="Wingdings" panose="05000000000000000000" pitchFamily="2" charset="2"/>
              </a:rPr>
              <a:t> Max Revenue</a:t>
            </a:r>
            <a:endParaRPr lang="en-US" dirty="0"/>
          </a:p>
        </p:txBody>
      </p:sp>
      <p:pic>
        <p:nvPicPr>
          <p:cNvPr id="5" name="!!Picture3">
            <a:extLst>
              <a:ext uri="{FF2B5EF4-FFF2-40B4-BE49-F238E27FC236}">
                <a16:creationId xmlns:a16="http://schemas.microsoft.com/office/drawing/2014/main" id="{C3220E3C-5705-4F03-9E9B-5001515F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609600"/>
            <a:ext cx="113538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2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50715</TotalTime>
  <Words>586</Words>
  <Application>Microsoft Office PowerPoint</Application>
  <PresentationFormat>Widescreen</PresentationFormat>
  <Paragraphs>146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Book Antiqua</vt:lpstr>
      <vt:lpstr>Garamond</vt:lpstr>
      <vt:lpstr>Impact</vt:lpstr>
      <vt:lpstr>Monotype Sorts</vt:lpstr>
      <vt:lpstr>MS Reference Sans Serif</vt:lpstr>
      <vt:lpstr>Times New Roman</vt:lpstr>
      <vt:lpstr>Verdana</vt:lpstr>
      <vt:lpstr>Wingdings</vt:lpstr>
      <vt:lpstr>Lean Thinking Final</vt:lpstr>
      <vt:lpstr>508 Lecture</vt:lpstr>
      <vt:lpstr>Worksheet</vt:lpstr>
      <vt:lpstr>Equation</vt:lpstr>
      <vt:lpstr>PowerPoint Presentation</vt:lpstr>
      <vt:lpstr>Easiest – Scatter Graph – Add Trend Line – Show Equation &amp; R2</vt:lpstr>
      <vt:lpstr>Worse- Data Analysis- Regression- Occupies Space- Rigid</vt:lpstr>
      <vt:lpstr>Best - INTERCEPT- SLOPE - RSQ - STEYX - Flexible - Updates as Data Changes</vt:lpstr>
      <vt:lpstr>The Foundations of Min LSQ, and Excel’s Dynamic Arrays</vt:lpstr>
      <vt:lpstr>PowerPoint Presentation</vt:lpstr>
      <vt:lpstr>General R2 Values</vt:lpstr>
      <vt:lpstr>Line Graphs, Scatter Graph, Visualization</vt:lpstr>
      <vt:lpstr>No Derivatives, Graphs, XLOOKUP, DataTable, Solver  Max Revenue</vt:lpstr>
      <vt:lpstr>Max TP Vs Max TR </vt:lpstr>
      <vt:lpstr>From Linear Demand Curve to Uniform Distribution</vt:lpstr>
      <vt:lpstr>From Linear Demand Curve to Uniform Distribution</vt:lpstr>
      <vt:lpstr>From Linear Uniform Distribution To Binomial</vt:lpstr>
      <vt:lpstr>From Linear Uniform Distribution To Binomial</vt:lpstr>
      <vt:lpstr>PowerPoint Presentation</vt:lpstr>
      <vt:lpstr>Summation of Variables &amp; Central Limit Theorem</vt:lpstr>
      <vt:lpstr>Safety Stock But Under What Service Level</vt:lpstr>
      <vt:lpstr>PowerPoint Presentation</vt:lpstr>
      <vt:lpstr>Three Well-Known Probability Distributions</vt:lpstr>
      <vt:lpstr>Uniform Distribution Random Number Generation</vt:lpstr>
      <vt:lpstr>Under Stock, Average Sales, Over Stock, Fill Rate, Service Level</vt:lpstr>
      <vt:lpstr>What Q to Order To Minimize Overage+Underage Cost; Mismatch Cost</vt:lpstr>
      <vt:lpstr>Cu vs Co Balance of Power</vt:lpstr>
      <vt:lpstr>Value of Information- Maximum to Spend on Forecasting Improvement</vt:lpstr>
      <vt:lpstr>Value of Collaboration- Maximum Expected Value of Supply Chain Profit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875</cp:revision>
  <cp:lastPrinted>2021-08-25T16:42:58Z</cp:lastPrinted>
  <dcterms:created xsi:type="dcterms:W3CDTF">1995-06-17T23:31:02Z</dcterms:created>
  <dcterms:modified xsi:type="dcterms:W3CDTF">2024-06-05T15:26:49Z</dcterms:modified>
</cp:coreProperties>
</file>