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  <p:sldMasterId id="2147483749" r:id="rId2"/>
  </p:sldMasterIdLst>
  <p:notesMasterIdLst>
    <p:notesMasterId r:id="rId37"/>
  </p:notesMasterIdLst>
  <p:handoutMasterIdLst>
    <p:handoutMasterId r:id="rId38"/>
  </p:handoutMasterIdLst>
  <p:sldIdLst>
    <p:sldId id="477" r:id="rId3"/>
    <p:sldId id="1430" r:id="rId4"/>
    <p:sldId id="1449" r:id="rId5"/>
    <p:sldId id="671" r:id="rId6"/>
    <p:sldId id="1448" r:id="rId7"/>
    <p:sldId id="1451" r:id="rId8"/>
    <p:sldId id="1440" r:id="rId9"/>
    <p:sldId id="1445" r:id="rId10"/>
    <p:sldId id="1439" r:id="rId11"/>
    <p:sldId id="1441" r:id="rId12"/>
    <p:sldId id="1442" r:id="rId13"/>
    <p:sldId id="1446" r:id="rId14"/>
    <p:sldId id="1414" r:id="rId15"/>
    <p:sldId id="1452" r:id="rId16"/>
    <p:sldId id="1420" r:id="rId17"/>
    <p:sldId id="1424" r:id="rId18"/>
    <p:sldId id="1306" r:id="rId19"/>
    <p:sldId id="1457" r:id="rId20"/>
    <p:sldId id="1428" r:id="rId21"/>
    <p:sldId id="1460" r:id="rId22"/>
    <p:sldId id="1462" r:id="rId23"/>
    <p:sldId id="1389" r:id="rId24"/>
    <p:sldId id="1463" r:id="rId25"/>
    <p:sldId id="1403" r:id="rId26"/>
    <p:sldId id="1461" r:id="rId27"/>
    <p:sldId id="1425" r:id="rId28"/>
    <p:sldId id="1426" r:id="rId29"/>
    <p:sldId id="1407" r:id="rId30"/>
    <p:sldId id="681" r:id="rId31"/>
    <p:sldId id="1410" r:id="rId32"/>
    <p:sldId id="708" r:id="rId33"/>
    <p:sldId id="1387" r:id="rId34"/>
    <p:sldId id="1388" r:id="rId35"/>
    <p:sldId id="1417" r:id="rId36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5A0A0-ED53-4CD2-91E9-959D77AA7F40}">
          <p14:sldIdLst>
            <p14:sldId id="477"/>
            <p14:sldId id="1430"/>
          </p14:sldIdLst>
        </p14:section>
        <p14:section name="Summary Section" id="{5E5B9295-DA3D-4738-BC39-6748A8FD8FEF}">
          <p14:sldIdLst/>
        </p14:section>
        <p14:section name="AACSB Accredited Business (and Accounting-Business) Schools" id="{EA7E9891-99AA-4C1F-8E03-90984FE68963}">
          <p14:sldIdLst/>
        </p14:section>
        <p14:section name="Three Well-Known Probability Distributions" id="{07DEB43B-DDFF-4465-A16B-9987F64DEEF7}">
          <p14:sldIdLst>
            <p14:sldId id="1449"/>
            <p14:sldId id="671"/>
            <p14:sldId id="1448"/>
            <p14:sldId id="1451"/>
            <p14:sldId id="1440"/>
          </p14:sldIdLst>
        </p14:section>
        <p14:section name="Random Number Generation" id="{815785F6-9DBE-453F-9A9B-5B6AF7AF00D0}">
          <p14:sldIdLst>
            <p14:sldId id="1445"/>
            <p14:sldId id="1439"/>
            <p14:sldId id="1441"/>
            <p14:sldId id="1442"/>
          </p14:sldIdLst>
        </p14:section>
        <p14:section name="Random Variable Generation" id="{112063C1-36F1-47E7-90D0-CE5240368213}">
          <p14:sldIdLst>
            <p14:sldId id="1446"/>
            <p14:sldId id="1414"/>
          </p14:sldIdLst>
        </p14:section>
        <p14:section name="Histograms: Theoretical vs Experimental Distributions" id="{B09BED16-A7A4-4628-B8D7-F267D7E4E925}">
          <p14:sldIdLst>
            <p14:sldId id="1452"/>
          </p14:sldIdLst>
        </p14:section>
        <p14:section name="Under Stock, Average Sales, Over Stock, Fill Rate, Service Level" id="{56E62D0E-8465-40B2-ACE1-5575164D868F}">
          <p14:sldIdLst>
            <p14:sldId id="1420"/>
            <p14:sldId id="1424"/>
            <p14:sldId id="1306"/>
            <p14:sldId id="1457"/>
          </p14:sldIdLst>
        </p14:section>
        <p14:section name="Cu vs Co Balance of Power" id="{0A28092C-7A6B-4203-93D0-F2C234583BE5}">
          <p14:sldIdLst>
            <p14:sldId id="1428"/>
          </p14:sldIdLst>
        </p14:section>
        <p14:section name="Value of Information- Maximum to Spend on Forecasting Improvement" id="{D16C7D1C-29F3-490F-A608-694A93A5527A}">
          <p14:sldIdLst>
            <p14:sldId id="1460"/>
            <p14:sldId id="1462"/>
            <p14:sldId id="1389"/>
            <p14:sldId id="1463"/>
          </p14:sldIdLst>
        </p14:section>
        <p14:section name="Value of Collaboration- Maximum Expected Value of Supply Chain Profit " id="{261B0FBA-54A3-4823-A47F-D87F707773C4}">
          <p14:sldIdLst>
            <p14:sldId id="1403"/>
            <p14:sldId id="1461"/>
            <p14:sldId id="1425"/>
            <p14:sldId id="1426"/>
            <p14:sldId id="1407"/>
            <p14:sldId id="681"/>
            <p14:sldId id="1410"/>
            <p14:sldId id="708"/>
            <p14:sldId id="1387"/>
            <p14:sldId id="1388"/>
            <p14:sldId id="1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2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62"/>
    <a:srgbClr val="424860"/>
    <a:srgbClr val="353A4E"/>
    <a:srgbClr val="363B4F"/>
    <a:srgbClr val="3E445B"/>
    <a:srgbClr val="4665A6"/>
    <a:srgbClr val="043B5A"/>
    <a:srgbClr val="FFFFFF"/>
    <a:srgbClr val="B8B8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159" autoAdjust="0"/>
  </p:normalViewPr>
  <p:slideViewPr>
    <p:cSldViewPr>
      <p:cViewPr>
        <p:scale>
          <a:sx n="104" d="100"/>
          <a:sy n="104" d="100"/>
        </p:scale>
        <p:origin x="1536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37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6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7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7.6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38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39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1,'5'0,"1"0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2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5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5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6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6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3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43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4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35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1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21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70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65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5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2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43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0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72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7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2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0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1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16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0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5" y="609600"/>
            <a:ext cx="12192000" cy="58674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1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1910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" y="6858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323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bg1"/>
                </a:solidFill>
              </a:rPr>
              <a:t>®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Ardavan Asef-Vaziri, </a:t>
            </a:r>
            <a:r>
              <a:rPr lang="en-US" sz="1400" b="0" i="1" kern="1200" dirty="0">
                <a:ln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sz="1400" b="1" i="1" kern="120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</a:rPr>
              <a:t>The 54th Annual Decision Sciences Institute Conference,  Atlanta, Georgia, November,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CCA66-0EF3-453E-9842-71C90AACF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70768" y="6520543"/>
            <a:ext cx="2540000" cy="337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2" r:id="rId5"/>
    <p:sldLayoutId id="2147483753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Pears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80" y="6471923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3426348" y="6563562"/>
            <a:ext cx="8103551" cy="22938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BCB88-2D83-44C8-82C3-2F695F73B21D}"/>
              </a:ext>
            </a:extLst>
          </p:cNvPr>
          <p:cNvSpPr/>
          <p:nvPr userDrawn="1"/>
        </p:nvSpPr>
        <p:spPr>
          <a:xfrm>
            <a:off x="3373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44F90-AF4A-4472-8B1E-3AAFFB858493}"/>
              </a:ext>
            </a:extLst>
          </p:cNvPr>
          <p:cNvSpPr/>
          <p:nvPr userDrawn="1"/>
        </p:nvSpPr>
        <p:spPr>
          <a:xfrm>
            <a:off x="11582400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E0E4B4-2A3A-4B38-ACC2-11C84A4B7D81}"/>
              </a:ext>
            </a:extLst>
          </p:cNvPr>
          <p:cNvCxnSpPr/>
          <p:nvPr userDrawn="1"/>
        </p:nvCxnSpPr>
        <p:spPr>
          <a:xfrm>
            <a:off x="0" y="9144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B88940-F6AF-4A5D-8D7A-39E171DF6B68}"/>
              </a:ext>
            </a:extLst>
          </p:cNvPr>
          <p:cNvCxnSpPr/>
          <p:nvPr userDrawn="1"/>
        </p:nvCxnSpPr>
        <p:spPr>
          <a:xfrm>
            <a:off x="3373" y="63246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>
            <a:extLst>
              <a:ext uri="{FF2B5EF4-FFF2-40B4-BE49-F238E27FC236}">
                <a16:creationId xmlns:a16="http://schemas.microsoft.com/office/drawing/2014/main" id="{D2321382-1636-4EB5-A73B-7A5CF3E0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"/>
            <a:ext cx="12192000" cy="9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197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3C1581"/>
          </a:solidFill>
          <a:latin typeface="Impact" panose="020B0806030902050204" pitchFamily="34" charset="0"/>
          <a:ea typeface="Impact" panose="020B080603090205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18" Type="http://schemas.openxmlformats.org/officeDocument/2006/relationships/customXml" Target="../ink/ink1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customXml" Target="../ink/ink11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0.xml"/><Relationship Id="rId1" Type="http://schemas.openxmlformats.org/officeDocument/2006/relationships/video" Target="https://www.youtube.com/embed/TzvnvlgHc1U?feature=oembed" TargetMode="External"/><Relationship Id="rId11" Type="http://schemas.openxmlformats.org/officeDocument/2006/relationships/customXml" Target="../ink/ink5.xml"/><Relationship Id="rId15" Type="http://schemas.openxmlformats.org/officeDocument/2006/relationships/customXml" Target="../ink/ink9.xml"/><Relationship Id="rId10" Type="http://schemas.openxmlformats.org/officeDocument/2006/relationships/customXml" Target="../ink/ink4.xml"/><Relationship Id="rId19" Type="http://schemas.openxmlformats.org/officeDocument/2006/relationships/image" Target="../media/image4.jpe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customXml" Target="../ink/ink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12.xml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" Type="http://schemas.openxmlformats.org/officeDocument/2006/relationships/image" Target="../media/image5.png"/><Relationship Id="rId16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image" Target="../media/image9.png"/><Relationship Id="rId15" Type="http://schemas.openxmlformats.org/officeDocument/2006/relationships/slide" Target="slide19.xml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package" Target="../embeddings/Microsoft_Excel_Worksheet7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1.emf"/><Relationship Id="rId4" Type="http://schemas.openxmlformats.org/officeDocument/2006/relationships/package" Target="../embeddings/Microsoft_Excel_Worksheet8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zvnvlgHc1U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4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8.emf"/><Relationship Id="rId4" Type="http://schemas.openxmlformats.org/officeDocument/2006/relationships/package" Target="../embeddings/Microsoft_Excel_Worksheet12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emf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emf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5.emf"/><Relationship Id="rId5" Type="http://schemas.openxmlformats.org/officeDocument/2006/relationships/package" Target="../embeddings/Microsoft_Excel_Worksheet16.xlsx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0.png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BBECE8-9C36-4F3C-ABB2-547F4DFEF1C7}"/>
              </a:ext>
            </a:extLst>
          </p:cNvPr>
          <p:cNvSpPr/>
          <p:nvPr/>
        </p:nvSpPr>
        <p:spPr bwMode="auto">
          <a:xfrm>
            <a:off x="-71284" y="692"/>
            <a:ext cx="12334568" cy="6869690"/>
          </a:xfrm>
          <a:prstGeom prst="rect">
            <a:avLst/>
          </a:prstGeom>
          <a:solidFill>
            <a:srgbClr val="424860"/>
          </a:solidFill>
          <a:ln w="9525" cap="flat" cmpd="sng" algn="ctr">
            <a:solidFill>
              <a:srgbClr val="353A4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-71284" y="-23091"/>
            <a:ext cx="12401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50" dirty="0">
                <a:solidFill>
                  <a:schemeClr val="bg1"/>
                </a:solidFill>
                <a:latin typeface="Impact" panose="020B0806030902050204" pitchFamily="34" charset="0"/>
              </a:rPr>
              <a:t>The Newsvendor Problem and Collaboration Between Supplier and Retailer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0CD26-BA35-4014-8EB0-347E0F0AD2C9}"/>
              </a:ext>
            </a:extLst>
          </p:cNvPr>
          <p:cNvSpPr txBox="1"/>
          <p:nvPr/>
        </p:nvSpPr>
        <p:spPr>
          <a:xfrm>
            <a:off x="33482" y="6357840"/>
            <a:ext cx="1214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Ardavan Asef-Vaziri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43BDBC-8B01-47EA-B80A-9CE5C0FFD33B}"/>
                  </a:ext>
                </a:extLst>
              </p14:cNvPr>
              <p14:cNvContentPartPr/>
              <p14:nvPr/>
            </p14:nvContentPartPr>
            <p14:xfrm>
              <a:off x="4869104" y="40097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43BDBC-8B01-47EA-B80A-9CE5C0FFD3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0104" y="40011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C6BBCF-C517-4A04-85F9-8FDA69D42985}"/>
                  </a:ext>
                </a:extLst>
              </p14:cNvPr>
              <p14:cNvContentPartPr/>
              <p14:nvPr/>
            </p14:nvContentPartPr>
            <p14:xfrm>
              <a:off x="4483544" y="426354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C6BBCF-C517-4A04-85F9-8FDA69D429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4904" y="4254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74BD56D-718C-4FB8-8C18-692D82D714D6}"/>
                  </a:ext>
                </a:extLst>
              </p14:cNvPr>
              <p14:cNvContentPartPr/>
              <p14:nvPr/>
            </p14:nvContentPartPr>
            <p14:xfrm>
              <a:off x="4649144" y="4109101"/>
              <a:ext cx="46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74BD56D-718C-4FB8-8C18-692D82D714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0504" y="4100461"/>
                <a:ext cx="22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72DC3D-F7CB-48F8-A47D-37F7E36FE985}"/>
                  </a:ext>
                </a:extLst>
              </p14:cNvPr>
              <p14:cNvContentPartPr/>
              <p14:nvPr/>
            </p14:nvContentPartPr>
            <p14:xfrm>
              <a:off x="5739584" y="395502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72DC3D-F7CB-48F8-A47D-37F7E36FE9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0944" y="39460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440344" y="222558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31344" y="221658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4DB1479-A975-43E7-8BF7-0E490227D3CE}"/>
              </a:ext>
            </a:extLst>
          </p:cNvPr>
          <p:cNvGrpSpPr/>
          <p:nvPr/>
        </p:nvGrpSpPr>
        <p:grpSpPr>
          <a:xfrm>
            <a:off x="4825184" y="4064821"/>
            <a:ext cx="11160" cy="11520"/>
            <a:chOff x="4825184" y="4064821"/>
            <a:chExt cx="111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42A1CD-0543-4C38-93AF-DD2F50E17D4D}"/>
                    </a:ext>
                  </a:extLst>
                </p14:cNvPr>
                <p14:cNvContentPartPr/>
                <p14:nvPr/>
              </p14:nvContentPartPr>
              <p14:xfrm>
                <a:off x="4825184" y="4075981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42A1CD-0543-4C38-93AF-DD2F50E17D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6544" y="40673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771346-1A23-4FB5-8F10-C19FA5132171}"/>
                    </a:ext>
                  </a:extLst>
                </p14:cNvPr>
                <p14:cNvContentPartPr/>
                <p14:nvPr/>
              </p14:nvContentPartPr>
              <p14:xfrm>
                <a:off x="4835984" y="4064821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771346-1A23-4FB5-8F10-C19FA51321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6984" y="40558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FF8432-D758-417C-A9C5-38CC670320E7}"/>
              </a:ext>
            </a:extLst>
          </p:cNvPr>
          <p:cNvGrpSpPr/>
          <p:nvPr/>
        </p:nvGrpSpPr>
        <p:grpSpPr>
          <a:xfrm>
            <a:off x="4847144" y="4131061"/>
            <a:ext cx="360" cy="11520"/>
            <a:chOff x="4847144" y="4131061"/>
            <a:chExt cx="3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101472-E4EA-45F5-BC71-B7003964F6BC}"/>
                    </a:ext>
                  </a:extLst>
                </p14:cNvPr>
                <p14:cNvContentPartPr/>
                <p14:nvPr/>
              </p14:nvContentPartPr>
              <p14:xfrm>
                <a:off x="4847144" y="4131061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101472-E4EA-45F5-BC71-B7003964F6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220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001CFD-048A-4009-83DA-DD2994A68769}"/>
                    </a:ext>
                  </a:extLst>
                </p14:cNvPr>
                <p14:cNvContentPartPr/>
                <p14:nvPr/>
              </p14:nvContentPartPr>
              <p14:xfrm>
                <a:off x="4847144" y="4142221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001CFD-048A-4009-83DA-DD2994A687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335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E0EB86-D1E3-40CD-B077-5F53D00BF9F2}"/>
                    </a:ext>
                  </a:extLst>
                </p14:cNvPr>
                <p14:cNvContentPartPr/>
                <p14:nvPr/>
              </p14:nvContentPartPr>
              <p14:xfrm>
                <a:off x="4847144" y="414222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E0EB86-D1E3-40CD-B077-5F53D00BF9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335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1E02B3-403A-48E6-9832-E019349CD785}"/>
                    </a:ext>
                  </a:extLst>
                </p14:cNvPr>
                <p14:cNvContentPartPr/>
                <p14:nvPr/>
              </p14:nvContentPartPr>
              <p14:xfrm>
                <a:off x="4847144" y="414222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1E02B3-403A-48E6-9832-E019349CD7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335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6D773E-01B0-4E87-88DA-140C18ADB930}"/>
                  </a:ext>
                </a:extLst>
              </p14:cNvPr>
              <p14:cNvContentPartPr/>
              <p14:nvPr/>
            </p14:nvContentPartPr>
            <p14:xfrm>
              <a:off x="4704224" y="377862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6D773E-01B0-4E87-88DA-140C18ADB9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5224" y="376998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Online Media 3" title="DSI Ardavan 2">
            <a:hlinkClick r:id="" action="ppaction://media"/>
            <a:extLst>
              <a:ext uri="{FF2B5EF4-FFF2-40B4-BE49-F238E27FC236}">
                <a16:creationId xmlns:a16="http://schemas.microsoft.com/office/drawing/2014/main" id="{A8EBD857-865F-414C-A980-311D7D4622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9"/>
          <a:stretch>
            <a:fillRect/>
          </a:stretch>
        </p:blipFill>
        <p:spPr>
          <a:xfrm>
            <a:off x="922555" y="534722"/>
            <a:ext cx="10126445" cy="57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D27CBE-423F-4642-93F4-2E3FB027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Random Number Generation</a:t>
            </a:r>
          </a:p>
        </p:txBody>
      </p:sp>
      <p:pic>
        <p:nvPicPr>
          <p:cNvPr id="4" name="!!Picture1">
            <a:extLst>
              <a:ext uri="{FF2B5EF4-FFF2-40B4-BE49-F238E27FC236}">
                <a16:creationId xmlns:a16="http://schemas.microsoft.com/office/drawing/2014/main" id="{CECAD333-6745-4D55-B650-934FD89F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6" y="699889"/>
            <a:ext cx="5983086" cy="24114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CAB697-0DDF-4ACF-A68C-F78C23732E0C}"/>
              </a:ext>
            </a:extLst>
          </p:cNvPr>
          <p:cNvSpPr txBox="1"/>
          <p:nvPr/>
        </p:nvSpPr>
        <p:spPr>
          <a:xfrm>
            <a:off x="2514600" y="2652034"/>
            <a:ext cx="133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 ~ (</a:t>
            </a: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</a:t>
            </a:r>
            <a:r>
              <a:rPr lang="en-US" b="1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8DCD4B-9942-446E-9726-1CACC978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" y="3804381"/>
            <a:ext cx="5983086" cy="23537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A95BC3-1B68-4083-8AE3-AB77C0676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955" y="732244"/>
            <a:ext cx="5983086" cy="23915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DA3F90-B15C-4A01-AFFB-634D479AA268}"/>
              </a:ext>
            </a:extLst>
          </p:cNvPr>
          <p:cNvSpPr txBox="1"/>
          <p:nvPr/>
        </p:nvSpPr>
        <p:spPr>
          <a:xfrm>
            <a:off x="7543800" y="2057496"/>
            <a:ext cx="258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   N ~ (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  <a:p>
            <a:pPr algn="ctr"/>
            <a:r>
              <a:rPr lang="en-US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NORM.DIST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(X,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,1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0≤prob≤1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D49224-7216-4766-B137-0D0F8F52AB8D}"/>
              </a:ext>
            </a:extLst>
          </p:cNvPr>
          <p:cNvSpPr txBox="1"/>
          <p:nvPr/>
        </p:nvSpPr>
        <p:spPr>
          <a:xfrm>
            <a:off x="579119" y="5293269"/>
            <a:ext cx="3006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0≤prob≤1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0≤area≤1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NORM.INV(prob,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8E5CE6-BE9F-470E-AAD5-C000A20B55FB}"/>
              </a:ext>
            </a:extLst>
          </p:cNvPr>
          <p:cNvSpPr txBox="1"/>
          <p:nvPr/>
        </p:nvSpPr>
        <p:spPr>
          <a:xfrm>
            <a:off x="3244227" y="6076284"/>
            <a:ext cx="46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X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8D8853-3044-4CD5-A36A-77440C52D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061" y="3852215"/>
            <a:ext cx="5820786" cy="2305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262676-7ACB-4EC8-8FCD-188CC5120A9D}"/>
              </a:ext>
            </a:extLst>
          </p:cNvPr>
          <p:cNvSpPr txBox="1"/>
          <p:nvPr/>
        </p:nvSpPr>
        <p:spPr>
          <a:xfrm>
            <a:off x="10145926" y="6076284"/>
            <a:ext cx="46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A916BD-9E12-43B0-998D-AF731D3E197F}"/>
              </a:ext>
            </a:extLst>
          </p:cNvPr>
          <p:cNvSpPr txBox="1"/>
          <p:nvPr/>
        </p:nvSpPr>
        <p:spPr>
          <a:xfrm>
            <a:off x="6950734" y="4925427"/>
            <a:ext cx="3774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0≤prob≤1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0≤area≤1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0≤RAND()≤1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X = NORM.INV(Rand(),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A1B4EE-7684-49EA-9632-9427123F353D}"/>
              </a:ext>
            </a:extLst>
          </p:cNvPr>
          <p:cNvSpPr txBox="1"/>
          <p:nvPr/>
        </p:nvSpPr>
        <p:spPr>
          <a:xfrm>
            <a:off x="10145926" y="3082910"/>
            <a:ext cx="46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7486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36" grpId="0"/>
      <p:bldP spid="14" grpId="0"/>
      <p:bldP spid="3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D27CBE-423F-4642-93F4-2E3FB027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 Random Number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B3268-6226-4722-8C52-4D975F6D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" y="809044"/>
            <a:ext cx="5742709" cy="23507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CAB697-0DDF-4ACF-A68C-F78C23732E0C}"/>
              </a:ext>
            </a:extLst>
          </p:cNvPr>
          <p:cNvSpPr txBox="1"/>
          <p:nvPr/>
        </p:nvSpPr>
        <p:spPr>
          <a:xfrm>
            <a:off x="304800" y="2570162"/>
            <a:ext cx="133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</a:t>
            </a:r>
            <a:r>
              <a:rPr lang="en-US" b="1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 ~ (</a:t>
            </a: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b="1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1FBEB-A62B-4B30-A642-2CE7FA632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916" y="776761"/>
            <a:ext cx="5595121" cy="23061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DA3F90-B15C-4A01-AFFB-634D479AA268}"/>
              </a:ext>
            </a:extLst>
          </p:cNvPr>
          <p:cNvSpPr txBox="1"/>
          <p:nvPr/>
        </p:nvSpPr>
        <p:spPr>
          <a:xfrm>
            <a:off x="5969249" y="2159580"/>
            <a:ext cx="1877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0≤prob≤1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1-e</a:t>
            </a:r>
            <a:r>
              <a:rPr lang="en-US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(-X/</a:t>
            </a:r>
            <a:r>
              <a:rPr lang="en-US" baseline="30000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1-EXP(</a:t>
            </a:r>
            <a:r>
              <a:rPr lang="en-US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-X/</a:t>
            </a:r>
            <a:r>
              <a:rPr lang="en-US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A1B4EE-7684-49EA-9632-9427123F353D}"/>
              </a:ext>
            </a:extLst>
          </p:cNvPr>
          <p:cNvSpPr txBox="1"/>
          <p:nvPr/>
        </p:nvSpPr>
        <p:spPr>
          <a:xfrm>
            <a:off x="7574959" y="3019238"/>
            <a:ext cx="46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42269-FCAF-431B-97C6-FA501DA7BBD3}"/>
              </a:ext>
            </a:extLst>
          </p:cNvPr>
          <p:cNvSpPr txBox="1"/>
          <p:nvPr/>
        </p:nvSpPr>
        <p:spPr>
          <a:xfrm>
            <a:off x="133724" y="3235809"/>
            <a:ext cx="4251485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Book Antiqua" panose="02040602050305030304" pitchFamily="18" charset="0"/>
              </a:rPr>
              <a:t>e</a:t>
            </a:r>
            <a:r>
              <a:rPr lang="en-US" sz="2400" baseline="30000" dirty="0">
                <a:latin typeface="Book Antiqua" panose="02040602050305030304" pitchFamily="18" charset="0"/>
              </a:rPr>
              <a:t>(-X/</a:t>
            </a:r>
            <a:r>
              <a:rPr lang="en-US" sz="2400" baseline="30000" dirty="0">
                <a:sym typeface="Symbol" panose="05050102010706020507" pitchFamily="18" charset="2"/>
              </a:rPr>
              <a:t>)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dirty="0">
                <a:latin typeface="Book Antiqua" panose="02040602050305030304" pitchFamily="18" charset="0"/>
              </a:rPr>
              <a:t>0≤prob≤1 </a:t>
            </a:r>
            <a:r>
              <a:rPr lang="en-US" sz="2400" dirty="0">
                <a:sym typeface="Symbol" panose="05050102010706020507" pitchFamily="18" charset="2"/>
              </a:rPr>
              <a:t>=</a:t>
            </a:r>
            <a:r>
              <a:rPr lang="en-US" sz="2400" dirty="0">
                <a:latin typeface="Book Antiqua" panose="02040602050305030304" pitchFamily="18" charset="0"/>
              </a:rPr>
              <a:t> RAND()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anose="02040602050305030304" pitchFamily="18" charset="0"/>
              </a:rPr>
              <a:t>e</a:t>
            </a:r>
            <a:r>
              <a:rPr lang="en-US" sz="2400" baseline="30000" dirty="0">
                <a:latin typeface="Book Antiqua" panose="02040602050305030304" pitchFamily="18" charset="0"/>
              </a:rPr>
              <a:t>(-X/</a:t>
            </a:r>
            <a:r>
              <a:rPr lang="en-US" sz="2400" baseline="30000" dirty="0">
                <a:sym typeface="Symbol" panose="05050102010706020507" pitchFamily="18" charset="2"/>
              </a:rPr>
              <a:t>)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</a:t>
            </a:r>
            <a:r>
              <a:rPr lang="en-US" sz="2400" dirty="0">
                <a:latin typeface="Book Antiqua" panose="02040602050305030304" pitchFamily="18" charset="0"/>
              </a:rPr>
              <a:t> RAND()</a:t>
            </a:r>
          </a:p>
          <a:p>
            <a:pPr>
              <a:spcAft>
                <a:spcPts val="900"/>
              </a:spcAft>
            </a:pPr>
            <a:r>
              <a:rPr lang="en-US" sz="2400" dirty="0" err="1">
                <a:latin typeface="Book Antiqua" panose="02040602050305030304" pitchFamily="18" charset="0"/>
              </a:rPr>
              <a:t>lne</a:t>
            </a:r>
            <a:r>
              <a:rPr lang="en-US" sz="2400" baseline="30000" dirty="0">
                <a:latin typeface="Book Antiqua" panose="02040602050305030304" pitchFamily="18" charset="0"/>
              </a:rPr>
              <a:t>(-X/</a:t>
            </a:r>
            <a:r>
              <a:rPr lang="en-US" sz="2400" baseline="30000" dirty="0">
                <a:sym typeface="Symbol" panose="05050102010706020507" pitchFamily="18" charset="2"/>
              </a:rPr>
              <a:t>)</a:t>
            </a:r>
            <a:r>
              <a:rPr lang="en-US" sz="2400" dirty="0">
                <a:sym typeface="Symbol" panose="05050102010706020507" pitchFamily="18" charset="2"/>
              </a:rPr>
              <a:t> =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lnRAND</a:t>
            </a:r>
            <a:r>
              <a:rPr lang="en-US" sz="2400" dirty="0">
                <a:latin typeface="Book Antiqua" panose="02040602050305030304" pitchFamily="18" charset="0"/>
              </a:rPr>
              <a:t>()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anose="02040602050305030304" pitchFamily="18" charset="0"/>
              </a:rPr>
              <a:t>-(X/</a:t>
            </a: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)ln(e) = ln(RAND())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ln(e) = 1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anose="02040602050305030304" pitchFamily="18" charset="0"/>
              </a:rPr>
              <a:t>-X/</a:t>
            </a: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 = ln(RAND())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latin typeface="Book Antiqua" panose="02040602050305030304" pitchFamily="18" charset="0"/>
              </a:rPr>
              <a:t>X</a:t>
            </a:r>
            <a:r>
              <a:rPr 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= -ln(RAND())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5EB8CE-DF65-4C6F-AC34-DFBAFD4D6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835" y="3483488"/>
            <a:ext cx="6618455" cy="27220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F4C9D2-F016-404F-8E40-B420991250C0}"/>
              </a:ext>
            </a:extLst>
          </p:cNvPr>
          <p:cNvSpPr txBox="1"/>
          <p:nvPr/>
        </p:nvSpPr>
        <p:spPr>
          <a:xfrm>
            <a:off x="5984468" y="5836189"/>
            <a:ext cx="2870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X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= -ln(RAND())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9FD37-6C0D-494A-BA8F-31545D76F415}"/>
              </a:ext>
            </a:extLst>
          </p:cNvPr>
          <p:cNvSpPr txBox="1"/>
          <p:nvPr/>
        </p:nvSpPr>
        <p:spPr>
          <a:xfrm>
            <a:off x="6229236" y="6111719"/>
            <a:ext cx="46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CBEAD8-B626-4B24-875A-B3E9D3A883C1}"/>
              </a:ext>
            </a:extLst>
          </p:cNvPr>
          <p:cNvSpPr txBox="1"/>
          <p:nvPr/>
        </p:nvSpPr>
        <p:spPr>
          <a:xfrm>
            <a:off x="7339363" y="2714871"/>
            <a:ext cx="187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EXP(</a:t>
            </a:r>
            <a:r>
              <a:rPr lang="en-US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-X/</a:t>
            </a:r>
            <a:r>
              <a:rPr lang="en-US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</a:t>
            </a:r>
          </a:p>
        </p:txBody>
      </p:sp>
    </p:spTree>
    <p:extLst>
      <p:ext uri="{BB962C8B-B14F-4D97-AF65-F5344CB8AC3E}">
        <p14:creationId xmlns:p14="http://schemas.microsoft.com/office/powerpoint/2010/main" val="19696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8" grpId="0"/>
      <p:bldP spid="25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0B0B4-2AF1-42EF-A4AD-603C993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Random Variable Generation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8D09B-35CA-4B40-BD8E-F11BDCD7A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64" b="9566"/>
          <a:stretch/>
        </p:blipFill>
        <p:spPr>
          <a:xfrm>
            <a:off x="20319" y="609601"/>
            <a:ext cx="5935555" cy="587401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82E0E0B-A25B-4B15-94DF-2FC32D9A6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35608"/>
              </p:ext>
            </p:extLst>
          </p:nvPr>
        </p:nvGraphicFramePr>
        <p:xfrm>
          <a:off x="348571" y="924559"/>
          <a:ext cx="5607303" cy="556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6" name="Worksheet" r:id="rId5" imgW="4067157" imgH="4019616" progId="Excel.Sheet.12">
                  <p:embed/>
                </p:oleObj>
              </mc:Choice>
              <mc:Fallback>
                <p:oleObj name="Worksheet" r:id="rId5" imgW="4067157" imgH="40196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571" y="924559"/>
                        <a:ext cx="5607303" cy="5569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2D5D62C-E2FB-4D30-8A64-49587541A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762" y="891530"/>
            <a:ext cx="4949670" cy="2247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DB5EC-D996-4B94-864C-538F1F376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674" y="2324068"/>
            <a:ext cx="4988526" cy="2770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B43006-63C2-4535-9418-2D2BFA451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585" y="3996440"/>
            <a:ext cx="4988526" cy="24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0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0B0B4-2AF1-42EF-A4AD-603C993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Normal Random Number Generation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96A9B-BE4C-41A9-9D3F-5310E7ED6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27185"/>
            <a:ext cx="11658600" cy="583555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6892F87-5548-41D6-9195-B8B505014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76245"/>
              </p:ext>
            </p:extLst>
          </p:nvPr>
        </p:nvGraphicFramePr>
        <p:xfrm>
          <a:off x="442913" y="914400"/>
          <a:ext cx="11291887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9" name="Worksheet" r:id="rId5" imgW="9839417" imgH="4810059" progId="Excel.Sheet.12">
                  <p:embed/>
                </p:oleObj>
              </mc:Choice>
              <mc:Fallback>
                <p:oleObj name="Worksheet" r:id="rId5" imgW="9839417" imgH="4810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913" y="914400"/>
                        <a:ext cx="11291887" cy="556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41F42D9-A3EA-4195-BF96-968A28F14727}"/>
              </a:ext>
            </a:extLst>
          </p:cNvPr>
          <p:cNvSpPr/>
          <p:nvPr/>
        </p:nvSpPr>
        <p:spPr bwMode="auto">
          <a:xfrm>
            <a:off x="4924821" y="923805"/>
            <a:ext cx="953730" cy="46254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80C883-76D3-49A5-850A-AECA871419FC}"/>
              </a:ext>
            </a:extLst>
          </p:cNvPr>
          <p:cNvSpPr/>
          <p:nvPr/>
        </p:nvSpPr>
        <p:spPr bwMode="auto">
          <a:xfrm>
            <a:off x="4924821" y="1386729"/>
            <a:ext cx="3585803" cy="26925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0F4B4-6EC3-44FB-A7D3-78B5B2688892}"/>
              </a:ext>
            </a:extLst>
          </p:cNvPr>
          <p:cNvSpPr/>
          <p:nvPr/>
        </p:nvSpPr>
        <p:spPr bwMode="auto">
          <a:xfrm>
            <a:off x="4924821" y="1655982"/>
            <a:ext cx="4953000" cy="23219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63AC96-0426-460A-A1E7-54A1ACF1A8E4}"/>
              </a:ext>
            </a:extLst>
          </p:cNvPr>
          <p:cNvSpPr/>
          <p:nvPr/>
        </p:nvSpPr>
        <p:spPr bwMode="auto">
          <a:xfrm>
            <a:off x="457198" y="1162708"/>
            <a:ext cx="683112" cy="22364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53CBF1-0772-4AE1-965D-BF32862AF793}"/>
              </a:ext>
            </a:extLst>
          </p:cNvPr>
          <p:cNvSpPr/>
          <p:nvPr/>
        </p:nvSpPr>
        <p:spPr bwMode="auto">
          <a:xfrm>
            <a:off x="457197" y="1386352"/>
            <a:ext cx="683113" cy="509397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4D8DEF-AFA4-482C-8FCA-5A48050DFFAC}"/>
              </a:ext>
            </a:extLst>
          </p:cNvPr>
          <p:cNvSpPr/>
          <p:nvPr/>
        </p:nvSpPr>
        <p:spPr bwMode="auto">
          <a:xfrm>
            <a:off x="4924821" y="1884368"/>
            <a:ext cx="5220930" cy="23219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F16FDB-CFFE-4A63-A72C-A953D0606F53}"/>
              </a:ext>
            </a:extLst>
          </p:cNvPr>
          <p:cNvSpPr/>
          <p:nvPr/>
        </p:nvSpPr>
        <p:spPr bwMode="auto">
          <a:xfrm>
            <a:off x="4924819" y="2116563"/>
            <a:ext cx="953730" cy="509387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10F6D7-1953-4C0F-90A0-FFA1E33F6443}"/>
              </a:ext>
            </a:extLst>
          </p:cNvPr>
          <p:cNvSpPr/>
          <p:nvPr/>
        </p:nvSpPr>
        <p:spPr bwMode="auto">
          <a:xfrm>
            <a:off x="4924819" y="2618388"/>
            <a:ext cx="953730" cy="23882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EBEB7D-019C-402E-8A96-A04A02DA071C}"/>
              </a:ext>
            </a:extLst>
          </p:cNvPr>
          <p:cNvSpPr/>
          <p:nvPr/>
        </p:nvSpPr>
        <p:spPr bwMode="auto">
          <a:xfrm>
            <a:off x="4924819" y="2865114"/>
            <a:ext cx="1546012" cy="23219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CB932A-A2A1-4354-8966-832C5DA83135}"/>
              </a:ext>
            </a:extLst>
          </p:cNvPr>
          <p:cNvSpPr/>
          <p:nvPr/>
        </p:nvSpPr>
        <p:spPr bwMode="auto">
          <a:xfrm>
            <a:off x="1140310" y="1162707"/>
            <a:ext cx="462527" cy="2236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09A3A1-BC47-42A0-80DF-02BF31D3D212}"/>
              </a:ext>
            </a:extLst>
          </p:cNvPr>
          <p:cNvSpPr/>
          <p:nvPr/>
        </p:nvSpPr>
        <p:spPr bwMode="auto">
          <a:xfrm>
            <a:off x="1140309" y="1386352"/>
            <a:ext cx="462527" cy="50939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DC1FB0-E7AA-4202-BA9E-1BD694B788C8}"/>
              </a:ext>
            </a:extLst>
          </p:cNvPr>
          <p:cNvSpPr/>
          <p:nvPr/>
        </p:nvSpPr>
        <p:spPr bwMode="auto">
          <a:xfrm>
            <a:off x="4924818" y="3097530"/>
            <a:ext cx="3685781" cy="21708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8467ED-B397-4BFA-9ECF-50560B25BA67}"/>
              </a:ext>
            </a:extLst>
          </p:cNvPr>
          <p:cNvSpPr/>
          <p:nvPr/>
        </p:nvSpPr>
        <p:spPr bwMode="auto">
          <a:xfrm>
            <a:off x="1613448" y="1162707"/>
            <a:ext cx="768000" cy="531761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FAA77-DE95-458B-BDCB-2642CA06F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005" y="3402109"/>
            <a:ext cx="44992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7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BB5C6-C203-B26B-6A9D-1C0D268D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Histograms: Theoretical vs Experimental Distributions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12CB73-3F3A-4367-AEE7-7C59493AC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" y="628209"/>
            <a:ext cx="9727265" cy="5848791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AC1080F-665E-490A-82BD-006BBFCB5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373365"/>
              </p:ext>
            </p:extLst>
          </p:nvPr>
        </p:nvGraphicFramePr>
        <p:xfrm>
          <a:off x="304800" y="847725"/>
          <a:ext cx="94900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Worksheet" r:id="rId5" imgW="12077774" imgH="7324462" progId="Excel.Sheet.12">
                  <p:embed/>
                </p:oleObj>
              </mc:Choice>
              <mc:Fallback>
                <p:oleObj name="Worksheet" r:id="rId5" imgW="12077774" imgH="7324462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AC1080F-665E-490A-82BD-006BBFCB5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847725"/>
                        <a:ext cx="949007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25120E6-F8AE-480E-A4B6-AACF18350064}"/>
              </a:ext>
            </a:extLst>
          </p:cNvPr>
          <p:cNvSpPr/>
          <p:nvPr/>
        </p:nvSpPr>
        <p:spPr bwMode="auto">
          <a:xfrm>
            <a:off x="2076568" y="1645165"/>
            <a:ext cx="2418362" cy="31735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59F22C-0104-4EC4-944D-0EB0B16CB4E0}"/>
              </a:ext>
            </a:extLst>
          </p:cNvPr>
          <p:cNvSpPr/>
          <p:nvPr/>
        </p:nvSpPr>
        <p:spPr bwMode="auto">
          <a:xfrm>
            <a:off x="2076567" y="1959926"/>
            <a:ext cx="2418362" cy="17508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D85A17-B973-4F6C-8114-08BCEC82B339}"/>
              </a:ext>
            </a:extLst>
          </p:cNvPr>
          <p:cNvSpPr/>
          <p:nvPr/>
        </p:nvSpPr>
        <p:spPr bwMode="auto">
          <a:xfrm>
            <a:off x="2076908" y="2136709"/>
            <a:ext cx="2418021" cy="17079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9CB40F-1BF7-4492-A6F2-381356A6230C}"/>
              </a:ext>
            </a:extLst>
          </p:cNvPr>
          <p:cNvSpPr/>
          <p:nvPr/>
        </p:nvSpPr>
        <p:spPr bwMode="auto">
          <a:xfrm>
            <a:off x="4495421" y="2295345"/>
            <a:ext cx="489225" cy="15442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EBBFD6-8EFE-408B-9049-C2600A273395}"/>
              </a:ext>
            </a:extLst>
          </p:cNvPr>
          <p:cNvSpPr/>
          <p:nvPr/>
        </p:nvSpPr>
        <p:spPr bwMode="auto">
          <a:xfrm>
            <a:off x="2076567" y="2449770"/>
            <a:ext cx="2913103" cy="16096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DA4129-3643-4884-B10E-4796BCA2A603}"/>
              </a:ext>
            </a:extLst>
          </p:cNvPr>
          <p:cNvSpPr/>
          <p:nvPr/>
        </p:nvSpPr>
        <p:spPr bwMode="auto">
          <a:xfrm>
            <a:off x="2077934" y="2610734"/>
            <a:ext cx="2911736" cy="1609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C3BE5E-0CD8-43DC-8E4F-32EA853F2CAF}"/>
              </a:ext>
            </a:extLst>
          </p:cNvPr>
          <p:cNvSpPr/>
          <p:nvPr/>
        </p:nvSpPr>
        <p:spPr bwMode="auto">
          <a:xfrm>
            <a:off x="2076567" y="2771698"/>
            <a:ext cx="2911736" cy="17249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487864-027C-453F-8AD2-A296676653E8}"/>
              </a:ext>
            </a:extLst>
          </p:cNvPr>
          <p:cNvSpPr/>
          <p:nvPr/>
        </p:nvSpPr>
        <p:spPr bwMode="auto">
          <a:xfrm>
            <a:off x="4494931" y="1344927"/>
            <a:ext cx="494739" cy="31735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351B45-8E76-4248-ACA1-CF1572F4CD0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6744" y="1059726"/>
            <a:ext cx="3138607" cy="19782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AF9F3E-392B-4011-9F84-90FD4FF37A12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6367" y="1137087"/>
            <a:ext cx="3197040" cy="20618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3344307-8740-45F4-AFE7-C738FC0A8CB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6743" y="1236502"/>
            <a:ext cx="3138608" cy="20907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16C1683-DF1F-41A4-A840-36FE2A106CF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07532" y="1127507"/>
            <a:ext cx="3697719" cy="23607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1004D9-217C-490F-9415-C1B475DED7A3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4800" y="1108347"/>
            <a:ext cx="3366973" cy="27344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F6014A-0FEA-4D58-AE23-8B7D4E5BEF91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117927"/>
            <a:ext cx="3778170" cy="25492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4212097-A147-4A1A-A599-BFD82EE21AFB}"/>
              </a:ext>
            </a:extLst>
          </p:cNvPr>
          <p:cNvSpPr/>
          <p:nvPr/>
        </p:nvSpPr>
        <p:spPr bwMode="auto">
          <a:xfrm>
            <a:off x="333221" y="1009760"/>
            <a:ext cx="494739" cy="546724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4C7F53E-EA48-405F-BC7F-D9DD573BFA6B}"/>
              </a:ext>
            </a:extLst>
          </p:cNvPr>
          <p:cNvCxnSpPr>
            <a:cxnSpLocks/>
          </p:cNvCxnSpPr>
          <p:nvPr/>
        </p:nvCxnSpPr>
        <p:spPr bwMode="auto">
          <a:xfrm flipH="1">
            <a:off x="2621134" y="1108347"/>
            <a:ext cx="5423165" cy="28540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02E7F3-82E3-43E2-AF52-26B2437D3DB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21595" y="1264189"/>
            <a:ext cx="5423165" cy="28540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E7F25A8-9D88-469C-9143-9689E87BD6FE}"/>
              </a:ext>
            </a:extLst>
          </p:cNvPr>
          <p:cNvCxnSpPr>
            <a:cxnSpLocks/>
          </p:cNvCxnSpPr>
          <p:nvPr/>
        </p:nvCxnSpPr>
        <p:spPr bwMode="auto">
          <a:xfrm>
            <a:off x="8305800" y="1107765"/>
            <a:ext cx="0" cy="48358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506CFC95-7F90-4F2D-8207-741E1F7FA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470" y="4600410"/>
            <a:ext cx="3201971" cy="18765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8539ECE-CD18-4B38-A512-7AADD6E393B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0428" y="1151269"/>
            <a:ext cx="5820960" cy="31539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6FF9736-67E6-4D70-823E-896D897D4CDF}"/>
              </a:ext>
            </a:extLst>
          </p:cNvPr>
          <p:cNvCxnSpPr>
            <a:cxnSpLocks/>
          </p:cNvCxnSpPr>
          <p:nvPr/>
        </p:nvCxnSpPr>
        <p:spPr bwMode="auto">
          <a:xfrm>
            <a:off x="8763000" y="1107764"/>
            <a:ext cx="0" cy="48358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7C1A5E0-C141-4CE7-900E-36BBC68B5795}"/>
              </a:ext>
            </a:extLst>
          </p:cNvPr>
          <p:cNvCxnSpPr>
            <a:cxnSpLocks/>
          </p:cNvCxnSpPr>
          <p:nvPr/>
        </p:nvCxnSpPr>
        <p:spPr bwMode="auto">
          <a:xfrm>
            <a:off x="9372600" y="1127507"/>
            <a:ext cx="0" cy="48358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839F615-2CB3-4AD0-AD46-2814033A17F4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9001" y="1250684"/>
            <a:ext cx="5769582" cy="32213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396E092-552E-4CB0-B5AB-455E4A10C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368" y="2519129"/>
            <a:ext cx="4433991" cy="25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Stock, Average Sales, Over Stock, Fill Rate, Service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2081A-3EB1-4339-8D18-04E35E69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824345"/>
            <a:ext cx="11887202" cy="520931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C352A76-DC90-404E-8A81-BCF9DC5AC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11370"/>
              </p:ext>
            </p:extLst>
          </p:nvPr>
        </p:nvGraphicFramePr>
        <p:xfrm>
          <a:off x="685800" y="1111250"/>
          <a:ext cx="11298238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Worksheet" r:id="rId5" imgW="6258165" imgH="2714822" progId="Excel.Sheet.12">
                  <p:embed/>
                </p:oleObj>
              </mc:Choice>
              <mc:Fallback>
                <p:oleObj name="Worksheet" r:id="rId5" imgW="6258165" imgH="2714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111250"/>
                        <a:ext cx="11298238" cy="498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D71F7507-E4AA-4CBE-B5CD-B6B8535947DC}"/>
              </a:ext>
            </a:extLst>
          </p:cNvPr>
          <p:cNvGrpSpPr/>
          <p:nvPr/>
        </p:nvGrpSpPr>
        <p:grpSpPr>
          <a:xfrm>
            <a:off x="726316" y="1524000"/>
            <a:ext cx="11285892" cy="714598"/>
            <a:chOff x="252850" y="1027865"/>
            <a:chExt cx="11285892" cy="71459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D7E702-8633-4123-AB82-31EE1E100616}"/>
                </a:ext>
              </a:extLst>
            </p:cNvPr>
            <p:cNvSpPr/>
            <p:nvPr/>
          </p:nvSpPr>
          <p:spPr bwMode="auto">
            <a:xfrm>
              <a:off x="252850" y="1027865"/>
              <a:ext cx="1149004" cy="380999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913BC1D-B42C-4F1E-A7E5-F4CA720BEC98}"/>
                </a:ext>
              </a:extLst>
            </p:cNvPr>
            <p:cNvSpPr/>
            <p:nvPr/>
          </p:nvSpPr>
          <p:spPr bwMode="auto">
            <a:xfrm>
              <a:off x="5253200" y="1406632"/>
              <a:ext cx="6285542" cy="335831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142BE31-F234-4C68-BC3E-B74BC71C559B}"/>
              </a:ext>
            </a:extLst>
          </p:cNvPr>
          <p:cNvSpPr/>
          <p:nvPr/>
        </p:nvSpPr>
        <p:spPr bwMode="auto">
          <a:xfrm>
            <a:off x="726317" y="1904999"/>
            <a:ext cx="1149004" cy="4191001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12EF66-7DFF-44E9-ADA1-71508B23A7D8}"/>
              </a:ext>
            </a:extLst>
          </p:cNvPr>
          <p:cNvSpPr/>
          <p:nvPr/>
        </p:nvSpPr>
        <p:spPr bwMode="auto">
          <a:xfrm>
            <a:off x="5728763" y="2290015"/>
            <a:ext cx="900636" cy="75847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EAAC66-3F6D-40A6-BA63-6A565E376CD9}"/>
              </a:ext>
            </a:extLst>
          </p:cNvPr>
          <p:cNvSpPr/>
          <p:nvPr/>
        </p:nvSpPr>
        <p:spPr bwMode="auto">
          <a:xfrm>
            <a:off x="5723120" y="3054947"/>
            <a:ext cx="906279" cy="38117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53586E-38FB-4B89-AC46-13D7E03134F2}"/>
              </a:ext>
            </a:extLst>
          </p:cNvPr>
          <p:cNvSpPr/>
          <p:nvPr/>
        </p:nvSpPr>
        <p:spPr bwMode="auto">
          <a:xfrm>
            <a:off x="1957817" y="1524000"/>
            <a:ext cx="1327635" cy="457845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615D7-E6E9-43DE-BD7F-EC57EA4E525F}"/>
              </a:ext>
            </a:extLst>
          </p:cNvPr>
          <p:cNvSpPr/>
          <p:nvPr/>
        </p:nvSpPr>
        <p:spPr bwMode="auto">
          <a:xfrm>
            <a:off x="5723120" y="3442586"/>
            <a:ext cx="906279" cy="3642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A41D99B-67DD-42A9-9827-579A1606A8E7}"/>
              </a:ext>
            </a:extLst>
          </p:cNvPr>
          <p:cNvSpPr/>
          <p:nvPr/>
        </p:nvSpPr>
        <p:spPr bwMode="auto">
          <a:xfrm>
            <a:off x="5057573" y="2472207"/>
            <a:ext cx="613334" cy="107565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32297E5-ABCF-4BEC-A1BE-56BD681DA84D}"/>
              </a:ext>
            </a:extLst>
          </p:cNvPr>
          <p:cNvSpPr/>
          <p:nvPr/>
        </p:nvSpPr>
        <p:spPr bwMode="auto">
          <a:xfrm rot="10800000">
            <a:off x="6674417" y="2516424"/>
            <a:ext cx="608426" cy="152217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8FC13C-6BC2-4A0A-8FDC-10631448BFC9}"/>
              </a:ext>
            </a:extLst>
          </p:cNvPr>
          <p:cNvSpPr/>
          <p:nvPr/>
        </p:nvSpPr>
        <p:spPr bwMode="auto">
          <a:xfrm>
            <a:off x="5719342" y="3806793"/>
            <a:ext cx="910058" cy="38687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59E67E-09AD-476F-A615-7400EB0C6D8B}"/>
              </a:ext>
            </a:extLst>
          </p:cNvPr>
          <p:cNvCxnSpPr>
            <a:cxnSpLocks/>
          </p:cNvCxnSpPr>
          <p:nvPr/>
        </p:nvCxnSpPr>
        <p:spPr bwMode="auto">
          <a:xfrm>
            <a:off x="2879769" y="2974575"/>
            <a:ext cx="2760192" cy="6501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70979DB8-BA12-4F6A-B6FA-EBBEB8781F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590"/>
          <a:stretch/>
        </p:blipFill>
        <p:spPr>
          <a:xfrm>
            <a:off x="1992710" y="1557732"/>
            <a:ext cx="1292742" cy="453826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900FC3E-58E0-4753-8838-10EB0093C29A}"/>
              </a:ext>
            </a:extLst>
          </p:cNvPr>
          <p:cNvSpPr/>
          <p:nvPr/>
        </p:nvSpPr>
        <p:spPr bwMode="auto">
          <a:xfrm>
            <a:off x="5713832" y="4200130"/>
            <a:ext cx="915568" cy="38965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4E32FA-EE84-4BB0-81E2-405375188E50}"/>
              </a:ext>
            </a:extLst>
          </p:cNvPr>
          <p:cNvSpPr/>
          <p:nvPr/>
        </p:nvSpPr>
        <p:spPr bwMode="auto">
          <a:xfrm>
            <a:off x="5713832" y="4589787"/>
            <a:ext cx="915568" cy="36321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73751E-E0A7-4BDE-BE98-F6AB796A0AA0}"/>
              </a:ext>
            </a:extLst>
          </p:cNvPr>
          <p:cNvSpPr/>
          <p:nvPr/>
        </p:nvSpPr>
        <p:spPr bwMode="auto">
          <a:xfrm>
            <a:off x="5713832" y="4952999"/>
            <a:ext cx="915568" cy="33583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0D77EE3-8787-4070-9262-4EBC93A1BC74}"/>
              </a:ext>
            </a:extLst>
          </p:cNvPr>
          <p:cNvSpPr/>
          <p:nvPr/>
        </p:nvSpPr>
        <p:spPr bwMode="auto">
          <a:xfrm>
            <a:off x="5227735" y="3200400"/>
            <a:ext cx="412226" cy="864449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DBC7D83-71E0-4B6F-87A3-CA9B51C92DD4}"/>
              </a:ext>
            </a:extLst>
          </p:cNvPr>
          <p:cNvSpPr/>
          <p:nvPr/>
        </p:nvSpPr>
        <p:spPr bwMode="auto">
          <a:xfrm rot="10800000">
            <a:off x="6694457" y="3200400"/>
            <a:ext cx="652049" cy="121920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6C59AD-B7AF-4FB9-A7EC-8F226173F692}"/>
              </a:ext>
            </a:extLst>
          </p:cNvPr>
          <p:cNvSpPr/>
          <p:nvPr/>
        </p:nvSpPr>
        <p:spPr bwMode="auto">
          <a:xfrm>
            <a:off x="5741701" y="1156653"/>
            <a:ext cx="887697" cy="74611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411826-87C8-489F-8A71-821CD949EE09}"/>
              </a:ext>
            </a:extLst>
          </p:cNvPr>
          <p:cNvSpPr txBox="1"/>
          <p:nvPr/>
        </p:nvSpPr>
        <p:spPr>
          <a:xfrm>
            <a:off x="1908229" y="1119294"/>
            <a:ext cx="35052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=IF(A2&gt;$E$12, A2-$E$12,0)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6E341C-A1D5-4BDD-BD00-1BD7B7F81975}"/>
              </a:ext>
            </a:extLst>
          </p:cNvPr>
          <p:cNvSpPr txBox="1"/>
          <p:nvPr/>
        </p:nvSpPr>
        <p:spPr>
          <a:xfrm>
            <a:off x="1905000" y="1112835"/>
            <a:ext cx="24243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=MAX(0,A2-$E$12)</a:t>
            </a:r>
          </a:p>
        </p:txBody>
      </p:sp>
    </p:spTree>
    <p:extLst>
      <p:ext uri="{BB962C8B-B14F-4D97-AF65-F5344CB8AC3E}">
        <p14:creationId xmlns:p14="http://schemas.microsoft.com/office/powerpoint/2010/main" val="199413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 to Order To Minimize Overage+Underage Cost; Mismatch Cost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B1B2C-66E2-49E0-8D13-639FBD32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85800"/>
            <a:ext cx="9433855" cy="575204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5F440AD-2146-452E-97B6-B598F2167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39375"/>
              </p:ext>
            </p:extLst>
          </p:nvPr>
        </p:nvGraphicFramePr>
        <p:xfrm>
          <a:off x="392113" y="909638"/>
          <a:ext cx="7567612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8" name="Worksheet" r:id="rId5" imgW="6591374" imgH="4810059" progId="Excel.Sheet.12">
                  <p:embed/>
                </p:oleObj>
              </mc:Choice>
              <mc:Fallback>
                <p:oleObj name="Worksheet" r:id="rId5" imgW="6591374" imgH="4810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3" y="909638"/>
                        <a:ext cx="7567612" cy="552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BC7E2A4-9939-456D-BC96-A6523B4C776E}"/>
              </a:ext>
            </a:extLst>
          </p:cNvPr>
          <p:cNvSpPr/>
          <p:nvPr/>
        </p:nvSpPr>
        <p:spPr bwMode="auto">
          <a:xfrm>
            <a:off x="3872413" y="2814892"/>
            <a:ext cx="770736" cy="2436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9AA57B-7901-4461-AB95-5F19DB329482}"/>
              </a:ext>
            </a:extLst>
          </p:cNvPr>
          <p:cNvSpPr/>
          <p:nvPr/>
        </p:nvSpPr>
        <p:spPr bwMode="auto">
          <a:xfrm>
            <a:off x="3880309" y="3061117"/>
            <a:ext cx="762840" cy="22124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CB62CF-F47C-4CB1-815A-82D0E9B6AC30}"/>
              </a:ext>
            </a:extLst>
          </p:cNvPr>
          <p:cNvSpPr/>
          <p:nvPr/>
        </p:nvSpPr>
        <p:spPr bwMode="auto">
          <a:xfrm>
            <a:off x="3106140" y="2938320"/>
            <a:ext cx="701364" cy="94788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3939032-470A-4E81-AAF6-D30E0A208C12}"/>
              </a:ext>
            </a:extLst>
          </p:cNvPr>
          <p:cNvSpPr/>
          <p:nvPr/>
        </p:nvSpPr>
        <p:spPr bwMode="auto">
          <a:xfrm rot="10800000">
            <a:off x="4691908" y="2936704"/>
            <a:ext cx="1175492" cy="216226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DDE46C-0948-47E1-90D6-54CB312CE500}"/>
              </a:ext>
            </a:extLst>
          </p:cNvPr>
          <p:cNvSpPr/>
          <p:nvPr/>
        </p:nvSpPr>
        <p:spPr bwMode="auto">
          <a:xfrm>
            <a:off x="3199922" y="3124200"/>
            <a:ext cx="607582" cy="1271807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F6F1FE-9F6E-47C9-956D-255FCD76CCA9}"/>
              </a:ext>
            </a:extLst>
          </p:cNvPr>
          <p:cNvSpPr/>
          <p:nvPr/>
        </p:nvSpPr>
        <p:spPr bwMode="auto">
          <a:xfrm rot="10800000">
            <a:off x="4686859" y="3171738"/>
            <a:ext cx="1110465" cy="216226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6AC223-9844-41ED-9CA7-9653AF7D8702}"/>
              </a:ext>
            </a:extLst>
          </p:cNvPr>
          <p:cNvSpPr/>
          <p:nvPr/>
        </p:nvSpPr>
        <p:spPr bwMode="auto">
          <a:xfrm>
            <a:off x="3870338" y="5229888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1A908A-D6CF-4702-8237-68073F87D0C7}"/>
              </a:ext>
            </a:extLst>
          </p:cNvPr>
          <p:cNvSpPr/>
          <p:nvPr/>
        </p:nvSpPr>
        <p:spPr bwMode="auto">
          <a:xfrm>
            <a:off x="3872412" y="4991211"/>
            <a:ext cx="775783" cy="23867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34D63C-F448-414B-8ECB-4923C718F84A}"/>
              </a:ext>
            </a:extLst>
          </p:cNvPr>
          <p:cNvSpPr/>
          <p:nvPr/>
        </p:nvSpPr>
        <p:spPr bwMode="auto">
          <a:xfrm>
            <a:off x="3872412" y="3784790"/>
            <a:ext cx="775783" cy="2436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52D07C9-C8EF-4489-8E30-3708C8CECC94}"/>
              </a:ext>
            </a:extLst>
          </p:cNvPr>
          <p:cNvSpPr/>
          <p:nvPr/>
        </p:nvSpPr>
        <p:spPr bwMode="auto">
          <a:xfrm>
            <a:off x="3880309" y="4261378"/>
            <a:ext cx="762840" cy="21723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BAB09B-A237-4468-8835-BA57AC024303}"/>
              </a:ext>
            </a:extLst>
          </p:cNvPr>
          <p:cNvSpPr/>
          <p:nvPr/>
        </p:nvSpPr>
        <p:spPr bwMode="auto">
          <a:xfrm>
            <a:off x="3872414" y="2133601"/>
            <a:ext cx="775785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242142-6819-42B3-A926-6699DFE8317E}"/>
              </a:ext>
            </a:extLst>
          </p:cNvPr>
          <p:cNvSpPr/>
          <p:nvPr/>
        </p:nvSpPr>
        <p:spPr bwMode="auto">
          <a:xfrm>
            <a:off x="3872413" y="2359946"/>
            <a:ext cx="775785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461B75-9714-4CA6-9ED6-B70FBE56EFF9}"/>
              </a:ext>
            </a:extLst>
          </p:cNvPr>
          <p:cNvSpPr/>
          <p:nvPr/>
        </p:nvSpPr>
        <p:spPr bwMode="auto">
          <a:xfrm>
            <a:off x="3870338" y="2366679"/>
            <a:ext cx="777857" cy="22186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FA7C13-C8D1-428C-AD0E-85703C8D8131}"/>
              </a:ext>
            </a:extLst>
          </p:cNvPr>
          <p:cNvSpPr/>
          <p:nvPr/>
        </p:nvSpPr>
        <p:spPr bwMode="auto">
          <a:xfrm>
            <a:off x="3874047" y="2590799"/>
            <a:ext cx="770736" cy="21720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7F39A48-82FF-46A8-B2A6-0BE9191DE059}"/>
              </a:ext>
            </a:extLst>
          </p:cNvPr>
          <p:cNvSpPr/>
          <p:nvPr/>
        </p:nvSpPr>
        <p:spPr bwMode="auto">
          <a:xfrm>
            <a:off x="3870337" y="5472702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EC0DF77-FCDD-4F9F-A23F-1C3B80B72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3746"/>
              </p:ext>
            </p:extLst>
          </p:nvPr>
        </p:nvGraphicFramePr>
        <p:xfrm>
          <a:off x="7957573" y="906191"/>
          <a:ext cx="1542434" cy="526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9" name="Worksheet" r:id="rId7" imgW="1361835" imgH="4600772" progId="Excel.Sheet.12">
                  <p:embed/>
                </p:oleObj>
              </mc:Choice>
              <mc:Fallback>
                <p:oleObj name="Worksheet" r:id="rId7" imgW="1361835" imgH="46007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7573" y="906191"/>
                        <a:ext cx="1542434" cy="526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99497CB-75FB-4479-AA64-09B00089A1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7792" y="1965898"/>
            <a:ext cx="4578493" cy="274953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4CBF634-B711-442F-BB51-3278FD3D72F7}"/>
              </a:ext>
            </a:extLst>
          </p:cNvPr>
          <p:cNvSpPr txBox="1"/>
          <p:nvPr/>
        </p:nvSpPr>
        <p:spPr>
          <a:xfrm>
            <a:off x="7302389" y="5056838"/>
            <a:ext cx="47545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DataTable</a:t>
            </a:r>
          </a:p>
          <a:p>
            <a:r>
              <a:rPr lang="en-US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Over+Under Costs  vs Quantity Ordered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E78A95-7424-4BCF-9D73-69C52EF376F6}"/>
              </a:ext>
            </a:extLst>
          </p:cNvPr>
          <p:cNvSpPr/>
          <p:nvPr/>
        </p:nvSpPr>
        <p:spPr bwMode="auto">
          <a:xfrm>
            <a:off x="3870336" y="5706405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26C7A4-FE4F-410B-9755-9439642EED9D}"/>
              </a:ext>
            </a:extLst>
          </p:cNvPr>
          <p:cNvSpPr/>
          <p:nvPr/>
        </p:nvSpPr>
        <p:spPr bwMode="auto">
          <a:xfrm>
            <a:off x="3870261" y="5949219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2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8" grpId="0" animBg="1"/>
      <p:bldP spid="58" grpId="1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18B546-F591-4F72-8A53-DD932992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Cu vs Co Balance of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F57BB-2D93-42E6-A5A5-BE32F8E69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70"/>
          <a:stretch/>
        </p:blipFill>
        <p:spPr>
          <a:xfrm>
            <a:off x="2125894" y="713721"/>
            <a:ext cx="4547419" cy="20855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FB5E26-3BA7-4BCF-B705-6F11790D4722}"/>
              </a:ext>
            </a:extLst>
          </p:cNvPr>
          <p:cNvGrpSpPr/>
          <p:nvPr/>
        </p:nvGrpSpPr>
        <p:grpSpPr>
          <a:xfrm>
            <a:off x="4416498" y="2203971"/>
            <a:ext cx="1231587" cy="461665"/>
            <a:chOff x="7335999" y="4338113"/>
            <a:chExt cx="1244436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128CFE-6A7E-4706-A053-5DE8D4A1A271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CBD41-E2EC-46EA-AA60-5715EA1FA629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6E331-A06B-4226-AD60-58EA57CD107B}"/>
              </a:ext>
            </a:extLst>
          </p:cNvPr>
          <p:cNvGrpSpPr/>
          <p:nvPr/>
        </p:nvGrpSpPr>
        <p:grpSpPr>
          <a:xfrm>
            <a:off x="3343076" y="2195400"/>
            <a:ext cx="1076356" cy="461665"/>
            <a:chOff x="3491880" y="4356043"/>
            <a:chExt cx="1087585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7FA7F3-B742-44E0-A939-B5CB0F3019B8}"/>
                </a:ext>
              </a:extLst>
            </p:cNvPr>
            <p:cNvCxnSpPr/>
            <p:nvPr/>
          </p:nvCxnSpPr>
          <p:spPr bwMode="auto">
            <a:xfrm flipH="1">
              <a:off x="3931394" y="4586876"/>
              <a:ext cx="648071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9B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B6BDD-197B-44D8-B50F-3DF72E03D5A3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50</a:t>
              </a:r>
            </a:p>
          </p:txBody>
        </p:sp>
      </p:grpSp>
      <p:pic>
        <p:nvPicPr>
          <p:cNvPr id="19" name="!!Picture-Top">
            <a:extLst>
              <a:ext uri="{FF2B5EF4-FFF2-40B4-BE49-F238E27FC236}">
                <a16:creationId xmlns:a16="http://schemas.microsoft.com/office/drawing/2014/main" id="{8A866B74-23DF-4F4F-9E4E-392E5AD77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58" y="2770077"/>
            <a:ext cx="4594860" cy="23088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FDC980B-61CE-4363-B69F-B490045716B4}"/>
              </a:ext>
            </a:extLst>
          </p:cNvPr>
          <p:cNvGrpSpPr/>
          <p:nvPr/>
        </p:nvGrpSpPr>
        <p:grpSpPr>
          <a:xfrm>
            <a:off x="8794510" y="4445626"/>
            <a:ext cx="1244436" cy="461665"/>
            <a:chOff x="7335999" y="4338113"/>
            <a:chExt cx="1244436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66AFAD-CC3C-4E36-A6B2-86D3B567A308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23D54-D1A0-419E-ABA7-B93676E78DF0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80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66FB5B-87A0-42BF-ADBE-D097FCD71C62}"/>
              </a:ext>
            </a:extLst>
          </p:cNvPr>
          <p:cNvGrpSpPr/>
          <p:nvPr/>
        </p:nvGrpSpPr>
        <p:grpSpPr>
          <a:xfrm>
            <a:off x="7912569" y="4439806"/>
            <a:ext cx="864096" cy="461665"/>
            <a:chOff x="3491880" y="4356043"/>
            <a:chExt cx="864096" cy="4616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1007A7-28E2-4BD8-8C87-42D178E580DC}"/>
                </a:ext>
              </a:extLst>
            </p:cNvPr>
            <p:cNvCxnSpPr/>
            <p:nvPr/>
          </p:nvCxnSpPr>
          <p:spPr bwMode="auto">
            <a:xfrm flipH="1">
              <a:off x="3931395" y="4586875"/>
              <a:ext cx="424581" cy="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EA3E34-73E8-4A92-B55F-CE84C608290A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9B0000"/>
                  </a:solidFill>
                  <a:latin typeface="Book Antiqua" panose="02040602050305030304" pitchFamily="18" charset="0"/>
                </a:rPr>
                <a:t>20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573F8B-83B6-491D-83DF-FCE4A970EA4F}"/>
              </a:ext>
            </a:extLst>
          </p:cNvPr>
          <p:cNvSpPr txBox="1">
            <a:spLocks/>
          </p:cNvSpPr>
          <p:nvPr/>
        </p:nvSpPr>
        <p:spPr bwMode="auto">
          <a:xfrm>
            <a:off x="0" y="1109283"/>
            <a:ext cx="3323180" cy="79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120-70 = 50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=70-20= 50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56BC2C1-F52F-46A3-97D2-EE74B5F37752}"/>
              </a:ext>
            </a:extLst>
          </p:cNvPr>
          <p:cNvSpPr txBox="1">
            <a:spLocks/>
          </p:cNvSpPr>
          <p:nvPr/>
        </p:nvSpPr>
        <p:spPr bwMode="auto">
          <a:xfrm>
            <a:off x="6059989" y="1426551"/>
            <a:ext cx="3323180" cy="790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SL*=50/(50+50)=0.5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DE96BB-C287-40AA-ABD8-E97FEB310C39}"/>
              </a:ext>
            </a:extLst>
          </p:cNvPr>
          <p:cNvGrpSpPr/>
          <p:nvPr/>
        </p:nvGrpSpPr>
        <p:grpSpPr>
          <a:xfrm>
            <a:off x="6121160" y="5023574"/>
            <a:ext cx="4275872" cy="792088"/>
            <a:chOff x="3491880" y="5046518"/>
            <a:chExt cx="4320480" cy="792088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AFA82EF-BAF2-46A4-A2F7-7647049715D8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07AE04-E488-4463-8CC6-59DAB75D4D44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77ED09C-44B1-44D0-83CF-006030C4808C}"/>
              </a:ext>
            </a:extLst>
          </p:cNvPr>
          <p:cNvSpPr txBox="1">
            <a:spLocks/>
          </p:cNvSpPr>
          <p:nvPr/>
        </p:nvSpPr>
        <p:spPr bwMode="auto">
          <a:xfrm>
            <a:off x="9580110" y="3269766"/>
            <a:ext cx="2658841" cy="911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SL*=80/(80+20)=0.8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5D3FD8-F7AA-48EE-A7D9-638B9405CACD}"/>
              </a:ext>
            </a:extLst>
          </p:cNvPr>
          <p:cNvGrpSpPr/>
          <p:nvPr/>
        </p:nvGrpSpPr>
        <p:grpSpPr>
          <a:xfrm>
            <a:off x="2256257" y="2665635"/>
            <a:ext cx="4275872" cy="792088"/>
            <a:chOff x="3491880" y="5046518"/>
            <a:chExt cx="4320480" cy="792088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70BDDF9-3CCD-4B7C-A2BD-CE3252221D1D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6B418D-5B59-4B81-B1C1-C4201DDE5932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4FBB84B-720D-4FFC-80EF-4BD827E5D4B4}"/>
              </a:ext>
            </a:extLst>
          </p:cNvPr>
          <p:cNvSpPr txBox="1">
            <a:spLocks/>
          </p:cNvSpPr>
          <p:nvPr/>
        </p:nvSpPr>
        <p:spPr bwMode="auto">
          <a:xfrm>
            <a:off x="30271" y="677437"/>
            <a:ext cx="332318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=$120, c=$70, v=$20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E579-0905-AF48-128B-974E4AC78D41}"/>
              </a:ext>
            </a:extLst>
          </p:cNvPr>
          <p:cNvSpPr txBox="1">
            <a:spLocks/>
          </p:cNvSpPr>
          <p:nvPr/>
        </p:nvSpPr>
        <p:spPr bwMode="auto">
          <a:xfrm>
            <a:off x="149990" y="4526840"/>
            <a:ext cx="3323180" cy="7920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120-40 = 80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=40-20= 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6EB8DF-AE63-4F4F-535E-3DD01FF7C02B}"/>
              </a:ext>
            </a:extLst>
          </p:cNvPr>
          <p:cNvSpPr txBox="1">
            <a:spLocks/>
          </p:cNvSpPr>
          <p:nvPr/>
        </p:nvSpPr>
        <p:spPr bwMode="auto">
          <a:xfrm>
            <a:off x="149990" y="4029852"/>
            <a:ext cx="3323180" cy="397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=$120, </a:t>
            </a:r>
            <a:r>
              <a:rPr lang="en-US" sz="2000" kern="0" dirty="0">
                <a:solidFill>
                  <a:srgbClr val="FF0000"/>
                </a:solidFill>
                <a:effectLst/>
                <a:latin typeface="Book Antiqua" pitchFamily="18" charset="0"/>
              </a:rPr>
              <a:t>c=$40</a:t>
            </a:r>
            <a:r>
              <a:rPr lang="en-US" sz="2000" kern="0" dirty="0">
                <a:effectLst/>
                <a:latin typeface="Book Antiqua" pitchFamily="18" charset="0"/>
              </a:rPr>
              <a:t>, v=$20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9D43A3-E5A8-4F6B-AFEE-3A32605A2ED4}"/>
              </a:ext>
            </a:extLst>
          </p:cNvPr>
          <p:cNvSpPr txBox="1">
            <a:spLocks/>
          </p:cNvSpPr>
          <p:nvPr/>
        </p:nvSpPr>
        <p:spPr bwMode="auto">
          <a:xfrm>
            <a:off x="3263458" y="1558509"/>
            <a:ext cx="1550304" cy="87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4400" b="1" kern="0" dirty="0">
                <a:solidFill>
                  <a:schemeClr val="bg1"/>
                </a:solidFill>
                <a:effectLst/>
                <a:latin typeface="Book Antiqua" pitchFamily="18" charset="0"/>
              </a:rPr>
              <a:t>0.50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0FB99-3EB5-40B1-98FF-5B7025A9CC97}"/>
              </a:ext>
            </a:extLst>
          </p:cNvPr>
          <p:cNvSpPr txBox="1"/>
          <p:nvPr/>
        </p:nvSpPr>
        <p:spPr>
          <a:xfrm>
            <a:off x="6897816" y="527403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NORM.INV(0.8,100,25)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9B6AD24-C749-4F22-91F6-78FACCBDAF38}"/>
              </a:ext>
            </a:extLst>
          </p:cNvPr>
          <p:cNvSpPr txBox="1">
            <a:spLocks/>
          </p:cNvSpPr>
          <p:nvPr/>
        </p:nvSpPr>
        <p:spPr bwMode="auto">
          <a:xfrm>
            <a:off x="7299225" y="3745901"/>
            <a:ext cx="1550304" cy="87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6000" b="1" kern="0" dirty="0">
                <a:solidFill>
                  <a:schemeClr val="bg1"/>
                </a:solidFill>
                <a:effectLst/>
                <a:latin typeface="Book Antiqua" pitchFamily="18" charset="0"/>
              </a:rPr>
              <a:t>0.80</a:t>
            </a:r>
          </a:p>
        </p:txBody>
      </p:sp>
    </p:spTree>
    <p:extLst>
      <p:ext uri="{BB962C8B-B14F-4D97-AF65-F5344CB8AC3E}">
        <p14:creationId xmlns:p14="http://schemas.microsoft.com/office/powerpoint/2010/main" val="22833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04701 3.7037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  <p:bldP spid="32" grpId="0" build="p"/>
      <p:bldP spid="3" grpId="0" build="p"/>
      <p:bldP spid="4" grpId="0"/>
      <p:bldP spid="33" grpId="0" build="p"/>
      <p:bldP spid="2" grpId="0"/>
      <p:bldP spid="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CCB151-511E-48FA-A76D-007AE71F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F88D4-0E85-4EFE-AFEC-3A6DCC94B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" y="635000"/>
            <a:ext cx="8763000" cy="582957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9A9267-9780-4B76-96A5-ECBBA0094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65317"/>
              </p:ext>
            </p:extLst>
          </p:nvPr>
        </p:nvGraphicFramePr>
        <p:xfrm>
          <a:off x="276225" y="894532"/>
          <a:ext cx="8527415" cy="5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5" name="Worksheet" r:id="rId5" imgW="7877452" imgH="5229225" progId="Excel.Sheet.12">
                  <p:embed/>
                </p:oleObj>
              </mc:Choice>
              <mc:Fallback>
                <p:oleObj name="Worksheet" r:id="rId5" imgW="7877452" imgH="5229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225" y="894532"/>
                        <a:ext cx="8527415" cy="5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4CEE0D-866F-461F-A00C-2B9EFB8F71D8}"/>
              </a:ext>
            </a:extLst>
          </p:cNvPr>
          <p:cNvSpPr/>
          <p:nvPr/>
        </p:nvSpPr>
        <p:spPr bwMode="auto">
          <a:xfrm>
            <a:off x="3549957" y="2005869"/>
            <a:ext cx="737440" cy="22124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B9C4E-2E46-4E45-9F41-E317E08FEF29}"/>
              </a:ext>
            </a:extLst>
          </p:cNvPr>
          <p:cNvSpPr/>
          <p:nvPr/>
        </p:nvSpPr>
        <p:spPr bwMode="auto">
          <a:xfrm>
            <a:off x="3549957" y="3754882"/>
            <a:ext cx="752663" cy="22124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F54960-6679-4ABE-AFB1-100943858A11}"/>
              </a:ext>
            </a:extLst>
          </p:cNvPr>
          <p:cNvGrpSpPr/>
          <p:nvPr/>
        </p:nvGrpSpPr>
        <p:grpSpPr>
          <a:xfrm>
            <a:off x="7645400" y="904692"/>
            <a:ext cx="1143000" cy="5484130"/>
            <a:chOff x="7660640" y="925012"/>
            <a:chExt cx="1117541" cy="55497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BB054C-07B6-4866-8B69-6045165D3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0640" y="925012"/>
              <a:ext cx="1112402" cy="52979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41BEF7-DCCC-4456-B61A-B5872BED1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5779" y="1176742"/>
              <a:ext cx="1112402" cy="5297988"/>
            </a:xfrm>
            <a:prstGeom prst="rect">
              <a:avLst/>
            </a:prstGeom>
          </p:spPr>
        </p:pic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51B5F8-4550-49E6-AFAD-E2AF6BB94CC4}"/>
              </a:ext>
            </a:extLst>
          </p:cNvPr>
          <p:cNvSpPr/>
          <p:nvPr/>
        </p:nvSpPr>
        <p:spPr bwMode="auto">
          <a:xfrm rot="10800000">
            <a:off x="4320693" y="2136812"/>
            <a:ext cx="1175492" cy="1749388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37EFA2-45BA-42FE-9EDA-93828392ED05}"/>
              </a:ext>
            </a:extLst>
          </p:cNvPr>
          <p:cNvSpPr/>
          <p:nvPr/>
        </p:nvSpPr>
        <p:spPr bwMode="auto">
          <a:xfrm rot="10800000" flipH="1">
            <a:off x="2921878" y="3910359"/>
            <a:ext cx="628077" cy="81404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D37EF6-3A64-4E6D-BE8F-0D0E39B5D304}"/>
              </a:ext>
            </a:extLst>
          </p:cNvPr>
          <p:cNvSpPr/>
          <p:nvPr/>
        </p:nvSpPr>
        <p:spPr bwMode="auto">
          <a:xfrm>
            <a:off x="3554994" y="2467192"/>
            <a:ext cx="732403" cy="22124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D70CF95-8AF5-4980-9E25-B528985981B6}"/>
              </a:ext>
            </a:extLst>
          </p:cNvPr>
          <p:cNvSpPr/>
          <p:nvPr/>
        </p:nvSpPr>
        <p:spPr bwMode="auto">
          <a:xfrm rot="10800000">
            <a:off x="4371715" y="2566133"/>
            <a:ext cx="1175492" cy="1579599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E2D3581-884E-4D63-815E-7420A6CEB42F}"/>
              </a:ext>
            </a:extLst>
          </p:cNvPr>
          <p:cNvSpPr/>
          <p:nvPr/>
        </p:nvSpPr>
        <p:spPr bwMode="auto">
          <a:xfrm rot="10800000" flipH="1">
            <a:off x="2879020" y="4086849"/>
            <a:ext cx="607582" cy="756644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FCC343-7E6E-4BF3-A917-D73536C50A0E}"/>
              </a:ext>
            </a:extLst>
          </p:cNvPr>
          <p:cNvSpPr/>
          <p:nvPr/>
        </p:nvSpPr>
        <p:spPr bwMode="auto">
          <a:xfrm>
            <a:off x="3547738" y="3976226"/>
            <a:ext cx="754882" cy="22124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C91459-F1BC-4853-99B9-8CC0747FD8C5}"/>
              </a:ext>
            </a:extLst>
          </p:cNvPr>
          <p:cNvSpPr/>
          <p:nvPr/>
        </p:nvSpPr>
        <p:spPr bwMode="auto">
          <a:xfrm>
            <a:off x="3547738" y="4667005"/>
            <a:ext cx="746620" cy="22124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3D9956-228B-4485-B59B-E52BA67541B0}"/>
              </a:ext>
            </a:extLst>
          </p:cNvPr>
          <p:cNvSpPr/>
          <p:nvPr/>
        </p:nvSpPr>
        <p:spPr bwMode="auto">
          <a:xfrm>
            <a:off x="3549957" y="2233245"/>
            <a:ext cx="737440" cy="22124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37F929-184C-49C1-AE81-860D1108294F}"/>
              </a:ext>
            </a:extLst>
          </p:cNvPr>
          <p:cNvSpPr/>
          <p:nvPr/>
        </p:nvSpPr>
        <p:spPr bwMode="auto">
          <a:xfrm>
            <a:off x="3549957" y="3328537"/>
            <a:ext cx="752663" cy="22124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9589C59-2D40-414F-BFFD-596CB0EDA883}"/>
              </a:ext>
            </a:extLst>
          </p:cNvPr>
          <p:cNvSpPr/>
          <p:nvPr/>
        </p:nvSpPr>
        <p:spPr bwMode="auto">
          <a:xfrm rot="10800000">
            <a:off x="4287397" y="2310706"/>
            <a:ext cx="1175492" cy="1195988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1A2B030-ED08-4BB5-AB21-C900B0EFD252}"/>
              </a:ext>
            </a:extLst>
          </p:cNvPr>
          <p:cNvSpPr/>
          <p:nvPr/>
        </p:nvSpPr>
        <p:spPr bwMode="auto">
          <a:xfrm rot="10800000" flipH="1">
            <a:off x="2879020" y="3429000"/>
            <a:ext cx="607582" cy="160020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5175AD-53FE-4170-8311-E5E4F00DE07B}"/>
              </a:ext>
            </a:extLst>
          </p:cNvPr>
          <p:cNvSpPr/>
          <p:nvPr/>
        </p:nvSpPr>
        <p:spPr bwMode="auto">
          <a:xfrm>
            <a:off x="3549956" y="4881036"/>
            <a:ext cx="742511" cy="22124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195049-25E1-4E15-B360-68E5375A1229}"/>
              </a:ext>
            </a:extLst>
          </p:cNvPr>
          <p:cNvSpPr/>
          <p:nvPr/>
        </p:nvSpPr>
        <p:spPr bwMode="auto">
          <a:xfrm>
            <a:off x="3547738" y="5102711"/>
            <a:ext cx="746620" cy="22124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3F31F2-6F83-45E6-93F5-3A9F9B51BBA2}"/>
              </a:ext>
            </a:extLst>
          </p:cNvPr>
          <p:cNvSpPr/>
          <p:nvPr/>
        </p:nvSpPr>
        <p:spPr bwMode="auto">
          <a:xfrm>
            <a:off x="3549957" y="5322853"/>
            <a:ext cx="746620" cy="22124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53E018-CB66-4B8B-B695-BACB28302258}"/>
              </a:ext>
            </a:extLst>
          </p:cNvPr>
          <p:cNvSpPr/>
          <p:nvPr/>
        </p:nvSpPr>
        <p:spPr bwMode="auto">
          <a:xfrm>
            <a:off x="3552585" y="5544582"/>
            <a:ext cx="746620" cy="22124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2B011F-4A10-48BC-B4C6-DDA21D826033}"/>
              </a:ext>
            </a:extLst>
          </p:cNvPr>
          <p:cNvSpPr txBox="1"/>
          <p:nvPr/>
        </p:nvSpPr>
        <p:spPr>
          <a:xfrm>
            <a:off x="5661606" y="5796135"/>
            <a:ext cx="628406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SL*=ROUND(NORM.INV(80/(80+20),100,25),0)=121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22F9A-DE0E-4027-9BAA-F324A51F4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3674" y="1579260"/>
            <a:ext cx="457200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86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 to Maximize Profit – Theoretical SL*, ROP, Lost Sales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449A3-1DC4-48FC-B9A3-8998A23C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4" y="609600"/>
            <a:ext cx="8341591" cy="5883687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B8E5AE8C-6BA9-4445-BF9A-A4E72F3A10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838200"/>
            <a:ext cx="804227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BB1FC73-225A-4A7C-9395-98B042DA8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849313"/>
            <a:ext cx="11255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AveDem-Theo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AFE549C-E25D-4807-8728-C109423DF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849313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86F438F-175A-4D46-868A-365CCDF0E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849313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3AC3C87-F42F-43B2-A9E3-0D35D422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084263"/>
            <a:ext cx="13636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StdDevDem-Theo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7B0D5F8-6E5A-4EC1-9337-D5E67DCE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084263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7ED68FB-B1C8-43DE-8965-83098B5F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084263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42DE0DB-46BE-44B7-9160-0256A2FF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320800"/>
            <a:ext cx="1730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94F591B-251F-4DEE-BEEE-784F2776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320800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87D-F9D1-49B3-AF5B-CBA0FF28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320800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6D981EAB-8D58-4E56-BB73-018542FF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557338"/>
            <a:ext cx="1508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230250B-FC14-44C2-8ED6-3BC149AC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557338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8832E18C-4BBE-41FC-A67B-01FC248F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557338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482B68AF-289C-48B9-B210-2B8DBA15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793875"/>
            <a:ext cx="1730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EB8A88E4-EA84-4D1E-B9B3-B42C678B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793875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A6BD61FC-D471-4087-80C3-8D72523C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793875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1893143E-93D0-4C5A-8005-8B3D267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028825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cMFG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8E91D824-CFED-437F-AFDF-90FB6E27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028825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C0C250A9-0349-4B4A-92A8-24852888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2028825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970A0FBF-03B2-452E-9131-014DD3FED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243138"/>
            <a:ext cx="292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Cu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90354EA3-6D6C-4BBD-BE27-749793A9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243138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80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6E81C9BA-19AD-43D4-90AC-5E6F68A6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479675"/>
            <a:ext cx="2809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1E946109-B9D9-4D4F-AA26-22326219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479675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id="{B25E0A9D-304C-42E8-9FEC-0EDCBCB1F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716213"/>
            <a:ext cx="1114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SL*-Analytical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id="{21E58CF2-52F6-4BD0-84E2-2CB3317FE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716213"/>
            <a:ext cx="3571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0.80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65EDA17C-E152-4E5E-BEC5-EDD37840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951163"/>
            <a:ext cx="10604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Q*-Analytical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9EFC4B8D-97B9-415B-BEA5-0F1057FA9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951163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490416E6-0316-4C6A-AE7B-62732725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187700"/>
            <a:ext cx="17208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Lost Sales - Theoretical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66">
            <a:extLst>
              <a:ext uri="{FF2B5EF4-FFF2-40B4-BE49-F238E27FC236}">
                <a16:creationId xmlns:a16="http://schemas.microsoft.com/office/drawing/2014/main" id="{C806B20C-D991-4910-A22E-25F84248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424238"/>
            <a:ext cx="17208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Lost Sales - Theoretical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7">
            <a:extLst>
              <a:ext uri="{FF2B5EF4-FFF2-40B4-BE49-F238E27FC236}">
                <a16:creationId xmlns:a16="http://schemas.microsoft.com/office/drawing/2014/main" id="{A2C9AE18-4C7D-40D9-834C-66DB4FD01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424238"/>
            <a:ext cx="3571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2.60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9">
            <a:extLst>
              <a:ext uri="{FF2B5EF4-FFF2-40B4-BE49-F238E27FC236}">
                <a16:creationId xmlns:a16="http://schemas.microsoft.com/office/drawing/2014/main" id="{6F886DC3-CA39-4713-AB19-5D2C69BA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660775"/>
            <a:ext cx="4333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Sales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70">
            <a:extLst>
              <a:ext uri="{FF2B5EF4-FFF2-40B4-BE49-F238E27FC236}">
                <a16:creationId xmlns:a16="http://schemas.microsoft.com/office/drawing/2014/main" id="{67C69388-42B4-4687-B54C-C9A4F675B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660775"/>
            <a:ext cx="3571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97.4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72">
            <a:extLst>
              <a:ext uri="{FF2B5EF4-FFF2-40B4-BE49-F238E27FC236}">
                <a16:creationId xmlns:a16="http://schemas.microsoft.com/office/drawing/2014/main" id="{D30DB586-B118-4051-9410-40EEAE61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895725"/>
            <a:ext cx="8112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Overstock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73">
            <a:extLst>
              <a:ext uri="{FF2B5EF4-FFF2-40B4-BE49-F238E27FC236}">
                <a16:creationId xmlns:a16="http://schemas.microsoft.com/office/drawing/2014/main" id="{08BBD71C-5826-4EF6-B416-01F1DFDA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895725"/>
            <a:ext cx="4445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24.60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75">
            <a:extLst>
              <a:ext uri="{FF2B5EF4-FFF2-40B4-BE49-F238E27FC236}">
                <a16:creationId xmlns:a16="http://schemas.microsoft.com/office/drawing/2014/main" id="{0039D9C2-91B9-4C7D-8C7F-D1EA31AB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132263"/>
            <a:ext cx="6715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Fill Rate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76">
            <a:extLst>
              <a:ext uri="{FF2B5EF4-FFF2-40B4-BE49-F238E27FC236}">
                <a16:creationId xmlns:a16="http://schemas.microsoft.com/office/drawing/2014/main" id="{4C9F2286-836C-4B53-BC34-CB60C10A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132263"/>
            <a:ext cx="4984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97.4%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8">
            <a:extLst>
              <a:ext uri="{FF2B5EF4-FFF2-40B4-BE49-F238E27FC236}">
                <a16:creationId xmlns:a16="http://schemas.microsoft.com/office/drawing/2014/main" id="{34CF9917-33AD-4D1A-A2C9-69F0DD2A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368800"/>
            <a:ext cx="1397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Revenue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9">
            <a:extLst>
              <a:ext uri="{FF2B5EF4-FFF2-40B4-BE49-F238E27FC236}">
                <a16:creationId xmlns:a16="http://schemas.microsoft.com/office/drawing/2014/main" id="{401A849F-9613-4945-857D-905FE82F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368800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12179.59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81">
            <a:extLst>
              <a:ext uri="{FF2B5EF4-FFF2-40B4-BE49-F238E27FC236}">
                <a16:creationId xmlns:a16="http://schemas.microsoft.com/office/drawing/2014/main" id="{C6AE3EDA-BCFC-4A06-A208-62EDDC8C2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603750"/>
            <a:ext cx="1093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82">
            <a:extLst>
              <a:ext uri="{FF2B5EF4-FFF2-40B4-BE49-F238E27FC236}">
                <a16:creationId xmlns:a16="http://schemas.microsoft.com/office/drawing/2014/main" id="{0BC6A97A-26EC-48EF-90D0-49792C9D6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603750"/>
            <a:ext cx="4000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4880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84">
            <a:extLst>
              <a:ext uri="{FF2B5EF4-FFF2-40B4-BE49-F238E27FC236}">
                <a16:creationId xmlns:a16="http://schemas.microsoft.com/office/drawing/2014/main" id="{2F14F877-C83B-453A-B0C2-F432C823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840288"/>
            <a:ext cx="11795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Profit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85">
            <a:extLst>
              <a:ext uri="{FF2B5EF4-FFF2-40B4-BE49-F238E27FC236}">
                <a16:creationId xmlns:a16="http://schemas.microsoft.com/office/drawing/2014/main" id="{E0CC93BE-DA67-44F3-918E-0EF69395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840288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7299.585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87">
            <a:extLst>
              <a:ext uri="{FF2B5EF4-FFF2-40B4-BE49-F238E27FC236}">
                <a16:creationId xmlns:a16="http://schemas.microsoft.com/office/drawing/2014/main" id="{783ACDA3-195B-4A24-A979-31AD59E0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076825"/>
            <a:ext cx="11795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Profit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88">
            <a:extLst>
              <a:ext uri="{FF2B5EF4-FFF2-40B4-BE49-F238E27FC236}">
                <a16:creationId xmlns:a16="http://schemas.microsoft.com/office/drawing/2014/main" id="{94DA266F-52BE-4C64-87E6-723EA2DDD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076825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7299.585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90">
            <a:extLst>
              <a:ext uri="{FF2B5EF4-FFF2-40B4-BE49-F238E27FC236}">
                <a16:creationId xmlns:a16="http://schemas.microsoft.com/office/drawing/2014/main" id="{908FBA87-B8DA-4CE8-B157-A56E7F81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311775"/>
            <a:ext cx="13525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Revenue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91">
            <a:extLst>
              <a:ext uri="{FF2B5EF4-FFF2-40B4-BE49-F238E27FC236}">
                <a16:creationId xmlns:a16="http://schemas.microsoft.com/office/drawing/2014/main" id="{48DA467E-618E-4604-9A8E-C76EFD78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311775"/>
            <a:ext cx="4000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4880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93">
            <a:extLst>
              <a:ext uri="{FF2B5EF4-FFF2-40B4-BE49-F238E27FC236}">
                <a16:creationId xmlns:a16="http://schemas.microsoft.com/office/drawing/2014/main" id="{4D5F8213-41EB-4D23-96DE-E9013565B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548313"/>
            <a:ext cx="18938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Production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94">
            <a:extLst>
              <a:ext uri="{FF2B5EF4-FFF2-40B4-BE49-F238E27FC236}">
                <a16:creationId xmlns:a16="http://schemas.microsoft.com/office/drawing/2014/main" id="{36A9DF96-72A5-4655-97B7-DF60D0F4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548313"/>
            <a:ext cx="4000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96">
            <a:extLst>
              <a:ext uri="{FF2B5EF4-FFF2-40B4-BE49-F238E27FC236}">
                <a16:creationId xmlns:a16="http://schemas.microsoft.com/office/drawing/2014/main" id="{39A11B18-9650-41C4-9EA8-DC8E8569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784850"/>
            <a:ext cx="15795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Return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97">
            <a:extLst>
              <a:ext uri="{FF2B5EF4-FFF2-40B4-BE49-F238E27FC236}">
                <a16:creationId xmlns:a16="http://schemas.microsoft.com/office/drawing/2014/main" id="{C46CF1A9-0AD7-41CC-889B-1FD86250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784850"/>
            <a:ext cx="519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492.08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99">
            <a:extLst>
              <a:ext uri="{FF2B5EF4-FFF2-40B4-BE49-F238E27FC236}">
                <a16:creationId xmlns:a16="http://schemas.microsoft.com/office/drawing/2014/main" id="{DB0DEEE7-B512-4852-B24A-2DE1F982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6019800"/>
            <a:ext cx="11366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Profit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00">
            <a:extLst>
              <a:ext uri="{FF2B5EF4-FFF2-40B4-BE49-F238E27FC236}">
                <a16:creationId xmlns:a16="http://schemas.microsoft.com/office/drawing/2014/main" id="{0D79A562-B648-400C-83A8-A632358C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6019800"/>
            <a:ext cx="606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3167.92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D6B9AB47-3620-4431-9FCC-009BACFC8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6256338"/>
            <a:ext cx="1504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Supply Chain Profit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03">
            <a:extLst>
              <a:ext uri="{FF2B5EF4-FFF2-40B4-BE49-F238E27FC236}">
                <a16:creationId xmlns:a16="http://schemas.microsoft.com/office/drawing/2014/main" id="{404B670B-0CA8-4F4A-B591-8FE23F675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6256338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10467.50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04">
            <a:extLst>
              <a:ext uri="{FF2B5EF4-FFF2-40B4-BE49-F238E27FC236}">
                <a16:creationId xmlns:a16="http://schemas.microsoft.com/office/drawing/2014/main" id="{F1E5BB25-5C2C-49FA-8B75-D34E1603F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6256338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1" name="Line 105">
            <a:extLst>
              <a:ext uri="{FF2B5EF4-FFF2-40B4-BE49-F238E27FC236}">
                <a16:creationId xmlns:a16="http://schemas.microsoft.com/office/drawing/2014/main" id="{025F63F7-4CC7-4D1E-9CEB-F4AB646BF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838200"/>
            <a:ext cx="0" cy="23495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" name="Rectangle 106">
            <a:extLst>
              <a:ext uri="{FF2B5EF4-FFF2-40B4-BE49-F238E27FC236}">
                <a16:creationId xmlns:a16="http://schemas.microsoft.com/office/drawing/2014/main" id="{1A60CA16-9815-4325-8C4B-311D55237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838200"/>
            <a:ext cx="9525" cy="234950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Line 107">
            <a:extLst>
              <a:ext uri="{FF2B5EF4-FFF2-40B4-BE49-F238E27FC236}">
                <a16:creationId xmlns:a16="http://schemas.microsoft.com/office/drawing/2014/main" id="{616B25CB-D78F-4E7B-951D-9087D0823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3" y="838200"/>
            <a:ext cx="0" cy="258603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" name="Rectangle 108">
            <a:extLst>
              <a:ext uri="{FF2B5EF4-FFF2-40B4-BE49-F238E27FC236}">
                <a16:creationId xmlns:a16="http://schemas.microsoft.com/office/drawing/2014/main" id="{4A9E3B82-B85E-43AB-8989-5F3DF2B5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63" y="838200"/>
            <a:ext cx="11113" cy="25860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Line 109">
            <a:extLst>
              <a:ext uri="{FF2B5EF4-FFF2-40B4-BE49-F238E27FC236}">
                <a16:creationId xmlns:a16="http://schemas.microsoft.com/office/drawing/2014/main" id="{FCE0D8D4-59DA-4BED-A852-7BE35790F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1588" cy="56546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" name="Rectangle 110">
            <a:extLst>
              <a:ext uri="{FF2B5EF4-FFF2-40B4-BE49-F238E27FC236}">
                <a16:creationId xmlns:a16="http://schemas.microsoft.com/office/drawing/2014/main" id="{11F07D2C-A189-4E7E-A056-2676A6F7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11113" cy="566578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Line 111">
            <a:extLst>
              <a:ext uri="{FF2B5EF4-FFF2-40B4-BE49-F238E27FC236}">
                <a16:creationId xmlns:a16="http://schemas.microsoft.com/office/drawing/2014/main" id="{078548D3-26FD-4E28-8ED4-A43F17F32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3313" y="838200"/>
            <a:ext cx="1588" cy="56546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" name="Rectangle 112">
            <a:extLst>
              <a:ext uri="{FF2B5EF4-FFF2-40B4-BE49-F238E27FC236}">
                <a16:creationId xmlns:a16="http://schemas.microsoft.com/office/drawing/2014/main" id="{E60510C1-552E-4A7D-B32B-115988C7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838200"/>
            <a:ext cx="9525" cy="566578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Line 113">
            <a:extLst>
              <a:ext uri="{FF2B5EF4-FFF2-40B4-BE49-F238E27FC236}">
                <a16:creationId xmlns:a16="http://schemas.microsoft.com/office/drawing/2014/main" id="{A9C368D6-DED3-48E4-B4B1-7D441DDFA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3424238"/>
            <a:ext cx="1588" cy="306863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0" name="Rectangle 114">
            <a:extLst>
              <a:ext uri="{FF2B5EF4-FFF2-40B4-BE49-F238E27FC236}">
                <a16:creationId xmlns:a16="http://schemas.microsoft.com/office/drawing/2014/main" id="{6D43A150-601F-4673-B695-09C8D89D9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424238"/>
            <a:ext cx="9525" cy="30797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Line 115">
            <a:extLst>
              <a:ext uri="{FF2B5EF4-FFF2-40B4-BE49-F238E27FC236}">
                <a16:creationId xmlns:a16="http://schemas.microsoft.com/office/drawing/2014/main" id="{1939865E-1F2C-4DE6-8390-34D084783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3" y="3660775"/>
            <a:ext cx="1588" cy="28321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Rectangle 116">
            <a:extLst>
              <a:ext uri="{FF2B5EF4-FFF2-40B4-BE49-F238E27FC236}">
                <a16:creationId xmlns:a16="http://schemas.microsoft.com/office/drawing/2014/main" id="{FA6DA81A-B02D-4891-9335-AE0A421BF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63" y="3660775"/>
            <a:ext cx="11113" cy="28432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Line 117">
            <a:extLst>
              <a:ext uri="{FF2B5EF4-FFF2-40B4-BE49-F238E27FC236}">
                <a16:creationId xmlns:a16="http://schemas.microsoft.com/office/drawing/2014/main" id="{8A85B1EF-E2D0-483E-B59F-C5884BFA4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4" name="Rectangle 118">
            <a:extLst>
              <a:ext uri="{FF2B5EF4-FFF2-40B4-BE49-F238E27FC236}">
                <a16:creationId xmlns:a16="http://schemas.microsoft.com/office/drawing/2014/main" id="{CDA30BE6-952E-4C7A-9D32-5FAD61B71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Line 119">
            <a:extLst>
              <a:ext uri="{FF2B5EF4-FFF2-40B4-BE49-F238E27FC236}">
                <a16:creationId xmlns:a16="http://schemas.microsoft.com/office/drawing/2014/main" id="{487CE60C-6D05-43E3-8762-55F766217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07473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6" name="Rectangle 120">
            <a:extLst>
              <a:ext uri="{FF2B5EF4-FFF2-40B4-BE49-F238E27FC236}">
                <a16:creationId xmlns:a16="http://schemas.microsoft.com/office/drawing/2014/main" id="{C780B934-CE4F-4871-8EAA-3AE5AF04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74738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Line 121">
            <a:extLst>
              <a:ext uri="{FF2B5EF4-FFF2-40B4-BE49-F238E27FC236}">
                <a16:creationId xmlns:a16="http://schemas.microsoft.com/office/drawing/2014/main" id="{79428151-C1EA-4705-9A3F-29ACAC636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0968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8" name="Rectangle 122">
            <a:extLst>
              <a:ext uri="{FF2B5EF4-FFF2-40B4-BE49-F238E27FC236}">
                <a16:creationId xmlns:a16="http://schemas.microsoft.com/office/drawing/2014/main" id="{E6F6E07C-4C54-4E72-862B-BCC51160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0968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Line 123">
            <a:extLst>
              <a:ext uri="{FF2B5EF4-FFF2-40B4-BE49-F238E27FC236}">
                <a16:creationId xmlns:a16="http://schemas.microsoft.com/office/drawing/2014/main" id="{73316849-102D-4942-8DCC-35410EDE0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5462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0" name="Rectangle 124">
            <a:extLst>
              <a:ext uri="{FF2B5EF4-FFF2-40B4-BE49-F238E27FC236}">
                <a16:creationId xmlns:a16="http://schemas.microsoft.com/office/drawing/2014/main" id="{E2E20DD0-35BF-4CE5-AC63-6BB4ADA7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4622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Line 125">
            <a:extLst>
              <a:ext uri="{FF2B5EF4-FFF2-40B4-BE49-F238E27FC236}">
                <a16:creationId xmlns:a16="http://schemas.microsoft.com/office/drawing/2014/main" id="{C4A87DEA-BC1E-49FD-90F5-AE989BB70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827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" name="Rectangle 126">
            <a:extLst>
              <a:ext uri="{FF2B5EF4-FFF2-40B4-BE49-F238E27FC236}">
                <a16:creationId xmlns:a16="http://schemas.microsoft.com/office/drawing/2014/main" id="{5079BA71-4076-4F36-B3B3-B8428CFA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827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Line 127">
            <a:extLst>
              <a:ext uri="{FF2B5EF4-FFF2-40B4-BE49-F238E27FC236}">
                <a16:creationId xmlns:a16="http://schemas.microsoft.com/office/drawing/2014/main" id="{917D6794-E323-4D1F-9677-C8A538B27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01771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Rectangle 128">
            <a:extLst>
              <a:ext uri="{FF2B5EF4-FFF2-40B4-BE49-F238E27FC236}">
                <a16:creationId xmlns:a16="http://schemas.microsoft.com/office/drawing/2014/main" id="{9D021ABF-DA70-474C-8602-1DED168C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1771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Line 129">
            <a:extLst>
              <a:ext uri="{FF2B5EF4-FFF2-40B4-BE49-F238E27FC236}">
                <a16:creationId xmlns:a16="http://schemas.microsoft.com/office/drawing/2014/main" id="{A6A1A174-A4B2-42F7-8CD8-AFE842430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25425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715B52C9-92B2-4CE0-9FFF-2BA853E97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5425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Line 131">
            <a:extLst>
              <a:ext uri="{FF2B5EF4-FFF2-40B4-BE49-F238E27FC236}">
                <a16:creationId xmlns:a16="http://schemas.microsoft.com/office/drawing/2014/main" id="{A413D96C-DFFC-42C3-A29F-50724F402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4685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8" name="Rectangle 132">
            <a:extLst>
              <a:ext uri="{FF2B5EF4-FFF2-40B4-BE49-F238E27FC236}">
                <a16:creationId xmlns:a16="http://schemas.microsoft.com/office/drawing/2014/main" id="{9BAEA876-4B6E-4331-92CA-D982ECAB6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685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Line 133">
            <a:extLst>
              <a:ext uri="{FF2B5EF4-FFF2-40B4-BE49-F238E27FC236}">
                <a16:creationId xmlns:a16="http://schemas.microsoft.com/office/drawing/2014/main" id="{F036BA99-A661-4231-A2C8-B72B00F6C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70510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0" name="Rectangle 134">
            <a:extLst>
              <a:ext uri="{FF2B5EF4-FFF2-40B4-BE49-F238E27FC236}">
                <a16:creationId xmlns:a16="http://schemas.microsoft.com/office/drawing/2014/main" id="{E49354ED-30C8-4C96-89F5-F4570B41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0510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Line 135">
            <a:extLst>
              <a:ext uri="{FF2B5EF4-FFF2-40B4-BE49-F238E27FC236}">
                <a16:creationId xmlns:a16="http://schemas.microsoft.com/office/drawing/2014/main" id="{13647473-D03C-4DE5-BC58-EFF10FE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94163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" name="Rectangle 136">
            <a:extLst>
              <a:ext uri="{FF2B5EF4-FFF2-40B4-BE49-F238E27FC236}">
                <a16:creationId xmlns:a16="http://schemas.microsoft.com/office/drawing/2014/main" id="{DA033020-99EF-405B-B4AE-F3DEEB6B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41638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Line 137">
            <a:extLst>
              <a:ext uri="{FF2B5EF4-FFF2-40B4-BE49-F238E27FC236}">
                <a16:creationId xmlns:a16="http://schemas.microsoft.com/office/drawing/2014/main" id="{25FEE45E-DCF8-4B25-8CE3-F383E84F6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17658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4" name="Rectangle 138">
            <a:extLst>
              <a:ext uri="{FF2B5EF4-FFF2-40B4-BE49-F238E27FC236}">
                <a16:creationId xmlns:a16="http://schemas.microsoft.com/office/drawing/2014/main" id="{1CC2F180-DD70-4D03-B5CD-7373D4D8F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7658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Line 139">
            <a:extLst>
              <a:ext uri="{FF2B5EF4-FFF2-40B4-BE49-F238E27FC236}">
                <a16:creationId xmlns:a16="http://schemas.microsoft.com/office/drawing/2014/main" id="{B0BE9221-7A4E-4B87-8B3D-F3CF5A5C3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4131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6" name="Rectangle 140">
            <a:extLst>
              <a:ext uri="{FF2B5EF4-FFF2-40B4-BE49-F238E27FC236}">
                <a16:creationId xmlns:a16="http://schemas.microsoft.com/office/drawing/2014/main" id="{CB86DE44-DEBB-4ED0-9574-68ED418C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1312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Line 141">
            <a:extLst>
              <a:ext uri="{FF2B5EF4-FFF2-40B4-BE49-F238E27FC236}">
                <a16:creationId xmlns:a16="http://schemas.microsoft.com/office/drawing/2014/main" id="{60426AD3-0C23-474F-B3C1-29CD68C8F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6496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8" name="Rectangle 142">
            <a:extLst>
              <a:ext uri="{FF2B5EF4-FFF2-40B4-BE49-F238E27FC236}">
                <a16:creationId xmlns:a16="http://schemas.microsoft.com/office/drawing/2014/main" id="{E08FE865-126B-43BD-BFB4-C8767392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496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Line 143">
            <a:extLst>
              <a:ext uri="{FF2B5EF4-FFF2-40B4-BE49-F238E27FC236}">
                <a16:creationId xmlns:a16="http://schemas.microsoft.com/office/drawing/2014/main" id="{5C308563-F888-4595-BA2D-FA1BC099A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88461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0" name="Rectangle 144">
            <a:extLst>
              <a:ext uri="{FF2B5EF4-FFF2-40B4-BE49-F238E27FC236}">
                <a16:creationId xmlns:a16="http://schemas.microsoft.com/office/drawing/2014/main" id="{3BF9B946-6216-4B4A-83E6-80CC440A0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461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Line 145">
            <a:extLst>
              <a:ext uri="{FF2B5EF4-FFF2-40B4-BE49-F238E27FC236}">
                <a16:creationId xmlns:a16="http://schemas.microsoft.com/office/drawing/2014/main" id="{F9068966-634D-406E-90E7-53E78BEF9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12115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2" name="Rectangle 146">
            <a:extLst>
              <a:ext uri="{FF2B5EF4-FFF2-40B4-BE49-F238E27FC236}">
                <a16:creationId xmlns:a16="http://schemas.microsoft.com/office/drawing/2014/main" id="{D5B2BC50-0223-4DC2-9F11-FE2DC697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150504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Line 147">
            <a:extLst>
              <a:ext uri="{FF2B5EF4-FFF2-40B4-BE49-F238E27FC236}">
                <a16:creationId xmlns:a16="http://schemas.microsoft.com/office/drawing/2014/main" id="{24D07550-D62D-40CF-8FEF-F49C507B9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5768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" name="Rectangle 148">
            <a:extLst>
              <a:ext uri="{FF2B5EF4-FFF2-40B4-BE49-F238E27FC236}">
                <a16:creationId xmlns:a16="http://schemas.microsoft.com/office/drawing/2014/main" id="{5F2E279C-9B0A-4096-B072-4353A2436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5768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Line 149">
            <a:extLst>
              <a:ext uri="{FF2B5EF4-FFF2-40B4-BE49-F238E27FC236}">
                <a16:creationId xmlns:a16="http://schemas.microsoft.com/office/drawing/2014/main" id="{DA414179-37F0-4DC9-9A24-DC3C07062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5942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6" name="Rectangle 150">
            <a:extLst>
              <a:ext uri="{FF2B5EF4-FFF2-40B4-BE49-F238E27FC236}">
                <a16:creationId xmlns:a16="http://schemas.microsoft.com/office/drawing/2014/main" id="{D7EAFE58-E171-455C-A6E6-B0FD7960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94225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Line 151">
            <a:extLst>
              <a:ext uri="{FF2B5EF4-FFF2-40B4-BE49-F238E27FC236}">
                <a16:creationId xmlns:a16="http://schemas.microsoft.com/office/drawing/2014/main" id="{8C2D4F71-41A6-42F6-AB6E-561048AD1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82917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8" name="Rectangle 152">
            <a:extLst>
              <a:ext uri="{FF2B5EF4-FFF2-40B4-BE49-F238E27FC236}">
                <a16:creationId xmlns:a16="http://schemas.microsoft.com/office/drawing/2014/main" id="{97DE82A2-F005-426A-B8B3-9868A6FF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2917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Line 153">
            <a:extLst>
              <a:ext uri="{FF2B5EF4-FFF2-40B4-BE49-F238E27FC236}">
                <a16:creationId xmlns:a16="http://schemas.microsoft.com/office/drawing/2014/main" id="{3FD1A0F5-38A2-4FCE-9AE8-B991E73BE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6571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0" name="Rectangle 154">
            <a:extLst>
              <a:ext uri="{FF2B5EF4-FFF2-40B4-BE49-F238E27FC236}">
                <a16:creationId xmlns:a16="http://schemas.microsoft.com/office/drawing/2014/main" id="{3F23E512-505F-4668-8718-5C6DDDC6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6571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Line 155">
            <a:extLst>
              <a:ext uri="{FF2B5EF4-FFF2-40B4-BE49-F238E27FC236}">
                <a16:creationId xmlns:a16="http://schemas.microsoft.com/office/drawing/2014/main" id="{991DDCC7-BF0F-4277-A3B5-20A75F92B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30225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2" name="Rectangle 156">
            <a:extLst>
              <a:ext uri="{FF2B5EF4-FFF2-40B4-BE49-F238E27FC236}">
                <a16:creationId xmlns:a16="http://schemas.microsoft.com/office/drawing/2014/main" id="{8CD70E6E-0800-46FC-A572-770D78E17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02250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Line 157">
            <a:extLst>
              <a:ext uri="{FF2B5EF4-FFF2-40B4-BE49-F238E27FC236}">
                <a16:creationId xmlns:a16="http://schemas.microsoft.com/office/drawing/2014/main" id="{ED47C93A-69DC-4747-BAFE-314452882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53720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" name="Rectangle 158">
            <a:extLst>
              <a:ext uri="{FF2B5EF4-FFF2-40B4-BE49-F238E27FC236}">
                <a16:creationId xmlns:a16="http://schemas.microsoft.com/office/drawing/2014/main" id="{5B6956FA-4359-4163-8893-44E1D0D7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3720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Line 159">
            <a:extLst>
              <a:ext uri="{FF2B5EF4-FFF2-40B4-BE49-F238E27FC236}">
                <a16:creationId xmlns:a16="http://schemas.microsoft.com/office/drawing/2014/main" id="{91952329-70E4-4C26-8B61-01A1FD486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77373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6" name="Rectangle 160">
            <a:extLst>
              <a:ext uri="{FF2B5EF4-FFF2-40B4-BE49-F238E27FC236}">
                <a16:creationId xmlns:a16="http://schemas.microsoft.com/office/drawing/2014/main" id="{04EF29C4-FF4F-4151-A4BA-F83D7503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7373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Line 161">
            <a:extLst>
              <a:ext uri="{FF2B5EF4-FFF2-40B4-BE49-F238E27FC236}">
                <a16:creationId xmlns:a16="http://schemas.microsoft.com/office/drawing/2014/main" id="{85C8DF02-7C08-44F3-A40F-FD6AA9A1A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1027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8" name="Rectangle 162">
            <a:extLst>
              <a:ext uri="{FF2B5EF4-FFF2-40B4-BE49-F238E27FC236}">
                <a16:creationId xmlns:a16="http://schemas.microsoft.com/office/drawing/2014/main" id="{A3F438D5-2B28-4149-8AB3-9C9F47CE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10275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Line 163">
            <a:extLst>
              <a:ext uri="{FF2B5EF4-FFF2-40B4-BE49-F238E27FC236}">
                <a16:creationId xmlns:a16="http://schemas.microsoft.com/office/drawing/2014/main" id="{0E5CA23C-546C-4AA9-9D1B-B2607AA83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2452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0" name="Rectangle 164">
            <a:extLst>
              <a:ext uri="{FF2B5EF4-FFF2-40B4-BE49-F238E27FC236}">
                <a16:creationId xmlns:a16="http://schemas.microsoft.com/office/drawing/2014/main" id="{32E2F9A7-0273-4C6F-BCA8-FE56A687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24522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Line 165">
            <a:extLst>
              <a:ext uri="{FF2B5EF4-FFF2-40B4-BE49-F238E27FC236}">
                <a16:creationId xmlns:a16="http://schemas.microsoft.com/office/drawing/2014/main" id="{9E3E9E0A-C0B7-43D0-BAE5-F3B34AD24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4817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2" name="Rectangle 166">
            <a:extLst>
              <a:ext uri="{FF2B5EF4-FFF2-40B4-BE49-F238E27FC236}">
                <a16:creationId xmlns:a16="http://schemas.microsoft.com/office/drawing/2014/main" id="{D44FE42A-D652-4F20-97B8-16DA192B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4817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40C7A5D-80E2-4CF8-9135-A84C031A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2267982"/>
            <a:ext cx="52899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</a:rPr>
              <a:t>=B3-B4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84" name="Rectangle 26">
            <a:extLst>
              <a:ext uri="{FF2B5EF4-FFF2-40B4-BE49-F238E27FC236}">
                <a16:creationId xmlns:a16="http://schemas.microsoft.com/office/drawing/2014/main" id="{B6AA446E-80C5-49F3-AEC4-66989339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790" y="2484374"/>
            <a:ext cx="52899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=B4-B5</a:t>
            </a:r>
          </a:p>
        </p:txBody>
      </p:sp>
      <p:sp>
        <p:nvSpPr>
          <p:cNvPr id="186" name="Rectangle 26">
            <a:extLst>
              <a:ext uri="{FF2B5EF4-FFF2-40B4-BE49-F238E27FC236}">
                <a16:creationId xmlns:a16="http://schemas.microsoft.com/office/drawing/2014/main" id="{0ACE3A68-8E71-4D11-AE32-BF479485F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105" y="2739573"/>
            <a:ext cx="97302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=B7/(B7+B8)</a:t>
            </a:r>
            <a:endParaRPr lang="en-US" altLang="en-US" dirty="0"/>
          </a:p>
        </p:txBody>
      </p:sp>
      <p:sp>
        <p:nvSpPr>
          <p:cNvPr id="187" name="Rectangle 26">
            <a:extLst>
              <a:ext uri="{FF2B5EF4-FFF2-40B4-BE49-F238E27FC236}">
                <a16:creationId xmlns:a16="http://schemas.microsoft.com/office/drawing/2014/main" id="{E9C0A9AE-78EE-40B5-AA0C-D6CD90D2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12" y="2972179"/>
            <a:ext cx="2811667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=ROUNDUP(NORMINV(B9,B1,B2),0)</a:t>
            </a:r>
            <a:endParaRPr lang="en-US" altLang="en-US" sz="1300" dirty="0"/>
          </a:p>
        </p:txBody>
      </p:sp>
      <p:sp>
        <p:nvSpPr>
          <p:cNvPr id="189" name="Rectangle 26">
            <a:extLst>
              <a:ext uri="{FF2B5EF4-FFF2-40B4-BE49-F238E27FC236}">
                <a16:creationId xmlns:a16="http://schemas.microsoft.com/office/drawing/2014/main" id="{9F7DE799-6407-4E20-9312-4BBB9F5D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268" y="3198121"/>
            <a:ext cx="4432304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dirty="0">
                <a:latin typeface="Book Antiqua" panose="02040602050305030304" pitchFamily="18" charset="0"/>
              </a:rPr>
              <a:t>=σ^2*NORM.DIST(Q,</a:t>
            </a:r>
            <a:r>
              <a:rPr lang="en-US" sz="1300" dirty="0"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1300" dirty="0">
                <a:latin typeface="Book Antiqua" panose="02040602050305030304" pitchFamily="18" charset="0"/>
              </a:rPr>
              <a:t>,σ,0)-(Q-</a:t>
            </a:r>
            <a:r>
              <a:rPr lang="en-US" sz="1300" dirty="0"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1300" dirty="0">
                <a:latin typeface="Book Antiqua" panose="02040602050305030304" pitchFamily="18" charset="0"/>
              </a:rPr>
              <a:t>)*(1-NORM.DIST(Q,</a:t>
            </a:r>
            <a:r>
              <a:rPr lang="en-US" sz="1300" dirty="0"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1300" dirty="0">
                <a:latin typeface="Book Antiqua" panose="02040602050305030304" pitchFamily="18" charset="0"/>
              </a:rPr>
              <a:t>, σ,1))</a:t>
            </a:r>
          </a:p>
        </p:txBody>
      </p:sp>
      <p:sp>
        <p:nvSpPr>
          <p:cNvPr id="190" name="Rectangle 26">
            <a:extLst>
              <a:ext uri="{FF2B5EF4-FFF2-40B4-BE49-F238E27FC236}">
                <a16:creationId xmlns:a16="http://schemas.microsoft.com/office/drawing/2014/main" id="{51584CD5-67CC-402C-9ACE-FA48BA56D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3439341"/>
            <a:ext cx="5362045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=B2^2*NORM.DIST(B10,B1,B2,0)-(B10-B1)*(1-NORM.DIST(B10,B1,B2,1))</a:t>
            </a:r>
            <a:endParaRPr lang="en-US" altLang="en-US" dirty="0"/>
          </a:p>
        </p:txBody>
      </p:sp>
      <p:sp>
        <p:nvSpPr>
          <p:cNvPr id="191" name="Rectangle 26">
            <a:extLst>
              <a:ext uri="{FF2B5EF4-FFF2-40B4-BE49-F238E27FC236}">
                <a16:creationId xmlns:a16="http://schemas.microsoft.com/office/drawing/2014/main" id="{AEC42310-2504-49BE-B94A-E1241FAD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617" y="3667938"/>
            <a:ext cx="612347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=B1-B12</a:t>
            </a:r>
            <a:endParaRPr lang="en-US" altLang="en-US" dirty="0"/>
          </a:p>
        </p:txBody>
      </p:sp>
      <p:sp>
        <p:nvSpPr>
          <p:cNvPr id="193" name="Rectangle 26">
            <a:extLst>
              <a:ext uri="{FF2B5EF4-FFF2-40B4-BE49-F238E27FC236}">
                <a16:creationId xmlns:a16="http://schemas.microsoft.com/office/drawing/2014/main" id="{6EB03638-5F5D-42A5-9859-67459527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629" y="3907153"/>
            <a:ext cx="69570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=B10-B13</a:t>
            </a:r>
            <a:endParaRPr lang="en-US" altLang="en-US" dirty="0"/>
          </a:p>
        </p:txBody>
      </p:sp>
      <p:sp>
        <p:nvSpPr>
          <p:cNvPr id="196" name="Rectangle 26">
            <a:extLst>
              <a:ext uri="{FF2B5EF4-FFF2-40B4-BE49-F238E27FC236}">
                <a16:creationId xmlns:a16="http://schemas.microsoft.com/office/drawing/2014/main" id="{039898A9-D9AE-463C-B965-3367034F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338" y="4150504"/>
            <a:ext cx="65723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=B13/B1</a:t>
            </a:r>
            <a:endParaRPr lang="en-US" altLang="en-US" dirty="0"/>
          </a:p>
        </p:txBody>
      </p:sp>
      <p:sp>
        <p:nvSpPr>
          <p:cNvPr id="197" name="Rectangle 26">
            <a:extLst>
              <a:ext uri="{FF2B5EF4-FFF2-40B4-BE49-F238E27FC236}">
                <a16:creationId xmlns:a16="http://schemas.microsoft.com/office/drawing/2014/main" id="{118496EC-CF2B-49CF-9EE3-FE15B556A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102" y="4384647"/>
            <a:ext cx="1240724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=B3*B13+B14*B5</a:t>
            </a:r>
            <a:endParaRPr lang="en-US" altLang="en-US" dirty="0"/>
          </a:p>
        </p:txBody>
      </p:sp>
      <p:sp>
        <p:nvSpPr>
          <p:cNvPr id="198" name="Rectangle 26">
            <a:extLst>
              <a:ext uri="{FF2B5EF4-FFF2-40B4-BE49-F238E27FC236}">
                <a16:creationId xmlns:a16="http://schemas.microsoft.com/office/drawing/2014/main" id="{7AF8E277-F859-4499-88E8-789E129C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4629600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=B10*B4</a:t>
            </a:r>
            <a:endParaRPr lang="en-US" altLang="en-US" dirty="0"/>
          </a:p>
        </p:txBody>
      </p:sp>
      <p:sp>
        <p:nvSpPr>
          <p:cNvPr id="199" name="Rectangle 26">
            <a:extLst>
              <a:ext uri="{FF2B5EF4-FFF2-40B4-BE49-F238E27FC236}">
                <a16:creationId xmlns:a16="http://schemas.microsoft.com/office/drawing/2014/main" id="{2C8D9290-5DA5-4686-A3C0-755BD6FB9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616" y="4856272"/>
            <a:ext cx="69570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=B16-B17</a:t>
            </a:r>
            <a:endParaRPr lang="en-US" altLang="en-US" dirty="0"/>
          </a:p>
        </p:txBody>
      </p:sp>
      <p:sp>
        <p:nvSpPr>
          <p:cNvPr id="201" name="Rectangle 26">
            <a:extLst>
              <a:ext uri="{FF2B5EF4-FFF2-40B4-BE49-F238E27FC236}">
                <a16:creationId xmlns:a16="http://schemas.microsoft.com/office/drawing/2014/main" id="{104E6EB9-1E92-4E6A-A7DE-90CA8CBA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703" y="5095317"/>
            <a:ext cx="11958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=B13*B7-B14*B8</a:t>
            </a:r>
            <a:endParaRPr lang="en-US" altLang="en-US" sz="1300" dirty="0"/>
          </a:p>
        </p:txBody>
      </p:sp>
      <p:sp>
        <p:nvSpPr>
          <p:cNvPr id="202" name="Rectangle 26">
            <a:extLst>
              <a:ext uri="{FF2B5EF4-FFF2-40B4-BE49-F238E27FC236}">
                <a16:creationId xmlns:a16="http://schemas.microsoft.com/office/drawing/2014/main" id="{B9BD8E0D-C56D-4EBC-ACC8-A8A105DE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748" y="5319712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=B10*B4</a:t>
            </a:r>
            <a:endParaRPr lang="en-US" altLang="en-US" dirty="0"/>
          </a:p>
        </p:txBody>
      </p:sp>
      <p:sp>
        <p:nvSpPr>
          <p:cNvPr id="203" name="Rectangle 26">
            <a:extLst>
              <a:ext uri="{FF2B5EF4-FFF2-40B4-BE49-F238E27FC236}">
                <a16:creationId xmlns:a16="http://schemas.microsoft.com/office/drawing/2014/main" id="{69A3D1BE-3B16-44B9-8113-623DAD73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720" y="5558815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=B6*B10</a:t>
            </a:r>
            <a:endParaRPr lang="en-US" altLang="en-US" dirty="0"/>
          </a:p>
        </p:txBody>
      </p:sp>
      <p:sp>
        <p:nvSpPr>
          <p:cNvPr id="204" name="Rectangle 26">
            <a:extLst>
              <a:ext uri="{FF2B5EF4-FFF2-40B4-BE49-F238E27FC236}">
                <a16:creationId xmlns:a16="http://schemas.microsoft.com/office/drawing/2014/main" id="{FF3C7404-4507-4914-9026-8E95BFF8A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5805473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=B14*B5</a:t>
            </a:r>
            <a:endParaRPr lang="en-US" altLang="en-US" sz="1300" dirty="0"/>
          </a:p>
        </p:txBody>
      </p:sp>
      <p:sp>
        <p:nvSpPr>
          <p:cNvPr id="206" name="Rectangle 26">
            <a:extLst>
              <a:ext uri="{FF2B5EF4-FFF2-40B4-BE49-F238E27FC236}">
                <a16:creationId xmlns:a16="http://schemas.microsoft.com/office/drawing/2014/main" id="{5BE0887C-6043-4B25-8073-D83551BC3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079" y="6053924"/>
            <a:ext cx="102111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=B20-B21-B22</a:t>
            </a:r>
            <a:endParaRPr lang="en-US" altLang="en-US" dirty="0"/>
          </a:p>
        </p:txBody>
      </p:sp>
      <p:sp>
        <p:nvSpPr>
          <p:cNvPr id="208" name="Rectangle 26">
            <a:extLst>
              <a:ext uri="{FF2B5EF4-FFF2-40B4-BE49-F238E27FC236}">
                <a16:creationId xmlns:a16="http://schemas.microsoft.com/office/drawing/2014/main" id="{18B68C34-526C-45BE-8B59-EB3028E0A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741" y="6282075"/>
            <a:ext cx="740587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=B19+B23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644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95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950" fill="hold"/>
                                        <p:tgtEl>
                                          <p:spTgt spid="1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950" fill="hold"/>
                                        <p:tgtEl>
                                          <p:spTgt spid="1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900" fill="hold"/>
                                        <p:tgtEl>
                                          <p:spTgt spid="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95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900" fill="hold"/>
                                        <p:tgtEl>
                                          <p:spTgt spid="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100" fill="hold"/>
                                        <p:tgtEl>
                                          <p:spTgt spid="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15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100" fill="hold"/>
                                        <p:tgtEl>
                                          <p:spTgt spid="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184" grpId="0" animBg="1"/>
      <p:bldP spid="184" grpId="1" animBg="1"/>
      <p:bldP spid="184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9" grpId="0" animBg="1"/>
      <p:bldP spid="189" grpId="1" animBg="1"/>
      <p:bldP spid="189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193" grpId="0" animBg="1"/>
      <p:bldP spid="193" grpId="1" animBg="1"/>
      <p:bldP spid="193" grpId="2" animBg="1"/>
      <p:bldP spid="196" grpId="0" animBg="1"/>
      <p:bldP spid="196" grpId="1" animBg="1"/>
      <p:bldP spid="196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8" grpId="2" animBg="1"/>
      <p:bldP spid="199" grpId="0" animBg="1"/>
      <p:bldP spid="199" grpId="1" animBg="1"/>
      <p:bldP spid="199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3" grpId="0" animBg="1"/>
      <p:bldP spid="203" grpId="1" animBg="1"/>
      <p:bldP spid="203" grpId="2" animBg="1"/>
      <p:bldP spid="204" grpId="0" animBg="1"/>
      <p:bldP spid="204" grpId="1" animBg="1"/>
      <p:bldP spid="204" grpId="2" animBg="1"/>
      <p:bldP spid="206" grpId="0" animBg="1"/>
      <p:bldP spid="206" grpId="1" animBg="1"/>
      <p:bldP spid="206" grpId="2" animBg="1"/>
      <p:bldP spid="208" grpId="0" animBg="1"/>
      <p:bldP spid="208" grpId="1" animBg="1"/>
      <p:bldP spid="20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69BAC-2FCD-4C6E-A1AA-D9346562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B764F-52AC-4446-BD7F-05E17BE2C635}"/>
              </a:ext>
            </a:extLst>
          </p:cNvPr>
          <p:cNvSpPr/>
          <p:nvPr/>
        </p:nvSpPr>
        <p:spPr bwMode="auto">
          <a:xfrm>
            <a:off x="0" y="0"/>
            <a:ext cx="12227668" cy="68755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4" name="Summary Zoom 13">
                <a:extLst>
                  <a:ext uri="{FF2B5EF4-FFF2-40B4-BE49-F238E27FC236}">
                    <a16:creationId xmlns:a16="http://schemas.microsoft.com/office/drawing/2014/main" id="{2110150C-15DB-4AB3-8AFB-7DAA090B6C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227637"/>
                  </p:ext>
                </p:extLst>
              </p:nvPr>
            </p:nvGraphicFramePr>
            <p:xfrm>
              <a:off x="34925" y="0"/>
              <a:ext cx="12192000" cy="6858000"/>
            </p:xfrm>
            <a:graphic>
              <a:graphicData uri="http://schemas.microsoft.com/office/powerpoint/2016/summaryzoom">
                <psuz:summaryZm>
                  <psuz:summaryZmObj sectionId="{07DEB43B-DDFF-4465-A16B-9987F64DEEF7}">
                    <psuz:zmPr id="{4E312294-239E-4E94-BFD2-5919BF5E4C27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2440" y="20574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15785F6-9DBE-453F-9A9B-5B6AF7AF00D0}">
                    <psuz:zmPr id="{0AF242C6-F793-49BA-8F8A-6C3E62662B9E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67200" y="20574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12063C1-36F1-47E7-90D0-CE5240368213}">
                    <psuz:zmPr id="{AE0985DE-B31C-4A49-81D1-D63D529D6AEF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61960" y="20574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09BED16-A7A4-4628-B8D7-F267D7E4E925}">
                    <psuz:zmPr id="{5F37B757-8141-4D75-AEBF-1BE7DAC031E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2440" y="240030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6E62D0E-8465-40B2-ACE1-5575164D868F}">
                    <psuz:zmPr id="{8AB2C162-45D8-48A2-892F-95282D2F02DA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67200" y="240030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A28092C-7A6B-4203-93D0-F2C234583BE5}">
                    <psuz:zmPr id="{E6C1822C-D211-4C09-A3C3-F6A45DCEAE1B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61960" y="240030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16C7D1C-29F3-490F-A608-694A93A5527A}">
                    <psuz:zmPr id="{2438860E-6EDA-453A-A31E-F0931EDC3056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2440" y="459486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61B0FBA-54A3-4823-A47F-D87F707773C4}">
                    <psuz:zmPr id="{A064A761-C23D-4F30-B307-96308D0D984E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67200" y="4594860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14" name="Summary Zoom 13">
                <a:extLst>
                  <a:ext uri="{FF2B5EF4-FFF2-40B4-BE49-F238E27FC236}">
                    <a16:creationId xmlns:a16="http://schemas.microsoft.com/office/drawing/2014/main" id="{2110150C-15DB-4AB3-8AFB-7DAA090B6CF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4925" y="0"/>
                <a:ext cx="12192000" cy="6858000"/>
                <a:chOff x="34925" y="0"/>
                <a:chExt cx="12192000" cy="6858000"/>
              </a:xfrm>
            </p:grpSpPr>
            <p:pic>
              <p:nvPicPr>
                <p:cNvPr id="4" name="Picture 4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07365" y="20574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02125" y="20574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96885" y="20574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365" y="240030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02125" y="240030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96885" y="240030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7365" y="459486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02125" y="4594860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8229220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Information- Maximum to Spend on Forecasting Improvement</a:t>
            </a:r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6F0F43-2C52-4368-B81F-8CDFE5E9C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63983"/>
              </p:ext>
            </p:extLst>
          </p:nvPr>
        </p:nvGraphicFramePr>
        <p:xfrm>
          <a:off x="431395" y="941705"/>
          <a:ext cx="11556221" cy="542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Worksheet" r:id="rId4" imgW="8448583" imgH="3991238" progId="Excel.Sheet.12">
                  <p:embed/>
                </p:oleObj>
              </mc:Choice>
              <mc:Fallback>
                <p:oleObj name="Worksheet" r:id="rId4" imgW="8448583" imgH="3991238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6F0F43-2C52-4368-B81F-8CDFE5E9C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395" y="941705"/>
                        <a:ext cx="11556221" cy="5421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BC30CCC-6DE7-4274-8388-88A73546A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9" y="606610"/>
            <a:ext cx="11888761" cy="57941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E613FA4-5CD5-4CEB-A6CA-B8D835486A2F}"/>
              </a:ext>
            </a:extLst>
          </p:cNvPr>
          <p:cNvSpPr/>
          <p:nvPr/>
        </p:nvSpPr>
        <p:spPr bwMode="auto">
          <a:xfrm>
            <a:off x="9400677" y="939988"/>
            <a:ext cx="1005840" cy="29964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B7FE56-4CD5-4074-AAAA-89D80EDEDD28}"/>
              </a:ext>
            </a:extLst>
          </p:cNvPr>
          <p:cNvSpPr/>
          <p:nvPr/>
        </p:nvSpPr>
        <p:spPr bwMode="auto">
          <a:xfrm>
            <a:off x="2566493" y="4893800"/>
            <a:ext cx="829733" cy="2960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8DDF26-CE7D-47FF-A03A-DFC7862AC66D}"/>
              </a:ext>
            </a:extLst>
          </p:cNvPr>
          <p:cNvSpPr/>
          <p:nvPr/>
        </p:nvSpPr>
        <p:spPr bwMode="auto">
          <a:xfrm>
            <a:off x="2569141" y="5181579"/>
            <a:ext cx="827086" cy="2816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D92588-4313-47B0-9CD3-29B3B1B94F47}"/>
              </a:ext>
            </a:extLst>
          </p:cNvPr>
          <p:cNvSpPr/>
          <p:nvPr/>
        </p:nvSpPr>
        <p:spPr bwMode="auto">
          <a:xfrm>
            <a:off x="9400375" y="1242618"/>
            <a:ext cx="1005840" cy="27932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B3E924-10F5-45A1-B481-2823F1E1554A}"/>
              </a:ext>
            </a:extLst>
          </p:cNvPr>
          <p:cNvSpPr/>
          <p:nvPr/>
        </p:nvSpPr>
        <p:spPr bwMode="auto">
          <a:xfrm>
            <a:off x="9400375" y="1520597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0CD8ED-B75B-4B64-992E-0732D29378EE}"/>
              </a:ext>
            </a:extLst>
          </p:cNvPr>
          <p:cNvSpPr/>
          <p:nvPr/>
        </p:nvSpPr>
        <p:spPr bwMode="auto">
          <a:xfrm>
            <a:off x="2558376" y="1519886"/>
            <a:ext cx="829733" cy="29378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9D343C-E16E-4607-8A3A-A54F277EAED8}"/>
              </a:ext>
            </a:extLst>
          </p:cNvPr>
          <p:cNvSpPr/>
          <p:nvPr/>
        </p:nvSpPr>
        <p:spPr bwMode="auto">
          <a:xfrm>
            <a:off x="2560013" y="4053664"/>
            <a:ext cx="827086" cy="26818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99C073-EC04-421B-85DB-ADE1523A8029}"/>
              </a:ext>
            </a:extLst>
          </p:cNvPr>
          <p:cNvSpPr/>
          <p:nvPr/>
        </p:nvSpPr>
        <p:spPr bwMode="auto">
          <a:xfrm>
            <a:off x="9400375" y="1799926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E1C7C7-5F17-4EC2-B360-5093522E7A47}"/>
              </a:ext>
            </a:extLst>
          </p:cNvPr>
          <p:cNvSpPr/>
          <p:nvPr/>
        </p:nvSpPr>
        <p:spPr bwMode="auto">
          <a:xfrm>
            <a:off x="2555850" y="2081515"/>
            <a:ext cx="829733" cy="268182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BB80BA-5500-4AED-B49F-8C3BDD9B044D}"/>
              </a:ext>
            </a:extLst>
          </p:cNvPr>
          <p:cNvSpPr/>
          <p:nvPr/>
        </p:nvSpPr>
        <p:spPr bwMode="auto">
          <a:xfrm>
            <a:off x="2560013" y="4327439"/>
            <a:ext cx="827086" cy="28164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CD3EE7A-756C-4AD7-B6ED-05F3F8EE84B1}"/>
              </a:ext>
            </a:extLst>
          </p:cNvPr>
          <p:cNvSpPr/>
          <p:nvPr/>
        </p:nvSpPr>
        <p:spPr bwMode="auto">
          <a:xfrm>
            <a:off x="9396510" y="2092309"/>
            <a:ext cx="1005840" cy="2761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407E89-3044-49A0-AD93-4D102EA36547}"/>
              </a:ext>
            </a:extLst>
          </p:cNvPr>
          <p:cNvSpPr/>
          <p:nvPr/>
        </p:nvSpPr>
        <p:spPr bwMode="auto">
          <a:xfrm>
            <a:off x="2555339" y="1801250"/>
            <a:ext cx="829733" cy="2681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117D552-C6B0-45AF-9566-EAE43284E256}"/>
              </a:ext>
            </a:extLst>
          </p:cNvPr>
          <p:cNvSpPr/>
          <p:nvPr/>
        </p:nvSpPr>
        <p:spPr bwMode="auto">
          <a:xfrm>
            <a:off x="2556644" y="3777948"/>
            <a:ext cx="827086" cy="2816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39C1663-B943-4F0F-A5D2-EE5AC5AAF0C6}"/>
              </a:ext>
            </a:extLst>
          </p:cNvPr>
          <p:cNvSpPr/>
          <p:nvPr/>
        </p:nvSpPr>
        <p:spPr bwMode="auto">
          <a:xfrm>
            <a:off x="9399633" y="2374619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101F44B-429A-42FE-93FF-B02A1376FAD4}"/>
              </a:ext>
            </a:extLst>
          </p:cNvPr>
          <p:cNvSpPr/>
          <p:nvPr/>
        </p:nvSpPr>
        <p:spPr bwMode="auto">
          <a:xfrm>
            <a:off x="9402142" y="2665989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43387F9-A32C-4827-BBA8-FCC1DD4FC126}"/>
              </a:ext>
            </a:extLst>
          </p:cNvPr>
          <p:cNvSpPr/>
          <p:nvPr/>
        </p:nvSpPr>
        <p:spPr bwMode="auto">
          <a:xfrm>
            <a:off x="2558375" y="2932199"/>
            <a:ext cx="829733" cy="29603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39D327D-BCC3-472E-AB6E-32B85E592BB3}"/>
              </a:ext>
            </a:extLst>
          </p:cNvPr>
          <p:cNvSpPr/>
          <p:nvPr/>
        </p:nvSpPr>
        <p:spPr bwMode="auto">
          <a:xfrm>
            <a:off x="2556947" y="3228235"/>
            <a:ext cx="829733" cy="29603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896926B-2B99-4197-A45C-55E6838975ED}"/>
              </a:ext>
            </a:extLst>
          </p:cNvPr>
          <p:cNvSpPr/>
          <p:nvPr/>
        </p:nvSpPr>
        <p:spPr bwMode="auto">
          <a:xfrm>
            <a:off x="9398829" y="2958205"/>
            <a:ext cx="1005840" cy="26704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A245D1B-3AE0-405D-9F42-F2F584FC70DB}"/>
              </a:ext>
            </a:extLst>
          </p:cNvPr>
          <p:cNvSpPr/>
          <p:nvPr/>
        </p:nvSpPr>
        <p:spPr bwMode="auto">
          <a:xfrm>
            <a:off x="2566494" y="937384"/>
            <a:ext cx="820606" cy="28221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7CDD52B-87EB-41E2-824D-2DFCF3833203}"/>
              </a:ext>
            </a:extLst>
          </p:cNvPr>
          <p:cNvSpPr/>
          <p:nvPr/>
        </p:nvSpPr>
        <p:spPr bwMode="auto">
          <a:xfrm>
            <a:off x="9398829" y="3225852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C51C0EC-6ADC-4BBD-96E5-C799C2316585}"/>
              </a:ext>
            </a:extLst>
          </p:cNvPr>
          <p:cNvSpPr/>
          <p:nvPr/>
        </p:nvSpPr>
        <p:spPr bwMode="auto">
          <a:xfrm>
            <a:off x="9399286" y="3513113"/>
            <a:ext cx="1005840" cy="26483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224AD1E-112A-4A13-93B1-F2EEAE1B4748}"/>
              </a:ext>
            </a:extLst>
          </p:cNvPr>
          <p:cNvSpPr/>
          <p:nvPr/>
        </p:nvSpPr>
        <p:spPr bwMode="auto">
          <a:xfrm>
            <a:off x="9398829" y="3787964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4CFBCC9-2369-4DF0-9D78-7D6D0FC448BF}"/>
              </a:ext>
            </a:extLst>
          </p:cNvPr>
          <p:cNvSpPr/>
          <p:nvPr/>
        </p:nvSpPr>
        <p:spPr bwMode="auto">
          <a:xfrm>
            <a:off x="9398829" y="4067731"/>
            <a:ext cx="1005840" cy="2816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D74F87C-BD3F-4F28-A6D3-EBCAF2A7409D}"/>
              </a:ext>
            </a:extLst>
          </p:cNvPr>
          <p:cNvSpPr/>
          <p:nvPr/>
        </p:nvSpPr>
        <p:spPr bwMode="auto">
          <a:xfrm>
            <a:off x="9398829" y="4358631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5575B9-8DF9-4D05-BDBB-47362B62C97A}"/>
              </a:ext>
            </a:extLst>
          </p:cNvPr>
          <p:cNvSpPr/>
          <p:nvPr/>
        </p:nvSpPr>
        <p:spPr bwMode="auto">
          <a:xfrm>
            <a:off x="2555339" y="2364067"/>
            <a:ext cx="827087" cy="2705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7A1757-CE7A-4FA4-AEC8-F3A94282A627}"/>
              </a:ext>
            </a:extLst>
          </p:cNvPr>
          <p:cNvSpPr/>
          <p:nvPr/>
        </p:nvSpPr>
        <p:spPr bwMode="auto">
          <a:xfrm>
            <a:off x="9400153" y="4633718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BA2338-8627-488B-84D6-6E59A3F9F392}"/>
              </a:ext>
            </a:extLst>
          </p:cNvPr>
          <p:cNvSpPr/>
          <p:nvPr/>
        </p:nvSpPr>
        <p:spPr bwMode="auto">
          <a:xfrm>
            <a:off x="9397888" y="4907353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CF0DB1-FCB7-4267-BC2A-A59DFD63F343}"/>
              </a:ext>
            </a:extLst>
          </p:cNvPr>
          <p:cNvSpPr/>
          <p:nvPr/>
        </p:nvSpPr>
        <p:spPr bwMode="auto">
          <a:xfrm>
            <a:off x="9399270" y="5177869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0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2" grpId="0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2" animBg="1"/>
      <p:bldP spid="44" grpId="3" animBg="1"/>
      <p:bldP spid="44" grpId="4" animBg="1"/>
      <p:bldP spid="45" grpId="0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80" grpId="0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3" grpId="0" animBg="1"/>
      <p:bldP spid="84" grpId="0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8" grpId="0" animBg="1"/>
      <p:bldP spid="89" grpId="0" animBg="1"/>
      <p:bldP spid="89" grpId="1" animBg="1"/>
      <p:bldP spid="89" grpId="2" animBg="1"/>
      <p:bldP spid="89" grpId="3" animBg="1"/>
      <p:bldP spid="91" grpId="0" animBg="1"/>
      <p:bldP spid="92" grpId="0" animBg="1"/>
      <p:bldP spid="93" grpId="0" animBg="1"/>
      <p:bldP spid="94" grpId="0" animBg="1"/>
      <p:bldP spid="95" grpId="0" animBg="1"/>
      <p:bldP spid="32" grpId="0" animBg="1"/>
      <p:bldP spid="32" grpId="1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Collaboration- Maximum Expected Value of Supply Chain Profit </a:t>
            </a:r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6F0F43-2C52-4368-B81F-8CDFE5E9C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62106"/>
              </p:ext>
            </p:extLst>
          </p:nvPr>
        </p:nvGraphicFramePr>
        <p:xfrm>
          <a:off x="431395" y="941705"/>
          <a:ext cx="11556221" cy="542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Worksheet" r:id="rId4" imgW="8448583" imgH="3991238" progId="Excel.Sheet.12">
                  <p:embed/>
                </p:oleObj>
              </mc:Choice>
              <mc:Fallback>
                <p:oleObj name="Worksheet" r:id="rId4" imgW="8448583" imgH="3991238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6F0F43-2C52-4368-B81F-8CDFE5E9C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395" y="941705"/>
                        <a:ext cx="11556221" cy="5421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B8BA2338-8627-488B-84D6-6E59A3F9F392}"/>
              </a:ext>
            </a:extLst>
          </p:cNvPr>
          <p:cNvSpPr/>
          <p:nvPr/>
        </p:nvSpPr>
        <p:spPr bwMode="auto">
          <a:xfrm>
            <a:off x="9372600" y="952202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B27D9F-9761-4D5B-8C52-7DD7C7B06AC6}"/>
              </a:ext>
            </a:extLst>
          </p:cNvPr>
          <p:cNvSpPr/>
          <p:nvPr/>
        </p:nvSpPr>
        <p:spPr bwMode="auto">
          <a:xfrm>
            <a:off x="2586466" y="1802796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B8CD9E6-AF60-4A93-848F-C12EE6AAE73C}"/>
              </a:ext>
            </a:extLst>
          </p:cNvPr>
          <p:cNvSpPr/>
          <p:nvPr/>
        </p:nvSpPr>
        <p:spPr bwMode="auto">
          <a:xfrm>
            <a:off x="2587184" y="2362726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D3625E-34E3-4075-839E-5411B1B18820}"/>
              </a:ext>
            </a:extLst>
          </p:cNvPr>
          <p:cNvSpPr/>
          <p:nvPr/>
        </p:nvSpPr>
        <p:spPr bwMode="auto">
          <a:xfrm>
            <a:off x="2586977" y="2079596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43BFAD-59CB-458B-ABBE-B61D51C2DFEE}"/>
              </a:ext>
            </a:extLst>
          </p:cNvPr>
          <p:cNvSpPr/>
          <p:nvPr/>
        </p:nvSpPr>
        <p:spPr bwMode="auto">
          <a:xfrm>
            <a:off x="2573464" y="3492198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76E7EC-1CE6-4F51-A935-C0B7147C5D55}"/>
              </a:ext>
            </a:extLst>
          </p:cNvPr>
          <p:cNvSpPr/>
          <p:nvPr/>
        </p:nvSpPr>
        <p:spPr bwMode="auto">
          <a:xfrm>
            <a:off x="2577512" y="3774301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A7EA07D-7687-40EF-B066-9734790DF5CB}"/>
              </a:ext>
            </a:extLst>
          </p:cNvPr>
          <p:cNvSpPr/>
          <p:nvPr/>
        </p:nvSpPr>
        <p:spPr bwMode="auto">
          <a:xfrm>
            <a:off x="2573464" y="4061328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352E7A-237C-4E2B-B537-510CB693196E}"/>
              </a:ext>
            </a:extLst>
          </p:cNvPr>
          <p:cNvSpPr/>
          <p:nvPr/>
        </p:nvSpPr>
        <p:spPr bwMode="auto">
          <a:xfrm>
            <a:off x="2573464" y="4621169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59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E40DB-4F33-466A-82A6-6822C497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Sensitivity Analysist</a:t>
            </a:r>
          </a:p>
        </p:txBody>
      </p:sp>
      <p:pic>
        <p:nvPicPr>
          <p:cNvPr id="4" name="!!Picture-Top">
            <a:extLst>
              <a:ext uri="{FF2B5EF4-FFF2-40B4-BE49-F238E27FC236}">
                <a16:creationId xmlns:a16="http://schemas.microsoft.com/office/drawing/2014/main" id="{C88BB96C-6A9D-4B93-8F63-41B74EB1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12" y="1635966"/>
            <a:ext cx="8763000" cy="3934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A3829-EBFF-4B83-A911-2E647CFEA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840" y="1934373"/>
            <a:ext cx="7925360" cy="3356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08EB6D-DAD0-400F-A320-1A7099FB205C}"/>
              </a:ext>
            </a:extLst>
          </p:cNvPr>
          <p:cNvSpPr txBox="1"/>
          <p:nvPr/>
        </p:nvSpPr>
        <p:spPr>
          <a:xfrm>
            <a:off x="533400" y="3657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22EAA-DDB9-4FF9-A551-B7C26475E64A}"/>
              </a:ext>
            </a:extLst>
          </p:cNvPr>
          <p:cNvSpPr txBox="1"/>
          <p:nvPr/>
        </p:nvSpPr>
        <p:spPr>
          <a:xfrm>
            <a:off x="5105400" y="108732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64767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5B9DD-8026-47DF-8CD8-93ED5E92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DSI Ardavan 2">
            <a:hlinkClick r:id="" action="ppaction://media"/>
            <a:extLst>
              <a:ext uri="{FF2B5EF4-FFF2-40B4-BE49-F238E27FC236}">
                <a16:creationId xmlns:a16="http://schemas.microsoft.com/office/drawing/2014/main" id="{476F5BDB-12FB-4D80-B65B-7A506C3AD8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090" y="14177"/>
            <a:ext cx="12112961" cy="68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8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Collaboration- Maximum Expected Value of Supply Chain Profit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5B51E-D46B-8909-F782-7FD33F07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9601"/>
            <a:ext cx="12039600" cy="4671678"/>
          </a:xfrm>
          <a:prstGeom prst="rect">
            <a:avLst/>
          </a:prstGeom>
        </p:spPr>
      </p:pic>
      <p:graphicFrame>
        <p:nvGraphicFramePr>
          <p:cNvPr id="226" name="Object 225">
            <a:extLst>
              <a:ext uri="{FF2B5EF4-FFF2-40B4-BE49-F238E27FC236}">
                <a16:creationId xmlns:a16="http://schemas.microsoft.com/office/drawing/2014/main" id="{6C383525-C54F-80DA-ED9C-478855272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96116"/>
              </p:ext>
            </p:extLst>
          </p:nvPr>
        </p:nvGraphicFramePr>
        <p:xfrm>
          <a:off x="339725" y="909638"/>
          <a:ext cx="11825288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Worksheet" r:id="rId5" imgW="11401296" imgH="4181606" progId="Excel.Sheet.12">
                  <p:embed/>
                </p:oleObj>
              </mc:Choice>
              <mc:Fallback>
                <p:oleObj name="Worksheet" r:id="rId5" imgW="11401296" imgH="4181606" progId="Excel.Sheet.12">
                  <p:embed/>
                  <p:pic>
                    <p:nvPicPr>
                      <p:cNvPr id="226" name="Object 225">
                        <a:extLst>
                          <a:ext uri="{FF2B5EF4-FFF2-40B4-BE49-F238E27FC236}">
                            <a16:creationId xmlns:a16="http://schemas.microsoft.com/office/drawing/2014/main" id="{6C383525-C54F-80DA-ED9C-478855272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725" y="909638"/>
                        <a:ext cx="11825288" cy="435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Rectangle 226">
            <a:extLst>
              <a:ext uri="{FF2B5EF4-FFF2-40B4-BE49-F238E27FC236}">
                <a16:creationId xmlns:a16="http://schemas.microsoft.com/office/drawing/2014/main" id="{5EA990E9-38DA-B952-D036-931841712C63}"/>
              </a:ext>
            </a:extLst>
          </p:cNvPr>
          <p:cNvSpPr/>
          <p:nvPr/>
        </p:nvSpPr>
        <p:spPr bwMode="auto">
          <a:xfrm>
            <a:off x="9507908" y="904444"/>
            <a:ext cx="762000" cy="2216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0A8D7C0-F2A1-A6E2-0BC6-B1E77E368FED}"/>
              </a:ext>
            </a:extLst>
          </p:cNvPr>
          <p:cNvSpPr/>
          <p:nvPr/>
        </p:nvSpPr>
        <p:spPr bwMode="auto">
          <a:xfrm>
            <a:off x="3574961" y="4831830"/>
            <a:ext cx="615995" cy="21451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F54DFE2-101E-9E24-5482-8F7587B86A11}"/>
              </a:ext>
            </a:extLst>
          </p:cNvPr>
          <p:cNvSpPr/>
          <p:nvPr/>
        </p:nvSpPr>
        <p:spPr bwMode="auto">
          <a:xfrm>
            <a:off x="3574961" y="5040560"/>
            <a:ext cx="615995" cy="21241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32E181-C7E7-705C-DA15-C4646A587867}"/>
              </a:ext>
            </a:extLst>
          </p:cNvPr>
          <p:cNvSpPr/>
          <p:nvPr/>
        </p:nvSpPr>
        <p:spPr bwMode="auto">
          <a:xfrm>
            <a:off x="9507908" y="1124042"/>
            <a:ext cx="762000" cy="21609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D4C9475-8751-3C95-1368-59863ADDBF78}"/>
              </a:ext>
            </a:extLst>
          </p:cNvPr>
          <p:cNvSpPr/>
          <p:nvPr/>
        </p:nvSpPr>
        <p:spPr bwMode="auto">
          <a:xfrm>
            <a:off x="9507908" y="1344122"/>
            <a:ext cx="762000" cy="20998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442F4C2-89D1-A944-0018-A9D1D1BC9E60}"/>
              </a:ext>
            </a:extLst>
          </p:cNvPr>
          <p:cNvSpPr/>
          <p:nvPr/>
        </p:nvSpPr>
        <p:spPr bwMode="auto">
          <a:xfrm>
            <a:off x="3568566" y="3721790"/>
            <a:ext cx="609598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3DEC55F-AB85-CD0B-C6E8-30026A297ED1}"/>
              </a:ext>
            </a:extLst>
          </p:cNvPr>
          <p:cNvSpPr/>
          <p:nvPr/>
        </p:nvSpPr>
        <p:spPr bwMode="auto">
          <a:xfrm>
            <a:off x="3568565" y="1999258"/>
            <a:ext cx="609600" cy="22250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130B6A5-E3FC-FAC8-C37C-8456AB354D3D}"/>
              </a:ext>
            </a:extLst>
          </p:cNvPr>
          <p:cNvSpPr/>
          <p:nvPr/>
        </p:nvSpPr>
        <p:spPr bwMode="auto">
          <a:xfrm>
            <a:off x="9507908" y="1558167"/>
            <a:ext cx="762000" cy="21702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0E31AFF-5C84-CBF2-C5FB-EAF968ABC618}"/>
              </a:ext>
            </a:extLst>
          </p:cNvPr>
          <p:cNvSpPr/>
          <p:nvPr/>
        </p:nvSpPr>
        <p:spPr bwMode="auto">
          <a:xfrm>
            <a:off x="3568564" y="4160474"/>
            <a:ext cx="615995" cy="23070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3666E7D-937E-7252-D186-FD48EAB10A9D}"/>
              </a:ext>
            </a:extLst>
          </p:cNvPr>
          <p:cNvSpPr/>
          <p:nvPr/>
        </p:nvSpPr>
        <p:spPr bwMode="auto">
          <a:xfrm>
            <a:off x="3568565" y="2448574"/>
            <a:ext cx="609602" cy="2066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D822B57-D6E8-2BC7-8B75-59C845B844F9}"/>
              </a:ext>
            </a:extLst>
          </p:cNvPr>
          <p:cNvSpPr/>
          <p:nvPr/>
        </p:nvSpPr>
        <p:spPr bwMode="auto">
          <a:xfrm>
            <a:off x="9507908" y="1772486"/>
            <a:ext cx="762000" cy="223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385FD9-93D6-C651-70CC-5C3BD223687D}"/>
              </a:ext>
            </a:extLst>
          </p:cNvPr>
          <p:cNvSpPr/>
          <p:nvPr/>
        </p:nvSpPr>
        <p:spPr bwMode="auto">
          <a:xfrm>
            <a:off x="9507908" y="2003574"/>
            <a:ext cx="762000" cy="23229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3A507DC-8E9B-8A7A-F274-AE83893F4C7A}"/>
              </a:ext>
            </a:extLst>
          </p:cNvPr>
          <p:cNvSpPr/>
          <p:nvPr/>
        </p:nvSpPr>
        <p:spPr bwMode="auto">
          <a:xfrm>
            <a:off x="3568564" y="2233712"/>
            <a:ext cx="609601" cy="2089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86FFED6-D6B9-B93E-7065-7D5AA86DC3A0}"/>
              </a:ext>
            </a:extLst>
          </p:cNvPr>
          <p:cNvSpPr/>
          <p:nvPr/>
        </p:nvSpPr>
        <p:spPr bwMode="auto">
          <a:xfrm>
            <a:off x="3568564" y="3518627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C8BD96A-09D8-7851-DB35-458A5B07E7EC}"/>
              </a:ext>
            </a:extLst>
          </p:cNvPr>
          <p:cNvSpPr/>
          <p:nvPr/>
        </p:nvSpPr>
        <p:spPr bwMode="auto">
          <a:xfrm>
            <a:off x="9507908" y="2234865"/>
            <a:ext cx="762000" cy="20779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64A9E28-A4E2-8A15-64F6-F1512B5ECBC5}"/>
              </a:ext>
            </a:extLst>
          </p:cNvPr>
          <p:cNvSpPr/>
          <p:nvPr/>
        </p:nvSpPr>
        <p:spPr bwMode="auto">
          <a:xfrm>
            <a:off x="3568564" y="4162437"/>
            <a:ext cx="609598" cy="2241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7D94D5B-5E91-49F0-D75A-C68390EA4CA5}"/>
              </a:ext>
            </a:extLst>
          </p:cNvPr>
          <p:cNvSpPr/>
          <p:nvPr/>
        </p:nvSpPr>
        <p:spPr bwMode="auto">
          <a:xfrm>
            <a:off x="3568564" y="2873407"/>
            <a:ext cx="609600" cy="20668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C84CCEB-6102-191D-FB3B-51524E426CA7}"/>
              </a:ext>
            </a:extLst>
          </p:cNvPr>
          <p:cNvSpPr/>
          <p:nvPr/>
        </p:nvSpPr>
        <p:spPr bwMode="auto">
          <a:xfrm>
            <a:off x="3565366" y="4385244"/>
            <a:ext cx="615995" cy="22181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CB6D876-FF3F-FB1F-AFEA-AF8417ED81E1}"/>
              </a:ext>
            </a:extLst>
          </p:cNvPr>
          <p:cNvSpPr/>
          <p:nvPr/>
        </p:nvSpPr>
        <p:spPr bwMode="auto">
          <a:xfrm>
            <a:off x="3568564" y="3083561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C25FDA1-E367-008D-3277-F75D938977ED}"/>
              </a:ext>
            </a:extLst>
          </p:cNvPr>
          <p:cNvSpPr/>
          <p:nvPr/>
        </p:nvSpPr>
        <p:spPr bwMode="auto">
          <a:xfrm>
            <a:off x="9507908" y="2441450"/>
            <a:ext cx="762000" cy="2295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72F3222-4F79-B5D4-929B-449042D5877D}"/>
              </a:ext>
            </a:extLst>
          </p:cNvPr>
          <p:cNvSpPr/>
          <p:nvPr/>
        </p:nvSpPr>
        <p:spPr bwMode="auto">
          <a:xfrm>
            <a:off x="3581400" y="912687"/>
            <a:ext cx="609600" cy="1952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83E5FED-500A-A5E8-6C01-954EC752DB77}"/>
              </a:ext>
            </a:extLst>
          </p:cNvPr>
          <p:cNvSpPr/>
          <p:nvPr/>
        </p:nvSpPr>
        <p:spPr bwMode="auto">
          <a:xfrm>
            <a:off x="9507908" y="2673161"/>
            <a:ext cx="762000" cy="1954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F1E6B1F-FF51-8A7D-5560-EC5CCD96ADA9}"/>
              </a:ext>
            </a:extLst>
          </p:cNvPr>
          <p:cNvSpPr/>
          <p:nvPr/>
        </p:nvSpPr>
        <p:spPr bwMode="auto">
          <a:xfrm>
            <a:off x="9507908" y="2866729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313ECFE-F35B-E5D3-529B-AE7AE2B7729A}"/>
              </a:ext>
            </a:extLst>
          </p:cNvPr>
          <p:cNvSpPr/>
          <p:nvPr/>
        </p:nvSpPr>
        <p:spPr bwMode="auto">
          <a:xfrm>
            <a:off x="9507908" y="3077750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8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3" grpId="2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9" grpId="0" animBg="1"/>
      <p:bldP spid="239" grpId="1" animBg="1"/>
      <p:bldP spid="240" grpId="0" animBg="1"/>
      <p:bldP spid="240" grpId="1" animBg="1"/>
      <p:bldP spid="240" grpId="2" animBg="1"/>
      <p:bldP spid="241" grpId="0" animBg="1"/>
      <p:bldP spid="242" grpId="0" animBg="1"/>
      <p:bldP spid="242" grpId="1" animBg="1"/>
      <p:bldP spid="243" grpId="0" animBg="1"/>
      <p:bldP spid="243" grpId="1" animBg="1"/>
      <p:bldP spid="243" grpId="2" animBg="1"/>
      <p:bldP spid="243" grpId="3" animBg="1"/>
      <p:bldP spid="244" grpId="0" animBg="1"/>
      <p:bldP spid="244" grpId="1" animBg="1"/>
      <p:bldP spid="245" grpId="0" animBg="1"/>
      <p:bldP spid="245" grpId="1" animBg="1"/>
      <p:bldP spid="246" grpId="0" animBg="1"/>
      <p:bldP spid="247" grpId="0" animBg="1"/>
      <p:bldP spid="247" grpId="1" animBg="1"/>
      <p:bldP spid="247" grpId="2" animBg="1"/>
      <p:bldP spid="247" grpId="3" animBg="1"/>
      <p:bldP spid="2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Collaboration- Maximum Expected Value of Supply Chain Profit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5B51E-D46B-8909-F782-7FD33F07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9601"/>
            <a:ext cx="12039600" cy="4671678"/>
          </a:xfrm>
          <a:prstGeom prst="rect">
            <a:avLst/>
          </a:prstGeom>
        </p:spPr>
      </p:pic>
      <p:graphicFrame>
        <p:nvGraphicFramePr>
          <p:cNvPr id="226" name="Object 225">
            <a:extLst>
              <a:ext uri="{FF2B5EF4-FFF2-40B4-BE49-F238E27FC236}">
                <a16:creationId xmlns:a16="http://schemas.microsoft.com/office/drawing/2014/main" id="{6C383525-C54F-80DA-ED9C-4788552729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725" y="909638"/>
          <a:ext cx="11825288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name="Worksheet" r:id="rId5" imgW="11401296" imgH="4181606" progId="Excel.Sheet.12">
                  <p:embed/>
                </p:oleObj>
              </mc:Choice>
              <mc:Fallback>
                <p:oleObj name="Worksheet" r:id="rId5" imgW="11401296" imgH="4181606" progId="Excel.Sheet.12">
                  <p:embed/>
                  <p:pic>
                    <p:nvPicPr>
                      <p:cNvPr id="226" name="Object 225">
                        <a:extLst>
                          <a:ext uri="{FF2B5EF4-FFF2-40B4-BE49-F238E27FC236}">
                            <a16:creationId xmlns:a16="http://schemas.microsoft.com/office/drawing/2014/main" id="{6C383525-C54F-80DA-ED9C-478855272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725" y="909638"/>
                        <a:ext cx="11825288" cy="435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Rectangle 226">
            <a:extLst>
              <a:ext uri="{FF2B5EF4-FFF2-40B4-BE49-F238E27FC236}">
                <a16:creationId xmlns:a16="http://schemas.microsoft.com/office/drawing/2014/main" id="{5EA990E9-38DA-B952-D036-931841712C63}"/>
              </a:ext>
            </a:extLst>
          </p:cNvPr>
          <p:cNvSpPr/>
          <p:nvPr/>
        </p:nvSpPr>
        <p:spPr bwMode="auto">
          <a:xfrm>
            <a:off x="9507908" y="904444"/>
            <a:ext cx="762000" cy="2216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0A8D7C0-F2A1-A6E2-0BC6-B1E77E368FED}"/>
              </a:ext>
            </a:extLst>
          </p:cNvPr>
          <p:cNvSpPr/>
          <p:nvPr/>
        </p:nvSpPr>
        <p:spPr bwMode="auto">
          <a:xfrm>
            <a:off x="3574961" y="4831830"/>
            <a:ext cx="615995" cy="21451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F54DFE2-101E-9E24-5482-8F7587B86A11}"/>
              </a:ext>
            </a:extLst>
          </p:cNvPr>
          <p:cNvSpPr/>
          <p:nvPr/>
        </p:nvSpPr>
        <p:spPr bwMode="auto">
          <a:xfrm>
            <a:off x="3574961" y="5040560"/>
            <a:ext cx="615995" cy="21241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32E181-C7E7-705C-DA15-C4646A587867}"/>
              </a:ext>
            </a:extLst>
          </p:cNvPr>
          <p:cNvSpPr/>
          <p:nvPr/>
        </p:nvSpPr>
        <p:spPr bwMode="auto">
          <a:xfrm>
            <a:off x="9507908" y="1124042"/>
            <a:ext cx="762000" cy="21609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D4C9475-8751-3C95-1368-59863ADDBF78}"/>
              </a:ext>
            </a:extLst>
          </p:cNvPr>
          <p:cNvSpPr/>
          <p:nvPr/>
        </p:nvSpPr>
        <p:spPr bwMode="auto">
          <a:xfrm>
            <a:off x="9507908" y="1344122"/>
            <a:ext cx="762000" cy="20998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442F4C2-89D1-A944-0018-A9D1D1BC9E60}"/>
              </a:ext>
            </a:extLst>
          </p:cNvPr>
          <p:cNvSpPr/>
          <p:nvPr/>
        </p:nvSpPr>
        <p:spPr bwMode="auto">
          <a:xfrm>
            <a:off x="3568566" y="3721790"/>
            <a:ext cx="609598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3DEC55F-AB85-CD0B-C6E8-30026A297ED1}"/>
              </a:ext>
            </a:extLst>
          </p:cNvPr>
          <p:cNvSpPr/>
          <p:nvPr/>
        </p:nvSpPr>
        <p:spPr bwMode="auto">
          <a:xfrm>
            <a:off x="3568565" y="1999258"/>
            <a:ext cx="609600" cy="22250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130B6A5-E3FC-FAC8-C37C-8456AB354D3D}"/>
              </a:ext>
            </a:extLst>
          </p:cNvPr>
          <p:cNvSpPr/>
          <p:nvPr/>
        </p:nvSpPr>
        <p:spPr bwMode="auto">
          <a:xfrm>
            <a:off x="9507908" y="1558167"/>
            <a:ext cx="762000" cy="21702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0E31AFF-5C84-CBF2-C5FB-EAF968ABC618}"/>
              </a:ext>
            </a:extLst>
          </p:cNvPr>
          <p:cNvSpPr/>
          <p:nvPr/>
        </p:nvSpPr>
        <p:spPr bwMode="auto">
          <a:xfrm>
            <a:off x="3568564" y="4160474"/>
            <a:ext cx="615995" cy="23070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3666E7D-937E-7252-D186-FD48EAB10A9D}"/>
              </a:ext>
            </a:extLst>
          </p:cNvPr>
          <p:cNvSpPr/>
          <p:nvPr/>
        </p:nvSpPr>
        <p:spPr bwMode="auto">
          <a:xfrm>
            <a:off x="3568565" y="2448574"/>
            <a:ext cx="609602" cy="2066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D822B57-D6E8-2BC7-8B75-59C845B844F9}"/>
              </a:ext>
            </a:extLst>
          </p:cNvPr>
          <p:cNvSpPr/>
          <p:nvPr/>
        </p:nvSpPr>
        <p:spPr bwMode="auto">
          <a:xfrm>
            <a:off x="9507908" y="1772486"/>
            <a:ext cx="762000" cy="223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385FD9-93D6-C651-70CC-5C3BD223687D}"/>
              </a:ext>
            </a:extLst>
          </p:cNvPr>
          <p:cNvSpPr/>
          <p:nvPr/>
        </p:nvSpPr>
        <p:spPr bwMode="auto">
          <a:xfrm>
            <a:off x="9507908" y="2003574"/>
            <a:ext cx="762000" cy="23229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3A507DC-8E9B-8A7A-F274-AE83893F4C7A}"/>
              </a:ext>
            </a:extLst>
          </p:cNvPr>
          <p:cNvSpPr/>
          <p:nvPr/>
        </p:nvSpPr>
        <p:spPr bwMode="auto">
          <a:xfrm>
            <a:off x="3568564" y="2233712"/>
            <a:ext cx="609601" cy="2089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86FFED6-D6B9-B93E-7065-7D5AA86DC3A0}"/>
              </a:ext>
            </a:extLst>
          </p:cNvPr>
          <p:cNvSpPr/>
          <p:nvPr/>
        </p:nvSpPr>
        <p:spPr bwMode="auto">
          <a:xfrm>
            <a:off x="3568564" y="3518627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C8BD96A-09D8-7851-DB35-458A5B07E7EC}"/>
              </a:ext>
            </a:extLst>
          </p:cNvPr>
          <p:cNvSpPr/>
          <p:nvPr/>
        </p:nvSpPr>
        <p:spPr bwMode="auto">
          <a:xfrm>
            <a:off x="9507908" y="2234865"/>
            <a:ext cx="762000" cy="20779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64A9E28-A4E2-8A15-64F6-F1512B5ECBC5}"/>
              </a:ext>
            </a:extLst>
          </p:cNvPr>
          <p:cNvSpPr/>
          <p:nvPr/>
        </p:nvSpPr>
        <p:spPr bwMode="auto">
          <a:xfrm>
            <a:off x="3568564" y="4162437"/>
            <a:ext cx="609598" cy="2241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7D94D5B-5E91-49F0-D75A-C68390EA4CA5}"/>
              </a:ext>
            </a:extLst>
          </p:cNvPr>
          <p:cNvSpPr/>
          <p:nvPr/>
        </p:nvSpPr>
        <p:spPr bwMode="auto">
          <a:xfrm>
            <a:off x="3568564" y="2873407"/>
            <a:ext cx="609600" cy="20668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C84CCEB-6102-191D-FB3B-51524E426CA7}"/>
              </a:ext>
            </a:extLst>
          </p:cNvPr>
          <p:cNvSpPr/>
          <p:nvPr/>
        </p:nvSpPr>
        <p:spPr bwMode="auto">
          <a:xfrm>
            <a:off x="3565366" y="4385244"/>
            <a:ext cx="615995" cy="22181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CB6D876-FF3F-FB1F-AFEA-AF8417ED81E1}"/>
              </a:ext>
            </a:extLst>
          </p:cNvPr>
          <p:cNvSpPr/>
          <p:nvPr/>
        </p:nvSpPr>
        <p:spPr bwMode="auto">
          <a:xfrm>
            <a:off x="3568564" y="3083561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C25FDA1-E367-008D-3277-F75D938977ED}"/>
              </a:ext>
            </a:extLst>
          </p:cNvPr>
          <p:cNvSpPr/>
          <p:nvPr/>
        </p:nvSpPr>
        <p:spPr bwMode="auto">
          <a:xfrm>
            <a:off x="9507908" y="2441450"/>
            <a:ext cx="762000" cy="2295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72F3222-4F79-B5D4-929B-449042D5877D}"/>
              </a:ext>
            </a:extLst>
          </p:cNvPr>
          <p:cNvSpPr/>
          <p:nvPr/>
        </p:nvSpPr>
        <p:spPr bwMode="auto">
          <a:xfrm>
            <a:off x="3581400" y="912687"/>
            <a:ext cx="609600" cy="1952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83E5FED-500A-A5E8-6C01-954EC752DB77}"/>
              </a:ext>
            </a:extLst>
          </p:cNvPr>
          <p:cNvSpPr/>
          <p:nvPr/>
        </p:nvSpPr>
        <p:spPr bwMode="auto">
          <a:xfrm>
            <a:off x="9507908" y="2673161"/>
            <a:ext cx="762000" cy="1954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F1E6B1F-FF51-8A7D-5560-EC5CCD96ADA9}"/>
              </a:ext>
            </a:extLst>
          </p:cNvPr>
          <p:cNvSpPr/>
          <p:nvPr/>
        </p:nvSpPr>
        <p:spPr bwMode="auto">
          <a:xfrm>
            <a:off x="9507908" y="2866729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313ECFE-F35B-E5D3-529B-AE7AE2B7729A}"/>
              </a:ext>
            </a:extLst>
          </p:cNvPr>
          <p:cNvSpPr/>
          <p:nvPr/>
        </p:nvSpPr>
        <p:spPr bwMode="auto">
          <a:xfrm>
            <a:off x="9507908" y="3077750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9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3" grpId="2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9" grpId="0" animBg="1"/>
      <p:bldP spid="239" grpId="1" animBg="1"/>
      <p:bldP spid="240" grpId="0" animBg="1"/>
      <p:bldP spid="240" grpId="1" animBg="1"/>
      <p:bldP spid="240" grpId="2" animBg="1"/>
      <p:bldP spid="241" grpId="0" animBg="1"/>
      <p:bldP spid="242" grpId="0" animBg="1"/>
      <p:bldP spid="242" grpId="1" animBg="1"/>
      <p:bldP spid="243" grpId="0" animBg="1"/>
      <p:bldP spid="243" grpId="1" animBg="1"/>
      <p:bldP spid="243" grpId="2" animBg="1"/>
      <p:bldP spid="243" grpId="3" animBg="1"/>
      <p:bldP spid="244" grpId="0" animBg="1"/>
      <p:bldP spid="244" grpId="1" animBg="1"/>
      <p:bldP spid="245" grpId="0" animBg="1"/>
      <p:bldP spid="245" grpId="1" animBg="1"/>
      <p:bldP spid="246" grpId="0" animBg="1"/>
      <p:bldP spid="247" grpId="0" animBg="1"/>
      <p:bldP spid="247" grpId="1" animBg="1"/>
      <p:bldP spid="247" grpId="2" animBg="1"/>
      <p:bldP spid="247" grpId="3" animBg="1"/>
      <p:bldP spid="2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4DA03-B07E-42EA-949B-CD6873C9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Demand Distrinutions N~(100,25)</a:t>
            </a:r>
          </a:p>
          <a:p>
            <a:pPr marL="0" indent="0">
              <a:buNone/>
            </a:pPr>
            <a:r>
              <a:rPr lang="en-US" sz="2400" dirty="0"/>
              <a:t>p=120, c=40, v = 20 </a:t>
            </a:r>
            <a:r>
              <a:rPr lang="en-US" sz="2400" dirty="0">
                <a:sym typeface="Wingdings" panose="05000000000000000000" pitchFamily="2" charset="2"/>
              </a:rPr>
              <a:t> Cu=120-40=80, Co= 40-20 =20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SL*=Cu/Cu+Co= 80/(80+20)=0.8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Q* = ROUNDUP(NORM.INV(0.8,100,25),0) </a:t>
            </a:r>
            <a:r>
              <a:rPr lang="en-US" sz="2400" dirty="0"/>
              <a:t>= 122</a:t>
            </a:r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σ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^2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*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NORM.DIST(Q,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σ,0)-(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Q-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)*(1-NORM.DIST(Q,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σ,1))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25^2*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NORM.DIST(</a:t>
            </a:r>
            <a:r>
              <a:rPr lang="en-US" sz="2400" dirty="0">
                <a:solidFill>
                  <a:srgbClr val="000000"/>
                </a:solidFill>
              </a:rPr>
              <a:t>122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,0)-(</a:t>
            </a:r>
            <a:r>
              <a:rPr lang="en-US" sz="2400" dirty="0">
                <a:solidFill>
                  <a:srgbClr val="000000"/>
                </a:solidFill>
              </a:rPr>
              <a:t>122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)*(1-NORM.DIST(</a:t>
            </a:r>
            <a:r>
              <a:rPr lang="en-US" sz="2400" dirty="0">
                <a:solidFill>
                  <a:srgbClr val="000000"/>
                </a:solidFill>
              </a:rPr>
              <a:t>122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,1))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625*0.010834558872 </a:t>
            </a:r>
            <a:r>
              <a:rPr lang="el-GR" sz="24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22*(1- 0.810570345 </a:t>
            </a:r>
            <a:r>
              <a:rPr lang="el-GR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00"/>
                </a:solidFill>
              </a:rPr>
              <a:t>6.77-4.17 = 2.6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Sales = 100-2.6= 97.4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Over Stock = 122-97.4 = 24.6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Revenue = 97.4*120+24.6*20 = 12180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Cost = 122(40) =4880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Profit = 12180- 4880 =7300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Profit =97.4(80)-24.6(20) =7300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/>
              <a:t>-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9AA663-7C66-42FB-8BF4-938193D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Solution Got Easy</a:t>
            </a:r>
          </a:p>
        </p:txBody>
      </p:sp>
    </p:spTree>
    <p:extLst>
      <p:ext uri="{BB962C8B-B14F-4D97-AF65-F5344CB8AC3E}">
        <p14:creationId xmlns:p14="http://schemas.microsoft.com/office/powerpoint/2010/main" val="20845051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4DA03-B07E-42EA-949B-CD6873C9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Supplier Profit = 122(40-10)-24.6 (20)=3168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Supply Chain Profit = 3168+ 7300 = 10468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Compute Supply Chain Profit if c=10 and v=0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Cu=120-10=110, Co= 10-0 =10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SL*=110/(110+10) =</a:t>
            </a:r>
            <a:r>
              <a:rPr lang="en-US" sz="2400" dirty="0"/>
              <a:t>0.916667 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Q* = NORM.INV(</a:t>
            </a:r>
            <a:r>
              <a:rPr lang="en-US" sz="2400" dirty="0"/>
              <a:t>0.916667 </a:t>
            </a:r>
            <a:r>
              <a:rPr lang="en-US" sz="2400" dirty="0">
                <a:sym typeface="Wingdings" panose="05000000000000000000" pitchFamily="2" charset="2"/>
              </a:rPr>
              <a:t>,100,25)=</a:t>
            </a:r>
            <a:r>
              <a:rPr lang="en-US" sz="2400" dirty="0"/>
              <a:t> 135.57=136</a:t>
            </a:r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NORM.DIST(</a:t>
            </a:r>
            <a:r>
              <a:rPr lang="en-US" sz="2400" dirty="0">
                <a:solidFill>
                  <a:srgbClr val="000000"/>
                </a:solidFill>
              </a:rPr>
              <a:t>136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,0)-(</a:t>
            </a:r>
            <a:r>
              <a:rPr lang="en-US" sz="2400" dirty="0">
                <a:solidFill>
                  <a:srgbClr val="000000"/>
                </a:solidFill>
              </a:rPr>
              <a:t>136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)*(1-NORM.DIST(136,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,1))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625*</a:t>
            </a:r>
            <a:r>
              <a:rPr lang="en-US" sz="2400" dirty="0"/>
              <a:t>0.005658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36*(1-</a:t>
            </a:r>
            <a:r>
              <a:rPr lang="en-US" sz="2400" dirty="0"/>
              <a:t>0.925066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3.54-2.7 = 0.84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Sales = 100-0.84= 99.16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Over Stock = 136-99.16 = 36.84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Profit  = 99.16(120-10)-36.84(10) =10539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Supplier Profit = 0 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 Supply Chain Profit = </a:t>
            </a:r>
            <a:r>
              <a:rPr lang="en-US" sz="2400" dirty="0">
                <a:solidFill>
                  <a:srgbClr val="000000"/>
                </a:solidFill>
              </a:rPr>
              <a:t>10539+0 = 10539 – 10468 = 61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/>
              <a:t>-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9AA663-7C66-42FB-8BF4-938193D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42308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Profit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3D8FB-ABBD-4B3B-A6A0-EE0C701FA0D5}"/>
              </a:ext>
            </a:extLst>
          </p:cNvPr>
          <p:cNvSpPr/>
          <p:nvPr/>
        </p:nvSpPr>
        <p:spPr bwMode="auto">
          <a:xfrm>
            <a:off x="7293390" y="609600"/>
            <a:ext cx="1313385" cy="581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787E6-03A8-4270-B6E9-834C4D66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7777"/>
            <a:ext cx="6476105" cy="585605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70C60D3-69CA-4FE9-9303-E1E0F4B16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03635"/>
              </p:ext>
            </p:extLst>
          </p:nvPr>
        </p:nvGraphicFramePr>
        <p:xfrm>
          <a:off x="402991" y="914401"/>
          <a:ext cx="6074009" cy="55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Worksheet" r:id="rId5" imgW="6610313" imgH="5857678" progId="Excel.Sheet.12">
                  <p:embed/>
                </p:oleObj>
              </mc:Choice>
              <mc:Fallback>
                <p:oleObj name="Worksheet" r:id="rId5" imgW="6610313" imgH="58576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991" y="914401"/>
                        <a:ext cx="6074009" cy="55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E79E13A-E39B-4F5B-B906-CF83D9EA0554}"/>
              </a:ext>
            </a:extLst>
          </p:cNvPr>
          <p:cNvSpPr/>
          <p:nvPr/>
        </p:nvSpPr>
        <p:spPr bwMode="auto">
          <a:xfrm>
            <a:off x="3180180" y="3069564"/>
            <a:ext cx="647228" cy="3880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B97AF3-D8A4-4510-8CA3-6A5EDA6E5F47}"/>
              </a:ext>
            </a:extLst>
          </p:cNvPr>
          <p:cNvSpPr/>
          <p:nvPr/>
        </p:nvSpPr>
        <p:spPr bwMode="auto">
          <a:xfrm>
            <a:off x="3180180" y="3457586"/>
            <a:ext cx="647228" cy="59312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04FCF2-B08B-4A19-830E-EEE31EC3299B}"/>
              </a:ext>
            </a:extLst>
          </p:cNvPr>
          <p:cNvSpPr/>
          <p:nvPr/>
        </p:nvSpPr>
        <p:spPr bwMode="auto">
          <a:xfrm>
            <a:off x="3180180" y="4048271"/>
            <a:ext cx="647228" cy="37132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F2EEB3-0AAC-4C52-BC96-23284EF83FE1}"/>
              </a:ext>
            </a:extLst>
          </p:cNvPr>
          <p:cNvSpPr/>
          <p:nvPr/>
        </p:nvSpPr>
        <p:spPr bwMode="auto">
          <a:xfrm>
            <a:off x="3180180" y="4418985"/>
            <a:ext cx="647228" cy="6083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6CBA50-91C2-4A84-AA15-A58B963A602D}"/>
              </a:ext>
            </a:extLst>
          </p:cNvPr>
          <p:cNvSpPr/>
          <p:nvPr/>
        </p:nvSpPr>
        <p:spPr bwMode="auto">
          <a:xfrm>
            <a:off x="3180180" y="5021449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B4D66-0BE1-4AD6-B9BA-995BC4773688}"/>
              </a:ext>
            </a:extLst>
          </p:cNvPr>
          <p:cNvSpPr/>
          <p:nvPr/>
        </p:nvSpPr>
        <p:spPr bwMode="auto">
          <a:xfrm>
            <a:off x="3180180" y="5232593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6CD783-6FC3-4879-A09C-51FDFA0981EF}"/>
              </a:ext>
            </a:extLst>
          </p:cNvPr>
          <p:cNvSpPr/>
          <p:nvPr/>
        </p:nvSpPr>
        <p:spPr bwMode="auto">
          <a:xfrm>
            <a:off x="3180180" y="5413581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98B01-B6E6-4F59-B55C-6DDFDE5C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Normal Graphs and Impact of Standard Deviation</a:t>
            </a:r>
          </a:p>
        </p:txBody>
      </p:sp>
      <p:pic>
        <p:nvPicPr>
          <p:cNvPr id="23" name="!!Picture 4">
            <a:extLst>
              <a:ext uri="{FF2B5EF4-FFF2-40B4-BE49-F238E27FC236}">
                <a16:creationId xmlns:a16="http://schemas.microsoft.com/office/drawing/2014/main" id="{9146BE50-DDDB-4C72-A0F5-81DEEBA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09600"/>
            <a:ext cx="6972300" cy="5905500"/>
          </a:xfrm>
          <a:prstGeom prst="rect">
            <a:avLst/>
          </a:prstGeom>
        </p:spPr>
      </p:pic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D0A83C7-E69B-4304-9F88-6F49CAE7D9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749" y="1018881"/>
          <a:ext cx="6629400" cy="537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Worksheet" r:id="rId4" imgW="5352961" imgH="4410154" progId="Excel.Sheet.12">
                  <p:embed/>
                </p:oleObj>
              </mc:Choice>
              <mc:Fallback>
                <p:oleObj name="Worksheet" r:id="rId4" imgW="5352961" imgH="4410154" progId="Excel.Sheet.12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D0A83C7-E69B-4304-9F88-6F49CAE7D9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49" y="1018881"/>
                        <a:ext cx="6629400" cy="5378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EED501D-886F-4195-A4C4-C0EF5A2A1B22}"/>
              </a:ext>
            </a:extLst>
          </p:cNvPr>
          <p:cNvSpPr txBox="1"/>
          <p:nvPr/>
        </p:nvSpPr>
        <p:spPr>
          <a:xfrm>
            <a:off x="5105400" y="1511125"/>
            <a:ext cx="708660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,,1) </a:t>
            </a:r>
            <a:r>
              <a:rPr lang="en-US" sz="2400" b="1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=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)/,0,1,1) </a:t>
            </a:r>
          </a:p>
          <a:p>
            <a:pPr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,,1) </a:t>
            </a:r>
            <a:r>
              <a:rPr lang="en-US" sz="2400" b="1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=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NORM.S.DIST((x-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 1) </a:t>
            </a:r>
          </a:p>
          <a:p>
            <a:pPr>
              <a:spcBef>
                <a:spcPts val="600"/>
              </a:spcBef>
            </a:pPr>
            <a:endParaRPr lang="en-US" sz="2400" b="0" i="0" u="none" strike="noStrike" dirty="0">
              <a:solidFill>
                <a:srgbClr val="00B050"/>
              </a:solidFill>
              <a:effectLst/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≠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)/,0,1,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≠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NORM.S.DIST((x-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58932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7EAD4-46A8-4265-87C7-300B1372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Discrete vs. Continuous Probability Distributions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3B8EA0-47C0-48F7-B652-B31225B2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066" y="3429000"/>
            <a:ext cx="6409248" cy="301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60FA67-6AC1-4E00-B87D-0F0E4490B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914400"/>
            <a:ext cx="552086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5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Inventory to Maximize Profit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3D8FB-ABBD-4B3B-A6A0-EE0C701FA0D5}"/>
              </a:ext>
            </a:extLst>
          </p:cNvPr>
          <p:cNvSpPr/>
          <p:nvPr/>
        </p:nvSpPr>
        <p:spPr bwMode="auto">
          <a:xfrm>
            <a:off x="7293390" y="609600"/>
            <a:ext cx="1313385" cy="581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787E6-03A8-4270-B6E9-834C4D66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7777"/>
            <a:ext cx="6476105" cy="585605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70C60D3-69CA-4FE9-9303-E1E0F4B16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16625"/>
              </p:ext>
            </p:extLst>
          </p:nvPr>
        </p:nvGraphicFramePr>
        <p:xfrm>
          <a:off x="402991" y="914401"/>
          <a:ext cx="6074009" cy="55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0" name="Worksheet" r:id="rId5" imgW="6610313" imgH="5857678" progId="Excel.Sheet.12">
                  <p:embed/>
                </p:oleObj>
              </mc:Choice>
              <mc:Fallback>
                <p:oleObj name="Worksheet" r:id="rId5" imgW="6610313" imgH="5857678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70C60D3-69CA-4FE9-9303-E1E0F4B16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991" y="914401"/>
                        <a:ext cx="6074009" cy="55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E79E13A-E39B-4F5B-B906-CF83D9EA0554}"/>
              </a:ext>
            </a:extLst>
          </p:cNvPr>
          <p:cNvSpPr/>
          <p:nvPr/>
        </p:nvSpPr>
        <p:spPr bwMode="auto">
          <a:xfrm>
            <a:off x="3181913" y="2104155"/>
            <a:ext cx="647228" cy="3880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B97AF3-D8A4-4510-8CA3-6A5EDA6E5F47}"/>
              </a:ext>
            </a:extLst>
          </p:cNvPr>
          <p:cNvSpPr/>
          <p:nvPr/>
        </p:nvSpPr>
        <p:spPr bwMode="auto">
          <a:xfrm>
            <a:off x="3180180" y="3457586"/>
            <a:ext cx="647228" cy="59312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04FCF2-B08B-4A19-830E-EEE31EC3299B}"/>
              </a:ext>
            </a:extLst>
          </p:cNvPr>
          <p:cNvSpPr/>
          <p:nvPr/>
        </p:nvSpPr>
        <p:spPr bwMode="auto">
          <a:xfrm>
            <a:off x="3180180" y="4048271"/>
            <a:ext cx="647228" cy="37132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F2EEB3-0AAC-4C52-BC96-23284EF83FE1}"/>
              </a:ext>
            </a:extLst>
          </p:cNvPr>
          <p:cNvSpPr/>
          <p:nvPr/>
        </p:nvSpPr>
        <p:spPr bwMode="auto">
          <a:xfrm>
            <a:off x="3180180" y="4418985"/>
            <a:ext cx="647228" cy="6083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6CBA50-91C2-4A84-AA15-A58B963A602D}"/>
              </a:ext>
            </a:extLst>
          </p:cNvPr>
          <p:cNvSpPr/>
          <p:nvPr/>
        </p:nvSpPr>
        <p:spPr bwMode="auto">
          <a:xfrm>
            <a:off x="3180180" y="5021449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B4D66-0BE1-4AD6-B9BA-995BC4773688}"/>
              </a:ext>
            </a:extLst>
          </p:cNvPr>
          <p:cNvSpPr/>
          <p:nvPr/>
        </p:nvSpPr>
        <p:spPr bwMode="auto">
          <a:xfrm>
            <a:off x="3180180" y="5232593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6CD783-6FC3-4879-A09C-51FDFA0981EF}"/>
              </a:ext>
            </a:extLst>
          </p:cNvPr>
          <p:cNvSpPr/>
          <p:nvPr/>
        </p:nvSpPr>
        <p:spPr bwMode="auto">
          <a:xfrm>
            <a:off x="3180180" y="2875297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D8B5B-9837-4F2F-BDD0-3620AC39A955}"/>
              </a:ext>
            </a:extLst>
          </p:cNvPr>
          <p:cNvSpPr/>
          <p:nvPr/>
        </p:nvSpPr>
        <p:spPr bwMode="auto">
          <a:xfrm>
            <a:off x="3180180" y="5418035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4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CE61B-16A2-40C6-9F7F-F124C1EA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599"/>
          </a:xfrm>
        </p:spPr>
        <p:txBody>
          <a:bodyPr/>
          <a:lstStyle/>
          <a:p>
            <a:r>
              <a:rPr lang="en-US" dirty="0"/>
              <a:t>Simulation Based Distribution Function (Empirical pdf)</a:t>
            </a:r>
          </a:p>
        </p:txBody>
      </p:sp>
      <p:pic>
        <p:nvPicPr>
          <p:cNvPr id="8" name="!!Picture 4">
            <a:extLst>
              <a:ext uri="{FF2B5EF4-FFF2-40B4-BE49-F238E27FC236}">
                <a16:creationId xmlns:a16="http://schemas.microsoft.com/office/drawing/2014/main" id="{90861FBC-3277-4F1B-A949-3B4E5A73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0"/>
            <a:ext cx="11277600" cy="57626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FDEBE6-DE47-471F-808C-DDBABA51F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971550"/>
          <a:ext cx="1092517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Worksheet" r:id="rId5" imgW="11106239" imgH="5648305" progId="Excel.Sheet.12">
                  <p:embed/>
                </p:oleObj>
              </mc:Choice>
              <mc:Fallback>
                <p:oleObj name="Worksheet" r:id="rId5" imgW="11106239" imgH="564830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7FDEBE6-DE47-471F-808C-DDBABA51F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625" y="971550"/>
                        <a:ext cx="10925175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1A1841-ECCB-4001-86AE-A88C42762B26}"/>
              </a:ext>
            </a:extLst>
          </p:cNvPr>
          <p:cNvSpPr txBox="1"/>
          <p:nvPr/>
        </p:nvSpPr>
        <p:spPr>
          <a:xfrm>
            <a:off x="3376612" y="4800600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Blank after F(x) =1</a:t>
            </a:r>
          </a:p>
        </p:txBody>
      </p:sp>
    </p:spTree>
    <p:extLst>
      <p:ext uri="{BB962C8B-B14F-4D97-AF65-F5344CB8AC3E}">
        <p14:creationId xmlns:p14="http://schemas.microsoft.com/office/powerpoint/2010/main" val="134912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Picture 4">
            <a:extLst>
              <a:ext uri="{FF2B5EF4-FFF2-40B4-BE49-F238E27FC236}">
                <a16:creationId xmlns:a16="http://schemas.microsoft.com/office/drawing/2014/main" id="{72CD2137-F18D-4909-9C23-D954798B2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" t="11276" r="12936" b="8133"/>
          <a:stretch/>
        </p:blipFill>
        <p:spPr>
          <a:xfrm>
            <a:off x="1371600" y="1521315"/>
            <a:ext cx="6781800" cy="47221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698B01-B6E6-4F59-B55C-6DDFDE5C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Demand of N~(100,25), How Much Inventory Is Needed to Sell 100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B789F-D7FC-40C7-97B0-48B5B6E57C90}"/>
              </a:ext>
            </a:extLst>
          </p:cNvPr>
          <p:cNvSpPr txBox="1"/>
          <p:nvPr/>
        </p:nvSpPr>
        <p:spPr>
          <a:xfrm>
            <a:off x="3429000" y="4685437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NORM.S.DIST((x-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)/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</a:t>
            </a:r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D628F-358A-4725-8214-812BC09090B3}"/>
              </a:ext>
            </a:extLst>
          </p:cNvPr>
          <p:cNvSpPr txBox="1"/>
          <p:nvPr/>
        </p:nvSpPr>
        <p:spPr>
          <a:xfrm>
            <a:off x="3657600" y="5781818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</a:rPr>
              <a:t>NORM.DIST(x,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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</a:rPr>
              <a:t>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9ACAC-A146-D023-BE38-5F79FCFCD367}"/>
              </a:ext>
            </a:extLst>
          </p:cNvPr>
          <p:cNvSpPr txBox="1"/>
          <p:nvPr/>
        </p:nvSpPr>
        <p:spPr>
          <a:xfrm>
            <a:off x="33878" y="609600"/>
            <a:ext cx="12078334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=qNORM.S.DIS((q-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1)+Q(1-NORM. 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,1)-NORM.S.DIS((q-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el-GR" sz="3200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(NORM.S.DIS 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,0)-NORM.S.DIS 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3DA45-988D-780F-40D3-A3DF4B1FCA08}"/>
              </a:ext>
            </a:extLst>
          </p:cNvPr>
          <p:cNvSpPr txBox="1"/>
          <p:nvPr/>
        </p:nvSpPr>
        <p:spPr>
          <a:xfrm>
            <a:off x="79788" y="623627"/>
            <a:ext cx="10740612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=q*NORM.DIS(q,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1)+Q*(1-NORM.DIS(Q,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,1)-NORM.DIS(q,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-(</a:t>
            </a:r>
            <a:r>
              <a:rPr lang="el-GR" sz="3200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^2)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(NORM.DIS 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,0)-NORM.DIS 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,0))</a:t>
            </a:r>
          </a:p>
        </p:txBody>
      </p:sp>
    </p:spTree>
    <p:extLst>
      <p:ext uri="{BB962C8B-B14F-4D97-AF65-F5344CB8AC3E}">
        <p14:creationId xmlns:p14="http://schemas.microsoft.com/office/powerpoint/2010/main" val="358244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CE61B-16A2-40C6-9F7F-F124C1EA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599"/>
          </a:xfrm>
        </p:spPr>
        <p:txBody>
          <a:bodyPr/>
          <a:lstStyle/>
          <a:p>
            <a:r>
              <a:rPr lang="en-US" dirty="0"/>
              <a:t>If, Overlap, NA(), White Font, Conditional Formatting to Black</a:t>
            </a:r>
          </a:p>
        </p:txBody>
      </p:sp>
      <p:pic>
        <p:nvPicPr>
          <p:cNvPr id="8" name="!!Picture-Top">
            <a:extLst>
              <a:ext uri="{FF2B5EF4-FFF2-40B4-BE49-F238E27FC236}">
                <a16:creationId xmlns:a16="http://schemas.microsoft.com/office/drawing/2014/main" id="{90861FBC-3277-4F1B-A949-3B4E5A73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0"/>
            <a:ext cx="11277600" cy="57626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FDEBE6-DE47-471F-808C-DDBABA51F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971550"/>
          <a:ext cx="1092517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Worksheet" r:id="rId5" imgW="11106239" imgH="5648305" progId="Excel.Sheet.12">
                  <p:embed/>
                </p:oleObj>
              </mc:Choice>
              <mc:Fallback>
                <p:oleObj name="Worksheet" r:id="rId5" imgW="11106239" imgH="564830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7FDEBE6-DE47-471F-808C-DDBABA51F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625" y="971550"/>
                        <a:ext cx="10925175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0F724B-F4DA-401A-8A8D-0A98A276A0EB}"/>
              </a:ext>
            </a:extLst>
          </p:cNvPr>
          <p:cNvSpPr txBox="1"/>
          <p:nvPr/>
        </p:nvSpPr>
        <p:spPr>
          <a:xfrm>
            <a:off x="6324600" y="4469987"/>
            <a:ext cx="5410200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White fonts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NA()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when exceed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Conditional formatting turn white to black for </a:t>
            </a:r>
            <a:r>
              <a:rPr lang="en-US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non-NA()</a:t>
            </a:r>
          </a:p>
        </p:txBody>
      </p:sp>
    </p:spTree>
    <p:extLst>
      <p:ext uri="{BB962C8B-B14F-4D97-AF65-F5344CB8AC3E}">
        <p14:creationId xmlns:p14="http://schemas.microsoft.com/office/powerpoint/2010/main" val="3260510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Representation, Data Table Graph, and Histogram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A44DC7-1899-47CD-B6E6-F225D8647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2" y="609600"/>
            <a:ext cx="11734800" cy="5848614"/>
          </a:xfrm>
          <a:prstGeom prst="rect">
            <a:avLst/>
          </a:prstGeom>
        </p:spPr>
      </p:pic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FAF8AC82-F146-411D-AF39-9C91C15A4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94591"/>
              </p:ext>
            </p:extLst>
          </p:nvPr>
        </p:nvGraphicFramePr>
        <p:xfrm>
          <a:off x="430213" y="914400"/>
          <a:ext cx="11409362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Worksheet" r:id="rId5" imgW="9058183" imgH="4390894" progId="Excel.Sheet.12">
                  <p:embed/>
                </p:oleObj>
              </mc:Choice>
              <mc:Fallback>
                <p:oleObj name="Worksheet" r:id="rId5" imgW="9058183" imgH="43908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13" y="914400"/>
                        <a:ext cx="11409362" cy="554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5FDF1040-C4D4-4F4F-8047-3AAACC50B653}"/>
              </a:ext>
            </a:extLst>
          </p:cNvPr>
          <p:cNvSpPr txBox="1"/>
          <p:nvPr/>
        </p:nvSpPr>
        <p:spPr>
          <a:xfrm>
            <a:off x="7717438" y="3225669"/>
            <a:ext cx="412227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DataTable</a:t>
            </a:r>
          </a:p>
          <a:p>
            <a:pPr algn="r"/>
            <a:r>
              <a:rPr lang="en-US" sz="1600" b="1" dirty="0">
                <a:solidFill>
                  <a:srgbClr val="C00000"/>
                </a:solidFill>
              </a:rPr>
              <a:t>Lost Sales vs Quantity Ordered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0BF3CFE-697B-4B48-88FE-E3C7DA0CB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07" y="941194"/>
            <a:ext cx="4122273" cy="246682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386B745-4420-485B-8B44-7D2661796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983" y="941193"/>
            <a:ext cx="4122098" cy="24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8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7EAD4-46A8-4265-87C7-300B1372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53" y="-18907"/>
            <a:ext cx="12192000" cy="609600"/>
          </a:xfrm>
        </p:spPr>
        <p:txBody>
          <a:bodyPr/>
          <a:lstStyle/>
          <a:p>
            <a:r>
              <a:rPr lang="en-US" dirty="0"/>
              <a:t>Continuous Probability Distributions P(x=K)=0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725C4-B8D4-416B-A35E-BE4821E4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95" y="1150651"/>
            <a:ext cx="11523809" cy="45904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A27188-D6D1-4304-A33E-C5CD64CBCA96}"/>
              </a:ext>
            </a:extLst>
          </p:cNvPr>
          <p:cNvCxnSpPr>
            <a:cxnSpLocks/>
          </p:cNvCxnSpPr>
          <p:nvPr/>
        </p:nvCxnSpPr>
        <p:spPr bwMode="auto">
          <a:xfrm>
            <a:off x="7391400" y="1998089"/>
            <a:ext cx="0" cy="3810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1D1524-3F8C-4DFD-822C-5890A2BA8CAE}"/>
              </a:ext>
            </a:extLst>
          </p:cNvPr>
          <p:cNvGrpSpPr/>
          <p:nvPr/>
        </p:nvGrpSpPr>
        <p:grpSpPr>
          <a:xfrm>
            <a:off x="7350368" y="1769489"/>
            <a:ext cx="90856" cy="4419600"/>
            <a:chOff x="7350368" y="1752600"/>
            <a:chExt cx="90856" cy="44196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028ABB-1E64-47AC-9C6F-5BC59E4FCC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1224" y="1752600"/>
              <a:ext cx="0" cy="426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C109E77-D7EA-4189-AB67-8BFD2D8CEE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50368" y="1905000"/>
              <a:ext cx="0" cy="426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720CB6-BDD3-4A76-BDC6-E9E446D14F3D}"/>
              </a:ext>
            </a:extLst>
          </p:cNvPr>
          <p:cNvCxnSpPr>
            <a:cxnSpLocks/>
          </p:cNvCxnSpPr>
          <p:nvPr/>
        </p:nvCxnSpPr>
        <p:spPr bwMode="auto">
          <a:xfrm>
            <a:off x="7397263" y="1769489"/>
            <a:ext cx="0" cy="426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DBAF59DF-4454-41B3-A269-6CC3DA7A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9" y="1150651"/>
            <a:ext cx="11523809" cy="45904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8B91F0-28E4-4E04-A749-51CD73D66BA5}"/>
              </a:ext>
            </a:extLst>
          </p:cNvPr>
          <p:cNvSpPr txBox="1"/>
          <p:nvPr/>
        </p:nvSpPr>
        <p:spPr>
          <a:xfrm>
            <a:off x="4108817" y="70783"/>
            <a:ext cx="4196983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BBC0A4-F19D-4922-B88C-30F2AE135580}"/>
              </a:ext>
            </a:extLst>
          </p:cNvPr>
          <p:cNvGrpSpPr/>
          <p:nvPr/>
        </p:nvGrpSpPr>
        <p:grpSpPr>
          <a:xfrm>
            <a:off x="258951" y="609600"/>
            <a:ext cx="11898827" cy="5827366"/>
            <a:chOff x="258951" y="592711"/>
            <a:chExt cx="11898827" cy="5827366"/>
          </a:xfrm>
        </p:grpSpPr>
        <p:grpSp>
          <p:nvGrpSpPr>
            <p:cNvPr id="770" name="Group 769">
              <a:extLst>
                <a:ext uri="{FF2B5EF4-FFF2-40B4-BE49-F238E27FC236}">
                  <a16:creationId xmlns:a16="http://schemas.microsoft.com/office/drawing/2014/main" id="{C88D4488-0F01-4BB2-B203-E79D8756BC30}"/>
                </a:ext>
              </a:extLst>
            </p:cNvPr>
            <p:cNvGrpSpPr/>
            <p:nvPr/>
          </p:nvGrpSpPr>
          <p:grpSpPr>
            <a:xfrm>
              <a:off x="258951" y="592711"/>
              <a:ext cx="11898827" cy="5827366"/>
              <a:chOff x="685800" y="678053"/>
              <a:chExt cx="11898827" cy="5827366"/>
            </a:xfrm>
          </p:grpSpPr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75B58459-1948-4151-A5BE-E7E7C5B03F86}"/>
                  </a:ext>
                </a:extLst>
              </p:cNvPr>
              <p:cNvGrpSpPr/>
              <p:nvPr/>
            </p:nvGrpSpPr>
            <p:grpSpPr>
              <a:xfrm>
                <a:off x="685800" y="741342"/>
                <a:ext cx="1995408" cy="5611677"/>
                <a:chOff x="685800" y="741342"/>
                <a:chExt cx="1995408" cy="5611677"/>
              </a:xfrm>
            </p:grpSpPr>
            <p:grpSp>
              <p:nvGrpSpPr>
                <p:cNvPr id="948" name="Group 947">
                  <a:extLst>
                    <a:ext uri="{FF2B5EF4-FFF2-40B4-BE49-F238E27FC236}">
                      <a16:creationId xmlns:a16="http://schemas.microsoft.com/office/drawing/2014/main" id="{04A073DD-D149-457A-B966-81CD9D2E030D}"/>
                    </a:ext>
                  </a:extLst>
                </p:cNvPr>
                <p:cNvGrpSpPr/>
                <p:nvPr/>
              </p:nvGrpSpPr>
              <p:grpSpPr>
                <a:xfrm>
                  <a:off x="685800" y="741342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966" name="Straight Arrow Connector 965">
                    <a:extLst>
                      <a:ext uri="{FF2B5EF4-FFF2-40B4-BE49-F238E27FC236}">
                        <a16:creationId xmlns:a16="http://schemas.microsoft.com/office/drawing/2014/main" id="{D081C287-222E-46B6-A864-5FF18E958E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7" name="Straight Arrow Connector 966">
                    <a:extLst>
                      <a:ext uri="{FF2B5EF4-FFF2-40B4-BE49-F238E27FC236}">
                        <a16:creationId xmlns:a16="http://schemas.microsoft.com/office/drawing/2014/main" id="{FC885774-E4E2-49EF-B0A0-C990C551E85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8" name="Straight Arrow Connector 967">
                    <a:extLst>
                      <a:ext uri="{FF2B5EF4-FFF2-40B4-BE49-F238E27FC236}">
                        <a16:creationId xmlns:a16="http://schemas.microsoft.com/office/drawing/2014/main" id="{CB8B668D-B75B-4F52-8E3F-67DE9892B39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9" name="Straight Arrow Connector 968">
                    <a:extLst>
                      <a:ext uri="{FF2B5EF4-FFF2-40B4-BE49-F238E27FC236}">
                        <a16:creationId xmlns:a16="http://schemas.microsoft.com/office/drawing/2014/main" id="{50C35D9B-AA9F-40E0-829B-C5D1B3F5B0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0" name="Straight Arrow Connector 969">
                    <a:extLst>
                      <a:ext uri="{FF2B5EF4-FFF2-40B4-BE49-F238E27FC236}">
                        <a16:creationId xmlns:a16="http://schemas.microsoft.com/office/drawing/2014/main" id="{078B5842-8E1C-404E-9416-EA654257680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1" name="Straight Arrow Connector 970">
                    <a:extLst>
                      <a:ext uri="{FF2B5EF4-FFF2-40B4-BE49-F238E27FC236}">
                        <a16:creationId xmlns:a16="http://schemas.microsoft.com/office/drawing/2014/main" id="{87407443-1E13-4AD2-9BBE-2382DC9989C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2" name="Straight Arrow Connector 971">
                    <a:extLst>
                      <a:ext uri="{FF2B5EF4-FFF2-40B4-BE49-F238E27FC236}">
                        <a16:creationId xmlns:a16="http://schemas.microsoft.com/office/drawing/2014/main" id="{457C7DBC-0C7D-4BBB-ACE2-E7448235BFD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3" name="Straight Arrow Connector 972">
                    <a:extLst>
                      <a:ext uri="{FF2B5EF4-FFF2-40B4-BE49-F238E27FC236}">
                        <a16:creationId xmlns:a16="http://schemas.microsoft.com/office/drawing/2014/main" id="{A67CA5CC-DADD-4C9F-B05E-E162002D5BD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4" name="Straight Arrow Connector 973">
                    <a:extLst>
                      <a:ext uri="{FF2B5EF4-FFF2-40B4-BE49-F238E27FC236}">
                        <a16:creationId xmlns:a16="http://schemas.microsoft.com/office/drawing/2014/main" id="{59045DED-0E4B-49DF-8B11-22F2DFDADDC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5" name="Straight Arrow Connector 974">
                    <a:extLst>
                      <a:ext uri="{FF2B5EF4-FFF2-40B4-BE49-F238E27FC236}">
                        <a16:creationId xmlns:a16="http://schemas.microsoft.com/office/drawing/2014/main" id="{43A42D32-3904-4C7C-AF7C-23017C75164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6" name="Straight Arrow Connector 975">
                    <a:extLst>
                      <a:ext uri="{FF2B5EF4-FFF2-40B4-BE49-F238E27FC236}">
                        <a16:creationId xmlns:a16="http://schemas.microsoft.com/office/drawing/2014/main" id="{D7E5CA44-D867-42BB-8CAA-C7A5FF944C8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7" name="Straight Arrow Connector 976">
                    <a:extLst>
                      <a:ext uri="{FF2B5EF4-FFF2-40B4-BE49-F238E27FC236}">
                        <a16:creationId xmlns:a16="http://schemas.microsoft.com/office/drawing/2014/main" id="{3000CB49-4119-4847-AE4A-E4F13BD6040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8" name="Straight Arrow Connector 977">
                    <a:extLst>
                      <a:ext uri="{FF2B5EF4-FFF2-40B4-BE49-F238E27FC236}">
                        <a16:creationId xmlns:a16="http://schemas.microsoft.com/office/drawing/2014/main" id="{01DD452C-4077-42CE-A398-1551748F21F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79" name="Straight Arrow Connector 978">
                    <a:extLst>
                      <a:ext uri="{FF2B5EF4-FFF2-40B4-BE49-F238E27FC236}">
                        <a16:creationId xmlns:a16="http://schemas.microsoft.com/office/drawing/2014/main" id="{F82011A9-E6AC-4F5F-886F-B9494AD8315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80" name="Straight Arrow Connector 979">
                    <a:extLst>
                      <a:ext uri="{FF2B5EF4-FFF2-40B4-BE49-F238E27FC236}">
                        <a16:creationId xmlns:a16="http://schemas.microsoft.com/office/drawing/2014/main" id="{0DCFD78B-E384-487E-875B-D2779C372DF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81" name="Straight Arrow Connector 980">
                    <a:extLst>
                      <a:ext uri="{FF2B5EF4-FFF2-40B4-BE49-F238E27FC236}">
                        <a16:creationId xmlns:a16="http://schemas.microsoft.com/office/drawing/2014/main" id="{E5008D23-9339-4350-B304-BC5E2CC83B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949" name="Group 948">
                  <a:extLst>
                    <a:ext uri="{FF2B5EF4-FFF2-40B4-BE49-F238E27FC236}">
                      <a16:creationId xmlns:a16="http://schemas.microsoft.com/office/drawing/2014/main" id="{A44132EC-44AD-468D-85FE-64BB869C10CF}"/>
                    </a:ext>
                  </a:extLst>
                </p:cNvPr>
                <p:cNvGrpSpPr/>
                <p:nvPr/>
              </p:nvGrpSpPr>
              <p:grpSpPr>
                <a:xfrm>
                  <a:off x="1721604" y="769761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950" name="Straight Arrow Connector 949">
                    <a:extLst>
                      <a:ext uri="{FF2B5EF4-FFF2-40B4-BE49-F238E27FC236}">
                        <a16:creationId xmlns:a16="http://schemas.microsoft.com/office/drawing/2014/main" id="{E1D320E4-5EB5-4971-AF36-08085D84EAE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1" name="Straight Arrow Connector 950">
                    <a:extLst>
                      <a:ext uri="{FF2B5EF4-FFF2-40B4-BE49-F238E27FC236}">
                        <a16:creationId xmlns:a16="http://schemas.microsoft.com/office/drawing/2014/main" id="{1B6A3AED-7701-4BCF-9507-C39B7E7C860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2" name="Straight Arrow Connector 951">
                    <a:extLst>
                      <a:ext uri="{FF2B5EF4-FFF2-40B4-BE49-F238E27FC236}">
                        <a16:creationId xmlns:a16="http://schemas.microsoft.com/office/drawing/2014/main" id="{86B21A31-5570-40A6-AAB7-F273374A783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3" name="Straight Arrow Connector 952">
                    <a:extLst>
                      <a:ext uri="{FF2B5EF4-FFF2-40B4-BE49-F238E27FC236}">
                        <a16:creationId xmlns:a16="http://schemas.microsoft.com/office/drawing/2014/main" id="{A57ED87C-95BE-4739-8A5F-6B01124B8FD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4" name="Straight Arrow Connector 953">
                    <a:extLst>
                      <a:ext uri="{FF2B5EF4-FFF2-40B4-BE49-F238E27FC236}">
                        <a16:creationId xmlns:a16="http://schemas.microsoft.com/office/drawing/2014/main" id="{BCF7417E-534F-461B-83B1-5A90A5BEF7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5" name="Straight Arrow Connector 954">
                    <a:extLst>
                      <a:ext uri="{FF2B5EF4-FFF2-40B4-BE49-F238E27FC236}">
                        <a16:creationId xmlns:a16="http://schemas.microsoft.com/office/drawing/2014/main" id="{12358506-CFC2-4728-A76A-6CD7D90753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6" name="Straight Arrow Connector 955">
                    <a:extLst>
                      <a:ext uri="{FF2B5EF4-FFF2-40B4-BE49-F238E27FC236}">
                        <a16:creationId xmlns:a16="http://schemas.microsoft.com/office/drawing/2014/main" id="{97638E6E-B491-4222-AFDA-0673F3812D2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7" name="Straight Arrow Connector 956">
                    <a:extLst>
                      <a:ext uri="{FF2B5EF4-FFF2-40B4-BE49-F238E27FC236}">
                        <a16:creationId xmlns:a16="http://schemas.microsoft.com/office/drawing/2014/main" id="{3924A2B6-239E-47DC-8E38-528686E018B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8" name="Straight Arrow Connector 957">
                    <a:extLst>
                      <a:ext uri="{FF2B5EF4-FFF2-40B4-BE49-F238E27FC236}">
                        <a16:creationId xmlns:a16="http://schemas.microsoft.com/office/drawing/2014/main" id="{A2CFF91C-5851-42F4-BF38-4BA9B67EA9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59" name="Straight Arrow Connector 958">
                    <a:extLst>
                      <a:ext uri="{FF2B5EF4-FFF2-40B4-BE49-F238E27FC236}">
                        <a16:creationId xmlns:a16="http://schemas.microsoft.com/office/drawing/2014/main" id="{33AC5B51-FED5-4283-8836-5B2F021CA9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0" name="Straight Arrow Connector 959">
                    <a:extLst>
                      <a:ext uri="{FF2B5EF4-FFF2-40B4-BE49-F238E27FC236}">
                        <a16:creationId xmlns:a16="http://schemas.microsoft.com/office/drawing/2014/main" id="{268E6DC4-98A3-4059-8127-CB1AEF9FE1D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1" name="Straight Arrow Connector 960">
                    <a:extLst>
                      <a:ext uri="{FF2B5EF4-FFF2-40B4-BE49-F238E27FC236}">
                        <a16:creationId xmlns:a16="http://schemas.microsoft.com/office/drawing/2014/main" id="{960ABC79-B4F5-43FB-8BD8-368FD5C9709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2" name="Straight Arrow Connector 961">
                    <a:extLst>
                      <a:ext uri="{FF2B5EF4-FFF2-40B4-BE49-F238E27FC236}">
                        <a16:creationId xmlns:a16="http://schemas.microsoft.com/office/drawing/2014/main" id="{5115B791-D628-4135-9465-EC4EED32C71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3" name="Straight Arrow Connector 962">
                    <a:extLst>
                      <a:ext uri="{FF2B5EF4-FFF2-40B4-BE49-F238E27FC236}">
                        <a16:creationId xmlns:a16="http://schemas.microsoft.com/office/drawing/2014/main" id="{DB99E4C6-21AA-4F53-9FA0-FC0F9BEE0C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4" name="Straight Arrow Connector 963">
                    <a:extLst>
                      <a:ext uri="{FF2B5EF4-FFF2-40B4-BE49-F238E27FC236}">
                        <a16:creationId xmlns:a16="http://schemas.microsoft.com/office/drawing/2014/main" id="{6D925860-DB75-4B33-B814-C028D6EC97E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65" name="Straight Arrow Connector 964">
                    <a:extLst>
                      <a:ext uri="{FF2B5EF4-FFF2-40B4-BE49-F238E27FC236}">
                        <a16:creationId xmlns:a16="http://schemas.microsoft.com/office/drawing/2014/main" id="{C634541E-E522-4304-9BCA-F281765D14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</p:grpSp>
          <p:grpSp>
            <p:nvGrpSpPr>
              <p:cNvPr id="773" name="Group 772">
                <a:extLst>
                  <a:ext uri="{FF2B5EF4-FFF2-40B4-BE49-F238E27FC236}">
                    <a16:creationId xmlns:a16="http://schemas.microsoft.com/office/drawing/2014/main" id="{DD397656-559B-4CD8-9935-964E7F37AA6B}"/>
                  </a:ext>
                </a:extLst>
              </p:cNvPr>
              <p:cNvGrpSpPr/>
              <p:nvPr/>
            </p:nvGrpSpPr>
            <p:grpSpPr>
              <a:xfrm>
                <a:off x="2741910" y="678053"/>
                <a:ext cx="1935996" cy="5611677"/>
                <a:chOff x="685800" y="741342"/>
                <a:chExt cx="1935996" cy="5611677"/>
              </a:xfrm>
            </p:grpSpPr>
            <p:grpSp>
              <p:nvGrpSpPr>
                <p:cNvPr id="914" name="Group 913">
                  <a:extLst>
                    <a:ext uri="{FF2B5EF4-FFF2-40B4-BE49-F238E27FC236}">
                      <a16:creationId xmlns:a16="http://schemas.microsoft.com/office/drawing/2014/main" id="{8FE9C9F1-FD5B-48D1-A368-595EE1BC7385}"/>
                    </a:ext>
                  </a:extLst>
                </p:cNvPr>
                <p:cNvGrpSpPr/>
                <p:nvPr/>
              </p:nvGrpSpPr>
              <p:grpSpPr>
                <a:xfrm>
                  <a:off x="685800" y="741342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932" name="Straight Arrow Connector 931">
                    <a:extLst>
                      <a:ext uri="{FF2B5EF4-FFF2-40B4-BE49-F238E27FC236}">
                        <a16:creationId xmlns:a16="http://schemas.microsoft.com/office/drawing/2014/main" id="{82D0D410-9907-4C75-8A0A-2AF1BAEF3F6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3" name="Straight Arrow Connector 932">
                    <a:extLst>
                      <a:ext uri="{FF2B5EF4-FFF2-40B4-BE49-F238E27FC236}">
                        <a16:creationId xmlns:a16="http://schemas.microsoft.com/office/drawing/2014/main" id="{0715B2DF-DCFE-4713-AF1F-889E2386F4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4" name="Straight Arrow Connector 933">
                    <a:extLst>
                      <a:ext uri="{FF2B5EF4-FFF2-40B4-BE49-F238E27FC236}">
                        <a16:creationId xmlns:a16="http://schemas.microsoft.com/office/drawing/2014/main" id="{A5B31639-7659-40E6-9C0A-C71F929C423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5" name="Straight Arrow Connector 934">
                    <a:extLst>
                      <a:ext uri="{FF2B5EF4-FFF2-40B4-BE49-F238E27FC236}">
                        <a16:creationId xmlns:a16="http://schemas.microsoft.com/office/drawing/2014/main" id="{69A6267A-A94A-4E20-9F9C-BC94004E2EA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6" name="Straight Arrow Connector 935">
                    <a:extLst>
                      <a:ext uri="{FF2B5EF4-FFF2-40B4-BE49-F238E27FC236}">
                        <a16:creationId xmlns:a16="http://schemas.microsoft.com/office/drawing/2014/main" id="{A397BE48-5761-4667-9D3C-D53C9E5CEC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7" name="Straight Arrow Connector 936">
                    <a:extLst>
                      <a:ext uri="{FF2B5EF4-FFF2-40B4-BE49-F238E27FC236}">
                        <a16:creationId xmlns:a16="http://schemas.microsoft.com/office/drawing/2014/main" id="{FD705B40-C041-4470-934A-667E6EA40D9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8" name="Straight Arrow Connector 937">
                    <a:extLst>
                      <a:ext uri="{FF2B5EF4-FFF2-40B4-BE49-F238E27FC236}">
                        <a16:creationId xmlns:a16="http://schemas.microsoft.com/office/drawing/2014/main" id="{642B520F-0B27-4A76-8DDA-FB9D4116AAE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9" name="Straight Arrow Connector 938">
                    <a:extLst>
                      <a:ext uri="{FF2B5EF4-FFF2-40B4-BE49-F238E27FC236}">
                        <a16:creationId xmlns:a16="http://schemas.microsoft.com/office/drawing/2014/main" id="{690BE36E-4EB1-4AD1-85CA-5DC88435DAD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0" name="Straight Arrow Connector 939">
                    <a:extLst>
                      <a:ext uri="{FF2B5EF4-FFF2-40B4-BE49-F238E27FC236}">
                        <a16:creationId xmlns:a16="http://schemas.microsoft.com/office/drawing/2014/main" id="{C1B34CE1-DE7A-46B0-831C-AF43E77116F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1" name="Straight Arrow Connector 940">
                    <a:extLst>
                      <a:ext uri="{FF2B5EF4-FFF2-40B4-BE49-F238E27FC236}">
                        <a16:creationId xmlns:a16="http://schemas.microsoft.com/office/drawing/2014/main" id="{CAC3B369-B731-4CB4-93BA-DDEF83EB634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2" name="Straight Arrow Connector 941">
                    <a:extLst>
                      <a:ext uri="{FF2B5EF4-FFF2-40B4-BE49-F238E27FC236}">
                        <a16:creationId xmlns:a16="http://schemas.microsoft.com/office/drawing/2014/main" id="{63BB0B0D-9C48-4DDA-A1F7-5FC3BC8A2C3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3" name="Straight Arrow Connector 942">
                    <a:extLst>
                      <a:ext uri="{FF2B5EF4-FFF2-40B4-BE49-F238E27FC236}">
                        <a16:creationId xmlns:a16="http://schemas.microsoft.com/office/drawing/2014/main" id="{854691C9-B230-4037-BC9C-AD4A2282436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4" name="Straight Arrow Connector 943">
                    <a:extLst>
                      <a:ext uri="{FF2B5EF4-FFF2-40B4-BE49-F238E27FC236}">
                        <a16:creationId xmlns:a16="http://schemas.microsoft.com/office/drawing/2014/main" id="{80027CCB-03F5-48EE-AB55-4AEA87BC0BD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5" name="Straight Arrow Connector 944">
                    <a:extLst>
                      <a:ext uri="{FF2B5EF4-FFF2-40B4-BE49-F238E27FC236}">
                        <a16:creationId xmlns:a16="http://schemas.microsoft.com/office/drawing/2014/main" id="{8108825B-0897-4C1C-91C2-72013E0B73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6" name="Straight Arrow Connector 945">
                    <a:extLst>
                      <a:ext uri="{FF2B5EF4-FFF2-40B4-BE49-F238E27FC236}">
                        <a16:creationId xmlns:a16="http://schemas.microsoft.com/office/drawing/2014/main" id="{6CB96234-53E3-4112-852F-129FA552474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47" name="Straight Arrow Connector 946">
                    <a:extLst>
                      <a:ext uri="{FF2B5EF4-FFF2-40B4-BE49-F238E27FC236}">
                        <a16:creationId xmlns:a16="http://schemas.microsoft.com/office/drawing/2014/main" id="{670F4C10-583A-4ED2-9A34-5CEC0655BC5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915" name="Group 914">
                  <a:extLst>
                    <a:ext uri="{FF2B5EF4-FFF2-40B4-BE49-F238E27FC236}">
                      <a16:creationId xmlns:a16="http://schemas.microsoft.com/office/drawing/2014/main" id="{020054DC-7CB3-4F9E-81CC-77E37F246B7D}"/>
                    </a:ext>
                  </a:extLst>
                </p:cNvPr>
                <p:cNvGrpSpPr/>
                <p:nvPr/>
              </p:nvGrpSpPr>
              <p:grpSpPr>
                <a:xfrm>
                  <a:off x="1721604" y="769761"/>
                  <a:ext cx="900192" cy="5583258"/>
                  <a:chOff x="685800" y="741342"/>
                  <a:chExt cx="900192" cy="5583258"/>
                </a:xfrm>
              </p:grpSpPr>
              <p:cxnSp>
                <p:nvCxnSpPr>
                  <p:cNvPr id="916" name="Straight Arrow Connector 915">
                    <a:extLst>
                      <a:ext uri="{FF2B5EF4-FFF2-40B4-BE49-F238E27FC236}">
                        <a16:creationId xmlns:a16="http://schemas.microsoft.com/office/drawing/2014/main" id="{EC8390EE-BA1A-435E-80FF-4667EE687BB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17" name="Straight Arrow Connector 916">
                    <a:extLst>
                      <a:ext uri="{FF2B5EF4-FFF2-40B4-BE49-F238E27FC236}">
                        <a16:creationId xmlns:a16="http://schemas.microsoft.com/office/drawing/2014/main" id="{F19BFFC9-307F-4228-BF13-0AAEAF3CD55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18" name="Straight Arrow Connector 917">
                    <a:extLst>
                      <a:ext uri="{FF2B5EF4-FFF2-40B4-BE49-F238E27FC236}">
                        <a16:creationId xmlns:a16="http://schemas.microsoft.com/office/drawing/2014/main" id="{2D3997FC-1423-450C-80F0-F8544E1778B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19" name="Straight Arrow Connector 918">
                    <a:extLst>
                      <a:ext uri="{FF2B5EF4-FFF2-40B4-BE49-F238E27FC236}">
                        <a16:creationId xmlns:a16="http://schemas.microsoft.com/office/drawing/2014/main" id="{28D0B130-2D86-471D-B4F2-2503DC15795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0" name="Straight Arrow Connector 919">
                    <a:extLst>
                      <a:ext uri="{FF2B5EF4-FFF2-40B4-BE49-F238E27FC236}">
                        <a16:creationId xmlns:a16="http://schemas.microsoft.com/office/drawing/2014/main" id="{6766A6C0-521D-4AC7-BF4B-9EBFD604BA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1" name="Straight Arrow Connector 920">
                    <a:extLst>
                      <a:ext uri="{FF2B5EF4-FFF2-40B4-BE49-F238E27FC236}">
                        <a16:creationId xmlns:a16="http://schemas.microsoft.com/office/drawing/2014/main" id="{8F7E3DFB-2103-4E4C-B851-CEE537C5A45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2" name="Straight Arrow Connector 921">
                    <a:extLst>
                      <a:ext uri="{FF2B5EF4-FFF2-40B4-BE49-F238E27FC236}">
                        <a16:creationId xmlns:a16="http://schemas.microsoft.com/office/drawing/2014/main" id="{280257C7-E1E8-40A7-B195-DA20277B953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3" name="Straight Arrow Connector 922">
                    <a:extLst>
                      <a:ext uri="{FF2B5EF4-FFF2-40B4-BE49-F238E27FC236}">
                        <a16:creationId xmlns:a16="http://schemas.microsoft.com/office/drawing/2014/main" id="{F594E066-C802-4734-8860-CD0B9E808A2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4" name="Straight Arrow Connector 923">
                    <a:extLst>
                      <a:ext uri="{FF2B5EF4-FFF2-40B4-BE49-F238E27FC236}">
                        <a16:creationId xmlns:a16="http://schemas.microsoft.com/office/drawing/2014/main" id="{61943DD6-AB43-4284-83C3-D78970D34F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5" name="Straight Arrow Connector 924">
                    <a:extLst>
                      <a:ext uri="{FF2B5EF4-FFF2-40B4-BE49-F238E27FC236}">
                        <a16:creationId xmlns:a16="http://schemas.microsoft.com/office/drawing/2014/main" id="{EED4F227-D431-44C2-A7B6-6D53D426CA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6" name="Straight Arrow Connector 925">
                    <a:extLst>
                      <a:ext uri="{FF2B5EF4-FFF2-40B4-BE49-F238E27FC236}">
                        <a16:creationId xmlns:a16="http://schemas.microsoft.com/office/drawing/2014/main" id="{4A40C4A4-AD02-4397-8350-A3B35CC912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7" name="Straight Arrow Connector 926">
                    <a:extLst>
                      <a:ext uri="{FF2B5EF4-FFF2-40B4-BE49-F238E27FC236}">
                        <a16:creationId xmlns:a16="http://schemas.microsoft.com/office/drawing/2014/main" id="{9B938193-40C7-46F3-8F2D-58127BC5866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8" name="Straight Arrow Connector 927">
                    <a:extLst>
                      <a:ext uri="{FF2B5EF4-FFF2-40B4-BE49-F238E27FC236}">
                        <a16:creationId xmlns:a16="http://schemas.microsoft.com/office/drawing/2014/main" id="{B87ADA1F-9501-4201-8416-DD57568F95C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29" name="Straight Arrow Connector 928">
                    <a:extLst>
                      <a:ext uri="{FF2B5EF4-FFF2-40B4-BE49-F238E27FC236}">
                        <a16:creationId xmlns:a16="http://schemas.microsoft.com/office/drawing/2014/main" id="{C633B64A-5305-49EE-9EBF-3CDBF9C9A95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0" name="Straight Arrow Connector 929">
                    <a:extLst>
                      <a:ext uri="{FF2B5EF4-FFF2-40B4-BE49-F238E27FC236}">
                        <a16:creationId xmlns:a16="http://schemas.microsoft.com/office/drawing/2014/main" id="{DB5B48EB-E85F-4D7C-A923-821A97B6FA6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31" name="Straight Arrow Connector 930">
                    <a:extLst>
                      <a:ext uri="{FF2B5EF4-FFF2-40B4-BE49-F238E27FC236}">
                        <a16:creationId xmlns:a16="http://schemas.microsoft.com/office/drawing/2014/main" id="{F3E357B5-7491-489D-82FB-063EC36C0C3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</p:grpSp>
          <p:grpSp>
            <p:nvGrpSpPr>
              <p:cNvPr id="774" name="Group 773">
                <a:extLst>
                  <a:ext uri="{FF2B5EF4-FFF2-40B4-BE49-F238E27FC236}">
                    <a16:creationId xmlns:a16="http://schemas.microsoft.com/office/drawing/2014/main" id="{FC6F8D98-3874-4DA2-93FB-2210ED308450}"/>
                  </a:ext>
                </a:extLst>
              </p:cNvPr>
              <p:cNvGrpSpPr/>
              <p:nvPr/>
            </p:nvGrpSpPr>
            <p:grpSpPr>
              <a:xfrm>
                <a:off x="4832886" y="893742"/>
                <a:ext cx="1995408" cy="5611677"/>
                <a:chOff x="685800" y="741342"/>
                <a:chExt cx="1995408" cy="5611677"/>
              </a:xfrm>
            </p:grpSpPr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180A6DCA-83F2-4F49-BE7D-7ED014463D20}"/>
                    </a:ext>
                  </a:extLst>
                </p:cNvPr>
                <p:cNvGrpSpPr/>
                <p:nvPr/>
              </p:nvGrpSpPr>
              <p:grpSpPr>
                <a:xfrm>
                  <a:off x="685800" y="741342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898" name="Straight Arrow Connector 897">
                    <a:extLst>
                      <a:ext uri="{FF2B5EF4-FFF2-40B4-BE49-F238E27FC236}">
                        <a16:creationId xmlns:a16="http://schemas.microsoft.com/office/drawing/2014/main" id="{8F8B953F-A8AC-4437-875E-37B924FC44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9" name="Straight Arrow Connector 898">
                    <a:extLst>
                      <a:ext uri="{FF2B5EF4-FFF2-40B4-BE49-F238E27FC236}">
                        <a16:creationId xmlns:a16="http://schemas.microsoft.com/office/drawing/2014/main" id="{08A5776C-7FE5-4D99-BF53-E2DFE496746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0" name="Straight Arrow Connector 899">
                    <a:extLst>
                      <a:ext uri="{FF2B5EF4-FFF2-40B4-BE49-F238E27FC236}">
                        <a16:creationId xmlns:a16="http://schemas.microsoft.com/office/drawing/2014/main" id="{D373EF97-E5F7-4ECB-9810-C5A0CC35EED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1" name="Straight Arrow Connector 900">
                    <a:extLst>
                      <a:ext uri="{FF2B5EF4-FFF2-40B4-BE49-F238E27FC236}">
                        <a16:creationId xmlns:a16="http://schemas.microsoft.com/office/drawing/2014/main" id="{6001B00F-533B-4993-AC0C-EA7BB0E6E1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2" name="Straight Arrow Connector 901">
                    <a:extLst>
                      <a:ext uri="{FF2B5EF4-FFF2-40B4-BE49-F238E27FC236}">
                        <a16:creationId xmlns:a16="http://schemas.microsoft.com/office/drawing/2014/main" id="{F252AD48-3896-43D4-8A48-89569F56AB6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3" name="Straight Arrow Connector 902">
                    <a:extLst>
                      <a:ext uri="{FF2B5EF4-FFF2-40B4-BE49-F238E27FC236}">
                        <a16:creationId xmlns:a16="http://schemas.microsoft.com/office/drawing/2014/main" id="{65CD0273-59BF-4480-B135-C9D0BCDD2F9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4" name="Straight Arrow Connector 903">
                    <a:extLst>
                      <a:ext uri="{FF2B5EF4-FFF2-40B4-BE49-F238E27FC236}">
                        <a16:creationId xmlns:a16="http://schemas.microsoft.com/office/drawing/2014/main" id="{2456CAE6-B8FA-4F3E-A6D2-15F6F98D75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5" name="Straight Arrow Connector 904">
                    <a:extLst>
                      <a:ext uri="{FF2B5EF4-FFF2-40B4-BE49-F238E27FC236}">
                        <a16:creationId xmlns:a16="http://schemas.microsoft.com/office/drawing/2014/main" id="{6379124F-5B29-4FDB-9A42-901CCC5718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6" name="Straight Arrow Connector 905">
                    <a:extLst>
                      <a:ext uri="{FF2B5EF4-FFF2-40B4-BE49-F238E27FC236}">
                        <a16:creationId xmlns:a16="http://schemas.microsoft.com/office/drawing/2014/main" id="{643491E0-7ABE-416F-B206-FEE4B633000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7" name="Straight Arrow Connector 906">
                    <a:extLst>
                      <a:ext uri="{FF2B5EF4-FFF2-40B4-BE49-F238E27FC236}">
                        <a16:creationId xmlns:a16="http://schemas.microsoft.com/office/drawing/2014/main" id="{DB258D1A-4F71-4272-93F3-A929B78C2F0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8" name="Straight Arrow Connector 907">
                    <a:extLst>
                      <a:ext uri="{FF2B5EF4-FFF2-40B4-BE49-F238E27FC236}">
                        <a16:creationId xmlns:a16="http://schemas.microsoft.com/office/drawing/2014/main" id="{3163F761-7DE4-468C-8B0D-51E6C7310FD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9" name="Straight Arrow Connector 908">
                    <a:extLst>
                      <a:ext uri="{FF2B5EF4-FFF2-40B4-BE49-F238E27FC236}">
                        <a16:creationId xmlns:a16="http://schemas.microsoft.com/office/drawing/2014/main" id="{D342C28A-998B-4F2E-8719-97505331961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10" name="Straight Arrow Connector 909">
                    <a:extLst>
                      <a:ext uri="{FF2B5EF4-FFF2-40B4-BE49-F238E27FC236}">
                        <a16:creationId xmlns:a16="http://schemas.microsoft.com/office/drawing/2014/main" id="{3BC37BF8-72B1-42C6-B0BD-CB662B37075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11" name="Straight Arrow Connector 910">
                    <a:extLst>
                      <a:ext uri="{FF2B5EF4-FFF2-40B4-BE49-F238E27FC236}">
                        <a16:creationId xmlns:a16="http://schemas.microsoft.com/office/drawing/2014/main" id="{E1D1F6E7-D2CF-4864-8701-FD6B080981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12" name="Straight Arrow Connector 911">
                    <a:extLst>
                      <a:ext uri="{FF2B5EF4-FFF2-40B4-BE49-F238E27FC236}">
                        <a16:creationId xmlns:a16="http://schemas.microsoft.com/office/drawing/2014/main" id="{F18D1F5E-9512-4203-933F-599809FD724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13" name="Straight Arrow Connector 912">
                    <a:extLst>
                      <a:ext uri="{FF2B5EF4-FFF2-40B4-BE49-F238E27FC236}">
                        <a16:creationId xmlns:a16="http://schemas.microsoft.com/office/drawing/2014/main" id="{CEAC9962-2F02-461E-B21C-B2CAAF24699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52266CFC-455F-4CAE-A9B0-D670A4455DBF}"/>
                    </a:ext>
                  </a:extLst>
                </p:cNvPr>
                <p:cNvGrpSpPr/>
                <p:nvPr/>
              </p:nvGrpSpPr>
              <p:grpSpPr>
                <a:xfrm>
                  <a:off x="1721604" y="769761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882" name="Straight Arrow Connector 881">
                    <a:extLst>
                      <a:ext uri="{FF2B5EF4-FFF2-40B4-BE49-F238E27FC236}">
                        <a16:creationId xmlns:a16="http://schemas.microsoft.com/office/drawing/2014/main" id="{49F6EA27-A1EB-4834-BE4C-E9CFDBFCCC7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83" name="Straight Arrow Connector 882">
                    <a:extLst>
                      <a:ext uri="{FF2B5EF4-FFF2-40B4-BE49-F238E27FC236}">
                        <a16:creationId xmlns:a16="http://schemas.microsoft.com/office/drawing/2014/main" id="{256C917E-E837-46A1-A89C-25556896875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84" name="Straight Arrow Connector 883">
                    <a:extLst>
                      <a:ext uri="{FF2B5EF4-FFF2-40B4-BE49-F238E27FC236}">
                        <a16:creationId xmlns:a16="http://schemas.microsoft.com/office/drawing/2014/main" id="{CBA63BCA-8045-4E8E-BD89-8AA9097EB56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85" name="Straight Arrow Connector 884">
                    <a:extLst>
                      <a:ext uri="{FF2B5EF4-FFF2-40B4-BE49-F238E27FC236}">
                        <a16:creationId xmlns:a16="http://schemas.microsoft.com/office/drawing/2014/main" id="{955C0E2D-2A8C-46EE-B385-E194798E44C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86" name="Straight Arrow Connector 885">
                    <a:extLst>
                      <a:ext uri="{FF2B5EF4-FFF2-40B4-BE49-F238E27FC236}">
                        <a16:creationId xmlns:a16="http://schemas.microsoft.com/office/drawing/2014/main" id="{5D945D93-F007-4D6F-BA2C-A262B20CEC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87" name="Straight Arrow Connector 886">
                    <a:extLst>
                      <a:ext uri="{FF2B5EF4-FFF2-40B4-BE49-F238E27FC236}">
                        <a16:creationId xmlns:a16="http://schemas.microsoft.com/office/drawing/2014/main" id="{086EC97B-9892-40E4-9CCD-FE033FD2E4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88" name="Straight Arrow Connector 887">
                    <a:extLst>
                      <a:ext uri="{FF2B5EF4-FFF2-40B4-BE49-F238E27FC236}">
                        <a16:creationId xmlns:a16="http://schemas.microsoft.com/office/drawing/2014/main" id="{95422E0A-34BA-4884-AAB1-96540D35FC0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89" name="Straight Arrow Connector 888">
                    <a:extLst>
                      <a:ext uri="{FF2B5EF4-FFF2-40B4-BE49-F238E27FC236}">
                        <a16:creationId xmlns:a16="http://schemas.microsoft.com/office/drawing/2014/main" id="{EF6AACAC-0E4A-4C64-B9CC-82DB0A91DF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0" name="Straight Arrow Connector 889">
                    <a:extLst>
                      <a:ext uri="{FF2B5EF4-FFF2-40B4-BE49-F238E27FC236}">
                        <a16:creationId xmlns:a16="http://schemas.microsoft.com/office/drawing/2014/main" id="{80A766B0-D665-4E6D-A537-B7A2149B34A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1" name="Straight Arrow Connector 890">
                    <a:extLst>
                      <a:ext uri="{FF2B5EF4-FFF2-40B4-BE49-F238E27FC236}">
                        <a16:creationId xmlns:a16="http://schemas.microsoft.com/office/drawing/2014/main" id="{97793AE4-354F-4C62-8D54-AD7737F1E25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2" name="Straight Arrow Connector 891">
                    <a:extLst>
                      <a:ext uri="{FF2B5EF4-FFF2-40B4-BE49-F238E27FC236}">
                        <a16:creationId xmlns:a16="http://schemas.microsoft.com/office/drawing/2014/main" id="{15487552-A6E1-49FE-A898-6ED29F3BE65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3" name="Straight Arrow Connector 892">
                    <a:extLst>
                      <a:ext uri="{FF2B5EF4-FFF2-40B4-BE49-F238E27FC236}">
                        <a16:creationId xmlns:a16="http://schemas.microsoft.com/office/drawing/2014/main" id="{8D67CD2F-7B34-4743-90CC-3CB6221BE5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4" name="Straight Arrow Connector 893">
                    <a:extLst>
                      <a:ext uri="{FF2B5EF4-FFF2-40B4-BE49-F238E27FC236}">
                        <a16:creationId xmlns:a16="http://schemas.microsoft.com/office/drawing/2014/main" id="{0131A63F-8043-4FCD-A76B-23C96480D5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5" name="Straight Arrow Connector 894">
                    <a:extLst>
                      <a:ext uri="{FF2B5EF4-FFF2-40B4-BE49-F238E27FC236}">
                        <a16:creationId xmlns:a16="http://schemas.microsoft.com/office/drawing/2014/main" id="{265E2659-D49F-4328-8A87-FC395B9E40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6" name="Straight Arrow Connector 895">
                    <a:extLst>
                      <a:ext uri="{FF2B5EF4-FFF2-40B4-BE49-F238E27FC236}">
                        <a16:creationId xmlns:a16="http://schemas.microsoft.com/office/drawing/2014/main" id="{38F8549B-EA38-491F-B4A2-27BC7218701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7" name="Straight Arrow Connector 896">
                    <a:extLst>
                      <a:ext uri="{FF2B5EF4-FFF2-40B4-BE49-F238E27FC236}">
                        <a16:creationId xmlns:a16="http://schemas.microsoft.com/office/drawing/2014/main" id="{4A287B30-05CE-41B6-AEC8-4CC2DFBDF5D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</p:grpSp>
          <p:grpSp>
            <p:nvGrpSpPr>
              <p:cNvPr id="775" name="Group 774">
                <a:extLst>
                  <a:ext uri="{FF2B5EF4-FFF2-40B4-BE49-F238E27FC236}">
                    <a16:creationId xmlns:a16="http://schemas.microsoft.com/office/drawing/2014/main" id="{DDF9DA97-A079-4867-829D-672C13991F27}"/>
                  </a:ext>
                </a:extLst>
              </p:cNvPr>
              <p:cNvGrpSpPr/>
              <p:nvPr/>
            </p:nvGrpSpPr>
            <p:grpSpPr>
              <a:xfrm>
                <a:off x="6888996" y="830453"/>
                <a:ext cx="1995408" cy="5611677"/>
                <a:chOff x="685800" y="741342"/>
                <a:chExt cx="1995408" cy="5611677"/>
              </a:xfrm>
            </p:grpSpPr>
            <p:grpSp>
              <p:nvGrpSpPr>
                <p:cNvPr id="846" name="Group 845">
                  <a:extLst>
                    <a:ext uri="{FF2B5EF4-FFF2-40B4-BE49-F238E27FC236}">
                      <a16:creationId xmlns:a16="http://schemas.microsoft.com/office/drawing/2014/main" id="{1C6EECA8-9A23-443D-A4A7-3AA340C609FC}"/>
                    </a:ext>
                  </a:extLst>
                </p:cNvPr>
                <p:cNvGrpSpPr/>
                <p:nvPr/>
              </p:nvGrpSpPr>
              <p:grpSpPr>
                <a:xfrm>
                  <a:off x="685800" y="741342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864" name="Straight Arrow Connector 863">
                    <a:extLst>
                      <a:ext uri="{FF2B5EF4-FFF2-40B4-BE49-F238E27FC236}">
                        <a16:creationId xmlns:a16="http://schemas.microsoft.com/office/drawing/2014/main" id="{77572258-8FA4-411C-BE98-043035625B9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5" name="Straight Arrow Connector 864">
                    <a:extLst>
                      <a:ext uri="{FF2B5EF4-FFF2-40B4-BE49-F238E27FC236}">
                        <a16:creationId xmlns:a16="http://schemas.microsoft.com/office/drawing/2014/main" id="{2A1FFD4A-DB29-4CAA-9DD9-0B0859F4B9B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6" name="Straight Arrow Connector 865">
                    <a:extLst>
                      <a:ext uri="{FF2B5EF4-FFF2-40B4-BE49-F238E27FC236}">
                        <a16:creationId xmlns:a16="http://schemas.microsoft.com/office/drawing/2014/main" id="{29470F7F-BB9D-4E87-AD82-07F58690DB5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7" name="Straight Arrow Connector 866">
                    <a:extLst>
                      <a:ext uri="{FF2B5EF4-FFF2-40B4-BE49-F238E27FC236}">
                        <a16:creationId xmlns:a16="http://schemas.microsoft.com/office/drawing/2014/main" id="{4C56B770-2B91-40AB-8BB8-9F9A7F0159F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8" name="Straight Arrow Connector 867">
                    <a:extLst>
                      <a:ext uri="{FF2B5EF4-FFF2-40B4-BE49-F238E27FC236}">
                        <a16:creationId xmlns:a16="http://schemas.microsoft.com/office/drawing/2014/main" id="{D901C80A-1D8C-4E1C-8E40-28A5BD1E269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9" name="Straight Arrow Connector 868">
                    <a:extLst>
                      <a:ext uri="{FF2B5EF4-FFF2-40B4-BE49-F238E27FC236}">
                        <a16:creationId xmlns:a16="http://schemas.microsoft.com/office/drawing/2014/main" id="{9F8A968E-EBF5-43BD-9F13-8BE6CBFFE71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0" name="Straight Arrow Connector 869">
                    <a:extLst>
                      <a:ext uri="{FF2B5EF4-FFF2-40B4-BE49-F238E27FC236}">
                        <a16:creationId xmlns:a16="http://schemas.microsoft.com/office/drawing/2014/main" id="{C748534A-0F38-4501-A87C-38C2C241CCA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1" name="Straight Arrow Connector 870">
                    <a:extLst>
                      <a:ext uri="{FF2B5EF4-FFF2-40B4-BE49-F238E27FC236}">
                        <a16:creationId xmlns:a16="http://schemas.microsoft.com/office/drawing/2014/main" id="{27B5B31B-2B8B-4D77-AF79-1565286DE39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2" name="Straight Arrow Connector 871">
                    <a:extLst>
                      <a:ext uri="{FF2B5EF4-FFF2-40B4-BE49-F238E27FC236}">
                        <a16:creationId xmlns:a16="http://schemas.microsoft.com/office/drawing/2014/main" id="{203DABB3-B84B-4B7D-8257-510B50D95EC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3" name="Straight Arrow Connector 872">
                    <a:extLst>
                      <a:ext uri="{FF2B5EF4-FFF2-40B4-BE49-F238E27FC236}">
                        <a16:creationId xmlns:a16="http://schemas.microsoft.com/office/drawing/2014/main" id="{986BB149-726F-4AEF-B566-77E10509E60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4" name="Straight Arrow Connector 873">
                    <a:extLst>
                      <a:ext uri="{FF2B5EF4-FFF2-40B4-BE49-F238E27FC236}">
                        <a16:creationId xmlns:a16="http://schemas.microsoft.com/office/drawing/2014/main" id="{BB00A589-81CA-4A4E-9A54-92ED6CF4E47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5" name="Straight Arrow Connector 874">
                    <a:extLst>
                      <a:ext uri="{FF2B5EF4-FFF2-40B4-BE49-F238E27FC236}">
                        <a16:creationId xmlns:a16="http://schemas.microsoft.com/office/drawing/2014/main" id="{ABA22CD4-366F-453E-8B90-8D0461A5B4A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6" name="Straight Arrow Connector 875">
                    <a:extLst>
                      <a:ext uri="{FF2B5EF4-FFF2-40B4-BE49-F238E27FC236}">
                        <a16:creationId xmlns:a16="http://schemas.microsoft.com/office/drawing/2014/main" id="{810A9AD9-AD41-4BF6-B07B-A442666CFB1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7" name="Straight Arrow Connector 876">
                    <a:extLst>
                      <a:ext uri="{FF2B5EF4-FFF2-40B4-BE49-F238E27FC236}">
                        <a16:creationId xmlns:a16="http://schemas.microsoft.com/office/drawing/2014/main" id="{D2C5E545-25D7-4FA5-ACFD-1E6F1531BB4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8" name="Straight Arrow Connector 877">
                    <a:extLst>
                      <a:ext uri="{FF2B5EF4-FFF2-40B4-BE49-F238E27FC236}">
                        <a16:creationId xmlns:a16="http://schemas.microsoft.com/office/drawing/2014/main" id="{FFD9BFFF-9825-4E03-B835-8AF5A13A9D1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79" name="Straight Arrow Connector 878">
                    <a:extLst>
                      <a:ext uri="{FF2B5EF4-FFF2-40B4-BE49-F238E27FC236}">
                        <a16:creationId xmlns:a16="http://schemas.microsoft.com/office/drawing/2014/main" id="{8EE4DBCB-A534-409B-A9DF-5C90C1E805C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847" name="Group 846">
                  <a:extLst>
                    <a:ext uri="{FF2B5EF4-FFF2-40B4-BE49-F238E27FC236}">
                      <a16:creationId xmlns:a16="http://schemas.microsoft.com/office/drawing/2014/main" id="{B64EF2A2-8F66-45FF-BE2A-DEA552811C99}"/>
                    </a:ext>
                  </a:extLst>
                </p:cNvPr>
                <p:cNvGrpSpPr/>
                <p:nvPr/>
              </p:nvGrpSpPr>
              <p:grpSpPr>
                <a:xfrm>
                  <a:off x="1721604" y="769761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848" name="Straight Arrow Connector 847">
                    <a:extLst>
                      <a:ext uri="{FF2B5EF4-FFF2-40B4-BE49-F238E27FC236}">
                        <a16:creationId xmlns:a16="http://schemas.microsoft.com/office/drawing/2014/main" id="{938E9128-DAE8-4922-83B7-62B990730E2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9" name="Straight Arrow Connector 848">
                    <a:extLst>
                      <a:ext uri="{FF2B5EF4-FFF2-40B4-BE49-F238E27FC236}">
                        <a16:creationId xmlns:a16="http://schemas.microsoft.com/office/drawing/2014/main" id="{4514076A-7D7A-4C8E-9748-517D6899993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0" name="Straight Arrow Connector 849">
                    <a:extLst>
                      <a:ext uri="{FF2B5EF4-FFF2-40B4-BE49-F238E27FC236}">
                        <a16:creationId xmlns:a16="http://schemas.microsoft.com/office/drawing/2014/main" id="{41A3A523-221F-4275-8402-5B75AC4FC25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1" name="Straight Arrow Connector 850">
                    <a:extLst>
                      <a:ext uri="{FF2B5EF4-FFF2-40B4-BE49-F238E27FC236}">
                        <a16:creationId xmlns:a16="http://schemas.microsoft.com/office/drawing/2014/main" id="{36133D73-F4F9-4CBE-B066-E1FB23555C5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2" name="Straight Arrow Connector 851">
                    <a:extLst>
                      <a:ext uri="{FF2B5EF4-FFF2-40B4-BE49-F238E27FC236}">
                        <a16:creationId xmlns:a16="http://schemas.microsoft.com/office/drawing/2014/main" id="{9FFBBAFC-2FCE-444C-9E9D-BFE6CFD505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3" name="Straight Arrow Connector 852">
                    <a:extLst>
                      <a:ext uri="{FF2B5EF4-FFF2-40B4-BE49-F238E27FC236}">
                        <a16:creationId xmlns:a16="http://schemas.microsoft.com/office/drawing/2014/main" id="{D1E9807A-AC45-4C49-AADB-4A661F9D3D2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4" name="Straight Arrow Connector 853">
                    <a:extLst>
                      <a:ext uri="{FF2B5EF4-FFF2-40B4-BE49-F238E27FC236}">
                        <a16:creationId xmlns:a16="http://schemas.microsoft.com/office/drawing/2014/main" id="{C86E1DBA-B5D9-4FCE-8249-30D6ECFF4C4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5" name="Straight Arrow Connector 854">
                    <a:extLst>
                      <a:ext uri="{FF2B5EF4-FFF2-40B4-BE49-F238E27FC236}">
                        <a16:creationId xmlns:a16="http://schemas.microsoft.com/office/drawing/2014/main" id="{B959A169-0C8B-40DB-9600-6442C9EFA4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6" name="Straight Arrow Connector 855">
                    <a:extLst>
                      <a:ext uri="{FF2B5EF4-FFF2-40B4-BE49-F238E27FC236}">
                        <a16:creationId xmlns:a16="http://schemas.microsoft.com/office/drawing/2014/main" id="{B33A4741-00AF-407C-8FC0-2D9859A8D6A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7" name="Straight Arrow Connector 856">
                    <a:extLst>
                      <a:ext uri="{FF2B5EF4-FFF2-40B4-BE49-F238E27FC236}">
                        <a16:creationId xmlns:a16="http://schemas.microsoft.com/office/drawing/2014/main" id="{8A5DF398-9CDA-4900-B67E-BA86CE7920A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8" name="Straight Arrow Connector 857">
                    <a:extLst>
                      <a:ext uri="{FF2B5EF4-FFF2-40B4-BE49-F238E27FC236}">
                        <a16:creationId xmlns:a16="http://schemas.microsoft.com/office/drawing/2014/main" id="{F05CF25E-E7BE-4F29-AD20-0B62695D34E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59" name="Straight Arrow Connector 858">
                    <a:extLst>
                      <a:ext uri="{FF2B5EF4-FFF2-40B4-BE49-F238E27FC236}">
                        <a16:creationId xmlns:a16="http://schemas.microsoft.com/office/drawing/2014/main" id="{6B2B5530-540A-4485-BBAE-17E7F023099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0" name="Straight Arrow Connector 859">
                    <a:extLst>
                      <a:ext uri="{FF2B5EF4-FFF2-40B4-BE49-F238E27FC236}">
                        <a16:creationId xmlns:a16="http://schemas.microsoft.com/office/drawing/2014/main" id="{7664A811-43B8-4072-824F-F0964A50F53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1" name="Straight Arrow Connector 860">
                    <a:extLst>
                      <a:ext uri="{FF2B5EF4-FFF2-40B4-BE49-F238E27FC236}">
                        <a16:creationId xmlns:a16="http://schemas.microsoft.com/office/drawing/2014/main" id="{938E1171-AEF8-437F-A8AE-043A203C4D9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2" name="Straight Arrow Connector 861">
                    <a:extLst>
                      <a:ext uri="{FF2B5EF4-FFF2-40B4-BE49-F238E27FC236}">
                        <a16:creationId xmlns:a16="http://schemas.microsoft.com/office/drawing/2014/main" id="{DA7A277E-992E-47FE-AC71-3C194608F7F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63" name="Straight Arrow Connector 862">
                    <a:extLst>
                      <a:ext uri="{FF2B5EF4-FFF2-40B4-BE49-F238E27FC236}">
                        <a16:creationId xmlns:a16="http://schemas.microsoft.com/office/drawing/2014/main" id="{377BB809-DE12-4503-AB4A-91CD62397D5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</p:grp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2B7049B3-7D69-42DF-ACA6-9B4D5DF3D8A2}"/>
                  </a:ext>
                </a:extLst>
              </p:cNvPr>
              <p:cNvGrpSpPr/>
              <p:nvPr/>
            </p:nvGrpSpPr>
            <p:grpSpPr>
              <a:xfrm>
                <a:off x="8974811" y="893742"/>
                <a:ext cx="1995408" cy="5611677"/>
                <a:chOff x="685800" y="741342"/>
                <a:chExt cx="1995408" cy="5611677"/>
              </a:xfrm>
            </p:grpSpPr>
            <p:grpSp>
              <p:nvGrpSpPr>
                <p:cNvPr id="812" name="Group 811">
                  <a:extLst>
                    <a:ext uri="{FF2B5EF4-FFF2-40B4-BE49-F238E27FC236}">
                      <a16:creationId xmlns:a16="http://schemas.microsoft.com/office/drawing/2014/main" id="{7E684B32-454F-4E2D-B5CE-350893021B2E}"/>
                    </a:ext>
                  </a:extLst>
                </p:cNvPr>
                <p:cNvGrpSpPr/>
                <p:nvPr/>
              </p:nvGrpSpPr>
              <p:grpSpPr>
                <a:xfrm>
                  <a:off x="685800" y="741342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830" name="Straight Arrow Connector 829">
                    <a:extLst>
                      <a:ext uri="{FF2B5EF4-FFF2-40B4-BE49-F238E27FC236}">
                        <a16:creationId xmlns:a16="http://schemas.microsoft.com/office/drawing/2014/main" id="{C5D89E16-5DE3-44DF-8CA6-AABA10470E9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1" name="Straight Arrow Connector 830">
                    <a:extLst>
                      <a:ext uri="{FF2B5EF4-FFF2-40B4-BE49-F238E27FC236}">
                        <a16:creationId xmlns:a16="http://schemas.microsoft.com/office/drawing/2014/main" id="{6FAD27A6-FCEB-45B1-A220-77FBEB3B86D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2" name="Straight Arrow Connector 831">
                    <a:extLst>
                      <a:ext uri="{FF2B5EF4-FFF2-40B4-BE49-F238E27FC236}">
                        <a16:creationId xmlns:a16="http://schemas.microsoft.com/office/drawing/2014/main" id="{079ED873-CE3E-43AD-8C6F-9EBC6A3ABE9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3" name="Straight Arrow Connector 832">
                    <a:extLst>
                      <a:ext uri="{FF2B5EF4-FFF2-40B4-BE49-F238E27FC236}">
                        <a16:creationId xmlns:a16="http://schemas.microsoft.com/office/drawing/2014/main" id="{C387EE95-057C-4112-AA1B-C8A624ADAB4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4" name="Straight Arrow Connector 833">
                    <a:extLst>
                      <a:ext uri="{FF2B5EF4-FFF2-40B4-BE49-F238E27FC236}">
                        <a16:creationId xmlns:a16="http://schemas.microsoft.com/office/drawing/2014/main" id="{E1838864-61B2-40D2-BA9F-0D15D23D8D9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5" name="Straight Arrow Connector 834">
                    <a:extLst>
                      <a:ext uri="{FF2B5EF4-FFF2-40B4-BE49-F238E27FC236}">
                        <a16:creationId xmlns:a16="http://schemas.microsoft.com/office/drawing/2014/main" id="{4FE06F09-6AB1-4414-8C4E-55F10B17E58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6" name="Straight Arrow Connector 835">
                    <a:extLst>
                      <a:ext uri="{FF2B5EF4-FFF2-40B4-BE49-F238E27FC236}">
                        <a16:creationId xmlns:a16="http://schemas.microsoft.com/office/drawing/2014/main" id="{3DF71214-EA6A-426F-B52B-DBCA80F18F1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7" name="Straight Arrow Connector 836">
                    <a:extLst>
                      <a:ext uri="{FF2B5EF4-FFF2-40B4-BE49-F238E27FC236}">
                        <a16:creationId xmlns:a16="http://schemas.microsoft.com/office/drawing/2014/main" id="{5CFCA672-444E-4F8A-B8DC-8BDD5FE5221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8" name="Straight Arrow Connector 837">
                    <a:extLst>
                      <a:ext uri="{FF2B5EF4-FFF2-40B4-BE49-F238E27FC236}">
                        <a16:creationId xmlns:a16="http://schemas.microsoft.com/office/drawing/2014/main" id="{E1C27E69-79D6-413B-9764-29C2ED57E8A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9" name="Straight Arrow Connector 838">
                    <a:extLst>
                      <a:ext uri="{FF2B5EF4-FFF2-40B4-BE49-F238E27FC236}">
                        <a16:creationId xmlns:a16="http://schemas.microsoft.com/office/drawing/2014/main" id="{E10C2B33-167A-45C0-9391-934203F1EB3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0" name="Straight Arrow Connector 839">
                    <a:extLst>
                      <a:ext uri="{FF2B5EF4-FFF2-40B4-BE49-F238E27FC236}">
                        <a16:creationId xmlns:a16="http://schemas.microsoft.com/office/drawing/2014/main" id="{24B71F89-3F47-4700-BB90-4AA88602764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1" name="Straight Arrow Connector 840">
                    <a:extLst>
                      <a:ext uri="{FF2B5EF4-FFF2-40B4-BE49-F238E27FC236}">
                        <a16:creationId xmlns:a16="http://schemas.microsoft.com/office/drawing/2014/main" id="{8F1FFDC5-5009-4F0B-B64A-E065F7AC25B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2" name="Straight Arrow Connector 841">
                    <a:extLst>
                      <a:ext uri="{FF2B5EF4-FFF2-40B4-BE49-F238E27FC236}">
                        <a16:creationId xmlns:a16="http://schemas.microsoft.com/office/drawing/2014/main" id="{2EE038EE-9D42-4117-A51F-E395C158B14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3" name="Straight Arrow Connector 842">
                    <a:extLst>
                      <a:ext uri="{FF2B5EF4-FFF2-40B4-BE49-F238E27FC236}">
                        <a16:creationId xmlns:a16="http://schemas.microsoft.com/office/drawing/2014/main" id="{648C06AA-C922-435A-BB3A-B8BA3682337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4" name="Straight Arrow Connector 843">
                    <a:extLst>
                      <a:ext uri="{FF2B5EF4-FFF2-40B4-BE49-F238E27FC236}">
                        <a16:creationId xmlns:a16="http://schemas.microsoft.com/office/drawing/2014/main" id="{AB69E70E-EB3C-4469-90C8-D0D67FAF7F0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5" name="Straight Arrow Connector 844">
                    <a:extLst>
                      <a:ext uri="{FF2B5EF4-FFF2-40B4-BE49-F238E27FC236}">
                        <a16:creationId xmlns:a16="http://schemas.microsoft.com/office/drawing/2014/main" id="{9858B3FF-F6FD-4716-AA3C-2A3E22B8CD6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813" name="Group 812">
                  <a:extLst>
                    <a:ext uri="{FF2B5EF4-FFF2-40B4-BE49-F238E27FC236}">
                      <a16:creationId xmlns:a16="http://schemas.microsoft.com/office/drawing/2014/main" id="{8D80EEA9-D9B5-41D7-A3BF-2AC5245D32A7}"/>
                    </a:ext>
                  </a:extLst>
                </p:cNvPr>
                <p:cNvGrpSpPr/>
                <p:nvPr/>
              </p:nvGrpSpPr>
              <p:grpSpPr>
                <a:xfrm>
                  <a:off x="1721604" y="769761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814" name="Straight Arrow Connector 813">
                    <a:extLst>
                      <a:ext uri="{FF2B5EF4-FFF2-40B4-BE49-F238E27FC236}">
                        <a16:creationId xmlns:a16="http://schemas.microsoft.com/office/drawing/2014/main" id="{C4DC1744-FE89-4CF2-8E96-4E12326F50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15" name="Straight Arrow Connector 814">
                    <a:extLst>
                      <a:ext uri="{FF2B5EF4-FFF2-40B4-BE49-F238E27FC236}">
                        <a16:creationId xmlns:a16="http://schemas.microsoft.com/office/drawing/2014/main" id="{D1DC3E30-1295-449A-B61D-4980AE39286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16" name="Straight Arrow Connector 815">
                    <a:extLst>
                      <a:ext uri="{FF2B5EF4-FFF2-40B4-BE49-F238E27FC236}">
                        <a16:creationId xmlns:a16="http://schemas.microsoft.com/office/drawing/2014/main" id="{B896F12F-CA27-4560-A50E-600F798B069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17" name="Straight Arrow Connector 816">
                    <a:extLst>
                      <a:ext uri="{FF2B5EF4-FFF2-40B4-BE49-F238E27FC236}">
                        <a16:creationId xmlns:a16="http://schemas.microsoft.com/office/drawing/2014/main" id="{E4F4E005-3C6D-4402-9274-D1A2B7F4C6C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18" name="Straight Arrow Connector 817">
                    <a:extLst>
                      <a:ext uri="{FF2B5EF4-FFF2-40B4-BE49-F238E27FC236}">
                        <a16:creationId xmlns:a16="http://schemas.microsoft.com/office/drawing/2014/main" id="{5BFDF1AB-6554-4713-B0C5-DE4E117C7D5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19" name="Straight Arrow Connector 818">
                    <a:extLst>
                      <a:ext uri="{FF2B5EF4-FFF2-40B4-BE49-F238E27FC236}">
                        <a16:creationId xmlns:a16="http://schemas.microsoft.com/office/drawing/2014/main" id="{62C21F57-D816-45F6-8092-4071C24778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0" name="Straight Arrow Connector 819">
                    <a:extLst>
                      <a:ext uri="{FF2B5EF4-FFF2-40B4-BE49-F238E27FC236}">
                        <a16:creationId xmlns:a16="http://schemas.microsoft.com/office/drawing/2014/main" id="{29348EB4-5454-4853-A7A9-008E3038FA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1" name="Straight Arrow Connector 820">
                    <a:extLst>
                      <a:ext uri="{FF2B5EF4-FFF2-40B4-BE49-F238E27FC236}">
                        <a16:creationId xmlns:a16="http://schemas.microsoft.com/office/drawing/2014/main" id="{D9DC9A35-5504-4DD5-AA53-6A7007BACA2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2" name="Straight Arrow Connector 821">
                    <a:extLst>
                      <a:ext uri="{FF2B5EF4-FFF2-40B4-BE49-F238E27FC236}">
                        <a16:creationId xmlns:a16="http://schemas.microsoft.com/office/drawing/2014/main" id="{581CEE16-71DF-4485-BAD9-C301156ED7D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3" name="Straight Arrow Connector 822">
                    <a:extLst>
                      <a:ext uri="{FF2B5EF4-FFF2-40B4-BE49-F238E27FC236}">
                        <a16:creationId xmlns:a16="http://schemas.microsoft.com/office/drawing/2014/main" id="{2FAA970C-2442-40CD-BD9B-5DE5DA0DEE5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4" name="Straight Arrow Connector 823">
                    <a:extLst>
                      <a:ext uri="{FF2B5EF4-FFF2-40B4-BE49-F238E27FC236}">
                        <a16:creationId xmlns:a16="http://schemas.microsoft.com/office/drawing/2014/main" id="{C2CFC479-E44C-4706-BB5A-0E0DA388D89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5" name="Straight Arrow Connector 824">
                    <a:extLst>
                      <a:ext uri="{FF2B5EF4-FFF2-40B4-BE49-F238E27FC236}">
                        <a16:creationId xmlns:a16="http://schemas.microsoft.com/office/drawing/2014/main" id="{B9E2CF28-5C85-4514-84BD-5A72F841452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6" name="Straight Arrow Connector 825">
                    <a:extLst>
                      <a:ext uri="{FF2B5EF4-FFF2-40B4-BE49-F238E27FC236}">
                        <a16:creationId xmlns:a16="http://schemas.microsoft.com/office/drawing/2014/main" id="{FC9B8909-F96A-4165-BED9-558F34CDDC9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7" name="Straight Arrow Connector 826">
                    <a:extLst>
                      <a:ext uri="{FF2B5EF4-FFF2-40B4-BE49-F238E27FC236}">
                        <a16:creationId xmlns:a16="http://schemas.microsoft.com/office/drawing/2014/main" id="{F7CACEB6-5FCF-43B0-8DC6-6D305FDBBD2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8" name="Straight Arrow Connector 827">
                    <a:extLst>
                      <a:ext uri="{FF2B5EF4-FFF2-40B4-BE49-F238E27FC236}">
                        <a16:creationId xmlns:a16="http://schemas.microsoft.com/office/drawing/2014/main" id="{AE2F6D97-1979-440F-9C12-8425BEB4E91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29" name="Straight Arrow Connector 828">
                    <a:extLst>
                      <a:ext uri="{FF2B5EF4-FFF2-40B4-BE49-F238E27FC236}">
                        <a16:creationId xmlns:a16="http://schemas.microsoft.com/office/drawing/2014/main" id="{98297B2A-F70C-4ED2-87A7-D18241E3FE9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</p:grpSp>
          <p:grpSp>
            <p:nvGrpSpPr>
              <p:cNvPr id="777" name="Group 776">
                <a:extLst>
                  <a:ext uri="{FF2B5EF4-FFF2-40B4-BE49-F238E27FC236}">
                    <a16:creationId xmlns:a16="http://schemas.microsoft.com/office/drawing/2014/main" id="{B2DED260-6521-4F66-83CB-55947B1F50F9}"/>
                  </a:ext>
                </a:extLst>
              </p:cNvPr>
              <p:cNvGrpSpPr/>
              <p:nvPr/>
            </p:nvGrpSpPr>
            <p:grpSpPr>
              <a:xfrm>
                <a:off x="11030921" y="830453"/>
                <a:ext cx="1553706" cy="5611677"/>
                <a:chOff x="685800" y="741342"/>
                <a:chExt cx="1553706" cy="5611677"/>
              </a:xfrm>
            </p:grpSpPr>
            <p:grpSp>
              <p:nvGrpSpPr>
                <p:cNvPr id="778" name="Group 777">
                  <a:extLst>
                    <a:ext uri="{FF2B5EF4-FFF2-40B4-BE49-F238E27FC236}">
                      <a16:creationId xmlns:a16="http://schemas.microsoft.com/office/drawing/2014/main" id="{9CC46DBB-DDED-44CF-9717-A7D9FE11AE80}"/>
                    </a:ext>
                  </a:extLst>
                </p:cNvPr>
                <p:cNvGrpSpPr/>
                <p:nvPr/>
              </p:nvGrpSpPr>
              <p:grpSpPr>
                <a:xfrm>
                  <a:off x="685800" y="741342"/>
                  <a:ext cx="959604" cy="5583258"/>
                  <a:chOff x="685800" y="741342"/>
                  <a:chExt cx="959604" cy="5583258"/>
                </a:xfrm>
              </p:grpSpPr>
              <p:cxnSp>
                <p:nvCxnSpPr>
                  <p:cNvPr id="796" name="Straight Arrow Connector 795">
                    <a:extLst>
                      <a:ext uri="{FF2B5EF4-FFF2-40B4-BE49-F238E27FC236}">
                        <a16:creationId xmlns:a16="http://schemas.microsoft.com/office/drawing/2014/main" id="{8015DDE2-C708-4F6B-BAB5-1231EDD01A0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97" name="Straight Arrow Connector 796">
                    <a:extLst>
                      <a:ext uri="{FF2B5EF4-FFF2-40B4-BE49-F238E27FC236}">
                        <a16:creationId xmlns:a16="http://schemas.microsoft.com/office/drawing/2014/main" id="{D3155410-CC1B-449D-97B8-D3C7963360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98" name="Straight Arrow Connector 797">
                    <a:extLst>
                      <a:ext uri="{FF2B5EF4-FFF2-40B4-BE49-F238E27FC236}">
                        <a16:creationId xmlns:a16="http://schemas.microsoft.com/office/drawing/2014/main" id="{BC352BF5-15DF-4562-BFC7-AF11112D3D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99" name="Straight Arrow Connector 798">
                    <a:extLst>
                      <a:ext uri="{FF2B5EF4-FFF2-40B4-BE49-F238E27FC236}">
                        <a16:creationId xmlns:a16="http://schemas.microsoft.com/office/drawing/2014/main" id="{9AD24846-FA22-4CDD-9429-B2832BF0F5B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0" name="Straight Arrow Connector 799">
                    <a:extLst>
                      <a:ext uri="{FF2B5EF4-FFF2-40B4-BE49-F238E27FC236}">
                        <a16:creationId xmlns:a16="http://schemas.microsoft.com/office/drawing/2014/main" id="{2171832C-7B83-468B-8005-A56F6AA5AEA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1" name="Straight Arrow Connector 800">
                    <a:extLst>
                      <a:ext uri="{FF2B5EF4-FFF2-40B4-BE49-F238E27FC236}">
                        <a16:creationId xmlns:a16="http://schemas.microsoft.com/office/drawing/2014/main" id="{4B3F4113-386E-4B6B-B5D9-3500175ACC8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2" name="Straight Arrow Connector 801">
                    <a:extLst>
                      <a:ext uri="{FF2B5EF4-FFF2-40B4-BE49-F238E27FC236}">
                        <a16:creationId xmlns:a16="http://schemas.microsoft.com/office/drawing/2014/main" id="{9D28DDEE-495E-474D-8D59-0297EEC8BC1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3" name="Straight Arrow Connector 802">
                    <a:extLst>
                      <a:ext uri="{FF2B5EF4-FFF2-40B4-BE49-F238E27FC236}">
                        <a16:creationId xmlns:a16="http://schemas.microsoft.com/office/drawing/2014/main" id="{B7F95A09-4D87-4790-9154-B89574653D6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4" name="Straight Arrow Connector 803">
                    <a:extLst>
                      <a:ext uri="{FF2B5EF4-FFF2-40B4-BE49-F238E27FC236}">
                        <a16:creationId xmlns:a16="http://schemas.microsoft.com/office/drawing/2014/main" id="{72E543E3-2A12-4E17-BA3F-AD8C9CE294F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5" name="Straight Arrow Connector 804">
                    <a:extLst>
                      <a:ext uri="{FF2B5EF4-FFF2-40B4-BE49-F238E27FC236}">
                        <a16:creationId xmlns:a16="http://schemas.microsoft.com/office/drawing/2014/main" id="{E37A17A1-EC94-4D5F-954C-6CE603E8C72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63114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6" name="Straight Arrow Connector 805">
                    <a:extLst>
                      <a:ext uri="{FF2B5EF4-FFF2-40B4-BE49-F238E27FC236}">
                        <a16:creationId xmlns:a16="http://schemas.microsoft.com/office/drawing/2014/main" id="{DCD30CD0-E514-46B8-A1B5-84567165915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25106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7" name="Straight Arrow Connector 806">
                    <a:extLst>
                      <a:ext uri="{FF2B5EF4-FFF2-40B4-BE49-F238E27FC236}">
                        <a16:creationId xmlns:a16="http://schemas.microsoft.com/office/drawing/2014/main" id="{C5BB6E86-1331-4FAB-BB01-FD8A482D6C6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84518" y="86274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8" name="Straight Arrow Connector 807">
                    <a:extLst>
                      <a:ext uri="{FF2B5EF4-FFF2-40B4-BE49-F238E27FC236}">
                        <a16:creationId xmlns:a16="http://schemas.microsoft.com/office/drawing/2014/main" id="{61C6A294-A972-4DD7-9281-A75B7BB90EA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464588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09" name="Straight Arrow Connector 808">
                    <a:extLst>
                      <a:ext uri="{FF2B5EF4-FFF2-40B4-BE49-F238E27FC236}">
                        <a16:creationId xmlns:a16="http://schemas.microsoft.com/office/drawing/2014/main" id="{D827C82E-69FD-4100-8846-C18076D9893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24000" y="772338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10" name="Straight Arrow Connector 809">
                    <a:extLst>
                      <a:ext uri="{FF2B5EF4-FFF2-40B4-BE49-F238E27FC236}">
                        <a16:creationId xmlns:a16="http://schemas.microsoft.com/office/drawing/2014/main" id="{DB771E17-5B1B-4235-B15E-D871E3523EB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85992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11" name="Straight Arrow Connector 810">
                    <a:extLst>
                      <a:ext uri="{FF2B5EF4-FFF2-40B4-BE49-F238E27FC236}">
                        <a16:creationId xmlns:a16="http://schemas.microsoft.com/office/drawing/2014/main" id="{451765CB-0E62-4BF4-B5D7-041C1FCF634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645404" y="8937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779" name="Group 778">
                  <a:extLst>
                    <a:ext uri="{FF2B5EF4-FFF2-40B4-BE49-F238E27FC236}">
                      <a16:creationId xmlns:a16="http://schemas.microsoft.com/office/drawing/2014/main" id="{BC90E704-B98B-4B15-8759-C8D578E14061}"/>
                    </a:ext>
                  </a:extLst>
                </p:cNvPr>
                <p:cNvGrpSpPr/>
                <p:nvPr/>
              </p:nvGrpSpPr>
              <p:grpSpPr>
                <a:xfrm>
                  <a:off x="1721604" y="769761"/>
                  <a:ext cx="517902" cy="5583258"/>
                  <a:chOff x="685800" y="741342"/>
                  <a:chExt cx="517902" cy="5583258"/>
                </a:xfrm>
              </p:grpSpPr>
              <p:cxnSp>
                <p:nvCxnSpPr>
                  <p:cNvPr id="780" name="Straight Arrow Connector 779">
                    <a:extLst>
                      <a:ext uri="{FF2B5EF4-FFF2-40B4-BE49-F238E27FC236}">
                        <a16:creationId xmlns:a16="http://schemas.microsoft.com/office/drawing/2014/main" id="{1ED8A528-4084-41D7-978A-150A79DD82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5800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1" name="Straight Arrow Connector 780">
                    <a:extLst>
                      <a:ext uri="{FF2B5EF4-FFF2-40B4-BE49-F238E27FC236}">
                        <a16:creationId xmlns:a16="http://schemas.microsoft.com/office/drawing/2014/main" id="{E210E119-8AD6-477F-BD9B-C6FD79E21CB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45212" y="9144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2" name="Straight Arrow Connector 781">
                    <a:extLst>
                      <a:ext uri="{FF2B5EF4-FFF2-40B4-BE49-F238E27FC236}">
                        <a16:creationId xmlns:a16="http://schemas.microsoft.com/office/drawing/2014/main" id="{35AD278F-4915-4679-ACBD-77B50C7E66D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204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3" name="Straight Arrow Connector 782">
                    <a:extLst>
                      <a:ext uri="{FF2B5EF4-FFF2-40B4-BE49-F238E27FC236}">
                        <a16:creationId xmlns:a16="http://schemas.microsoft.com/office/drawing/2014/main" id="{665A3993-0A1D-496E-A573-546EF796AC4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66616" y="1035804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4" name="Straight Arrow Connector 783">
                    <a:extLst>
                      <a:ext uri="{FF2B5EF4-FFF2-40B4-BE49-F238E27FC236}">
                        <a16:creationId xmlns:a16="http://schemas.microsoft.com/office/drawing/2014/main" id="{39EF7ADE-B804-4498-83BA-E9A4F154A3D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686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5" name="Straight Arrow Connector 784">
                    <a:extLst>
                      <a:ext uri="{FF2B5EF4-FFF2-40B4-BE49-F238E27FC236}">
                        <a16:creationId xmlns:a16="http://schemas.microsoft.com/office/drawing/2014/main" id="{0264ED16-84BC-49AC-9D6F-C73E4C7CA0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06098" y="945396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6" name="Straight Arrow Connector 785">
                    <a:extLst>
                      <a:ext uri="{FF2B5EF4-FFF2-40B4-BE49-F238E27FC236}">
                        <a16:creationId xmlns:a16="http://schemas.microsoft.com/office/drawing/2014/main" id="{8C88FF42-5C56-46A2-8984-0C42F71B20C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68090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7" name="Straight Arrow Connector 786">
                    <a:extLst>
                      <a:ext uri="{FF2B5EF4-FFF2-40B4-BE49-F238E27FC236}">
                        <a16:creationId xmlns:a16="http://schemas.microsoft.com/office/drawing/2014/main" id="{85884E86-4B55-40C4-B37F-0D06E51E1BE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27502" y="1066800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788" name="Straight Arrow Connector 787">
                    <a:extLst>
                      <a:ext uri="{FF2B5EF4-FFF2-40B4-BE49-F238E27FC236}">
                        <a16:creationId xmlns:a16="http://schemas.microsoft.com/office/drawing/2014/main" id="{BC8B8938-1B9D-4685-9C58-059444B8B4E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03702" y="741342"/>
                    <a:ext cx="0" cy="52578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</p:grpSp>
        </p:grpSp>
        <p:cxnSp>
          <p:nvCxnSpPr>
            <p:cNvPr id="1277" name="Straight Arrow Connector 1276">
              <a:extLst>
                <a:ext uri="{FF2B5EF4-FFF2-40B4-BE49-F238E27FC236}">
                  <a16:creationId xmlns:a16="http://schemas.microsoft.com/office/drawing/2014/main" id="{FB5DFE69-6DAF-4CA4-ABB4-EE6D6AD3921F}"/>
                </a:ext>
              </a:extLst>
            </p:cNvPr>
            <p:cNvCxnSpPr/>
            <p:nvPr/>
          </p:nvCxnSpPr>
          <p:spPr bwMode="auto">
            <a:xfrm>
              <a:off x="4403457" y="925930"/>
              <a:ext cx="0" cy="525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8" name="Straight Arrow Connector 1277">
              <a:extLst>
                <a:ext uri="{FF2B5EF4-FFF2-40B4-BE49-F238E27FC236}">
                  <a16:creationId xmlns:a16="http://schemas.microsoft.com/office/drawing/2014/main" id="{D23D3191-EF76-43A4-B025-BB1A23744C79}"/>
                </a:ext>
              </a:extLst>
            </p:cNvPr>
            <p:cNvCxnSpPr/>
            <p:nvPr/>
          </p:nvCxnSpPr>
          <p:spPr bwMode="auto">
            <a:xfrm>
              <a:off x="4330700" y="1103730"/>
              <a:ext cx="0" cy="525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80" name="TextBox 1279">
            <a:extLst>
              <a:ext uri="{FF2B5EF4-FFF2-40B4-BE49-F238E27FC236}">
                <a16:creationId xmlns:a16="http://schemas.microsoft.com/office/drawing/2014/main" id="{BA309B74-5A06-4796-BD7B-242DD15BB3C3}"/>
              </a:ext>
            </a:extLst>
          </p:cNvPr>
          <p:cNvSpPr txBox="1"/>
          <p:nvPr/>
        </p:nvSpPr>
        <p:spPr>
          <a:xfrm>
            <a:off x="96427" y="594699"/>
            <a:ext cx="2621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1/∞ = 0</a:t>
            </a:r>
          </a:p>
          <a:p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P(x=X)=0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In continuous pdf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pdf?</a:t>
            </a:r>
          </a:p>
        </p:txBody>
      </p:sp>
      <p:sp>
        <p:nvSpPr>
          <p:cNvPr id="1281" name="TextBox 1280">
            <a:extLst>
              <a:ext uri="{FF2B5EF4-FFF2-40B4-BE49-F238E27FC236}">
                <a16:creationId xmlns:a16="http://schemas.microsoft.com/office/drawing/2014/main" id="{E6FF5C34-3F77-4492-8CD7-B24EBB6139E8}"/>
              </a:ext>
            </a:extLst>
          </p:cNvPr>
          <p:cNvSpPr txBox="1"/>
          <p:nvPr/>
        </p:nvSpPr>
        <p:spPr>
          <a:xfrm>
            <a:off x="6978924" y="542438"/>
            <a:ext cx="536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pdf?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NOT portable document format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BUT probability distribution function</a:t>
            </a:r>
          </a:p>
        </p:txBody>
      </p:sp>
    </p:spTree>
    <p:extLst>
      <p:ext uri="{BB962C8B-B14F-4D97-AF65-F5344CB8AC3E}">
        <p14:creationId xmlns:p14="http://schemas.microsoft.com/office/powerpoint/2010/main" val="3979272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280" grpId="0" build="p"/>
      <p:bldP spid="1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7EAD4-46A8-4265-87C7-300B1372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Continuous Probability Distributions P(</a:t>
            </a:r>
            <a:r>
              <a:rPr lang="en-US" dirty="0" err="1"/>
              <a:t>x≤K</a:t>
            </a:r>
            <a:r>
              <a:rPr lang="en-US" dirty="0"/>
              <a:t>), P(</a:t>
            </a:r>
            <a:r>
              <a:rPr lang="en-US" dirty="0" err="1"/>
              <a:t>x≥K</a:t>
            </a:r>
            <a:r>
              <a:rPr lang="en-US" dirty="0"/>
              <a:t>), P(</a:t>
            </a:r>
            <a:r>
              <a:rPr lang="en-US" dirty="0" err="1"/>
              <a:t>L≤x≤K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91BF3-1951-499E-A4BD-680B32E9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71" y="1143285"/>
            <a:ext cx="11542857" cy="457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F3C1B-1D9C-467A-8EC3-725C6D43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9" y="1152809"/>
            <a:ext cx="11504762" cy="4552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9E5362-74AD-4BA0-B7D6-16A76EA08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43" y="1143285"/>
            <a:ext cx="11485714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3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7EAD4-46A8-4265-87C7-300B1372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Three Well-Known Probability Distributions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6A9856-186C-47A7-88AB-975E869B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2673"/>
            <a:ext cx="4892140" cy="1748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7FFD4-8933-46C1-B144-94AAF60F3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351000"/>
            <a:ext cx="5116572" cy="2086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BF19A-3A24-4CEB-B8CC-73909FB3C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8"/>
          <a:stretch/>
        </p:blipFill>
        <p:spPr>
          <a:xfrm>
            <a:off x="2655199" y="4404981"/>
            <a:ext cx="5068141" cy="20475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74AD80-7DB1-49E4-BB53-86B1A7D42E9E}"/>
              </a:ext>
            </a:extLst>
          </p:cNvPr>
          <p:cNvSpPr txBox="1"/>
          <p:nvPr/>
        </p:nvSpPr>
        <p:spPr>
          <a:xfrm>
            <a:off x="8592939" y="5486400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E ~ (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= 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DD089-0458-4711-8E5C-01DE42FF2013}"/>
              </a:ext>
            </a:extLst>
          </p:cNvPr>
          <p:cNvSpPr txBox="1"/>
          <p:nvPr/>
        </p:nvSpPr>
        <p:spPr>
          <a:xfrm>
            <a:off x="8694470" y="862353"/>
            <a:ext cx="24384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U ~ (a,b)</a:t>
            </a: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 =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(a+b)/2</a:t>
            </a: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 =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(b-a)/SQRT(12)</a:t>
            </a:r>
            <a:endParaRPr lang="en-US" dirty="0"/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F5B330-78AD-40A5-BB2E-ADDAB0A93968}"/>
              </a:ext>
            </a:extLst>
          </p:cNvPr>
          <p:cNvGrpSpPr/>
          <p:nvPr/>
        </p:nvGrpSpPr>
        <p:grpSpPr>
          <a:xfrm>
            <a:off x="2045599" y="608535"/>
            <a:ext cx="609600" cy="1747181"/>
            <a:chOff x="685800" y="2567216"/>
            <a:chExt cx="609600" cy="208609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2FED4C-6D77-42A9-87C1-22AD056E14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C6D6A6-AFB2-49BD-841B-D466039645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954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18826F-2C32-4F86-9E36-F745343070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26670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6398F84-8C5D-4681-9609-854F704FC3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44958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2D4BE6-30A1-43F6-8389-65047B0B935B}"/>
              </a:ext>
            </a:extLst>
          </p:cNvPr>
          <p:cNvGrpSpPr/>
          <p:nvPr/>
        </p:nvGrpSpPr>
        <p:grpSpPr>
          <a:xfrm>
            <a:off x="2057400" y="2453020"/>
            <a:ext cx="609600" cy="1961162"/>
            <a:chOff x="685800" y="2567216"/>
            <a:chExt cx="609600" cy="208609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448AD5-B987-49E1-BC95-631A42609D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74D0DC6-524D-46BF-A4A1-616A95C788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954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1D210B-8946-4FC2-AD38-EB38189DD0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26670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0599851-94ED-47D5-BEAA-853EDA563D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44958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24688-54A8-48ED-9EF2-4FD3DABA1A58}"/>
              </a:ext>
            </a:extLst>
          </p:cNvPr>
          <p:cNvGrpSpPr/>
          <p:nvPr/>
        </p:nvGrpSpPr>
        <p:grpSpPr>
          <a:xfrm>
            <a:off x="1981200" y="4501219"/>
            <a:ext cx="609600" cy="1951270"/>
            <a:chOff x="685800" y="2567216"/>
            <a:chExt cx="609600" cy="208609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B4B1BBF-87AC-4F5F-8710-8D523F7A55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0D27DEB-7E7E-4175-BFB0-847A8F257D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954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F4A8ABB-94E9-4919-9B0E-6C479F4881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26670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0AE979-6227-4BE6-93A3-5242ECED61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44958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EE57A42-5B71-44B3-BFA1-82E3D0037561}"/>
              </a:ext>
            </a:extLst>
          </p:cNvPr>
          <p:cNvSpPr txBox="1"/>
          <p:nvPr/>
        </p:nvSpPr>
        <p:spPr>
          <a:xfrm>
            <a:off x="8592939" y="3273353"/>
            <a:ext cx="24384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 ~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(Mean, StdDev)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 ~ (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5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45807 -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07 -2.22222E-6 L 3.14419E-17 -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49375 0.000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5 0.00024 L 2.77556E-17 -4.44444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45807 -1.1111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07 -1.11111E-6 L 2.77556E-17 -1.1111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7EAD4-46A8-4265-87C7-300B1372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Three Well-Known Probability Distributions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45CD5C-2EF4-4E85-A4AA-E479DB6C9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99" y="609601"/>
            <a:ext cx="10451601" cy="5879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16854-1A7D-481C-94A8-6B81744AA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32" y="597664"/>
            <a:ext cx="10451600" cy="59026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6753E4-EFD2-4147-86E1-24B4CFDA3F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9"/>
          <a:stretch/>
        </p:blipFill>
        <p:spPr>
          <a:xfrm>
            <a:off x="793464" y="609600"/>
            <a:ext cx="10484136" cy="5902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163BD6-EC83-44B5-A19A-216A40BDF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49" y="597663"/>
            <a:ext cx="10442184" cy="5857573"/>
          </a:xfrm>
          <a:prstGeom prst="rect">
            <a:avLst/>
          </a:prstGeom>
        </p:spPr>
      </p:pic>
      <p:pic>
        <p:nvPicPr>
          <p:cNvPr id="18" name="!!Picture 4">
            <a:extLst>
              <a:ext uri="{FF2B5EF4-FFF2-40B4-BE49-F238E27FC236}">
                <a16:creationId xmlns:a16="http://schemas.microsoft.com/office/drawing/2014/main" id="{52676FB1-B404-4B97-830C-3D4575C19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81" y="585572"/>
            <a:ext cx="10465301" cy="59128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48D193-F371-417E-B058-E53B6E81BD4E}"/>
              </a:ext>
            </a:extLst>
          </p:cNvPr>
          <p:cNvSpPr/>
          <p:nvPr/>
        </p:nvSpPr>
        <p:spPr bwMode="auto">
          <a:xfrm>
            <a:off x="6781800" y="1447800"/>
            <a:ext cx="3505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425C9-5848-4205-B1D2-F67F4F93C50E}"/>
              </a:ext>
            </a:extLst>
          </p:cNvPr>
          <p:cNvSpPr/>
          <p:nvPr/>
        </p:nvSpPr>
        <p:spPr bwMode="auto">
          <a:xfrm>
            <a:off x="6934200" y="4495800"/>
            <a:ext cx="3505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86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0B0B4-2AF1-42EF-A4AD-603C993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Random Variable Generation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750C88-8E78-4B7B-B002-1594E8A6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7" y="304800"/>
            <a:ext cx="10584265" cy="590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6352DF-655A-451E-BF8C-3A3CCEA49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36" y="644768"/>
            <a:ext cx="10561653" cy="5468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BE8B93-F14C-45B3-8B40-3923B286C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50" y="609311"/>
            <a:ext cx="10339749" cy="5539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EBC000-5B5F-4CAE-A083-D284420FD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49" y="644768"/>
            <a:ext cx="10395433" cy="54851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0C252-F0D1-4611-8FC6-1E93829A2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09" y="611954"/>
            <a:ext cx="10412189" cy="54688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13E90F-CBA4-4AA3-81DB-D4ED498FC5A4}"/>
              </a:ext>
            </a:extLst>
          </p:cNvPr>
          <p:cNvGrpSpPr/>
          <p:nvPr/>
        </p:nvGrpSpPr>
        <p:grpSpPr>
          <a:xfrm>
            <a:off x="2836566" y="2961261"/>
            <a:ext cx="5094315" cy="3569524"/>
            <a:chOff x="1541166" y="2971278"/>
            <a:chExt cx="5094315" cy="35695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B50DC5-8ED2-461A-B4AD-DAB9B73D7430}"/>
                </a:ext>
              </a:extLst>
            </p:cNvPr>
            <p:cNvSpPr txBox="1"/>
            <p:nvPr/>
          </p:nvSpPr>
          <p:spPr>
            <a:xfrm>
              <a:off x="1541166" y="2971278"/>
              <a:ext cx="46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51D24B-81F9-4F47-B109-D6D78FC84F4D}"/>
                </a:ext>
              </a:extLst>
            </p:cNvPr>
            <p:cNvSpPr txBox="1"/>
            <p:nvPr/>
          </p:nvSpPr>
          <p:spPr>
            <a:xfrm>
              <a:off x="6172200" y="4409470"/>
              <a:ext cx="46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0762E3-F8D0-457C-9E9B-7F680E85CB82}"/>
                </a:ext>
              </a:extLst>
            </p:cNvPr>
            <p:cNvSpPr txBox="1"/>
            <p:nvPr/>
          </p:nvSpPr>
          <p:spPr>
            <a:xfrm>
              <a:off x="1772806" y="6079137"/>
              <a:ext cx="46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719E4-2044-49A7-845C-8D9B9226BC40}"/>
              </a:ext>
            </a:extLst>
          </p:cNvPr>
          <p:cNvGrpSpPr/>
          <p:nvPr/>
        </p:nvGrpSpPr>
        <p:grpSpPr>
          <a:xfrm>
            <a:off x="1369874" y="1752600"/>
            <a:ext cx="5984289" cy="4208269"/>
            <a:chOff x="1369874" y="1752600"/>
            <a:chExt cx="5984289" cy="42082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2E3DA-D196-4CA5-A926-28578630912A}"/>
                </a:ext>
              </a:extLst>
            </p:cNvPr>
            <p:cNvSpPr txBox="1"/>
            <p:nvPr/>
          </p:nvSpPr>
          <p:spPr>
            <a:xfrm>
              <a:off x="1369874" y="17526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P(x≤X)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C0D24-C652-4B91-9F15-1CD6F1DBC1B8}"/>
                </a:ext>
              </a:extLst>
            </p:cNvPr>
            <p:cNvSpPr txBox="1"/>
            <p:nvPr/>
          </p:nvSpPr>
          <p:spPr>
            <a:xfrm>
              <a:off x="6477000" y="37338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P(x≤X)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53C92D-243F-4B69-82B7-F2382B5FC855}"/>
                </a:ext>
              </a:extLst>
            </p:cNvPr>
            <p:cNvSpPr txBox="1"/>
            <p:nvPr/>
          </p:nvSpPr>
          <p:spPr>
            <a:xfrm>
              <a:off x="1459353" y="559153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P(x≤X)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02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D6188E-8B2D-4078-9753-4C2379459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88" y="3722428"/>
            <a:ext cx="5411632" cy="2219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149F8-931B-416A-9359-930374845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04" y="775387"/>
            <a:ext cx="5419048" cy="22190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D27CBE-423F-4642-93F4-2E3FB027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 Random Number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DCB0B-00B3-4F09-B4BF-05716033F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60" y="3731083"/>
            <a:ext cx="5417486" cy="2229674"/>
          </a:xfrm>
          <a:prstGeom prst="rect">
            <a:avLst/>
          </a:prstGeom>
        </p:spPr>
      </p:pic>
      <p:pic>
        <p:nvPicPr>
          <p:cNvPr id="7" name="!!Picture1">
            <a:extLst>
              <a:ext uri="{FF2B5EF4-FFF2-40B4-BE49-F238E27FC236}">
                <a16:creationId xmlns:a16="http://schemas.microsoft.com/office/drawing/2014/main" id="{3458C0F5-3B15-4BA2-A7CC-503184C5A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62000"/>
            <a:ext cx="5425540" cy="2229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472084-80DD-422F-8CF3-A36673B46356}"/>
              </a:ext>
            </a:extLst>
          </p:cNvPr>
          <p:cNvSpPr txBox="1"/>
          <p:nvPr/>
        </p:nvSpPr>
        <p:spPr>
          <a:xfrm flipH="1">
            <a:off x="142802" y="29789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E8CCE-D229-471F-94BE-85216E0D5E86}"/>
              </a:ext>
            </a:extLst>
          </p:cNvPr>
          <p:cNvSpPr txBox="1"/>
          <p:nvPr/>
        </p:nvSpPr>
        <p:spPr>
          <a:xfrm>
            <a:off x="5392660" y="300469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479DF-559F-49DE-A082-8DB7DCC9FFB9}"/>
              </a:ext>
            </a:extLst>
          </p:cNvPr>
          <p:cNvSpPr txBox="1"/>
          <p:nvPr/>
        </p:nvSpPr>
        <p:spPr>
          <a:xfrm>
            <a:off x="1974465" y="441370"/>
            <a:ext cx="1928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chemeClr val="bg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FF2012-D543-4CE8-9F8C-CE4B8BB8A862}"/>
                  </a:ext>
                </a:extLst>
              </p:cNvPr>
              <p:cNvSpPr txBox="1"/>
              <p:nvPr/>
            </p:nvSpPr>
            <p:spPr>
              <a:xfrm>
                <a:off x="5393514" y="1584714"/>
                <a:ext cx="122690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FF2012-D543-4CE8-9F8C-CE4B8BB8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14" y="1584714"/>
                <a:ext cx="1226906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C9F5A0E-4DD7-4123-8101-0EFC810CB269}"/>
              </a:ext>
            </a:extLst>
          </p:cNvPr>
          <p:cNvSpPr txBox="1"/>
          <p:nvPr/>
        </p:nvSpPr>
        <p:spPr>
          <a:xfrm>
            <a:off x="6655919" y="956773"/>
            <a:ext cx="2869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(X-a)*(1/(b-a))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0≤area≤1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37FAC8-2103-4770-BB73-E5BACC9EA0CC}"/>
              </a:ext>
            </a:extLst>
          </p:cNvPr>
          <p:cNvGrpSpPr/>
          <p:nvPr/>
        </p:nvGrpSpPr>
        <p:grpSpPr>
          <a:xfrm>
            <a:off x="6465387" y="2999563"/>
            <a:ext cx="5754418" cy="504250"/>
            <a:chOff x="6465387" y="2999563"/>
            <a:chExt cx="5754418" cy="5042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262676-7ACB-4EC8-8FCD-188CC5120A9D}"/>
                </a:ext>
              </a:extLst>
            </p:cNvPr>
            <p:cNvSpPr txBox="1"/>
            <p:nvPr/>
          </p:nvSpPr>
          <p:spPr>
            <a:xfrm>
              <a:off x="9322751" y="3042148"/>
              <a:ext cx="46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529D4D-3012-417E-81D7-9A66CDAB6C8F}"/>
                </a:ext>
              </a:extLst>
            </p:cNvPr>
            <p:cNvSpPr txBox="1"/>
            <p:nvPr/>
          </p:nvSpPr>
          <p:spPr>
            <a:xfrm flipH="1">
              <a:off x="6465387" y="3002202"/>
              <a:ext cx="308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254946-0F84-4422-AA6F-78C1FD622B90}"/>
                </a:ext>
              </a:extLst>
            </p:cNvPr>
            <p:cNvSpPr txBox="1"/>
            <p:nvPr/>
          </p:nvSpPr>
          <p:spPr>
            <a:xfrm>
              <a:off x="11756524" y="2999563"/>
              <a:ext cx="46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b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D49224-7216-4766-B137-0D0F8F52AB8D}"/>
              </a:ext>
            </a:extLst>
          </p:cNvPr>
          <p:cNvSpPr txBox="1"/>
          <p:nvPr/>
        </p:nvSpPr>
        <p:spPr>
          <a:xfrm>
            <a:off x="308141" y="3892625"/>
            <a:ext cx="18277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(X-a)/(b-a)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0≤area≤1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0≤RAND()≤1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8F90A-6D90-43A1-888D-FA5DFAA03F2C}"/>
              </a:ext>
            </a:extLst>
          </p:cNvPr>
          <p:cNvSpPr txBox="1"/>
          <p:nvPr/>
        </p:nvSpPr>
        <p:spPr>
          <a:xfrm>
            <a:off x="10856184" y="59691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3A626A-C767-4BD3-BF39-B8D8742C18D3}"/>
              </a:ext>
            </a:extLst>
          </p:cNvPr>
          <p:cNvSpPr txBox="1"/>
          <p:nvPr/>
        </p:nvSpPr>
        <p:spPr>
          <a:xfrm flipH="1">
            <a:off x="6470854" y="594343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AC9406-8B12-4391-B2C9-EFA2B0FA3E87}"/>
              </a:ext>
            </a:extLst>
          </p:cNvPr>
          <p:cNvSpPr txBox="1"/>
          <p:nvPr/>
        </p:nvSpPr>
        <p:spPr>
          <a:xfrm>
            <a:off x="11832321" y="599436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F98F9B-0900-4E80-8A12-409AF816E4BB}"/>
              </a:ext>
            </a:extLst>
          </p:cNvPr>
          <p:cNvSpPr txBox="1"/>
          <p:nvPr/>
        </p:nvSpPr>
        <p:spPr>
          <a:xfrm>
            <a:off x="6396336" y="3958955"/>
            <a:ext cx="4564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(X-a)/(b-a) = 0≤area≤1 = Rand()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(X-a)= (b-a)*Rand()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X= a+(b-a)*Rand()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2485CC-78F8-44C0-9434-C86E01DFBD85}"/>
              </a:ext>
            </a:extLst>
          </p:cNvPr>
          <p:cNvGrpSpPr/>
          <p:nvPr/>
        </p:nvGrpSpPr>
        <p:grpSpPr>
          <a:xfrm>
            <a:off x="229511" y="5891466"/>
            <a:ext cx="5754418" cy="514314"/>
            <a:chOff x="6465387" y="2949553"/>
            <a:chExt cx="5754418" cy="5143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F6E325-C1AF-4A00-B916-5A72DAB7AB80}"/>
                </a:ext>
              </a:extLst>
            </p:cNvPr>
            <p:cNvSpPr txBox="1"/>
            <p:nvPr/>
          </p:nvSpPr>
          <p:spPr>
            <a:xfrm>
              <a:off x="8140120" y="2949553"/>
              <a:ext cx="46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EF4811-7152-4662-AEAF-0AEC990C863A}"/>
                </a:ext>
              </a:extLst>
            </p:cNvPr>
            <p:cNvSpPr txBox="1"/>
            <p:nvPr/>
          </p:nvSpPr>
          <p:spPr>
            <a:xfrm flipH="1">
              <a:off x="6465387" y="3002202"/>
              <a:ext cx="308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2D4335-B546-4266-8596-CB4B50A0A543}"/>
                </a:ext>
              </a:extLst>
            </p:cNvPr>
            <p:cNvSpPr txBox="1"/>
            <p:nvPr/>
          </p:nvSpPr>
          <p:spPr>
            <a:xfrm>
              <a:off x="11756524" y="2999563"/>
              <a:ext cx="46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 Antiqua" panose="0204060205030503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503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20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58021</TotalTime>
  <Words>1602</Words>
  <Application>Microsoft Office PowerPoint</Application>
  <PresentationFormat>Widescreen</PresentationFormat>
  <Paragraphs>280</Paragraphs>
  <Slides>34</Slides>
  <Notes>26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Book Antiqua</vt:lpstr>
      <vt:lpstr>Brush Script MT</vt:lpstr>
      <vt:lpstr>Cambria Math</vt:lpstr>
      <vt:lpstr>Garamond</vt:lpstr>
      <vt:lpstr>Impact</vt:lpstr>
      <vt:lpstr>Monotype Sorts</vt:lpstr>
      <vt:lpstr>MS Reference Sans Serif</vt:lpstr>
      <vt:lpstr>Symbol</vt:lpstr>
      <vt:lpstr>Times New Roman</vt:lpstr>
      <vt:lpstr>Verdana</vt:lpstr>
      <vt:lpstr>Wingdings</vt:lpstr>
      <vt:lpstr>Lean Thinking Final</vt:lpstr>
      <vt:lpstr>508 Lecture</vt:lpstr>
      <vt:lpstr>Worksheet</vt:lpstr>
      <vt:lpstr>PowerPoint Presentation</vt:lpstr>
      <vt:lpstr>PowerPoint Presentation</vt:lpstr>
      <vt:lpstr>Discrete vs. Continuous Probability Distributions</vt:lpstr>
      <vt:lpstr>Continuous Probability Distributions P(x=K)=0</vt:lpstr>
      <vt:lpstr>Continuous Probability Distributions P(x≤K), P(x≥K), P(L≤x≤K)</vt:lpstr>
      <vt:lpstr>Three Well-Known Probability Distributions</vt:lpstr>
      <vt:lpstr>Three Well-Known Probability Distributions</vt:lpstr>
      <vt:lpstr>Random Variable Generation</vt:lpstr>
      <vt:lpstr>Uniform Distribution Random Number Generation</vt:lpstr>
      <vt:lpstr>Normal Distribution Random Number Generation</vt:lpstr>
      <vt:lpstr>Exponential Distribution Random Number Generation</vt:lpstr>
      <vt:lpstr>Random Variable Generation</vt:lpstr>
      <vt:lpstr>Normal Random Number Generation</vt:lpstr>
      <vt:lpstr>Histograms: Theoretical vs Experimental Distributions</vt:lpstr>
      <vt:lpstr>Under Stock, Average Sales, Over Stock, Fill Rate, Service Level</vt:lpstr>
      <vt:lpstr>What Q to Order To Minimize Overage+Underage Cost; Mismatch Cost</vt:lpstr>
      <vt:lpstr>Cu vs Co Balance of Power</vt:lpstr>
      <vt:lpstr>PowerPoint Presentation</vt:lpstr>
      <vt:lpstr>What Q to Maximize Profit – Theoretical SL*, ROP, Lost Sales</vt:lpstr>
      <vt:lpstr>Value of Information- Maximum to Spend on Forecasting Improvement</vt:lpstr>
      <vt:lpstr>Value of Collaboration- Maximum Expected Value of Supply Chain Profit </vt:lpstr>
      <vt:lpstr>Sensitivity Analysist</vt:lpstr>
      <vt:lpstr>PowerPoint Presentation</vt:lpstr>
      <vt:lpstr>Value of Collaboration- Maximum Expected Value of Supply Chain Profit </vt:lpstr>
      <vt:lpstr>Value of Collaboration- Maximum Expected Value of Supply Chain Profit </vt:lpstr>
      <vt:lpstr>Analytical Solution Got Easy</vt:lpstr>
      <vt:lpstr>Value of Collaboration</vt:lpstr>
      <vt:lpstr>Supply Chain Profit</vt:lpstr>
      <vt:lpstr>Theoretical Normal Graphs and Impact of Standard Deviation</vt:lpstr>
      <vt:lpstr>How Much Inventory to Maximize Profit</vt:lpstr>
      <vt:lpstr>Simulation Based Distribution Function (Empirical pdf)</vt:lpstr>
      <vt:lpstr>Demand of N~(100,25), How Much Inventory Is Needed to Sell 100 Units</vt:lpstr>
      <vt:lpstr>If, Overlap, NA(), White Font, Conditional Formatting to Black</vt:lpstr>
      <vt:lpstr>Visual Representation, Data Table Graph, and Histogram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1113</cp:revision>
  <cp:lastPrinted>2021-08-25T16:42:58Z</cp:lastPrinted>
  <dcterms:created xsi:type="dcterms:W3CDTF">1995-06-17T23:31:02Z</dcterms:created>
  <dcterms:modified xsi:type="dcterms:W3CDTF">2023-12-27T04:43:13Z</dcterms:modified>
</cp:coreProperties>
</file>