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notesSlides/notesSlide19.xml" ContentType="application/vnd.openxmlformats-officedocument.presentationml.notesSlide+xml"/>
  <Override PartName="/ppt/ink/ink3.xml" ContentType="application/inkml+xml"/>
  <Override PartName="/ppt/ink/ink4.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740" r:id="rId1"/>
    <p:sldMasterId id="2147483749" r:id="rId2"/>
  </p:sldMasterIdLst>
  <p:notesMasterIdLst>
    <p:notesMasterId r:id="rId36"/>
  </p:notesMasterIdLst>
  <p:handoutMasterIdLst>
    <p:handoutMasterId r:id="rId37"/>
  </p:handoutMasterIdLst>
  <p:sldIdLst>
    <p:sldId id="1360" r:id="rId3"/>
    <p:sldId id="957" r:id="rId4"/>
    <p:sldId id="648" r:id="rId5"/>
    <p:sldId id="1368" r:id="rId6"/>
    <p:sldId id="1372" r:id="rId7"/>
    <p:sldId id="1371" r:id="rId8"/>
    <p:sldId id="1362" r:id="rId9"/>
    <p:sldId id="1390" r:id="rId10"/>
    <p:sldId id="1398" r:id="rId11"/>
    <p:sldId id="671" r:id="rId12"/>
    <p:sldId id="1374" r:id="rId13"/>
    <p:sldId id="1378" r:id="rId14"/>
    <p:sldId id="1377" r:id="rId15"/>
    <p:sldId id="1375" r:id="rId16"/>
    <p:sldId id="1376" r:id="rId17"/>
    <p:sldId id="1373" r:id="rId18"/>
    <p:sldId id="1379" r:id="rId19"/>
    <p:sldId id="1380" r:id="rId20"/>
    <p:sldId id="708" r:id="rId21"/>
    <p:sldId id="681" r:id="rId22"/>
    <p:sldId id="1387" r:id="rId23"/>
    <p:sldId id="1334" r:id="rId24"/>
    <p:sldId id="1388" r:id="rId25"/>
    <p:sldId id="1348" r:id="rId26"/>
    <p:sldId id="1346" r:id="rId27"/>
    <p:sldId id="1306" r:id="rId28"/>
    <p:sldId id="1401" r:id="rId29"/>
    <p:sldId id="1403" r:id="rId30"/>
    <p:sldId id="1389" r:id="rId31"/>
    <p:sldId id="1391" r:id="rId32"/>
    <p:sldId id="1288" r:id="rId33"/>
    <p:sldId id="1370" r:id="rId34"/>
    <p:sldId id="1396" r:id="rId35"/>
  </p:sldIdLst>
  <p:sldSz cx="12192000" cy="6858000"/>
  <p:notesSz cx="7102475" cy="9388475"/>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18" userDrawn="1">
          <p15:clr>
            <a:srgbClr val="A4A3A4"/>
          </p15:clr>
        </p15:guide>
        <p15:guide id="2" pos="298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ef-Vaziri , Ardavan" initials="A,A" lastIdx="1" clrIdx="0">
    <p:extLst>
      <p:ext uri="{19B8F6BF-5375-455C-9EA6-DF929625EA0E}">
        <p15:presenceInfo xmlns:p15="http://schemas.microsoft.com/office/powerpoint/2012/main" userId="S::ardavan.asef-vaziri@csun.edu::6881700c-bd5e-4111-a757-cbc9491e8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4F5D62"/>
    <a:srgbClr val="E6E6E6"/>
    <a:srgbClr val="D0DEE3"/>
    <a:srgbClr val="465864"/>
    <a:srgbClr val="2D3343"/>
    <a:srgbClr val="BECDD4"/>
    <a:srgbClr val="043B5A"/>
    <a:srgbClr val="A2CCDA"/>
    <a:srgbClr val="666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8805" autoAdjust="0"/>
  </p:normalViewPr>
  <p:slideViewPr>
    <p:cSldViewPr>
      <p:cViewPr varScale="1">
        <p:scale>
          <a:sx n="110" d="100"/>
          <a:sy n="110" d="100"/>
        </p:scale>
        <p:origin x="492" y="90"/>
      </p:cViewPr>
      <p:guideLst>
        <p:guide orient="horz" pos="2160"/>
        <p:guide pos="3840"/>
      </p:guideLst>
    </p:cSldViewPr>
  </p:slideViewPr>
  <p:outlineViewPr>
    <p:cViewPr>
      <p:scale>
        <a:sx n="33" d="100"/>
        <a:sy n="33" d="100"/>
      </p:scale>
      <p:origin x="0" y="-25428"/>
    </p:cViewPr>
  </p:outlineViewPr>
  <p:notesTextViewPr>
    <p:cViewPr>
      <p:scale>
        <a:sx n="100" d="100"/>
        <a:sy n="100" d="100"/>
      </p:scale>
      <p:origin x="0" y="0"/>
    </p:cViewPr>
  </p:notesTextViewPr>
  <p:sorterViewPr>
    <p:cViewPr varScale="1">
      <p:scale>
        <a:sx n="1" d="1"/>
        <a:sy n="1" d="1"/>
      </p:scale>
      <p:origin x="0" y="-35574"/>
    </p:cViewPr>
  </p:sorterViewPr>
  <p:notesViewPr>
    <p:cSldViewPr>
      <p:cViewPr varScale="1">
        <p:scale>
          <a:sx n="83" d="100"/>
          <a:sy n="83" d="100"/>
        </p:scale>
        <p:origin x="3816" y="60"/>
      </p:cViewPr>
      <p:guideLst>
        <p:guide orient="horz" pos="2218"/>
        <p:guide pos="298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5" name="Rectangle 3"/>
          <p:cNvSpPr>
            <a:spLocks noGrp="1" noChangeArrowheads="1"/>
          </p:cNvSpPr>
          <p:nvPr>
            <p:ph type="dt" sz="quarter"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3076" name="Rectangle 4"/>
          <p:cNvSpPr>
            <a:spLocks noGrp="1" noChangeArrowheads="1"/>
          </p:cNvSpPr>
          <p:nvPr>
            <p:ph type="ftr" sz="quarter" idx="2"/>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3077" name="Rectangle 5"/>
          <p:cNvSpPr>
            <a:spLocks noGrp="1" noChangeArrowheads="1"/>
          </p:cNvSpPr>
          <p:nvPr>
            <p:ph type="sldNum" sz="quarter" idx="3"/>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4AF56A66-A16D-4DDE-BF06-390EB7CDF141}" type="slidenum">
              <a:rPr lang="en-US"/>
              <a:pPr>
                <a:defRPr/>
              </a:pPr>
              <a:t>‹#›</a:t>
            </a:fld>
            <a:endParaRPr lang="en-US" dirty="0"/>
          </a:p>
        </p:txBody>
      </p:sp>
    </p:spTree>
    <p:extLst>
      <p:ext uri="{BB962C8B-B14F-4D97-AF65-F5344CB8AC3E}">
        <p14:creationId xmlns:p14="http://schemas.microsoft.com/office/powerpoint/2010/main" val="336087475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0-30T20:56:22.884"/>
    </inkml:context>
    <inkml:brush xml:id="br0">
      <inkml:brushProperty name="width" value="0.05292" units="cm"/>
      <inkml:brushProperty name="height" value="0.05292" units="cm"/>
      <inkml:brushProperty name="color" value="#FF0000"/>
    </inkml:brush>
  </inkml:definitions>
  <inkml:trace contextRef="#ctx0" brushRef="#br0">29810 18080 0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0-30T21:26:18.619"/>
    </inkml:context>
    <inkml:brush xml:id="br0">
      <inkml:brushProperty name="width" value="0.05292" units="cm"/>
      <inkml:brushProperty name="height" value="0.05292" units="cm"/>
      <inkml:brushProperty name="color" value="#FF0000"/>
    </inkml:brush>
  </inkml:definitions>
  <inkml:trace contextRef="#ctx0" brushRef="#br0">29457 17815 0</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0-30T20:56:22.884"/>
    </inkml:context>
    <inkml:brush xml:id="br0">
      <inkml:brushProperty name="width" value="0.05292" units="cm"/>
      <inkml:brushProperty name="height" value="0.05292" units="cm"/>
      <inkml:brushProperty name="color" value="#FF0000"/>
    </inkml:brush>
  </inkml:definitions>
  <inkml:trace contextRef="#ctx0" brushRef="#br0">29810 18080 0</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2-10-30T21:26:18.619"/>
    </inkml:context>
    <inkml:brush xml:id="br0">
      <inkml:brushProperty name="width" value="0.05292" units="cm"/>
      <inkml:brushProperty name="height" value="0.05292" units="cm"/>
      <inkml:brushProperty name="color" value="#FF0000"/>
    </inkml:brush>
  </inkml:definitions>
  <inkml:trace contextRef="#ctx0" brushRef="#br0">29457 17815 0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52"/>
            <a:ext cx="3078048"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1" name="Rectangle 3"/>
          <p:cNvSpPr>
            <a:spLocks noGrp="1" noChangeArrowheads="1"/>
          </p:cNvSpPr>
          <p:nvPr>
            <p:ph type="dt" idx="1"/>
          </p:nvPr>
        </p:nvSpPr>
        <p:spPr bwMode="auto">
          <a:xfrm>
            <a:off x="4024429" y="-1552"/>
            <a:ext cx="3078047" cy="471908"/>
          </a:xfrm>
          <a:prstGeom prst="rect">
            <a:avLst/>
          </a:prstGeom>
          <a:noFill/>
          <a:ln w="9525">
            <a:noFill/>
            <a:miter lim="800000"/>
            <a:headEnd/>
            <a:tailEnd/>
          </a:ln>
          <a:effectLst/>
        </p:spPr>
        <p:txBody>
          <a:bodyPr vert="horz" wrap="square" lIns="19696" tIns="0" rIns="19696" bIns="0" numCol="1" anchor="t" anchorCtr="0" compatLnSpc="1">
            <a:prstTxWarp prst="textNoShape">
              <a:avLst/>
            </a:prstTxWarp>
          </a:bodyPr>
          <a:lstStyle>
            <a:lvl1pPr algn="r" defTabSz="944684">
              <a:defRPr sz="1000" i="1">
                <a:latin typeface="Times New Roman" charset="0"/>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434975" y="711200"/>
            <a:ext cx="6234113" cy="35067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46380" y="4458284"/>
            <a:ext cx="5209715" cy="4225435"/>
          </a:xfrm>
          <a:prstGeom prst="rect">
            <a:avLst/>
          </a:prstGeom>
          <a:noFill/>
          <a:ln w="9525">
            <a:noFill/>
            <a:miter lim="800000"/>
            <a:headEnd/>
            <a:tailEnd/>
          </a:ln>
          <a:effectLst/>
        </p:spPr>
        <p:txBody>
          <a:bodyPr vert="horz" wrap="square" lIns="95195" tIns="47598" rIns="95195" bIns="4759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916568"/>
            <a:ext cx="3078048"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defTabSz="944684">
              <a:defRPr sz="1000" i="1">
                <a:latin typeface="Times New Roman" charset="0"/>
              </a:defRPr>
            </a:lvl1pPr>
          </a:lstStyle>
          <a:p>
            <a:pPr>
              <a:defRPr/>
            </a:pPr>
            <a:endParaRPr lang="en-US" dirty="0"/>
          </a:p>
        </p:txBody>
      </p:sp>
      <p:sp>
        <p:nvSpPr>
          <p:cNvPr id="2055" name="Rectangle 7"/>
          <p:cNvSpPr>
            <a:spLocks noGrp="1" noChangeArrowheads="1"/>
          </p:cNvSpPr>
          <p:nvPr>
            <p:ph type="sldNum" sz="quarter" idx="5"/>
          </p:nvPr>
        </p:nvSpPr>
        <p:spPr bwMode="auto">
          <a:xfrm>
            <a:off x="4024429" y="8916568"/>
            <a:ext cx="3078047" cy="471907"/>
          </a:xfrm>
          <a:prstGeom prst="rect">
            <a:avLst/>
          </a:prstGeom>
          <a:noFill/>
          <a:ln w="9525">
            <a:noFill/>
            <a:miter lim="800000"/>
            <a:headEnd/>
            <a:tailEnd/>
          </a:ln>
          <a:effectLst/>
        </p:spPr>
        <p:txBody>
          <a:bodyPr vert="horz" wrap="square" lIns="19696" tIns="0" rIns="19696" bIns="0" numCol="1" anchor="b" anchorCtr="0" compatLnSpc="1">
            <a:prstTxWarp prst="textNoShape">
              <a:avLst/>
            </a:prstTxWarp>
          </a:bodyPr>
          <a:lstStyle>
            <a:lvl1pPr algn="r" defTabSz="944684">
              <a:defRPr sz="1000" i="1">
                <a:latin typeface="Times New Roman" charset="0"/>
              </a:defRPr>
            </a:lvl1pPr>
          </a:lstStyle>
          <a:p>
            <a:pPr>
              <a:defRPr/>
            </a:pPr>
            <a:fld id="{5A0BD41A-4BE2-453E-B10D-012B00A477F7}" type="slidenum">
              <a:rPr lang="en-US"/>
              <a:pPr>
                <a:defRPr/>
              </a:pPr>
              <a:t>‹#›</a:t>
            </a:fld>
            <a:endParaRPr lang="en-US" dirty="0"/>
          </a:p>
        </p:txBody>
      </p:sp>
    </p:spTree>
    <p:extLst>
      <p:ext uri="{BB962C8B-B14F-4D97-AF65-F5344CB8AC3E}">
        <p14:creationId xmlns:p14="http://schemas.microsoft.com/office/powerpoint/2010/main" val="164804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2135365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569427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978416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17</a:t>
            </a:fld>
            <a:endParaRPr lang="en-US" dirty="0"/>
          </a:p>
        </p:txBody>
      </p:sp>
    </p:spTree>
    <p:extLst>
      <p:ext uri="{BB962C8B-B14F-4D97-AF65-F5344CB8AC3E}">
        <p14:creationId xmlns:p14="http://schemas.microsoft.com/office/powerpoint/2010/main" val="3301301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18</a:t>
            </a:fld>
            <a:endParaRPr lang="en-US" dirty="0"/>
          </a:p>
        </p:txBody>
      </p:sp>
    </p:spTree>
    <p:extLst>
      <p:ext uri="{BB962C8B-B14F-4D97-AF65-F5344CB8AC3E}">
        <p14:creationId xmlns:p14="http://schemas.microsoft.com/office/powerpoint/2010/main" val="2575895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19</a:t>
            </a:fld>
            <a:endParaRPr lang="en-US" dirty="0"/>
          </a:p>
        </p:txBody>
      </p:sp>
    </p:spTree>
    <p:extLst>
      <p:ext uri="{BB962C8B-B14F-4D97-AF65-F5344CB8AC3E}">
        <p14:creationId xmlns:p14="http://schemas.microsoft.com/office/powerpoint/2010/main" val="174397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21</a:t>
            </a:fld>
            <a:endParaRPr lang="en-US" dirty="0"/>
          </a:p>
        </p:txBody>
      </p:sp>
    </p:spTree>
    <p:extLst>
      <p:ext uri="{BB962C8B-B14F-4D97-AF65-F5344CB8AC3E}">
        <p14:creationId xmlns:p14="http://schemas.microsoft.com/office/powerpoint/2010/main" val="1003312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22</a:t>
            </a:fld>
            <a:endParaRPr lang="en-US" dirty="0"/>
          </a:p>
        </p:txBody>
      </p:sp>
    </p:spTree>
    <p:extLst>
      <p:ext uri="{BB962C8B-B14F-4D97-AF65-F5344CB8AC3E}">
        <p14:creationId xmlns:p14="http://schemas.microsoft.com/office/powerpoint/2010/main" val="6996244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23</a:t>
            </a:fld>
            <a:endParaRPr lang="en-US" dirty="0"/>
          </a:p>
        </p:txBody>
      </p:sp>
    </p:spTree>
    <p:extLst>
      <p:ext uri="{BB962C8B-B14F-4D97-AF65-F5344CB8AC3E}">
        <p14:creationId xmlns:p14="http://schemas.microsoft.com/office/powerpoint/2010/main" val="1437369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24</a:t>
            </a:fld>
            <a:endParaRPr lang="en-US" dirty="0"/>
          </a:p>
        </p:txBody>
      </p:sp>
    </p:spTree>
    <p:extLst>
      <p:ext uri="{BB962C8B-B14F-4D97-AF65-F5344CB8AC3E}">
        <p14:creationId xmlns:p14="http://schemas.microsoft.com/office/powerpoint/2010/main" val="3804530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25</a:t>
            </a:fld>
            <a:endParaRPr lang="en-US" dirty="0"/>
          </a:p>
        </p:txBody>
      </p:sp>
    </p:spTree>
    <p:extLst>
      <p:ext uri="{BB962C8B-B14F-4D97-AF65-F5344CB8AC3E}">
        <p14:creationId xmlns:p14="http://schemas.microsoft.com/office/powerpoint/2010/main" val="2442542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192376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26</a:t>
            </a:fld>
            <a:endParaRPr lang="en-US" dirty="0"/>
          </a:p>
        </p:txBody>
      </p:sp>
    </p:spTree>
    <p:extLst>
      <p:ext uri="{BB962C8B-B14F-4D97-AF65-F5344CB8AC3E}">
        <p14:creationId xmlns:p14="http://schemas.microsoft.com/office/powerpoint/2010/main" val="2253044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27</a:t>
            </a:fld>
            <a:endParaRPr lang="en-US" dirty="0"/>
          </a:p>
        </p:txBody>
      </p:sp>
    </p:spTree>
    <p:extLst>
      <p:ext uri="{BB962C8B-B14F-4D97-AF65-F5344CB8AC3E}">
        <p14:creationId xmlns:p14="http://schemas.microsoft.com/office/powerpoint/2010/main" val="3173773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28</a:t>
            </a:fld>
            <a:endParaRPr lang="en-US" dirty="0"/>
          </a:p>
        </p:txBody>
      </p:sp>
    </p:spTree>
    <p:extLst>
      <p:ext uri="{BB962C8B-B14F-4D97-AF65-F5344CB8AC3E}">
        <p14:creationId xmlns:p14="http://schemas.microsoft.com/office/powerpoint/2010/main" val="3008615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29</a:t>
            </a:fld>
            <a:endParaRPr lang="en-US" dirty="0"/>
          </a:p>
        </p:txBody>
      </p:sp>
    </p:spTree>
    <p:extLst>
      <p:ext uri="{BB962C8B-B14F-4D97-AF65-F5344CB8AC3E}">
        <p14:creationId xmlns:p14="http://schemas.microsoft.com/office/powerpoint/2010/main" val="972465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30</a:t>
            </a:fld>
            <a:endParaRPr lang="en-US" dirty="0"/>
          </a:p>
        </p:txBody>
      </p:sp>
    </p:spTree>
    <p:extLst>
      <p:ext uri="{BB962C8B-B14F-4D97-AF65-F5344CB8AC3E}">
        <p14:creationId xmlns:p14="http://schemas.microsoft.com/office/powerpoint/2010/main" val="1330081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31</a:t>
            </a:fld>
            <a:endParaRPr lang="en-US" dirty="0"/>
          </a:p>
        </p:txBody>
      </p:sp>
    </p:spTree>
    <p:extLst>
      <p:ext uri="{BB962C8B-B14F-4D97-AF65-F5344CB8AC3E}">
        <p14:creationId xmlns:p14="http://schemas.microsoft.com/office/powerpoint/2010/main" val="1217227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32</a:t>
            </a:fld>
            <a:endParaRPr lang="en-US" dirty="0"/>
          </a:p>
        </p:txBody>
      </p:sp>
    </p:spTree>
    <p:extLst>
      <p:ext uri="{BB962C8B-B14F-4D97-AF65-F5344CB8AC3E}">
        <p14:creationId xmlns:p14="http://schemas.microsoft.com/office/powerpoint/2010/main" val="4058089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33</a:t>
            </a:fld>
            <a:endParaRPr lang="en-US" dirty="0"/>
          </a:p>
        </p:txBody>
      </p:sp>
    </p:spTree>
    <p:extLst>
      <p:ext uri="{BB962C8B-B14F-4D97-AF65-F5344CB8AC3E}">
        <p14:creationId xmlns:p14="http://schemas.microsoft.com/office/powerpoint/2010/main" val="203057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4257331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C678DA-66FA-46F9-8031-1CB2E52D81FB}" type="slidenum">
              <a:rPr lang="en-US" smtClean="0"/>
              <a:pPr/>
              <a:t>4</a:t>
            </a:fld>
            <a:endParaRPr lang="en-US" dirty="0"/>
          </a:p>
        </p:txBody>
      </p:sp>
    </p:spTree>
    <p:extLst>
      <p:ext uri="{BB962C8B-B14F-4D97-AF65-F5344CB8AC3E}">
        <p14:creationId xmlns:p14="http://schemas.microsoft.com/office/powerpoint/2010/main" val="105493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C678DA-66FA-46F9-8031-1CB2E52D81F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7</a:t>
            </a:fld>
            <a:endParaRPr lang="en-US" dirty="0"/>
          </a:p>
        </p:txBody>
      </p:sp>
    </p:spTree>
    <p:extLst>
      <p:ext uri="{BB962C8B-B14F-4D97-AF65-F5344CB8AC3E}">
        <p14:creationId xmlns:p14="http://schemas.microsoft.com/office/powerpoint/2010/main" val="222875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8</a:t>
            </a:fld>
            <a:endParaRPr lang="en-US" dirty="0"/>
          </a:p>
        </p:txBody>
      </p:sp>
    </p:spTree>
    <p:extLst>
      <p:ext uri="{BB962C8B-B14F-4D97-AF65-F5344CB8AC3E}">
        <p14:creationId xmlns:p14="http://schemas.microsoft.com/office/powerpoint/2010/main" val="1111414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0BD41A-4BE2-453E-B10D-012B00A477F7}" type="slidenum">
              <a:rPr lang="en-US" smtClean="0"/>
              <a:pPr>
                <a:defRPr/>
              </a:pPr>
              <a:t>9</a:t>
            </a:fld>
            <a:endParaRPr lang="en-US" dirty="0"/>
          </a:p>
        </p:txBody>
      </p:sp>
    </p:spTree>
    <p:extLst>
      <p:ext uri="{BB962C8B-B14F-4D97-AF65-F5344CB8AC3E}">
        <p14:creationId xmlns:p14="http://schemas.microsoft.com/office/powerpoint/2010/main" val="366042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12192000" cy="6858000"/>
          </a:xfrm>
          <a:prstGeom prst="rect">
            <a:avLst/>
          </a:prstGeom>
          <a:solidFill>
            <a:srgbClr val="A8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12192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30242201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gure + Caption">
    <p:spTree>
      <p:nvGrpSpPr>
        <p:cNvPr id="1" name="Shape 53"/>
        <p:cNvGrpSpPr/>
        <p:nvPr/>
      </p:nvGrpSpPr>
      <p:grpSpPr>
        <a:xfrm>
          <a:off x="0" y="0"/>
          <a:ext cx="0" cy="0"/>
          <a:chOff x="0" y="0"/>
          <a:chExt cx="0" cy="0"/>
        </a:xfrm>
      </p:grpSpPr>
      <p:sp>
        <p:nvSpPr>
          <p:cNvPr id="57" name="Shape 57"/>
          <p:cNvSpPr txBox="1">
            <a:spLocks noGrp="1"/>
          </p:cNvSpPr>
          <p:nvPr>
            <p:ph type="dt" idx="10"/>
          </p:nvPr>
        </p:nvSpPr>
        <p:spPr>
          <a:xfrm>
            <a:off x="8447617" y="113072"/>
            <a:ext cx="28447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11292415" y="113072"/>
            <a:ext cx="735711" cy="182879"/>
          </a:xfrm>
          <a:prstGeom prst="rect">
            <a:avLst/>
          </a:prstGeom>
          <a:noFill/>
          <a:ln>
            <a:noFill/>
          </a:ln>
        </p:spPr>
        <p:txBody>
          <a:bodyPr lIns="91425" tIns="45700" rIns="91425" bIns="45700" anchor="ctr" anchorCtr="0">
            <a:noAutofit/>
          </a:bodyPr>
          <a:lstStyle/>
          <a:p>
            <a:pPr algn="r">
              <a:buSzPct val="25000"/>
            </a:pPr>
            <a:fld id="{00000000-1234-1234-1234-123412341234}" type="slidenum">
              <a:rPr lang="en-US" sz="900" smtClean="0">
                <a:solidFill>
                  <a:schemeClr val="dk1"/>
                </a:solidFill>
              </a:rPr>
              <a:pPr algn="r">
                <a:buSzPct val="25000"/>
              </a:pPr>
              <a:t>‹#›</a:t>
            </a:fld>
            <a:endParaRPr lang="en-US" sz="900" dirty="0">
              <a:solidFill>
                <a:schemeClr val="dk1"/>
              </a:solidFill>
            </a:endParaRPr>
          </a:p>
        </p:txBody>
      </p:sp>
    </p:spTree>
    <p:extLst>
      <p:ext uri="{BB962C8B-B14F-4D97-AF65-F5344CB8AC3E}">
        <p14:creationId xmlns:p14="http://schemas.microsoft.com/office/powerpoint/2010/main" val="501051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50"/>
          <p:cNvSpPr>
            <a:spLocks noGrp="1" noChangeArrowheads="1"/>
          </p:cNvSpPr>
          <p:nvPr>
            <p:ph type="title"/>
          </p:nvPr>
        </p:nvSpPr>
        <p:spPr bwMode="gray">
          <a:xfrm>
            <a:off x="10064"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b="0"/>
            </a:lvl1pPr>
          </a:lstStyle>
          <a:p>
            <a:pPr lvl="0"/>
            <a:r>
              <a:rPr lang="en-US" dirty="0"/>
              <a:t>Click to edit Master title style</a:t>
            </a:r>
          </a:p>
        </p:txBody>
      </p:sp>
    </p:spTree>
    <p:extLst>
      <p:ext uri="{BB962C8B-B14F-4D97-AF65-F5344CB8AC3E}">
        <p14:creationId xmlns:p14="http://schemas.microsoft.com/office/powerpoint/2010/main" val="248120622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5998" y="0"/>
            <a:ext cx="1220799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pic>
        <p:nvPicPr>
          <p:cNvPr id="4" name="Picture 3">
            <a:extLst>
              <a:ext uri="{FF2B5EF4-FFF2-40B4-BE49-F238E27FC236}">
                <a16:creationId xmlns:a16="http://schemas.microsoft.com/office/drawing/2014/main" id="{99715CCA-083B-4BCC-B9AF-275D3659D6C7}"/>
              </a:ext>
            </a:extLst>
          </p:cNvPr>
          <p:cNvPicPr>
            <a:picLocks noChangeAspect="1"/>
          </p:cNvPicPr>
          <p:nvPr userDrawn="1"/>
        </p:nvPicPr>
        <p:blipFill>
          <a:blip r:embed="rId2">
            <a:alphaModFix amt="35000"/>
          </a:blip>
          <a:stretch>
            <a:fillRect/>
          </a:stretch>
        </p:blipFill>
        <p:spPr>
          <a:xfrm>
            <a:off x="0" y="590774"/>
            <a:ext cx="12192000" cy="5880842"/>
          </a:xfrm>
          <a:prstGeom prst="rect">
            <a:avLst/>
          </a:prstGeom>
        </p:spPr>
      </p:pic>
    </p:spTree>
    <p:extLst>
      <p:ext uri="{BB962C8B-B14F-4D97-AF65-F5344CB8AC3E}">
        <p14:creationId xmlns:p14="http://schemas.microsoft.com/office/powerpoint/2010/main" val="24112143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68" y="762000"/>
            <a:ext cx="12192000" cy="5715000"/>
          </a:xfrm>
          <a:prstGeom prst="rect">
            <a:avLst/>
          </a:prstGeom>
        </p:spPr>
        <p:txBody>
          <a:bodyPr/>
          <a:lstStyle>
            <a:lvl1pPr>
              <a:buSzPct val="88000"/>
              <a:defRPr sz="2400">
                <a:solidFill>
                  <a:schemeClr val="tx1"/>
                </a:solidFill>
                <a:latin typeface="Book Antiqua" panose="02040602050305030304" pitchFamily="18" charset="0"/>
              </a:defRPr>
            </a:lvl1pPr>
            <a:lvl2pPr>
              <a:defRPr sz="2400">
                <a:solidFill>
                  <a:schemeClr val="tx1"/>
                </a:solidFill>
                <a:latin typeface="Book Antiqua" panose="02040602050305030304" pitchFamily="18" charset="0"/>
              </a:defRPr>
            </a:lvl2pPr>
            <a:lvl3pPr>
              <a:defRPr sz="2200">
                <a:solidFill>
                  <a:schemeClr val="tx1"/>
                </a:solidFill>
                <a:latin typeface="Book Antiqua" panose="02040602050305030304" pitchFamily="18" charset="0"/>
              </a:defRPr>
            </a:lvl3pPr>
            <a:lvl4pPr>
              <a:defRPr sz="2000">
                <a:solidFill>
                  <a:schemeClr val="tx1"/>
                </a:solidFill>
                <a:latin typeface="Book Antiqua" panose="02040602050305030304" pitchFamily="18" charset="0"/>
              </a:defRPr>
            </a:lvl4pPr>
            <a:lvl5pPr>
              <a:buClrTx/>
              <a:defRPr sz="1800">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9183" y="0"/>
            <a:ext cx="12256851"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75770428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55" y="609600"/>
            <a:ext cx="12192000" cy="5867400"/>
          </a:xfrm>
          <a:prstGeom prst="rect">
            <a:avLst/>
          </a:prstGeom>
        </p:spPr>
        <p:txBody>
          <a:bodyPr/>
          <a:lstStyle>
            <a:lvl1pPr>
              <a:buSzPct val="88000"/>
              <a:defRPr>
                <a:solidFill>
                  <a:schemeClr val="tx1"/>
                </a:solidFill>
                <a:latin typeface="Book Antiqua" panose="02040602050305030304" pitchFamily="18" charset="0"/>
              </a:defRPr>
            </a:lvl1pPr>
            <a:lvl2pPr>
              <a:defRPr sz="2600">
                <a:solidFill>
                  <a:schemeClr val="tx1"/>
                </a:solidFill>
                <a:latin typeface="Book Antiqua" panose="02040602050305030304" pitchFamily="18" charset="0"/>
              </a:defRPr>
            </a:lvl2pPr>
            <a:lvl3pPr>
              <a:defRPr sz="2400">
                <a:solidFill>
                  <a:schemeClr val="tx1"/>
                </a:solidFill>
                <a:latin typeface="Book Antiqua" panose="02040602050305030304" pitchFamily="18" charset="0"/>
              </a:defRPr>
            </a:lvl3pPr>
            <a:lvl4pPr>
              <a:defRPr sz="2200">
                <a:solidFill>
                  <a:schemeClr val="tx1"/>
                </a:solidFill>
                <a:latin typeface="Book Antiqua" panose="02040602050305030304" pitchFamily="18" charset="0"/>
              </a:defRPr>
            </a:lvl4pPr>
            <a:lvl5pPr>
              <a:buClrTx/>
              <a:defRPr>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1999"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64519105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715000"/>
          </a:xfrm>
          <a:prstGeom prst="rect">
            <a:avLst/>
          </a:prstGeo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2414278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4865" y="-4278"/>
            <a:ext cx="11857567" cy="61387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lvl="0"/>
            <a:r>
              <a:rPr lang="en-US" dirty="0"/>
              <a:t>Click to edit Master title style</a:t>
            </a:r>
          </a:p>
        </p:txBody>
      </p:sp>
    </p:spTree>
    <p:extLst>
      <p:ext uri="{BB962C8B-B14F-4D97-AF65-F5344CB8AC3E}">
        <p14:creationId xmlns:p14="http://schemas.microsoft.com/office/powerpoint/2010/main" val="21555852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12876"/>
            <a:ext cx="11887200" cy="4530725"/>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1857567"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10041208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64" y="685800"/>
            <a:ext cx="12192000" cy="5715000"/>
          </a:xfrm>
          <a:prstGeom prst="rect">
            <a:avLst/>
          </a:prstGeom>
        </p:spPr>
        <p:txBody>
          <a:bodyPr/>
          <a:lstStyle>
            <a:lvl1pPr>
              <a:buSzPct val="88000"/>
              <a:defRPr>
                <a:solidFill>
                  <a:schemeClr val="tx1"/>
                </a:solidFill>
                <a:latin typeface="Book Antiqua" panose="02040602050305030304" pitchFamily="18" charset="0"/>
              </a:defRPr>
            </a:lvl1pPr>
            <a:lvl2pPr>
              <a:defRPr sz="2600">
                <a:solidFill>
                  <a:schemeClr val="tx1"/>
                </a:solidFill>
                <a:latin typeface="Book Antiqua" panose="02040602050305030304" pitchFamily="18" charset="0"/>
              </a:defRPr>
            </a:lvl2pPr>
            <a:lvl3pPr>
              <a:defRPr sz="2400">
                <a:solidFill>
                  <a:schemeClr val="tx1"/>
                </a:solidFill>
                <a:latin typeface="Book Antiqua" panose="02040602050305030304" pitchFamily="18" charset="0"/>
              </a:defRPr>
            </a:lvl3pPr>
            <a:lvl4pPr>
              <a:defRPr sz="2200">
                <a:solidFill>
                  <a:schemeClr val="tx1"/>
                </a:solidFill>
                <a:latin typeface="Book Antiqua" panose="02040602050305030304" pitchFamily="18" charset="0"/>
              </a:defRPr>
            </a:lvl4pPr>
            <a:lvl5pPr>
              <a:buClrTx/>
              <a:defRPr>
                <a:solidFill>
                  <a:schemeClr val="tx1"/>
                </a:solidFill>
                <a:latin typeface="Book Antiqua" panose="0204060205030503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0" y="0"/>
            <a:ext cx="12192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757609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tmplLst>
          <p:tmpl lvl="1">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dissolve">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p:cNvCxnSpPr>
            <a:cxnSpLocks noGrp="1" noRot="1" noMove="1" noResize="1" noEditPoints="1" noAdjustHandles="1" noChangeArrowheads="1" noChangeShapeType="1"/>
          </p:cNvCxnSpPr>
          <p:nvPr userDrawn="1"/>
        </p:nvCxnSpPr>
        <p:spPr bwMode="auto">
          <a:xfrm>
            <a:off x="27460" y="6675227"/>
            <a:ext cx="12192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flipV="1">
            <a:off x="-8237" y="6678406"/>
            <a:ext cx="12227697" cy="27601"/>
          </a:xfrm>
          <a:prstGeom prst="line">
            <a:avLst/>
          </a:prstGeom>
          <a:solidFill>
            <a:schemeClr val="accent1"/>
          </a:solidFill>
          <a:ln w="371475" cap="flat" cmpd="sng" algn="ctr">
            <a:solidFill>
              <a:srgbClr val="A50023"/>
            </a:solidFill>
            <a:prstDash val="solid"/>
            <a:round/>
            <a:headEnd type="none" w="med" len="med"/>
            <a:tailEnd type="none" w="med" len="med"/>
          </a:ln>
          <a:effectLst/>
        </p:spPr>
      </p:cxnSp>
      <p:sp>
        <p:nvSpPr>
          <p:cNvPr id="11" name="Text Box 57"/>
          <p:cNvSpPr txBox="1">
            <a:spLocks noGrp="1" noRot="1" noMove="1" noResize="1" noEditPoints="1" noAdjustHandles="1" noChangeArrowheads="1" noChangeShapeType="1"/>
          </p:cNvSpPr>
          <p:nvPr userDrawn="1"/>
        </p:nvSpPr>
        <p:spPr bwMode="auto">
          <a:xfrm>
            <a:off x="11318919" y="6598094"/>
            <a:ext cx="9144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bg1"/>
                </a:solidFill>
                <a:latin typeface="Book Antiqua" panose="02040602050305030304" pitchFamily="18" charset="0"/>
              </a:rPr>
              <a:pPr algn="r">
                <a:defRPr/>
              </a:pPr>
              <a:t>‹#›</a:t>
            </a:fld>
            <a:endParaRPr lang="en-US" sz="1200" b="1" i="1" dirty="0">
              <a:solidFill>
                <a:schemeClr val="bg1"/>
              </a:solidFill>
              <a:latin typeface="Book Antiqua" panose="02040602050305030304" pitchFamily="18" charset="0"/>
            </a:endParaRPr>
          </a:p>
        </p:txBody>
      </p:sp>
      <p:sp>
        <p:nvSpPr>
          <p:cNvPr id="15" name="Text Box 57"/>
          <p:cNvSpPr txBox="1">
            <a:spLocks noChangeArrowheads="1"/>
          </p:cNvSpPr>
          <p:nvPr userDrawn="1"/>
        </p:nvSpPr>
        <p:spPr bwMode="auto">
          <a:xfrm>
            <a:off x="-20581" y="6550224"/>
            <a:ext cx="9558637" cy="307777"/>
          </a:xfrm>
          <a:prstGeom prst="rect">
            <a:avLst/>
          </a:prstGeom>
          <a:noFill/>
          <a:ln w="9525">
            <a:noFill/>
            <a:miter lim="800000"/>
            <a:headEnd/>
            <a:tailEnd/>
          </a:ln>
          <a:effectLst/>
        </p:spPr>
        <p:txBody>
          <a:bodyPr wrap="square" anchor="b">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400" b="0" dirty="0">
                <a:solidFill>
                  <a:schemeClr val="bg1"/>
                </a:solidFill>
              </a:rPr>
              <a:t>® </a:t>
            </a:r>
            <a:r>
              <a:rPr lang="en-US" sz="1400" b="1" i="1" dirty="0">
                <a:ln>
                  <a:noFill/>
                </a:ln>
                <a:solidFill>
                  <a:schemeClr val="bg1"/>
                </a:solidFill>
                <a:latin typeface="Book Antiqua" panose="02040602050305030304" pitchFamily="18" charset="0"/>
              </a:rPr>
              <a:t>Ardavan Asef-Vaziri, </a:t>
            </a:r>
            <a:r>
              <a:rPr lang="en-US" sz="1400" b="0" i="1" kern="1200" dirty="0">
                <a:ln>
                  <a:noFill/>
                </a:ln>
                <a:solidFill>
                  <a:schemeClr val="bg1"/>
                </a:solidFill>
                <a:latin typeface="Verdana" pitchFamily="34" charset="0"/>
                <a:ea typeface="+mn-ea"/>
                <a:cs typeface="+mn-cs"/>
              </a:rPr>
              <a:t> </a:t>
            </a:r>
            <a:r>
              <a:rPr lang="en-US" sz="1400" b="1" i="1" kern="1200" dirty="0">
                <a:ln>
                  <a:noFill/>
                </a:ln>
                <a:solidFill>
                  <a:schemeClr val="bg1"/>
                </a:solidFill>
                <a:latin typeface="Book Antiqua" panose="02040602050305030304" pitchFamily="18" charset="0"/>
                <a:ea typeface="+mn-ea"/>
                <a:cs typeface="+mn-cs"/>
              </a:rPr>
              <a:t>The 35th Annual CSUPOM Conference,  Bakersfield, CA, March, 2023</a:t>
            </a:r>
          </a:p>
        </p:txBody>
      </p:sp>
      <p:sp>
        <p:nvSpPr>
          <p:cNvPr id="4" name="Rectangle 3">
            <a:extLst>
              <a:ext uri="{FF2B5EF4-FFF2-40B4-BE49-F238E27FC236}">
                <a16:creationId xmlns:a16="http://schemas.microsoft.com/office/drawing/2014/main" id="{BAC44B36-7709-44F4-ADD7-4F4D66BCE20A}"/>
              </a:ext>
            </a:extLst>
          </p:cNvPr>
          <p:cNvSpPr>
            <a:spLocks noGrp="1" noRot="1" noMove="1" noResize="1" noEditPoints="1" noAdjustHandles="1" noChangeArrowheads="1" noChangeShapeType="1"/>
          </p:cNvSpPr>
          <p:nvPr userDrawn="1"/>
        </p:nvSpPr>
        <p:spPr bwMode="auto">
          <a:xfrm>
            <a:off x="0" y="-7873"/>
            <a:ext cx="12192000" cy="589737"/>
          </a:xfrm>
          <a:prstGeom prst="rect">
            <a:avLst/>
          </a:prstGeom>
          <a:solidFill>
            <a:srgbClr val="A80000"/>
          </a:solidFill>
          <a:ln w="9525" cap="flat" cmpd="sng" algn="ctr">
            <a:solidFill>
              <a:srgbClr val="A8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highlight>
                <a:srgbClr val="A80000"/>
              </a:highlight>
              <a:latin typeface="Verdana" pitchFamily="-112" charset="0"/>
            </a:endParaRPr>
          </a:p>
        </p:txBody>
      </p:sp>
      <p:sp>
        <p:nvSpPr>
          <p:cNvPr id="14" name="Rectangle 50"/>
          <p:cNvSpPr>
            <a:spLocks noGrp="1" noRot="1" noMove="1" noResize="1" noEditPoints="1" noAdjustHandles="1" noChangeArrowheads="1" noChangeShapeType="1"/>
          </p:cNvSpPr>
          <p:nvPr>
            <p:ph type="title"/>
          </p:nvPr>
        </p:nvSpPr>
        <p:spPr bwMode="gray">
          <a:xfrm>
            <a:off x="0" y="0"/>
            <a:ext cx="12192000" cy="589738"/>
          </a:xfrm>
          <a:prstGeom prst="rect">
            <a:avLst/>
          </a:prstGeom>
          <a:noFill/>
          <a:ln w="9525">
            <a:solidFill>
              <a:srgbClr val="A50023"/>
            </a:solid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8" name="Picture 7">
            <a:extLst>
              <a:ext uri="{FF2B5EF4-FFF2-40B4-BE49-F238E27FC236}">
                <a16:creationId xmlns:a16="http://schemas.microsoft.com/office/drawing/2014/main" id="{1A8CCA66-0EF3-453E-9842-71C90AACF181}"/>
              </a:ext>
            </a:extLst>
          </p:cNvPr>
          <p:cNvPicPr>
            <a:picLocks noGrp="1" noRot="1" noChangeAspect="1" noMove="1" noResize="1" noEditPoints="1" noAdjustHandles="1" noChangeArrowheads="1" noChangeShapeType="1" noCrop="1"/>
          </p:cNvPicPr>
          <p:nvPr userDrawn="1"/>
        </p:nvPicPr>
        <p:blipFill>
          <a:blip r:embed="rId11"/>
          <a:stretch>
            <a:fillRect/>
          </a:stretch>
        </p:blipFill>
        <p:spPr>
          <a:xfrm>
            <a:off x="9470768" y="6520543"/>
            <a:ext cx="2540000" cy="337457"/>
          </a:xfrm>
          <a:prstGeom prst="rect">
            <a:avLst/>
          </a:prstGeom>
          <a:noFill/>
        </p:spPr>
      </p:pic>
    </p:spTree>
    <p:extLst>
      <p:ext uri="{BB962C8B-B14F-4D97-AF65-F5344CB8AC3E}">
        <p14:creationId xmlns:p14="http://schemas.microsoft.com/office/powerpoint/2010/main" val="829812213"/>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52" r:id="rId5"/>
    <p:sldLayoutId id="2147483753" r:id="rId6"/>
    <p:sldLayoutId id="2147483755" r:id="rId7"/>
    <p:sldLayoutId id="2147483756" r:id="rId8"/>
    <p:sldLayoutId id="2147483759" r:id="rId9"/>
  </p:sldLayoutIdLst>
  <p:transition/>
  <p:txStyles>
    <p:titleStyle>
      <a:lvl1pPr algn="l" rtl="0" eaLnBrk="1" fontAlgn="base" hangingPunct="1">
        <a:spcBef>
          <a:spcPct val="0"/>
        </a:spcBef>
        <a:spcAft>
          <a:spcPct val="0"/>
        </a:spcAft>
        <a:defRPr sz="3200">
          <a:solidFill>
            <a:schemeClr val="bg1"/>
          </a:solidFill>
          <a:highlight>
            <a:srgbClr val="A80000"/>
          </a:highlight>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8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15" name="Shape 15" descr="Pearson Logo"/>
          <p:cNvPicPr preferRelativeResize="0"/>
          <p:nvPr/>
        </p:nvPicPr>
        <p:blipFill rotWithShape="1">
          <a:blip r:embed="rId3">
            <a:alphaModFix/>
          </a:blip>
          <a:srcRect/>
          <a:stretch/>
        </p:blipFill>
        <p:spPr>
          <a:xfrm>
            <a:off x="695480" y="6471923"/>
            <a:ext cx="1223999" cy="279914"/>
          </a:xfrm>
          <a:prstGeom prst="rect">
            <a:avLst/>
          </a:prstGeom>
          <a:noFill/>
          <a:ln>
            <a:noFill/>
          </a:ln>
        </p:spPr>
      </p:pic>
      <p:sp>
        <p:nvSpPr>
          <p:cNvPr id="16" name="Text Placeholder 5"/>
          <p:cNvSpPr txBox="1">
            <a:spLocks/>
          </p:cNvSpPr>
          <p:nvPr userDrawn="1"/>
        </p:nvSpPr>
        <p:spPr>
          <a:xfrm>
            <a:off x="3426348" y="6563562"/>
            <a:ext cx="8103551" cy="229382"/>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p>
        </p:txBody>
      </p:sp>
      <p:sp>
        <p:nvSpPr>
          <p:cNvPr id="9" name="Rectangle 8">
            <a:extLst>
              <a:ext uri="{FF2B5EF4-FFF2-40B4-BE49-F238E27FC236}">
                <a16:creationId xmlns:a16="http://schemas.microsoft.com/office/drawing/2014/main" id="{34DBCB88-2D83-44C8-82C3-2F695F73B21D}"/>
              </a:ext>
            </a:extLst>
          </p:cNvPr>
          <p:cNvSpPr/>
          <p:nvPr userDrawn="1"/>
        </p:nvSpPr>
        <p:spPr>
          <a:xfrm>
            <a:off x="3373"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B444F90-AF4A-4472-8B1E-3AAFFB858493}"/>
              </a:ext>
            </a:extLst>
          </p:cNvPr>
          <p:cNvSpPr/>
          <p:nvPr userDrawn="1"/>
        </p:nvSpPr>
        <p:spPr>
          <a:xfrm>
            <a:off x="11582400" y="0"/>
            <a:ext cx="606227"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2E0E4B4-2A3A-4B38-ACC2-11C84A4B7D81}"/>
              </a:ext>
            </a:extLst>
          </p:cNvPr>
          <p:cNvCxnSpPr/>
          <p:nvPr userDrawn="1"/>
        </p:nvCxnSpPr>
        <p:spPr>
          <a:xfrm>
            <a:off x="0" y="9144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3B88940-F6AF-4A5D-8D7A-39E171DF6B68}"/>
              </a:ext>
            </a:extLst>
          </p:cNvPr>
          <p:cNvCxnSpPr/>
          <p:nvPr userDrawn="1"/>
        </p:nvCxnSpPr>
        <p:spPr>
          <a:xfrm>
            <a:off x="3373" y="6324600"/>
            <a:ext cx="12188627" cy="0"/>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2" name="Rectangle 50">
            <a:extLst>
              <a:ext uri="{FF2B5EF4-FFF2-40B4-BE49-F238E27FC236}">
                <a16:creationId xmlns:a16="http://schemas.microsoft.com/office/drawing/2014/main" id="{D2321382-1636-4EB5-A73B-7A5CF3E0C638}"/>
              </a:ext>
            </a:extLst>
          </p:cNvPr>
          <p:cNvSpPr>
            <a:spLocks noGrp="1" noChangeArrowheads="1"/>
          </p:cNvSpPr>
          <p:nvPr>
            <p:ph type="title"/>
          </p:nvPr>
        </p:nvSpPr>
        <p:spPr bwMode="gray">
          <a:xfrm>
            <a:off x="609600" y="1"/>
            <a:ext cx="12192000" cy="9143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115197984"/>
      </p:ext>
    </p:extLst>
  </p:cSld>
  <p:clrMap bg1="lt1" tx1="dk1" bg2="dk2" tx2="lt2" accent1="accent1" accent2="accent2" accent3="accent3" accent4="accent4" accent5="accent5" accent6="accent6" hlink="hlink" folHlink="folHlink"/>
  <p:sldLayoutIdLst>
    <p:sldLayoutId id="21474837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3C1581"/>
          </a:solidFill>
          <a:latin typeface="Impact" panose="020B0806030902050204" pitchFamily="34" charset="0"/>
          <a:ea typeface="Impact" panose="020B0806030902050204" pitchFamily="34" charset="0"/>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package" Target="../embeddings/Microsoft_Excel_Worksheet1.xlsx"/><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emf"/><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package" Target="../embeddings/Microsoft_Excel_Worksheet2.xlsx"/></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32.emf"/><Relationship Id="rId4" Type="http://schemas.openxmlformats.org/officeDocument/2006/relationships/package" Target="../embeddings/Microsoft_Excel_Worksheet3.xlsx"/></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4.emf"/><Relationship Id="rId4" Type="http://schemas.openxmlformats.org/officeDocument/2006/relationships/package" Target="../embeddings/Microsoft_Excel_Worksheet4.xlsx"/></Relationships>
</file>

<file path=ppt/slides/_rels/slide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image" Target="../media/image35.png"/><Relationship Id="rId1" Type="http://schemas.openxmlformats.org/officeDocument/2006/relationships/slideLayout" Target="../slideLayouts/slideLayout9.xml"/><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39.emf"/><Relationship Id="rId4" Type="http://schemas.openxmlformats.org/officeDocument/2006/relationships/package" Target="../embeddings/Microsoft_Excel_Worksheet6.xlsx"/></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customXml" Target="../ink/ink1.xml"/><Relationship Id="rId11"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customXml" Target="../ink/ink2.xml"/><Relationship Id="rId4" Type="http://schemas.openxmlformats.org/officeDocument/2006/relationships/image" Target="../media/image40.emf"/><Relationship Id="rId9" Type="http://schemas.openxmlformats.org/officeDocument/2006/relationships/image" Target="../media/image1480.png"/></Relationships>
</file>

<file path=ppt/slides/_rels/slide25.xml.rels><?xml version="1.0" encoding="UTF-8" standalone="yes"?>
<Relationships xmlns="http://schemas.openxmlformats.org/package/2006/relationships"><Relationship Id="rId8" Type="http://schemas.openxmlformats.org/officeDocument/2006/relationships/image" Target="../media/image1440.png"/><Relationship Id="rId3" Type="http://schemas.openxmlformats.org/officeDocument/2006/relationships/package" Target="../embeddings/Microsoft_Excel_Worksheet8.xlsx"/><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ustomXml" Target="../ink/ink3.xml"/><Relationship Id="rId5" Type="http://schemas.openxmlformats.org/officeDocument/2006/relationships/image" Target="../media/image41.png"/><Relationship Id="rId4" Type="http://schemas.openxmlformats.org/officeDocument/2006/relationships/image" Target="../media/image43.emf"/><Relationship Id="rId9" Type="http://schemas.openxmlformats.org/officeDocument/2006/relationships/customXml" Target="../ink/ink4.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45.jpe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47.emf"/><Relationship Id="rId4" Type="http://schemas.openxmlformats.org/officeDocument/2006/relationships/package" Target="../embeddings/Microsoft_Excel_Worksheet9.xlsx"/></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47.emf"/><Relationship Id="rId4" Type="http://schemas.openxmlformats.org/officeDocument/2006/relationships/package" Target="../embeddings/Microsoft_Excel_Worksheet10.xlsx"/></Relationships>
</file>

<file path=ppt/slides/_rels/slide29.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BBECE8-9C36-4F3C-ABB2-547F4DFEF1C7}"/>
              </a:ext>
            </a:extLst>
          </p:cNvPr>
          <p:cNvSpPr/>
          <p:nvPr/>
        </p:nvSpPr>
        <p:spPr bwMode="auto">
          <a:xfrm>
            <a:off x="-76200" y="-11690"/>
            <a:ext cx="12334568" cy="6869690"/>
          </a:xfrm>
          <a:prstGeom prst="rect">
            <a:avLst/>
          </a:prstGeom>
          <a:solidFill>
            <a:srgbClr val="043B5A"/>
          </a:solidFill>
          <a:ln w="9525" cap="flat" cmpd="sng" algn="ctr">
            <a:solidFill>
              <a:srgbClr val="02566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 name="TextBox 8">
            <a:extLst>
              <a:ext uri="{FF2B5EF4-FFF2-40B4-BE49-F238E27FC236}">
                <a16:creationId xmlns:a16="http://schemas.microsoft.com/office/drawing/2014/main" id="{6FD0CD26-BA35-4014-8EB0-347E0F0AD2C9}"/>
              </a:ext>
            </a:extLst>
          </p:cNvPr>
          <p:cNvSpPr txBox="1"/>
          <p:nvPr/>
        </p:nvSpPr>
        <p:spPr>
          <a:xfrm>
            <a:off x="25400" y="6027003"/>
            <a:ext cx="12146280" cy="830997"/>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Ardavan Asef-Vaziri</a:t>
            </a:r>
          </a:p>
          <a:p>
            <a:pPr algn="ctr"/>
            <a:r>
              <a:rPr lang="en-US" sz="2400" dirty="0">
                <a:solidFill>
                  <a:schemeClr val="bg1"/>
                </a:solidFill>
                <a:latin typeface="Impact" panose="020B0806030902050204" pitchFamily="34" charset="0"/>
              </a:rPr>
              <a:t>Systems and Operations Management, California State University, Northridge</a:t>
            </a:r>
          </a:p>
        </p:txBody>
      </p:sp>
      <p:pic>
        <p:nvPicPr>
          <p:cNvPr id="2" name="Picture 1" descr="A picture containing shoji, window, building&#10;&#10;Description automatically generated">
            <a:extLst>
              <a:ext uri="{FF2B5EF4-FFF2-40B4-BE49-F238E27FC236}">
                <a16:creationId xmlns:a16="http://schemas.microsoft.com/office/drawing/2014/main" id="{402D09FD-B72B-FE0B-A33A-5524E424C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42" y="958811"/>
            <a:ext cx="12053142" cy="5037265"/>
          </a:xfrm>
          <a:prstGeom prst="rect">
            <a:avLst/>
          </a:prstGeom>
        </p:spPr>
      </p:pic>
      <p:pic>
        <p:nvPicPr>
          <p:cNvPr id="4" name="Picture 3">
            <a:extLst>
              <a:ext uri="{FF2B5EF4-FFF2-40B4-BE49-F238E27FC236}">
                <a16:creationId xmlns:a16="http://schemas.microsoft.com/office/drawing/2014/main" id="{0CA6CBC2-4C63-49B7-5A01-B7B54B014AD2}"/>
              </a:ext>
            </a:extLst>
          </p:cNvPr>
          <p:cNvPicPr>
            <a:picLocks noChangeAspect="1"/>
          </p:cNvPicPr>
          <p:nvPr/>
        </p:nvPicPr>
        <p:blipFill rotWithShape="1">
          <a:blip r:embed="rId4"/>
          <a:srcRect r="11190"/>
          <a:stretch/>
        </p:blipFill>
        <p:spPr>
          <a:xfrm>
            <a:off x="2988479" y="1237411"/>
            <a:ext cx="6243831" cy="4383177"/>
          </a:xfrm>
          <a:prstGeom prst="rect">
            <a:avLst/>
          </a:prstGeom>
        </p:spPr>
      </p:pic>
      <p:sp>
        <p:nvSpPr>
          <p:cNvPr id="5" name="TextBox 4">
            <a:extLst>
              <a:ext uri="{FF2B5EF4-FFF2-40B4-BE49-F238E27FC236}">
                <a16:creationId xmlns:a16="http://schemas.microsoft.com/office/drawing/2014/main" id="{EEEF54B0-338D-8310-FFF1-BF9C58338DBB}"/>
              </a:ext>
            </a:extLst>
          </p:cNvPr>
          <p:cNvSpPr txBox="1"/>
          <p:nvPr/>
        </p:nvSpPr>
        <p:spPr>
          <a:xfrm>
            <a:off x="2654053" y="1099723"/>
            <a:ext cx="6442454" cy="830997"/>
          </a:xfrm>
          <a:prstGeom prst="rect">
            <a:avLst/>
          </a:prstGeom>
          <a:noFill/>
        </p:spPr>
        <p:txBody>
          <a:bodyPr wrap="square" rtlCol="0">
            <a:spAutoFit/>
          </a:bodyPr>
          <a:lstStyle/>
          <a:p>
            <a:pPr algn="ctr"/>
            <a:r>
              <a:rPr lang="en-US" sz="4800" dirty="0">
                <a:solidFill>
                  <a:srgbClr val="043B5A"/>
                </a:solidFill>
                <a:latin typeface="Impact" panose="020B0806030902050204" pitchFamily="34" charset="0"/>
              </a:rPr>
              <a:t>CSUPOM 2023</a:t>
            </a:r>
          </a:p>
        </p:txBody>
      </p:sp>
      <p:sp>
        <p:nvSpPr>
          <p:cNvPr id="7" name="TextBox 6">
            <a:extLst>
              <a:ext uri="{FF2B5EF4-FFF2-40B4-BE49-F238E27FC236}">
                <a16:creationId xmlns:a16="http://schemas.microsoft.com/office/drawing/2014/main" id="{6CA7E965-E0A1-331E-3FF0-F09F51F41BF4}"/>
              </a:ext>
            </a:extLst>
          </p:cNvPr>
          <p:cNvSpPr txBox="1"/>
          <p:nvPr/>
        </p:nvSpPr>
        <p:spPr>
          <a:xfrm>
            <a:off x="-218768" y="-76200"/>
            <a:ext cx="12410768" cy="1169551"/>
          </a:xfrm>
          <a:prstGeom prst="rect">
            <a:avLst/>
          </a:prstGeom>
          <a:noFill/>
        </p:spPr>
        <p:txBody>
          <a:bodyPr wrap="square">
            <a:spAutoFit/>
          </a:bodyPr>
          <a:lstStyle/>
          <a:p>
            <a:pPr algn="ctr"/>
            <a:r>
              <a:rPr lang="en-US" sz="3500" dirty="0">
                <a:solidFill>
                  <a:schemeClr val="bg1"/>
                </a:solidFill>
                <a:latin typeface="Impact" panose="020B0806030902050204" pitchFamily="34" charset="0"/>
              </a:rPr>
              <a:t>Teaching OM-SCM Analytical Formulas by Structuring a Basic   Simulation Model in a Class of Business Analytics Foundations </a:t>
            </a:r>
          </a:p>
        </p:txBody>
      </p:sp>
    </p:spTree>
    <p:extLst>
      <p:ext uri="{BB962C8B-B14F-4D97-AF65-F5344CB8AC3E}">
        <p14:creationId xmlns:p14="http://schemas.microsoft.com/office/powerpoint/2010/main" val="2186507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27EAD4-46A8-4265-87C7-300B1372D4FF}"/>
              </a:ext>
            </a:extLst>
          </p:cNvPr>
          <p:cNvSpPr>
            <a:spLocks noGrp="1"/>
          </p:cNvSpPr>
          <p:nvPr>
            <p:ph type="title"/>
          </p:nvPr>
        </p:nvSpPr>
        <p:spPr>
          <a:xfrm>
            <a:off x="0" y="0"/>
            <a:ext cx="12192000" cy="609600"/>
          </a:xfrm>
        </p:spPr>
        <p:txBody>
          <a:bodyPr/>
          <a:lstStyle/>
          <a:p>
            <a:r>
              <a:rPr lang="en-US" dirty="0"/>
              <a:t>Three Well-Known Probability Distributions</a:t>
            </a:r>
          </a:p>
        </p:txBody>
      </p:sp>
      <p:pic>
        <p:nvPicPr>
          <p:cNvPr id="10" name="Picture 9">
            <a:extLst>
              <a:ext uri="{FF2B5EF4-FFF2-40B4-BE49-F238E27FC236}">
                <a16:creationId xmlns:a16="http://schemas.microsoft.com/office/drawing/2014/main" id="{0145CD5C-2EF4-4E85-A4AA-E479DB6C9FDB}"/>
              </a:ext>
            </a:extLst>
          </p:cNvPr>
          <p:cNvPicPr>
            <a:picLocks noChangeAspect="1"/>
          </p:cNvPicPr>
          <p:nvPr/>
        </p:nvPicPr>
        <p:blipFill>
          <a:blip r:embed="rId3"/>
          <a:stretch>
            <a:fillRect/>
          </a:stretch>
        </p:blipFill>
        <p:spPr>
          <a:xfrm>
            <a:off x="825999" y="609601"/>
            <a:ext cx="10451601" cy="5879026"/>
          </a:xfrm>
          <a:prstGeom prst="rect">
            <a:avLst/>
          </a:prstGeom>
        </p:spPr>
      </p:pic>
      <p:pic>
        <p:nvPicPr>
          <p:cNvPr id="12" name="Picture 11">
            <a:extLst>
              <a:ext uri="{FF2B5EF4-FFF2-40B4-BE49-F238E27FC236}">
                <a16:creationId xmlns:a16="http://schemas.microsoft.com/office/drawing/2014/main" id="{3FC16854-1A7D-481C-94A8-6B81744AA253}"/>
              </a:ext>
            </a:extLst>
          </p:cNvPr>
          <p:cNvPicPr>
            <a:picLocks noChangeAspect="1"/>
          </p:cNvPicPr>
          <p:nvPr/>
        </p:nvPicPr>
        <p:blipFill>
          <a:blip r:embed="rId4"/>
          <a:stretch>
            <a:fillRect/>
          </a:stretch>
        </p:blipFill>
        <p:spPr>
          <a:xfrm>
            <a:off x="809732" y="597664"/>
            <a:ext cx="10451600" cy="5902697"/>
          </a:xfrm>
          <a:prstGeom prst="rect">
            <a:avLst/>
          </a:prstGeom>
        </p:spPr>
      </p:pic>
      <p:pic>
        <p:nvPicPr>
          <p:cNvPr id="14" name="Picture 13">
            <a:extLst>
              <a:ext uri="{FF2B5EF4-FFF2-40B4-BE49-F238E27FC236}">
                <a16:creationId xmlns:a16="http://schemas.microsoft.com/office/drawing/2014/main" id="{956753E4-EFD2-4147-86E1-24B4CFDA3F8C}"/>
              </a:ext>
            </a:extLst>
          </p:cNvPr>
          <p:cNvPicPr>
            <a:picLocks noChangeAspect="1"/>
          </p:cNvPicPr>
          <p:nvPr/>
        </p:nvPicPr>
        <p:blipFill rotWithShape="1">
          <a:blip r:embed="rId5"/>
          <a:srcRect r="729"/>
          <a:stretch/>
        </p:blipFill>
        <p:spPr>
          <a:xfrm>
            <a:off x="793464" y="609600"/>
            <a:ext cx="10484136" cy="5902697"/>
          </a:xfrm>
          <a:prstGeom prst="rect">
            <a:avLst/>
          </a:prstGeom>
        </p:spPr>
      </p:pic>
      <p:pic>
        <p:nvPicPr>
          <p:cNvPr id="16" name="Picture 15">
            <a:extLst>
              <a:ext uri="{FF2B5EF4-FFF2-40B4-BE49-F238E27FC236}">
                <a16:creationId xmlns:a16="http://schemas.microsoft.com/office/drawing/2014/main" id="{EE163BD6-EC83-44B5-A19A-216A40BDF08F}"/>
              </a:ext>
            </a:extLst>
          </p:cNvPr>
          <p:cNvPicPr>
            <a:picLocks noChangeAspect="1"/>
          </p:cNvPicPr>
          <p:nvPr/>
        </p:nvPicPr>
        <p:blipFill>
          <a:blip r:embed="rId6"/>
          <a:stretch>
            <a:fillRect/>
          </a:stretch>
        </p:blipFill>
        <p:spPr>
          <a:xfrm>
            <a:off x="819149" y="597663"/>
            <a:ext cx="10442184" cy="5857573"/>
          </a:xfrm>
          <a:prstGeom prst="rect">
            <a:avLst/>
          </a:prstGeom>
        </p:spPr>
      </p:pic>
      <p:pic>
        <p:nvPicPr>
          <p:cNvPr id="18" name="!!Picture 4">
            <a:extLst>
              <a:ext uri="{FF2B5EF4-FFF2-40B4-BE49-F238E27FC236}">
                <a16:creationId xmlns:a16="http://schemas.microsoft.com/office/drawing/2014/main" id="{52676FB1-B404-4B97-830C-3D4575C1917E}"/>
              </a:ext>
            </a:extLst>
          </p:cNvPr>
          <p:cNvPicPr>
            <a:picLocks noChangeAspect="1"/>
          </p:cNvPicPr>
          <p:nvPr/>
        </p:nvPicPr>
        <p:blipFill>
          <a:blip r:embed="rId7"/>
          <a:stretch>
            <a:fillRect/>
          </a:stretch>
        </p:blipFill>
        <p:spPr>
          <a:xfrm>
            <a:off x="802881" y="599427"/>
            <a:ext cx="10465301" cy="5912870"/>
          </a:xfrm>
          <a:prstGeom prst="rect">
            <a:avLst/>
          </a:prstGeom>
        </p:spPr>
      </p:pic>
      <p:sp>
        <p:nvSpPr>
          <p:cNvPr id="19" name="TextBox 18">
            <a:extLst>
              <a:ext uri="{FF2B5EF4-FFF2-40B4-BE49-F238E27FC236}">
                <a16:creationId xmlns:a16="http://schemas.microsoft.com/office/drawing/2014/main" id="{29F28B9C-3F90-402C-BEBB-3990F9894DE8}"/>
              </a:ext>
            </a:extLst>
          </p:cNvPr>
          <p:cNvSpPr txBox="1"/>
          <p:nvPr/>
        </p:nvSpPr>
        <p:spPr>
          <a:xfrm>
            <a:off x="6629400" y="1371600"/>
            <a:ext cx="4299780" cy="646331"/>
          </a:xfrm>
          <a:prstGeom prst="rect">
            <a:avLst/>
          </a:prstGeom>
          <a:solidFill>
            <a:schemeClr val="bg1"/>
          </a:solidFill>
        </p:spPr>
        <p:txBody>
          <a:bodyPr wrap="square">
            <a:spAutoFit/>
          </a:bodyPr>
          <a:lstStyle/>
          <a:p>
            <a:r>
              <a:rPr lang="en-US" sz="1800" b="0" i="0" u="none" strike="noStrike" dirty="0">
                <a:solidFill>
                  <a:srgbClr val="000000"/>
                </a:solidFill>
                <a:effectLst/>
                <a:latin typeface="Book Antiqua" panose="02040602050305030304" pitchFamily="18" charset="0"/>
              </a:rPr>
              <a:t>U ~ </a:t>
            </a:r>
            <a:r>
              <a:rPr lang="en-US" dirty="0">
                <a:solidFill>
                  <a:srgbClr val="000000"/>
                </a:solidFill>
                <a:latin typeface="Book Antiqua" panose="02040602050305030304" pitchFamily="18" charset="0"/>
              </a:rPr>
              <a:t>(l,u)</a:t>
            </a:r>
          </a:p>
          <a:p>
            <a:r>
              <a:rPr lang="en-US" sz="1800" b="0" i="0" u="none" strike="noStrike" dirty="0">
                <a:solidFill>
                  <a:srgbClr val="000000"/>
                </a:solidFill>
                <a:effectLst/>
                <a:latin typeface="Book Antiqua" panose="02040602050305030304" pitchFamily="18" charset="0"/>
              </a:rPr>
              <a:t>Mean=(</a:t>
            </a:r>
            <a:r>
              <a:rPr lang="en-US" dirty="0">
                <a:solidFill>
                  <a:srgbClr val="000000"/>
                </a:solidFill>
                <a:latin typeface="Book Antiqua" panose="02040602050305030304" pitchFamily="18" charset="0"/>
              </a:rPr>
              <a:t>l</a:t>
            </a:r>
            <a:r>
              <a:rPr lang="en-US" sz="1800" b="0" i="0" u="none" strike="noStrike" dirty="0">
                <a:solidFill>
                  <a:srgbClr val="000000"/>
                </a:solidFill>
                <a:effectLst/>
                <a:latin typeface="Book Antiqua" panose="02040602050305030304" pitchFamily="18" charset="0"/>
              </a:rPr>
              <a:t>+</a:t>
            </a:r>
            <a:r>
              <a:rPr lang="en-US" dirty="0">
                <a:solidFill>
                  <a:srgbClr val="000000"/>
                </a:solidFill>
                <a:latin typeface="Book Antiqua" panose="02040602050305030304" pitchFamily="18" charset="0"/>
              </a:rPr>
              <a:t>u</a:t>
            </a:r>
            <a:r>
              <a:rPr lang="en-US" sz="1800" b="0" i="0" u="none" strike="noStrike" dirty="0">
                <a:solidFill>
                  <a:srgbClr val="000000"/>
                </a:solidFill>
                <a:effectLst/>
                <a:latin typeface="Book Antiqua" panose="02040602050305030304" pitchFamily="18" charset="0"/>
              </a:rPr>
              <a:t>)/2, StdDev=(u-l)/SQRT(12)</a:t>
            </a:r>
            <a:endParaRPr lang="en-US" dirty="0"/>
          </a:p>
        </p:txBody>
      </p:sp>
      <p:sp>
        <p:nvSpPr>
          <p:cNvPr id="20" name="TextBox 19">
            <a:extLst>
              <a:ext uri="{FF2B5EF4-FFF2-40B4-BE49-F238E27FC236}">
                <a16:creationId xmlns:a16="http://schemas.microsoft.com/office/drawing/2014/main" id="{CEE57A42-5B71-44B3-BFA1-82E3D0037561}"/>
              </a:ext>
            </a:extLst>
          </p:cNvPr>
          <p:cNvSpPr txBox="1"/>
          <p:nvPr/>
        </p:nvSpPr>
        <p:spPr>
          <a:xfrm>
            <a:off x="6781800" y="4516904"/>
            <a:ext cx="3766784" cy="646331"/>
          </a:xfrm>
          <a:prstGeom prst="rect">
            <a:avLst/>
          </a:prstGeom>
          <a:solidFill>
            <a:schemeClr val="bg1"/>
          </a:solidFill>
        </p:spPr>
        <p:txBody>
          <a:bodyPr wrap="square">
            <a:spAutoFit/>
          </a:bodyPr>
          <a:lstStyle/>
          <a:p>
            <a:r>
              <a:rPr lang="en-US" sz="1800" b="0" i="0" u="none" strike="noStrike" dirty="0">
                <a:solidFill>
                  <a:srgbClr val="000000"/>
                </a:solidFill>
                <a:effectLst/>
                <a:latin typeface="Book Antiqua" panose="02040602050305030304" pitchFamily="18" charset="0"/>
              </a:rPr>
              <a:t>N ~ (Mean, StdDev)</a:t>
            </a:r>
          </a:p>
          <a:p>
            <a:endParaRPr lang="en-US" dirty="0"/>
          </a:p>
        </p:txBody>
      </p:sp>
      <p:sp>
        <p:nvSpPr>
          <p:cNvPr id="21" name="TextBox 20">
            <a:extLst>
              <a:ext uri="{FF2B5EF4-FFF2-40B4-BE49-F238E27FC236}">
                <a16:creationId xmlns:a16="http://schemas.microsoft.com/office/drawing/2014/main" id="{C6E2F85D-09CF-485C-9175-4189F6BD369F}"/>
              </a:ext>
            </a:extLst>
          </p:cNvPr>
          <p:cNvSpPr txBox="1"/>
          <p:nvPr/>
        </p:nvSpPr>
        <p:spPr>
          <a:xfrm>
            <a:off x="7010400" y="5519130"/>
            <a:ext cx="3766785" cy="646331"/>
          </a:xfrm>
          <a:prstGeom prst="rect">
            <a:avLst/>
          </a:prstGeom>
          <a:solidFill>
            <a:schemeClr val="bg1"/>
          </a:solidFill>
        </p:spPr>
        <p:txBody>
          <a:bodyPr wrap="square">
            <a:spAutoFit/>
          </a:bodyPr>
          <a:lstStyle/>
          <a:p>
            <a:r>
              <a:rPr lang="en-US" dirty="0">
                <a:solidFill>
                  <a:srgbClr val="000000"/>
                </a:solidFill>
                <a:latin typeface="Book Antiqua" panose="02040602050305030304" pitchFamily="18" charset="0"/>
              </a:rPr>
              <a:t>E</a:t>
            </a:r>
            <a:r>
              <a:rPr lang="en-US" sz="1800" b="0" i="0" u="none" strike="noStrike" dirty="0">
                <a:solidFill>
                  <a:srgbClr val="000000"/>
                </a:solidFill>
                <a:effectLst/>
                <a:latin typeface="Book Antiqua" panose="02040602050305030304" pitchFamily="18" charset="0"/>
              </a:rPr>
              <a:t> ~ (Mean)</a:t>
            </a:r>
          </a:p>
          <a:p>
            <a:endParaRPr lang="en-US" dirty="0"/>
          </a:p>
        </p:txBody>
      </p:sp>
    </p:spTree>
    <p:extLst>
      <p:ext uri="{BB962C8B-B14F-4D97-AF65-F5344CB8AC3E}">
        <p14:creationId xmlns:p14="http://schemas.microsoft.com/office/powerpoint/2010/main" val="3979272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383F3D-409C-A48F-E878-F2F3E7F1E883}"/>
              </a:ext>
            </a:extLst>
          </p:cNvPr>
          <p:cNvSpPr>
            <a:spLocks noGrp="1"/>
          </p:cNvSpPr>
          <p:nvPr>
            <p:ph type="title"/>
          </p:nvPr>
        </p:nvSpPr>
        <p:spPr/>
        <p:txBody>
          <a:bodyPr/>
          <a:lstStyle/>
          <a:p>
            <a:r>
              <a:rPr lang="en-US" dirty="0"/>
              <a:t>Uniform Distribution</a:t>
            </a:r>
          </a:p>
        </p:txBody>
      </p:sp>
      <p:pic>
        <p:nvPicPr>
          <p:cNvPr id="5" name="!!Picture 4">
            <a:extLst>
              <a:ext uri="{FF2B5EF4-FFF2-40B4-BE49-F238E27FC236}">
                <a16:creationId xmlns:a16="http://schemas.microsoft.com/office/drawing/2014/main" id="{42F4B8D7-9400-704C-7800-8CD60FA553CF}"/>
              </a:ext>
            </a:extLst>
          </p:cNvPr>
          <p:cNvPicPr>
            <a:picLocks noChangeAspect="1"/>
          </p:cNvPicPr>
          <p:nvPr/>
        </p:nvPicPr>
        <p:blipFill>
          <a:blip r:embed="rId2"/>
          <a:stretch>
            <a:fillRect/>
          </a:stretch>
        </p:blipFill>
        <p:spPr>
          <a:xfrm>
            <a:off x="304800" y="609600"/>
            <a:ext cx="11277600" cy="5863633"/>
          </a:xfrm>
          <a:prstGeom prst="rect">
            <a:avLst/>
          </a:prstGeom>
        </p:spPr>
      </p:pic>
    </p:spTree>
    <p:extLst>
      <p:ext uri="{BB962C8B-B14F-4D97-AF65-F5344CB8AC3E}">
        <p14:creationId xmlns:p14="http://schemas.microsoft.com/office/powerpoint/2010/main" val="2700167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8A5-2913-2D94-CC9A-CB8F4AA8F660}"/>
              </a:ext>
            </a:extLst>
          </p:cNvPr>
          <p:cNvSpPr>
            <a:spLocks noGrp="1"/>
          </p:cNvSpPr>
          <p:nvPr>
            <p:ph type="title"/>
          </p:nvPr>
        </p:nvSpPr>
        <p:spPr/>
        <p:txBody>
          <a:bodyPr/>
          <a:lstStyle/>
          <a:p>
            <a:r>
              <a:rPr lang="en-US" dirty="0"/>
              <a:t>Exponential Distribution</a:t>
            </a:r>
          </a:p>
        </p:txBody>
      </p:sp>
      <p:pic>
        <p:nvPicPr>
          <p:cNvPr id="4" name="!!Picture 4">
            <a:extLst>
              <a:ext uri="{FF2B5EF4-FFF2-40B4-BE49-F238E27FC236}">
                <a16:creationId xmlns:a16="http://schemas.microsoft.com/office/drawing/2014/main" id="{2680B8C6-69FA-0D2D-C422-DD51D6130673}"/>
              </a:ext>
            </a:extLst>
          </p:cNvPr>
          <p:cNvPicPr>
            <a:picLocks noChangeAspect="1"/>
          </p:cNvPicPr>
          <p:nvPr/>
        </p:nvPicPr>
        <p:blipFill>
          <a:blip r:embed="rId2"/>
          <a:stretch>
            <a:fillRect/>
          </a:stretch>
        </p:blipFill>
        <p:spPr>
          <a:xfrm>
            <a:off x="152400" y="609600"/>
            <a:ext cx="11506200" cy="5831007"/>
          </a:xfrm>
          <a:prstGeom prst="rect">
            <a:avLst/>
          </a:prstGeom>
        </p:spPr>
      </p:pic>
    </p:spTree>
    <p:extLst>
      <p:ext uri="{BB962C8B-B14F-4D97-AF65-F5344CB8AC3E}">
        <p14:creationId xmlns:p14="http://schemas.microsoft.com/office/powerpoint/2010/main" val="3583617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8A5-2913-2D94-CC9A-CB8F4AA8F660}"/>
              </a:ext>
            </a:extLst>
          </p:cNvPr>
          <p:cNvSpPr>
            <a:spLocks noGrp="1"/>
          </p:cNvSpPr>
          <p:nvPr>
            <p:ph type="title"/>
          </p:nvPr>
        </p:nvSpPr>
        <p:spPr/>
        <p:txBody>
          <a:bodyPr/>
          <a:lstStyle/>
          <a:p>
            <a:r>
              <a:rPr lang="en-US" dirty="0"/>
              <a:t>Normal Distribution</a:t>
            </a:r>
          </a:p>
        </p:txBody>
      </p:sp>
      <p:pic>
        <p:nvPicPr>
          <p:cNvPr id="4" name="!!Picture 4">
            <a:extLst>
              <a:ext uri="{FF2B5EF4-FFF2-40B4-BE49-F238E27FC236}">
                <a16:creationId xmlns:a16="http://schemas.microsoft.com/office/drawing/2014/main" id="{6EDD3F4A-2CB8-B990-3E7D-3472EF72207E}"/>
              </a:ext>
            </a:extLst>
          </p:cNvPr>
          <p:cNvPicPr>
            <a:picLocks noChangeAspect="1"/>
          </p:cNvPicPr>
          <p:nvPr/>
        </p:nvPicPr>
        <p:blipFill>
          <a:blip r:embed="rId2"/>
          <a:stretch>
            <a:fillRect/>
          </a:stretch>
        </p:blipFill>
        <p:spPr>
          <a:xfrm>
            <a:off x="304800" y="609600"/>
            <a:ext cx="11658600" cy="5908238"/>
          </a:xfrm>
          <a:prstGeom prst="rect">
            <a:avLst/>
          </a:prstGeom>
        </p:spPr>
      </p:pic>
    </p:spTree>
    <p:extLst>
      <p:ext uri="{BB962C8B-B14F-4D97-AF65-F5344CB8AC3E}">
        <p14:creationId xmlns:p14="http://schemas.microsoft.com/office/powerpoint/2010/main" val="11195349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8A5-2913-2D94-CC9A-CB8F4AA8F660}"/>
              </a:ext>
            </a:extLst>
          </p:cNvPr>
          <p:cNvSpPr>
            <a:spLocks noGrp="1"/>
          </p:cNvSpPr>
          <p:nvPr>
            <p:ph type="title"/>
          </p:nvPr>
        </p:nvSpPr>
        <p:spPr/>
        <p:txBody>
          <a:bodyPr/>
          <a:lstStyle/>
          <a:p>
            <a:r>
              <a:rPr lang="en-US" dirty="0"/>
              <a:t>Binomial Distribution</a:t>
            </a:r>
          </a:p>
        </p:txBody>
      </p:sp>
      <p:pic>
        <p:nvPicPr>
          <p:cNvPr id="5" name="!!Picture 4">
            <a:extLst>
              <a:ext uri="{FF2B5EF4-FFF2-40B4-BE49-F238E27FC236}">
                <a16:creationId xmlns:a16="http://schemas.microsoft.com/office/drawing/2014/main" id="{DA302782-A94C-5D46-7DF4-AF641A07AE99}"/>
              </a:ext>
            </a:extLst>
          </p:cNvPr>
          <p:cNvPicPr>
            <a:picLocks noChangeAspect="1"/>
          </p:cNvPicPr>
          <p:nvPr/>
        </p:nvPicPr>
        <p:blipFill>
          <a:blip r:embed="rId2"/>
          <a:stretch>
            <a:fillRect/>
          </a:stretch>
        </p:blipFill>
        <p:spPr>
          <a:xfrm>
            <a:off x="381000" y="610831"/>
            <a:ext cx="11582400" cy="5824923"/>
          </a:xfrm>
          <a:prstGeom prst="rect">
            <a:avLst/>
          </a:prstGeom>
        </p:spPr>
      </p:pic>
    </p:spTree>
    <p:extLst>
      <p:ext uri="{BB962C8B-B14F-4D97-AF65-F5344CB8AC3E}">
        <p14:creationId xmlns:p14="http://schemas.microsoft.com/office/powerpoint/2010/main" val="482390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AB8A5-2913-2D94-CC9A-CB8F4AA8F660}"/>
              </a:ext>
            </a:extLst>
          </p:cNvPr>
          <p:cNvSpPr>
            <a:spLocks noGrp="1"/>
          </p:cNvSpPr>
          <p:nvPr>
            <p:ph type="title"/>
          </p:nvPr>
        </p:nvSpPr>
        <p:spPr/>
        <p:txBody>
          <a:bodyPr/>
          <a:lstStyle/>
          <a:p>
            <a:r>
              <a:rPr lang="en-US" dirty="0"/>
              <a:t>Poisson Distribution</a:t>
            </a:r>
          </a:p>
        </p:txBody>
      </p:sp>
      <p:pic>
        <p:nvPicPr>
          <p:cNvPr id="4" name="!!Picture 4">
            <a:extLst>
              <a:ext uri="{FF2B5EF4-FFF2-40B4-BE49-F238E27FC236}">
                <a16:creationId xmlns:a16="http://schemas.microsoft.com/office/drawing/2014/main" id="{0996C517-1B6A-999F-173E-EDBE712C2522}"/>
              </a:ext>
            </a:extLst>
          </p:cNvPr>
          <p:cNvPicPr>
            <a:picLocks noChangeAspect="1"/>
          </p:cNvPicPr>
          <p:nvPr/>
        </p:nvPicPr>
        <p:blipFill>
          <a:blip r:embed="rId2"/>
          <a:stretch>
            <a:fillRect/>
          </a:stretch>
        </p:blipFill>
        <p:spPr>
          <a:xfrm>
            <a:off x="381000" y="609600"/>
            <a:ext cx="11658600" cy="5908238"/>
          </a:xfrm>
          <a:prstGeom prst="rect">
            <a:avLst/>
          </a:prstGeom>
        </p:spPr>
      </p:pic>
    </p:spTree>
    <p:extLst>
      <p:ext uri="{BB962C8B-B14F-4D97-AF65-F5344CB8AC3E}">
        <p14:creationId xmlns:p14="http://schemas.microsoft.com/office/powerpoint/2010/main" val="39858371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0B0B4-2AF1-42EF-A4AD-603C993CBD40}"/>
              </a:ext>
            </a:extLst>
          </p:cNvPr>
          <p:cNvSpPr>
            <a:spLocks noGrp="1"/>
          </p:cNvSpPr>
          <p:nvPr>
            <p:ph type="title"/>
          </p:nvPr>
        </p:nvSpPr>
        <p:spPr>
          <a:xfrm>
            <a:off x="0" y="0"/>
            <a:ext cx="12192000" cy="609600"/>
          </a:xfrm>
        </p:spPr>
        <p:txBody>
          <a:bodyPr/>
          <a:lstStyle/>
          <a:p>
            <a:r>
              <a:rPr lang="en-US" dirty="0"/>
              <a:t>Random Number Generation</a:t>
            </a:r>
          </a:p>
        </p:txBody>
      </p:sp>
      <p:graphicFrame>
        <p:nvGraphicFramePr>
          <p:cNvPr id="6" name="Object 5">
            <a:extLst>
              <a:ext uri="{FF2B5EF4-FFF2-40B4-BE49-F238E27FC236}">
                <a16:creationId xmlns:a16="http://schemas.microsoft.com/office/drawing/2014/main" id="{56C94FE2-7251-4D58-95AA-6D54F25C32F7}"/>
              </a:ext>
            </a:extLst>
          </p:cNvPr>
          <p:cNvGraphicFramePr>
            <a:graphicFrameLocks noChangeAspect="1"/>
          </p:cNvGraphicFramePr>
          <p:nvPr/>
        </p:nvGraphicFramePr>
        <p:xfrm>
          <a:off x="2085975" y="762000"/>
          <a:ext cx="8353425" cy="5248275"/>
        </p:xfrm>
        <a:graphic>
          <a:graphicData uri="http://schemas.openxmlformats.org/presentationml/2006/ole">
            <mc:AlternateContent xmlns:mc="http://schemas.openxmlformats.org/markup-compatibility/2006">
              <mc:Choice xmlns:v="urn:schemas-microsoft-com:vml" Requires="v">
                <p:oleObj name="Worksheet" r:id="rId3" imgW="8353313" imgH="5248547" progId="Excel.Sheet.12">
                  <p:embed/>
                </p:oleObj>
              </mc:Choice>
              <mc:Fallback>
                <p:oleObj name="Worksheet" r:id="rId3" imgW="8353313" imgH="5248547" progId="Excel.Sheet.12">
                  <p:embed/>
                  <p:pic>
                    <p:nvPicPr>
                      <p:cNvPr id="6" name="Object 5">
                        <a:extLst>
                          <a:ext uri="{FF2B5EF4-FFF2-40B4-BE49-F238E27FC236}">
                            <a16:creationId xmlns:a16="http://schemas.microsoft.com/office/drawing/2014/main" id="{56C94FE2-7251-4D58-95AA-6D54F25C32F7}"/>
                          </a:ext>
                        </a:extLst>
                      </p:cNvPr>
                      <p:cNvPicPr/>
                      <p:nvPr/>
                    </p:nvPicPr>
                    <p:blipFill>
                      <a:blip r:embed="rId4"/>
                      <a:stretch>
                        <a:fillRect/>
                      </a:stretch>
                    </p:blipFill>
                    <p:spPr>
                      <a:xfrm>
                        <a:off x="2085975" y="762000"/>
                        <a:ext cx="8353425" cy="5248275"/>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89730E88-67A9-441C-82B8-89A54DE28333}"/>
              </a:ext>
            </a:extLst>
          </p:cNvPr>
          <p:cNvPicPr>
            <a:picLocks noChangeAspect="1"/>
          </p:cNvPicPr>
          <p:nvPr/>
        </p:nvPicPr>
        <p:blipFill>
          <a:blip r:embed="rId5"/>
          <a:stretch>
            <a:fillRect/>
          </a:stretch>
        </p:blipFill>
        <p:spPr>
          <a:xfrm>
            <a:off x="270649" y="628259"/>
            <a:ext cx="11650701" cy="5601482"/>
          </a:xfrm>
          <a:prstGeom prst="rect">
            <a:avLst/>
          </a:prstGeom>
        </p:spPr>
      </p:pic>
      <p:pic>
        <p:nvPicPr>
          <p:cNvPr id="7" name="Picture 6">
            <a:extLst>
              <a:ext uri="{FF2B5EF4-FFF2-40B4-BE49-F238E27FC236}">
                <a16:creationId xmlns:a16="http://schemas.microsoft.com/office/drawing/2014/main" id="{C558673D-DCBC-45C1-83AD-B504F714091B}"/>
              </a:ext>
            </a:extLst>
          </p:cNvPr>
          <p:cNvPicPr>
            <a:picLocks noChangeAspect="1"/>
          </p:cNvPicPr>
          <p:nvPr/>
        </p:nvPicPr>
        <p:blipFill>
          <a:blip r:embed="rId6"/>
          <a:stretch>
            <a:fillRect/>
          </a:stretch>
        </p:blipFill>
        <p:spPr>
          <a:xfrm>
            <a:off x="294465" y="599680"/>
            <a:ext cx="11603069" cy="5658640"/>
          </a:xfrm>
          <a:prstGeom prst="rect">
            <a:avLst/>
          </a:prstGeom>
        </p:spPr>
      </p:pic>
      <p:pic>
        <p:nvPicPr>
          <p:cNvPr id="9" name="Picture 8">
            <a:extLst>
              <a:ext uri="{FF2B5EF4-FFF2-40B4-BE49-F238E27FC236}">
                <a16:creationId xmlns:a16="http://schemas.microsoft.com/office/drawing/2014/main" id="{97E49E0C-4EE9-42A9-8EA9-14B00D74FB30}"/>
              </a:ext>
            </a:extLst>
          </p:cNvPr>
          <p:cNvPicPr>
            <a:picLocks noChangeAspect="1"/>
          </p:cNvPicPr>
          <p:nvPr/>
        </p:nvPicPr>
        <p:blipFill>
          <a:blip r:embed="rId7"/>
          <a:stretch>
            <a:fillRect/>
          </a:stretch>
        </p:blipFill>
        <p:spPr>
          <a:xfrm>
            <a:off x="280176" y="604443"/>
            <a:ext cx="11631648" cy="5649113"/>
          </a:xfrm>
          <a:prstGeom prst="rect">
            <a:avLst/>
          </a:prstGeom>
        </p:spPr>
      </p:pic>
      <p:pic>
        <p:nvPicPr>
          <p:cNvPr id="11" name="Picture 10">
            <a:extLst>
              <a:ext uri="{FF2B5EF4-FFF2-40B4-BE49-F238E27FC236}">
                <a16:creationId xmlns:a16="http://schemas.microsoft.com/office/drawing/2014/main" id="{D113F916-BAC2-4CDA-A2DA-42F9997BF533}"/>
              </a:ext>
            </a:extLst>
          </p:cNvPr>
          <p:cNvPicPr>
            <a:picLocks noChangeAspect="1"/>
          </p:cNvPicPr>
          <p:nvPr/>
        </p:nvPicPr>
        <p:blipFill>
          <a:blip r:embed="rId8"/>
          <a:stretch>
            <a:fillRect/>
          </a:stretch>
        </p:blipFill>
        <p:spPr>
          <a:xfrm>
            <a:off x="275412" y="618733"/>
            <a:ext cx="11641175" cy="5620534"/>
          </a:xfrm>
          <a:prstGeom prst="rect">
            <a:avLst/>
          </a:prstGeom>
        </p:spPr>
      </p:pic>
      <p:pic>
        <p:nvPicPr>
          <p:cNvPr id="13" name="Picture 12">
            <a:extLst>
              <a:ext uri="{FF2B5EF4-FFF2-40B4-BE49-F238E27FC236}">
                <a16:creationId xmlns:a16="http://schemas.microsoft.com/office/drawing/2014/main" id="{B93B99A0-1667-425E-8DEC-7D998ED90B24}"/>
              </a:ext>
            </a:extLst>
          </p:cNvPr>
          <p:cNvPicPr>
            <a:picLocks noChangeAspect="1"/>
          </p:cNvPicPr>
          <p:nvPr/>
        </p:nvPicPr>
        <p:blipFill>
          <a:blip r:embed="rId9"/>
          <a:stretch>
            <a:fillRect/>
          </a:stretch>
        </p:blipFill>
        <p:spPr>
          <a:xfrm>
            <a:off x="294465" y="628259"/>
            <a:ext cx="11603069" cy="5601482"/>
          </a:xfrm>
          <a:prstGeom prst="rect">
            <a:avLst/>
          </a:prstGeom>
        </p:spPr>
      </p:pic>
      <p:sp>
        <p:nvSpPr>
          <p:cNvPr id="14" name="TextBox 13">
            <a:extLst>
              <a:ext uri="{FF2B5EF4-FFF2-40B4-BE49-F238E27FC236}">
                <a16:creationId xmlns:a16="http://schemas.microsoft.com/office/drawing/2014/main" id="{2195CF74-2D30-4BF0-BD9A-2FC9185B85F5}"/>
              </a:ext>
            </a:extLst>
          </p:cNvPr>
          <p:cNvSpPr txBox="1"/>
          <p:nvPr/>
        </p:nvSpPr>
        <p:spPr>
          <a:xfrm>
            <a:off x="6629400" y="1295400"/>
            <a:ext cx="4745925" cy="369332"/>
          </a:xfrm>
          <a:prstGeom prst="rect">
            <a:avLst/>
          </a:prstGeom>
          <a:solidFill>
            <a:schemeClr val="bg1"/>
          </a:solidFill>
        </p:spPr>
        <p:txBody>
          <a:bodyPr wrap="square">
            <a:spAutoFit/>
          </a:bodyPr>
          <a:lstStyle/>
          <a:p>
            <a:r>
              <a:rPr lang="en-US" sz="1800" b="0" i="0" u="none" strike="noStrike" dirty="0">
                <a:solidFill>
                  <a:srgbClr val="000000"/>
                </a:solidFill>
                <a:effectLst/>
                <a:latin typeface="Book Antiqua" panose="02040602050305030304" pitchFamily="18" charset="0"/>
              </a:rPr>
              <a:t>U=l+(u-l)*Rand()</a:t>
            </a:r>
            <a:endParaRPr lang="en-US" dirty="0"/>
          </a:p>
        </p:txBody>
      </p:sp>
      <p:sp>
        <p:nvSpPr>
          <p:cNvPr id="15" name="TextBox 14">
            <a:extLst>
              <a:ext uri="{FF2B5EF4-FFF2-40B4-BE49-F238E27FC236}">
                <a16:creationId xmlns:a16="http://schemas.microsoft.com/office/drawing/2014/main" id="{4E179D9F-78E7-4A2C-AD45-D34014E9E0A4}"/>
              </a:ext>
            </a:extLst>
          </p:cNvPr>
          <p:cNvSpPr txBox="1"/>
          <p:nvPr/>
        </p:nvSpPr>
        <p:spPr>
          <a:xfrm>
            <a:off x="6629400" y="4431268"/>
            <a:ext cx="4745925" cy="369332"/>
          </a:xfrm>
          <a:prstGeom prst="rect">
            <a:avLst/>
          </a:prstGeom>
          <a:solidFill>
            <a:schemeClr val="bg1"/>
          </a:solidFill>
        </p:spPr>
        <p:txBody>
          <a:bodyPr wrap="square">
            <a:spAutoFit/>
          </a:bodyPr>
          <a:lstStyle/>
          <a:p>
            <a:r>
              <a:rPr lang="en-US" sz="1800" b="0" i="0" u="none" strike="noStrike" dirty="0">
                <a:solidFill>
                  <a:srgbClr val="000000"/>
                </a:solidFill>
                <a:effectLst/>
                <a:latin typeface="Book Antiqua" panose="02040602050305030304" pitchFamily="18" charset="0"/>
              </a:rPr>
              <a:t>NORM.INV(RAND()), Mean, StdDev)</a:t>
            </a:r>
            <a:endParaRPr lang="en-US" dirty="0"/>
          </a:p>
        </p:txBody>
      </p:sp>
      <p:sp>
        <p:nvSpPr>
          <p:cNvPr id="16" name="TextBox 15">
            <a:extLst>
              <a:ext uri="{FF2B5EF4-FFF2-40B4-BE49-F238E27FC236}">
                <a16:creationId xmlns:a16="http://schemas.microsoft.com/office/drawing/2014/main" id="{5F433F1E-CAF9-43FB-9197-419B0DEBB790}"/>
              </a:ext>
            </a:extLst>
          </p:cNvPr>
          <p:cNvSpPr txBox="1"/>
          <p:nvPr/>
        </p:nvSpPr>
        <p:spPr>
          <a:xfrm>
            <a:off x="6934200" y="5197475"/>
            <a:ext cx="4745925" cy="369332"/>
          </a:xfrm>
          <a:prstGeom prst="rect">
            <a:avLst/>
          </a:prstGeom>
          <a:solidFill>
            <a:schemeClr val="bg1"/>
          </a:solidFill>
        </p:spPr>
        <p:txBody>
          <a:bodyPr wrap="square">
            <a:spAutoFit/>
          </a:bodyPr>
          <a:lstStyle/>
          <a:p>
            <a:r>
              <a:rPr lang="en-US" sz="1800" b="0" i="0" u="none" strike="noStrike" dirty="0">
                <a:solidFill>
                  <a:srgbClr val="000000"/>
                </a:solidFill>
                <a:effectLst/>
                <a:latin typeface="Book Antiqua" panose="02040602050305030304" pitchFamily="18" charset="0"/>
              </a:rPr>
              <a:t>-Mean*Ln(Rand())</a:t>
            </a:r>
            <a:endParaRPr lang="en-US" dirty="0"/>
          </a:p>
        </p:txBody>
      </p:sp>
      <p:pic>
        <p:nvPicPr>
          <p:cNvPr id="18" name="!!Picture 4">
            <a:extLst>
              <a:ext uri="{FF2B5EF4-FFF2-40B4-BE49-F238E27FC236}">
                <a16:creationId xmlns:a16="http://schemas.microsoft.com/office/drawing/2014/main" id="{81A534C7-EC6F-4CB1-801B-2CD3C56524A2}"/>
              </a:ext>
            </a:extLst>
          </p:cNvPr>
          <p:cNvPicPr>
            <a:picLocks noChangeAspect="1"/>
          </p:cNvPicPr>
          <p:nvPr/>
        </p:nvPicPr>
        <p:blipFill>
          <a:blip r:embed="rId10"/>
          <a:stretch>
            <a:fillRect/>
          </a:stretch>
        </p:blipFill>
        <p:spPr>
          <a:xfrm>
            <a:off x="5261753" y="2022474"/>
            <a:ext cx="5305425" cy="2809875"/>
          </a:xfrm>
          <a:prstGeom prst="rect">
            <a:avLst/>
          </a:prstGeom>
        </p:spPr>
      </p:pic>
    </p:spTree>
    <p:extLst>
      <p:ext uri="{BB962C8B-B14F-4D97-AF65-F5344CB8AC3E}">
        <p14:creationId xmlns:p14="http://schemas.microsoft.com/office/powerpoint/2010/main" val="601027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70B0B4-2AF1-42EF-A4AD-603C993CBD40}"/>
              </a:ext>
            </a:extLst>
          </p:cNvPr>
          <p:cNvSpPr>
            <a:spLocks noGrp="1"/>
          </p:cNvSpPr>
          <p:nvPr>
            <p:ph type="title"/>
          </p:nvPr>
        </p:nvSpPr>
        <p:spPr>
          <a:xfrm>
            <a:off x="0" y="0"/>
            <a:ext cx="12192000" cy="609600"/>
          </a:xfrm>
        </p:spPr>
        <p:txBody>
          <a:bodyPr/>
          <a:lstStyle/>
          <a:p>
            <a:r>
              <a:rPr lang="en-US" dirty="0"/>
              <a:t>Random Number Generation</a:t>
            </a:r>
          </a:p>
        </p:txBody>
      </p:sp>
      <p:pic>
        <p:nvPicPr>
          <p:cNvPr id="10" name="!!Picture 4">
            <a:extLst>
              <a:ext uri="{FF2B5EF4-FFF2-40B4-BE49-F238E27FC236}">
                <a16:creationId xmlns:a16="http://schemas.microsoft.com/office/drawing/2014/main" id="{EB256DCB-CE49-41C2-2BB0-D9C35FB655A5}"/>
              </a:ext>
            </a:extLst>
          </p:cNvPr>
          <p:cNvPicPr>
            <a:picLocks noChangeAspect="1"/>
          </p:cNvPicPr>
          <p:nvPr/>
        </p:nvPicPr>
        <p:blipFill>
          <a:blip r:embed="rId3"/>
          <a:stretch>
            <a:fillRect/>
          </a:stretch>
        </p:blipFill>
        <p:spPr>
          <a:xfrm>
            <a:off x="152401" y="609600"/>
            <a:ext cx="8001000" cy="5888115"/>
          </a:xfrm>
          <a:prstGeom prst="rect">
            <a:avLst/>
          </a:prstGeom>
        </p:spPr>
      </p:pic>
      <p:graphicFrame>
        <p:nvGraphicFramePr>
          <p:cNvPr id="12" name="Object 11">
            <a:extLst>
              <a:ext uri="{FF2B5EF4-FFF2-40B4-BE49-F238E27FC236}">
                <a16:creationId xmlns:a16="http://schemas.microsoft.com/office/drawing/2014/main" id="{91CBD332-D6C6-57AF-0CCD-61A947CC31FF}"/>
              </a:ext>
            </a:extLst>
          </p:cNvPr>
          <p:cNvGraphicFramePr>
            <a:graphicFrameLocks noChangeAspect="1"/>
          </p:cNvGraphicFramePr>
          <p:nvPr>
            <p:extLst>
              <p:ext uri="{D42A27DB-BD31-4B8C-83A1-F6EECF244321}">
                <p14:modId xmlns:p14="http://schemas.microsoft.com/office/powerpoint/2010/main" val="2436990794"/>
              </p:ext>
            </p:extLst>
          </p:nvPr>
        </p:nvGraphicFramePr>
        <p:xfrm>
          <a:off x="494072" y="858853"/>
          <a:ext cx="7438104" cy="5629030"/>
        </p:xfrm>
        <a:graphic>
          <a:graphicData uri="http://schemas.openxmlformats.org/presentationml/2006/ole">
            <mc:AlternateContent xmlns:mc="http://schemas.openxmlformats.org/markup-compatibility/2006">
              <mc:Choice xmlns:v="urn:schemas-microsoft-com:vml" Requires="v">
                <p:oleObj name="Worksheet" r:id="rId4" imgW="7582077" imgH="5857757" progId="Excel.Sheet.12">
                  <p:embed/>
                </p:oleObj>
              </mc:Choice>
              <mc:Fallback>
                <p:oleObj name="Worksheet" r:id="rId4" imgW="7582077" imgH="5857757" progId="Excel.Sheet.12">
                  <p:embed/>
                  <p:pic>
                    <p:nvPicPr>
                      <p:cNvPr id="12" name="Object 11">
                        <a:extLst>
                          <a:ext uri="{FF2B5EF4-FFF2-40B4-BE49-F238E27FC236}">
                            <a16:creationId xmlns:a16="http://schemas.microsoft.com/office/drawing/2014/main" id="{91CBD332-D6C6-57AF-0CCD-61A947CC31FF}"/>
                          </a:ext>
                        </a:extLst>
                      </p:cNvPr>
                      <p:cNvPicPr/>
                      <p:nvPr/>
                    </p:nvPicPr>
                    <p:blipFill>
                      <a:blip r:embed="rId5"/>
                      <a:stretch>
                        <a:fillRect/>
                      </a:stretch>
                    </p:blipFill>
                    <p:spPr>
                      <a:xfrm>
                        <a:off x="494072" y="858853"/>
                        <a:ext cx="7438104" cy="5629030"/>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BF281689-55D5-57B7-9329-E4EF2D4B34D6}"/>
              </a:ext>
            </a:extLst>
          </p:cNvPr>
          <p:cNvSpPr/>
          <p:nvPr/>
        </p:nvSpPr>
        <p:spPr bwMode="auto">
          <a:xfrm>
            <a:off x="3674808" y="849021"/>
            <a:ext cx="659788" cy="440075"/>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5" name="Rectangle 24">
            <a:extLst>
              <a:ext uri="{FF2B5EF4-FFF2-40B4-BE49-F238E27FC236}">
                <a16:creationId xmlns:a16="http://schemas.microsoft.com/office/drawing/2014/main" id="{BCEF06CD-1F2F-8FC1-00A9-EF08614ABB9D}"/>
              </a:ext>
            </a:extLst>
          </p:cNvPr>
          <p:cNvSpPr/>
          <p:nvPr/>
        </p:nvSpPr>
        <p:spPr bwMode="auto">
          <a:xfrm>
            <a:off x="4336540" y="1279264"/>
            <a:ext cx="3585803" cy="17513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6" name="Rectangle 25">
            <a:extLst>
              <a:ext uri="{FF2B5EF4-FFF2-40B4-BE49-F238E27FC236}">
                <a16:creationId xmlns:a16="http://schemas.microsoft.com/office/drawing/2014/main" id="{BBB625D5-7C39-AA51-086B-F2B9AB50A933}"/>
              </a:ext>
            </a:extLst>
          </p:cNvPr>
          <p:cNvSpPr/>
          <p:nvPr/>
        </p:nvSpPr>
        <p:spPr bwMode="auto">
          <a:xfrm>
            <a:off x="4334595" y="1468053"/>
            <a:ext cx="3594918" cy="19309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7" name="Rectangle 26">
            <a:extLst>
              <a:ext uri="{FF2B5EF4-FFF2-40B4-BE49-F238E27FC236}">
                <a16:creationId xmlns:a16="http://schemas.microsoft.com/office/drawing/2014/main" id="{58A01AEB-6EDC-25B8-B55F-071EBF1BCEBA}"/>
              </a:ext>
            </a:extLst>
          </p:cNvPr>
          <p:cNvSpPr/>
          <p:nvPr/>
        </p:nvSpPr>
        <p:spPr bwMode="auto">
          <a:xfrm>
            <a:off x="500401" y="1037993"/>
            <a:ext cx="659788" cy="233509"/>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8" name="Rectangle 27">
            <a:extLst>
              <a:ext uri="{FF2B5EF4-FFF2-40B4-BE49-F238E27FC236}">
                <a16:creationId xmlns:a16="http://schemas.microsoft.com/office/drawing/2014/main" id="{4C9ECEE4-B37E-1332-5792-A2BDC0B94707}"/>
              </a:ext>
            </a:extLst>
          </p:cNvPr>
          <p:cNvSpPr/>
          <p:nvPr/>
        </p:nvSpPr>
        <p:spPr bwMode="auto">
          <a:xfrm>
            <a:off x="500401" y="1268363"/>
            <a:ext cx="659788" cy="5219520"/>
          </a:xfrm>
          <a:prstGeom prst="rect">
            <a:avLst/>
          </a:prstGeom>
          <a:noFill/>
          <a:ln w="381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46727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dissolv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dissolv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2BB5C6-C203-B26B-6A9D-1C0D268D3903}"/>
              </a:ext>
            </a:extLst>
          </p:cNvPr>
          <p:cNvSpPr>
            <a:spLocks noGrp="1"/>
          </p:cNvSpPr>
          <p:nvPr>
            <p:ph type="title"/>
          </p:nvPr>
        </p:nvSpPr>
        <p:spPr/>
        <p:txBody>
          <a:bodyPr/>
          <a:lstStyle/>
          <a:p>
            <a:r>
              <a:rPr lang="en-US" dirty="0"/>
              <a:t>Theoretical vs Experimental Distributions</a:t>
            </a:r>
          </a:p>
        </p:txBody>
      </p:sp>
      <p:pic>
        <p:nvPicPr>
          <p:cNvPr id="5" name="!!Picture 4">
            <a:extLst>
              <a:ext uri="{FF2B5EF4-FFF2-40B4-BE49-F238E27FC236}">
                <a16:creationId xmlns:a16="http://schemas.microsoft.com/office/drawing/2014/main" id="{61B528E1-D061-178A-069C-57B2C7C8C482}"/>
              </a:ext>
            </a:extLst>
          </p:cNvPr>
          <p:cNvPicPr>
            <a:picLocks noChangeAspect="1"/>
          </p:cNvPicPr>
          <p:nvPr/>
        </p:nvPicPr>
        <p:blipFill>
          <a:blip r:embed="rId3"/>
          <a:stretch>
            <a:fillRect/>
          </a:stretch>
        </p:blipFill>
        <p:spPr>
          <a:xfrm>
            <a:off x="152400" y="592394"/>
            <a:ext cx="8675534" cy="5808406"/>
          </a:xfrm>
          <a:prstGeom prst="rect">
            <a:avLst/>
          </a:prstGeom>
        </p:spPr>
      </p:pic>
      <p:graphicFrame>
        <p:nvGraphicFramePr>
          <p:cNvPr id="6" name="Object 5">
            <a:extLst>
              <a:ext uri="{FF2B5EF4-FFF2-40B4-BE49-F238E27FC236}">
                <a16:creationId xmlns:a16="http://schemas.microsoft.com/office/drawing/2014/main" id="{46D30BA7-80BE-FFE8-878D-307E69BCC3B7}"/>
              </a:ext>
            </a:extLst>
          </p:cNvPr>
          <p:cNvGraphicFramePr>
            <a:graphicFrameLocks noChangeAspect="1"/>
          </p:cNvGraphicFramePr>
          <p:nvPr>
            <p:extLst>
              <p:ext uri="{D42A27DB-BD31-4B8C-83A1-F6EECF244321}">
                <p14:modId xmlns:p14="http://schemas.microsoft.com/office/powerpoint/2010/main" val="2838173295"/>
              </p:ext>
            </p:extLst>
          </p:nvPr>
        </p:nvGraphicFramePr>
        <p:xfrm>
          <a:off x="403559" y="762000"/>
          <a:ext cx="8238165" cy="5638800"/>
        </p:xfrm>
        <a:graphic>
          <a:graphicData uri="http://schemas.openxmlformats.org/presentationml/2006/ole">
            <mc:AlternateContent xmlns:mc="http://schemas.openxmlformats.org/markup-compatibility/2006">
              <mc:Choice xmlns:v="urn:schemas-microsoft-com:vml" Requires="v">
                <p:oleObj name="Worksheet" r:id="rId4" imgW="10591623" imgH="7324980" progId="Excel.Sheet.12">
                  <p:embed/>
                </p:oleObj>
              </mc:Choice>
              <mc:Fallback>
                <p:oleObj name="Worksheet" r:id="rId4" imgW="10591623" imgH="7324980" progId="Excel.Sheet.12">
                  <p:embed/>
                  <p:pic>
                    <p:nvPicPr>
                      <p:cNvPr id="6" name="Object 5">
                        <a:extLst>
                          <a:ext uri="{FF2B5EF4-FFF2-40B4-BE49-F238E27FC236}">
                            <a16:creationId xmlns:a16="http://schemas.microsoft.com/office/drawing/2014/main" id="{46D30BA7-80BE-FFE8-878D-307E69BCC3B7}"/>
                          </a:ext>
                        </a:extLst>
                      </p:cNvPr>
                      <p:cNvPicPr/>
                      <p:nvPr/>
                    </p:nvPicPr>
                    <p:blipFill>
                      <a:blip r:embed="rId5"/>
                      <a:stretch>
                        <a:fillRect/>
                      </a:stretch>
                    </p:blipFill>
                    <p:spPr>
                      <a:xfrm>
                        <a:off x="403559" y="762000"/>
                        <a:ext cx="8238165" cy="5638800"/>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ACF51693-BA16-43D5-4374-D77C2D369165}"/>
              </a:ext>
            </a:extLst>
          </p:cNvPr>
          <p:cNvSpPr/>
          <p:nvPr/>
        </p:nvSpPr>
        <p:spPr bwMode="auto">
          <a:xfrm>
            <a:off x="2143648" y="725992"/>
            <a:ext cx="2399194" cy="234464"/>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 name="Rectangle 7">
            <a:extLst>
              <a:ext uri="{FF2B5EF4-FFF2-40B4-BE49-F238E27FC236}">
                <a16:creationId xmlns:a16="http://schemas.microsoft.com/office/drawing/2014/main" id="{2606BC70-7B26-E2B5-856F-6231483541C3}"/>
              </a:ext>
            </a:extLst>
          </p:cNvPr>
          <p:cNvSpPr/>
          <p:nvPr/>
        </p:nvSpPr>
        <p:spPr bwMode="auto">
          <a:xfrm>
            <a:off x="2143648" y="914400"/>
            <a:ext cx="2399194" cy="199296"/>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9" name="Rectangle 8">
            <a:extLst>
              <a:ext uri="{FF2B5EF4-FFF2-40B4-BE49-F238E27FC236}">
                <a16:creationId xmlns:a16="http://schemas.microsoft.com/office/drawing/2014/main" id="{2BFE42EE-9A1B-4A66-E8C4-36930E76D783}"/>
              </a:ext>
            </a:extLst>
          </p:cNvPr>
          <p:cNvSpPr/>
          <p:nvPr/>
        </p:nvSpPr>
        <p:spPr bwMode="auto">
          <a:xfrm>
            <a:off x="2143648" y="1066800"/>
            <a:ext cx="2399194" cy="199296"/>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0" name="Rectangle 9">
            <a:extLst>
              <a:ext uri="{FF2B5EF4-FFF2-40B4-BE49-F238E27FC236}">
                <a16:creationId xmlns:a16="http://schemas.microsoft.com/office/drawing/2014/main" id="{12C55982-6F9E-B767-832A-FF0642669776}"/>
              </a:ext>
            </a:extLst>
          </p:cNvPr>
          <p:cNvSpPr/>
          <p:nvPr/>
        </p:nvSpPr>
        <p:spPr bwMode="auto">
          <a:xfrm>
            <a:off x="2143648" y="1199105"/>
            <a:ext cx="2399194" cy="197303"/>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1" name="Rectangle 10">
            <a:extLst>
              <a:ext uri="{FF2B5EF4-FFF2-40B4-BE49-F238E27FC236}">
                <a16:creationId xmlns:a16="http://schemas.microsoft.com/office/drawing/2014/main" id="{D8D64475-8D73-398D-AFDE-65DF293BD6DE}"/>
              </a:ext>
            </a:extLst>
          </p:cNvPr>
          <p:cNvSpPr/>
          <p:nvPr/>
        </p:nvSpPr>
        <p:spPr bwMode="auto">
          <a:xfrm>
            <a:off x="4526095" y="1410131"/>
            <a:ext cx="383871" cy="189331"/>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2" name="Rectangle 11">
            <a:extLst>
              <a:ext uri="{FF2B5EF4-FFF2-40B4-BE49-F238E27FC236}">
                <a16:creationId xmlns:a16="http://schemas.microsoft.com/office/drawing/2014/main" id="{546F6DA5-7E50-A50D-77A5-3BAC577580A7}"/>
              </a:ext>
            </a:extLst>
          </p:cNvPr>
          <p:cNvSpPr/>
          <p:nvPr/>
        </p:nvSpPr>
        <p:spPr bwMode="auto">
          <a:xfrm>
            <a:off x="2143648" y="1560848"/>
            <a:ext cx="2399194" cy="199296"/>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3" name="Rectangle 12">
            <a:extLst>
              <a:ext uri="{FF2B5EF4-FFF2-40B4-BE49-F238E27FC236}">
                <a16:creationId xmlns:a16="http://schemas.microsoft.com/office/drawing/2014/main" id="{F141B350-B07A-34A3-A857-09AD53A0B0B5}"/>
              </a:ext>
            </a:extLst>
          </p:cNvPr>
          <p:cNvSpPr/>
          <p:nvPr/>
        </p:nvSpPr>
        <p:spPr bwMode="auto">
          <a:xfrm>
            <a:off x="2143648" y="1713248"/>
            <a:ext cx="2399194" cy="199296"/>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4" name="Rectangle 13">
            <a:extLst>
              <a:ext uri="{FF2B5EF4-FFF2-40B4-BE49-F238E27FC236}">
                <a16:creationId xmlns:a16="http://schemas.microsoft.com/office/drawing/2014/main" id="{51D62765-7F96-BA0F-08BC-F30407784704}"/>
              </a:ext>
            </a:extLst>
          </p:cNvPr>
          <p:cNvSpPr/>
          <p:nvPr/>
        </p:nvSpPr>
        <p:spPr bwMode="auto">
          <a:xfrm>
            <a:off x="4526097" y="1875696"/>
            <a:ext cx="429033" cy="360272"/>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17" name="Straight Arrow Connector 16">
            <a:extLst>
              <a:ext uri="{FF2B5EF4-FFF2-40B4-BE49-F238E27FC236}">
                <a16:creationId xmlns:a16="http://schemas.microsoft.com/office/drawing/2014/main" id="{0933DF37-3DAF-8821-D139-CF5EC1870FBE}"/>
              </a:ext>
            </a:extLst>
          </p:cNvPr>
          <p:cNvCxnSpPr>
            <a:cxnSpLocks/>
          </p:cNvCxnSpPr>
          <p:nvPr/>
        </p:nvCxnSpPr>
        <p:spPr bwMode="auto">
          <a:xfrm flipH="1">
            <a:off x="4605632" y="1014048"/>
            <a:ext cx="883270" cy="762680"/>
          </a:xfrm>
          <a:prstGeom prst="straightConnector1">
            <a:avLst/>
          </a:prstGeom>
          <a:solidFill>
            <a:schemeClr val="accent1"/>
          </a:solidFill>
          <a:ln w="28575" cap="flat" cmpd="sng" algn="ctr">
            <a:solidFill>
              <a:srgbClr val="002060"/>
            </a:solidFill>
            <a:prstDash val="solid"/>
            <a:round/>
            <a:headEnd type="none" w="med" len="med"/>
            <a:tailEnd type="arrow" w="med" len="med"/>
          </a:ln>
          <a:effectLst/>
        </p:spPr>
      </p:cxnSp>
      <p:cxnSp>
        <p:nvCxnSpPr>
          <p:cNvPr id="18" name="Straight Arrow Connector 17">
            <a:extLst>
              <a:ext uri="{FF2B5EF4-FFF2-40B4-BE49-F238E27FC236}">
                <a16:creationId xmlns:a16="http://schemas.microsoft.com/office/drawing/2014/main" id="{7BABFAE4-4824-113A-1287-0840B9D81181}"/>
              </a:ext>
            </a:extLst>
          </p:cNvPr>
          <p:cNvCxnSpPr>
            <a:cxnSpLocks/>
          </p:cNvCxnSpPr>
          <p:nvPr/>
        </p:nvCxnSpPr>
        <p:spPr bwMode="auto">
          <a:xfrm flipH="1">
            <a:off x="4794001" y="1199105"/>
            <a:ext cx="694901" cy="483999"/>
          </a:xfrm>
          <a:prstGeom prst="straightConnector1">
            <a:avLst/>
          </a:prstGeom>
          <a:solidFill>
            <a:schemeClr val="accent1"/>
          </a:solidFill>
          <a:ln w="28575" cap="flat" cmpd="sng" algn="ctr">
            <a:solidFill>
              <a:srgbClr val="002060"/>
            </a:solidFill>
            <a:prstDash val="solid"/>
            <a:round/>
            <a:headEnd type="none" w="med" len="med"/>
            <a:tailEnd type="arrow" w="med" len="med"/>
          </a:ln>
          <a:effectLst/>
        </p:spPr>
      </p:cxnSp>
      <p:cxnSp>
        <p:nvCxnSpPr>
          <p:cNvPr id="19" name="Straight Arrow Connector 18">
            <a:extLst>
              <a:ext uri="{FF2B5EF4-FFF2-40B4-BE49-F238E27FC236}">
                <a16:creationId xmlns:a16="http://schemas.microsoft.com/office/drawing/2014/main" id="{4FCD882A-F2E5-941D-F8F8-319A8E9BE1B2}"/>
              </a:ext>
            </a:extLst>
          </p:cNvPr>
          <p:cNvCxnSpPr>
            <a:cxnSpLocks/>
          </p:cNvCxnSpPr>
          <p:nvPr/>
        </p:nvCxnSpPr>
        <p:spPr bwMode="auto">
          <a:xfrm flipH="1">
            <a:off x="4092375" y="1006515"/>
            <a:ext cx="2613227" cy="2117685"/>
          </a:xfrm>
          <a:prstGeom prst="straightConnector1">
            <a:avLst/>
          </a:prstGeom>
          <a:solidFill>
            <a:schemeClr val="accent1"/>
          </a:solidFill>
          <a:ln w="28575" cap="flat" cmpd="sng" algn="ctr">
            <a:solidFill>
              <a:srgbClr val="002060"/>
            </a:solidFill>
            <a:prstDash val="solid"/>
            <a:round/>
            <a:headEnd type="none" w="med" len="med"/>
            <a:tailEnd type="arrow" w="med" len="med"/>
          </a:ln>
          <a:effectLst/>
        </p:spPr>
      </p:cxnSp>
      <p:cxnSp>
        <p:nvCxnSpPr>
          <p:cNvPr id="21" name="Straight Arrow Connector 20">
            <a:extLst>
              <a:ext uri="{FF2B5EF4-FFF2-40B4-BE49-F238E27FC236}">
                <a16:creationId xmlns:a16="http://schemas.microsoft.com/office/drawing/2014/main" id="{DECEBA0B-88DF-A177-0775-594AB55CE91C}"/>
              </a:ext>
            </a:extLst>
          </p:cNvPr>
          <p:cNvCxnSpPr>
            <a:cxnSpLocks/>
          </p:cNvCxnSpPr>
          <p:nvPr/>
        </p:nvCxnSpPr>
        <p:spPr bwMode="auto">
          <a:xfrm flipH="1">
            <a:off x="2539339" y="1207489"/>
            <a:ext cx="4515096" cy="2069111"/>
          </a:xfrm>
          <a:prstGeom prst="straightConnector1">
            <a:avLst/>
          </a:prstGeom>
          <a:solidFill>
            <a:schemeClr val="accent1"/>
          </a:solidFill>
          <a:ln w="28575" cap="flat" cmpd="sng" algn="ctr">
            <a:solidFill>
              <a:srgbClr val="002060"/>
            </a:solidFill>
            <a:prstDash val="solid"/>
            <a:round/>
            <a:headEnd type="none" w="med" len="med"/>
            <a:tailEnd type="arrow" w="med" len="med"/>
          </a:ln>
          <a:effectLst/>
        </p:spPr>
      </p:cxnSp>
      <p:cxnSp>
        <p:nvCxnSpPr>
          <p:cNvPr id="23" name="Straight Arrow Connector 22">
            <a:extLst>
              <a:ext uri="{FF2B5EF4-FFF2-40B4-BE49-F238E27FC236}">
                <a16:creationId xmlns:a16="http://schemas.microsoft.com/office/drawing/2014/main" id="{778FE54E-10A3-EF16-959C-0C9F0704CC9A}"/>
              </a:ext>
            </a:extLst>
          </p:cNvPr>
          <p:cNvCxnSpPr>
            <a:cxnSpLocks/>
          </p:cNvCxnSpPr>
          <p:nvPr/>
        </p:nvCxnSpPr>
        <p:spPr bwMode="auto">
          <a:xfrm flipH="1">
            <a:off x="3753315" y="1199105"/>
            <a:ext cx="4671766" cy="2382295"/>
          </a:xfrm>
          <a:prstGeom prst="straightConnector1">
            <a:avLst/>
          </a:prstGeom>
          <a:solidFill>
            <a:schemeClr val="accent1"/>
          </a:solidFill>
          <a:ln w="28575" cap="flat" cmpd="sng" algn="ctr">
            <a:solidFill>
              <a:srgbClr val="002060"/>
            </a:solidFill>
            <a:prstDash val="solid"/>
            <a:round/>
            <a:headEnd type="none" w="med" len="med"/>
            <a:tailEnd type="arrow" w="med" len="med"/>
          </a:ln>
          <a:effectLst/>
        </p:spPr>
      </p:cxnSp>
      <p:cxnSp>
        <p:nvCxnSpPr>
          <p:cNvPr id="25" name="Straight Arrow Connector 24">
            <a:extLst>
              <a:ext uri="{FF2B5EF4-FFF2-40B4-BE49-F238E27FC236}">
                <a16:creationId xmlns:a16="http://schemas.microsoft.com/office/drawing/2014/main" id="{FB6736A6-C534-75F4-4AB3-6207AA4836F7}"/>
              </a:ext>
            </a:extLst>
          </p:cNvPr>
          <p:cNvCxnSpPr>
            <a:cxnSpLocks/>
          </p:cNvCxnSpPr>
          <p:nvPr/>
        </p:nvCxnSpPr>
        <p:spPr bwMode="auto">
          <a:xfrm flipH="1">
            <a:off x="4309018" y="1179008"/>
            <a:ext cx="3513265" cy="2249992"/>
          </a:xfrm>
          <a:prstGeom prst="straightConnector1">
            <a:avLst/>
          </a:prstGeom>
          <a:solidFill>
            <a:schemeClr val="accent1"/>
          </a:solidFill>
          <a:ln w="28575" cap="flat" cmpd="sng" algn="ctr">
            <a:solidFill>
              <a:srgbClr val="002060"/>
            </a:solidFill>
            <a:prstDash val="solid"/>
            <a:round/>
            <a:headEnd type="none" w="med" len="med"/>
            <a:tailEnd type="arrow" w="med" len="med"/>
          </a:ln>
          <a:effectLst/>
        </p:spPr>
      </p:cxnSp>
      <p:cxnSp>
        <p:nvCxnSpPr>
          <p:cNvPr id="32" name="Straight Arrow Connector 31">
            <a:extLst>
              <a:ext uri="{FF2B5EF4-FFF2-40B4-BE49-F238E27FC236}">
                <a16:creationId xmlns:a16="http://schemas.microsoft.com/office/drawing/2014/main" id="{D2F6A9A9-5747-1521-4D58-6E29D55506B6}"/>
              </a:ext>
            </a:extLst>
          </p:cNvPr>
          <p:cNvCxnSpPr>
            <a:cxnSpLocks/>
          </p:cNvCxnSpPr>
          <p:nvPr/>
        </p:nvCxnSpPr>
        <p:spPr bwMode="auto">
          <a:xfrm flipV="1">
            <a:off x="4246228" y="2388368"/>
            <a:ext cx="2855347" cy="1785426"/>
          </a:xfrm>
          <a:prstGeom prst="straightConnector1">
            <a:avLst/>
          </a:prstGeom>
          <a:solidFill>
            <a:schemeClr val="accent1"/>
          </a:solidFill>
          <a:ln w="76200" cap="flat" cmpd="sng" algn="ctr">
            <a:solidFill>
              <a:srgbClr val="00B050"/>
            </a:solidFill>
            <a:prstDash val="solid"/>
            <a:round/>
            <a:headEnd type="none" w="med" len="med"/>
            <a:tailEnd type="arrow" w="med" len="med"/>
          </a:ln>
          <a:effectLst/>
        </p:spPr>
      </p:cxnSp>
      <p:cxnSp>
        <p:nvCxnSpPr>
          <p:cNvPr id="36" name="Straight Arrow Connector 35">
            <a:extLst>
              <a:ext uri="{FF2B5EF4-FFF2-40B4-BE49-F238E27FC236}">
                <a16:creationId xmlns:a16="http://schemas.microsoft.com/office/drawing/2014/main" id="{2AE55F98-9638-498E-9734-EA1DC929E776}"/>
              </a:ext>
            </a:extLst>
          </p:cNvPr>
          <p:cNvCxnSpPr>
            <a:cxnSpLocks/>
          </p:cNvCxnSpPr>
          <p:nvPr/>
        </p:nvCxnSpPr>
        <p:spPr bwMode="auto">
          <a:xfrm flipV="1">
            <a:off x="8121888" y="2514600"/>
            <a:ext cx="0" cy="1905000"/>
          </a:xfrm>
          <a:prstGeom prst="straightConnector1">
            <a:avLst/>
          </a:prstGeom>
          <a:solidFill>
            <a:schemeClr val="accent1"/>
          </a:solidFill>
          <a:ln w="76200" cap="flat" cmpd="sng" algn="ctr">
            <a:solidFill>
              <a:srgbClr val="00B050"/>
            </a:solidFill>
            <a:prstDash val="solid"/>
            <a:round/>
            <a:headEnd type="none" w="med" len="med"/>
            <a:tailEnd type="arrow" w="med" len="med"/>
          </a:ln>
          <a:effectLst/>
        </p:spPr>
      </p:cxnSp>
      <p:sp>
        <p:nvSpPr>
          <p:cNvPr id="41" name="Rectangle 40">
            <a:extLst>
              <a:ext uri="{FF2B5EF4-FFF2-40B4-BE49-F238E27FC236}">
                <a16:creationId xmlns:a16="http://schemas.microsoft.com/office/drawing/2014/main" id="{4C49D722-8217-8DD7-04EC-93E77DE9C728}"/>
              </a:ext>
            </a:extLst>
          </p:cNvPr>
          <p:cNvSpPr/>
          <p:nvPr/>
        </p:nvSpPr>
        <p:spPr bwMode="auto">
          <a:xfrm>
            <a:off x="990600" y="3886200"/>
            <a:ext cx="3919366" cy="2209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42" name="Rectangle 41">
            <a:extLst>
              <a:ext uri="{FF2B5EF4-FFF2-40B4-BE49-F238E27FC236}">
                <a16:creationId xmlns:a16="http://schemas.microsoft.com/office/drawing/2014/main" id="{AFED321E-949C-9750-1DE2-8C3754F964CA}"/>
              </a:ext>
            </a:extLst>
          </p:cNvPr>
          <p:cNvSpPr/>
          <p:nvPr/>
        </p:nvSpPr>
        <p:spPr bwMode="auto">
          <a:xfrm>
            <a:off x="4955130" y="3846008"/>
            <a:ext cx="3919366" cy="2209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 name="Rectangle 1">
            <a:extLst>
              <a:ext uri="{FF2B5EF4-FFF2-40B4-BE49-F238E27FC236}">
                <a16:creationId xmlns:a16="http://schemas.microsoft.com/office/drawing/2014/main" id="{B1F6A418-8770-4ADF-8572-AD8B71EC7541}"/>
              </a:ext>
            </a:extLst>
          </p:cNvPr>
          <p:cNvSpPr/>
          <p:nvPr/>
        </p:nvSpPr>
        <p:spPr bwMode="auto">
          <a:xfrm>
            <a:off x="427176" y="933560"/>
            <a:ext cx="494739" cy="5467240"/>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77527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9"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dissolv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9"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dissolv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3"/>
                                        </p:tgtEl>
                                      </p:cBhvr>
                                    </p:animEffect>
                                    <p:set>
                                      <p:cBhvr>
                                        <p:cTn id="60" dur="1" fill="hold">
                                          <p:stCondLst>
                                            <p:cond delay="499"/>
                                          </p:stCondLst>
                                        </p:cTn>
                                        <p:tgtEl>
                                          <p:spTgt spid="13"/>
                                        </p:tgtEl>
                                        <p:attrNameLst>
                                          <p:attrName>style.visibility</p:attrName>
                                        </p:attrNameLst>
                                      </p:cBhvr>
                                      <p:to>
                                        <p:strVal val="hidden"/>
                                      </p:to>
                                    </p:set>
                                  </p:childTnLst>
                                </p:cTn>
                              </p:par>
                              <p:par>
                                <p:cTn id="61" presetID="9"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dissolv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par>
                                <p:cTn id="69" presetID="9"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18"/>
                                        </p:tgtEl>
                                      </p:cBhvr>
                                    </p:animEffect>
                                    <p:set>
                                      <p:cBhvr>
                                        <p:cTn id="76" dur="1" fill="hold">
                                          <p:stCondLst>
                                            <p:cond delay="499"/>
                                          </p:stCondLst>
                                        </p:cTn>
                                        <p:tgtEl>
                                          <p:spTgt spid="18"/>
                                        </p:tgtEl>
                                        <p:attrNameLst>
                                          <p:attrName>style.visibility</p:attrName>
                                        </p:attrNameLst>
                                      </p:cBhvr>
                                      <p:to>
                                        <p:strVal val="hidden"/>
                                      </p:to>
                                    </p:set>
                                  </p:childTnLst>
                                </p:cTn>
                              </p:par>
                              <p:par>
                                <p:cTn id="77" presetID="9" presetClass="entr" presetSubtype="0"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dissolve">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par>
                                <p:cTn id="85" presetID="9"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dissolve">
                                      <p:cBhvr>
                                        <p:cTn id="87" dur="500"/>
                                        <p:tgtEl>
                                          <p:spTgt spid="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21"/>
                                        </p:tgtEl>
                                      </p:cBhvr>
                                    </p:animEffect>
                                    <p:set>
                                      <p:cBhvr>
                                        <p:cTn id="92" dur="1" fill="hold">
                                          <p:stCondLst>
                                            <p:cond delay="499"/>
                                          </p:stCondLst>
                                        </p:cTn>
                                        <p:tgtEl>
                                          <p:spTgt spid="21"/>
                                        </p:tgtEl>
                                        <p:attrNameLst>
                                          <p:attrName>style.visibility</p:attrName>
                                        </p:attrNameLst>
                                      </p:cBhvr>
                                      <p:to>
                                        <p:strVal val="hidden"/>
                                      </p:to>
                                    </p:set>
                                  </p:childTnLst>
                                </p:cTn>
                              </p:par>
                              <p:par>
                                <p:cTn id="93" presetID="9" presetClass="entr" presetSubtype="0" fill="hold"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dissolve">
                                      <p:cBhvr>
                                        <p:cTn id="95" dur="500"/>
                                        <p:tgtEl>
                                          <p:spTgt spid="32"/>
                                        </p:tgtEl>
                                      </p:cBhvr>
                                    </p:animEffect>
                                  </p:childTnLst>
                                </p:cTn>
                              </p:par>
                              <p:par>
                                <p:cTn id="96" presetID="10" presetClass="exit" presetSubtype="0" fill="hold" grpId="0" nodeType="withEffect">
                                  <p:stCondLst>
                                    <p:cond delay="0"/>
                                  </p:stCondLst>
                                  <p:childTnLst>
                                    <p:animEffect transition="out" filter="fade">
                                      <p:cBhvr>
                                        <p:cTn id="97" dur="500"/>
                                        <p:tgtEl>
                                          <p:spTgt spid="41"/>
                                        </p:tgtEl>
                                      </p:cBhvr>
                                    </p:animEffect>
                                    <p:set>
                                      <p:cBhvr>
                                        <p:cTn id="98" dur="1" fill="hold">
                                          <p:stCondLst>
                                            <p:cond delay="499"/>
                                          </p:stCondLst>
                                        </p:cTn>
                                        <p:tgtEl>
                                          <p:spTgt spid="4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xit" presetSubtype="0" fill="hold" nodeType="clickEffect">
                                  <p:stCondLst>
                                    <p:cond delay="0"/>
                                  </p:stCondLst>
                                  <p:childTnLst>
                                    <p:animEffect transition="out" filter="fade">
                                      <p:cBhvr>
                                        <p:cTn id="102" dur="500"/>
                                        <p:tgtEl>
                                          <p:spTgt spid="32"/>
                                        </p:tgtEl>
                                      </p:cBhvr>
                                    </p:animEffect>
                                    <p:set>
                                      <p:cBhvr>
                                        <p:cTn id="103" dur="1" fill="hold">
                                          <p:stCondLst>
                                            <p:cond delay="499"/>
                                          </p:stCondLst>
                                        </p:cTn>
                                        <p:tgtEl>
                                          <p:spTgt spid="32"/>
                                        </p:tgtEl>
                                        <p:attrNameLst>
                                          <p:attrName>style.visibility</p:attrName>
                                        </p:attrNameLst>
                                      </p:cBhvr>
                                      <p:to>
                                        <p:strVal val="hidden"/>
                                      </p:to>
                                    </p:set>
                                  </p:childTnLst>
                                </p:cTn>
                              </p:par>
                              <p:par>
                                <p:cTn id="104" presetID="9" presetClass="entr" presetSubtype="0" fill="hold" nodeType="with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dissolve">
                                      <p:cBhvr>
                                        <p:cTn id="106" dur="5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500"/>
                                        <p:tgtEl>
                                          <p:spTgt spid="25"/>
                                        </p:tgtEl>
                                      </p:cBhvr>
                                    </p:animEffect>
                                    <p:set>
                                      <p:cBhvr>
                                        <p:cTn id="111" dur="1" fill="hold">
                                          <p:stCondLst>
                                            <p:cond delay="499"/>
                                          </p:stCondLst>
                                        </p:cTn>
                                        <p:tgtEl>
                                          <p:spTgt spid="25"/>
                                        </p:tgtEl>
                                        <p:attrNameLst>
                                          <p:attrName>style.visibility</p:attrName>
                                        </p:attrNameLst>
                                      </p:cBhvr>
                                      <p:to>
                                        <p:strVal val="hidden"/>
                                      </p:to>
                                    </p:set>
                                  </p:childTnLst>
                                </p:cTn>
                              </p:par>
                              <p:par>
                                <p:cTn id="112" presetID="9" presetClass="entr" presetSubtype="0" fill="hold"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dissolve">
                                      <p:cBhvr>
                                        <p:cTn id="114" dur="500"/>
                                        <p:tgtEl>
                                          <p:spTgt spid="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500"/>
                                        <p:tgtEl>
                                          <p:spTgt spid="23"/>
                                        </p:tgtEl>
                                      </p:cBhvr>
                                    </p:animEffect>
                                    <p:set>
                                      <p:cBhvr>
                                        <p:cTn id="119" dur="1" fill="hold">
                                          <p:stCondLst>
                                            <p:cond delay="499"/>
                                          </p:stCondLst>
                                        </p:cTn>
                                        <p:tgtEl>
                                          <p:spTgt spid="23"/>
                                        </p:tgtEl>
                                        <p:attrNameLst>
                                          <p:attrName>style.visibility</p:attrName>
                                        </p:attrNameLst>
                                      </p:cBhvr>
                                      <p:to>
                                        <p:strVal val="hidden"/>
                                      </p:to>
                                    </p:set>
                                  </p:childTnLst>
                                </p:cTn>
                              </p:par>
                              <p:par>
                                <p:cTn id="120" presetID="9" presetClass="entr" presetSubtype="0" fill="hold" nodeType="withEffect">
                                  <p:stCondLst>
                                    <p:cond delay="0"/>
                                  </p:stCondLst>
                                  <p:childTnLst>
                                    <p:set>
                                      <p:cBhvr>
                                        <p:cTn id="121" dur="1" fill="hold">
                                          <p:stCondLst>
                                            <p:cond delay="0"/>
                                          </p:stCondLst>
                                        </p:cTn>
                                        <p:tgtEl>
                                          <p:spTgt spid="36"/>
                                        </p:tgtEl>
                                        <p:attrNameLst>
                                          <p:attrName>style.visibility</p:attrName>
                                        </p:attrNameLst>
                                      </p:cBhvr>
                                      <p:to>
                                        <p:strVal val="visible"/>
                                      </p:to>
                                    </p:set>
                                    <p:animEffect transition="in" filter="dissolve">
                                      <p:cBhvr>
                                        <p:cTn id="122" dur="500"/>
                                        <p:tgtEl>
                                          <p:spTgt spid="36"/>
                                        </p:tgtEl>
                                      </p:cBhvr>
                                    </p:animEffect>
                                  </p:childTnLst>
                                </p:cTn>
                              </p:par>
                              <p:par>
                                <p:cTn id="123" presetID="10" presetClass="exit" presetSubtype="0" fill="hold" grpId="0" nodeType="withEffect">
                                  <p:stCondLst>
                                    <p:cond delay="0"/>
                                  </p:stCondLst>
                                  <p:childTnLst>
                                    <p:animEffect transition="out" filter="fade">
                                      <p:cBhvr>
                                        <p:cTn id="124" dur="500"/>
                                        <p:tgtEl>
                                          <p:spTgt spid="42"/>
                                        </p:tgtEl>
                                      </p:cBhvr>
                                    </p:animEffect>
                                    <p:set>
                                      <p:cBhvr>
                                        <p:cTn id="125" dur="1" fill="hold">
                                          <p:stCondLst>
                                            <p:cond delay="4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CE61B-16A2-40C6-9F7F-F124C1EABD31}"/>
              </a:ext>
            </a:extLst>
          </p:cNvPr>
          <p:cNvSpPr>
            <a:spLocks noGrp="1"/>
          </p:cNvSpPr>
          <p:nvPr>
            <p:ph type="title"/>
          </p:nvPr>
        </p:nvSpPr>
        <p:spPr>
          <a:xfrm>
            <a:off x="0" y="0"/>
            <a:ext cx="12192000" cy="609599"/>
          </a:xfrm>
        </p:spPr>
        <p:txBody>
          <a:bodyPr/>
          <a:lstStyle/>
          <a:p>
            <a:r>
              <a:rPr lang="en-US" dirty="0"/>
              <a:t>Simulation Based Distribution Function (Empirical pdf)</a:t>
            </a:r>
          </a:p>
        </p:txBody>
      </p:sp>
      <p:pic>
        <p:nvPicPr>
          <p:cNvPr id="8" name="!!Picture 4">
            <a:extLst>
              <a:ext uri="{FF2B5EF4-FFF2-40B4-BE49-F238E27FC236}">
                <a16:creationId xmlns:a16="http://schemas.microsoft.com/office/drawing/2014/main" id="{90861FBC-3277-4F1B-A949-3B4E5A733F97}"/>
              </a:ext>
            </a:extLst>
          </p:cNvPr>
          <p:cNvPicPr>
            <a:picLocks noChangeAspect="1"/>
          </p:cNvPicPr>
          <p:nvPr/>
        </p:nvPicPr>
        <p:blipFill>
          <a:blip r:embed="rId3"/>
          <a:stretch>
            <a:fillRect/>
          </a:stretch>
        </p:blipFill>
        <p:spPr>
          <a:xfrm>
            <a:off x="457200" y="685800"/>
            <a:ext cx="11277600" cy="5762625"/>
          </a:xfrm>
          <a:prstGeom prst="rect">
            <a:avLst/>
          </a:prstGeom>
        </p:spPr>
      </p:pic>
      <p:graphicFrame>
        <p:nvGraphicFramePr>
          <p:cNvPr id="9" name="Object 8">
            <a:extLst>
              <a:ext uri="{FF2B5EF4-FFF2-40B4-BE49-F238E27FC236}">
                <a16:creationId xmlns:a16="http://schemas.microsoft.com/office/drawing/2014/main" id="{F7FDEBE6-DE47-471F-808C-DDBABA51F7A8}"/>
              </a:ext>
            </a:extLst>
          </p:cNvPr>
          <p:cNvGraphicFramePr>
            <a:graphicFrameLocks noChangeAspect="1"/>
          </p:cNvGraphicFramePr>
          <p:nvPr>
            <p:extLst>
              <p:ext uri="{D42A27DB-BD31-4B8C-83A1-F6EECF244321}">
                <p14:modId xmlns:p14="http://schemas.microsoft.com/office/powerpoint/2010/main" val="2943197851"/>
              </p:ext>
            </p:extLst>
          </p:nvPr>
        </p:nvGraphicFramePr>
        <p:xfrm>
          <a:off x="809625" y="971550"/>
          <a:ext cx="10925175" cy="5476875"/>
        </p:xfrm>
        <a:graphic>
          <a:graphicData uri="http://schemas.openxmlformats.org/presentationml/2006/ole">
            <mc:AlternateContent xmlns:mc="http://schemas.openxmlformats.org/markup-compatibility/2006">
              <mc:Choice xmlns:v="urn:schemas-microsoft-com:vml" Requires="v">
                <p:oleObj name="Worksheet" r:id="rId4" imgW="11106239" imgH="5648305" progId="Excel.Sheet.12">
                  <p:embed/>
                </p:oleObj>
              </mc:Choice>
              <mc:Fallback>
                <p:oleObj name="Worksheet" r:id="rId4" imgW="11106239" imgH="5648305" progId="Excel.Sheet.12">
                  <p:embed/>
                  <p:pic>
                    <p:nvPicPr>
                      <p:cNvPr id="9" name="Object 8">
                        <a:extLst>
                          <a:ext uri="{FF2B5EF4-FFF2-40B4-BE49-F238E27FC236}">
                            <a16:creationId xmlns:a16="http://schemas.microsoft.com/office/drawing/2014/main" id="{F7FDEBE6-DE47-471F-808C-DDBABA51F7A8}"/>
                          </a:ext>
                        </a:extLst>
                      </p:cNvPr>
                      <p:cNvPicPr/>
                      <p:nvPr/>
                    </p:nvPicPr>
                    <p:blipFill>
                      <a:blip r:embed="rId5"/>
                      <a:stretch>
                        <a:fillRect/>
                      </a:stretch>
                    </p:blipFill>
                    <p:spPr>
                      <a:xfrm>
                        <a:off x="809625" y="971550"/>
                        <a:ext cx="10925175" cy="54768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2D1A1841-ECCB-4001-86AE-A88C42762B26}"/>
              </a:ext>
            </a:extLst>
          </p:cNvPr>
          <p:cNvSpPr txBox="1"/>
          <p:nvPr/>
        </p:nvSpPr>
        <p:spPr>
          <a:xfrm>
            <a:off x="3376612" y="4800600"/>
            <a:ext cx="2895600" cy="461665"/>
          </a:xfrm>
          <a:prstGeom prst="rect">
            <a:avLst/>
          </a:prstGeom>
          <a:solidFill>
            <a:schemeClr val="bg1"/>
          </a:solidFill>
        </p:spPr>
        <p:txBody>
          <a:bodyPr wrap="square">
            <a:spAutoFit/>
          </a:bodyPr>
          <a:lstStyle/>
          <a:p>
            <a:pPr>
              <a:spcBef>
                <a:spcPts val="600"/>
              </a:spcBef>
            </a:pPr>
            <a:r>
              <a:rPr lang="en-US" sz="2400" dirty="0">
                <a:solidFill>
                  <a:srgbClr val="000000"/>
                </a:solidFill>
                <a:latin typeface="Book Antiqua" panose="02040602050305030304" pitchFamily="18" charset="0"/>
              </a:rPr>
              <a:t>Blank after F(x) =1</a:t>
            </a:r>
          </a:p>
        </p:txBody>
      </p:sp>
    </p:spTree>
    <p:extLst>
      <p:ext uri="{BB962C8B-B14F-4D97-AF65-F5344CB8AC3E}">
        <p14:creationId xmlns:p14="http://schemas.microsoft.com/office/powerpoint/2010/main" val="1212956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38D3EC-708B-46D5-A7A7-A353B6B12F81}"/>
              </a:ext>
            </a:extLst>
          </p:cNvPr>
          <p:cNvSpPr>
            <a:spLocks noGrp="1"/>
          </p:cNvSpPr>
          <p:nvPr>
            <p:ph type="title"/>
          </p:nvPr>
        </p:nvSpPr>
        <p:spPr/>
        <p:txBody>
          <a:bodyPr/>
          <a:lstStyle/>
          <a:p>
            <a:r>
              <a:rPr lang="en-US" dirty="0"/>
              <a:t>AACSB Accredited Business (and Accounting-Business) Schools</a:t>
            </a:r>
          </a:p>
        </p:txBody>
      </p:sp>
      <p:graphicFrame>
        <p:nvGraphicFramePr>
          <p:cNvPr id="2" name="!!Picture 4">
            <a:extLst>
              <a:ext uri="{FF2B5EF4-FFF2-40B4-BE49-F238E27FC236}">
                <a16:creationId xmlns:a16="http://schemas.microsoft.com/office/drawing/2014/main" id="{1FBCB098-CCD4-4BA3-92B6-9833286A3EDE}"/>
              </a:ext>
            </a:extLst>
          </p:cNvPr>
          <p:cNvGraphicFramePr>
            <a:graphicFrameLocks noChangeAspect="1"/>
          </p:cNvGraphicFramePr>
          <p:nvPr/>
        </p:nvGraphicFramePr>
        <p:xfrm>
          <a:off x="228600" y="900113"/>
          <a:ext cx="11582400" cy="5095875"/>
        </p:xfrm>
        <a:graphic>
          <a:graphicData uri="http://schemas.openxmlformats.org/presentationml/2006/ole">
            <mc:AlternateContent xmlns:mc="http://schemas.openxmlformats.org/markup-compatibility/2006">
              <mc:Choice xmlns:v="urn:schemas-microsoft-com:vml" Requires="v">
                <p:oleObj name="Worksheet" r:id="rId3" imgW="7562986" imgH="3327312" progId="Excel.Sheet.12">
                  <p:embed/>
                </p:oleObj>
              </mc:Choice>
              <mc:Fallback>
                <p:oleObj name="Worksheet" r:id="rId3" imgW="7562986" imgH="3327312" progId="Excel.Sheet.12">
                  <p:embed/>
                  <p:pic>
                    <p:nvPicPr>
                      <p:cNvPr id="2" name="!!Picture 4">
                        <a:extLst>
                          <a:ext uri="{FF2B5EF4-FFF2-40B4-BE49-F238E27FC236}">
                            <a16:creationId xmlns:a16="http://schemas.microsoft.com/office/drawing/2014/main" id="{1FBCB098-CCD4-4BA3-92B6-9833286A3EDE}"/>
                          </a:ext>
                        </a:extLst>
                      </p:cNvPr>
                      <p:cNvPicPr/>
                      <p:nvPr/>
                    </p:nvPicPr>
                    <p:blipFill>
                      <a:blip r:embed="rId4"/>
                      <a:stretch>
                        <a:fillRect/>
                      </a:stretch>
                    </p:blipFill>
                    <p:spPr>
                      <a:xfrm>
                        <a:off x="228600" y="900113"/>
                        <a:ext cx="11582400" cy="5095875"/>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ED50B65E-A2FE-4E67-BF4A-DA2533C282E6}"/>
              </a:ext>
            </a:extLst>
          </p:cNvPr>
          <p:cNvSpPr/>
          <p:nvPr/>
        </p:nvSpPr>
        <p:spPr bwMode="auto">
          <a:xfrm>
            <a:off x="10180472" y="2916037"/>
            <a:ext cx="716128" cy="1741590"/>
          </a:xfrm>
          <a:prstGeom prst="rect">
            <a:avLst/>
          </a:prstGeom>
          <a:noFill/>
          <a:ln w="76200" cap="flat" cmpd="sng" algn="ctr">
            <a:solidFill>
              <a:srgbClr val="9E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8" name="TextBox 7">
            <a:extLst>
              <a:ext uri="{FF2B5EF4-FFF2-40B4-BE49-F238E27FC236}">
                <a16:creationId xmlns:a16="http://schemas.microsoft.com/office/drawing/2014/main" id="{016614AF-E8CB-491A-BE87-50A161436C78}"/>
              </a:ext>
            </a:extLst>
          </p:cNvPr>
          <p:cNvSpPr txBox="1"/>
          <p:nvPr/>
        </p:nvSpPr>
        <p:spPr>
          <a:xfrm>
            <a:off x="10180472" y="6133709"/>
            <a:ext cx="827471" cy="461665"/>
          </a:xfrm>
          <a:prstGeom prst="rect">
            <a:avLst/>
          </a:prstGeom>
          <a:noFill/>
        </p:spPr>
        <p:txBody>
          <a:bodyPr wrap="none" rtlCol="0">
            <a:spAutoFit/>
          </a:bodyPr>
          <a:lstStyle/>
          <a:p>
            <a:r>
              <a:rPr lang="en-US" sz="2400" dirty="0">
                <a:solidFill>
                  <a:srgbClr val="9E0000"/>
                </a:solidFill>
                <a:latin typeface="Book Antiqua" panose="02040602050305030304" pitchFamily="18" charset="0"/>
              </a:rPr>
              <a:t>42% </a:t>
            </a:r>
          </a:p>
        </p:txBody>
      </p:sp>
    </p:spTree>
    <p:extLst>
      <p:ext uri="{BB962C8B-B14F-4D97-AF65-F5344CB8AC3E}">
        <p14:creationId xmlns:p14="http://schemas.microsoft.com/office/powerpoint/2010/main" val="2227792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698B01-B6E6-4F59-B55C-6DDFDE5CCA57}"/>
              </a:ext>
            </a:extLst>
          </p:cNvPr>
          <p:cNvSpPr>
            <a:spLocks noGrp="1"/>
          </p:cNvSpPr>
          <p:nvPr>
            <p:ph type="title"/>
          </p:nvPr>
        </p:nvSpPr>
        <p:spPr/>
        <p:txBody>
          <a:bodyPr/>
          <a:lstStyle/>
          <a:p>
            <a:r>
              <a:rPr lang="en-US" dirty="0"/>
              <a:t>Theoretical Normal Graphs and Impact of Standard Deviation</a:t>
            </a:r>
          </a:p>
        </p:txBody>
      </p:sp>
      <p:pic>
        <p:nvPicPr>
          <p:cNvPr id="23" name="!!Picture 4">
            <a:extLst>
              <a:ext uri="{FF2B5EF4-FFF2-40B4-BE49-F238E27FC236}">
                <a16:creationId xmlns:a16="http://schemas.microsoft.com/office/drawing/2014/main" id="{9146BE50-DDDB-4C72-A0F5-81DEEBA117F9}"/>
              </a:ext>
            </a:extLst>
          </p:cNvPr>
          <p:cNvPicPr>
            <a:picLocks noChangeAspect="1"/>
          </p:cNvPicPr>
          <p:nvPr/>
        </p:nvPicPr>
        <p:blipFill>
          <a:blip r:embed="rId2"/>
          <a:stretch>
            <a:fillRect/>
          </a:stretch>
        </p:blipFill>
        <p:spPr>
          <a:xfrm>
            <a:off x="76200" y="609600"/>
            <a:ext cx="6972300" cy="5905500"/>
          </a:xfrm>
          <a:prstGeom prst="rect">
            <a:avLst/>
          </a:prstGeom>
        </p:spPr>
      </p:pic>
      <p:graphicFrame>
        <p:nvGraphicFramePr>
          <p:cNvPr id="24" name="Object 23">
            <a:extLst>
              <a:ext uri="{FF2B5EF4-FFF2-40B4-BE49-F238E27FC236}">
                <a16:creationId xmlns:a16="http://schemas.microsoft.com/office/drawing/2014/main" id="{FD0A83C7-E69B-4304-9F88-6F49CAE7D9AA}"/>
              </a:ext>
            </a:extLst>
          </p:cNvPr>
          <p:cNvGraphicFramePr>
            <a:graphicFrameLocks noChangeAspect="1"/>
          </p:cNvGraphicFramePr>
          <p:nvPr>
            <p:extLst>
              <p:ext uri="{D42A27DB-BD31-4B8C-83A1-F6EECF244321}">
                <p14:modId xmlns:p14="http://schemas.microsoft.com/office/powerpoint/2010/main" val="1811521639"/>
              </p:ext>
            </p:extLst>
          </p:nvPr>
        </p:nvGraphicFramePr>
        <p:xfrm>
          <a:off x="383749" y="1018881"/>
          <a:ext cx="6629400" cy="5378217"/>
        </p:xfrm>
        <a:graphic>
          <a:graphicData uri="http://schemas.openxmlformats.org/presentationml/2006/ole">
            <mc:AlternateContent xmlns:mc="http://schemas.openxmlformats.org/markup-compatibility/2006">
              <mc:Choice xmlns:v="urn:schemas-microsoft-com:vml" Requires="v">
                <p:oleObj name="Worksheet" r:id="rId3" imgW="5352961" imgH="4410154" progId="Excel.Sheet.12">
                  <p:embed/>
                </p:oleObj>
              </mc:Choice>
              <mc:Fallback>
                <p:oleObj name="Worksheet" r:id="rId3" imgW="5352961" imgH="4410154" progId="Excel.Sheet.12">
                  <p:embed/>
                  <p:pic>
                    <p:nvPicPr>
                      <p:cNvPr id="24" name="Object 23">
                        <a:extLst>
                          <a:ext uri="{FF2B5EF4-FFF2-40B4-BE49-F238E27FC236}">
                            <a16:creationId xmlns:a16="http://schemas.microsoft.com/office/drawing/2014/main" id="{FD0A83C7-E69B-4304-9F88-6F49CAE7D9AA}"/>
                          </a:ext>
                        </a:extLst>
                      </p:cNvPr>
                      <p:cNvPicPr/>
                      <p:nvPr/>
                    </p:nvPicPr>
                    <p:blipFill>
                      <a:blip r:embed="rId4"/>
                      <a:stretch>
                        <a:fillRect/>
                      </a:stretch>
                    </p:blipFill>
                    <p:spPr>
                      <a:xfrm>
                        <a:off x="383749" y="1018881"/>
                        <a:ext cx="6629400" cy="5378217"/>
                      </a:xfrm>
                      <a:prstGeom prst="rect">
                        <a:avLst/>
                      </a:prstGeom>
                    </p:spPr>
                  </p:pic>
                </p:oleObj>
              </mc:Fallback>
            </mc:AlternateContent>
          </a:graphicData>
        </a:graphic>
      </p:graphicFrame>
      <p:sp>
        <p:nvSpPr>
          <p:cNvPr id="26" name="TextBox 25">
            <a:extLst>
              <a:ext uri="{FF2B5EF4-FFF2-40B4-BE49-F238E27FC236}">
                <a16:creationId xmlns:a16="http://schemas.microsoft.com/office/drawing/2014/main" id="{EEED501D-886F-4195-A4C4-C0EF5A2A1B22}"/>
              </a:ext>
            </a:extLst>
          </p:cNvPr>
          <p:cNvSpPr txBox="1"/>
          <p:nvPr/>
        </p:nvSpPr>
        <p:spPr>
          <a:xfrm>
            <a:off x="5105400" y="1511125"/>
            <a:ext cx="7086600" cy="2169825"/>
          </a:xfrm>
          <a:prstGeom prst="rect">
            <a:avLst/>
          </a:prstGeom>
          <a:solidFill>
            <a:schemeClr val="bg1"/>
          </a:solidFill>
        </p:spPr>
        <p:txBody>
          <a:bodyPr wrap="square">
            <a:spAutoFit/>
          </a:bodyPr>
          <a:lstStyle/>
          <a:p>
            <a:pPr>
              <a:spcBef>
                <a:spcPts val="0"/>
              </a:spcBef>
            </a:pPr>
            <a:r>
              <a:rPr lang="en-US" sz="2400" b="0" i="0" u="none" strike="noStrike" dirty="0">
                <a:solidFill>
                  <a:srgbClr val="00B050"/>
                </a:solidFill>
                <a:effectLst/>
                <a:latin typeface="Book Antiqua" panose="02040602050305030304" pitchFamily="18" charset="0"/>
              </a:rPr>
              <a:t>NORM.DIST(x,</a:t>
            </a:r>
            <a:r>
              <a:rPr lang="en-US" sz="2400" b="0" i="0" u="none" strike="noStrike" dirty="0">
                <a:solidFill>
                  <a:srgbClr val="00B050"/>
                </a:solidFill>
                <a:effectLst/>
                <a:latin typeface="Book Antiqua" panose="02040602050305030304" pitchFamily="18" charset="0"/>
                <a:sym typeface="Symbol" panose="05050102010706020507" pitchFamily="18" charset="2"/>
              </a:rPr>
              <a:t>,,1) </a:t>
            </a:r>
            <a:r>
              <a:rPr lang="en-US" sz="2400" b="1" i="0" u="none" strike="noStrike" dirty="0">
                <a:solidFill>
                  <a:srgbClr val="00B050"/>
                </a:solidFill>
                <a:effectLst/>
                <a:latin typeface="Book Antiqua" panose="02040602050305030304" pitchFamily="18" charset="0"/>
                <a:sym typeface="Symbol" panose="05050102010706020507" pitchFamily="18" charset="2"/>
              </a:rPr>
              <a:t>= </a:t>
            </a:r>
            <a:r>
              <a:rPr lang="en-US" sz="2400" b="0" i="0" u="none" strike="noStrike" dirty="0">
                <a:solidFill>
                  <a:srgbClr val="00B050"/>
                </a:solidFill>
                <a:effectLst/>
                <a:latin typeface="Book Antiqua" panose="02040602050305030304" pitchFamily="18" charset="0"/>
              </a:rPr>
              <a:t>NORM.DIST((x-</a:t>
            </a:r>
            <a:r>
              <a:rPr lang="en-US" sz="2400" b="0" i="0" u="none" strike="noStrike" dirty="0">
                <a:solidFill>
                  <a:srgbClr val="00B050"/>
                </a:solidFill>
                <a:effectLst/>
                <a:latin typeface="Book Antiqua" panose="02040602050305030304" pitchFamily="18" charset="0"/>
                <a:sym typeface="Symbol" panose="05050102010706020507" pitchFamily="18" charset="2"/>
              </a:rPr>
              <a:t>)/,0,1,1) </a:t>
            </a:r>
          </a:p>
          <a:p>
            <a:pPr>
              <a:spcBef>
                <a:spcPts val="600"/>
              </a:spcBef>
            </a:pPr>
            <a:r>
              <a:rPr lang="en-US" sz="2400" b="0" i="0" u="none" strike="noStrike" dirty="0">
                <a:solidFill>
                  <a:srgbClr val="00B050"/>
                </a:solidFill>
                <a:effectLst/>
                <a:latin typeface="Book Antiqua" panose="02040602050305030304" pitchFamily="18" charset="0"/>
              </a:rPr>
              <a:t>NORM.DIST(x,</a:t>
            </a:r>
            <a:r>
              <a:rPr lang="en-US" sz="2400" b="0" i="0" u="none" strike="noStrike" dirty="0">
                <a:solidFill>
                  <a:srgbClr val="00B050"/>
                </a:solidFill>
                <a:effectLst/>
                <a:latin typeface="Book Antiqua" panose="02040602050305030304" pitchFamily="18" charset="0"/>
                <a:sym typeface="Symbol" panose="05050102010706020507" pitchFamily="18" charset="2"/>
              </a:rPr>
              <a:t>,,1) </a:t>
            </a:r>
            <a:r>
              <a:rPr lang="en-US" sz="2400" b="1" i="0" u="none" strike="noStrike" dirty="0">
                <a:solidFill>
                  <a:srgbClr val="00B050"/>
                </a:solidFill>
                <a:effectLst/>
                <a:latin typeface="Book Antiqua" panose="02040602050305030304" pitchFamily="18" charset="0"/>
                <a:sym typeface="Symbol" panose="05050102010706020507" pitchFamily="18" charset="2"/>
              </a:rPr>
              <a:t>= </a:t>
            </a:r>
            <a:r>
              <a:rPr lang="en-US" sz="2400" b="0" i="0" u="none" strike="noStrike" dirty="0">
                <a:solidFill>
                  <a:srgbClr val="00B050"/>
                </a:solidFill>
                <a:effectLst/>
                <a:latin typeface="Book Antiqua" panose="02040602050305030304" pitchFamily="18" charset="0"/>
              </a:rPr>
              <a:t>NORM.S.DIST((x-</a:t>
            </a:r>
            <a:r>
              <a:rPr lang="en-US" sz="2400" b="0" i="0" u="none" strike="noStrike" dirty="0">
                <a:solidFill>
                  <a:srgbClr val="00B050"/>
                </a:solidFill>
                <a:effectLst/>
                <a:latin typeface="Book Antiqua" panose="02040602050305030304" pitchFamily="18" charset="0"/>
                <a:sym typeface="Symbol" panose="05050102010706020507" pitchFamily="18" charset="2"/>
              </a:rPr>
              <a:t>)/, 1) </a:t>
            </a:r>
          </a:p>
          <a:p>
            <a:pPr>
              <a:spcBef>
                <a:spcPts val="600"/>
              </a:spcBef>
            </a:pPr>
            <a:endParaRPr lang="en-US" sz="2400" b="0" i="0" u="none" strike="noStrike" dirty="0">
              <a:solidFill>
                <a:srgbClr val="00B050"/>
              </a:solidFill>
              <a:effectLst/>
              <a:latin typeface="Book Antiqua" panose="02040602050305030304" pitchFamily="18" charset="0"/>
            </a:endParaRPr>
          </a:p>
          <a:p>
            <a:pPr>
              <a:spcBef>
                <a:spcPts val="0"/>
              </a:spcBef>
            </a:pPr>
            <a:r>
              <a:rPr lang="en-US" sz="2400" b="0" i="0" u="none" strike="noStrike" dirty="0">
                <a:solidFill>
                  <a:srgbClr val="00B050"/>
                </a:solidFill>
                <a:effectLst/>
                <a:latin typeface="Book Antiqua" panose="02040602050305030304" pitchFamily="18" charset="0"/>
              </a:rPr>
              <a:t>NORM.DIST(x,</a:t>
            </a:r>
            <a:r>
              <a:rPr lang="en-US" sz="2400" b="0" i="0" u="none" strike="noStrike" dirty="0">
                <a:solidFill>
                  <a:srgbClr val="00B050"/>
                </a:solidFill>
                <a:effectLst/>
                <a:latin typeface="Book Antiqua" panose="02040602050305030304" pitchFamily="18" charset="0"/>
                <a:sym typeface="Symbol" panose="05050102010706020507" pitchFamily="18" charset="2"/>
              </a:rPr>
              <a:t>,,</a:t>
            </a:r>
            <a:r>
              <a:rPr lang="en-US" sz="2400" b="1" i="0" u="none" strike="noStrike" dirty="0">
                <a:solidFill>
                  <a:srgbClr val="FF0000"/>
                </a:solidFill>
                <a:effectLst/>
                <a:latin typeface="Book Antiqua" panose="02040602050305030304" pitchFamily="18" charset="0"/>
                <a:sym typeface="Symbol" panose="05050102010706020507" pitchFamily="18" charset="2"/>
              </a:rPr>
              <a:t>0</a:t>
            </a:r>
            <a:r>
              <a:rPr lang="en-US" sz="2400" b="0" i="0" u="none" strike="noStrike" dirty="0">
                <a:solidFill>
                  <a:srgbClr val="00B050"/>
                </a:solidFill>
                <a:effectLst/>
                <a:latin typeface="Book Antiqua" panose="02040602050305030304" pitchFamily="18" charset="0"/>
                <a:sym typeface="Symbol" panose="05050102010706020507" pitchFamily="18" charset="2"/>
              </a:rPr>
              <a:t>) </a:t>
            </a:r>
            <a:r>
              <a:rPr lang="en-US" sz="2400" b="1" i="0" u="none" strike="noStrike" dirty="0">
                <a:solidFill>
                  <a:srgbClr val="FF0000"/>
                </a:solidFill>
                <a:effectLst/>
                <a:latin typeface="Book Antiqua" panose="02040602050305030304" pitchFamily="18" charset="0"/>
                <a:sym typeface="Symbol" panose="05050102010706020507" pitchFamily="18" charset="2"/>
              </a:rPr>
              <a:t>≠ </a:t>
            </a:r>
            <a:r>
              <a:rPr lang="en-US" sz="2400" b="0" i="0" u="none" strike="noStrike" dirty="0">
                <a:solidFill>
                  <a:srgbClr val="00B050"/>
                </a:solidFill>
                <a:effectLst/>
                <a:latin typeface="Book Antiqua" panose="02040602050305030304" pitchFamily="18" charset="0"/>
              </a:rPr>
              <a:t>NORM.DIST((x-</a:t>
            </a:r>
            <a:r>
              <a:rPr lang="en-US" sz="2400" b="0" i="0" u="none" strike="noStrike" dirty="0">
                <a:solidFill>
                  <a:srgbClr val="00B050"/>
                </a:solidFill>
                <a:effectLst/>
                <a:latin typeface="Book Antiqua" panose="02040602050305030304" pitchFamily="18" charset="0"/>
                <a:sym typeface="Symbol" panose="05050102010706020507" pitchFamily="18" charset="2"/>
              </a:rPr>
              <a:t>)/,0,1,</a:t>
            </a:r>
            <a:r>
              <a:rPr lang="en-US" sz="2400" b="1" dirty="0">
                <a:solidFill>
                  <a:srgbClr val="FF0000"/>
                </a:solidFill>
                <a:latin typeface="Book Antiqua" panose="02040602050305030304" pitchFamily="18" charset="0"/>
                <a:sym typeface="Symbol" panose="05050102010706020507" pitchFamily="18" charset="2"/>
              </a:rPr>
              <a:t>0</a:t>
            </a:r>
            <a:r>
              <a:rPr lang="en-US" sz="2400" b="0" i="0" u="none" strike="noStrike" dirty="0">
                <a:solidFill>
                  <a:srgbClr val="00B050"/>
                </a:solidFill>
                <a:effectLst/>
                <a:latin typeface="Book Antiqua" panose="02040602050305030304" pitchFamily="18" charset="0"/>
                <a:sym typeface="Symbol" panose="05050102010706020507" pitchFamily="18" charset="2"/>
              </a:rPr>
              <a:t>)</a:t>
            </a:r>
          </a:p>
          <a:p>
            <a:pPr>
              <a:spcBef>
                <a:spcPts val="600"/>
              </a:spcBef>
            </a:pPr>
            <a:r>
              <a:rPr lang="en-US" sz="2400" b="0" i="0" u="none" strike="noStrike" dirty="0">
                <a:solidFill>
                  <a:srgbClr val="00B050"/>
                </a:solidFill>
                <a:effectLst/>
                <a:latin typeface="Book Antiqua" panose="02040602050305030304" pitchFamily="18" charset="0"/>
              </a:rPr>
              <a:t>NORM.DIST(x,</a:t>
            </a:r>
            <a:r>
              <a:rPr lang="en-US" sz="2400" b="0" i="0" u="none" strike="noStrike" dirty="0">
                <a:solidFill>
                  <a:srgbClr val="00B050"/>
                </a:solidFill>
                <a:effectLst/>
                <a:latin typeface="Book Antiqua" panose="02040602050305030304" pitchFamily="18" charset="0"/>
                <a:sym typeface="Symbol" panose="05050102010706020507" pitchFamily="18" charset="2"/>
              </a:rPr>
              <a:t>,,</a:t>
            </a:r>
            <a:r>
              <a:rPr lang="en-US" sz="2400" b="1" i="0" u="none" strike="noStrike" dirty="0">
                <a:solidFill>
                  <a:srgbClr val="FF0000"/>
                </a:solidFill>
                <a:effectLst/>
                <a:latin typeface="Book Antiqua" panose="02040602050305030304" pitchFamily="18" charset="0"/>
                <a:sym typeface="Symbol" panose="05050102010706020507" pitchFamily="18" charset="2"/>
              </a:rPr>
              <a:t>0</a:t>
            </a:r>
            <a:r>
              <a:rPr lang="en-US" sz="2400" b="0" i="0" u="none" strike="noStrike" dirty="0">
                <a:solidFill>
                  <a:srgbClr val="00B050"/>
                </a:solidFill>
                <a:effectLst/>
                <a:latin typeface="Book Antiqua" panose="02040602050305030304" pitchFamily="18" charset="0"/>
                <a:sym typeface="Symbol" panose="05050102010706020507" pitchFamily="18" charset="2"/>
              </a:rPr>
              <a:t>) </a:t>
            </a:r>
            <a:r>
              <a:rPr lang="en-US" sz="2400" b="1" i="0" u="none" strike="noStrike" dirty="0">
                <a:solidFill>
                  <a:srgbClr val="FF0000"/>
                </a:solidFill>
                <a:effectLst/>
                <a:latin typeface="Book Antiqua" panose="02040602050305030304" pitchFamily="18" charset="0"/>
                <a:sym typeface="Symbol" panose="05050102010706020507" pitchFamily="18" charset="2"/>
              </a:rPr>
              <a:t>≠ </a:t>
            </a:r>
            <a:r>
              <a:rPr lang="en-US" sz="2400" b="0" i="0" u="none" strike="noStrike" dirty="0">
                <a:solidFill>
                  <a:srgbClr val="00B050"/>
                </a:solidFill>
                <a:effectLst/>
                <a:latin typeface="Book Antiqua" panose="02040602050305030304" pitchFamily="18" charset="0"/>
              </a:rPr>
              <a:t>NORM.S.DIST((x-</a:t>
            </a:r>
            <a:r>
              <a:rPr lang="en-US" sz="2400" b="0" i="0" u="none" strike="noStrike" dirty="0">
                <a:solidFill>
                  <a:srgbClr val="00B050"/>
                </a:solidFill>
                <a:effectLst/>
                <a:latin typeface="Book Antiqua" panose="02040602050305030304" pitchFamily="18" charset="0"/>
                <a:sym typeface="Symbol" panose="05050102010706020507" pitchFamily="18" charset="2"/>
              </a:rPr>
              <a:t>)/,</a:t>
            </a:r>
            <a:r>
              <a:rPr lang="en-US" sz="2400" b="1" dirty="0">
                <a:solidFill>
                  <a:srgbClr val="FF0000"/>
                </a:solidFill>
                <a:latin typeface="Book Antiqua" panose="02040602050305030304" pitchFamily="18" charset="0"/>
                <a:sym typeface="Symbol" panose="05050102010706020507" pitchFamily="18" charset="2"/>
              </a:rPr>
              <a:t> 0</a:t>
            </a:r>
            <a:r>
              <a:rPr lang="en-US" sz="2400" b="0" i="0" u="none" strike="noStrike" dirty="0">
                <a:solidFill>
                  <a:srgbClr val="00B050"/>
                </a:solidFill>
                <a:effectLst/>
                <a:latin typeface="Book Antiqua" panose="02040602050305030304" pitchFamily="18" charset="0"/>
                <a:sym typeface="Symbol" panose="05050102010706020507" pitchFamily="18" charset="2"/>
              </a:rPr>
              <a:t>) </a:t>
            </a:r>
          </a:p>
        </p:txBody>
      </p:sp>
    </p:spTree>
    <p:extLst>
      <p:ext uri="{BB962C8B-B14F-4D97-AF65-F5344CB8AC3E}">
        <p14:creationId xmlns:p14="http://schemas.microsoft.com/office/powerpoint/2010/main" val="1592666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2CD2137-F18D-4909-9C23-D954798B2A30}"/>
              </a:ext>
            </a:extLst>
          </p:cNvPr>
          <p:cNvPicPr>
            <a:picLocks noChangeAspect="1"/>
          </p:cNvPicPr>
          <p:nvPr/>
        </p:nvPicPr>
        <p:blipFill rotWithShape="1">
          <a:blip r:embed="rId3"/>
          <a:srcRect l="1412" t="11276" r="12936" b="8133"/>
          <a:stretch/>
        </p:blipFill>
        <p:spPr>
          <a:xfrm>
            <a:off x="1371600" y="1521315"/>
            <a:ext cx="6781800" cy="4722168"/>
          </a:xfrm>
          <a:prstGeom prst="rect">
            <a:avLst/>
          </a:prstGeom>
        </p:spPr>
      </p:pic>
      <p:sp>
        <p:nvSpPr>
          <p:cNvPr id="3" name="Title 2">
            <a:extLst>
              <a:ext uri="{FF2B5EF4-FFF2-40B4-BE49-F238E27FC236}">
                <a16:creationId xmlns:a16="http://schemas.microsoft.com/office/drawing/2014/main" id="{C4698B01-B6E6-4F59-B55C-6DDFDE5CCA57}"/>
              </a:ext>
            </a:extLst>
          </p:cNvPr>
          <p:cNvSpPr>
            <a:spLocks noGrp="1"/>
          </p:cNvSpPr>
          <p:nvPr>
            <p:ph type="title"/>
          </p:nvPr>
        </p:nvSpPr>
        <p:spPr>
          <a:xfrm>
            <a:off x="0" y="0"/>
            <a:ext cx="12192000" cy="609600"/>
          </a:xfrm>
        </p:spPr>
        <p:txBody>
          <a:bodyPr/>
          <a:lstStyle/>
          <a:p>
            <a:r>
              <a:rPr lang="en-US" dirty="0"/>
              <a:t>Demand of N~(100,25), How Much Inventory Is Needed to Sell 100 Units</a:t>
            </a:r>
          </a:p>
        </p:txBody>
      </p:sp>
      <p:sp>
        <p:nvSpPr>
          <p:cNvPr id="8" name="TextBox 7">
            <a:extLst>
              <a:ext uri="{FF2B5EF4-FFF2-40B4-BE49-F238E27FC236}">
                <a16:creationId xmlns:a16="http://schemas.microsoft.com/office/drawing/2014/main" id="{97CB789F-D7FC-40C7-97B0-48B5B6E57C90}"/>
              </a:ext>
            </a:extLst>
          </p:cNvPr>
          <p:cNvSpPr txBox="1"/>
          <p:nvPr/>
        </p:nvSpPr>
        <p:spPr>
          <a:xfrm>
            <a:off x="3429000" y="4685437"/>
            <a:ext cx="2819400" cy="369332"/>
          </a:xfrm>
          <a:prstGeom prst="rect">
            <a:avLst/>
          </a:prstGeom>
          <a:noFill/>
        </p:spPr>
        <p:txBody>
          <a:bodyPr wrap="square">
            <a:spAutoFit/>
          </a:bodyPr>
          <a:lstStyle/>
          <a:p>
            <a:r>
              <a:rPr lang="en-US" dirty="0">
                <a:solidFill>
                  <a:srgbClr val="C00000"/>
                </a:solidFill>
                <a:latin typeface="Book Antiqua" panose="02040602050305030304" pitchFamily="18" charset="0"/>
              </a:rPr>
              <a:t>NORM.S.DIST((x-</a:t>
            </a:r>
            <a:r>
              <a:rPr lang="en-US" dirty="0">
                <a:solidFill>
                  <a:srgbClr val="C00000"/>
                </a:solidFill>
                <a:sym typeface="Symbol" panose="05050102010706020507" pitchFamily="18" charset="2"/>
              </a:rPr>
              <a:t></a:t>
            </a:r>
            <a:r>
              <a:rPr lang="en-US" dirty="0">
                <a:solidFill>
                  <a:srgbClr val="C00000"/>
                </a:solidFill>
                <a:latin typeface="Book Antiqua" panose="02040602050305030304" pitchFamily="18" charset="0"/>
                <a:sym typeface="Symbol" panose="05050102010706020507" pitchFamily="18" charset="2"/>
              </a:rPr>
              <a:t>)/</a:t>
            </a:r>
            <a:r>
              <a:rPr lang="en-US" dirty="0">
                <a:solidFill>
                  <a:srgbClr val="C00000"/>
                </a:solidFill>
                <a:sym typeface="Symbol" panose="05050102010706020507" pitchFamily="18" charset="2"/>
              </a:rPr>
              <a:t></a:t>
            </a:r>
            <a:r>
              <a:rPr lang="en-US" dirty="0">
                <a:solidFill>
                  <a:srgbClr val="C00000"/>
                </a:solidFill>
                <a:latin typeface="Book Antiqua" panose="02040602050305030304" pitchFamily="18" charset="0"/>
                <a:sym typeface="Symbol" panose="05050102010706020507" pitchFamily="18" charset="2"/>
              </a:rPr>
              <a:t>,</a:t>
            </a:r>
            <a:r>
              <a:rPr lang="en-US" dirty="0">
                <a:solidFill>
                  <a:srgbClr val="C00000"/>
                </a:solidFill>
                <a:latin typeface="Book Antiqua" panose="02040602050305030304" pitchFamily="18" charset="0"/>
              </a:rPr>
              <a:t>0)</a:t>
            </a:r>
          </a:p>
        </p:txBody>
      </p:sp>
      <p:sp>
        <p:nvSpPr>
          <p:cNvPr id="9" name="TextBox 8">
            <a:extLst>
              <a:ext uri="{FF2B5EF4-FFF2-40B4-BE49-F238E27FC236}">
                <a16:creationId xmlns:a16="http://schemas.microsoft.com/office/drawing/2014/main" id="{6F6D628F-358A-4725-8214-812BC09090B3}"/>
              </a:ext>
            </a:extLst>
          </p:cNvPr>
          <p:cNvSpPr txBox="1"/>
          <p:nvPr/>
        </p:nvSpPr>
        <p:spPr>
          <a:xfrm>
            <a:off x="3657600" y="5781818"/>
            <a:ext cx="2438400" cy="369332"/>
          </a:xfrm>
          <a:prstGeom prst="rect">
            <a:avLst/>
          </a:prstGeom>
          <a:noFill/>
        </p:spPr>
        <p:txBody>
          <a:bodyPr wrap="square">
            <a:spAutoFit/>
          </a:bodyPr>
          <a:lstStyle/>
          <a:p>
            <a:r>
              <a:rPr lang="en-US" dirty="0">
                <a:solidFill>
                  <a:srgbClr val="00B050"/>
                </a:solidFill>
                <a:latin typeface="Book Antiqua" panose="02040602050305030304" pitchFamily="18" charset="0"/>
              </a:rPr>
              <a:t>NORM.DIST(x,</a:t>
            </a:r>
            <a:r>
              <a:rPr lang="en-US" dirty="0">
                <a:solidFill>
                  <a:srgbClr val="00B050"/>
                </a:solidFill>
                <a:sym typeface="Symbol" panose="05050102010706020507" pitchFamily="18" charset="2"/>
              </a:rPr>
              <a:t></a:t>
            </a:r>
            <a:r>
              <a:rPr lang="en-US" dirty="0">
                <a:solidFill>
                  <a:srgbClr val="00B050"/>
                </a:solidFill>
                <a:latin typeface="Book Antiqua" panose="02040602050305030304" pitchFamily="18" charset="0"/>
                <a:sym typeface="Symbol" panose="05050102010706020507" pitchFamily="18" charset="2"/>
              </a:rPr>
              <a:t>,</a:t>
            </a:r>
            <a:r>
              <a:rPr lang="en-US" dirty="0">
                <a:solidFill>
                  <a:srgbClr val="00B050"/>
                </a:solidFill>
                <a:sym typeface="Symbol" panose="05050102010706020507" pitchFamily="18" charset="2"/>
              </a:rPr>
              <a:t></a:t>
            </a:r>
            <a:r>
              <a:rPr lang="en-US" dirty="0">
                <a:solidFill>
                  <a:srgbClr val="00B050"/>
                </a:solidFill>
                <a:latin typeface="Book Antiqua" panose="02040602050305030304" pitchFamily="18" charset="0"/>
                <a:sym typeface="Symbol" panose="05050102010706020507" pitchFamily="18" charset="2"/>
              </a:rPr>
              <a:t>,</a:t>
            </a:r>
            <a:r>
              <a:rPr lang="en-US" dirty="0">
                <a:solidFill>
                  <a:srgbClr val="00B050"/>
                </a:solidFill>
                <a:latin typeface="Book Antiqua" panose="02040602050305030304" pitchFamily="18" charset="0"/>
              </a:rPr>
              <a:t>0)</a:t>
            </a:r>
          </a:p>
        </p:txBody>
      </p:sp>
      <p:sp>
        <p:nvSpPr>
          <p:cNvPr id="2" name="TextBox 1">
            <a:extLst>
              <a:ext uri="{FF2B5EF4-FFF2-40B4-BE49-F238E27FC236}">
                <a16:creationId xmlns:a16="http://schemas.microsoft.com/office/drawing/2014/main" id="{D919ACAC-A146-D023-BE38-5F79FCFCD367}"/>
              </a:ext>
            </a:extLst>
          </p:cNvPr>
          <p:cNvSpPr txBox="1"/>
          <p:nvPr/>
        </p:nvSpPr>
        <p:spPr>
          <a:xfrm>
            <a:off x="33878" y="609600"/>
            <a:ext cx="12078334" cy="1723549"/>
          </a:xfrm>
          <a:prstGeom prst="rect">
            <a:avLst/>
          </a:prstGeom>
          <a:solidFill>
            <a:schemeClr val="bg1"/>
          </a:solidFill>
        </p:spPr>
        <p:txBody>
          <a:bodyPr wrap="square">
            <a:spAutoFit/>
          </a:bodyPr>
          <a:lstStyle/>
          <a:p>
            <a:pPr>
              <a:spcBef>
                <a:spcPts val="600"/>
              </a:spcBef>
            </a:pPr>
            <a:r>
              <a:rPr lang="en-US" sz="3200" dirty="0">
                <a:solidFill>
                  <a:srgbClr val="000000"/>
                </a:solidFill>
                <a:latin typeface="Book Antiqua" panose="02040602050305030304" pitchFamily="18" charset="0"/>
              </a:rPr>
              <a:t>=qNORM.S.DIS((q-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sym typeface="Symbol" panose="05050102010706020507" pitchFamily="18" charset="2"/>
              </a:rPr>
              <a:t>σ</a:t>
            </a:r>
            <a:r>
              <a:rPr lang="en-US" sz="3200" dirty="0">
                <a:solidFill>
                  <a:srgbClr val="000000"/>
                </a:solidFill>
                <a:latin typeface="MS Reference Sans Serif" panose="020B0604030504040204" pitchFamily="34" charset="0"/>
                <a:sym typeface="Symbol" panose="05050102010706020507" pitchFamily="18" charset="2"/>
              </a:rPr>
              <a:t>,</a:t>
            </a:r>
            <a:r>
              <a:rPr lang="en-US" sz="3200" dirty="0">
                <a:solidFill>
                  <a:srgbClr val="000000"/>
                </a:solidFill>
                <a:latin typeface="Book Antiqua" panose="02040602050305030304" pitchFamily="18" charset="0"/>
              </a:rPr>
              <a:t>1)+Q(1-NORM. S.DIS((Q-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sym typeface="Symbol" panose="05050102010706020507" pitchFamily="18" charset="2"/>
              </a:rPr>
              <a:t>σ</a:t>
            </a:r>
            <a:r>
              <a:rPr lang="en-US" sz="3200" dirty="0">
                <a:solidFill>
                  <a:srgbClr val="000000"/>
                </a:solidFill>
                <a:latin typeface="Book Antiqua" panose="02040602050305030304" pitchFamily="18" charset="0"/>
              </a:rPr>
              <a:t>,1))</a:t>
            </a:r>
          </a:p>
          <a:p>
            <a:pPr>
              <a:spcBef>
                <a:spcPts val="600"/>
              </a:spcBef>
            </a:pPr>
            <a:r>
              <a:rPr lang="en-US" sz="3200" dirty="0">
                <a:solidFill>
                  <a:srgbClr val="000000"/>
                </a:solidFill>
                <a:latin typeface="Book Antiqua" panose="02040602050305030304" pitchFamily="18" charset="0"/>
              </a:rPr>
              <a:t>+</a:t>
            </a:r>
            <a:r>
              <a:rPr lang="en-US" sz="3200" dirty="0">
                <a:solidFill>
                  <a:srgbClr val="000000"/>
                </a:solidFill>
                <a:latin typeface="Book Antiqua" panose="02040602050305030304" pitchFamily="18" charset="0"/>
                <a:sym typeface="Symbol" panose="05050102010706020507" pitchFamily="18" charset="2"/>
              </a:rPr>
              <a:t></a:t>
            </a:r>
            <a:r>
              <a:rPr lang="en-US" sz="3200" dirty="0">
                <a:solidFill>
                  <a:srgbClr val="000000"/>
                </a:solidFill>
                <a:latin typeface="Book Antiqua" panose="02040602050305030304" pitchFamily="18" charset="0"/>
              </a:rPr>
              <a:t>(NORM.S.DIS((Q-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MS Reference Sans Serif" panose="020B0604030504040204" pitchFamily="34" charset="0"/>
              </a:rPr>
              <a:t>)</a:t>
            </a:r>
            <a:r>
              <a:rPr lang="en-US" sz="3200" dirty="0">
                <a:solidFill>
                  <a:srgbClr val="000000"/>
                </a:solidFill>
                <a:latin typeface="Book Antiqua" panose="02040602050305030304" pitchFamily="18" charset="0"/>
              </a:rPr>
              <a:t>,1)-NORM.S.DIS((q-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,1))</a:t>
            </a:r>
          </a:p>
          <a:p>
            <a:pPr>
              <a:spcBef>
                <a:spcPts val="600"/>
              </a:spcBef>
            </a:pPr>
            <a:r>
              <a:rPr lang="en-US" sz="3200" dirty="0">
                <a:solidFill>
                  <a:srgbClr val="000000"/>
                </a:solidFill>
                <a:latin typeface="Book Antiqua" panose="02040602050305030304" pitchFamily="18" charset="0"/>
              </a:rPr>
              <a:t>-</a:t>
            </a:r>
            <a:r>
              <a:rPr lang="el-GR" sz="3200" dirty="0">
                <a:solidFill>
                  <a:srgbClr val="FF0000"/>
                </a:solidFill>
                <a:latin typeface="MS Reference Sans Serif" panose="020B0604030504040204" pitchFamily="34" charset="0"/>
              </a:rPr>
              <a:t>σ</a:t>
            </a:r>
            <a:r>
              <a:rPr lang="en-US" sz="3200" dirty="0">
                <a:solidFill>
                  <a:srgbClr val="000000"/>
                </a:solidFill>
                <a:latin typeface="Book Antiqua" panose="02040602050305030304" pitchFamily="18" charset="0"/>
              </a:rPr>
              <a:t>(NORM.S.DIS ((Q-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,0)-NORM.S.DIS ((q-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,0))</a:t>
            </a:r>
          </a:p>
        </p:txBody>
      </p:sp>
      <p:sp>
        <p:nvSpPr>
          <p:cNvPr id="10" name="TextBox 9">
            <a:extLst>
              <a:ext uri="{FF2B5EF4-FFF2-40B4-BE49-F238E27FC236}">
                <a16:creationId xmlns:a16="http://schemas.microsoft.com/office/drawing/2014/main" id="{D703DA45-988D-780F-40D3-A3DF4B1FCA08}"/>
              </a:ext>
            </a:extLst>
          </p:cNvPr>
          <p:cNvSpPr txBox="1"/>
          <p:nvPr/>
        </p:nvSpPr>
        <p:spPr>
          <a:xfrm>
            <a:off x="79788" y="623627"/>
            <a:ext cx="10740612" cy="1723549"/>
          </a:xfrm>
          <a:prstGeom prst="rect">
            <a:avLst/>
          </a:prstGeom>
          <a:solidFill>
            <a:schemeClr val="bg1"/>
          </a:solidFill>
        </p:spPr>
        <p:txBody>
          <a:bodyPr wrap="square">
            <a:spAutoFit/>
          </a:bodyPr>
          <a:lstStyle/>
          <a:p>
            <a:pPr>
              <a:spcBef>
                <a:spcPts val="600"/>
              </a:spcBef>
            </a:pPr>
            <a:r>
              <a:rPr lang="en-US" sz="3200" dirty="0">
                <a:solidFill>
                  <a:srgbClr val="000000"/>
                </a:solidFill>
                <a:latin typeface="Book Antiqua" panose="02040602050305030304" pitchFamily="18" charset="0"/>
              </a:rPr>
              <a:t>=q*NORM.DIS(q,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sym typeface="Symbol" panose="05050102010706020507" pitchFamily="18" charset="2"/>
              </a:rPr>
              <a:t>σ</a:t>
            </a:r>
            <a:r>
              <a:rPr lang="en-US" sz="3200" dirty="0">
                <a:solidFill>
                  <a:srgbClr val="000000"/>
                </a:solidFill>
                <a:latin typeface="MS Reference Sans Serif" panose="020B0604030504040204" pitchFamily="34" charset="0"/>
                <a:sym typeface="Symbol" panose="05050102010706020507" pitchFamily="18" charset="2"/>
              </a:rPr>
              <a:t>,</a:t>
            </a:r>
            <a:r>
              <a:rPr lang="en-US" sz="3200" dirty="0">
                <a:solidFill>
                  <a:srgbClr val="000000"/>
                </a:solidFill>
                <a:latin typeface="Book Antiqua" panose="02040602050305030304" pitchFamily="18" charset="0"/>
              </a:rPr>
              <a:t>1)+Q*(1-NORM.DIS(Q,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sym typeface="Symbol" panose="05050102010706020507" pitchFamily="18" charset="2"/>
              </a:rPr>
              <a:t>σ</a:t>
            </a:r>
            <a:r>
              <a:rPr lang="en-US" sz="3200" dirty="0">
                <a:solidFill>
                  <a:srgbClr val="000000"/>
                </a:solidFill>
                <a:latin typeface="Book Antiqua" panose="02040602050305030304" pitchFamily="18" charset="0"/>
              </a:rPr>
              <a:t>,1))</a:t>
            </a:r>
          </a:p>
          <a:p>
            <a:pPr>
              <a:spcBef>
                <a:spcPts val="600"/>
              </a:spcBef>
            </a:pPr>
            <a:r>
              <a:rPr lang="en-US" sz="3200" dirty="0">
                <a:solidFill>
                  <a:srgbClr val="000000"/>
                </a:solidFill>
                <a:latin typeface="Book Antiqua" panose="02040602050305030304" pitchFamily="18" charset="0"/>
              </a:rPr>
              <a:t>+</a:t>
            </a:r>
            <a:r>
              <a:rPr lang="en-US" sz="3200" dirty="0">
                <a:solidFill>
                  <a:srgbClr val="000000"/>
                </a:solidFill>
                <a:latin typeface="Book Antiqua" panose="02040602050305030304" pitchFamily="18" charset="0"/>
                <a:sym typeface="Symbol" panose="05050102010706020507" pitchFamily="18" charset="2"/>
              </a:rPr>
              <a:t></a:t>
            </a:r>
            <a:r>
              <a:rPr lang="en-US" sz="3200" dirty="0">
                <a:solidFill>
                  <a:srgbClr val="000000"/>
                </a:solidFill>
                <a:latin typeface="Book Antiqua" panose="02040602050305030304" pitchFamily="18" charset="0"/>
              </a:rPr>
              <a:t>(NORM.DIS(Q,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,1)-NORM.DIS(q,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,1))</a:t>
            </a:r>
          </a:p>
          <a:p>
            <a:pPr>
              <a:spcBef>
                <a:spcPts val="600"/>
              </a:spcBef>
            </a:pPr>
            <a:r>
              <a:rPr lang="en-US" sz="3200" dirty="0">
                <a:solidFill>
                  <a:srgbClr val="000000"/>
                </a:solidFill>
                <a:latin typeface="Book Antiqua" panose="02040602050305030304" pitchFamily="18" charset="0"/>
              </a:rPr>
              <a:t>-(</a:t>
            </a:r>
            <a:r>
              <a:rPr lang="el-GR" sz="3200" dirty="0">
                <a:solidFill>
                  <a:srgbClr val="FF0000"/>
                </a:solidFill>
                <a:latin typeface="MS Reference Sans Serif" panose="020B0604030504040204" pitchFamily="34" charset="0"/>
              </a:rPr>
              <a:t>σ</a:t>
            </a:r>
            <a:r>
              <a:rPr lang="en-US" sz="3200" dirty="0">
                <a:solidFill>
                  <a:srgbClr val="FF0000"/>
                </a:solidFill>
                <a:latin typeface="Book Antiqua" panose="02040602050305030304" pitchFamily="18" charset="0"/>
              </a:rPr>
              <a:t>^2)</a:t>
            </a:r>
            <a:r>
              <a:rPr lang="en-US" sz="3200" dirty="0">
                <a:solidFill>
                  <a:srgbClr val="000000"/>
                </a:solidFill>
                <a:latin typeface="Book Antiqua" panose="02040602050305030304" pitchFamily="18" charset="0"/>
              </a:rPr>
              <a:t>(NORM.DIS (Q,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,0)-NORM.DIS (q,</a:t>
            </a:r>
            <a:r>
              <a:rPr lang="en-US" sz="3200" dirty="0">
                <a:solidFill>
                  <a:srgbClr val="000000"/>
                </a:solidFill>
                <a:latin typeface="Book Antiqua" panose="02040602050305030304" pitchFamily="18" charset="0"/>
                <a:sym typeface="Symbol" panose="05050102010706020507" pitchFamily="18" charset="2"/>
              </a:rPr>
              <a:t>,</a:t>
            </a:r>
            <a:r>
              <a:rPr lang="el-GR" sz="3200" dirty="0">
                <a:solidFill>
                  <a:srgbClr val="000000"/>
                </a:solidFill>
                <a:latin typeface="MS Reference Sans Serif" panose="020B0604030504040204" pitchFamily="34" charset="0"/>
              </a:rPr>
              <a:t>σ</a:t>
            </a:r>
            <a:r>
              <a:rPr lang="en-US" sz="3200" dirty="0">
                <a:solidFill>
                  <a:srgbClr val="000000"/>
                </a:solidFill>
                <a:latin typeface="Book Antiqua" panose="02040602050305030304" pitchFamily="18" charset="0"/>
              </a:rPr>
              <a:t>,0))</a:t>
            </a:r>
          </a:p>
        </p:txBody>
      </p:sp>
    </p:spTree>
    <p:extLst>
      <p:ext uri="{BB962C8B-B14F-4D97-AF65-F5344CB8AC3E}">
        <p14:creationId xmlns:p14="http://schemas.microsoft.com/office/powerpoint/2010/main" val="25752772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AFCCAFF-F1AF-4083-B691-16954D0E23D8}"/>
              </a:ext>
            </a:extLst>
          </p:cNvPr>
          <p:cNvPicPr>
            <a:picLocks noChangeAspect="1"/>
          </p:cNvPicPr>
          <p:nvPr/>
        </p:nvPicPr>
        <p:blipFill>
          <a:blip r:embed="rId3"/>
          <a:stretch>
            <a:fillRect/>
          </a:stretch>
        </p:blipFill>
        <p:spPr>
          <a:xfrm>
            <a:off x="158861" y="634314"/>
            <a:ext cx="11860141" cy="5842000"/>
          </a:xfrm>
          <a:prstGeom prst="rect">
            <a:avLst/>
          </a:prstGeom>
        </p:spPr>
      </p:pic>
      <p:sp>
        <p:nvSpPr>
          <p:cNvPr id="3" name="Title 2">
            <a:extLst>
              <a:ext uri="{FF2B5EF4-FFF2-40B4-BE49-F238E27FC236}">
                <a16:creationId xmlns:a16="http://schemas.microsoft.com/office/drawing/2014/main" id="{A28F6EC3-FDAB-4FFA-BF13-CA04CAD71D58}"/>
              </a:ext>
            </a:extLst>
          </p:cNvPr>
          <p:cNvSpPr>
            <a:spLocks noGrp="1"/>
          </p:cNvSpPr>
          <p:nvPr>
            <p:ph type="title"/>
          </p:nvPr>
        </p:nvSpPr>
        <p:spPr/>
        <p:txBody>
          <a:bodyPr/>
          <a:lstStyle/>
          <a:p>
            <a:r>
              <a:rPr lang="en-US" dirty="0"/>
              <a:t>How Much Inventory to Sell The Average Demand</a:t>
            </a:r>
          </a:p>
        </p:txBody>
      </p:sp>
      <p:grpSp>
        <p:nvGrpSpPr>
          <p:cNvPr id="17" name="Group 16">
            <a:extLst>
              <a:ext uri="{FF2B5EF4-FFF2-40B4-BE49-F238E27FC236}">
                <a16:creationId xmlns:a16="http://schemas.microsoft.com/office/drawing/2014/main" id="{8659C8FC-4CFD-478B-BE69-58505B3FF2EC}"/>
              </a:ext>
            </a:extLst>
          </p:cNvPr>
          <p:cNvGrpSpPr/>
          <p:nvPr/>
        </p:nvGrpSpPr>
        <p:grpSpPr>
          <a:xfrm>
            <a:off x="190802" y="839375"/>
            <a:ext cx="7086654" cy="467012"/>
            <a:chOff x="334412" y="1035998"/>
            <a:chExt cx="7086654" cy="467012"/>
          </a:xfrm>
        </p:grpSpPr>
        <p:sp>
          <p:nvSpPr>
            <p:cNvPr id="18" name="Rectangle 17">
              <a:extLst>
                <a:ext uri="{FF2B5EF4-FFF2-40B4-BE49-F238E27FC236}">
                  <a16:creationId xmlns:a16="http://schemas.microsoft.com/office/drawing/2014/main" id="{E73644D2-347A-4146-8DA0-6163B9DB3CFE}"/>
                </a:ext>
              </a:extLst>
            </p:cNvPr>
            <p:cNvSpPr/>
            <p:nvPr/>
          </p:nvSpPr>
          <p:spPr bwMode="auto">
            <a:xfrm>
              <a:off x="334412" y="1035998"/>
              <a:ext cx="618699" cy="237744"/>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9" name="Rectangle 18">
              <a:extLst>
                <a:ext uri="{FF2B5EF4-FFF2-40B4-BE49-F238E27FC236}">
                  <a16:creationId xmlns:a16="http://schemas.microsoft.com/office/drawing/2014/main" id="{38037CCB-7A9D-4C52-91CD-24ABAD29137A}"/>
                </a:ext>
              </a:extLst>
            </p:cNvPr>
            <p:cNvSpPr/>
            <p:nvPr/>
          </p:nvSpPr>
          <p:spPr bwMode="auto">
            <a:xfrm>
              <a:off x="4144466" y="1252748"/>
              <a:ext cx="3276600" cy="250262"/>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
        <p:nvSpPr>
          <p:cNvPr id="20" name="Rectangle 19">
            <a:extLst>
              <a:ext uri="{FF2B5EF4-FFF2-40B4-BE49-F238E27FC236}">
                <a16:creationId xmlns:a16="http://schemas.microsoft.com/office/drawing/2014/main" id="{525536C9-2A1F-42E5-82ED-26EFC244681C}"/>
              </a:ext>
            </a:extLst>
          </p:cNvPr>
          <p:cNvSpPr/>
          <p:nvPr/>
        </p:nvSpPr>
        <p:spPr bwMode="auto">
          <a:xfrm>
            <a:off x="192377" y="826309"/>
            <a:ext cx="623954" cy="5656284"/>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1" name="Rectangle 20">
            <a:extLst>
              <a:ext uri="{FF2B5EF4-FFF2-40B4-BE49-F238E27FC236}">
                <a16:creationId xmlns:a16="http://schemas.microsoft.com/office/drawing/2014/main" id="{35945006-5B14-4E6A-B464-072D8326C9C1}"/>
              </a:ext>
            </a:extLst>
          </p:cNvPr>
          <p:cNvSpPr/>
          <p:nvPr/>
        </p:nvSpPr>
        <p:spPr bwMode="auto">
          <a:xfrm>
            <a:off x="3368298" y="1287360"/>
            <a:ext cx="616624" cy="449056"/>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2" name="Rectangle 21">
            <a:extLst>
              <a:ext uri="{FF2B5EF4-FFF2-40B4-BE49-F238E27FC236}">
                <a16:creationId xmlns:a16="http://schemas.microsoft.com/office/drawing/2014/main" id="{2F652A71-101E-481F-90FD-7F69EE65180B}"/>
              </a:ext>
            </a:extLst>
          </p:cNvPr>
          <p:cNvSpPr/>
          <p:nvPr/>
        </p:nvSpPr>
        <p:spPr bwMode="auto">
          <a:xfrm>
            <a:off x="3360845" y="3215897"/>
            <a:ext cx="633269" cy="213104"/>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 name="Rectangle 23">
            <a:extLst>
              <a:ext uri="{FF2B5EF4-FFF2-40B4-BE49-F238E27FC236}">
                <a16:creationId xmlns:a16="http://schemas.microsoft.com/office/drawing/2014/main" id="{B29861C4-6A41-4AF1-9343-CDFE88CA029B}"/>
              </a:ext>
            </a:extLst>
          </p:cNvPr>
          <p:cNvSpPr/>
          <p:nvPr/>
        </p:nvSpPr>
        <p:spPr bwMode="auto">
          <a:xfrm>
            <a:off x="918049" y="816864"/>
            <a:ext cx="742719" cy="5660136"/>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5" name="Rectangle 24">
            <a:extLst>
              <a:ext uri="{FF2B5EF4-FFF2-40B4-BE49-F238E27FC236}">
                <a16:creationId xmlns:a16="http://schemas.microsoft.com/office/drawing/2014/main" id="{A4BA116D-5B86-4C15-91B4-8700D6408DF2}"/>
              </a:ext>
            </a:extLst>
          </p:cNvPr>
          <p:cNvSpPr/>
          <p:nvPr/>
        </p:nvSpPr>
        <p:spPr bwMode="auto">
          <a:xfrm>
            <a:off x="3360844" y="3427933"/>
            <a:ext cx="633269" cy="213104"/>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6" name="Rectangle 25">
            <a:extLst>
              <a:ext uri="{FF2B5EF4-FFF2-40B4-BE49-F238E27FC236}">
                <a16:creationId xmlns:a16="http://schemas.microsoft.com/office/drawing/2014/main" id="{B723D8FB-ABBD-4B3B-A6A0-EE0C701FA0D5}"/>
              </a:ext>
            </a:extLst>
          </p:cNvPr>
          <p:cNvSpPr/>
          <p:nvPr/>
        </p:nvSpPr>
        <p:spPr bwMode="auto">
          <a:xfrm>
            <a:off x="7293390" y="609600"/>
            <a:ext cx="1313385" cy="581691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i="0" u="none" strike="noStrike" cap="none" normalizeH="0" baseline="0" dirty="0">
              <a:ln>
                <a:noFill/>
              </a:ln>
              <a:solidFill>
                <a:srgbClr val="00B050"/>
              </a:solidFill>
              <a:effectLst/>
              <a:latin typeface="Verdana" pitchFamily="-112" charset="0"/>
            </a:endParaRPr>
          </a:p>
        </p:txBody>
      </p:sp>
      <p:sp>
        <p:nvSpPr>
          <p:cNvPr id="14" name="Freeform: Shape 13">
            <a:extLst>
              <a:ext uri="{FF2B5EF4-FFF2-40B4-BE49-F238E27FC236}">
                <a16:creationId xmlns:a16="http://schemas.microsoft.com/office/drawing/2014/main" id="{A44CBD1F-A20C-4CF1-89CC-ACEFD762D10D}"/>
              </a:ext>
            </a:extLst>
          </p:cNvPr>
          <p:cNvSpPr/>
          <p:nvPr/>
        </p:nvSpPr>
        <p:spPr bwMode="auto">
          <a:xfrm>
            <a:off x="2009856" y="1449811"/>
            <a:ext cx="1316711" cy="2118360"/>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5" name="Freeform: Shape 14">
            <a:extLst>
              <a:ext uri="{FF2B5EF4-FFF2-40B4-BE49-F238E27FC236}">
                <a16:creationId xmlns:a16="http://schemas.microsoft.com/office/drawing/2014/main" id="{DE2C92FB-E773-48A6-BF97-5A9B7E6B416C}"/>
              </a:ext>
            </a:extLst>
          </p:cNvPr>
          <p:cNvSpPr/>
          <p:nvPr/>
        </p:nvSpPr>
        <p:spPr bwMode="auto">
          <a:xfrm rot="10800000">
            <a:off x="4052547" y="1408378"/>
            <a:ext cx="1209094" cy="2321391"/>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6" name="Rectangle 15">
            <a:extLst>
              <a:ext uri="{FF2B5EF4-FFF2-40B4-BE49-F238E27FC236}">
                <a16:creationId xmlns:a16="http://schemas.microsoft.com/office/drawing/2014/main" id="{0D6547F3-D823-4EF2-B828-E257F8F509EC}"/>
              </a:ext>
            </a:extLst>
          </p:cNvPr>
          <p:cNvSpPr/>
          <p:nvPr/>
        </p:nvSpPr>
        <p:spPr bwMode="auto">
          <a:xfrm>
            <a:off x="3363075" y="3632456"/>
            <a:ext cx="633269" cy="213104"/>
          </a:xfrm>
          <a:prstGeom prst="rect">
            <a:avLst/>
          </a:prstGeom>
          <a:noFill/>
          <a:ln w="5715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7" name="Rectangle 26">
            <a:extLst>
              <a:ext uri="{FF2B5EF4-FFF2-40B4-BE49-F238E27FC236}">
                <a16:creationId xmlns:a16="http://schemas.microsoft.com/office/drawing/2014/main" id="{985EA624-BC1E-49BC-AC60-72117118CA3B}"/>
              </a:ext>
            </a:extLst>
          </p:cNvPr>
          <p:cNvSpPr/>
          <p:nvPr/>
        </p:nvSpPr>
        <p:spPr bwMode="auto">
          <a:xfrm>
            <a:off x="3376265" y="609600"/>
            <a:ext cx="616624" cy="449056"/>
          </a:xfrm>
          <a:prstGeom prst="rect">
            <a:avLst/>
          </a:prstGeom>
          <a:noFill/>
          <a:ln w="571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 name="TextBox 1">
            <a:extLst>
              <a:ext uri="{FF2B5EF4-FFF2-40B4-BE49-F238E27FC236}">
                <a16:creationId xmlns:a16="http://schemas.microsoft.com/office/drawing/2014/main" id="{11E20C4D-E98A-9118-951E-6AD5B5E2626C}"/>
              </a:ext>
            </a:extLst>
          </p:cNvPr>
          <p:cNvSpPr txBox="1"/>
          <p:nvPr/>
        </p:nvSpPr>
        <p:spPr>
          <a:xfrm>
            <a:off x="881178" y="780830"/>
            <a:ext cx="3505200" cy="338554"/>
          </a:xfrm>
          <a:prstGeom prst="rect">
            <a:avLst/>
          </a:prstGeom>
          <a:solidFill>
            <a:schemeClr val="bg1"/>
          </a:solidFill>
        </p:spPr>
        <p:txBody>
          <a:bodyPr wrap="square">
            <a:spAutoFit/>
          </a:bodyPr>
          <a:lstStyle/>
          <a:p>
            <a:r>
              <a:rPr lang="en-US" sz="1600" b="1" dirty="0">
                <a:solidFill>
                  <a:srgbClr val="C00000"/>
                </a:solidFill>
              </a:rPr>
              <a:t>=IF(A2&gt;$E$13, A2-$E$13,0)</a:t>
            </a:r>
          </a:p>
        </p:txBody>
      </p:sp>
      <p:sp>
        <p:nvSpPr>
          <p:cNvPr id="23" name="TextBox 22">
            <a:extLst>
              <a:ext uri="{FF2B5EF4-FFF2-40B4-BE49-F238E27FC236}">
                <a16:creationId xmlns:a16="http://schemas.microsoft.com/office/drawing/2014/main" id="{711D0448-5EE2-43BC-A3A4-108D02FE987E}"/>
              </a:ext>
            </a:extLst>
          </p:cNvPr>
          <p:cNvSpPr txBox="1"/>
          <p:nvPr/>
        </p:nvSpPr>
        <p:spPr>
          <a:xfrm>
            <a:off x="910082" y="767172"/>
            <a:ext cx="2424325" cy="338554"/>
          </a:xfrm>
          <a:prstGeom prst="rect">
            <a:avLst/>
          </a:prstGeom>
          <a:solidFill>
            <a:schemeClr val="bg1"/>
          </a:solidFill>
        </p:spPr>
        <p:txBody>
          <a:bodyPr wrap="square">
            <a:spAutoFit/>
          </a:bodyPr>
          <a:lstStyle/>
          <a:p>
            <a:r>
              <a:rPr lang="en-US" sz="1600" b="1" dirty="0">
                <a:solidFill>
                  <a:srgbClr val="C00000"/>
                </a:solidFill>
              </a:rPr>
              <a:t>=MAX(0,A2-$E$13)</a:t>
            </a:r>
          </a:p>
        </p:txBody>
      </p:sp>
      <p:sp>
        <p:nvSpPr>
          <p:cNvPr id="5" name="TextBox 4">
            <a:extLst>
              <a:ext uri="{FF2B5EF4-FFF2-40B4-BE49-F238E27FC236}">
                <a16:creationId xmlns:a16="http://schemas.microsoft.com/office/drawing/2014/main" id="{2C151DF9-673A-CE08-08A8-F2CACCE2693D}"/>
              </a:ext>
            </a:extLst>
          </p:cNvPr>
          <p:cNvSpPr txBox="1"/>
          <p:nvPr/>
        </p:nvSpPr>
        <p:spPr>
          <a:xfrm>
            <a:off x="3048000" y="3957100"/>
            <a:ext cx="4122273" cy="584775"/>
          </a:xfrm>
          <a:prstGeom prst="rect">
            <a:avLst/>
          </a:prstGeom>
          <a:solidFill>
            <a:schemeClr val="bg1"/>
          </a:solidFill>
        </p:spPr>
        <p:txBody>
          <a:bodyPr wrap="square">
            <a:spAutoFit/>
          </a:bodyPr>
          <a:lstStyle/>
          <a:p>
            <a:r>
              <a:rPr lang="en-US" sz="1600" b="1" dirty="0">
                <a:solidFill>
                  <a:srgbClr val="C00000"/>
                </a:solidFill>
              </a:rPr>
              <a:t>DataTable</a:t>
            </a:r>
          </a:p>
          <a:p>
            <a:pPr algn="r"/>
            <a:r>
              <a:rPr lang="en-US" sz="1600" b="1" dirty="0">
                <a:solidFill>
                  <a:srgbClr val="C00000"/>
                </a:solidFill>
              </a:rPr>
              <a:t>Lost Sales vs Quantity Ordered</a:t>
            </a:r>
          </a:p>
        </p:txBody>
      </p:sp>
      <p:cxnSp>
        <p:nvCxnSpPr>
          <p:cNvPr id="7" name="Straight Arrow Connector 6">
            <a:extLst>
              <a:ext uri="{FF2B5EF4-FFF2-40B4-BE49-F238E27FC236}">
                <a16:creationId xmlns:a16="http://schemas.microsoft.com/office/drawing/2014/main" id="{26DEE2BF-A8F4-1D2A-2FFF-045B0F9E6D95}"/>
              </a:ext>
            </a:extLst>
          </p:cNvPr>
          <p:cNvCxnSpPr/>
          <p:nvPr/>
        </p:nvCxnSpPr>
        <p:spPr bwMode="auto">
          <a:xfrm>
            <a:off x="1660768" y="2743200"/>
            <a:ext cx="1539632" cy="824971"/>
          </a:xfrm>
          <a:prstGeom prst="straightConnector1">
            <a:avLst/>
          </a:prstGeom>
          <a:solidFill>
            <a:schemeClr val="accent1"/>
          </a:solidFill>
          <a:ln w="38100" cap="flat" cmpd="sng" algn="ctr">
            <a:solidFill>
              <a:srgbClr val="C00000"/>
            </a:solidFill>
            <a:prstDash val="solid"/>
            <a:round/>
            <a:headEnd type="none" w="med" len="med"/>
            <a:tailEnd type="arrow" w="med" len="med"/>
          </a:ln>
          <a:effectLst/>
        </p:spPr>
      </p:cxnSp>
    </p:spTree>
    <p:extLst>
      <p:ext uri="{BB962C8B-B14F-4D97-AF65-F5344CB8AC3E}">
        <p14:creationId xmlns:p14="http://schemas.microsoft.com/office/powerpoint/2010/main" val="11591148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9"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dissolv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23"/>
                                        </p:tgtEl>
                                      </p:cBhvr>
                                    </p:animEffect>
                                    <p:set>
                                      <p:cBhvr>
                                        <p:cTn id="45" dur="1" fill="hold">
                                          <p:stCondLst>
                                            <p:cond delay="499"/>
                                          </p:stCondLst>
                                        </p:cTn>
                                        <p:tgtEl>
                                          <p:spTgt spid="23"/>
                                        </p:tgtEl>
                                        <p:attrNameLst>
                                          <p:attrName>style.visibility</p:attrName>
                                        </p:attrNameLst>
                                      </p:cBhvr>
                                      <p:to>
                                        <p:strVal val="hidden"/>
                                      </p:to>
                                    </p:set>
                                  </p:childTnLst>
                                </p:cTn>
                              </p:par>
                              <p:par>
                                <p:cTn id="46" presetID="9"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dissolv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dissolve">
                                      <p:cBhvr>
                                        <p:cTn id="53" dur="500"/>
                                        <p:tgtEl>
                                          <p:spTgt spid="7"/>
                                        </p:tgtEl>
                                      </p:cBhvr>
                                    </p:animEffect>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ssolve">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dissolv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dissolve">
                                      <p:cBhvr>
                                        <p:cTn id="67" dur="5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dissolve">
                                      <p:cBhvr>
                                        <p:cTn id="72" dur="5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dissolve">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5"/>
                                        </p:tgtEl>
                                      </p:cBhvr>
                                    </p:animEffect>
                                    <p:set>
                                      <p:cBhvr>
                                        <p:cTn id="82" dur="1" fill="hold">
                                          <p:stCondLst>
                                            <p:cond delay="499"/>
                                          </p:stCondLst>
                                        </p:cTn>
                                        <p:tgtEl>
                                          <p:spTgt spid="5"/>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26"/>
                                        </p:tgtEl>
                                      </p:cBhvr>
                                    </p:animEffect>
                                    <p:set>
                                      <p:cBhvr>
                                        <p:cTn id="85"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4" grpId="0" animBg="1"/>
      <p:bldP spid="25" grpId="0" animBg="1"/>
      <p:bldP spid="26" grpId="0" animBg="1"/>
      <p:bldP spid="14" grpId="0" animBg="1"/>
      <p:bldP spid="15" grpId="0" animBg="1"/>
      <p:bldP spid="16" grpId="0" animBg="1"/>
      <p:bldP spid="27" grpId="0" animBg="1"/>
      <p:bldP spid="2" grpId="0" animBg="1"/>
      <p:bldP spid="2" grpId="1" animBg="1"/>
      <p:bldP spid="23" grpId="0" animBg="1"/>
      <p:bldP spid="23" grpId="1" animBg="1"/>
      <p:bldP spid="5" grpId="0" animBg="1"/>
      <p:bldP spid="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BCE61B-16A2-40C6-9F7F-F124C1EABD31}"/>
              </a:ext>
            </a:extLst>
          </p:cNvPr>
          <p:cNvSpPr>
            <a:spLocks noGrp="1"/>
          </p:cNvSpPr>
          <p:nvPr>
            <p:ph type="title"/>
          </p:nvPr>
        </p:nvSpPr>
        <p:spPr>
          <a:xfrm>
            <a:off x="0" y="0"/>
            <a:ext cx="12192000" cy="609599"/>
          </a:xfrm>
        </p:spPr>
        <p:txBody>
          <a:bodyPr/>
          <a:lstStyle/>
          <a:p>
            <a:r>
              <a:rPr lang="en-US" dirty="0"/>
              <a:t>If, Overlap, NA(), White Font, Conditional Formatting to Black</a:t>
            </a:r>
          </a:p>
        </p:txBody>
      </p:sp>
      <p:pic>
        <p:nvPicPr>
          <p:cNvPr id="8" name="!!Picture-Top">
            <a:extLst>
              <a:ext uri="{FF2B5EF4-FFF2-40B4-BE49-F238E27FC236}">
                <a16:creationId xmlns:a16="http://schemas.microsoft.com/office/drawing/2014/main" id="{90861FBC-3277-4F1B-A949-3B4E5A733F97}"/>
              </a:ext>
            </a:extLst>
          </p:cNvPr>
          <p:cNvPicPr>
            <a:picLocks noChangeAspect="1"/>
          </p:cNvPicPr>
          <p:nvPr/>
        </p:nvPicPr>
        <p:blipFill>
          <a:blip r:embed="rId3"/>
          <a:stretch>
            <a:fillRect/>
          </a:stretch>
        </p:blipFill>
        <p:spPr>
          <a:xfrm>
            <a:off x="457200" y="685800"/>
            <a:ext cx="11277600" cy="5762625"/>
          </a:xfrm>
          <a:prstGeom prst="rect">
            <a:avLst/>
          </a:prstGeom>
        </p:spPr>
      </p:pic>
      <p:graphicFrame>
        <p:nvGraphicFramePr>
          <p:cNvPr id="9" name="Object 8">
            <a:extLst>
              <a:ext uri="{FF2B5EF4-FFF2-40B4-BE49-F238E27FC236}">
                <a16:creationId xmlns:a16="http://schemas.microsoft.com/office/drawing/2014/main" id="{F7FDEBE6-DE47-471F-808C-DDBABA51F7A8}"/>
              </a:ext>
            </a:extLst>
          </p:cNvPr>
          <p:cNvGraphicFramePr>
            <a:graphicFrameLocks noChangeAspect="1"/>
          </p:cNvGraphicFramePr>
          <p:nvPr/>
        </p:nvGraphicFramePr>
        <p:xfrm>
          <a:off x="809625" y="971550"/>
          <a:ext cx="10925175" cy="5476875"/>
        </p:xfrm>
        <a:graphic>
          <a:graphicData uri="http://schemas.openxmlformats.org/presentationml/2006/ole">
            <mc:AlternateContent xmlns:mc="http://schemas.openxmlformats.org/markup-compatibility/2006">
              <mc:Choice xmlns:v="urn:schemas-microsoft-com:vml" Requires="v">
                <p:oleObj name="Worksheet" r:id="rId4" imgW="11106239" imgH="5648305" progId="Excel.Sheet.12">
                  <p:embed/>
                </p:oleObj>
              </mc:Choice>
              <mc:Fallback>
                <p:oleObj name="Worksheet" r:id="rId4" imgW="11106239" imgH="5648305" progId="Excel.Sheet.12">
                  <p:embed/>
                  <p:pic>
                    <p:nvPicPr>
                      <p:cNvPr id="9" name="Object 8">
                        <a:extLst>
                          <a:ext uri="{FF2B5EF4-FFF2-40B4-BE49-F238E27FC236}">
                            <a16:creationId xmlns:a16="http://schemas.microsoft.com/office/drawing/2014/main" id="{F7FDEBE6-DE47-471F-808C-DDBABA51F7A8}"/>
                          </a:ext>
                        </a:extLst>
                      </p:cNvPr>
                      <p:cNvPicPr/>
                      <p:nvPr/>
                    </p:nvPicPr>
                    <p:blipFill>
                      <a:blip r:embed="rId5"/>
                      <a:stretch>
                        <a:fillRect/>
                      </a:stretch>
                    </p:blipFill>
                    <p:spPr>
                      <a:xfrm>
                        <a:off x="809625" y="971550"/>
                        <a:ext cx="10925175" cy="54768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7F0F724B-F4DA-401A-8A8D-0A98A276A0EB}"/>
              </a:ext>
            </a:extLst>
          </p:cNvPr>
          <p:cNvSpPr txBox="1"/>
          <p:nvPr/>
        </p:nvSpPr>
        <p:spPr>
          <a:xfrm>
            <a:off x="6324600" y="4469987"/>
            <a:ext cx="5410200" cy="1723549"/>
          </a:xfrm>
          <a:prstGeom prst="rect">
            <a:avLst/>
          </a:prstGeom>
          <a:solidFill>
            <a:schemeClr val="bg1"/>
          </a:solidFill>
        </p:spPr>
        <p:txBody>
          <a:bodyPr wrap="square">
            <a:spAutoFit/>
          </a:bodyPr>
          <a:lstStyle/>
          <a:p>
            <a:pPr>
              <a:spcBef>
                <a:spcPts val="600"/>
              </a:spcBef>
            </a:pPr>
            <a:r>
              <a:rPr lang="en-US" sz="2400" dirty="0">
                <a:solidFill>
                  <a:srgbClr val="000000"/>
                </a:solidFill>
                <a:latin typeface="Book Antiqua" panose="02040602050305030304" pitchFamily="18" charset="0"/>
              </a:rPr>
              <a:t>White fonts</a:t>
            </a:r>
          </a:p>
          <a:p>
            <a:pPr>
              <a:spcBef>
                <a:spcPts val="600"/>
              </a:spcBef>
            </a:pPr>
            <a:r>
              <a:rPr lang="en-US" sz="2400" b="1" dirty="0">
                <a:solidFill>
                  <a:srgbClr val="000000"/>
                </a:solidFill>
                <a:latin typeface="Book Antiqua" panose="02040602050305030304" pitchFamily="18" charset="0"/>
              </a:rPr>
              <a:t>NA() </a:t>
            </a:r>
            <a:r>
              <a:rPr lang="en-US" sz="2400" dirty="0">
                <a:solidFill>
                  <a:srgbClr val="000000"/>
                </a:solidFill>
                <a:latin typeface="Book Antiqua" panose="02040602050305030304" pitchFamily="18" charset="0"/>
              </a:rPr>
              <a:t>when exceed</a:t>
            </a:r>
          </a:p>
          <a:p>
            <a:pPr>
              <a:spcBef>
                <a:spcPts val="600"/>
              </a:spcBef>
            </a:pPr>
            <a:r>
              <a:rPr lang="en-US" sz="2400" dirty="0">
                <a:solidFill>
                  <a:srgbClr val="000000"/>
                </a:solidFill>
                <a:latin typeface="Book Antiqua" panose="02040602050305030304" pitchFamily="18" charset="0"/>
              </a:rPr>
              <a:t>Conditional formatting turn white to black for </a:t>
            </a:r>
            <a:r>
              <a:rPr lang="en-US" sz="2400" b="1" dirty="0">
                <a:solidFill>
                  <a:srgbClr val="000000"/>
                </a:solidFill>
                <a:latin typeface="Book Antiqua" panose="02040602050305030304" pitchFamily="18" charset="0"/>
              </a:rPr>
              <a:t>non-NA()</a:t>
            </a:r>
          </a:p>
        </p:txBody>
      </p:sp>
    </p:spTree>
    <p:extLst>
      <p:ext uri="{BB962C8B-B14F-4D97-AF65-F5344CB8AC3E}">
        <p14:creationId xmlns:p14="http://schemas.microsoft.com/office/powerpoint/2010/main" val="1650190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Object 30">
            <a:extLst>
              <a:ext uri="{FF2B5EF4-FFF2-40B4-BE49-F238E27FC236}">
                <a16:creationId xmlns:a16="http://schemas.microsoft.com/office/drawing/2014/main" id="{0D050010-F132-43E0-9C08-387ECD85630F}"/>
              </a:ext>
            </a:extLst>
          </p:cNvPr>
          <p:cNvGraphicFramePr>
            <a:graphicFrameLocks noChangeAspect="1"/>
          </p:cNvGraphicFramePr>
          <p:nvPr/>
        </p:nvGraphicFramePr>
        <p:xfrm>
          <a:off x="350838" y="862013"/>
          <a:ext cx="11744325" cy="5648325"/>
        </p:xfrm>
        <a:graphic>
          <a:graphicData uri="http://schemas.openxmlformats.org/presentationml/2006/ole">
            <mc:AlternateContent xmlns:mc="http://schemas.openxmlformats.org/markup-compatibility/2006">
              <mc:Choice xmlns:v="urn:schemas-microsoft-com:vml" Requires="v">
                <p:oleObj name="Worksheet" r:id="rId3" imgW="11534731" imgH="5648305" progId="Excel.Sheet.12">
                  <p:embed/>
                </p:oleObj>
              </mc:Choice>
              <mc:Fallback>
                <p:oleObj name="Worksheet" r:id="rId3" imgW="11534731" imgH="5648305" progId="Excel.Sheet.12">
                  <p:embed/>
                  <p:pic>
                    <p:nvPicPr>
                      <p:cNvPr id="31" name="Object 30">
                        <a:extLst>
                          <a:ext uri="{FF2B5EF4-FFF2-40B4-BE49-F238E27FC236}">
                            <a16:creationId xmlns:a16="http://schemas.microsoft.com/office/drawing/2014/main" id="{0D050010-F132-43E0-9C08-387ECD85630F}"/>
                          </a:ext>
                        </a:extLst>
                      </p:cNvPr>
                      <p:cNvPicPr/>
                      <p:nvPr/>
                    </p:nvPicPr>
                    <p:blipFill>
                      <a:blip r:embed="rId4"/>
                      <a:stretch>
                        <a:fillRect/>
                      </a:stretch>
                    </p:blipFill>
                    <p:spPr>
                      <a:xfrm>
                        <a:off x="350838" y="862013"/>
                        <a:ext cx="11744325" cy="5648325"/>
                      </a:xfrm>
                      <a:prstGeom prst="rect">
                        <a:avLst/>
                      </a:prstGeom>
                    </p:spPr>
                  </p:pic>
                </p:oleObj>
              </mc:Fallback>
            </mc:AlternateContent>
          </a:graphicData>
        </a:graphic>
      </p:graphicFrame>
      <p:pic>
        <p:nvPicPr>
          <p:cNvPr id="7" name="!!Picture-Top">
            <a:extLst>
              <a:ext uri="{FF2B5EF4-FFF2-40B4-BE49-F238E27FC236}">
                <a16:creationId xmlns:a16="http://schemas.microsoft.com/office/drawing/2014/main" id="{94BA5211-F8E8-48F8-9206-0C23E9A9ADF3}"/>
              </a:ext>
            </a:extLst>
          </p:cNvPr>
          <p:cNvPicPr>
            <a:picLocks noChangeAspect="1"/>
          </p:cNvPicPr>
          <p:nvPr/>
        </p:nvPicPr>
        <p:blipFill>
          <a:blip r:embed="rId5"/>
          <a:stretch>
            <a:fillRect/>
          </a:stretch>
        </p:blipFill>
        <p:spPr>
          <a:xfrm>
            <a:off x="0" y="609600"/>
            <a:ext cx="12039601" cy="5915178"/>
          </a:xfrm>
          <a:prstGeom prst="rect">
            <a:avLst/>
          </a:prstGeom>
        </p:spPr>
      </p:pic>
      <p:sp>
        <p:nvSpPr>
          <p:cNvPr id="3" name="Title 2">
            <a:extLst>
              <a:ext uri="{FF2B5EF4-FFF2-40B4-BE49-F238E27FC236}">
                <a16:creationId xmlns:a16="http://schemas.microsoft.com/office/drawing/2014/main" id="{B762ACF5-66B3-4B14-A4C8-6787ABBC6013}"/>
              </a:ext>
            </a:extLst>
          </p:cNvPr>
          <p:cNvSpPr>
            <a:spLocks noGrp="1"/>
          </p:cNvSpPr>
          <p:nvPr>
            <p:ph type="title"/>
          </p:nvPr>
        </p:nvSpPr>
        <p:spPr/>
        <p:txBody>
          <a:bodyPr/>
          <a:lstStyle/>
          <a:p>
            <a:r>
              <a:rPr lang="en-US" dirty="0"/>
              <a:t>Demand, Lost Sales, Sales, Service Level, Fill Rate, Over Stock</a:t>
            </a:r>
          </a:p>
        </p:txBody>
      </p:sp>
      <p:sp>
        <p:nvSpPr>
          <p:cNvPr id="26" name="Freeform: Shape 25">
            <a:extLst>
              <a:ext uri="{FF2B5EF4-FFF2-40B4-BE49-F238E27FC236}">
                <a16:creationId xmlns:a16="http://schemas.microsoft.com/office/drawing/2014/main" id="{4BCD1611-D276-45B7-998F-29CBD08C0E90}"/>
              </a:ext>
            </a:extLst>
          </p:cNvPr>
          <p:cNvSpPr/>
          <p:nvPr/>
        </p:nvSpPr>
        <p:spPr bwMode="auto">
          <a:xfrm>
            <a:off x="2878164" y="3429000"/>
            <a:ext cx="533223" cy="463083"/>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7" name="Freeform: Shape 26">
            <a:extLst>
              <a:ext uri="{FF2B5EF4-FFF2-40B4-BE49-F238E27FC236}">
                <a16:creationId xmlns:a16="http://schemas.microsoft.com/office/drawing/2014/main" id="{34A6FD4C-595D-4DFE-89E2-F9E61C42765E}"/>
              </a:ext>
            </a:extLst>
          </p:cNvPr>
          <p:cNvSpPr/>
          <p:nvPr/>
        </p:nvSpPr>
        <p:spPr bwMode="auto">
          <a:xfrm rot="10800000">
            <a:off x="4193652" y="3461105"/>
            <a:ext cx="518106" cy="612140"/>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91641AD-9AA6-42D6-81F8-30EBD0985756}"/>
                  </a:ext>
                </a:extLst>
              </p14:cNvPr>
              <p14:cNvContentPartPr/>
              <p14:nvPr/>
            </p14:nvContentPartPr>
            <p14:xfrm>
              <a:off x="10731600" y="6508800"/>
              <a:ext cx="360" cy="360"/>
            </p14:xfrm>
          </p:contentPart>
        </mc:Choice>
        <mc:Fallback xmlns="">
          <p:pic>
            <p:nvPicPr>
              <p:cNvPr id="4" name="Ink 3">
                <a:extLst>
                  <a:ext uri="{FF2B5EF4-FFF2-40B4-BE49-F238E27FC236}">
                    <a16:creationId xmlns:a16="http://schemas.microsoft.com/office/drawing/2014/main" id="{C91641AD-9AA6-42D6-81F8-30EBD0985756}"/>
                  </a:ext>
                </a:extLst>
              </p:cNvPr>
              <p:cNvPicPr/>
              <p:nvPr/>
            </p:nvPicPr>
            <p:blipFill>
              <a:blip r:embed="rId9"/>
              <a:stretch>
                <a:fillRect/>
              </a:stretch>
            </p:blipFill>
            <p:spPr>
              <a:xfrm>
                <a:off x="10722240" y="649944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D8EDEA5D-C237-476E-936B-15AF436A095D}"/>
                  </a:ext>
                </a:extLst>
              </p14:cNvPr>
              <p14:cNvContentPartPr/>
              <p14:nvPr/>
            </p14:nvContentPartPr>
            <p14:xfrm>
              <a:off x="10604520" y="6413400"/>
              <a:ext cx="360" cy="360"/>
            </p14:xfrm>
          </p:contentPart>
        </mc:Choice>
        <mc:Fallback xmlns="">
          <p:pic>
            <p:nvPicPr>
              <p:cNvPr id="5" name="Ink 4">
                <a:extLst>
                  <a:ext uri="{FF2B5EF4-FFF2-40B4-BE49-F238E27FC236}">
                    <a16:creationId xmlns:a16="http://schemas.microsoft.com/office/drawing/2014/main" id="{D8EDEA5D-C237-476E-936B-15AF436A095D}"/>
                  </a:ext>
                </a:extLst>
              </p:cNvPr>
              <p:cNvPicPr/>
              <p:nvPr/>
            </p:nvPicPr>
            <p:blipFill>
              <a:blip r:embed="rId9"/>
              <a:stretch>
                <a:fillRect/>
              </a:stretch>
            </p:blipFill>
            <p:spPr>
              <a:xfrm>
                <a:off x="10595160" y="6404040"/>
                <a:ext cx="19080" cy="19080"/>
              </a:xfrm>
              <a:prstGeom prst="rect">
                <a:avLst/>
              </a:prstGeom>
            </p:spPr>
          </p:pic>
        </mc:Fallback>
      </mc:AlternateContent>
      <p:sp>
        <p:nvSpPr>
          <p:cNvPr id="32" name="Rectangle 31">
            <a:extLst>
              <a:ext uri="{FF2B5EF4-FFF2-40B4-BE49-F238E27FC236}">
                <a16:creationId xmlns:a16="http://schemas.microsoft.com/office/drawing/2014/main" id="{575B5B27-7579-4A28-BE1E-0C7A9BA8A075}"/>
              </a:ext>
            </a:extLst>
          </p:cNvPr>
          <p:cNvSpPr/>
          <p:nvPr/>
        </p:nvSpPr>
        <p:spPr bwMode="auto">
          <a:xfrm>
            <a:off x="7407589" y="858718"/>
            <a:ext cx="1272878" cy="555432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2" name="Rectangle 21">
            <a:extLst>
              <a:ext uri="{FF2B5EF4-FFF2-40B4-BE49-F238E27FC236}">
                <a16:creationId xmlns:a16="http://schemas.microsoft.com/office/drawing/2014/main" id="{1A717F01-C021-4380-A80C-441751EA299A}"/>
              </a:ext>
            </a:extLst>
          </p:cNvPr>
          <p:cNvSpPr/>
          <p:nvPr/>
        </p:nvSpPr>
        <p:spPr bwMode="auto">
          <a:xfrm>
            <a:off x="3510673" y="1487121"/>
            <a:ext cx="629866" cy="2286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 name="Rectangle 22">
            <a:extLst>
              <a:ext uri="{FF2B5EF4-FFF2-40B4-BE49-F238E27FC236}">
                <a16:creationId xmlns:a16="http://schemas.microsoft.com/office/drawing/2014/main" id="{3425ACE5-CF2D-428C-8264-6A700B5ECCEA}"/>
              </a:ext>
            </a:extLst>
          </p:cNvPr>
          <p:cNvSpPr/>
          <p:nvPr/>
        </p:nvSpPr>
        <p:spPr bwMode="auto">
          <a:xfrm>
            <a:off x="3514529" y="3767175"/>
            <a:ext cx="635937" cy="228600"/>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8" name="Rectangle 27">
            <a:extLst>
              <a:ext uri="{FF2B5EF4-FFF2-40B4-BE49-F238E27FC236}">
                <a16:creationId xmlns:a16="http://schemas.microsoft.com/office/drawing/2014/main" id="{161FF974-C3FC-4947-B413-220D86160C44}"/>
              </a:ext>
            </a:extLst>
          </p:cNvPr>
          <p:cNvSpPr/>
          <p:nvPr/>
        </p:nvSpPr>
        <p:spPr bwMode="auto">
          <a:xfrm>
            <a:off x="3514529" y="3987149"/>
            <a:ext cx="633878" cy="217261"/>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9" name="Rectangle 28">
            <a:extLst>
              <a:ext uri="{FF2B5EF4-FFF2-40B4-BE49-F238E27FC236}">
                <a16:creationId xmlns:a16="http://schemas.microsoft.com/office/drawing/2014/main" id="{1D4E784F-F972-4F27-8BDD-E69005AE4BD4}"/>
              </a:ext>
            </a:extLst>
          </p:cNvPr>
          <p:cNvSpPr/>
          <p:nvPr/>
        </p:nvSpPr>
        <p:spPr bwMode="auto">
          <a:xfrm>
            <a:off x="3505966" y="4408050"/>
            <a:ext cx="642008" cy="238606"/>
          </a:xfrm>
          <a:prstGeom prst="rect">
            <a:avLst/>
          </a:prstGeom>
          <a:noFill/>
          <a:ln w="57150" cap="flat" cmpd="sng" algn="ctr">
            <a:solidFill>
              <a:srgbClr val="72659E"/>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1" name="Rectangle 20">
            <a:extLst>
              <a:ext uri="{FF2B5EF4-FFF2-40B4-BE49-F238E27FC236}">
                <a16:creationId xmlns:a16="http://schemas.microsoft.com/office/drawing/2014/main" id="{6BC359C6-3B7D-449F-A2A4-D3789A083C0A}"/>
              </a:ext>
            </a:extLst>
          </p:cNvPr>
          <p:cNvSpPr/>
          <p:nvPr/>
        </p:nvSpPr>
        <p:spPr bwMode="auto">
          <a:xfrm>
            <a:off x="3505200" y="4187174"/>
            <a:ext cx="633878" cy="217261"/>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7" name="Rectangle 16">
            <a:extLst>
              <a:ext uri="{FF2B5EF4-FFF2-40B4-BE49-F238E27FC236}">
                <a16:creationId xmlns:a16="http://schemas.microsoft.com/office/drawing/2014/main" id="{09244C9E-23EB-4A31-8240-0E69F11145FF}"/>
              </a:ext>
            </a:extLst>
          </p:cNvPr>
          <p:cNvSpPr/>
          <p:nvPr/>
        </p:nvSpPr>
        <p:spPr bwMode="auto">
          <a:xfrm>
            <a:off x="990600" y="1066800"/>
            <a:ext cx="838200" cy="544056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8" name="!!Picture 4">
            <a:extLst>
              <a:ext uri="{FF2B5EF4-FFF2-40B4-BE49-F238E27FC236}">
                <a16:creationId xmlns:a16="http://schemas.microsoft.com/office/drawing/2014/main" id="{EB73FDD0-42F8-42CB-9D1B-BCAC8F53A00E}"/>
              </a:ext>
            </a:extLst>
          </p:cNvPr>
          <p:cNvPicPr>
            <a:picLocks noChangeAspect="1"/>
          </p:cNvPicPr>
          <p:nvPr/>
        </p:nvPicPr>
        <p:blipFill>
          <a:blip r:embed="rId11"/>
          <a:stretch>
            <a:fillRect/>
          </a:stretch>
        </p:blipFill>
        <p:spPr>
          <a:xfrm>
            <a:off x="3493790" y="3574874"/>
            <a:ext cx="676190" cy="228571"/>
          </a:xfrm>
          <a:prstGeom prst="rect">
            <a:avLst/>
          </a:prstGeom>
        </p:spPr>
      </p:pic>
    </p:spTree>
    <p:extLst>
      <p:ext uri="{BB962C8B-B14F-4D97-AF65-F5344CB8AC3E}">
        <p14:creationId xmlns:p14="http://schemas.microsoft.com/office/powerpoint/2010/main" val="34892634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ssolv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dissolv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dissolve">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2" grpId="0" animBg="1"/>
      <p:bldP spid="23" grpId="0" animBg="1"/>
      <p:bldP spid="28" grpId="0" animBg="1"/>
      <p:bldP spid="29" grpId="0" animBg="1"/>
      <p:bldP spid="21"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a:extLst>
              <a:ext uri="{FF2B5EF4-FFF2-40B4-BE49-F238E27FC236}">
                <a16:creationId xmlns:a16="http://schemas.microsoft.com/office/drawing/2014/main" id="{77E97635-0CA8-470E-83D2-0211ACE27B5A}"/>
              </a:ext>
            </a:extLst>
          </p:cNvPr>
          <p:cNvGraphicFramePr>
            <a:graphicFrameLocks noChangeAspect="1"/>
          </p:cNvGraphicFramePr>
          <p:nvPr/>
        </p:nvGraphicFramePr>
        <p:xfrm>
          <a:off x="350913" y="847878"/>
          <a:ext cx="11744443" cy="5676900"/>
        </p:xfrm>
        <a:graphic>
          <a:graphicData uri="http://schemas.openxmlformats.org/presentationml/2006/ole">
            <mc:AlternateContent xmlns:mc="http://schemas.openxmlformats.org/markup-compatibility/2006">
              <mc:Choice xmlns:v="urn:schemas-microsoft-com:vml" Requires="v">
                <p:oleObj name="Worksheet" r:id="rId3" imgW="11534731" imgH="5676939" progId="Excel.Sheet.12">
                  <p:embed/>
                </p:oleObj>
              </mc:Choice>
              <mc:Fallback>
                <p:oleObj name="Worksheet" r:id="rId3" imgW="11534731" imgH="5676939" progId="Excel.Sheet.12">
                  <p:embed/>
                  <p:pic>
                    <p:nvPicPr>
                      <p:cNvPr id="17" name="Object 16">
                        <a:extLst>
                          <a:ext uri="{FF2B5EF4-FFF2-40B4-BE49-F238E27FC236}">
                            <a16:creationId xmlns:a16="http://schemas.microsoft.com/office/drawing/2014/main" id="{77E97635-0CA8-470E-83D2-0211ACE27B5A}"/>
                          </a:ext>
                        </a:extLst>
                      </p:cNvPr>
                      <p:cNvPicPr/>
                      <p:nvPr/>
                    </p:nvPicPr>
                    <p:blipFill>
                      <a:blip r:embed="rId4"/>
                      <a:stretch>
                        <a:fillRect/>
                      </a:stretch>
                    </p:blipFill>
                    <p:spPr>
                      <a:xfrm>
                        <a:off x="350913" y="847878"/>
                        <a:ext cx="11744443" cy="567690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B762ACF5-66B3-4B14-A4C8-6787ABBC6013}"/>
              </a:ext>
            </a:extLst>
          </p:cNvPr>
          <p:cNvSpPr>
            <a:spLocks noGrp="1"/>
          </p:cNvSpPr>
          <p:nvPr>
            <p:ph type="title"/>
          </p:nvPr>
        </p:nvSpPr>
        <p:spPr/>
        <p:txBody>
          <a:bodyPr/>
          <a:lstStyle/>
          <a:p>
            <a:r>
              <a:rPr lang="en-US" dirty="0"/>
              <a:t>Lost Sales, Underage Cost, Overstock, Overage Cost</a:t>
            </a:r>
          </a:p>
        </p:txBody>
      </p:sp>
      <p:pic>
        <p:nvPicPr>
          <p:cNvPr id="7" name="!!Picture-Top">
            <a:extLst>
              <a:ext uri="{FF2B5EF4-FFF2-40B4-BE49-F238E27FC236}">
                <a16:creationId xmlns:a16="http://schemas.microsoft.com/office/drawing/2014/main" id="{94BA5211-F8E8-48F8-9206-0C23E9A9ADF3}"/>
              </a:ext>
            </a:extLst>
          </p:cNvPr>
          <p:cNvPicPr>
            <a:picLocks noChangeAspect="1"/>
          </p:cNvPicPr>
          <p:nvPr/>
        </p:nvPicPr>
        <p:blipFill>
          <a:blip r:embed="rId5"/>
          <a:stretch>
            <a:fillRect/>
          </a:stretch>
        </p:blipFill>
        <p:spPr>
          <a:xfrm>
            <a:off x="45923" y="609600"/>
            <a:ext cx="12039601" cy="5915178"/>
          </a:xfrm>
          <a:prstGeom prst="rect">
            <a:avLst/>
          </a:prstGeom>
        </p:spPr>
      </p:pic>
      <p:sp>
        <p:nvSpPr>
          <p:cNvPr id="22" name="Rectangle 21">
            <a:extLst>
              <a:ext uri="{FF2B5EF4-FFF2-40B4-BE49-F238E27FC236}">
                <a16:creationId xmlns:a16="http://schemas.microsoft.com/office/drawing/2014/main" id="{1A717F01-C021-4380-A80C-441751EA299A}"/>
              </a:ext>
            </a:extLst>
          </p:cNvPr>
          <p:cNvSpPr/>
          <p:nvPr/>
        </p:nvSpPr>
        <p:spPr bwMode="auto">
          <a:xfrm>
            <a:off x="3517385" y="2526475"/>
            <a:ext cx="629866" cy="21876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 name="Rectangle 22">
            <a:extLst>
              <a:ext uri="{FF2B5EF4-FFF2-40B4-BE49-F238E27FC236}">
                <a16:creationId xmlns:a16="http://schemas.microsoft.com/office/drawing/2014/main" id="{3425ACE5-CF2D-428C-8264-6A700B5ECCEA}"/>
              </a:ext>
            </a:extLst>
          </p:cNvPr>
          <p:cNvSpPr/>
          <p:nvPr/>
        </p:nvSpPr>
        <p:spPr bwMode="auto">
          <a:xfrm>
            <a:off x="3514350" y="2743200"/>
            <a:ext cx="635937" cy="228600"/>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 name="Freeform: Shape 23">
            <a:extLst>
              <a:ext uri="{FF2B5EF4-FFF2-40B4-BE49-F238E27FC236}">
                <a16:creationId xmlns:a16="http://schemas.microsoft.com/office/drawing/2014/main" id="{BD517BC1-5515-4D29-97C7-C8620E155120}"/>
              </a:ext>
            </a:extLst>
          </p:cNvPr>
          <p:cNvSpPr/>
          <p:nvPr/>
        </p:nvSpPr>
        <p:spPr bwMode="auto">
          <a:xfrm>
            <a:off x="2741024" y="2666999"/>
            <a:ext cx="635937" cy="1046367"/>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5" name="Freeform: Shape 24">
            <a:extLst>
              <a:ext uri="{FF2B5EF4-FFF2-40B4-BE49-F238E27FC236}">
                <a16:creationId xmlns:a16="http://schemas.microsoft.com/office/drawing/2014/main" id="{769D7826-2B90-48F6-B85E-BE20541D746C}"/>
              </a:ext>
            </a:extLst>
          </p:cNvPr>
          <p:cNvSpPr/>
          <p:nvPr/>
        </p:nvSpPr>
        <p:spPr bwMode="auto">
          <a:xfrm rot="10800000">
            <a:off x="4289185" y="2666998"/>
            <a:ext cx="1269684" cy="2057401"/>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C0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6" name="Freeform: Shape 25">
            <a:extLst>
              <a:ext uri="{FF2B5EF4-FFF2-40B4-BE49-F238E27FC236}">
                <a16:creationId xmlns:a16="http://schemas.microsoft.com/office/drawing/2014/main" id="{4BCD1611-D276-45B7-998F-29CBD08C0E90}"/>
              </a:ext>
            </a:extLst>
          </p:cNvPr>
          <p:cNvSpPr/>
          <p:nvPr/>
        </p:nvSpPr>
        <p:spPr bwMode="auto">
          <a:xfrm>
            <a:off x="2948790" y="2888885"/>
            <a:ext cx="597066" cy="1243638"/>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7" name="Freeform: Shape 26">
            <a:extLst>
              <a:ext uri="{FF2B5EF4-FFF2-40B4-BE49-F238E27FC236}">
                <a16:creationId xmlns:a16="http://schemas.microsoft.com/office/drawing/2014/main" id="{34A6FD4C-595D-4DFE-89E2-F9E61C42765E}"/>
              </a:ext>
            </a:extLst>
          </p:cNvPr>
          <p:cNvSpPr/>
          <p:nvPr/>
        </p:nvSpPr>
        <p:spPr bwMode="auto">
          <a:xfrm rot="10800000">
            <a:off x="4299734" y="2875934"/>
            <a:ext cx="1110465" cy="2086741"/>
          </a:xfrm>
          <a:custGeom>
            <a:avLst/>
            <a:gdLst>
              <a:gd name="connsiteX0" fmla="*/ 1209094 w 1209094"/>
              <a:gd name="connsiteY0" fmla="*/ 2052320 h 2052320"/>
              <a:gd name="connsiteX1" fmla="*/ 54 w 1209094"/>
              <a:gd name="connsiteY1" fmla="*/ 812800 h 2052320"/>
              <a:gd name="connsiteX2" fmla="*/ 1158294 w 1209094"/>
              <a:gd name="connsiteY2" fmla="*/ 0 h 2052320"/>
            </a:gdLst>
            <a:ahLst/>
            <a:cxnLst>
              <a:cxn ang="0">
                <a:pos x="connsiteX0" y="connsiteY0"/>
              </a:cxn>
              <a:cxn ang="0">
                <a:pos x="connsiteX1" y="connsiteY1"/>
              </a:cxn>
              <a:cxn ang="0">
                <a:pos x="connsiteX2" y="connsiteY2"/>
              </a:cxn>
            </a:cxnLst>
            <a:rect l="l" t="t" r="r" b="b"/>
            <a:pathLst>
              <a:path w="1209094" h="2052320">
                <a:moveTo>
                  <a:pt x="1209094" y="2052320"/>
                </a:moveTo>
                <a:cubicBezTo>
                  <a:pt x="608807" y="1603586"/>
                  <a:pt x="8521" y="1154853"/>
                  <a:pt x="54" y="812800"/>
                </a:cubicBezTo>
                <a:cubicBezTo>
                  <a:pt x="-8413" y="470747"/>
                  <a:pt x="973721" y="135467"/>
                  <a:pt x="1158294" y="0"/>
                </a:cubicBezTo>
              </a:path>
            </a:pathLst>
          </a:custGeom>
          <a:noFill/>
          <a:ln w="38100" cap="flat" cmpd="sng" algn="ctr">
            <a:solidFill>
              <a:srgbClr val="0070C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C91641AD-9AA6-42D6-81F8-30EBD0985756}"/>
                  </a:ext>
                </a:extLst>
              </p14:cNvPr>
              <p14:cNvContentPartPr/>
              <p14:nvPr/>
            </p14:nvContentPartPr>
            <p14:xfrm>
              <a:off x="10731600" y="6508800"/>
              <a:ext cx="360" cy="360"/>
            </p14:xfrm>
          </p:contentPart>
        </mc:Choice>
        <mc:Fallback xmlns="">
          <p:pic>
            <p:nvPicPr>
              <p:cNvPr id="4" name="Ink 3">
                <a:extLst>
                  <a:ext uri="{FF2B5EF4-FFF2-40B4-BE49-F238E27FC236}">
                    <a16:creationId xmlns:a16="http://schemas.microsoft.com/office/drawing/2014/main" id="{C91641AD-9AA6-42D6-81F8-30EBD0985756}"/>
                  </a:ext>
                </a:extLst>
              </p:cNvPr>
              <p:cNvPicPr/>
              <p:nvPr/>
            </p:nvPicPr>
            <p:blipFill>
              <a:blip r:embed="rId8"/>
              <a:stretch>
                <a:fillRect/>
              </a:stretch>
            </p:blipFill>
            <p:spPr>
              <a:xfrm>
                <a:off x="10722240" y="6499440"/>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D8EDEA5D-C237-476E-936B-15AF436A095D}"/>
                  </a:ext>
                </a:extLst>
              </p14:cNvPr>
              <p14:cNvContentPartPr/>
              <p14:nvPr/>
            </p14:nvContentPartPr>
            <p14:xfrm>
              <a:off x="10604520" y="6413400"/>
              <a:ext cx="360" cy="360"/>
            </p14:xfrm>
          </p:contentPart>
        </mc:Choice>
        <mc:Fallback xmlns="">
          <p:pic>
            <p:nvPicPr>
              <p:cNvPr id="5" name="Ink 4">
                <a:extLst>
                  <a:ext uri="{FF2B5EF4-FFF2-40B4-BE49-F238E27FC236}">
                    <a16:creationId xmlns:a16="http://schemas.microsoft.com/office/drawing/2014/main" id="{D8EDEA5D-C237-476E-936B-15AF436A095D}"/>
                  </a:ext>
                </a:extLst>
              </p:cNvPr>
              <p:cNvPicPr/>
              <p:nvPr/>
            </p:nvPicPr>
            <p:blipFill>
              <a:blip r:embed="rId8"/>
              <a:stretch>
                <a:fillRect/>
              </a:stretch>
            </p:blipFill>
            <p:spPr>
              <a:xfrm>
                <a:off x="10595160" y="6404040"/>
                <a:ext cx="19080" cy="19080"/>
              </a:xfrm>
              <a:prstGeom prst="rect">
                <a:avLst/>
              </a:prstGeom>
            </p:spPr>
          </p:pic>
        </mc:Fallback>
      </mc:AlternateContent>
      <p:sp>
        <p:nvSpPr>
          <p:cNvPr id="21" name="Rectangle 20">
            <a:extLst>
              <a:ext uri="{FF2B5EF4-FFF2-40B4-BE49-F238E27FC236}">
                <a16:creationId xmlns:a16="http://schemas.microsoft.com/office/drawing/2014/main" id="{6BC359C6-3B7D-449F-A2A4-D3789A083C0A}"/>
              </a:ext>
            </a:extLst>
          </p:cNvPr>
          <p:cNvSpPr/>
          <p:nvPr/>
        </p:nvSpPr>
        <p:spPr bwMode="auto">
          <a:xfrm>
            <a:off x="3515379" y="4837014"/>
            <a:ext cx="633878" cy="188320"/>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1" name="Rectangle 30">
            <a:extLst>
              <a:ext uri="{FF2B5EF4-FFF2-40B4-BE49-F238E27FC236}">
                <a16:creationId xmlns:a16="http://schemas.microsoft.com/office/drawing/2014/main" id="{DB767395-AA81-49EA-9F1F-4C8B4696A3D8}"/>
              </a:ext>
            </a:extLst>
          </p:cNvPr>
          <p:cNvSpPr/>
          <p:nvPr/>
        </p:nvSpPr>
        <p:spPr bwMode="auto">
          <a:xfrm>
            <a:off x="3517385" y="4608413"/>
            <a:ext cx="629866" cy="2286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2" name="Rectangle 31">
            <a:extLst>
              <a:ext uri="{FF2B5EF4-FFF2-40B4-BE49-F238E27FC236}">
                <a16:creationId xmlns:a16="http://schemas.microsoft.com/office/drawing/2014/main" id="{8E790F2D-B187-41FE-889D-854A83FEF661}"/>
              </a:ext>
            </a:extLst>
          </p:cNvPr>
          <p:cNvSpPr/>
          <p:nvPr/>
        </p:nvSpPr>
        <p:spPr bwMode="auto">
          <a:xfrm>
            <a:off x="3517385" y="3558480"/>
            <a:ext cx="629866" cy="228600"/>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3" name="Rectangle 32">
            <a:extLst>
              <a:ext uri="{FF2B5EF4-FFF2-40B4-BE49-F238E27FC236}">
                <a16:creationId xmlns:a16="http://schemas.microsoft.com/office/drawing/2014/main" id="{1209A707-0161-4C2D-B2F0-23443FBD1B5E}"/>
              </a:ext>
            </a:extLst>
          </p:cNvPr>
          <p:cNvSpPr/>
          <p:nvPr/>
        </p:nvSpPr>
        <p:spPr bwMode="auto">
          <a:xfrm>
            <a:off x="3514350" y="3990427"/>
            <a:ext cx="635937" cy="228600"/>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4" name="Rectangle 33">
            <a:extLst>
              <a:ext uri="{FF2B5EF4-FFF2-40B4-BE49-F238E27FC236}">
                <a16:creationId xmlns:a16="http://schemas.microsoft.com/office/drawing/2014/main" id="{261F4415-D4CC-406F-850B-A291884A6E1D}"/>
              </a:ext>
            </a:extLst>
          </p:cNvPr>
          <p:cNvSpPr/>
          <p:nvPr/>
        </p:nvSpPr>
        <p:spPr bwMode="auto">
          <a:xfrm>
            <a:off x="7484127" y="847878"/>
            <a:ext cx="1110106" cy="56036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 name="Rectangle 1">
            <a:extLst>
              <a:ext uri="{FF2B5EF4-FFF2-40B4-BE49-F238E27FC236}">
                <a16:creationId xmlns:a16="http://schemas.microsoft.com/office/drawing/2014/main" id="{76A8198A-5D4C-7809-E54B-62291B24F7BB}"/>
              </a:ext>
            </a:extLst>
          </p:cNvPr>
          <p:cNvSpPr/>
          <p:nvPr/>
        </p:nvSpPr>
        <p:spPr bwMode="auto">
          <a:xfrm>
            <a:off x="3514350" y="1907778"/>
            <a:ext cx="629866" cy="21876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6" name="Rectangle 5">
            <a:extLst>
              <a:ext uri="{FF2B5EF4-FFF2-40B4-BE49-F238E27FC236}">
                <a16:creationId xmlns:a16="http://schemas.microsoft.com/office/drawing/2014/main" id="{C8F1206A-88B2-DADD-0796-AAC73B70486C}"/>
              </a:ext>
            </a:extLst>
          </p:cNvPr>
          <p:cNvSpPr/>
          <p:nvPr/>
        </p:nvSpPr>
        <p:spPr bwMode="auto">
          <a:xfrm>
            <a:off x="3514350" y="2108098"/>
            <a:ext cx="629866" cy="218768"/>
          </a:xfrm>
          <a:prstGeom prst="rect">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2" name="Rectangle 11">
            <a:extLst>
              <a:ext uri="{FF2B5EF4-FFF2-40B4-BE49-F238E27FC236}">
                <a16:creationId xmlns:a16="http://schemas.microsoft.com/office/drawing/2014/main" id="{3B47204C-4D77-C1E8-3AF3-AF6F8ED89A9F}"/>
              </a:ext>
            </a:extLst>
          </p:cNvPr>
          <p:cNvSpPr/>
          <p:nvPr/>
        </p:nvSpPr>
        <p:spPr bwMode="auto">
          <a:xfrm>
            <a:off x="3514927" y="2116244"/>
            <a:ext cx="635937" cy="202158"/>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3" name="Rectangle 12">
            <a:extLst>
              <a:ext uri="{FF2B5EF4-FFF2-40B4-BE49-F238E27FC236}">
                <a16:creationId xmlns:a16="http://schemas.microsoft.com/office/drawing/2014/main" id="{CAB6F492-53DC-3FAF-4642-9BB92EEA6F4B}"/>
              </a:ext>
            </a:extLst>
          </p:cNvPr>
          <p:cNvSpPr/>
          <p:nvPr/>
        </p:nvSpPr>
        <p:spPr bwMode="auto">
          <a:xfrm>
            <a:off x="3512295" y="2324317"/>
            <a:ext cx="635937" cy="200977"/>
          </a:xfrm>
          <a:prstGeom prst="rect">
            <a:avLst/>
          </a:prstGeom>
          <a:noFill/>
          <a:ln w="571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297286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dissolv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dissolv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dissolv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dissolv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2"/>
                                        </p:tgtEl>
                                      </p:cBhvr>
                                    </p:animEffect>
                                    <p:set>
                                      <p:cBhvr>
                                        <p:cTn id="58" dur="1" fill="hold">
                                          <p:stCondLst>
                                            <p:cond delay="499"/>
                                          </p:stCondLst>
                                        </p:cTn>
                                        <p:tgtEl>
                                          <p:spTgt spid="1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9"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dissolv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dissolve">
                                      <p:cBhvr>
                                        <p:cTn id="69" dur="5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dissolve">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9"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dissolve">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grpId="0" nodeType="clickEffect">
                                  <p:stCondLst>
                                    <p:cond delay="0"/>
                                  </p:stCondLst>
                                  <p:childTnLst>
                                    <p:animEffect transition="out" filter="fade">
                                      <p:cBhvr>
                                        <p:cTn id="88" dur="500"/>
                                        <p:tgtEl>
                                          <p:spTgt spid="34"/>
                                        </p:tgtEl>
                                      </p:cBhvr>
                                    </p:animEffect>
                                    <p:set>
                                      <p:cBhvr>
                                        <p:cTn id="89"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1" grpId="0" animBg="1"/>
      <p:bldP spid="31" grpId="0" animBg="1"/>
      <p:bldP spid="32" grpId="0" animBg="1"/>
      <p:bldP spid="33" grpId="0" animBg="1"/>
      <p:bldP spid="34" grpId="0" animBg="1"/>
      <p:bldP spid="2" grpId="0" animBg="1"/>
      <p:bldP spid="2" grpId="1" animBg="1"/>
      <p:bldP spid="6" grpId="0" animBg="1"/>
      <p:bldP spid="6" grpId="1" animBg="1"/>
      <p:bldP spid="12" grpId="0" animBg="1"/>
      <p:bldP spid="12" grpId="1" animBg="1"/>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F18B546-F591-4F72-8A53-DD93299200B1}"/>
              </a:ext>
            </a:extLst>
          </p:cNvPr>
          <p:cNvSpPr>
            <a:spLocks noGrp="1"/>
          </p:cNvSpPr>
          <p:nvPr>
            <p:ph type="title"/>
          </p:nvPr>
        </p:nvSpPr>
        <p:spPr>
          <a:xfrm>
            <a:off x="0" y="0"/>
            <a:ext cx="12192000" cy="609600"/>
          </a:xfrm>
        </p:spPr>
        <p:txBody>
          <a:bodyPr/>
          <a:lstStyle/>
          <a:p>
            <a:r>
              <a:rPr lang="en-US" dirty="0"/>
              <a:t>Cu vs Co Balance of Power</a:t>
            </a:r>
          </a:p>
        </p:txBody>
      </p:sp>
      <p:pic>
        <p:nvPicPr>
          <p:cNvPr id="9" name="Picture 8">
            <a:extLst>
              <a:ext uri="{FF2B5EF4-FFF2-40B4-BE49-F238E27FC236}">
                <a16:creationId xmlns:a16="http://schemas.microsoft.com/office/drawing/2014/main" id="{771F57BB-2D93-42E6-A5A5-BE32F8E69634}"/>
              </a:ext>
            </a:extLst>
          </p:cNvPr>
          <p:cNvPicPr>
            <a:picLocks noChangeAspect="1"/>
          </p:cNvPicPr>
          <p:nvPr/>
        </p:nvPicPr>
        <p:blipFill rotWithShape="1">
          <a:blip r:embed="rId3"/>
          <a:srcRect t="9970"/>
          <a:stretch/>
        </p:blipFill>
        <p:spPr>
          <a:xfrm>
            <a:off x="2125894" y="713721"/>
            <a:ext cx="4547419" cy="2085539"/>
          </a:xfrm>
          <a:prstGeom prst="rect">
            <a:avLst/>
          </a:prstGeom>
        </p:spPr>
      </p:pic>
      <p:grpSp>
        <p:nvGrpSpPr>
          <p:cNvPr id="13" name="Group 12">
            <a:extLst>
              <a:ext uri="{FF2B5EF4-FFF2-40B4-BE49-F238E27FC236}">
                <a16:creationId xmlns:a16="http://schemas.microsoft.com/office/drawing/2014/main" id="{B4FB5E26-3BA7-4BCF-B705-6F11790D4722}"/>
              </a:ext>
            </a:extLst>
          </p:cNvPr>
          <p:cNvGrpSpPr/>
          <p:nvPr/>
        </p:nvGrpSpPr>
        <p:grpSpPr>
          <a:xfrm>
            <a:off x="4416498" y="2203971"/>
            <a:ext cx="1231587" cy="461665"/>
            <a:chOff x="7335999" y="4338113"/>
            <a:chExt cx="1244436" cy="461665"/>
          </a:xfrm>
        </p:grpSpPr>
        <p:cxnSp>
          <p:nvCxnSpPr>
            <p:cNvPr id="14" name="Straight Arrow Connector 13">
              <a:extLst>
                <a:ext uri="{FF2B5EF4-FFF2-40B4-BE49-F238E27FC236}">
                  <a16:creationId xmlns:a16="http://schemas.microsoft.com/office/drawing/2014/main" id="{86128CFE-6A7E-4706-A053-5DE8D4A1A271}"/>
                </a:ext>
              </a:extLst>
            </p:cNvPr>
            <p:cNvCxnSpPr/>
            <p:nvPr/>
          </p:nvCxnSpPr>
          <p:spPr bwMode="auto">
            <a:xfrm>
              <a:off x="7335999" y="4563126"/>
              <a:ext cx="645134"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15" name="TextBox 14">
              <a:extLst>
                <a:ext uri="{FF2B5EF4-FFF2-40B4-BE49-F238E27FC236}">
                  <a16:creationId xmlns:a16="http://schemas.microsoft.com/office/drawing/2014/main" id="{645CBD41-E2EC-46EA-AA60-5715EA1FA629}"/>
                </a:ext>
              </a:extLst>
            </p:cNvPr>
            <p:cNvSpPr txBox="1"/>
            <p:nvPr/>
          </p:nvSpPr>
          <p:spPr>
            <a:xfrm>
              <a:off x="7945508" y="4338113"/>
              <a:ext cx="634927" cy="461665"/>
            </a:xfrm>
            <a:prstGeom prst="rect">
              <a:avLst/>
            </a:prstGeom>
            <a:noFill/>
          </p:spPr>
          <p:txBody>
            <a:bodyPr wrap="square" rtlCol="0">
              <a:spAutoFit/>
            </a:bodyPr>
            <a:lstStyle/>
            <a:p>
              <a:r>
                <a:rPr lang="en-US" sz="2400" b="1" dirty="0">
                  <a:solidFill>
                    <a:srgbClr val="0070C0"/>
                  </a:solidFill>
                  <a:latin typeface="Book Antiqua" panose="02040602050305030304" pitchFamily="18" charset="0"/>
                </a:rPr>
                <a:t>40</a:t>
              </a:r>
            </a:p>
          </p:txBody>
        </p:sp>
      </p:grpSp>
      <p:grpSp>
        <p:nvGrpSpPr>
          <p:cNvPr id="16" name="Group 15">
            <a:extLst>
              <a:ext uri="{FF2B5EF4-FFF2-40B4-BE49-F238E27FC236}">
                <a16:creationId xmlns:a16="http://schemas.microsoft.com/office/drawing/2014/main" id="{E066E331-A06B-4226-AD60-58EA57CD107B}"/>
              </a:ext>
            </a:extLst>
          </p:cNvPr>
          <p:cNvGrpSpPr/>
          <p:nvPr/>
        </p:nvGrpSpPr>
        <p:grpSpPr>
          <a:xfrm>
            <a:off x="3343076" y="2195400"/>
            <a:ext cx="1076356" cy="461665"/>
            <a:chOff x="3491880" y="4356043"/>
            <a:chExt cx="1087585" cy="461665"/>
          </a:xfrm>
        </p:grpSpPr>
        <p:cxnSp>
          <p:nvCxnSpPr>
            <p:cNvPr id="17" name="Straight Arrow Connector 16">
              <a:extLst>
                <a:ext uri="{FF2B5EF4-FFF2-40B4-BE49-F238E27FC236}">
                  <a16:creationId xmlns:a16="http://schemas.microsoft.com/office/drawing/2014/main" id="{617FA7F3-B742-44E0-A939-B5CB0F3019B8}"/>
                </a:ext>
              </a:extLst>
            </p:cNvPr>
            <p:cNvCxnSpPr/>
            <p:nvPr/>
          </p:nvCxnSpPr>
          <p:spPr bwMode="auto">
            <a:xfrm flipH="1">
              <a:off x="3931394" y="4586876"/>
              <a:ext cx="648071" cy="0"/>
            </a:xfrm>
            <a:prstGeom prst="straightConnector1">
              <a:avLst/>
            </a:prstGeom>
            <a:solidFill>
              <a:schemeClr val="accent1"/>
            </a:solidFill>
            <a:ln w="76200" cap="flat" cmpd="sng" algn="ctr">
              <a:solidFill>
                <a:srgbClr val="9B0000"/>
              </a:solidFill>
              <a:prstDash val="solid"/>
              <a:round/>
              <a:headEnd type="none" w="med" len="med"/>
              <a:tailEnd type="triangle"/>
            </a:ln>
            <a:effectLst/>
          </p:spPr>
        </p:cxnSp>
        <p:sp>
          <p:nvSpPr>
            <p:cNvPr id="18" name="TextBox 17">
              <a:extLst>
                <a:ext uri="{FF2B5EF4-FFF2-40B4-BE49-F238E27FC236}">
                  <a16:creationId xmlns:a16="http://schemas.microsoft.com/office/drawing/2014/main" id="{87AB6BDD-197B-44D8-B50F-3DF72E03D5A3}"/>
                </a:ext>
              </a:extLst>
            </p:cNvPr>
            <p:cNvSpPr txBox="1"/>
            <p:nvPr/>
          </p:nvSpPr>
          <p:spPr>
            <a:xfrm>
              <a:off x="3491880" y="4356043"/>
              <a:ext cx="634927" cy="461665"/>
            </a:xfrm>
            <a:prstGeom prst="rect">
              <a:avLst/>
            </a:prstGeom>
            <a:noFill/>
          </p:spPr>
          <p:txBody>
            <a:bodyPr wrap="square" rtlCol="0">
              <a:spAutoFit/>
            </a:bodyPr>
            <a:lstStyle/>
            <a:p>
              <a:r>
                <a:rPr lang="en-US" sz="2400" b="1" dirty="0">
                  <a:solidFill>
                    <a:srgbClr val="C00000"/>
                  </a:solidFill>
                  <a:latin typeface="Book Antiqua" panose="02040602050305030304" pitchFamily="18" charset="0"/>
                </a:rPr>
                <a:t>40</a:t>
              </a:r>
            </a:p>
          </p:txBody>
        </p:sp>
      </p:grpSp>
      <p:pic>
        <p:nvPicPr>
          <p:cNvPr id="19" name="!!Picture-Top">
            <a:extLst>
              <a:ext uri="{FF2B5EF4-FFF2-40B4-BE49-F238E27FC236}">
                <a16:creationId xmlns:a16="http://schemas.microsoft.com/office/drawing/2014/main" id="{8A866B74-23DF-4F4F-9E4E-392E5AD779A1}"/>
              </a:ext>
            </a:extLst>
          </p:cNvPr>
          <p:cNvPicPr>
            <a:picLocks noChangeAspect="1"/>
          </p:cNvPicPr>
          <p:nvPr/>
        </p:nvPicPr>
        <p:blipFill>
          <a:blip r:embed="rId4"/>
          <a:stretch>
            <a:fillRect/>
          </a:stretch>
        </p:blipFill>
        <p:spPr>
          <a:xfrm>
            <a:off x="5941417" y="3273259"/>
            <a:ext cx="4594860" cy="2308860"/>
          </a:xfrm>
          <a:prstGeom prst="rect">
            <a:avLst/>
          </a:prstGeom>
        </p:spPr>
      </p:pic>
      <p:grpSp>
        <p:nvGrpSpPr>
          <p:cNvPr id="20" name="Group 19">
            <a:extLst>
              <a:ext uri="{FF2B5EF4-FFF2-40B4-BE49-F238E27FC236}">
                <a16:creationId xmlns:a16="http://schemas.microsoft.com/office/drawing/2014/main" id="{2FDC980B-61CE-4363-B69F-B490045716B4}"/>
              </a:ext>
            </a:extLst>
          </p:cNvPr>
          <p:cNvGrpSpPr/>
          <p:nvPr/>
        </p:nvGrpSpPr>
        <p:grpSpPr>
          <a:xfrm>
            <a:off x="8597569" y="4948808"/>
            <a:ext cx="1244436" cy="461665"/>
            <a:chOff x="7335999" y="4338113"/>
            <a:chExt cx="1244436" cy="461665"/>
          </a:xfrm>
        </p:grpSpPr>
        <p:cxnSp>
          <p:nvCxnSpPr>
            <p:cNvPr id="21" name="Straight Arrow Connector 20">
              <a:extLst>
                <a:ext uri="{FF2B5EF4-FFF2-40B4-BE49-F238E27FC236}">
                  <a16:creationId xmlns:a16="http://schemas.microsoft.com/office/drawing/2014/main" id="{B466AFAD-CC3C-4E36-A6B2-86D3B567A308}"/>
                </a:ext>
              </a:extLst>
            </p:cNvPr>
            <p:cNvCxnSpPr/>
            <p:nvPr/>
          </p:nvCxnSpPr>
          <p:spPr bwMode="auto">
            <a:xfrm>
              <a:off x="7335999" y="4563126"/>
              <a:ext cx="645134" cy="0"/>
            </a:xfrm>
            <a:prstGeom prst="straightConnector1">
              <a:avLst/>
            </a:prstGeom>
            <a:solidFill>
              <a:schemeClr val="accent1"/>
            </a:solidFill>
            <a:ln w="76200" cap="flat" cmpd="sng" algn="ctr">
              <a:solidFill>
                <a:srgbClr val="0070C0"/>
              </a:solidFill>
              <a:prstDash val="solid"/>
              <a:round/>
              <a:headEnd type="none" w="med" len="med"/>
              <a:tailEnd type="triangle"/>
            </a:ln>
            <a:effectLst/>
          </p:spPr>
        </p:cxnSp>
        <p:sp>
          <p:nvSpPr>
            <p:cNvPr id="22" name="TextBox 21">
              <a:extLst>
                <a:ext uri="{FF2B5EF4-FFF2-40B4-BE49-F238E27FC236}">
                  <a16:creationId xmlns:a16="http://schemas.microsoft.com/office/drawing/2014/main" id="{53023D54-D1A0-419E-ABA7-B93676E78DF0}"/>
                </a:ext>
              </a:extLst>
            </p:cNvPr>
            <p:cNvSpPr txBox="1"/>
            <p:nvPr/>
          </p:nvSpPr>
          <p:spPr>
            <a:xfrm>
              <a:off x="7945508" y="4338113"/>
              <a:ext cx="634927" cy="461665"/>
            </a:xfrm>
            <a:prstGeom prst="rect">
              <a:avLst/>
            </a:prstGeom>
            <a:noFill/>
          </p:spPr>
          <p:txBody>
            <a:bodyPr wrap="square" rtlCol="0">
              <a:spAutoFit/>
            </a:bodyPr>
            <a:lstStyle/>
            <a:p>
              <a:r>
                <a:rPr lang="en-US" sz="2400" b="1" dirty="0">
                  <a:solidFill>
                    <a:srgbClr val="0070C0"/>
                  </a:solidFill>
                  <a:latin typeface="Book Antiqua" panose="02040602050305030304" pitchFamily="18" charset="0"/>
                </a:rPr>
                <a:t>40</a:t>
              </a:r>
            </a:p>
          </p:txBody>
        </p:sp>
      </p:grpSp>
      <p:grpSp>
        <p:nvGrpSpPr>
          <p:cNvPr id="23" name="Group 22">
            <a:extLst>
              <a:ext uri="{FF2B5EF4-FFF2-40B4-BE49-F238E27FC236}">
                <a16:creationId xmlns:a16="http://schemas.microsoft.com/office/drawing/2014/main" id="{BF66FB5B-87A0-42BF-ADBE-D097FCD71C62}"/>
              </a:ext>
            </a:extLst>
          </p:cNvPr>
          <p:cNvGrpSpPr/>
          <p:nvPr/>
        </p:nvGrpSpPr>
        <p:grpSpPr>
          <a:xfrm>
            <a:off x="7715628" y="4942988"/>
            <a:ext cx="864096" cy="461665"/>
            <a:chOff x="3491880" y="4356043"/>
            <a:chExt cx="864096" cy="461665"/>
          </a:xfrm>
        </p:grpSpPr>
        <p:cxnSp>
          <p:nvCxnSpPr>
            <p:cNvPr id="24" name="Straight Arrow Connector 23">
              <a:extLst>
                <a:ext uri="{FF2B5EF4-FFF2-40B4-BE49-F238E27FC236}">
                  <a16:creationId xmlns:a16="http://schemas.microsoft.com/office/drawing/2014/main" id="{8B1007A7-28E2-4BD8-8C87-42D178E580DC}"/>
                </a:ext>
              </a:extLst>
            </p:cNvPr>
            <p:cNvCxnSpPr/>
            <p:nvPr/>
          </p:nvCxnSpPr>
          <p:spPr bwMode="auto">
            <a:xfrm flipH="1">
              <a:off x="3931395" y="4586875"/>
              <a:ext cx="424581" cy="1"/>
            </a:xfrm>
            <a:prstGeom prst="straightConnector1">
              <a:avLst/>
            </a:prstGeom>
            <a:solidFill>
              <a:schemeClr val="accent1"/>
            </a:solidFill>
            <a:ln w="76200" cap="flat" cmpd="sng" algn="ctr">
              <a:solidFill>
                <a:srgbClr val="C00000"/>
              </a:solidFill>
              <a:prstDash val="solid"/>
              <a:round/>
              <a:headEnd type="none" w="med" len="med"/>
              <a:tailEnd type="triangle"/>
            </a:ln>
            <a:effectLst/>
          </p:spPr>
        </p:cxnSp>
        <p:sp>
          <p:nvSpPr>
            <p:cNvPr id="25" name="TextBox 24">
              <a:extLst>
                <a:ext uri="{FF2B5EF4-FFF2-40B4-BE49-F238E27FC236}">
                  <a16:creationId xmlns:a16="http://schemas.microsoft.com/office/drawing/2014/main" id="{26EA3E34-73E8-4A92-B55F-CE84C608290A}"/>
                </a:ext>
              </a:extLst>
            </p:cNvPr>
            <p:cNvSpPr txBox="1"/>
            <p:nvPr/>
          </p:nvSpPr>
          <p:spPr>
            <a:xfrm>
              <a:off x="3491880" y="4356043"/>
              <a:ext cx="634927" cy="461665"/>
            </a:xfrm>
            <a:prstGeom prst="rect">
              <a:avLst/>
            </a:prstGeom>
            <a:noFill/>
          </p:spPr>
          <p:txBody>
            <a:bodyPr wrap="square" rtlCol="0">
              <a:spAutoFit/>
            </a:bodyPr>
            <a:lstStyle/>
            <a:p>
              <a:r>
                <a:rPr lang="en-US" sz="2400" b="1" dirty="0">
                  <a:solidFill>
                    <a:srgbClr val="9B0000"/>
                  </a:solidFill>
                  <a:latin typeface="Book Antiqua" panose="02040602050305030304" pitchFamily="18" charset="0"/>
                </a:rPr>
                <a:t>20</a:t>
              </a:r>
            </a:p>
          </p:txBody>
        </p:sp>
      </p:grpSp>
      <p:sp>
        <p:nvSpPr>
          <p:cNvPr id="26" name="Content Placeholder 2">
            <a:extLst>
              <a:ext uri="{FF2B5EF4-FFF2-40B4-BE49-F238E27FC236}">
                <a16:creationId xmlns:a16="http://schemas.microsoft.com/office/drawing/2014/main" id="{59573F8B-83B6-491D-83DF-FCE4A970EA4F}"/>
              </a:ext>
            </a:extLst>
          </p:cNvPr>
          <p:cNvSpPr txBox="1">
            <a:spLocks/>
          </p:cNvSpPr>
          <p:nvPr/>
        </p:nvSpPr>
        <p:spPr bwMode="auto">
          <a:xfrm>
            <a:off x="0" y="1098352"/>
            <a:ext cx="3323180" cy="114689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solidFill>
                  <a:srgbClr val="0070C0"/>
                </a:solidFill>
                <a:effectLst/>
                <a:latin typeface="Book Antiqua" pitchFamily="18" charset="0"/>
              </a:rPr>
              <a:t>Cu = 80-40 = 40</a:t>
            </a:r>
          </a:p>
          <a:p>
            <a:pPr marL="0" indent="0">
              <a:buNone/>
            </a:pPr>
            <a:r>
              <a:rPr lang="en-US" sz="2000" kern="0" dirty="0">
                <a:solidFill>
                  <a:srgbClr val="9B0000"/>
                </a:solidFill>
                <a:effectLst/>
                <a:latin typeface="Book Antiqua" pitchFamily="18" charset="0"/>
              </a:rPr>
              <a:t>Co =40-0= 40</a:t>
            </a:r>
          </a:p>
          <a:p>
            <a:pPr marL="0" indent="0">
              <a:buNone/>
            </a:pPr>
            <a:endParaRPr lang="en-US" sz="2000" kern="0" dirty="0">
              <a:effectLst/>
              <a:latin typeface="Book Antiqua" pitchFamily="18" charset="0"/>
            </a:endParaRPr>
          </a:p>
        </p:txBody>
      </p:sp>
      <p:sp>
        <p:nvSpPr>
          <p:cNvPr id="27" name="Content Placeholder 2">
            <a:extLst>
              <a:ext uri="{FF2B5EF4-FFF2-40B4-BE49-F238E27FC236}">
                <a16:creationId xmlns:a16="http://schemas.microsoft.com/office/drawing/2014/main" id="{45A6FE79-E6B0-46FC-AB75-AF3EA0C472A1}"/>
              </a:ext>
            </a:extLst>
          </p:cNvPr>
          <p:cNvSpPr txBox="1">
            <a:spLocks/>
          </p:cNvSpPr>
          <p:nvPr/>
        </p:nvSpPr>
        <p:spPr bwMode="auto">
          <a:xfrm>
            <a:off x="152400" y="4058741"/>
            <a:ext cx="3323180" cy="39727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effectLst/>
                <a:latin typeface="Book Antiqua" pitchFamily="18" charset="0"/>
              </a:rPr>
              <a:t>p =$80, c=$40, v=$0</a:t>
            </a:r>
          </a:p>
          <a:p>
            <a:pPr marL="0" indent="0">
              <a:buNone/>
            </a:pPr>
            <a:endParaRPr lang="en-US" sz="2000" kern="0" dirty="0">
              <a:effectLst/>
              <a:latin typeface="Book Antiqua" pitchFamily="18" charset="0"/>
            </a:endParaRPr>
          </a:p>
        </p:txBody>
      </p:sp>
      <p:sp>
        <p:nvSpPr>
          <p:cNvPr id="28" name="Content Placeholder 2">
            <a:extLst>
              <a:ext uri="{FF2B5EF4-FFF2-40B4-BE49-F238E27FC236}">
                <a16:creationId xmlns:a16="http://schemas.microsoft.com/office/drawing/2014/main" id="{D56BC2C1-F52F-46A3-97D2-EE74B5F37752}"/>
              </a:ext>
            </a:extLst>
          </p:cNvPr>
          <p:cNvSpPr txBox="1">
            <a:spLocks/>
          </p:cNvSpPr>
          <p:nvPr/>
        </p:nvSpPr>
        <p:spPr bwMode="auto">
          <a:xfrm>
            <a:off x="6059989" y="1426551"/>
            <a:ext cx="3323180" cy="790672"/>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effectLst/>
                <a:latin typeface="Book Antiqua" pitchFamily="18" charset="0"/>
              </a:rPr>
              <a:t>SL* = Cu/(Cu+Co)</a:t>
            </a:r>
          </a:p>
          <a:p>
            <a:pPr marL="0" indent="0">
              <a:buNone/>
            </a:pPr>
            <a:r>
              <a:rPr lang="en-US" sz="2000" kern="0" dirty="0">
                <a:effectLst/>
                <a:latin typeface="Book Antiqua" pitchFamily="18" charset="0"/>
              </a:rPr>
              <a:t>SL*=40/(40+40)=0.5</a:t>
            </a:r>
          </a:p>
          <a:p>
            <a:pPr marL="0" indent="0">
              <a:buNone/>
            </a:pPr>
            <a:endParaRPr lang="en-US" sz="2000" kern="0" dirty="0">
              <a:effectLst/>
              <a:latin typeface="Book Antiqua" pitchFamily="18" charset="0"/>
            </a:endParaRPr>
          </a:p>
        </p:txBody>
      </p:sp>
      <p:grpSp>
        <p:nvGrpSpPr>
          <p:cNvPr id="29" name="Group 28">
            <a:extLst>
              <a:ext uri="{FF2B5EF4-FFF2-40B4-BE49-F238E27FC236}">
                <a16:creationId xmlns:a16="http://schemas.microsoft.com/office/drawing/2014/main" id="{D1DE96BB-C287-40AA-ABD8-E97FEB310C39}"/>
              </a:ext>
            </a:extLst>
          </p:cNvPr>
          <p:cNvGrpSpPr/>
          <p:nvPr/>
        </p:nvGrpSpPr>
        <p:grpSpPr>
          <a:xfrm>
            <a:off x="5924219" y="5526756"/>
            <a:ext cx="4275872" cy="792088"/>
            <a:chOff x="3491880" y="5046518"/>
            <a:chExt cx="4320480" cy="792088"/>
          </a:xfrm>
        </p:grpSpPr>
        <p:sp>
          <p:nvSpPr>
            <p:cNvPr id="30" name="Isosceles Triangle 29">
              <a:extLst>
                <a:ext uri="{FF2B5EF4-FFF2-40B4-BE49-F238E27FC236}">
                  <a16:creationId xmlns:a16="http://schemas.microsoft.com/office/drawing/2014/main" id="{AAFA82EF-BAF2-46A4-A2F7-7647049715D8}"/>
                </a:ext>
              </a:extLst>
            </p:cNvPr>
            <p:cNvSpPr/>
            <p:nvPr/>
          </p:nvSpPr>
          <p:spPr bwMode="auto">
            <a:xfrm>
              <a:off x="4974870" y="5046518"/>
              <a:ext cx="1368152" cy="79208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112" charset="0"/>
              </a:endParaRPr>
            </a:p>
          </p:txBody>
        </p:sp>
        <p:sp>
          <p:nvSpPr>
            <p:cNvPr id="31" name="Rectangle 30">
              <a:extLst>
                <a:ext uri="{FF2B5EF4-FFF2-40B4-BE49-F238E27FC236}">
                  <a16:creationId xmlns:a16="http://schemas.microsoft.com/office/drawing/2014/main" id="{3407AE04-E488-4463-8CC6-59DAB75D4D44}"/>
                </a:ext>
              </a:extLst>
            </p:cNvPr>
            <p:cNvSpPr/>
            <p:nvPr/>
          </p:nvSpPr>
          <p:spPr bwMode="auto">
            <a:xfrm>
              <a:off x="3491880" y="5230383"/>
              <a:ext cx="4320480" cy="6082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112" charset="0"/>
              </a:endParaRPr>
            </a:p>
          </p:txBody>
        </p:sp>
      </p:grpSp>
      <p:sp>
        <p:nvSpPr>
          <p:cNvPr id="32" name="Content Placeholder 2">
            <a:extLst>
              <a:ext uri="{FF2B5EF4-FFF2-40B4-BE49-F238E27FC236}">
                <a16:creationId xmlns:a16="http://schemas.microsoft.com/office/drawing/2014/main" id="{877ED09C-44B1-44D0-83CF-006030C4808C}"/>
              </a:ext>
            </a:extLst>
          </p:cNvPr>
          <p:cNvSpPr txBox="1">
            <a:spLocks/>
          </p:cNvSpPr>
          <p:nvPr/>
        </p:nvSpPr>
        <p:spPr bwMode="auto">
          <a:xfrm>
            <a:off x="9383169" y="3772948"/>
            <a:ext cx="3323180" cy="91108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effectLst/>
                <a:latin typeface="Book Antiqua" pitchFamily="18" charset="0"/>
              </a:rPr>
              <a:t>SL* = Cu/(Cu+Co)</a:t>
            </a:r>
          </a:p>
          <a:p>
            <a:pPr marL="0" indent="0">
              <a:buNone/>
            </a:pPr>
            <a:r>
              <a:rPr lang="en-US" sz="2000" kern="0" dirty="0">
                <a:effectLst/>
                <a:latin typeface="Book Antiqua" pitchFamily="18" charset="0"/>
              </a:rPr>
              <a:t>SL*=40/(40+20)=0.667</a:t>
            </a:r>
          </a:p>
          <a:p>
            <a:pPr marL="0" indent="0">
              <a:buNone/>
            </a:pPr>
            <a:endParaRPr lang="en-US" sz="2000" kern="0" dirty="0">
              <a:effectLst/>
              <a:latin typeface="Book Antiqua" pitchFamily="18" charset="0"/>
            </a:endParaRPr>
          </a:p>
        </p:txBody>
      </p:sp>
      <p:grpSp>
        <p:nvGrpSpPr>
          <p:cNvPr id="10" name="Group 9">
            <a:extLst>
              <a:ext uri="{FF2B5EF4-FFF2-40B4-BE49-F238E27FC236}">
                <a16:creationId xmlns:a16="http://schemas.microsoft.com/office/drawing/2014/main" id="{375D3FD8-F7AA-48EE-A7D9-638B9405CACD}"/>
              </a:ext>
            </a:extLst>
          </p:cNvPr>
          <p:cNvGrpSpPr/>
          <p:nvPr/>
        </p:nvGrpSpPr>
        <p:grpSpPr>
          <a:xfrm>
            <a:off x="2256257" y="2665635"/>
            <a:ext cx="4275872" cy="792088"/>
            <a:chOff x="3491880" y="5046518"/>
            <a:chExt cx="4320480" cy="792088"/>
          </a:xfrm>
        </p:grpSpPr>
        <p:sp>
          <p:nvSpPr>
            <p:cNvPr id="11" name="Isosceles Triangle 10">
              <a:extLst>
                <a:ext uri="{FF2B5EF4-FFF2-40B4-BE49-F238E27FC236}">
                  <a16:creationId xmlns:a16="http://schemas.microsoft.com/office/drawing/2014/main" id="{D70BDDF9-3CCD-4B7C-A2BD-CE3252221D1D}"/>
                </a:ext>
              </a:extLst>
            </p:cNvPr>
            <p:cNvSpPr/>
            <p:nvPr/>
          </p:nvSpPr>
          <p:spPr bwMode="auto">
            <a:xfrm>
              <a:off x="4974870" y="5046518"/>
              <a:ext cx="1368152" cy="792088"/>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112" charset="0"/>
              </a:endParaRPr>
            </a:p>
          </p:txBody>
        </p:sp>
        <p:sp>
          <p:nvSpPr>
            <p:cNvPr id="12" name="Rectangle 11">
              <a:extLst>
                <a:ext uri="{FF2B5EF4-FFF2-40B4-BE49-F238E27FC236}">
                  <a16:creationId xmlns:a16="http://schemas.microsoft.com/office/drawing/2014/main" id="{196B418D-5B59-4B81-B1C1-C4201DDE5932}"/>
                </a:ext>
              </a:extLst>
            </p:cNvPr>
            <p:cNvSpPr/>
            <p:nvPr/>
          </p:nvSpPr>
          <p:spPr bwMode="auto">
            <a:xfrm>
              <a:off x="3491880" y="5230383"/>
              <a:ext cx="4320480" cy="60822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latin typeface="Verdana" pitchFamily="-112" charset="0"/>
              </a:endParaRPr>
            </a:p>
          </p:txBody>
        </p:sp>
      </p:grpSp>
      <p:sp>
        <p:nvSpPr>
          <p:cNvPr id="34" name="Content Placeholder 2">
            <a:extLst>
              <a:ext uri="{FF2B5EF4-FFF2-40B4-BE49-F238E27FC236}">
                <a16:creationId xmlns:a16="http://schemas.microsoft.com/office/drawing/2014/main" id="{14FBB84B-720D-4FFC-80EF-4BD827E5D4B4}"/>
              </a:ext>
            </a:extLst>
          </p:cNvPr>
          <p:cNvSpPr txBox="1">
            <a:spLocks/>
          </p:cNvSpPr>
          <p:nvPr/>
        </p:nvSpPr>
        <p:spPr bwMode="auto">
          <a:xfrm>
            <a:off x="30271" y="677437"/>
            <a:ext cx="3323180" cy="457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effectLst/>
                <a:latin typeface="Book Antiqua" pitchFamily="18" charset="0"/>
              </a:rPr>
              <a:t>p =$100, c=$40, v=$0</a:t>
            </a:r>
          </a:p>
          <a:p>
            <a:pPr marL="0" indent="0">
              <a:buNone/>
            </a:pPr>
            <a:endParaRPr lang="en-US" sz="2000" kern="0" dirty="0">
              <a:effectLst/>
              <a:latin typeface="Book Antiqua" pitchFamily="18" charset="0"/>
            </a:endParaRPr>
          </a:p>
        </p:txBody>
      </p:sp>
      <p:sp>
        <p:nvSpPr>
          <p:cNvPr id="3" name="Content Placeholder 2">
            <a:extLst>
              <a:ext uri="{FF2B5EF4-FFF2-40B4-BE49-F238E27FC236}">
                <a16:creationId xmlns:a16="http://schemas.microsoft.com/office/drawing/2014/main" id="{A3DEE579-0905-AF48-128B-974E4AC78D41}"/>
              </a:ext>
            </a:extLst>
          </p:cNvPr>
          <p:cNvSpPr txBox="1">
            <a:spLocks/>
          </p:cNvSpPr>
          <p:nvPr/>
        </p:nvSpPr>
        <p:spPr bwMode="auto">
          <a:xfrm>
            <a:off x="136389" y="4546943"/>
            <a:ext cx="3323180" cy="792089"/>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solidFill>
                  <a:srgbClr val="0070C0"/>
                </a:solidFill>
                <a:effectLst/>
                <a:latin typeface="Book Antiqua" pitchFamily="18" charset="0"/>
              </a:rPr>
              <a:t>Cu = 80-40 = 40</a:t>
            </a:r>
          </a:p>
          <a:p>
            <a:pPr marL="0" indent="0">
              <a:buNone/>
            </a:pPr>
            <a:r>
              <a:rPr lang="en-US" sz="2000" kern="0" dirty="0">
                <a:solidFill>
                  <a:srgbClr val="9B0000"/>
                </a:solidFill>
                <a:effectLst/>
                <a:latin typeface="Book Antiqua" pitchFamily="18" charset="0"/>
              </a:rPr>
              <a:t>Co =40-20= 20</a:t>
            </a:r>
          </a:p>
          <a:p>
            <a:pPr marL="0" indent="0">
              <a:buNone/>
            </a:pPr>
            <a:endParaRPr lang="en-US" sz="2000" kern="0" dirty="0">
              <a:effectLst/>
              <a:latin typeface="Book Antiqua" pitchFamily="18" charset="0"/>
            </a:endParaRPr>
          </a:p>
        </p:txBody>
      </p:sp>
      <p:sp>
        <p:nvSpPr>
          <p:cNvPr id="4" name="Content Placeholder 2">
            <a:extLst>
              <a:ext uri="{FF2B5EF4-FFF2-40B4-BE49-F238E27FC236}">
                <a16:creationId xmlns:a16="http://schemas.microsoft.com/office/drawing/2014/main" id="{216EB8DF-AE63-4F4F-535E-3DD01FF7C02B}"/>
              </a:ext>
            </a:extLst>
          </p:cNvPr>
          <p:cNvSpPr txBox="1">
            <a:spLocks/>
          </p:cNvSpPr>
          <p:nvPr/>
        </p:nvSpPr>
        <p:spPr bwMode="auto">
          <a:xfrm>
            <a:off x="152400" y="4058740"/>
            <a:ext cx="3323180" cy="397271"/>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rgbClr val="66FFFF"/>
              </a:buClr>
              <a:buSzPct val="75000"/>
              <a:buFont typeface="Monotype Sorts"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66FFFF"/>
              </a:buClr>
              <a:buSzPct val="125000"/>
              <a:buChar char="•"/>
              <a:defRPr sz="24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66FFFF"/>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000" kern="0" dirty="0">
                <a:effectLst/>
                <a:latin typeface="Book Antiqua" pitchFamily="18" charset="0"/>
              </a:rPr>
              <a:t>p =$80, c=$40, </a:t>
            </a:r>
            <a:r>
              <a:rPr lang="en-US" sz="2000" kern="0" dirty="0">
                <a:solidFill>
                  <a:srgbClr val="C00000"/>
                </a:solidFill>
                <a:effectLst/>
                <a:latin typeface="Book Antiqua" pitchFamily="18" charset="0"/>
              </a:rPr>
              <a:t>v=$20</a:t>
            </a:r>
          </a:p>
          <a:p>
            <a:pPr marL="0" indent="0">
              <a:buNone/>
            </a:pPr>
            <a:endParaRPr lang="en-US" sz="2000" kern="0" dirty="0">
              <a:effectLst/>
              <a:latin typeface="Book Antiqua" pitchFamily="18" charset="0"/>
            </a:endParaRPr>
          </a:p>
        </p:txBody>
      </p:sp>
    </p:spTree>
    <p:extLst>
      <p:ext uri="{BB962C8B-B14F-4D97-AF65-F5344CB8AC3E}">
        <p14:creationId xmlns:p14="http://schemas.microsoft.com/office/powerpoint/2010/main" val="228335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dissolv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6">
                                            <p:txEl>
                                              <p:pRg st="1" end="1"/>
                                            </p:txEl>
                                          </p:spTgt>
                                        </p:tgtEl>
                                        <p:attrNameLst>
                                          <p:attrName>style.visibility</p:attrName>
                                        </p:attrNameLst>
                                      </p:cBhvr>
                                      <p:to>
                                        <p:strVal val="visible"/>
                                      </p:to>
                                    </p:set>
                                    <p:animEffect transition="in" filter="dissolve">
                                      <p:cBhvr>
                                        <p:cTn id="12" dur="500"/>
                                        <p:tgtEl>
                                          <p:spTgt spid="2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8">
                                            <p:txEl>
                                              <p:pRg st="0" end="0"/>
                                            </p:txEl>
                                          </p:spTgt>
                                        </p:tgtEl>
                                        <p:attrNameLst>
                                          <p:attrName>style.visibility</p:attrName>
                                        </p:attrNameLst>
                                      </p:cBhvr>
                                      <p:to>
                                        <p:strVal val="visible"/>
                                      </p:to>
                                    </p:set>
                                    <p:animEffect transition="in" filter="dissolve">
                                      <p:cBhvr>
                                        <p:cTn id="39" dur="500"/>
                                        <p:tgtEl>
                                          <p:spTgt spid="28">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28">
                                            <p:txEl>
                                              <p:pRg st="1" end="1"/>
                                            </p:txEl>
                                          </p:spTgt>
                                        </p:tgtEl>
                                        <p:attrNameLst>
                                          <p:attrName>style.visibility</p:attrName>
                                        </p:attrNameLst>
                                      </p:cBhvr>
                                      <p:to>
                                        <p:strVal val="visible"/>
                                      </p:to>
                                    </p:set>
                                    <p:animEffect transition="in" filter="dissolve">
                                      <p:cBhvr>
                                        <p:cTn id="44" dur="500"/>
                                        <p:tgtEl>
                                          <p:spTgt spid="28">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dissolve">
                                      <p:cBhvr>
                                        <p:cTn id="49" dur="500"/>
                                        <p:tgtEl>
                                          <p:spTgt spid="27">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grpId="1" nodeType="clickEffect">
                                  <p:stCondLst>
                                    <p:cond delay="0"/>
                                  </p:stCondLst>
                                  <p:childTnLst>
                                    <p:animEffect transition="out" filter="fade">
                                      <p:cBhvr>
                                        <p:cTn id="53" dur="500"/>
                                        <p:tgtEl>
                                          <p:spTgt spid="27">
                                            <p:txEl>
                                              <p:pRg st="0" end="0"/>
                                            </p:txEl>
                                          </p:spTgt>
                                        </p:tgtEl>
                                      </p:cBhvr>
                                    </p:animEffect>
                                    <p:set>
                                      <p:cBhvr>
                                        <p:cTn id="54" dur="1" fill="hold">
                                          <p:stCondLst>
                                            <p:cond delay="499"/>
                                          </p:stCondLst>
                                        </p:cTn>
                                        <p:tgtEl>
                                          <p:spTgt spid="27">
                                            <p:txEl>
                                              <p:pRg st="0" end="0"/>
                                            </p:txEl>
                                          </p:spTgt>
                                        </p:tgtEl>
                                        <p:attrNameLst>
                                          <p:attrName>style.visibility</p:attrName>
                                        </p:attrNameLst>
                                      </p:cBhvr>
                                      <p:to>
                                        <p:strVal val="hidden"/>
                                      </p:to>
                                    </p:set>
                                  </p:childTnLst>
                                </p:cTn>
                              </p:par>
                              <p:par>
                                <p:cTn id="55" presetID="9" presetClass="entr" presetSubtype="0" fill="hold" grpId="0"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
                                            <p:txEl>
                                              <p:pRg st="0" end="0"/>
                                            </p:txEl>
                                          </p:spTgt>
                                        </p:tgtEl>
                                        <p:attrNameLst>
                                          <p:attrName>style.visibility</p:attrName>
                                        </p:attrNameLst>
                                      </p:cBhvr>
                                      <p:to>
                                        <p:strVal val="visible"/>
                                      </p:to>
                                    </p:set>
                                    <p:animEffect transition="in" filter="dissolve">
                                      <p:cBhvr>
                                        <p:cTn id="62" dur="500"/>
                                        <p:tgtEl>
                                          <p:spTgt spid="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
                                            <p:txEl>
                                              <p:pRg st="1" end="1"/>
                                            </p:txEl>
                                          </p:spTgt>
                                        </p:tgtEl>
                                        <p:attrNameLst>
                                          <p:attrName>style.visibility</p:attrName>
                                        </p:attrNameLst>
                                      </p:cBhvr>
                                      <p:to>
                                        <p:strVal val="visible"/>
                                      </p:to>
                                    </p:set>
                                    <p:animEffect transition="in" filter="dissolve">
                                      <p:cBhvr>
                                        <p:cTn id="67" dur="500"/>
                                        <p:tgtEl>
                                          <p:spTgt spid="3">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0-#ppt_w/2"/>
                                          </p:val>
                                        </p:tav>
                                        <p:tav tm="100000">
                                          <p:val>
                                            <p:strVal val="#ppt_x"/>
                                          </p:val>
                                        </p:tav>
                                      </p:tavLst>
                                    </p:anim>
                                    <p:anim calcmode="lin" valueType="num">
                                      <p:cBhvr additive="base">
                                        <p:cTn id="7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1+#ppt_w/2"/>
                                          </p:val>
                                        </p:tav>
                                        <p:tav tm="100000">
                                          <p:val>
                                            <p:strVal val="#ppt_x"/>
                                          </p:val>
                                        </p:tav>
                                      </p:tavLst>
                                    </p:anim>
                                    <p:anim calcmode="lin" valueType="num">
                                      <p:cBhvr additive="base">
                                        <p:cTn id="8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path" presetSubtype="0" accel="50000" decel="50000" fill="hold" nodeType="clickEffect">
                                  <p:stCondLst>
                                    <p:cond delay="0"/>
                                  </p:stCondLst>
                                  <p:childTnLst>
                                    <p:animMotion origin="layout" path="M 2.08333E-6 4.07407E-6 L 0.047 4.07407E-6 " pathEditMode="relative" rAng="0" ptsTypes="AA">
                                      <p:cBhvr>
                                        <p:cTn id="88" dur="2000" fill="hold"/>
                                        <p:tgtEl>
                                          <p:spTgt spid="29"/>
                                        </p:tgtEl>
                                        <p:attrNameLst>
                                          <p:attrName>ppt_x</p:attrName>
                                          <p:attrName>ppt_y</p:attrName>
                                        </p:attrNameLst>
                                      </p:cBhvr>
                                      <p:rCtr x="2344" y="0"/>
                                    </p:animMotion>
                                  </p:childTnLst>
                                </p:cTn>
                              </p:par>
                            </p:childTnLst>
                          </p:cTn>
                        </p:par>
                      </p:childTnLst>
                    </p:cTn>
                  </p:par>
                  <p:par>
                    <p:cTn id="89" fill="hold">
                      <p:stCondLst>
                        <p:cond delay="indefinite"/>
                      </p:stCondLst>
                      <p:childTnLst>
                        <p:par>
                          <p:cTn id="90" fill="hold">
                            <p:stCondLst>
                              <p:cond delay="0"/>
                            </p:stCondLst>
                            <p:childTnLst>
                              <p:par>
                                <p:cTn id="91" presetID="9" presetClass="entr" presetSubtype="0" fill="hold"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dissolve">
                                      <p:cBhvr>
                                        <p:cTn id="93" dur="500"/>
                                        <p:tgtEl>
                                          <p:spTgt spid="19"/>
                                        </p:tgtEl>
                                      </p:cBhvr>
                                    </p:animEffect>
                                  </p:childTnLst>
                                </p:cTn>
                              </p:par>
                            </p:childTnLst>
                          </p:cTn>
                        </p:par>
                      </p:childTnLst>
                    </p:cTn>
                  </p:par>
                  <p:par>
                    <p:cTn id="94" fill="hold">
                      <p:stCondLst>
                        <p:cond delay="indefinite"/>
                      </p:stCondLst>
                      <p:childTnLst>
                        <p:par>
                          <p:cTn id="95" fill="hold">
                            <p:stCondLst>
                              <p:cond delay="0"/>
                            </p:stCondLst>
                            <p:childTnLst>
                              <p:par>
                                <p:cTn id="96" presetID="9" presetClass="entr" presetSubtype="0" fill="hold" grpId="0" nodeType="clickEffect">
                                  <p:stCondLst>
                                    <p:cond delay="0"/>
                                  </p:stCondLst>
                                  <p:childTnLst>
                                    <p:set>
                                      <p:cBhvr>
                                        <p:cTn id="97" dur="1" fill="hold">
                                          <p:stCondLst>
                                            <p:cond delay="0"/>
                                          </p:stCondLst>
                                        </p:cTn>
                                        <p:tgtEl>
                                          <p:spTgt spid="32">
                                            <p:txEl>
                                              <p:pRg st="0" end="0"/>
                                            </p:txEl>
                                          </p:spTgt>
                                        </p:tgtEl>
                                        <p:attrNameLst>
                                          <p:attrName>style.visibility</p:attrName>
                                        </p:attrNameLst>
                                      </p:cBhvr>
                                      <p:to>
                                        <p:strVal val="visible"/>
                                      </p:to>
                                    </p:set>
                                    <p:animEffect transition="in" filter="dissolve">
                                      <p:cBhvr>
                                        <p:cTn id="98" dur="500"/>
                                        <p:tgtEl>
                                          <p:spTgt spid="32">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9" presetClass="entr" presetSubtype="0" fill="hold" grpId="0" nodeType="clickEffect">
                                  <p:stCondLst>
                                    <p:cond delay="0"/>
                                  </p:stCondLst>
                                  <p:childTnLst>
                                    <p:set>
                                      <p:cBhvr>
                                        <p:cTn id="102" dur="1" fill="hold">
                                          <p:stCondLst>
                                            <p:cond delay="0"/>
                                          </p:stCondLst>
                                        </p:cTn>
                                        <p:tgtEl>
                                          <p:spTgt spid="32">
                                            <p:txEl>
                                              <p:pRg st="1" end="1"/>
                                            </p:txEl>
                                          </p:spTgt>
                                        </p:tgtEl>
                                        <p:attrNameLst>
                                          <p:attrName>style.visibility</p:attrName>
                                        </p:attrNameLst>
                                      </p:cBhvr>
                                      <p:to>
                                        <p:strVal val="visible"/>
                                      </p:to>
                                    </p:set>
                                    <p:animEffect transition="in" filter="dissolve">
                                      <p:cBhvr>
                                        <p:cTn id="103"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7" grpId="1" build="allAtOnce"/>
      <p:bldP spid="28" grpId="0" build="p"/>
      <p:bldP spid="32" grpId="0" build="p"/>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AE6B1-A847-404C-2D87-48381BC152C6}"/>
              </a:ext>
            </a:extLst>
          </p:cNvPr>
          <p:cNvSpPr>
            <a:spLocks noGrp="1"/>
          </p:cNvSpPr>
          <p:nvPr>
            <p:ph type="title"/>
          </p:nvPr>
        </p:nvSpPr>
        <p:spPr/>
        <p:txBody>
          <a:bodyPr/>
          <a:lstStyle/>
          <a:p>
            <a:r>
              <a:rPr lang="en-US" kern="0" dirty="0"/>
              <a:t>Value of Information- Maximum to Spend on Forecasting Improvement</a:t>
            </a:r>
            <a:endParaRPr lang="en-US" dirty="0"/>
          </a:p>
        </p:txBody>
      </p:sp>
      <p:pic>
        <p:nvPicPr>
          <p:cNvPr id="5" name="Picture 4">
            <a:extLst>
              <a:ext uri="{FF2B5EF4-FFF2-40B4-BE49-F238E27FC236}">
                <a16:creationId xmlns:a16="http://schemas.microsoft.com/office/drawing/2014/main" id="{6635B51E-D46B-8909-F782-7FD33F075DE9}"/>
              </a:ext>
            </a:extLst>
          </p:cNvPr>
          <p:cNvPicPr>
            <a:picLocks noChangeAspect="1"/>
          </p:cNvPicPr>
          <p:nvPr/>
        </p:nvPicPr>
        <p:blipFill>
          <a:blip r:embed="rId3"/>
          <a:stretch>
            <a:fillRect/>
          </a:stretch>
        </p:blipFill>
        <p:spPr>
          <a:xfrm>
            <a:off x="76200" y="609601"/>
            <a:ext cx="12039600" cy="4671678"/>
          </a:xfrm>
          <a:prstGeom prst="rect">
            <a:avLst/>
          </a:prstGeom>
        </p:spPr>
      </p:pic>
      <p:graphicFrame>
        <p:nvGraphicFramePr>
          <p:cNvPr id="226" name="Object 225">
            <a:extLst>
              <a:ext uri="{FF2B5EF4-FFF2-40B4-BE49-F238E27FC236}">
                <a16:creationId xmlns:a16="http://schemas.microsoft.com/office/drawing/2014/main" id="{6C383525-C54F-80DA-ED9C-47885527295E}"/>
              </a:ext>
            </a:extLst>
          </p:cNvPr>
          <p:cNvGraphicFramePr>
            <a:graphicFrameLocks noChangeAspect="1"/>
          </p:cNvGraphicFramePr>
          <p:nvPr>
            <p:extLst>
              <p:ext uri="{D42A27DB-BD31-4B8C-83A1-F6EECF244321}">
                <p14:modId xmlns:p14="http://schemas.microsoft.com/office/powerpoint/2010/main" val="3690646167"/>
              </p:ext>
            </p:extLst>
          </p:nvPr>
        </p:nvGraphicFramePr>
        <p:xfrm>
          <a:off x="339867" y="910070"/>
          <a:ext cx="11824421" cy="4357354"/>
        </p:xfrm>
        <a:graphic>
          <a:graphicData uri="http://schemas.openxmlformats.org/presentationml/2006/ole">
            <mc:AlternateContent xmlns:mc="http://schemas.openxmlformats.org/markup-compatibility/2006">
              <mc:Choice xmlns:v="urn:schemas-microsoft-com:vml" Requires="v">
                <p:oleObj name="Worksheet" r:id="rId4" imgW="11401292" imgH="4181612" progId="Excel.Sheet.12">
                  <p:embed/>
                </p:oleObj>
              </mc:Choice>
              <mc:Fallback>
                <p:oleObj name="Worksheet" r:id="rId4" imgW="11401292" imgH="4181612" progId="Excel.Sheet.12">
                  <p:embed/>
                  <p:pic>
                    <p:nvPicPr>
                      <p:cNvPr id="226" name="Object 225">
                        <a:extLst>
                          <a:ext uri="{FF2B5EF4-FFF2-40B4-BE49-F238E27FC236}">
                            <a16:creationId xmlns:a16="http://schemas.microsoft.com/office/drawing/2014/main" id="{6C383525-C54F-80DA-ED9C-47885527295E}"/>
                          </a:ext>
                        </a:extLst>
                      </p:cNvPr>
                      <p:cNvPicPr/>
                      <p:nvPr/>
                    </p:nvPicPr>
                    <p:blipFill>
                      <a:blip r:embed="rId5"/>
                      <a:stretch>
                        <a:fillRect/>
                      </a:stretch>
                    </p:blipFill>
                    <p:spPr>
                      <a:xfrm>
                        <a:off x="339867" y="910070"/>
                        <a:ext cx="11824421" cy="4357354"/>
                      </a:xfrm>
                      <a:prstGeom prst="rect">
                        <a:avLst/>
                      </a:prstGeom>
                    </p:spPr>
                  </p:pic>
                </p:oleObj>
              </mc:Fallback>
            </mc:AlternateContent>
          </a:graphicData>
        </a:graphic>
      </p:graphicFrame>
      <p:sp>
        <p:nvSpPr>
          <p:cNvPr id="227" name="Rectangle 226">
            <a:extLst>
              <a:ext uri="{FF2B5EF4-FFF2-40B4-BE49-F238E27FC236}">
                <a16:creationId xmlns:a16="http://schemas.microsoft.com/office/drawing/2014/main" id="{5EA990E9-38DA-B952-D036-931841712C63}"/>
              </a:ext>
            </a:extLst>
          </p:cNvPr>
          <p:cNvSpPr/>
          <p:nvPr/>
        </p:nvSpPr>
        <p:spPr bwMode="auto">
          <a:xfrm>
            <a:off x="9507908" y="904444"/>
            <a:ext cx="762000" cy="22164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28" name="Rectangle 227">
            <a:extLst>
              <a:ext uri="{FF2B5EF4-FFF2-40B4-BE49-F238E27FC236}">
                <a16:creationId xmlns:a16="http://schemas.microsoft.com/office/drawing/2014/main" id="{E0A8D7C0-F2A1-A6E2-0BC6-B1E77E368FED}"/>
              </a:ext>
            </a:extLst>
          </p:cNvPr>
          <p:cNvSpPr/>
          <p:nvPr/>
        </p:nvSpPr>
        <p:spPr bwMode="auto">
          <a:xfrm>
            <a:off x="3574961" y="4831830"/>
            <a:ext cx="615995" cy="21451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29" name="Rectangle 228">
            <a:extLst>
              <a:ext uri="{FF2B5EF4-FFF2-40B4-BE49-F238E27FC236}">
                <a16:creationId xmlns:a16="http://schemas.microsoft.com/office/drawing/2014/main" id="{BF54DFE2-101E-9E24-5482-8F7587B86A11}"/>
              </a:ext>
            </a:extLst>
          </p:cNvPr>
          <p:cNvSpPr/>
          <p:nvPr/>
        </p:nvSpPr>
        <p:spPr bwMode="auto">
          <a:xfrm>
            <a:off x="3574961" y="5040560"/>
            <a:ext cx="615995" cy="21241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0" name="Rectangle 229">
            <a:extLst>
              <a:ext uri="{FF2B5EF4-FFF2-40B4-BE49-F238E27FC236}">
                <a16:creationId xmlns:a16="http://schemas.microsoft.com/office/drawing/2014/main" id="{7432E181-C7E7-705C-DA15-C4646A587867}"/>
              </a:ext>
            </a:extLst>
          </p:cNvPr>
          <p:cNvSpPr/>
          <p:nvPr/>
        </p:nvSpPr>
        <p:spPr bwMode="auto">
          <a:xfrm>
            <a:off x="9507908" y="1124042"/>
            <a:ext cx="762000" cy="21609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1" name="Rectangle 230">
            <a:extLst>
              <a:ext uri="{FF2B5EF4-FFF2-40B4-BE49-F238E27FC236}">
                <a16:creationId xmlns:a16="http://schemas.microsoft.com/office/drawing/2014/main" id="{3D4C9475-8751-3C95-1368-59863ADDBF78}"/>
              </a:ext>
            </a:extLst>
          </p:cNvPr>
          <p:cNvSpPr/>
          <p:nvPr/>
        </p:nvSpPr>
        <p:spPr bwMode="auto">
          <a:xfrm>
            <a:off x="9507908" y="1344122"/>
            <a:ext cx="762000" cy="209985"/>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B050"/>
              </a:solidFill>
              <a:effectLst/>
              <a:latin typeface="Verdana" pitchFamily="-112" charset="0"/>
            </a:endParaRPr>
          </a:p>
        </p:txBody>
      </p:sp>
      <p:sp>
        <p:nvSpPr>
          <p:cNvPr id="232" name="Rectangle 231">
            <a:extLst>
              <a:ext uri="{FF2B5EF4-FFF2-40B4-BE49-F238E27FC236}">
                <a16:creationId xmlns:a16="http://schemas.microsoft.com/office/drawing/2014/main" id="{F442F4C2-89D1-A944-0018-A9D1D1BC9E60}"/>
              </a:ext>
            </a:extLst>
          </p:cNvPr>
          <p:cNvSpPr/>
          <p:nvPr/>
        </p:nvSpPr>
        <p:spPr bwMode="auto">
          <a:xfrm>
            <a:off x="3568566" y="3721790"/>
            <a:ext cx="609598" cy="20316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3" name="Rectangle 232">
            <a:extLst>
              <a:ext uri="{FF2B5EF4-FFF2-40B4-BE49-F238E27FC236}">
                <a16:creationId xmlns:a16="http://schemas.microsoft.com/office/drawing/2014/main" id="{33DEC55F-AB85-CD0B-C6E8-30026A297ED1}"/>
              </a:ext>
            </a:extLst>
          </p:cNvPr>
          <p:cNvSpPr/>
          <p:nvPr/>
        </p:nvSpPr>
        <p:spPr bwMode="auto">
          <a:xfrm>
            <a:off x="3568565" y="1999258"/>
            <a:ext cx="609600" cy="222507"/>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4" name="Rectangle 233">
            <a:extLst>
              <a:ext uri="{FF2B5EF4-FFF2-40B4-BE49-F238E27FC236}">
                <a16:creationId xmlns:a16="http://schemas.microsoft.com/office/drawing/2014/main" id="{6130B6A5-E3FC-FAC8-C37C-8456AB354D3D}"/>
              </a:ext>
            </a:extLst>
          </p:cNvPr>
          <p:cNvSpPr/>
          <p:nvPr/>
        </p:nvSpPr>
        <p:spPr bwMode="auto">
          <a:xfrm>
            <a:off x="9507908" y="1558167"/>
            <a:ext cx="762000" cy="217022"/>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5" name="Rectangle 234">
            <a:extLst>
              <a:ext uri="{FF2B5EF4-FFF2-40B4-BE49-F238E27FC236}">
                <a16:creationId xmlns:a16="http://schemas.microsoft.com/office/drawing/2014/main" id="{50E31AFF-5C84-CBF2-C5FB-EAF968ABC618}"/>
              </a:ext>
            </a:extLst>
          </p:cNvPr>
          <p:cNvSpPr/>
          <p:nvPr/>
        </p:nvSpPr>
        <p:spPr bwMode="auto">
          <a:xfrm>
            <a:off x="3568564" y="4160474"/>
            <a:ext cx="615995" cy="23070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6" name="Rectangle 235">
            <a:extLst>
              <a:ext uri="{FF2B5EF4-FFF2-40B4-BE49-F238E27FC236}">
                <a16:creationId xmlns:a16="http://schemas.microsoft.com/office/drawing/2014/main" id="{93666E7D-937E-7252-D186-FD48EAB10A9D}"/>
              </a:ext>
            </a:extLst>
          </p:cNvPr>
          <p:cNvSpPr/>
          <p:nvPr/>
        </p:nvSpPr>
        <p:spPr bwMode="auto">
          <a:xfrm>
            <a:off x="3568565" y="2448574"/>
            <a:ext cx="609602" cy="20668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7" name="Rectangle 236">
            <a:extLst>
              <a:ext uri="{FF2B5EF4-FFF2-40B4-BE49-F238E27FC236}">
                <a16:creationId xmlns:a16="http://schemas.microsoft.com/office/drawing/2014/main" id="{1D822B57-D6E8-2BC7-8B75-59C845B844F9}"/>
              </a:ext>
            </a:extLst>
          </p:cNvPr>
          <p:cNvSpPr/>
          <p:nvPr/>
        </p:nvSpPr>
        <p:spPr bwMode="auto">
          <a:xfrm>
            <a:off x="9507908" y="1772486"/>
            <a:ext cx="762000" cy="22378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8" name="Rectangle 237">
            <a:extLst>
              <a:ext uri="{FF2B5EF4-FFF2-40B4-BE49-F238E27FC236}">
                <a16:creationId xmlns:a16="http://schemas.microsoft.com/office/drawing/2014/main" id="{CB385FD9-93D6-C651-70CC-5C3BD223687D}"/>
              </a:ext>
            </a:extLst>
          </p:cNvPr>
          <p:cNvSpPr/>
          <p:nvPr/>
        </p:nvSpPr>
        <p:spPr bwMode="auto">
          <a:xfrm>
            <a:off x="9507908" y="2003574"/>
            <a:ext cx="762000" cy="23229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9" name="Rectangle 238">
            <a:extLst>
              <a:ext uri="{FF2B5EF4-FFF2-40B4-BE49-F238E27FC236}">
                <a16:creationId xmlns:a16="http://schemas.microsoft.com/office/drawing/2014/main" id="{F3A507DC-8E9B-8A7A-F274-AE83893F4C7A}"/>
              </a:ext>
            </a:extLst>
          </p:cNvPr>
          <p:cNvSpPr/>
          <p:nvPr/>
        </p:nvSpPr>
        <p:spPr bwMode="auto">
          <a:xfrm>
            <a:off x="3568564" y="2233712"/>
            <a:ext cx="609601" cy="20894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0" name="Rectangle 239">
            <a:extLst>
              <a:ext uri="{FF2B5EF4-FFF2-40B4-BE49-F238E27FC236}">
                <a16:creationId xmlns:a16="http://schemas.microsoft.com/office/drawing/2014/main" id="{686FFED6-D6B9-B93E-7065-7D5AA86DC3A0}"/>
              </a:ext>
            </a:extLst>
          </p:cNvPr>
          <p:cNvSpPr/>
          <p:nvPr/>
        </p:nvSpPr>
        <p:spPr bwMode="auto">
          <a:xfrm>
            <a:off x="3568564" y="3518627"/>
            <a:ext cx="609600" cy="20316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1" name="Rectangle 240">
            <a:extLst>
              <a:ext uri="{FF2B5EF4-FFF2-40B4-BE49-F238E27FC236}">
                <a16:creationId xmlns:a16="http://schemas.microsoft.com/office/drawing/2014/main" id="{CC8BD96A-09D8-7851-DB35-458A5B07E7EC}"/>
              </a:ext>
            </a:extLst>
          </p:cNvPr>
          <p:cNvSpPr/>
          <p:nvPr/>
        </p:nvSpPr>
        <p:spPr bwMode="auto">
          <a:xfrm>
            <a:off x="9507908" y="2234865"/>
            <a:ext cx="762000" cy="207792"/>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2" name="Rectangle 241">
            <a:extLst>
              <a:ext uri="{FF2B5EF4-FFF2-40B4-BE49-F238E27FC236}">
                <a16:creationId xmlns:a16="http://schemas.microsoft.com/office/drawing/2014/main" id="{264A9E28-A4E2-8A15-64F6-F1512B5ECBC5}"/>
              </a:ext>
            </a:extLst>
          </p:cNvPr>
          <p:cNvSpPr/>
          <p:nvPr/>
        </p:nvSpPr>
        <p:spPr bwMode="auto">
          <a:xfrm>
            <a:off x="3568564" y="4162437"/>
            <a:ext cx="609598" cy="22412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3" name="Rectangle 242">
            <a:extLst>
              <a:ext uri="{FF2B5EF4-FFF2-40B4-BE49-F238E27FC236}">
                <a16:creationId xmlns:a16="http://schemas.microsoft.com/office/drawing/2014/main" id="{37D94D5B-5E91-49F0-D75A-C68390EA4CA5}"/>
              </a:ext>
            </a:extLst>
          </p:cNvPr>
          <p:cNvSpPr/>
          <p:nvPr/>
        </p:nvSpPr>
        <p:spPr bwMode="auto">
          <a:xfrm>
            <a:off x="3568564" y="2873407"/>
            <a:ext cx="609600" cy="206682"/>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4" name="Rectangle 243">
            <a:extLst>
              <a:ext uri="{FF2B5EF4-FFF2-40B4-BE49-F238E27FC236}">
                <a16:creationId xmlns:a16="http://schemas.microsoft.com/office/drawing/2014/main" id="{0C84CCEB-6102-191D-FB3B-51524E426CA7}"/>
              </a:ext>
            </a:extLst>
          </p:cNvPr>
          <p:cNvSpPr/>
          <p:nvPr/>
        </p:nvSpPr>
        <p:spPr bwMode="auto">
          <a:xfrm>
            <a:off x="3565366" y="4385244"/>
            <a:ext cx="615995" cy="22181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5" name="Rectangle 244">
            <a:extLst>
              <a:ext uri="{FF2B5EF4-FFF2-40B4-BE49-F238E27FC236}">
                <a16:creationId xmlns:a16="http://schemas.microsoft.com/office/drawing/2014/main" id="{CCB6D876-FF3F-FB1F-AFEA-AF8417ED81E1}"/>
              </a:ext>
            </a:extLst>
          </p:cNvPr>
          <p:cNvSpPr/>
          <p:nvPr/>
        </p:nvSpPr>
        <p:spPr bwMode="auto">
          <a:xfrm>
            <a:off x="3568564" y="3083561"/>
            <a:ext cx="609600" cy="20316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6" name="Rectangle 245">
            <a:extLst>
              <a:ext uri="{FF2B5EF4-FFF2-40B4-BE49-F238E27FC236}">
                <a16:creationId xmlns:a16="http://schemas.microsoft.com/office/drawing/2014/main" id="{4C25FDA1-E367-008D-3277-F75D938977ED}"/>
              </a:ext>
            </a:extLst>
          </p:cNvPr>
          <p:cNvSpPr/>
          <p:nvPr/>
        </p:nvSpPr>
        <p:spPr bwMode="auto">
          <a:xfrm>
            <a:off x="9507908" y="2441450"/>
            <a:ext cx="762000" cy="22952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7" name="Rectangle 246">
            <a:extLst>
              <a:ext uri="{FF2B5EF4-FFF2-40B4-BE49-F238E27FC236}">
                <a16:creationId xmlns:a16="http://schemas.microsoft.com/office/drawing/2014/main" id="{172F3222-4F79-B5D4-929B-449042D5877D}"/>
              </a:ext>
            </a:extLst>
          </p:cNvPr>
          <p:cNvSpPr/>
          <p:nvPr/>
        </p:nvSpPr>
        <p:spPr bwMode="auto">
          <a:xfrm>
            <a:off x="3581400" y="912687"/>
            <a:ext cx="609600" cy="19526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8" name="Rectangle 247">
            <a:extLst>
              <a:ext uri="{FF2B5EF4-FFF2-40B4-BE49-F238E27FC236}">
                <a16:creationId xmlns:a16="http://schemas.microsoft.com/office/drawing/2014/main" id="{783E5FED-500A-A5E8-6C01-954EC752DB77}"/>
              </a:ext>
            </a:extLst>
          </p:cNvPr>
          <p:cNvSpPr/>
          <p:nvPr/>
        </p:nvSpPr>
        <p:spPr bwMode="auto">
          <a:xfrm>
            <a:off x="9507908" y="2673161"/>
            <a:ext cx="762000" cy="19540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9" name="Rectangle 248">
            <a:extLst>
              <a:ext uri="{FF2B5EF4-FFF2-40B4-BE49-F238E27FC236}">
                <a16:creationId xmlns:a16="http://schemas.microsoft.com/office/drawing/2014/main" id="{AF1E6B1F-FF51-8A7D-5560-EC5CCD96ADA9}"/>
              </a:ext>
            </a:extLst>
          </p:cNvPr>
          <p:cNvSpPr/>
          <p:nvPr/>
        </p:nvSpPr>
        <p:spPr bwMode="auto">
          <a:xfrm>
            <a:off x="9507908" y="2866729"/>
            <a:ext cx="762000" cy="21336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50" name="Rectangle 249">
            <a:extLst>
              <a:ext uri="{FF2B5EF4-FFF2-40B4-BE49-F238E27FC236}">
                <a16:creationId xmlns:a16="http://schemas.microsoft.com/office/drawing/2014/main" id="{9313ECFE-F35B-E5D3-529B-AE7AE2B7729A}"/>
              </a:ext>
            </a:extLst>
          </p:cNvPr>
          <p:cNvSpPr/>
          <p:nvPr/>
        </p:nvSpPr>
        <p:spPr bwMode="auto">
          <a:xfrm>
            <a:off x="9507908" y="3077750"/>
            <a:ext cx="762000" cy="21336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37167408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dissolv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dissolve">
                                      <p:cBhvr>
                                        <p:cTn id="12" dur="500"/>
                                        <p:tgtEl>
                                          <p:spTgt spid="2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dissolve">
                                      <p:cBhvr>
                                        <p:cTn id="15" dur="50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28"/>
                                        </p:tgtEl>
                                      </p:cBhvr>
                                    </p:animEffect>
                                    <p:set>
                                      <p:cBhvr>
                                        <p:cTn id="20" dur="1" fill="hold">
                                          <p:stCondLst>
                                            <p:cond delay="499"/>
                                          </p:stCondLst>
                                        </p:cTn>
                                        <p:tgtEl>
                                          <p:spTgt spid="22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29"/>
                                        </p:tgtEl>
                                      </p:cBhvr>
                                    </p:animEffect>
                                    <p:set>
                                      <p:cBhvr>
                                        <p:cTn id="23" dur="1" fill="hold">
                                          <p:stCondLst>
                                            <p:cond delay="499"/>
                                          </p:stCondLst>
                                        </p:cTn>
                                        <p:tgtEl>
                                          <p:spTgt spid="229"/>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dissolve">
                                      <p:cBhvr>
                                        <p:cTn id="26" dur="500"/>
                                        <p:tgtEl>
                                          <p:spTgt spid="2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27"/>
                                        </p:tgtEl>
                                      </p:cBhvr>
                                    </p:animEffect>
                                    <p:set>
                                      <p:cBhvr>
                                        <p:cTn id="31" dur="1" fill="hold">
                                          <p:stCondLst>
                                            <p:cond delay="499"/>
                                          </p:stCondLst>
                                        </p:cTn>
                                        <p:tgtEl>
                                          <p:spTgt spid="22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0"/>
                                        </p:tgtEl>
                                      </p:cBhvr>
                                    </p:animEffect>
                                    <p:set>
                                      <p:cBhvr>
                                        <p:cTn id="34" dur="1" fill="hold">
                                          <p:stCondLst>
                                            <p:cond delay="499"/>
                                          </p:stCondLst>
                                        </p:cTn>
                                        <p:tgtEl>
                                          <p:spTgt spid="230"/>
                                        </p:tgtEl>
                                        <p:attrNameLst>
                                          <p:attrName>style.visibility</p:attrName>
                                        </p:attrNameLst>
                                      </p:cBhvr>
                                      <p:to>
                                        <p:strVal val="hidden"/>
                                      </p:to>
                                    </p:set>
                                  </p:childTnLst>
                                </p:cTn>
                              </p:par>
                              <p:par>
                                <p:cTn id="35" presetID="9" presetClass="entr" presetSubtype="0" fill="hold" grpId="0" nodeType="with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dissolve">
                                      <p:cBhvr>
                                        <p:cTn id="37" dur="500"/>
                                        <p:tgtEl>
                                          <p:spTgt spid="23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dissolve">
                                      <p:cBhvr>
                                        <p:cTn id="42" dur="500"/>
                                        <p:tgtEl>
                                          <p:spTgt spid="23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33"/>
                                        </p:tgtEl>
                                        <p:attrNameLst>
                                          <p:attrName>style.visibility</p:attrName>
                                        </p:attrNameLst>
                                      </p:cBhvr>
                                      <p:to>
                                        <p:strVal val="visible"/>
                                      </p:to>
                                    </p:set>
                                    <p:animEffect transition="in" filter="dissolve">
                                      <p:cBhvr>
                                        <p:cTn id="45" dur="500"/>
                                        <p:tgtEl>
                                          <p:spTgt spid="23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34"/>
                                        </p:tgtEl>
                                        <p:attrNameLst>
                                          <p:attrName>style.visibility</p:attrName>
                                        </p:attrNameLst>
                                      </p:cBhvr>
                                      <p:to>
                                        <p:strVal val="visible"/>
                                      </p:to>
                                    </p:set>
                                    <p:animEffect transition="in" filter="dissolve">
                                      <p:cBhvr>
                                        <p:cTn id="50" dur="500"/>
                                        <p:tgtEl>
                                          <p:spTgt spid="234"/>
                                        </p:tgtEl>
                                      </p:cBhvr>
                                    </p:animEffect>
                                  </p:childTnLst>
                                </p:cTn>
                              </p:par>
                              <p:par>
                                <p:cTn id="51" presetID="10" presetClass="exit" presetSubtype="0" fill="hold" grpId="1" nodeType="withEffect">
                                  <p:stCondLst>
                                    <p:cond delay="0"/>
                                  </p:stCondLst>
                                  <p:childTnLst>
                                    <p:animEffect transition="out" filter="fade">
                                      <p:cBhvr>
                                        <p:cTn id="52" dur="500"/>
                                        <p:tgtEl>
                                          <p:spTgt spid="232"/>
                                        </p:tgtEl>
                                      </p:cBhvr>
                                    </p:animEffect>
                                    <p:set>
                                      <p:cBhvr>
                                        <p:cTn id="53" dur="1" fill="hold">
                                          <p:stCondLst>
                                            <p:cond delay="499"/>
                                          </p:stCondLst>
                                        </p:cTn>
                                        <p:tgtEl>
                                          <p:spTgt spid="23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33"/>
                                        </p:tgtEl>
                                      </p:cBhvr>
                                    </p:animEffect>
                                    <p:set>
                                      <p:cBhvr>
                                        <p:cTn id="56" dur="1" fill="hold">
                                          <p:stCondLst>
                                            <p:cond delay="499"/>
                                          </p:stCondLst>
                                        </p:cTn>
                                        <p:tgtEl>
                                          <p:spTgt spid="2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35"/>
                                        </p:tgtEl>
                                        <p:attrNameLst>
                                          <p:attrName>style.visibility</p:attrName>
                                        </p:attrNameLst>
                                      </p:cBhvr>
                                      <p:to>
                                        <p:strVal val="visible"/>
                                      </p:to>
                                    </p:set>
                                    <p:animEffect transition="in" filter="dissolve">
                                      <p:cBhvr>
                                        <p:cTn id="61" dur="500"/>
                                        <p:tgtEl>
                                          <p:spTgt spid="23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6"/>
                                        </p:tgtEl>
                                        <p:attrNameLst>
                                          <p:attrName>style.visibility</p:attrName>
                                        </p:attrNameLst>
                                      </p:cBhvr>
                                      <p:to>
                                        <p:strVal val="visible"/>
                                      </p:to>
                                    </p:set>
                                    <p:animEffect transition="in" filter="dissolve">
                                      <p:cBhvr>
                                        <p:cTn id="64" dur="500"/>
                                        <p:tgtEl>
                                          <p:spTgt spid="2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35"/>
                                        </p:tgtEl>
                                      </p:cBhvr>
                                    </p:animEffect>
                                    <p:set>
                                      <p:cBhvr>
                                        <p:cTn id="69" dur="1" fill="hold">
                                          <p:stCondLst>
                                            <p:cond delay="499"/>
                                          </p:stCondLst>
                                        </p:cTn>
                                        <p:tgtEl>
                                          <p:spTgt spid="23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36"/>
                                        </p:tgtEl>
                                      </p:cBhvr>
                                    </p:animEffect>
                                    <p:set>
                                      <p:cBhvr>
                                        <p:cTn id="72" dur="1" fill="hold">
                                          <p:stCondLst>
                                            <p:cond delay="499"/>
                                          </p:stCondLst>
                                        </p:cTn>
                                        <p:tgtEl>
                                          <p:spTgt spid="236"/>
                                        </p:tgtEl>
                                        <p:attrNameLst>
                                          <p:attrName>style.visibility</p:attrName>
                                        </p:attrNameLst>
                                      </p:cBhvr>
                                      <p:to>
                                        <p:strVal val="hidden"/>
                                      </p:to>
                                    </p:set>
                                  </p:childTnLst>
                                </p:cTn>
                              </p:par>
                              <p:par>
                                <p:cTn id="73" presetID="9" presetClass="entr" presetSubtype="0" fill="hold" grpId="0" nodeType="withEffect">
                                  <p:stCondLst>
                                    <p:cond delay="0"/>
                                  </p:stCondLst>
                                  <p:childTnLst>
                                    <p:set>
                                      <p:cBhvr>
                                        <p:cTn id="74" dur="1" fill="hold">
                                          <p:stCondLst>
                                            <p:cond delay="0"/>
                                          </p:stCondLst>
                                        </p:cTn>
                                        <p:tgtEl>
                                          <p:spTgt spid="237"/>
                                        </p:tgtEl>
                                        <p:attrNameLst>
                                          <p:attrName>style.visibility</p:attrName>
                                        </p:attrNameLst>
                                      </p:cBhvr>
                                      <p:to>
                                        <p:strVal val="visible"/>
                                      </p:to>
                                    </p:set>
                                    <p:animEffect transition="in" filter="dissolve">
                                      <p:cBhvr>
                                        <p:cTn id="75" dur="500"/>
                                        <p:tgtEl>
                                          <p:spTgt spid="237"/>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39"/>
                                        </p:tgtEl>
                                        <p:attrNameLst>
                                          <p:attrName>style.visibility</p:attrName>
                                        </p:attrNameLst>
                                      </p:cBhvr>
                                      <p:to>
                                        <p:strVal val="visible"/>
                                      </p:to>
                                    </p:set>
                                    <p:animEffect transition="in" filter="dissolve">
                                      <p:cBhvr>
                                        <p:cTn id="80" dur="500"/>
                                        <p:tgtEl>
                                          <p:spTgt spid="23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animEffect transition="in" filter="dissolve">
                                      <p:cBhvr>
                                        <p:cTn id="83" dur="500"/>
                                        <p:tgtEl>
                                          <p:spTgt spid="24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38"/>
                                        </p:tgtEl>
                                        <p:attrNameLst>
                                          <p:attrName>style.visibility</p:attrName>
                                        </p:attrNameLst>
                                      </p:cBhvr>
                                      <p:to>
                                        <p:strVal val="visible"/>
                                      </p:to>
                                    </p:set>
                                    <p:animEffect transition="in" filter="dissolve">
                                      <p:cBhvr>
                                        <p:cTn id="88" dur="500"/>
                                        <p:tgtEl>
                                          <p:spTgt spid="238"/>
                                        </p:tgtEl>
                                      </p:cBhvr>
                                    </p:animEffect>
                                  </p:childTnLst>
                                </p:cTn>
                              </p:par>
                              <p:par>
                                <p:cTn id="89" presetID="10" presetClass="exit" presetSubtype="0" fill="hold" grpId="1" nodeType="withEffect">
                                  <p:stCondLst>
                                    <p:cond delay="0"/>
                                  </p:stCondLst>
                                  <p:childTnLst>
                                    <p:animEffect transition="out" filter="fade">
                                      <p:cBhvr>
                                        <p:cTn id="90" dur="500"/>
                                        <p:tgtEl>
                                          <p:spTgt spid="239"/>
                                        </p:tgtEl>
                                      </p:cBhvr>
                                    </p:animEffect>
                                    <p:set>
                                      <p:cBhvr>
                                        <p:cTn id="91" dur="1" fill="hold">
                                          <p:stCondLst>
                                            <p:cond delay="499"/>
                                          </p:stCondLst>
                                        </p:cTn>
                                        <p:tgtEl>
                                          <p:spTgt spid="23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40"/>
                                        </p:tgtEl>
                                      </p:cBhvr>
                                    </p:animEffect>
                                    <p:set>
                                      <p:cBhvr>
                                        <p:cTn id="94" dur="1" fill="hold">
                                          <p:stCondLst>
                                            <p:cond delay="499"/>
                                          </p:stCondLst>
                                        </p:cTn>
                                        <p:tgtEl>
                                          <p:spTgt spid="24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41"/>
                                        </p:tgtEl>
                                        <p:attrNameLst>
                                          <p:attrName>style.visibility</p:attrName>
                                        </p:attrNameLst>
                                      </p:cBhvr>
                                      <p:to>
                                        <p:strVal val="visible"/>
                                      </p:to>
                                    </p:set>
                                    <p:animEffect transition="in" filter="dissolve">
                                      <p:cBhvr>
                                        <p:cTn id="99" dur="500"/>
                                        <p:tgtEl>
                                          <p:spTgt spid="241"/>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242"/>
                                        </p:tgtEl>
                                        <p:attrNameLst>
                                          <p:attrName>style.visibility</p:attrName>
                                        </p:attrNameLst>
                                      </p:cBhvr>
                                      <p:to>
                                        <p:strVal val="visible"/>
                                      </p:to>
                                    </p:set>
                                    <p:animEffect transition="in" filter="dissolve">
                                      <p:cBhvr>
                                        <p:cTn id="104" dur="500"/>
                                        <p:tgtEl>
                                          <p:spTgt spid="24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243"/>
                                        </p:tgtEl>
                                        <p:attrNameLst>
                                          <p:attrName>style.visibility</p:attrName>
                                        </p:attrNameLst>
                                      </p:cBhvr>
                                      <p:to>
                                        <p:strVal val="visible"/>
                                      </p:to>
                                    </p:set>
                                    <p:animEffect transition="in" filter="dissolve">
                                      <p:cBhvr>
                                        <p:cTn id="107" dur="500"/>
                                        <p:tgtEl>
                                          <p:spTgt spid="24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244"/>
                                        </p:tgtEl>
                                        <p:attrNameLst>
                                          <p:attrName>style.visibility</p:attrName>
                                        </p:attrNameLst>
                                      </p:cBhvr>
                                      <p:to>
                                        <p:strVal val="visible"/>
                                      </p:to>
                                    </p:set>
                                    <p:animEffect transition="in" filter="dissolve">
                                      <p:cBhvr>
                                        <p:cTn id="110" dur="500"/>
                                        <p:tgtEl>
                                          <p:spTgt spid="244"/>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245"/>
                                        </p:tgtEl>
                                        <p:attrNameLst>
                                          <p:attrName>style.visibility</p:attrName>
                                        </p:attrNameLst>
                                      </p:cBhvr>
                                      <p:to>
                                        <p:strVal val="visible"/>
                                      </p:to>
                                    </p:set>
                                    <p:animEffect transition="in" filter="dissolve">
                                      <p:cBhvr>
                                        <p:cTn id="113" dur="500"/>
                                        <p:tgtEl>
                                          <p:spTgt spid="24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242"/>
                                        </p:tgtEl>
                                      </p:cBhvr>
                                    </p:animEffect>
                                    <p:set>
                                      <p:cBhvr>
                                        <p:cTn id="118" dur="1" fill="hold">
                                          <p:stCondLst>
                                            <p:cond delay="499"/>
                                          </p:stCondLst>
                                        </p:cTn>
                                        <p:tgtEl>
                                          <p:spTgt spid="24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43"/>
                                        </p:tgtEl>
                                      </p:cBhvr>
                                    </p:animEffect>
                                    <p:set>
                                      <p:cBhvr>
                                        <p:cTn id="121" dur="1" fill="hold">
                                          <p:stCondLst>
                                            <p:cond delay="499"/>
                                          </p:stCondLst>
                                        </p:cTn>
                                        <p:tgtEl>
                                          <p:spTgt spid="243"/>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44"/>
                                        </p:tgtEl>
                                      </p:cBhvr>
                                    </p:animEffect>
                                    <p:set>
                                      <p:cBhvr>
                                        <p:cTn id="124" dur="1" fill="hold">
                                          <p:stCondLst>
                                            <p:cond delay="499"/>
                                          </p:stCondLst>
                                        </p:cTn>
                                        <p:tgtEl>
                                          <p:spTgt spid="24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45"/>
                                        </p:tgtEl>
                                      </p:cBhvr>
                                    </p:animEffect>
                                    <p:set>
                                      <p:cBhvr>
                                        <p:cTn id="127" dur="1" fill="hold">
                                          <p:stCondLst>
                                            <p:cond delay="499"/>
                                          </p:stCondLst>
                                        </p:cTn>
                                        <p:tgtEl>
                                          <p:spTgt spid="245"/>
                                        </p:tgtEl>
                                        <p:attrNameLst>
                                          <p:attrName>style.visibility</p:attrName>
                                        </p:attrNameLst>
                                      </p:cBhvr>
                                      <p:to>
                                        <p:strVal val="hidden"/>
                                      </p:to>
                                    </p:set>
                                  </p:childTnLst>
                                </p:cTn>
                              </p:par>
                              <p:par>
                                <p:cTn id="128" presetID="9" presetClass="entr" presetSubtype="0" fill="hold" grpId="0" nodeType="withEffect">
                                  <p:stCondLst>
                                    <p:cond delay="0"/>
                                  </p:stCondLst>
                                  <p:childTnLst>
                                    <p:set>
                                      <p:cBhvr>
                                        <p:cTn id="129" dur="1" fill="hold">
                                          <p:stCondLst>
                                            <p:cond delay="0"/>
                                          </p:stCondLst>
                                        </p:cTn>
                                        <p:tgtEl>
                                          <p:spTgt spid="246"/>
                                        </p:tgtEl>
                                        <p:attrNameLst>
                                          <p:attrName>style.visibility</p:attrName>
                                        </p:attrNameLst>
                                      </p:cBhvr>
                                      <p:to>
                                        <p:strVal val="visible"/>
                                      </p:to>
                                    </p:set>
                                    <p:animEffect transition="in" filter="dissolve">
                                      <p:cBhvr>
                                        <p:cTn id="130" dur="500"/>
                                        <p:tgtEl>
                                          <p:spTgt spid="246"/>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47"/>
                                        </p:tgtEl>
                                        <p:attrNameLst>
                                          <p:attrName>style.visibility</p:attrName>
                                        </p:attrNameLst>
                                      </p:cBhvr>
                                      <p:to>
                                        <p:strVal val="visible"/>
                                      </p:to>
                                    </p:set>
                                    <p:animEffect transition="in" filter="dissolve">
                                      <p:cBhvr>
                                        <p:cTn id="135" dur="500"/>
                                        <p:tgtEl>
                                          <p:spTgt spid="247"/>
                                        </p:tgtEl>
                                      </p:cBhvr>
                                    </p:animEffect>
                                  </p:childTnLst>
                                </p:cTn>
                              </p:par>
                              <p:par>
                                <p:cTn id="136" presetID="10" presetClass="entr" presetSubtype="0" fill="hold" grpId="2" nodeType="withEffect">
                                  <p:stCondLst>
                                    <p:cond delay="0"/>
                                  </p:stCondLst>
                                  <p:childTnLst>
                                    <p:set>
                                      <p:cBhvr>
                                        <p:cTn id="137" dur="1" fill="hold">
                                          <p:stCondLst>
                                            <p:cond delay="0"/>
                                          </p:stCondLst>
                                        </p:cTn>
                                        <p:tgtEl>
                                          <p:spTgt spid="243"/>
                                        </p:tgtEl>
                                        <p:attrNameLst>
                                          <p:attrName>style.visibility</p:attrName>
                                        </p:attrNameLst>
                                      </p:cBhvr>
                                      <p:to>
                                        <p:strVal val="visible"/>
                                      </p:to>
                                    </p:set>
                                    <p:animEffect transition="in" filter="fade">
                                      <p:cBhvr>
                                        <p:cTn id="138" dur="500"/>
                                        <p:tgtEl>
                                          <p:spTgt spid="24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247"/>
                                        </p:tgtEl>
                                      </p:cBhvr>
                                    </p:animEffect>
                                    <p:set>
                                      <p:cBhvr>
                                        <p:cTn id="143" dur="1" fill="hold">
                                          <p:stCondLst>
                                            <p:cond delay="499"/>
                                          </p:stCondLst>
                                        </p:cTn>
                                        <p:tgtEl>
                                          <p:spTgt spid="247"/>
                                        </p:tgtEl>
                                        <p:attrNameLst>
                                          <p:attrName>style.visibility</p:attrName>
                                        </p:attrNameLst>
                                      </p:cBhvr>
                                      <p:to>
                                        <p:strVal val="hidden"/>
                                      </p:to>
                                    </p:set>
                                  </p:childTnLst>
                                </p:cTn>
                              </p:par>
                              <p:par>
                                <p:cTn id="144" presetID="10" presetClass="exit" presetSubtype="0" fill="hold" grpId="3" nodeType="withEffect">
                                  <p:stCondLst>
                                    <p:cond delay="0"/>
                                  </p:stCondLst>
                                  <p:childTnLst>
                                    <p:animEffect transition="out" filter="fade">
                                      <p:cBhvr>
                                        <p:cTn id="145" dur="500"/>
                                        <p:tgtEl>
                                          <p:spTgt spid="243"/>
                                        </p:tgtEl>
                                      </p:cBhvr>
                                    </p:animEffect>
                                    <p:set>
                                      <p:cBhvr>
                                        <p:cTn id="146" dur="1" fill="hold">
                                          <p:stCondLst>
                                            <p:cond delay="499"/>
                                          </p:stCondLst>
                                        </p:cTn>
                                        <p:tgtEl>
                                          <p:spTgt spid="243"/>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500"/>
                                        <p:tgtEl>
                                          <p:spTgt spid="247"/>
                                        </p:tgtEl>
                                      </p:cBhvr>
                                    </p:animEffect>
                                    <p:set>
                                      <p:cBhvr>
                                        <p:cTn id="149" dur="1" fill="hold">
                                          <p:stCondLst>
                                            <p:cond delay="499"/>
                                          </p:stCondLst>
                                        </p:cTn>
                                        <p:tgtEl>
                                          <p:spTgt spid="247"/>
                                        </p:tgtEl>
                                        <p:attrNameLst>
                                          <p:attrName>style.visibility</p:attrName>
                                        </p:attrNameLst>
                                      </p:cBhvr>
                                      <p:to>
                                        <p:strVal val="hidden"/>
                                      </p:to>
                                    </p:set>
                                  </p:childTnLst>
                                </p:cTn>
                              </p:par>
                              <p:par>
                                <p:cTn id="150" presetID="9" presetClass="entr" presetSubtype="0" fill="hold" grpId="0" nodeType="withEffect">
                                  <p:stCondLst>
                                    <p:cond delay="0"/>
                                  </p:stCondLst>
                                  <p:childTnLst>
                                    <p:set>
                                      <p:cBhvr>
                                        <p:cTn id="151" dur="1" fill="hold">
                                          <p:stCondLst>
                                            <p:cond delay="0"/>
                                          </p:stCondLst>
                                        </p:cTn>
                                        <p:tgtEl>
                                          <p:spTgt spid="248"/>
                                        </p:tgtEl>
                                        <p:attrNameLst>
                                          <p:attrName>style.visibility</p:attrName>
                                        </p:attrNameLst>
                                      </p:cBhvr>
                                      <p:to>
                                        <p:strVal val="visible"/>
                                      </p:to>
                                    </p:set>
                                    <p:animEffect transition="in" filter="dissolve">
                                      <p:cBhvr>
                                        <p:cTn id="152" dur="500"/>
                                        <p:tgtEl>
                                          <p:spTgt spid="248"/>
                                        </p:tgtEl>
                                      </p:cBhvr>
                                    </p:animEffect>
                                  </p:childTnLst>
                                </p:cTn>
                              </p:par>
                              <p:par>
                                <p:cTn id="153" presetID="10" presetClass="entr" presetSubtype="0" fill="hold" grpId="3" nodeType="withEffect">
                                  <p:stCondLst>
                                    <p:cond delay="0"/>
                                  </p:stCondLst>
                                  <p:childTnLst>
                                    <p:set>
                                      <p:cBhvr>
                                        <p:cTn id="154" dur="1" fill="hold">
                                          <p:stCondLst>
                                            <p:cond delay="0"/>
                                          </p:stCondLst>
                                        </p:cTn>
                                        <p:tgtEl>
                                          <p:spTgt spid="247"/>
                                        </p:tgtEl>
                                        <p:attrNameLst>
                                          <p:attrName>style.visibility</p:attrName>
                                        </p:attrNameLst>
                                      </p:cBhvr>
                                      <p:to>
                                        <p:strVal val="visible"/>
                                      </p:to>
                                    </p:set>
                                    <p:animEffect transition="in" filter="fade">
                                      <p:cBhvr>
                                        <p:cTn id="155" dur="500"/>
                                        <p:tgtEl>
                                          <p:spTgt spid="24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2" nodeType="clickEffect">
                                  <p:stCondLst>
                                    <p:cond delay="0"/>
                                  </p:stCondLst>
                                  <p:childTnLst>
                                    <p:set>
                                      <p:cBhvr>
                                        <p:cTn id="159" dur="1" fill="hold">
                                          <p:stCondLst>
                                            <p:cond delay="0"/>
                                          </p:stCondLst>
                                        </p:cTn>
                                        <p:tgtEl>
                                          <p:spTgt spid="233"/>
                                        </p:tgtEl>
                                        <p:attrNameLst>
                                          <p:attrName>style.visibility</p:attrName>
                                        </p:attrNameLst>
                                      </p:cBhvr>
                                      <p:to>
                                        <p:strVal val="visible"/>
                                      </p:to>
                                    </p:set>
                                    <p:animEffect transition="in" filter="fade">
                                      <p:cBhvr>
                                        <p:cTn id="160" dur="500"/>
                                        <p:tgtEl>
                                          <p:spTgt spid="233"/>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240"/>
                                        </p:tgtEl>
                                        <p:attrNameLst>
                                          <p:attrName>style.visibility</p:attrName>
                                        </p:attrNameLst>
                                      </p:cBhvr>
                                      <p:to>
                                        <p:strVal val="visible"/>
                                      </p:to>
                                    </p:set>
                                    <p:animEffect transition="in" filter="fade">
                                      <p:cBhvr>
                                        <p:cTn id="163" dur="500"/>
                                        <p:tgtEl>
                                          <p:spTgt spid="240"/>
                                        </p:tgtEl>
                                      </p:cBhvr>
                                    </p:animEffect>
                                  </p:childTnLst>
                                </p:cTn>
                              </p:par>
                              <p:par>
                                <p:cTn id="164" presetID="10" presetClass="exit" presetSubtype="0" fill="hold" grpId="1" nodeType="withEffect">
                                  <p:stCondLst>
                                    <p:cond delay="0"/>
                                  </p:stCondLst>
                                  <p:childTnLst>
                                    <p:animEffect transition="out" filter="fade">
                                      <p:cBhvr>
                                        <p:cTn id="165" dur="500"/>
                                        <p:tgtEl>
                                          <p:spTgt spid="231"/>
                                        </p:tgtEl>
                                      </p:cBhvr>
                                    </p:animEffect>
                                    <p:set>
                                      <p:cBhvr>
                                        <p:cTn id="166" dur="1" fill="hold">
                                          <p:stCondLst>
                                            <p:cond delay="499"/>
                                          </p:stCondLst>
                                        </p:cTn>
                                        <p:tgtEl>
                                          <p:spTgt spid="231"/>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34"/>
                                        </p:tgtEl>
                                      </p:cBhvr>
                                    </p:animEffect>
                                    <p:set>
                                      <p:cBhvr>
                                        <p:cTn id="169" dur="1" fill="hold">
                                          <p:stCondLst>
                                            <p:cond delay="499"/>
                                          </p:stCondLst>
                                        </p:cTn>
                                        <p:tgtEl>
                                          <p:spTgt spid="23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237"/>
                                        </p:tgtEl>
                                      </p:cBhvr>
                                    </p:animEffect>
                                    <p:set>
                                      <p:cBhvr>
                                        <p:cTn id="172" dur="1" fill="hold">
                                          <p:stCondLst>
                                            <p:cond delay="499"/>
                                          </p:stCondLst>
                                        </p:cTn>
                                        <p:tgtEl>
                                          <p:spTgt spid="237"/>
                                        </p:tgtEl>
                                        <p:attrNameLst>
                                          <p:attrName>style.visibility</p:attrName>
                                        </p:attrNameLst>
                                      </p:cBhvr>
                                      <p:to>
                                        <p:strVal val="hidden"/>
                                      </p:to>
                                    </p:set>
                                  </p:childTnLst>
                                </p:cTn>
                              </p:par>
                              <p:par>
                                <p:cTn id="173" presetID="10" presetClass="entr" presetSubtype="0" fill="hold" grpId="2" nodeType="withEffect">
                                  <p:stCondLst>
                                    <p:cond delay="0"/>
                                  </p:stCondLst>
                                  <p:childTnLst>
                                    <p:set>
                                      <p:cBhvr>
                                        <p:cTn id="174" dur="1" fill="hold">
                                          <p:stCondLst>
                                            <p:cond delay="0"/>
                                          </p:stCondLst>
                                        </p:cTn>
                                        <p:tgtEl>
                                          <p:spTgt spid="227"/>
                                        </p:tgtEl>
                                        <p:attrNameLst>
                                          <p:attrName>style.visibility</p:attrName>
                                        </p:attrNameLst>
                                      </p:cBhvr>
                                      <p:to>
                                        <p:strVal val="visible"/>
                                      </p:to>
                                    </p:set>
                                    <p:animEffect transition="in" filter="fade">
                                      <p:cBhvr>
                                        <p:cTn id="175" dur="500"/>
                                        <p:tgtEl>
                                          <p:spTgt spid="227"/>
                                        </p:tgtEl>
                                      </p:cBhvr>
                                    </p:animEffect>
                                  </p:childTnLst>
                                </p:cTn>
                              </p:par>
                              <p:par>
                                <p:cTn id="176" presetID="10" presetClass="entr" presetSubtype="0" fill="hold" grpId="2" nodeType="withEffect">
                                  <p:stCondLst>
                                    <p:cond delay="0"/>
                                  </p:stCondLst>
                                  <p:childTnLst>
                                    <p:set>
                                      <p:cBhvr>
                                        <p:cTn id="177" dur="1" fill="hold">
                                          <p:stCondLst>
                                            <p:cond delay="0"/>
                                          </p:stCondLst>
                                        </p:cTn>
                                        <p:tgtEl>
                                          <p:spTgt spid="230"/>
                                        </p:tgtEl>
                                        <p:attrNameLst>
                                          <p:attrName>style.visibility</p:attrName>
                                        </p:attrNameLst>
                                      </p:cBhvr>
                                      <p:to>
                                        <p:strVal val="visible"/>
                                      </p:to>
                                    </p:set>
                                    <p:animEffect transition="in" filter="fade">
                                      <p:cBhvr>
                                        <p:cTn id="178" dur="500"/>
                                        <p:tgtEl>
                                          <p:spTgt spid="230"/>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249"/>
                                        </p:tgtEl>
                                        <p:attrNameLst>
                                          <p:attrName>style.visibility</p:attrName>
                                        </p:attrNameLst>
                                      </p:cBhvr>
                                      <p:to>
                                        <p:strVal val="visible"/>
                                      </p:to>
                                    </p:set>
                                    <p:animEffect transition="in" filter="dissolve">
                                      <p:cBhvr>
                                        <p:cTn id="183" dur="500"/>
                                        <p:tgtEl>
                                          <p:spTgt spid="249"/>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250"/>
                                        </p:tgtEl>
                                        <p:attrNameLst>
                                          <p:attrName>style.visibility</p:attrName>
                                        </p:attrNameLst>
                                      </p:cBhvr>
                                      <p:to>
                                        <p:strVal val="visible"/>
                                      </p:to>
                                    </p:set>
                                    <p:animEffect transition="in" filter="dissolve">
                                      <p:cBhvr>
                                        <p:cTn id="188"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7" grpId="1" animBg="1"/>
      <p:bldP spid="227" grpId="2" animBg="1"/>
      <p:bldP spid="228" grpId="0" animBg="1"/>
      <p:bldP spid="228" grpId="1" animBg="1"/>
      <p:bldP spid="229" grpId="0" animBg="1"/>
      <p:bldP spid="229" grpId="1" animBg="1"/>
      <p:bldP spid="230" grpId="0" animBg="1"/>
      <p:bldP spid="230" grpId="1" animBg="1"/>
      <p:bldP spid="230" grpId="2" animBg="1"/>
      <p:bldP spid="231" grpId="0" animBg="1"/>
      <p:bldP spid="231" grpId="1" animBg="1"/>
      <p:bldP spid="232" grpId="0" animBg="1"/>
      <p:bldP spid="232" grpId="1" animBg="1"/>
      <p:bldP spid="233" grpId="0" animBg="1"/>
      <p:bldP spid="233" grpId="1" animBg="1"/>
      <p:bldP spid="233" grpId="2"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9" grpId="0" animBg="1"/>
      <p:bldP spid="239" grpId="1" animBg="1"/>
      <p:bldP spid="240" grpId="0" animBg="1"/>
      <p:bldP spid="240" grpId="1" animBg="1"/>
      <p:bldP spid="240" grpId="2" animBg="1"/>
      <p:bldP spid="241" grpId="0" animBg="1"/>
      <p:bldP spid="242" grpId="0" animBg="1"/>
      <p:bldP spid="242" grpId="1" animBg="1"/>
      <p:bldP spid="243" grpId="0" animBg="1"/>
      <p:bldP spid="243" grpId="1" animBg="1"/>
      <p:bldP spid="243" grpId="2" animBg="1"/>
      <p:bldP spid="243" grpId="3" animBg="1"/>
      <p:bldP spid="244" grpId="0" animBg="1"/>
      <p:bldP spid="244" grpId="1" animBg="1"/>
      <p:bldP spid="245" grpId="0" animBg="1"/>
      <p:bldP spid="245" grpId="1" animBg="1"/>
      <p:bldP spid="246" grpId="0" animBg="1"/>
      <p:bldP spid="247" grpId="0" animBg="1"/>
      <p:bldP spid="247" grpId="1" animBg="1"/>
      <p:bldP spid="247" grpId="2" animBg="1"/>
      <p:bldP spid="247" grpId="3" animBg="1"/>
      <p:bldP spid="248" grpId="0" animBg="1"/>
      <p:bldP spid="249" grpId="0" animBg="1"/>
      <p:bldP spid="2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1AE6B1-A847-404C-2D87-48381BC152C6}"/>
              </a:ext>
            </a:extLst>
          </p:cNvPr>
          <p:cNvSpPr>
            <a:spLocks noGrp="1"/>
          </p:cNvSpPr>
          <p:nvPr>
            <p:ph type="title"/>
          </p:nvPr>
        </p:nvSpPr>
        <p:spPr/>
        <p:txBody>
          <a:bodyPr/>
          <a:lstStyle/>
          <a:p>
            <a:r>
              <a:rPr lang="en-US" kern="0" dirty="0"/>
              <a:t>Value of Collaboration- Maximum Expected Value of Supply Chain Profit </a:t>
            </a:r>
          </a:p>
        </p:txBody>
      </p:sp>
      <p:pic>
        <p:nvPicPr>
          <p:cNvPr id="5" name="Picture 4">
            <a:extLst>
              <a:ext uri="{FF2B5EF4-FFF2-40B4-BE49-F238E27FC236}">
                <a16:creationId xmlns:a16="http://schemas.microsoft.com/office/drawing/2014/main" id="{6635B51E-D46B-8909-F782-7FD33F075DE9}"/>
              </a:ext>
            </a:extLst>
          </p:cNvPr>
          <p:cNvPicPr>
            <a:picLocks noChangeAspect="1"/>
          </p:cNvPicPr>
          <p:nvPr/>
        </p:nvPicPr>
        <p:blipFill>
          <a:blip r:embed="rId3"/>
          <a:stretch>
            <a:fillRect/>
          </a:stretch>
        </p:blipFill>
        <p:spPr>
          <a:xfrm>
            <a:off x="76200" y="609601"/>
            <a:ext cx="12039600" cy="4671678"/>
          </a:xfrm>
          <a:prstGeom prst="rect">
            <a:avLst/>
          </a:prstGeom>
        </p:spPr>
      </p:pic>
      <p:graphicFrame>
        <p:nvGraphicFramePr>
          <p:cNvPr id="226" name="Object 225">
            <a:extLst>
              <a:ext uri="{FF2B5EF4-FFF2-40B4-BE49-F238E27FC236}">
                <a16:creationId xmlns:a16="http://schemas.microsoft.com/office/drawing/2014/main" id="{6C383525-C54F-80DA-ED9C-47885527295E}"/>
              </a:ext>
            </a:extLst>
          </p:cNvPr>
          <p:cNvGraphicFramePr>
            <a:graphicFrameLocks noChangeAspect="1"/>
          </p:cNvGraphicFramePr>
          <p:nvPr/>
        </p:nvGraphicFramePr>
        <p:xfrm>
          <a:off x="339867" y="910070"/>
          <a:ext cx="11824421" cy="4357354"/>
        </p:xfrm>
        <a:graphic>
          <a:graphicData uri="http://schemas.openxmlformats.org/presentationml/2006/ole">
            <mc:AlternateContent xmlns:mc="http://schemas.openxmlformats.org/markup-compatibility/2006">
              <mc:Choice xmlns:v="urn:schemas-microsoft-com:vml" Requires="v">
                <p:oleObj name="Worksheet" r:id="rId4" imgW="11401292" imgH="4181612" progId="Excel.Sheet.12">
                  <p:embed/>
                </p:oleObj>
              </mc:Choice>
              <mc:Fallback>
                <p:oleObj name="Worksheet" r:id="rId4" imgW="11401292" imgH="4181612" progId="Excel.Sheet.12">
                  <p:embed/>
                  <p:pic>
                    <p:nvPicPr>
                      <p:cNvPr id="226" name="Object 225">
                        <a:extLst>
                          <a:ext uri="{FF2B5EF4-FFF2-40B4-BE49-F238E27FC236}">
                            <a16:creationId xmlns:a16="http://schemas.microsoft.com/office/drawing/2014/main" id="{6C383525-C54F-80DA-ED9C-47885527295E}"/>
                          </a:ext>
                        </a:extLst>
                      </p:cNvPr>
                      <p:cNvPicPr/>
                      <p:nvPr/>
                    </p:nvPicPr>
                    <p:blipFill>
                      <a:blip r:embed="rId5"/>
                      <a:stretch>
                        <a:fillRect/>
                      </a:stretch>
                    </p:blipFill>
                    <p:spPr>
                      <a:xfrm>
                        <a:off x="339867" y="910070"/>
                        <a:ext cx="11824421" cy="4357354"/>
                      </a:xfrm>
                      <a:prstGeom prst="rect">
                        <a:avLst/>
                      </a:prstGeom>
                    </p:spPr>
                  </p:pic>
                </p:oleObj>
              </mc:Fallback>
            </mc:AlternateContent>
          </a:graphicData>
        </a:graphic>
      </p:graphicFrame>
      <p:sp>
        <p:nvSpPr>
          <p:cNvPr id="227" name="Rectangle 226">
            <a:extLst>
              <a:ext uri="{FF2B5EF4-FFF2-40B4-BE49-F238E27FC236}">
                <a16:creationId xmlns:a16="http://schemas.microsoft.com/office/drawing/2014/main" id="{5EA990E9-38DA-B952-D036-931841712C63}"/>
              </a:ext>
            </a:extLst>
          </p:cNvPr>
          <p:cNvSpPr/>
          <p:nvPr/>
        </p:nvSpPr>
        <p:spPr bwMode="auto">
          <a:xfrm>
            <a:off x="9507908" y="904444"/>
            <a:ext cx="762000" cy="22164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28" name="Rectangle 227">
            <a:extLst>
              <a:ext uri="{FF2B5EF4-FFF2-40B4-BE49-F238E27FC236}">
                <a16:creationId xmlns:a16="http://schemas.microsoft.com/office/drawing/2014/main" id="{E0A8D7C0-F2A1-A6E2-0BC6-B1E77E368FED}"/>
              </a:ext>
            </a:extLst>
          </p:cNvPr>
          <p:cNvSpPr/>
          <p:nvPr/>
        </p:nvSpPr>
        <p:spPr bwMode="auto">
          <a:xfrm>
            <a:off x="3574961" y="4831830"/>
            <a:ext cx="615995" cy="21451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29" name="Rectangle 228">
            <a:extLst>
              <a:ext uri="{FF2B5EF4-FFF2-40B4-BE49-F238E27FC236}">
                <a16:creationId xmlns:a16="http://schemas.microsoft.com/office/drawing/2014/main" id="{BF54DFE2-101E-9E24-5482-8F7587B86A11}"/>
              </a:ext>
            </a:extLst>
          </p:cNvPr>
          <p:cNvSpPr/>
          <p:nvPr/>
        </p:nvSpPr>
        <p:spPr bwMode="auto">
          <a:xfrm>
            <a:off x="3574961" y="5040560"/>
            <a:ext cx="615995" cy="21241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0" name="Rectangle 229">
            <a:extLst>
              <a:ext uri="{FF2B5EF4-FFF2-40B4-BE49-F238E27FC236}">
                <a16:creationId xmlns:a16="http://schemas.microsoft.com/office/drawing/2014/main" id="{7432E181-C7E7-705C-DA15-C4646A587867}"/>
              </a:ext>
            </a:extLst>
          </p:cNvPr>
          <p:cNvSpPr/>
          <p:nvPr/>
        </p:nvSpPr>
        <p:spPr bwMode="auto">
          <a:xfrm>
            <a:off x="9507908" y="1124042"/>
            <a:ext cx="762000" cy="21609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1" name="Rectangle 230">
            <a:extLst>
              <a:ext uri="{FF2B5EF4-FFF2-40B4-BE49-F238E27FC236}">
                <a16:creationId xmlns:a16="http://schemas.microsoft.com/office/drawing/2014/main" id="{3D4C9475-8751-3C95-1368-59863ADDBF78}"/>
              </a:ext>
            </a:extLst>
          </p:cNvPr>
          <p:cNvSpPr/>
          <p:nvPr/>
        </p:nvSpPr>
        <p:spPr bwMode="auto">
          <a:xfrm>
            <a:off x="9507908" y="1344122"/>
            <a:ext cx="762000" cy="209985"/>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B050"/>
              </a:solidFill>
              <a:effectLst/>
              <a:latin typeface="Verdana" pitchFamily="-112" charset="0"/>
            </a:endParaRPr>
          </a:p>
        </p:txBody>
      </p:sp>
      <p:sp>
        <p:nvSpPr>
          <p:cNvPr id="232" name="Rectangle 231">
            <a:extLst>
              <a:ext uri="{FF2B5EF4-FFF2-40B4-BE49-F238E27FC236}">
                <a16:creationId xmlns:a16="http://schemas.microsoft.com/office/drawing/2014/main" id="{F442F4C2-89D1-A944-0018-A9D1D1BC9E60}"/>
              </a:ext>
            </a:extLst>
          </p:cNvPr>
          <p:cNvSpPr/>
          <p:nvPr/>
        </p:nvSpPr>
        <p:spPr bwMode="auto">
          <a:xfrm>
            <a:off x="3568566" y="3721790"/>
            <a:ext cx="609598" cy="20316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3" name="Rectangle 232">
            <a:extLst>
              <a:ext uri="{FF2B5EF4-FFF2-40B4-BE49-F238E27FC236}">
                <a16:creationId xmlns:a16="http://schemas.microsoft.com/office/drawing/2014/main" id="{33DEC55F-AB85-CD0B-C6E8-30026A297ED1}"/>
              </a:ext>
            </a:extLst>
          </p:cNvPr>
          <p:cNvSpPr/>
          <p:nvPr/>
        </p:nvSpPr>
        <p:spPr bwMode="auto">
          <a:xfrm>
            <a:off x="3568565" y="1999258"/>
            <a:ext cx="609600" cy="222507"/>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4" name="Rectangle 233">
            <a:extLst>
              <a:ext uri="{FF2B5EF4-FFF2-40B4-BE49-F238E27FC236}">
                <a16:creationId xmlns:a16="http://schemas.microsoft.com/office/drawing/2014/main" id="{6130B6A5-E3FC-FAC8-C37C-8456AB354D3D}"/>
              </a:ext>
            </a:extLst>
          </p:cNvPr>
          <p:cNvSpPr/>
          <p:nvPr/>
        </p:nvSpPr>
        <p:spPr bwMode="auto">
          <a:xfrm>
            <a:off x="9507908" y="1558167"/>
            <a:ext cx="762000" cy="217022"/>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5" name="Rectangle 234">
            <a:extLst>
              <a:ext uri="{FF2B5EF4-FFF2-40B4-BE49-F238E27FC236}">
                <a16:creationId xmlns:a16="http://schemas.microsoft.com/office/drawing/2014/main" id="{50E31AFF-5C84-CBF2-C5FB-EAF968ABC618}"/>
              </a:ext>
            </a:extLst>
          </p:cNvPr>
          <p:cNvSpPr/>
          <p:nvPr/>
        </p:nvSpPr>
        <p:spPr bwMode="auto">
          <a:xfrm>
            <a:off x="3568564" y="4160474"/>
            <a:ext cx="615995" cy="23070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6" name="Rectangle 235">
            <a:extLst>
              <a:ext uri="{FF2B5EF4-FFF2-40B4-BE49-F238E27FC236}">
                <a16:creationId xmlns:a16="http://schemas.microsoft.com/office/drawing/2014/main" id="{93666E7D-937E-7252-D186-FD48EAB10A9D}"/>
              </a:ext>
            </a:extLst>
          </p:cNvPr>
          <p:cNvSpPr/>
          <p:nvPr/>
        </p:nvSpPr>
        <p:spPr bwMode="auto">
          <a:xfrm>
            <a:off x="3568565" y="2448574"/>
            <a:ext cx="609602" cy="20668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7" name="Rectangle 236">
            <a:extLst>
              <a:ext uri="{FF2B5EF4-FFF2-40B4-BE49-F238E27FC236}">
                <a16:creationId xmlns:a16="http://schemas.microsoft.com/office/drawing/2014/main" id="{1D822B57-D6E8-2BC7-8B75-59C845B844F9}"/>
              </a:ext>
            </a:extLst>
          </p:cNvPr>
          <p:cNvSpPr/>
          <p:nvPr/>
        </p:nvSpPr>
        <p:spPr bwMode="auto">
          <a:xfrm>
            <a:off x="9507908" y="1772486"/>
            <a:ext cx="762000" cy="22378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8" name="Rectangle 237">
            <a:extLst>
              <a:ext uri="{FF2B5EF4-FFF2-40B4-BE49-F238E27FC236}">
                <a16:creationId xmlns:a16="http://schemas.microsoft.com/office/drawing/2014/main" id="{CB385FD9-93D6-C651-70CC-5C3BD223687D}"/>
              </a:ext>
            </a:extLst>
          </p:cNvPr>
          <p:cNvSpPr/>
          <p:nvPr/>
        </p:nvSpPr>
        <p:spPr bwMode="auto">
          <a:xfrm>
            <a:off x="9507908" y="2003574"/>
            <a:ext cx="762000" cy="23229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39" name="Rectangle 238">
            <a:extLst>
              <a:ext uri="{FF2B5EF4-FFF2-40B4-BE49-F238E27FC236}">
                <a16:creationId xmlns:a16="http://schemas.microsoft.com/office/drawing/2014/main" id="{F3A507DC-8E9B-8A7A-F274-AE83893F4C7A}"/>
              </a:ext>
            </a:extLst>
          </p:cNvPr>
          <p:cNvSpPr/>
          <p:nvPr/>
        </p:nvSpPr>
        <p:spPr bwMode="auto">
          <a:xfrm>
            <a:off x="3568564" y="2233712"/>
            <a:ext cx="609601" cy="20894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0" name="Rectangle 239">
            <a:extLst>
              <a:ext uri="{FF2B5EF4-FFF2-40B4-BE49-F238E27FC236}">
                <a16:creationId xmlns:a16="http://schemas.microsoft.com/office/drawing/2014/main" id="{686FFED6-D6B9-B93E-7065-7D5AA86DC3A0}"/>
              </a:ext>
            </a:extLst>
          </p:cNvPr>
          <p:cNvSpPr/>
          <p:nvPr/>
        </p:nvSpPr>
        <p:spPr bwMode="auto">
          <a:xfrm>
            <a:off x="3568564" y="3518627"/>
            <a:ext cx="609600" cy="20316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1" name="Rectangle 240">
            <a:extLst>
              <a:ext uri="{FF2B5EF4-FFF2-40B4-BE49-F238E27FC236}">
                <a16:creationId xmlns:a16="http://schemas.microsoft.com/office/drawing/2014/main" id="{CC8BD96A-09D8-7851-DB35-458A5B07E7EC}"/>
              </a:ext>
            </a:extLst>
          </p:cNvPr>
          <p:cNvSpPr/>
          <p:nvPr/>
        </p:nvSpPr>
        <p:spPr bwMode="auto">
          <a:xfrm>
            <a:off x="9507908" y="2234865"/>
            <a:ext cx="762000" cy="207792"/>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2" name="Rectangle 241">
            <a:extLst>
              <a:ext uri="{FF2B5EF4-FFF2-40B4-BE49-F238E27FC236}">
                <a16:creationId xmlns:a16="http://schemas.microsoft.com/office/drawing/2014/main" id="{264A9E28-A4E2-8A15-64F6-F1512B5ECBC5}"/>
              </a:ext>
            </a:extLst>
          </p:cNvPr>
          <p:cNvSpPr/>
          <p:nvPr/>
        </p:nvSpPr>
        <p:spPr bwMode="auto">
          <a:xfrm>
            <a:off x="3568564" y="4162437"/>
            <a:ext cx="609598" cy="224124"/>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3" name="Rectangle 242">
            <a:extLst>
              <a:ext uri="{FF2B5EF4-FFF2-40B4-BE49-F238E27FC236}">
                <a16:creationId xmlns:a16="http://schemas.microsoft.com/office/drawing/2014/main" id="{37D94D5B-5E91-49F0-D75A-C68390EA4CA5}"/>
              </a:ext>
            </a:extLst>
          </p:cNvPr>
          <p:cNvSpPr/>
          <p:nvPr/>
        </p:nvSpPr>
        <p:spPr bwMode="auto">
          <a:xfrm>
            <a:off x="3568564" y="2873407"/>
            <a:ext cx="609600" cy="206682"/>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4" name="Rectangle 243">
            <a:extLst>
              <a:ext uri="{FF2B5EF4-FFF2-40B4-BE49-F238E27FC236}">
                <a16:creationId xmlns:a16="http://schemas.microsoft.com/office/drawing/2014/main" id="{0C84CCEB-6102-191D-FB3B-51524E426CA7}"/>
              </a:ext>
            </a:extLst>
          </p:cNvPr>
          <p:cNvSpPr/>
          <p:nvPr/>
        </p:nvSpPr>
        <p:spPr bwMode="auto">
          <a:xfrm>
            <a:off x="3565366" y="4385244"/>
            <a:ext cx="615995" cy="221816"/>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5" name="Rectangle 244">
            <a:extLst>
              <a:ext uri="{FF2B5EF4-FFF2-40B4-BE49-F238E27FC236}">
                <a16:creationId xmlns:a16="http://schemas.microsoft.com/office/drawing/2014/main" id="{CCB6D876-FF3F-FB1F-AFEA-AF8417ED81E1}"/>
              </a:ext>
            </a:extLst>
          </p:cNvPr>
          <p:cNvSpPr/>
          <p:nvPr/>
        </p:nvSpPr>
        <p:spPr bwMode="auto">
          <a:xfrm>
            <a:off x="3568564" y="3083561"/>
            <a:ext cx="609600" cy="203163"/>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6" name="Rectangle 245">
            <a:extLst>
              <a:ext uri="{FF2B5EF4-FFF2-40B4-BE49-F238E27FC236}">
                <a16:creationId xmlns:a16="http://schemas.microsoft.com/office/drawing/2014/main" id="{4C25FDA1-E367-008D-3277-F75D938977ED}"/>
              </a:ext>
            </a:extLst>
          </p:cNvPr>
          <p:cNvSpPr/>
          <p:nvPr/>
        </p:nvSpPr>
        <p:spPr bwMode="auto">
          <a:xfrm>
            <a:off x="9507908" y="2441450"/>
            <a:ext cx="762000" cy="229524"/>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7" name="Rectangle 246">
            <a:extLst>
              <a:ext uri="{FF2B5EF4-FFF2-40B4-BE49-F238E27FC236}">
                <a16:creationId xmlns:a16="http://schemas.microsoft.com/office/drawing/2014/main" id="{172F3222-4F79-B5D4-929B-449042D5877D}"/>
              </a:ext>
            </a:extLst>
          </p:cNvPr>
          <p:cNvSpPr/>
          <p:nvPr/>
        </p:nvSpPr>
        <p:spPr bwMode="auto">
          <a:xfrm>
            <a:off x="3581400" y="912687"/>
            <a:ext cx="609600" cy="195262"/>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8" name="Rectangle 247">
            <a:extLst>
              <a:ext uri="{FF2B5EF4-FFF2-40B4-BE49-F238E27FC236}">
                <a16:creationId xmlns:a16="http://schemas.microsoft.com/office/drawing/2014/main" id="{783E5FED-500A-A5E8-6C01-954EC752DB77}"/>
              </a:ext>
            </a:extLst>
          </p:cNvPr>
          <p:cNvSpPr/>
          <p:nvPr/>
        </p:nvSpPr>
        <p:spPr bwMode="auto">
          <a:xfrm>
            <a:off x="9507908" y="2673161"/>
            <a:ext cx="762000" cy="195405"/>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49" name="Rectangle 248">
            <a:extLst>
              <a:ext uri="{FF2B5EF4-FFF2-40B4-BE49-F238E27FC236}">
                <a16:creationId xmlns:a16="http://schemas.microsoft.com/office/drawing/2014/main" id="{AF1E6B1F-FF51-8A7D-5560-EC5CCD96ADA9}"/>
              </a:ext>
            </a:extLst>
          </p:cNvPr>
          <p:cNvSpPr/>
          <p:nvPr/>
        </p:nvSpPr>
        <p:spPr bwMode="auto">
          <a:xfrm>
            <a:off x="9507908" y="2866729"/>
            <a:ext cx="762000" cy="21336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250" name="Rectangle 249">
            <a:extLst>
              <a:ext uri="{FF2B5EF4-FFF2-40B4-BE49-F238E27FC236}">
                <a16:creationId xmlns:a16="http://schemas.microsoft.com/office/drawing/2014/main" id="{9313ECFE-F35B-E5D3-529B-AE7AE2B7729A}"/>
              </a:ext>
            </a:extLst>
          </p:cNvPr>
          <p:cNvSpPr/>
          <p:nvPr/>
        </p:nvSpPr>
        <p:spPr bwMode="auto">
          <a:xfrm>
            <a:off x="9507908" y="3077750"/>
            <a:ext cx="762000" cy="21336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3172980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dissolv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dissolve">
                                      <p:cBhvr>
                                        <p:cTn id="12" dur="500"/>
                                        <p:tgtEl>
                                          <p:spTgt spid="228"/>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29"/>
                                        </p:tgtEl>
                                        <p:attrNameLst>
                                          <p:attrName>style.visibility</p:attrName>
                                        </p:attrNameLst>
                                      </p:cBhvr>
                                      <p:to>
                                        <p:strVal val="visible"/>
                                      </p:to>
                                    </p:set>
                                    <p:animEffect transition="in" filter="dissolve">
                                      <p:cBhvr>
                                        <p:cTn id="15" dur="500"/>
                                        <p:tgtEl>
                                          <p:spTgt spid="2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28"/>
                                        </p:tgtEl>
                                      </p:cBhvr>
                                    </p:animEffect>
                                    <p:set>
                                      <p:cBhvr>
                                        <p:cTn id="20" dur="1" fill="hold">
                                          <p:stCondLst>
                                            <p:cond delay="499"/>
                                          </p:stCondLst>
                                        </p:cTn>
                                        <p:tgtEl>
                                          <p:spTgt spid="228"/>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229"/>
                                        </p:tgtEl>
                                      </p:cBhvr>
                                    </p:animEffect>
                                    <p:set>
                                      <p:cBhvr>
                                        <p:cTn id="23" dur="1" fill="hold">
                                          <p:stCondLst>
                                            <p:cond delay="499"/>
                                          </p:stCondLst>
                                        </p:cTn>
                                        <p:tgtEl>
                                          <p:spTgt spid="229"/>
                                        </p:tgtEl>
                                        <p:attrNameLst>
                                          <p:attrName>style.visibility</p:attrName>
                                        </p:attrNameLst>
                                      </p:cBhvr>
                                      <p:to>
                                        <p:strVal val="hidden"/>
                                      </p:to>
                                    </p:set>
                                  </p:childTnLst>
                                </p:cTn>
                              </p:par>
                              <p:par>
                                <p:cTn id="24" presetID="9" presetClass="entr" presetSubtype="0" fill="hold" grpId="0" nodeType="withEffect">
                                  <p:stCondLst>
                                    <p:cond delay="0"/>
                                  </p:stCondLst>
                                  <p:childTnLst>
                                    <p:set>
                                      <p:cBhvr>
                                        <p:cTn id="25" dur="1" fill="hold">
                                          <p:stCondLst>
                                            <p:cond delay="0"/>
                                          </p:stCondLst>
                                        </p:cTn>
                                        <p:tgtEl>
                                          <p:spTgt spid="230"/>
                                        </p:tgtEl>
                                        <p:attrNameLst>
                                          <p:attrName>style.visibility</p:attrName>
                                        </p:attrNameLst>
                                      </p:cBhvr>
                                      <p:to>
                                        <p:strVal val="visible"/>
                                      </p:to>
                                    </p:set>
                                    <p:animEffect transition="in" filter="dissolve">
                                      <p:cBhvr>
                                        <p:cTn id="26" dur="500"/>
                                        <p:tgtEl>
                                          <p:spTgt spid="23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227"/>
                                        </p:tgtEl>
                                      </p:cBhvr>
                                    </p:animEffect>
                                    <p:set>
                                      <p:cBhvr>
                                        <p:cTn id="31" dur="1" fill="hold">
                                          <p:stCondLst>
                                            <p:cond delay="499"/>
                                          </p:stCondLst>
                                        </p:cTn>
                                        <p:tgtEl>
                                          <p:spTgt spid="22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230"/>
                                        </p:tgtEl>
                                      </p:cBhvr>
                                    </p:animEffect>
                                    <p:set>
                                      <p:cBhvr>
                                        <p:cTn id="34" dur="1" fill="hold">
                                          <p:stCondLst>
                                            <p:cond delay="499"/>
                                          </p:stCondLst>
                                        </p:cTn>
                                        <p:tgtEl>
                                          <p:spTgt spid="230"/>
                                        </p:tgtEl>
                                        <p:attrNameLst>
                                          <p:attrName>style.visibility</p:attrName>
                                        </p:attrNameLst>
                                      </p:cBhvr>
                                      <p:to>
                                        <p:strVal val="hidden"/>
                                      </p:to>
                                    </p:set>
                                  </p:childTnLst>
                                </p:cTn>
                              </p:par>
                              <p:par>
                                <p:cTn id="35" presetID="9" presetClass="entr" presetSubtype="0" fill="hold" grpId="0" nodeType="withEffect">
                                  <p:stCondLst>
                                    <p:cond delay="0"/>
                                  </p:stCondLst>
                                  <p:childTnLst>
                                    <p:set>
                                      <p:cBhvr>
                                        <p:cTn id="36" dur="1" fill="hold">
                                          <p:stCondLst>
                                            <p:cond delay="0"/>
                                          </p:stCondLst>
                                        </p:cTn>
                                        <p:tgtEl>
                                          <p:spTgt spid="231"/>
                                        </p:tgtEl>
                                        <p:attrNameLst>
                                          <p:attrName>style.visibility</p:attrName>
                                        </p:attrNameLst>
                                      </p:cBhvr>
                                      <p:to>
                                        <p:strVal val="visible"/>
                                      </p:to>
                                    </p:set>
                                    <p:animEffect transition="in" filter="dissolve">
                                      <p:cBhvr>
                                        <p:cTn id="37" dur="500"/>
                                        <p:tgtEl>
                                          <p:spTgt spid="23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32"/>
                                        </p:tgtEl>
                                        <p:attrNameLst>
                                          <p:attrName>style.visibility</p:attrName>
                                        </p:attrNameLst>
                                      </p:cBhvr>
                                      <p:to>
                                        <p:strVal val="visible"/>
                                      </p:to>
                                    </p:set>
                                    <p:animEffect transition="in" filter="dissolve">
                                      <p:cBhvr>
                                        <p:cTn id="42" dur="500"/>
                                        <p:tgtEl>
                                          <p:spTgt spid="232"/>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233"/>
                                        </p:tgtEl>
                                        <p:attrNameLst>
                                          <p:attrName>style.visibility</p:attrName>
                                        </p:attrNameLst>
                                      </p:cBhvr>
                                      <p:to>
                                        <p:strVal val="visible"/>
                                      </p:to>
                                    </p:set>
                                    <p:animEffect transition="in" filter="dissolve">
                                      <p:cBhvr>
                                        <p:cTn id="45" dur="500"/>
                                        <p:tgtEl>
                                          <p:spTgt spid="23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234"/>
                                        </p:tgtEl>
                                        <p:attrNameLst>
                                          <p:attrName>style.visibility</p:attrName>
                                        </p:attrNameLst>
                                      </p:cBhvr>
                                      <p:to>
                                        <p:strVal val="visible"/>
                                      </p:to>
                                    </p:set>
                                    <p:animEffect transition="in" filter="dissolve">
                                      <p:cBhvr>
                                        <p:cTn id="50" dur="500"/>
                                        <p:tgtEl>
                                          <p:spTgt spid="234"/>
                                        </p:tgtEl>
                                      </p:cBhvr>
                                    </p:animEffect>
                                  </p:childTnLst>
                                </p:cTn>
                              </p:par>
                              <p:par>
                                <p:cTn id="51" presetID="10" presetClass="exit" presetSubtype="0" fill="hold" grpId="1" nodeType="withEffect">
                                  <p:stCondLst>
                                    <p:cond delay="0"/>
                                  </p:stCondLst>
                                  <p:childTnLst>
                                    <p:animEffect transition="out" filter="fade">
                                      <p:cBhvr>
                                        <p:cTn id="52" dur="500"/>
                                        <p:tgtEl>
                                          <p:spTgt spid="232"/>
                                        </p:tgtEl>
                                      </p:cBhvr>
                                    </p:animEffect>
                                    <p:set>
                                      <p:cBhvr>
                                        <p:cTn id="53" dur="1" fill="hold">
                                          <p:stCondLst>
                                            <p:cond delay="499"/>
                                          </p:stCondLst>
                                        </p:cTn>
                                        <p:tgtEl>
                                          <p:spTgt spid="232"/>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233"/>
                                        </p:tgtEl>
                                      </p:cBhvr>
                                    </p:animEffect>
                                    <p:set>
                                      <p:cBhvr>
                                        <p:cTn id="56" dur="1" fill="hold">
                                          <p:stCondLst>
                                            <p:cond delay="499"/>
                                          </p:stCondLst>
                                        </p:cTn>
                                        <p:tgtEl>
                                          <p:spTgt spid="233"/>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235"/>
                                        </p:tgtEl>
                                        <p:attrNameLst>
                                          <p:attrName>style.visibility</p:attrName>
                                        </p:attrNameLst>
                                      </p:cBhvr>
                                      <p:to>
                                        <p:strVal val="visible"/>
                                      </p:to>
                                    </p:set>
                                    <p:animEffect transition="in" filter="dissolve">
                                      <p:cBhvr>
                                        <p:cTn id="61" dur="500"/>
                                        <p:tgtEl>
                                          <p:spTgt spid="235"/>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6"/>
                                        </p:tgtEl>
                                        <p:attrNameLst>
                                          <p:attrName>style.visibility</p:attrName>
                                        </p:attrNameLst>
                                      </p:cBhvr>
                                      <p:to>
                                        <p:strVal val="visible"/>
                                      </p:to>
                                    </p:set>
                                    <p:animEffect transition="in" filter="dissolve">
                                      <p:cBhvr>
                                        <p:cTn id="64" dur="500"/>
                                        <p:tgtEl>
                                          <p:spTgt spid="2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235"/>
                                        </p:tgtEl>
                                      </p:cBhvr>
                                    </p:animEffect>
                                    <p:set>
                                      <p:cBhvr>
                                        <p:cTn id="69" dur="1" fill="hold">
                                          <p:stCondLst>
                                            <p:cond delay="499"/>
                                          </p:stCondLst>
                                        </p:cTn>
                                        <p:tgtEl>
                                          <p:spTgt spid="235"/>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36"/>
                                        </p:tgtEl>
                                      </p:cBhvr>
                                    </p:animEffect>
                                    <p:set>
                                      <p:cBhvr>
                                        <p:cTn id="72" dur="1" fill="hold">
                                          <p:stCondLst>
                                            <p:cond delay="499"/>
                                          </p:stCondLst>
                                        </p:cTn>
                                        <p:tgtEl>
                                          <p:spTgt spid="236"/>
                                        </p:tgtEl>
                                        <p:attrNameLst>
                                          <p:attrName>style.visibility</p:attrName>
                                        </p:attrNameLst>
                                      </p:cBhvr>
                                      <p:to>
                                        <p:strVal val="hidden"/>
                                      </p:to>
                                    </p:set>
                                  </p:childTnLst>
                                </p:cTn>
                              </p:par>
                              <p:par>
                                <p:cTn id="73" presetID="9" presetClass="entr" presetSubtype="0" fill="hold" grpId="0" nodeType="withEffect">
                                  <p:stCondLst>
                                    <p:cond delay="0"/>
                                  </p:stCondLst>
                                  <p:childTnLst>
                                    <p:set>
                                      <p:cBhvr>
                                        <p:cTn id="74" dur="1" fill="hold">
                                          <p:stCondLst>
                                            <p:cond delay="0"/>
                                          </p:stCondLst>
                                        </p:cTn>
                                        <p:tgtEl>
                                          <p:spTgt spid="237"/>
                                        </p:tgtEl>
                                        <p:attrNameLst>
                                          <p:attrName>style.visibility</p:attrName>
                                        </p:attrNameLst>
                                      </p:cBhvr>
                                      <p:to>
                                        <p:strVal val="visible"/>
                                      </p:to>
                                    </p:set>
                                    <p:animEffect transition="in" filter="dissolve">
                                      <p:cBhvr>
                                        <p:cTn id="75" dur="500"/>
                                        <p:tgtEl>
                                          <p:spTgt spid="237"/>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239"/>
                                        </p:tgtEl>
                                        <p:attrNameLst>
                                          <p:attrName>style.visibility</p:attrName>
                                        </p:attrNameLst>
                                      </p:cBhvr>
                                      <p:to>
                                        <p:strVal val="visible"/>
                                      </p:to>
                                    </p:set>
                                    <p:animEffect transition="in" filter="dissolve">
                                      <p:cBhvr>
                                        <p:cTn id="80" dur="500"/>
                                        <p:tgtEl>
                                          <p:spTgt spid="239"/>
                                        </p:tgtEl>
                                      </p:cBhvr>
                                    </p:animEffect>
                                  </p:childTnLst>
                                </p:cTn>
                              </p:par>
                              <p:par>
                                <p:cTn id="81" presetID="9" presetClass="entr" presetSubtype="0" fill="hold" grpId="0" nodeType="withEffect">
                                  <p:stCondLst>
                                    <p:cond delay="0"/>
                                  </p:stCondLst>
                                  <p:childTnLst>
                                    <p:set>
                                      <p:cBhvr>
                                        <p:cTn id="82" dur="1" fill="hold">
                                          <p:stCondLst>
                                            <p:cond delay="0"/>
                                          </p:stCondLst>
                                        </p:cTn>
                                        <p:tgtEl>
                                          <p:spTgt spid="240"/>
                                        </p:tgtEl>
                                        <p:attrNameLst>
                                          <p:attrName>style.visibility</p:attrName>
                                        </p:attrNameLst>
                                      </p:cBhvr>
                                      <p:to>
                                        <p:strVal val="visible"/>
                                      </p:to>
                                    </p:set>
                                    <p:animEffect transition="in" filter="dissolve">
                                      <p:cBhvr>
                                        <p:cTn id="83" dur="500"/>
                                        <p:tgtEl>
                                          <p:spTgt spid="240"/>
                                        </p:tgtEl>
                                      </p:cBhvr>
                                    </p:animEffect>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238"/>
                                        </p:tgtEl>
                                        <p:attrNameLst>
                                          <p:attrName>style.visibility</p:attrName>
                                        </p:attrNameLst>
                                      </p:cBhvr>
                                      <p:to>
                                        <p:strVal val="visible"/>
                                      </p:to>
                                    </p:set>
                                    <p:animEffect transition="in" filter="dissolve">
                                      <p:cBhvr>
                                        <p:cTn id="88" dur="500"/>
                                        <p:tgtEl>
                                          <p:spTgt spid="238"/>
                                        </p:tgtEl>
                                      </p:cBhvr>
                                    </p:animEffect>
                                  </p:childTnLst>
                                </p:cTn>
                              </p:par>
                              <p:par>
                                <p:cTn id="89" presetID="10" presetClass="exit" presetSubtype="0" fill="hold" grpId="1" nodeType="withEffect">
                                  <p:stCondLst>
                                    <p:cond delay="0"/>
                                  </p:stCondLst>
                                  <p:childTnLst>
                                    <p:animEffect transition="out" filter="fade">
                                      <p:cBhvr>
                                        <p:cTn id="90" dur="500"/>
                                        <p:tgtEl>
                                          <p:spTgt spid="239"/>
                                        </p:tgtEl>
                                      </p:cBhvr>
                                    </p:animEffect>
                                    <p:set>
                                      <p:cBhvr>
                                        <p:cTn id="91" dur="1" fill="hold">
                                          <p:stCondLst>
                                            <p:cond delay="499"/>
                                          </p:stCondLst>
                                        </p:cTn>
                                        <p:tgtEl>
                                          <p:spTgt spid="239"/>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240"/>
                                        </p:tgtEl>
                                      </p:cBhvr>
                                    </p:animEffect>
                                    <p:set>
                                      <p:cBhvr>
                                        <p:cTn id="94" dur="1" fill="hold">
                                          <p:stCondLst>
                                            <p:cond delay="499"/>
                                          </p:stCondLst>
                                        </p:cTn>
                                        <p:tgtEl>
                                          <p:spTgt spid="24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241"/>
                                        </p:tgtEl>
                                        <p:attrNameLst>
                                          <p:attrName>style.visibility</p:attrName>
                                        </p:attrNameLst>
                                      </p:cBhvr>
                                      <p:to>
                                        <p:strVal val="visible"/>
                                      </p:to>
                                    </p:set>
                                    <p:animEffect transition="in" filter="dissolve">
                                      <p:cBhvr>
                                        <p:cTn id="99" dur="500"/>
                                        <p:tgtEl>
                                          <p:spTgt spid="241"/>
                                        </p:tgtEl>
                                      </p:cBhvr>
                                    </p:animEffect>
                                  </p:childTnLst>
                                </p:cTn>
                              </p:par>
                            </p:childTnLst>
                          </p:cTn>
                        </p:par>
                      </p:childTnLst>
                    </p:cTn>
                  </p:par>
                  <p:par>
                    <p:cTn id="100" fill="hold">
                      <p:stCondLst>
                        <p:cond delay="indefinite"/>
                      </p:stCondLst>
                      <p:childTnLst>
                        <p:par>
                          <p:cTn id="101" fill="hold">
                            <p:stCondLst>
                              <p:cond delay="0"/>
                            </p:stCondLst>
                            <p:childTnLst>
                              <p:par>
                                <p:cTn id="102" presetID="9" presetClass="entr" presetSubtype="0" fill="hold" grpId="0" nodeType="clickEffect">
                                  <p:stCondLst>
                                    <p:cond delay="0"/>
                                  </p:stCondLst>
                                  <p:childTnLst>
                                    <p:set>
                                      <p:cBhvr>
                                        <p:cTn id="103" dur="1" fill="hold">
                                          <p:stCondLst>
                                            <p:cond delay="0"/>
                                          </p:stCondLst>
                                        </p:cTn>
                                        <p:tgtEl>
                                          <p:spTgt spid="242"/>
                                        </p:tgtEl>
                                        <p:attrNameLst>
                                          <p:attrName>style.visibility</p:attrName>
                                        </p:attrNameLst>
                                      </p:cBhvr>
                                      <p:to>
                                        <p:strVal val="visible"/>
                                      </p:to>
                                    </p:set>
                                    <p:animEffect transition="in" filter="dissolve">
                                      <p:cBhvr>
                                        <p:cTn id="104" dur="500"/>
                                        <p:tgtEl>
                                          <p:spTgt spid="24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243"/>
                                        </p:tgtEl>
                                        <p:attrNameLst>
                                          <p:attrName>style.visibility</p:attrName>
                                        </p:attrNameLst>
                                      </p:cBhvr>
                                      <p:to>
                                        <p:strVal val="visible"/>
                                      </p:to>
                                    </p:set>
                                    <p:animEffect transition="in" filter="dissolve">
                                      <p:cBhvr>
                                        <p:cTn id="107" dur="500"/>
                                        <p:tgtEl>
                                          <p:spTgt spid="243"/>
                                        </p:tgtEl>
                                      </p:cBhvr>
                                    </p:animEffect>
                                  </p:childTnLst>
                                </p:cTn>
                              </p:par>
                              <p:par>
                                <p:cTn id="108" presetID="9" presetClass="entr" presetSubtype="0" fill="hold" grpId="0" nodeType="withEffect">
                                  <p:stCondLst>
                                    <p:cond delay="0"/>
                                  </p:stCondLst>
                                  <p:childTnLst>
                                    <p:set>
                                      <p:cBhvr>
                                        <p:cTn id="109" dur="1" fill="hold">
                                          <p:stCondLst>
                                            <p:cond delay="0"/>
                                          </p:stCondLst>
                                        </p:cTn>
                                        <p:tgtEl>
                                          <p:spTgt spid="244"/>
                                        </p:tgtEl>
                                        <p:attrNameLst>
                                          <p:attrName>style.visibility</p:attrName>
                                        </p:attrNameLst>
                                      </p:cBhvr>
                                      <p:to>
                                        <p:strVal val="visible"/>
                                      </p:to>
                                    </p:set>
                                    <p:animEffect transition="in" filter="dissolve">
                                      <p:cBhvr>
                                        <p:cTn id="110" dur="500"/>
                                        <p:tgtEl>
                                          <p:spTgt spid="244"/>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245"/>
                                        </p:tgtEl>
                                        <p:attrNameLst>
                                          <p:attrName>style.visibility</p:attrName>
                                        </p:attrNameLst>
                                      </p:cBhvr>
                                      <p:to>
                                        <p:strVal val="visible"/>
                                      </p:to>
                                    </p:set>
                                    <p:animEffect transition="in" filter="dissolve">
                                      <p:cBhvr>
                                        <p:cTn id="113" dur="500"/>
                                        <p:tgtEl>
                                          <p:spTgt spid="24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242"/>
                                        </p:tgtEl>
                                      </p:cBhvr>
                                    </p:animEffect>
                                    <p:set>
                                      <p:cBhvr>
                                        <p:cTn id="118" dur="1" fill="hold">
                                          <p:stCondLst>
                                            <p:cond delay="499"/>
                                          </p:stCondLst>
                                        </p:cTn>
                                        <p:tgtEl>
                                          <p:spTgt spid="24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243"/>
                                        </p:tgtEl>
                                      </p:cBhvr>
                                    </p:animEffect>
                                    <p:set>
                                      <p:cBhvr>
                                        <p:cTn id="121" dur="1" fill="hold">
                                          <p:stCondLst>
                                            <p:cond delay="499"/>
                                          </p:stCondLst>
                                        </p:cTn>
                                        <p:tgtEl>
                                          <p:spTgt spid="243"/>
                                        </p:tgtEl>
                                        <p:attrNameLst>
                                          <p:attrName>style.visibility</p:attrName>
                                        </p:attrNameLst>
                                      </p:cBhvr>
                                      <p:to>
                                        <p:strVal val="hidden"/>
                                      </p:to>
                                    </p:set>
                                  </p:childTnLst>
                                </p:cTn>
                              </p:par>
                              <p:par>
                                <p:cTn id="122" presetID="10" presetClass="exit" presetSubtype="0" fill="hold" grpId="1" nodeType="withEffect">
                                  <p:stCondLst>
                                    <p:cond delay="0"/>
                                  </p:stCondLst>
                                  <p:childTnLst>
                                    <p:animEffect transition="out" filter="fade">
                                      <p:cBhvr>
                                        <p:cTn id="123" dur="500"/>
                                        <p:tgtEl>
                                          <p:spTgt spid="244"/>
                                        </p:tgtEl>
                                      </p:cBhvr>
                                    </p:animEffect>
                                    <p:set>
                                      <p:cBhvr>
                                        <p:cTn id="124" dur="1" fill="hold">
                                          <p:stCondLst>
                                            <p:cond delay="499"/>
                                          </p:stCondLst>
                                        </p:cTn>
                                        <p:tgtEl>
                                          <p:spTgt spid="244"/>
                                        </p:tgtEl>
                                        <p:attrNameLst>
                                          <p:attrName>style.visibility</p:attrName>
                                        </p:attrNameLst>
                                      </p:cBhvr>
                                      <p:to>
                                        <p:strVal val="hidden"/>
                                      </p:to>
                                    </p:set>
                                  </p:childTnLst>
                                </p:cTn>
                              </p:par>
                              <p:par>
                                <p:cTn id="125" presetID="10" presetClass="exit" presetSubtype="0" fill="hold" grpId="1" nodeType="withEffect">
                                  <p:stCondLst>
                                    <p:cond delay="0"/>
                                  </p:stCondLst>
                                  <p:childTnLst>
                                    <p:animEffect transition="out" filter="fade">
                                      <p:cBhvr>
                                        <p:cTn id="126" dur="500"/>
                                        <p:tgtEl>
                                          <p:spTgt spid="245"/>
                                        </p:tgtEl>
                                      </p:cBhvr>
                                    </p:animEffect>
                                    <p:set>
                                      <p:cBhvr>
                                        <p:cTn id="127" dur="1" fill="hold">
                                          <p:stCondLst>
                                            <p:cond delay="499"/>
                                          </p:stCondLst>
                                        </p:cTn>
                                        <p:tgtEl>
                                          <p:spTgt spid="245"/>
                                        </p:tgtEl>
                                        <p:attrNameLst>
                                          <p:attrName>style.visibility</p:attrName>
                                        </p:attrNameLst>
                                      </p:cBhvr>
                                      <p:to>
                                        <p:strVal val="hidden"/>
                                      </p:to>
                                    </p:set>
                                  </p:childTnLst>
                                </p:cTn>
                              </p:par>
                              <p:par>
                                <p:cTn id="128" presetID="9" presetClass="entr" presetSubtype="0" fill="hold" grpId="0" nodeType="withEffect">
                                  <p:stCondLst>
                                    <p:cond delay="0"/>
                                  </p:stCondLst>
                                  <p:childTnLst>
                                    <p:set>
                                      <p:cBhvr>
                                        <p:cTn id="129" dur="1" fill="hold">
                                          <p:stCondLst>
                                            <p:cond delay="0"/>
                                          </p:stCondLst>
                                        </p:cTn>
                                        <p:tgtEl>
                                          <p:spTgt spid="246"/>
                                        </p:tgtEl>
                                        <p:attrNameLst>
                                          <p:attrName>style.visibility</p:attrName>
                                        </p:attrNameLst>
                                      </p:cBhvr>
                                      <p:to>
                                        <p:strVal val="visible"/>
                                      </p:to>
                                    </p:set>
                                    <p:animEffect transition="in" filter="dissolve">
                                      <p:cBhvr>
                                        <p:cTn id="130" dur="500"/>
                                        <p:tgtEl>
                                          <p:spTgt spid="246"/>
                                        </p:tgtEl>
                                      </p:cBhvr>
                                    </p:animEffect>
                                  </p:childTnLst>
                                </p:cTn>
                              </p:par>
                            </p:childTnLst>
                          </p:cTn>
                        </p:par>
                      </p:childTnLst>
                    </p:cTn>
                  </p:par>
                  <p:par>
                    <p:cTn id="131" fill="hold">
                      <p:stCondLst>
                        <p:cond delay="indefinite"/>
                      </p:stCondLst>
                      <p:childTnLst>
                        <p:par>
                          <p:cTn id="132" fill="hold">
                            <p:stCondLst>
                              <p:cond delay="0"/>
                            </p:stCondLst>
                            <p:childTnLst>
                              <p:par>
                                <p:cTn id="133" presetID="9" presetClass="entr" presetSubtype="0" fill="hold" grpId="0" nodeType="clickEffect">
                                  <p:stCondLst>
                                    <p:cond delay="0"/>
                                  </p:stCondLst>
                                  <p:childTnLst>
                                    <p:set>
                                      <p:cBhvr>
                                        <p:cTn id="134" dur="1" fill="hold">
                                          <p:stCondLst>
                                            <p:cond delay="0"/>
                                          </p:stCondLst>
                                        </p:cTn>
                                        <p:tgtEl>
                                          <p:spTgt spid="247"/>
                                        </p:tgtEl>
                                        <p:attrNameLst>
                                          <p:attrName>style.visibility</p:attrName>
                                        </p:attrNameLst>
                                      </p:cBhvr>
                                      <p:to>
                                        <p:strVal val="visible"/>
                                      </p:to>
                                    </p:set>
                                    <p:animEffect transition="in" filter="dissolve">
                                      <p:cBhvr>
                                        <p:cTn id="135" dur="500"/>
                                        <p:tgtEl>
                                          <p:spTgt spid="247"/>
                                        </p:tgtEl>
                                      </p:cBhvr>
                                    </p:animEffect>
                                  </p:childTnLst>
                                </p:cTn>
                              </p:par>
                              <p:par>
                                <p:cTn id="136" presetID="10" presetClass="entr" presetSubtype="0" fill="hold" grpId="2" nodeType="withEffect">
                                  <p:stCondLst>
                                    <p:cond delay="0"/>
                                  </p:stCondLst>
                                  <p:childTnLst>
                                    <p:set>
                                      <p:cBhvr>
                                        <p:cTn id="137" dur="1" fill="hold">
                                          <p:stCondLst>
                                            <p:cond delay="0"/>
                                          </p:stCondLst>
                                        </p:cTn>
                                        <p:tgtEl>
                                          <p:spTgt spid="243"/>
                                        </p:tgtEl>
                                        <p:attrNameLst>
                                          <p:attrName>style.visibility</p:attrName>
                                        </p:attrNameLst>
                                      </p:cBhvr>
                                      <p:to>
                                        <p:strVal val="visible"/>
                                      </p:to>
                                    </p:set>
                                    <p:animEffect transition="in" filter="fade">
                                      <p:cBhvr>
                                        <p:cTn id="138" dur="500"/>
                                        <p:tgtEl>
                                          <p:spTgt spid="243"/>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500"/>
                                        <p:tgtEl>
                                          <p:spTgt spid="247"/>
                                        </p:tgtEl>
                                      </p:cBhvr>
                                    </p:animEffect>
                                    <p:set>
                                      <p:cBhvr>
                                        <p:cTn id="143" dur="1" fill="hold">
                                          <p:stCondLst>
                                            <p:cond delay="499"/>
                                          </p:stCondLst>
                                        </p:cTn>
                                        <p:tgtEl>
                                          <p:spTgt spid="247"/>
                                        </p:tgtEl>
                                        <p:attrNameLst>
                                          <p:attrName>style.visibility</p:attrName>
                                        </p:attrNameLst>
                                      </p:cBhvr>
                                      <p:to>
                                        <p:strVal val="hidden"/>
                                      </p:to>
                                    </p:set>
                                  </p:childTnLst>
                                </p:cTn>
                              </p:par>
                              <p:par>
                                <p:cTn id="144" presetID="10" presetClass="exit" presetSubtype="0" fill="hold" grpId="3" nodeType="withEffect">
                                  <p:stCondLst>
                                    <p:cond delay="0"/>
                                  </p:stCondLst>
                                  <p:childTnLst>
                                    <p:animEffect transition="out" filter="fade">
                                      <p:cBhvr>
                                        <p:cTn id="145" dur="500"/>
                                        <p:tgtEl>
                                          <p:spTgt spid="243"/>
                                        </p:tgtEl>
                                      </p:cBhvr>
                                    </p:animEffect>
                                    <p:set>
                                      <p:cBhvr>
                                        <p:cTn id="146" dur="1" fill="hold">
                                          <p:stCondLst>
                                            <p:cond delay="499"/>
                                          </p:stCondLst>
                                        </p:cTn>
                                        <p:tgtEl>
                                          <p:spTgt spid="243"/>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500"/>
                                        <p:tgtEl>
                                          <p:spTgt spid="247"/>
                                        </p:tgtEl>
                                      </p:cBhvr>
                                    </p:animEffect>
                                    <p:set>
                                      <p:cBhvr>
                                        <p:cTn id="149" dur="1" fill="hold">
                                          <p:stCondLst>
                                            <p:cond delay="499"/>
                                          </p:stCondLst>
                                        </p:cTn>
                                        <p:tgtEl>
                                          <p:spTgt spid="247"/>
                                        </p:tgtEl>
                                        <p:attrNameLst>
                                          <p:attrName>style.visibility</p:attrName>
                                        </p:attrNameLst>
                                      </p:cBhvr>
                                      <p:to>
                                        <p:strVal val="hidden"/>
                                      </p:to>
                                    </p:set>
                                  </p:childTnLst>
                                </p:cTn>
                              </p:par>
                              <p:par>
                                <p:cTn id="150" presetID="9" presetClass="entr" presetSubtype="0" fill="hold" grpId="0" nodeType="withEffect">
                                  <p:stCondLst>
                                    <p:cond delay="0"/>
                                  </p:stCondLst>
                                  <p:childTnLst>
                                    <p:set>
                                      <p:cBhvr>
                                        <p:cTn id="151" dur="1" fill="hold">
                                          <p:stCondLst>
                                            <p:cond delay="0"/>
                                          </p:stCondLst>
                                        </p:cTn>
                                        <p:tgtEl>
                                          <p:spTgt spid="248"/>
                                        </p:tgtEl>
                                        <p:attrNameLst>
                                          <p:attrName>style.visibility</p:attrName>
                                        </p:attrNameLst>
                                      </p:cBhvr>
                                      <p:to>
                                        <p:strVal val="visible"/>
                                      </p:to>
                                    </p:set>
                                    <p:animEffect transition="in" filter="dissolve">
                                      <p:cBhvr>
                                        <p:cTn id="152" dur="500"/>
                                        <p:tgtEl>
                                          <p:spTgt spid="248"/>
                                        </p:tgtEl>
                                      </p:cBhvr>
                                    </p:animEffect>
                                  </p:childTnLst>
                                </p:cTn>
                              </p:par>
                              <p:par>
                                <p:cTn id="153" presetID="10" presetClass="entr" presetSubtype="0" fill="hold" grpId="3" nodeType="withEffect">
                                  <p:stCondLst>
                                    <p:cond delay="0"/>
                                  </p:stCondLst>
                                  <p:childTnLst>
                                    <p:set>
                                      <p:cBhvr>
                                        <p:cTn id="154" dur="1" fill="hold">
                                          <p:stCondLst>
                                            <p:cond delay="0"/>
                                          </p:stCondLst>
                                        </p:cTn>
                                        <p:tgtEl>
                                          <p:spTgt spid="247"/>
                                        </p:tgtEl>
                                        <p:attrNameLst>
                                          <p:attrName>style.visibility</p:attrName>
                                        </p:attrNameLst>
                                      </p:cBhvr>
                                      <p:to>
                                        <p:strVal val="visible"/>
                                      </p:to>
                                    </p:set>
                                    <p:animEffect transition="in" filter="fade">
                                      <p:cBhvr>
                                        <p:cTn id="155" dur="500"/>
                                        <p:tgtEl>
                                          <p:spTgt spid="247"/>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2" nodeType="clickEffect">
                                  <p:stCondLst>
                                    <p:cond delay="0"/>
                                  </p:stCondLst>
                                  <p:childTnLst>
                                    <p:set>
                                      <p:cBhvr>
                                        <p:cTn id="159" dur="1" fill="hold">
                                          <p:stCondLst>
                                            <p:cond delay="0"/>
                                          </p:stCondLst>
                                        </p:cTn>
                                        <p:tgtEl>
                                          <p:spTgt spid="233"/>
                                        </p:tgtEl>
                                        <p:attrNameLst>
                                          <p:attrName>style.visibility</p:attrName>
                                        </p:attrNameLst>
                                      </p:cBhvr>
                                      <p:to>
                                        <p:strVal val="visible"/>
                                      </p:to>
                                    </p:set>
                                    <p:animEffect transition="in" filter="fade">
                                      <p:cBhvr>
                                        <p:cTn id="160" dur="500"/>
                                        <p:tgtEl>
                                          <p:spTgt spid="233"/>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240"/>
                                        </p:tgtEl>
                                        <p:attrNameLst>
                                          <p:attrName>style.visibility</p:attrName>
                                        </p:attrNameLst>
                                      </p:cBhvr>
                                      <p:to>
                                        <p:strVal val="visible"/>
                                      </p:to>
                                    </p:set>
                                    <p:animEffect transition="in" filter="fade">
                                      <p:cBhvr>
                                        <p:cTn id="163" dur="500"/>
                                        <p:tgtEl>
                                          <p:spTgt spid="240"/>
                                        </p:tgtEl>
                                      </p:cBhvr>
                                    </p:animEffect>
                                  </p:childTnLst>
                                </p:cTn>
                              </p:par>
                              <p:par>
                                <p:cTn id="164" presetID="10" presetClass="exit" presetSubtype="0" fill="hold" grpId="1" nodeType="withEffect">
                                  <p:stCondLst>
                                    <p:cond delay="0"/>
                                  </p:stCondLst>
                                  <p:childTnLst>
                                    <p:animEffect transition="out" filter="fade">
                                      <p:cBhvr>
                                        <p:cTn id="165" dur="500"/>
                                        <p:tgtEl>
                                          <p:spTgt spid="231"/>
                                        </p:tgtEl>
                                      </p:cBhvr>
                                    </p:animEffect>
                                    <p:set>
                                      <p:cBhvr>
                                        <p:cTn id="166" dur="1" fill="hold">
                                          <p:stCondLst>
                                            <p:cond delay="499"/>
                                          </p:stCondLst>
                                        </p:cTn>
                                        <p:tgtEl>
                                          <p:spTgt spid="231"/>
                                        </p:tgtEl>
                                        <p:attrNameLst>
                                          <p:attrName>style.visibility</p:attrName>
                                        </p:attrNameLst>
                                      </p:cBhvr>
                                      <p:to>
                                        <p:strVal val="hidden"/>
                                      </p:to>
                                    </p:set>
                                  </p:childTnLst>
                                </p:cTn>
                              </p:par>
                              <p:par>
                                <p:cTn id="167" presetID="10" presetClass="exit" presetSubtype="0" fill="hold" grpId="1" nodeType="withEffect">
                                  <p:stCondLst>
                                    <p:cond delay="0"/>
                                  </p:stCondLst>
                                  <p:childTnLst>
                                    <p:animEffect transition="out" filter="fade">
                                      <p:cBhvr>
                                        <p:cTn id="168" dur="500"/>
                                        <p:tgtEl>
                                          <p:spTgt spid="234"/>
                                        </p:tgtEl>
                                      </p:cBhvr>
                                    </p:animEffect>
                                    <p:set>
                                      <p:cBhvr>
                                        <p:cTn id="169" dur="1" fill="hold">
                                          <p:stCondLst>
                                            <p:cond delay="499"/>
                                          </p:stCondLst>
                                        </p:cTn>
                                        <p:tgtEl>
                                          <p:spTgt spid="234"/>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500"/>
                                        <p:tgtEl>
                                          <p:spTgt spid="237"/>
                                        </p:tgtEl>
                                      </p:cBhvr>
                                    </p:animEffect>
                                    <p:set>
                                      <p:cBhvr>
                                        <p:cTn id="172" dur="1" fill="hold">
                                          <p:stCondLst>
                                            <p:cond delay="499"/>
                                          </p:stCondLst>
                                        </p:cTn>
                                        <p:tgtEl>
                                          <p:spTgt spid="237"/>
                                        </p:tgtEl>
                                        <p:attrNameLst>
                                          <p:attrName>style.visibility</p:attrName>
                                        </p:attrNameLst>
                                      </p:cBhvr>
                                      <p:to>
                                        <p:strVal val="hidden"/>
                                      </p:to>
                                    </p:set>
                                  </p:childTnLst>
                                </p:cTn>
                              </p:par>
                              <p:par>
                                <p:cTn id="173" presetID="10" presetClass="entr" presetSubtype="0" fill="hold" grpId="2" nodeType="withEffect">
                                  <p:stCondLst>
                                    <p:cond delay="0"/>
                                  </p:stCondLst>
                                  <p:childTnLst>
                                    <p:set>
                                      <p:cBhvr>
                                        <p:cTn id="174" dur="1" fill="hold">
                                          <p:stCondLst>
                                            <p:cond delay="0"/>
                                          </p:stCondLst>
                                        </p:cTn>
                                        <p:tgtEl>
                                          <p:spTgt spid="227"/>
                                        </p:tgtEl>
                                        <p:attrNameLst>
                                          <p:attrName>style.visibility</p:attrName>
                                        </p:attrNameLst>
                                      </p:cBhvr>
                                      <p:to>
                                        <p:strVal val="visible"/>
                                      </p:to>
                                    </p:set>
                                    <p:animEffect transition="in" filter="fade">
                                      <p:cBhvr>
                                        <p:cTn id="175" dur="500"/>
                                        <p:tgtEl>
                                          <p:spTgt spid="227"/>
                                        </p:tgtEl>
                                      </p:cBhvr>
                                    </p:animEffect>
                                  </p:childTnLst>
                                </p:cTn>
                              </p:par>
                              <p:par>
                                <p:cTn id="176" presetID="10" presetClass="entr" presetSubtype="0" fill="hold" grpId="2" nodeType="withEffect">
                                  <p:stCondLst>
                                    <p:cond delay="0"/>
                                  </p:stCondLst>
                                  <p:childTnLst>
                                    <p:set>
                                      <p:cBhvr>
                                        <p:cTn id="177" dur="1" fill="hold">
                                          <p:stCondLst>
                                            <p:cond delay="0"/>
                                          </p:stCondLst>
                                        </p:cTn>
                                        <p:tgtEl>
                                          <p:spTgt spid="230"/>
                                        </p:tgtEl>
                                        <p:attrNameLst>
                                          <p:attrName>style.visibility</p:attrName>
                                        </p:attrNameLst>
                                      </p:cBhvr>
                                      <p:to>
                                        <p:strVal val="visible"/>
                                      </p:to>
                                    </p:set>
                                    <p:animEffect transition="in" filter="fade">
                                      <p:cBhvr>
                                        <p:cTn id="178" dur="500"/>
                                        <p:tgtEl>
                                          <p:spTgt spid="230"/>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249"/>
                                        </p:tgtEl>
                                        <p:attrNameLst>
                                          <p:attrName>style.visibility</p:attrName>
                                        </p:attrNameLst>
                                      </p:cBhvr>
                                      <p:to>
                                        <p:strVal val="visible"/>
                                      </p:to>
                                    </p:set>
                                    <p:animEffect transition="in" filter="dissolve">
                                      <p:cBhvr>
                                        <p:cTn id="183" dur="500"/>
                                        <p:tgtEl>
                                          <p:spTgt spid="249"/>
                                        </p:tgtEl>
                                      </p:cBhvr>
                                    </p:animEffect>
                                  </p:childTnLst>
                                </p:cTn>
                              </p:par>
                            </p:childTnLst>
                          </p:cTn>
                        </p:par>
                      </p:childTnLst>
                    </p:cTn>
                  </p:par>
                  <p:par>
                    <p:cTn id="184" fill="hold">
                      <p:stCondLst>
                        <p:cond delay="indefinite"/>
                      </p:stCondLst>
                      <p:childTnLst>
                        <p:par>
                          <p:cTn id="185" fill="hold">
                            <p:stCondLst>
                              <p:cond delay="0"/>
                            </p:stCondLst>
                            <p:childTnLst>
                              <p:par>
                                <p:cTn id="186" presetID="9" presetClass="entr" presetSubtype="0" fill="hold" grpId="0" nodeType="clickEffect">
                                  <p:stCondLst>
                                    <p:cond delay="0"/>
                                  </p:stCondLst>
                                  <p:childTnLst>
                                    <p:set>
                                      <p:cBhvr>
                                        <p:cTn id="187" dur="1" fill="hold">
                                          <p:stCondLst>
                                            <p:cond delay="0"/>
                                          </p:stCondLst>
                                        </p:cTn>
                                        <p:tgtEl>
                                          <p:spTgt spid="250"/>
                                        </p:tgtEl>
                                        <p:attrNameLst>
                                          <p:attrName>style.visibility</p:attrName>
                                        </p:attrNameLst>
                                      </p:cBhvr>
                                      <p:to>
                                        <p:strVal val="visible"/>
                                      </p:to>
                                    </p:set>
                                    <p:animEffect transition="in" filter="dissolve">
                                      <p:cBhvr>
                                        <p:cTn id="188"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 grpId="0" animBg="1"/>
      <p:bldP spid="227" grpId="1" animBg="1"/>
      <p:bldP spid="227" grpId="2" animBg="1"/>
      <p:bldP spid="228" grpId="0" animBg="1"/>
      <p:bldP spid="228" grpId="1" animBg="1"/>
      <p:bldP spid="229" grpId="0" animBg="1"/>
      <p:bldP spid="229" grpId="1" animBg="1"/>
      <p:bldP spid="230" grpId="0" animBg="1"/>
      <p:bldP spid="230" grpId="1" animBg="1"/>
      <p:bldP spid="230" grpId="2" animBg="1"/>
      <p:bldP spid="231" grpId="0" animBg="1"/>
      <p:bldP spid="231" grpId="1" animBg="1"/>
      <p:bldP spid="232" grpId="0" animBg="1"/>
      <p:bldP spid="232" grpId="1" animBg="1"/>
      <p:bldP spid="233" grpId="0" animBg="1"/>
      <p:bldP spid="233" grpId="1" animBg="1"/>
      <p:bldP spid="233" grpId="2" animBg="1"/>
      <p:bldP spid="234" grpId="0" animBg="1"/>
      <p:bldP spid="234" grpId="1" animBg="1"/>
      <p:bldP spid="235" grpId="0" animBg="1"/>
      <p:bldP spid="235" grpId="1" animBg="1"/>
      <p:bldP spid="236" grpId="0" animBg="1"/>
      <p:bldP spid="236" grpId="1" animBg="1"/>
      <p:bldP spid="237" grpId="0" animBg="1"/>
      <p:bldP spid="237" grpId="1" animBg="1"/>
      <p:bldP spid="238" grpId="0" animBg="1"/>
      <p:bldP spid="239" grpId="0" animBg="1"/>
      <p:bldP spid="239" grpId="1" animBg="1"/>
      <p:bldP spid="240" grpId="0" animBg="1"/>
      <p:bldP spid="240" grpId="1" animBg="1"/>
      <p:bldP spid="240" grpId="2" animBg="1"/>
      <p:bldP spid="241" grpId="0" animBg="1"/>
      <p:bldP spid="242" grpId="0" animBg="1"/>
      <p:bldP spid="242" grpId="1" animBg="1"/>
      <p:bldP spid="243" grpId="0" animBg="1"/>
      <p:bldP spid="243" grpId="1" animBg="1"/>
      <p:bldP spid="243" grpId="2" animBg="1"/>
      <p:bldP spid="243" grpId="3" animBg="1"/>
      <p:bldP spid="244" grpId="0" animBg="1"/>
      <p:bldP spid="244" grpId="1" animBg="1"/>
      <p:bldP spid="245" grpId="0" animBg="1"/>
      <p:bldP spid="245" grpId="1" animBg="1"/>
      <p:bldP spid="246" grpId="0" animBg="1"/>
      <p:bldP spid="247" grpId="0" animBg="1"/>
      <p:bldP spid="247" grpId="1" animBg="1"/>
      <p:bldP spid="247" grpId="2" animBg="1"/>
      <p:bldP spid="247" grpId="3" animBg="1"/>
      <p:bldP spid="248" grpId="0" animBg="1"/>
      <p:bldP spid="249" grpId="0" animBg="1"/>
      <p:bldP spid="25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CE40DB-4F33-466A-82A6-6822C497375B}"/>
              </a:ext>
            </a:extLst>
          </p:cNvPr>
          <p:cNvSpPr>
            <a:spLocks noGrp="1"/>
          </p:cNvSpPr>
          <p:nvPr>
            <p:ph type="title"/>
          </p:nvPr>
        </p:nvSpPr>
        <p:spPr>
          <a:xfrm>
            <a:off x="0" y="0"/>
            <a:ext cx="12192000" cy="609600"/>
          </a:xfrm>
        </p:spPr>
        <p:txBody>
          <a:bodyPr/>
          <a:lstStyle/>
          <a:p>
            <a:r>
              <a:rPr lang="en-US" dirty="0"/>
              <a:t>Data Table – Trade at Manufacturer’s Cost to Max SC Profit</a:t>
            </a:r>
          </a:p>
        </p:txBody>
      </p:sp>
      <p:pic>
        <p:nvPicPr>
          <p:cNvPr id="4" name="!!Picture-Top">
            <a:extLst>
              <a:ext uri="{FF2B5EF4-FFF2-40B4-BE49-F238E27FC236}">
                <a16:creationId xmlns:a16="http://schemas.microsoft.com/office/drawing/2014/main" id="{C88BB96C-6A9D-4B93-8F63-41B74EB196B7}"/>
              </a:ext>
            </a:extLst>
          </p:cNvPr>
          <p:cNvPicPr>
            <a:picLocks noChangeAspect="1"/>
          </p:cNvPicPr>
          <p:nvPr/>
        </p:nvPicPr>
        <p:blipFill>
          <a:blip r:embed="rId3"/>
          <a:stretch>
            <a:fillRect/>
          </a:stretch>
        </p:blipFill>
        <p:spPr>
          <a:xfrm>
            <a:off x="1209212" y="1635966"/>
            <a:ext cx="8763000" cy="3934408"/>
          </a:xfrm>
          <a:prstGeom prst="rect">
            <a:avLst/>
          </a:prstGeom>
        </p:spPr>
      </p:pic>
      <p:pic>
        <p:nvPicPr>
          <p:cNvPr id="7" name="Picture 6">
            <a:extLst>
              <a:ext uri="{FF2B5EF4-FFF2-40B4-BE49-F238E27FC236}">
                <a16:creationId xmlns:a16="http://schemas.microsoft.com/office/drawing/2014/main" id="{F3FA3829-EBFF-4B83-A911-2E647CFEA3D6}"/>
              </a:ext>
            </a:extLst>
          </p:cNvPr>
          <p:cNvPicPr>
            <a:picLocks noChangeAspect="1"/>
          </p:cNvPicPr>
          <p:nvPr/>
        </p:nvPicPr>
        <p:blipFill>
          <a:blip r:embed="rId4"/>
          <a:stretch>
            <a:fillRect/>
          </a:stretch>
        </p:blipFill>
        <p:spPr>
          <a:xfrm>
            <a:off x="2056840" y="1934373"/>
            <a:ext cx="7925360" cy="3356541"/>
          </a:xfrm>
          <a:prstGeom prst="rect">
            <a:avLst/>
          </a:prstGeom>
        </p:spPr>
      </p:pic>
      <p:sp>
        <p:nvSpPr>
          <p:cNvPr id="2" name="TextBox 1">
            <a:extLst>
              <a:ext uri="{FF2B5EF4-FFF2-40B4-BE49-F238E27FC236}">
                <a16:creationId xmlns:a16="http://schemas.microsoft.com/office/drawing/2014/main" id="{5008EB6D-DAD0-400F-A320-1A7099FB205C}"/>
              </a:ext>
            </a:extLst>
          </p:cNvPr>
          <p:cNvSpPr txBox="1"/>
          <p:nvPr/>
        </p:nvSpPr>
        <p:spPr>
          <a:xfrm>
            <a:off x="533400" y="3657600"/>
            <a:ext cx="304892" cy="369332"/>
          </a:xfrm>
          <a:prstGeom prst="rect">
            <a:avLst/>
          </a:prstGeom>
          <a:noFill/>
        </p:spPr>
        <p:txBody>
          <a:bodyPr wrap="none" rtlCol="0">
            <a:spAutoFit/>
          </a:bodyPr>
          <a:lstStyle/>
          <a:p>
            <a:r>
              <a:rPr lang="en-US" dirty="0"/>
              <a:t>c</a:t>
            </a:r>
          </a:p>
        </p:txBody>
      </p:sp>
      <p:sp>
        <p:nvSpPr>
          <p:cNvPr id="6" name="TextBox 5">
            <a:extLst>
              <a:ext uri="{FF2B5EF4-FFF2-40B4-BE49-F238E27FC236}">
                <a16:creationId xmlns:a16="http://schemas.microsoft.com/office/drawing/2014/main" id="{2A922EAA-DDB9-4FF9-A551-B7C26475E64A}"/>
              </a:ext>
            </a:extLst>
          </p:cNvPr>
          <p:cNvSpPr txBox="1"/>
          <p:nvPr/>
        </p:nvSpPr>
        <p:spPr>
          <a:xfrm>
            <a:off x="5105400" y="1087320"/>
            <a:ext cx="320922" cy="369332"/>
          </a:xfrm>
          <a:prstGeom prst="rect">
            <a:avLst/>
          </a:prstGeom>
          <a:noFill/>
        </p:spPr>
        <p:txBody>
          <a:bodyPr wrap="none" rtlCol="0">
            <a:spAutoFit/>
          </a:bodyPr>
          <a:lstStyle/>
          <a:p>
            <a:r>
              <a:rPr lang="en-US" dirty="0"/>
              <a:t>v</a:t>
            </a:r>
          </a:p>
        </p:txBody>
      </p:sp>
    </p:spTree>
    <p:extLst>
      <p:ext uri="{BB962C8B-B14F-4D97-AF65-F5344CB8AC3E}">
        <p14:creationId xmlns:p14="http://schemas.microsoft.com/office/powerpoint/2010/main" val="464767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FB4DD-AD9A-49F4-9D77-50BFF68DF642}"/>
              </a:ext>
            </a:extLst>
          </p:cNvPr>
          <p:cNvSpPr>
            <a:spLocks noGrp="1" noRot="1" noMove="1" noResize="1" noEditPoints="1" noAdjustHandles="1" noChangeArrowheads="1" noChangeShapeType="1"/>
          </p:cNvSpPr>
          <p:nvPr>
            <p:ph type="title"/>
          </p:nvPr>
        </p:nvSpPr>
        <p:spPr/>
        <p:txBody>
          <a:bodyPr/>
          <a:lstStyle/>
          <a:p>
            <a:r>
              <a:rPr lang="en-US" dirty="0"/>
              <a:t>Flow of Students in an Undergraduate Program in a  SFTFBS*</a:t>
            </a:r>
          </a:p>
        </p:txBody>
      </p:sp>
      <p:pic>
        <p:nvPicPr>
          <p:cNvPr id="2" name="!!Picture 4">
            <a:extLst>
              <a:ext uri="{FF2B5EF4-FFF2-40B4-BE49-F238E27FC236}">
                <a16:creationId xmlns:a16="http://schemas.microsoft.com/office/drawing/2014/main" id="{C592DD5B-03CE-A3C9-55DE-FDF010D45644}"/>
              </a:ext>
            </a:extLst>
          </p:cNvPr>
          <p:cNvPicPr>
            <a:picLocks noChangeAspect="1"/>
          </p:cNvPicPr>
          <p:nvPr/>
        </p:nvPicPr>
        <p:blipFill>
          <a:blip r:embed="rId3"/>
          <a:stretch>
            <a:fillRect/>
          </a:stretch>
        </p:blipFill>
        <p:spPr>
          <a:xfrm>
            <a:off x="0" y="685800"/>
            <a:ext cx="5930810" cy="2819400"/>
          </a:xfrm>
          <a:prstGeom prst="rect">
            <a:avLst/>
          </a:prstGeom>
        </p:spPr>
      </p:pic>
    </p:spTree>
    <p:extLst>
      <p:ext uri="{BB962C8B-B14F-4D97-AF65-F5344CB8AC3E}">
        <p14:creationId xmlns:p14="http://schemas.microsoft.com/office/powerpoint/2010/main" val="22862795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B4F48-672A-4D6E-AC52-99240D8CC77F}"/>
              </a:ext>
            </a:extLst>
          </p:cNvPr>
          <p:cNvSpPr>
            <a:spLocks noGrp="1"/>
          </p:cNvSpPr>
          <p:nvPr>
            <p:ph idx="1"/>
          </p:nvPr>
        </p:nvSpPr>
        <p:spPr>
          <a:xfrm>
            <a:off x="0" y="634180"/>
            <a:ext cx="12192000" cy="5842819"/>
          </a:xfrm>
        </p:spPr>
        <p:txBody>
          <a:bodyPr/>
          <a:lstStyle/>
          <a:p>
            <a:pPr marL="342900" indent="-342900" eaLnBrk="1" hangingPunct="1">
              <a:spcBef>
                <a:spcPct val="20000"/>
              </a:spcBef>
              <a:buClr>
                <a:schemeClr val="tx1"/>
              </a:buClr>
              <a:buSzPct val="88000"/>
              <a:buFont typeface="Wingdings" pitchFamily="2" charset="2"/>
              <a:buChar char="p"/>
            </a:pPr>
            <a:r>
              <a:rPr lang="en-US" sz="2400" dirty="0">
                <a:latin typeface="Book Antiqua" panose="02040602050305030304" pitchFamily="18" charset="0"/>
              </a:rPr>
              <a:t>Given the progress in bio-tech, life expectancy may exceed 100 years, and you may have 70 years of useful working life. </a:t>
            </a:r>
          </a:p>
          <a:p>
            <a:pPr marL="342900" indent="-342900" eaLnBrk="1" hangingPunct="1">
              <a:spcBef>
                <a:spcPct val="20000"/>
              </a:spcBef>
              <a:buClr>
                <a:schemeClr val="tx1"/>
              </a:buClr>
              <a:buSzPct val="88000"/>
              <a:buFont typeface="Wingdings" pitchFamily="2" charset="2"/>
              <a:buChar char="p"/>
            </a:pPr>
            <a:r>
              <a:rPr lang="en-US" sz="2400" dirty="0">
                <a:latin typeface="Book Antiqua" panose="02040602050305030304" pitchFamily="18" charset="0"/>
              </a:rPr>
              <a:t>Given the progress in info-tech, you may need to re-invent yourself 7-10 times. </a:t>
            </a:r>
          </a:p>
          <a:p>
            <a:r>
              <a:rPr lang="en-US" sz="2400" dirty="0">
                <a:latin typeface="Book Antiqua" panose="02040602050305030304" pitchFamily="18" charset="0"/>
              </a:rPr>
              <a:t>The professors and tutors will not be there over your 50+ years of working life. You, as an analytical thinker, your teammates, and cluster-mates that you have or will find over your useful working life will always be there. I encourage active, collaborative, and team-based learning. </a:t>
            </a:r>
          </a:p>
          <a:p>
            <a:pPr marL="342900" indent="-342900" eaLnBrk="1" hangingPunct="1">
              <a:spcBef>
                <a:spcPct val="20000"/>
              </a:spcBef>
              <a:buClr>
                <a:schemeClr val="tx1"/>
              </a:buClr>
              <a:buSzPct val="88000"/>
              <a:buFont typeface="Wingdings" pitchFamily="2" charset="2"/>
              <a:buChar char="p"/>
            </a:pPr>
            <a:r>
              <a:rPr lang="en-US" sz="2400" dirty="0">
                <a:latin typeface="Book Antiqua" panose="02040602050305030304" pitchFamily="18" charset="0"/>
              </a:rPr>
              <a:t>In a satellite-micro-campus, groups of 3-5 students will go through active learning (in coffee shops, libraries, on-campus,  on ZOOM or similar communication tools. It is achieved by using the network of resources, learning processes, extensive assessment, and early alert system provided by the professor, where the students will learn to play the role of an aggregate-self-teacher through their teams and clusters of teams. </a:t>
            </a:r>
          </a:p>
          <a:p>
            <a:pPr marL="342900" indent="-342900" eaLnBrk="1" hangingPunct="1">
              <a:spcBef>
                <a:spcPct val="20000"/>
              </a:spcBef>
              <a:buClr>
                <a:schemeClr val="tx1"/>
              </a:buClr>
              <a:buSzPct val="88000"/>
              <a:buFont typeface="Wingdings" pitchFamily="2" charset="2"/>
              <a:buChar char="p"/>
            </a:pPr>
            <a:r>
              <a:rPr lang="en-US" sz="2400" dirty="0">
                <a:latin typeface="Book Antiqua" panose="02040602050305030304" pitchFamily="18" charset="0"/>
              </a:rPr>
              <a:t>The strategic idea in delivering this course is the concept of satellite-micro-campuses, where the in-class lecturing role of the instructor is upgraded to strategic direction, coaching, problem-solving, and troubleshooting. </a:t>
            </a:r>
          </a:p>
          <a:p>
            <a:endParaRPr lang="en-US" sz="2400" dirty="0">
              <a:latin typeface="Book Antiqua" panose="02040602050305030304" pitchFamily="18" charset="0"/>
            </a:endParaRPr>
          </a:p>
          <a:p>
            <a:endParaRPr lang="en-US" sz="2400" dirty="0">
              <a:effectLst/>
              <a:latin typeface="Book Antiqua" panose="02040602050305030304" pitchFamily="18" charset="0"/>
              <a:ea typeface="Times New Roman" panose="02020603050405020304" pitchFamily="18" charset="0"/>
            </a:endParaRPr>
          </a:p>
          <a:p>
            <a:endParaRPr lang="en-US" dirty="0"/>
          </a:p>
        </p:txBody>
      </p:sp>
      <p:sp>
        <p:nvSpPr>
          <p:cNvPr id="3" name="Title 2">
            <a:extLst>
              <a:ext uri="{FF2B5EF4-FFF2-40B4-BE49-F238E27FC236}">
                <a16:creationId xmlns:a16="http://schemas.microsoft.com/office/drawing/2014/main" id="{0CAA57FB-CE69-4DAC-AD66-5C4B1D87C255}"/>
              </a:ext>
            </a:extLst>
          </p:cNvPr>
          <p:cNvSpPr>
            <a:spLocks noGrp="1"/>
          </p:cNvSpPr>
          <p:nvPr>
            <p:ph type="title"/>
          </p:nvPr>
        </p:nvSpPr>
        <p:spPr/>
        <p:txBody>
          <a:bodyPr/>
          <a:lstStyle/>
          <a:p>
            <a:r>
              <a:rPr lang="en-US" dirty="0"/>
              <a:t>A Premise</a:t>
            </a:r>
          </a:p>
        </p:txBody>
      </p:sp>
      <p:pic>
        <p:nvPicPr>
          <p:cNvPr id="4" name="!!Picture-Top">
            <a:extLst>
              <a:ext uri="{FF2B5EF4-FFF2-40B4-BE49-F238E27FC236}">
                <a16:creationId xmlns:a16="http://schemas.microsoft.com/office/drawing/2014/main" id="{6139AC1D-6770-19E7-AD25-F408903140E0}"/>
              </a:ext>
            </a:extLst>
          </p:cNvPr>
          <p:cNvPicPr>
            <a:picLocks noChangeAspect="1"/>
          </p:cNvPicPr>
          <p:nvPr/>
        </p:nvPicPr>
        <p:blipFill>
          <a:blip r:embed="rId3"/>
          <a:stretch>
            <a:fillRect/>
          </a:stretch>
        </p:blipFill>
        <p:spPr>
          <a:xfrm>
            <a:off x="0" y="634180"/>
            <a:ext cx="12192000" cy="5968531"/>
          </a:xfrm>
          <a:prstGeom prst="rect">
            <a:avLst/>
          </a:prstGeom>
        </p:spPr>
      </p:pic>
    </p:spTree>
    <p:extLst>
      <p:ext uri="{BB962C8B-B14F-4D97-AF65-F5344CB8AC3E}">
        <p14:creationId xmlns:p14="http://schemas.microsoft.com/office/powerpoint/2010/main" val="1556469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01758"/>
          </a:xfrm>
        </p:spPr>
        <p:txBody>
          <a:bodyPr/>
          <a:lstStyle/>
          <a:p>
            <a:r>
              <a:rPr lang="en-US" dirty="0"/>
              <a:t>Teams and Clusters- In this Course and …</a:t>
            </a:r>
          </a:p>
        </p:txBody>
      </p:sp>
      <p:pic>
        <p:nvPicPr>
          <p:cNvPr id="4" name="!!Picture-Top">
            <a:extLst>
              <a:ext uri="{FF2B5EF4-FFF2-40B4-BE49-F238E27FC236}">
                <a16:creationId xmlns:a16="http://schemas.microsoft.com/office/drawing/2014/main" id="{6119ECF2-7C95-94F5-EFA5-A81BBC80458A}"/>
              </a:ext>
            </a:extLst>
          </p:cNvPr>
          <p:cNvPicPr>
            <a:picLocks noChangeAspect="1"/>
          </p:cNvPicPr>
          <p:nvPr/>
        </p:nvPicPr>
        <p:blipFill>
          <a:blip r:embed="rId3"/>
          <a:stretch>
            <a:fillRect/>
          </a:stretch>
        </p:blipFill>
        <p:spPr>
          <a:xfrm>
            <a:off x="76199" y="689610"/>
            <a:ext cx="9436061" cy="5634990"/>
          </a:xfrm>
          <a:prstGeom prst="rect">
            <a:avLst/>
          </a:prstGeom>
        </p:spPr>
      </p:pic>
    </p:spTree>
    <p:extLst>
      <p:ext uri="{BB962C8B-B14F-4D97-AF65-F5344CB8AC3E}">
        <p14:creationId xmlns:p14="http://schemas.microsoft.com/office/powerpoint/2010/main" val="4220319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601758"/>
          </a:xfrm>
        </p:spPr>
        <p:txBody>
          <a:bodyPr/>
          <a:lstStyle/>
          <a:p>
            <a:r>
              <a:rPr lang="en-US" dirty="0"/>
              <a:t>Teams and Clusters- In this Course and …</a:t>
            </a:r>
          </a:p>
        </p:txBody>
      </p:sp>
      <p:pic>
        <p:nvPicPr>
          <p:cNvPr id="4" name="!!Picture-Top">
            <a:extLst>
              <a:ext uri="{FF2B5EF4-FFF2-40B4-BE49-F238E27FC236}">
                <a16:creationId xmlns:a16="http://schemas.microsoft.com/office/drawing/2014/main" id="{6119ECF2-7C95-94F5-EFA5-A81BBC80458A}"/>
              </a:ext>
            </a:extLst>
          </p:cNvPr>
          <p:cNvPicPr>
            <a:picLocks noChangeAspect="1"/>
          </p:cNvPicPr>
          <p:nvPr/>
        </p:nvPicPr>
        <p:blipFill>
          <a:blip r:embed="rId3"/>
          <a:stretch>
            <a:fillRect/>
          </a:stretch>
        </p:blipFill>
        <p:spPr>
          <a:xfrm>
            <a:off x="2723984" y="762000"/>
            <a:ext cx="9436061" cy="5634990"/>
          </a:xfrm>
          <a:prstGeom prst="rect">
            <a:avLst/>
          </a:prstGeom>
        </p:spPr>
      </p:pic>
    </p:spTree>
    <p:extLst>
      <p:ext uri="{BB962C8B-B14F-4D97-AF65-F5344CB8AC3E}">
        <p14:creationId xmlns:p14="http://schemas.microsoft.com/office/powerpoint/2010/main" val="2981394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B4F48-672A-4D6E-AC52-99240D8CC77F}"/>
              </a:ext>
            </a:extLst>
          </p:cNvPr>
          <p:cNvSpPr>
            <a:spLocks noGrp="1"/>
          </p:cNvSpPr>
          <p:nvPr>
            <p:ph idx="1"/>
          </p:nvPr>
        </p:nvSpPr>
        <p:spPr>
          <a:xfrm>
            <a:off x="0" y="634180"/>
            <a:ext cx="12192000" cy="5842819"/>
          </a:xfrm>
        </p:spPr>
        <p:txBody>
          <a:bodyPr/>
          <a:lstStyle/>
          <a:p>
            <a:pPr marL="342900" indent="-342900" eaLnBrk="1" hangingPunct="1">
              <a:spcBef>
                <a:spcPct val="20000"/>
              </a:spcBef>
              <a:buClr>
                <a:schemeClr val="tx1"/>
              </a:buClr>
              <a:buSzPct val="88000"/>
              <a:buFont typeface="Wingdings" pitchFamily="2" charset="2"/>
              <a:buChar char="p"/>
            </a:pPr>
            <a:r>
              <a:rPr lang="en-US" sz="2400" dirty="0">
                <a:latin typeface="Book Antiqua" panose="02040602050305030304" pitchFamily="18" charset="0"/>
              </a:rPr>
              <a:t>Given the progress in bio-tech, life expectancy may exceed 100 years, and you may have 70 years of useful working life. Given the progress in info-tech, you may need to re-invent yourself 7-10 times. </a:t>
            </a:r>
          </a:p>
          <a:p>
            <a:r>
              <a:rPr lang="en-US" sz="2400" dirty="0">
                <a:effectLst/>
                <a:latin typeface="Book Antiqua" panose="02040602050305030304" pitchFamily="18" charset="0"/>
                <a:ea typeface="Times New Roman" panose="02020603050405020304" pitchFamily="18" charset="0"/>
              </a:rPr>
              <a:t>I hope the material I have put together motivates you to have Physical Presence, Mental Presence, and Collaborative Presence in this course throughout the semester.</a:t>
            </a:r>
          </a:p>
          <a:p>
            <a:r>
              <a:rPr lang="en-US" sz="2400" dirty="0">
                <a:latin typeface="Book Antiqua" panose="02040602050305030304" pitchFamily="18" charset="0"/>
              </a:rPr>
              <a:t>The professors and tutors will not be there over your 50+ years of working life. You, as an analytical thinker, your teammates, and cluster-mates that you have or will find over your useful working life will always be there. I encourage active, collaborative, and team-based learning. </a:t>
            </a:r>
          </a:p>
          <a:p>
            <a:r>
              <a:rPr lang="en-US" sz="2400" dirty="0">
                <a:latin typeface="Book Antiqua" panose="02040602050305030304" pitchFamily="18" charset="0"/>
              </a:rPr>
              <a:t>In a satellite-micro-campus, groups of 3-5 students will go through active learning (in coffee shops, libraries, on-campus,  on ZOOM or similar communication tools. It is achieved by using the network of resources, learning processes, extensive assessment, and early alert system provided by the professor, where the students will learn to play the role of an aggregate-self-teacher through their teams and clusters of teams. </a:t>
            </a:r>
          </a:p>
          <a:p>
            <a:endParaRPr lang="en-US" sz="2400" dirty="0">
              <a:latin typeface="Book Antiqua" panose="02040602050305030304" pitchFamily="18" charset="0"/>
            </a:endParaRPr>
          </a:p>
          <a:p>
            <a:r>
              <a:rPr lang="en-US" sz="2400" dirty="0">
                <a:effectLst/>
                <a:latin typeface="Book Antiqua" panose="02040602050305030304" pitchFamily="18" charset="0"/>
                <a:ea typeface="Times New Roman" panose="02020603050405020304" pitchFamily="18" charset="0"/>
              </a:rPr>
              <a:t> </a:t>
            </a:r>
          </a:p>
          <a:p>
            <a:endParaRPr lang="en-US" dirty="0"/>
          </a:p>
        </p:txBody>
      </p:sp>
      <p:sp>
        <p:nvSpPr>
          <p:cNvPr id="3" name="Title 2">
            <a:extLst>
              <a:ext uri="{FF2B5EF4-FFF2-40B4-BE49-F238E27FC236}">
                <a16:creationId xmlns:a16="http://schemas.microsoft.com/office/drawing/2014/main" id="{0CAA57FB-CE69-4DAC-AD66-5C4B1D87C255}"/>
              </a:ext>
            </a:extLst>
          </p:cNvPr>
          <p:cNvSpPr>
            <a:spLocks noGrp="1"/>
          </p:cNvSpPr>
          <p:nvPr>
            <p:ph type="title"/>
          </p:nvPr>
        </p:nvSpPr>
        <p:spPr/>
        <p:txBody>
          <a:bodyPr/>
          <a:lstStyle/>
          <a:p>
            <a:r>
              <a:rPr lang="en-US" dirty="0"/>
              <a:t>A Premise</a:t>
            </a:r>
          </a:p>
        </p:txBody>
      </p:sp>
    </p:spTree>
    <p:extLst>
      <p:ext uri="{BB962C8B-B14F-4D97-AF65-F5344CB8AC3E}">
        <p14:creationId xmlns:p14="http://schemas.microsoft.com/office/powerpoint/2010/main" val="138972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D2FB4DD-AD9A-49F4-9D77-50BFF68DF642}"/>
              </a:ext>
            </a:extLst>
          </p:cNvPr>
          <p:cNvSpPr>
            <a:spLocks noGrp="1"/>
          </p:cNvSpPr>
          <p:nvPr>
            <p:ph type="title"/>
          </p:nvPr>
        </p:nvSpPr>
        <p:spPr/>
        <p:txBody>
          <a:bodyPr/>
          <a:lstStyle/>
          <a:p>
            <a:r>
              <a:rPr lang="en-US" dirty="0"/>
              <a:t>Flow of Students in an Undergraduate Program in a  SFTFBS*</a:t>
            </a:r>
          </a:p>
        </p:txBody>
      </p:sp>
      <p:pic>
        <p:nvPicPr>
          <p:cNvPr id="7" name="!!Picture 4">
            <a:extLst>
              <a:ext uri="{FF2B5EF4-FFF2-40B4-BE49-F238E27FC236}">
                <a16:creationId xmlns:a16="http://schemas.microsoft.com/office/drawing/2014/main" id="{3B85AA5F-468D-060A-9FC5-56791DBE46D7}"/>
              </a:ext>
            </a:extLst>
          </p:cNvPr>
          <p:cNvPicPr>
            <a:picLocks noChangeAspect="1"/>
          </p:cNvPicPr>
          <p:nvPr/>
        </p:nvPicPr>
        <p:blipFill>
          <a:blip r:embed="rId3"/>
          <a:stretch>
            <a:fillRect/>
          </a:stretch>
        </p:blipFill>
        <p:spPr>
          <a:xfrm>
            <a:off x="3048000" y="1752600"/>
            <a:ext cx="8990354" cy="4724400"/>
          </a:xfrm>
          <a:prstGeom prst="rect">
            <a:avLst/>
          </a:prstGeom>
        </p:spPr>
      </p:pic>
    </p:spTree>
    <p:extLst>
      <p:ext uri="{BB962C8B-B14F-4D97-AF65-F5344CB8AC3E}">
        <p14:creationId xmlns:p14="http://schemas.microsoft.com/office/powerpoint/2010/main" val="25262028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1031"/>
            <a:ext cx="9144000" cy="533400"/>
          </a:xfrm>
        </p:spPr>
        <p:txBody>
          <a:bodyPr/>
          <a:lstStyle/>
          <a:p>
            <a:r>
              <a:rPr lang="en-US" dirty="0"/>
              <a:t>Systems Approach</a:t>
            </a:r>
          </a:p>
        </p:txBody>
      </p:sp>
      <p:pic>
        <p:nvPicPr>
          <p:cNvPr id="7" name="!!Picture 4">
            <a:extLst>
              <a:ext uri="{FF2B5EF4-FFF2-40B4-BE49-F238E27FC236}">
                <a16:creationId xmlns:a16="http://schemas.microsoft.com/office/drawing/2014/main" id="{0C2ABAE3-D2EF-4F77-AE7D-AB44E89BFA9B}"/>
              </a:ext>
            </a:extLst>
          </p:cNvPr>
          <p:cNvPicPr>
            <a:picLocks noChangeAspect="1"/>
          </p:cNvPicPr>
          <p:nvPr/>
        </p:nvPicPr>
        <p:blipFill>
          <a:blip r:embed="rId3"/>
          <a:stretch>
            <a:fillRect/>
          </a:stretch>
        </p:blipFill>
        <p:spPr>
          <a:xfrm>
            <a:off x="24818" y="1143000"/>
            <a:ext cx="12179472" cy="4992929"/>
          </a:xfrm>
          <a:prstGeom prst="rect">
            <a:avLst/>
          </a:prstGeom>
        </p:spPr>
      </p:pic>
      <p:sp>
        <p:nvSpPr>
          <p:cNvPr id="8" name="TextBox 7">
            <a:extLst>
              <a:ext uri="{FF2B5EF4-FFF2-40B4-BE49-F238E27FC236}">
                <a16:creationId xmlns:a16="http://schemas.microsoft.com/office/drawing/2014/main" id="{A253233B-403C-CBE0-9838-F2BCCAA4CFEE}"/>
              </a:ext>
            </a:extLst>
          </p:cNvPr>
          <p:cNvSpPr txBox="1"/>
          <p:nvPr/>
        </p:nvSpPr>
        <p:spPr>
          <a:xfrm>
            <a:off x="-101018" y="722071"/>
            <a:ext cx="12268200" cy="492443"/>
          </a:xfrm>
          <a:prstGeom prst="rect">
            <a:avLst/>
          </a:prstGeom>
          <a:noFill/>
        </p:spPr>
        <p:txBody>
          <a:bodyPr wrap="square">
            <a:spAutoFit/>
          </a:bodyPr>
          <a:lstStyle/>
          <a:p>
            <a:pPr marL="1433513" indent="-1433513" algn="ctr">
              <a:buSzPct val="89000"/>
              <a:buNone/>
            </a:pPr>
            <a:r>
              <a:rPr lang="en-US" sz="2600" b="1" dirty="0">
                <a:solidFill>
                  <a:srgbClr val="B8B8B8"/>
                </a:solidFill>
                <a:latin typeface="Book Antiqua" pitchFamily="18" charset="0"/>
              </a:rPr>
              <a:t>Performance of subsystems to be linked to the performance of the total system</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1D9099C5-7326-4A75-8FF4-8EB59E06F854}"/>
              </a:ext>
            </a:extLst>
          </p:cNvPr>
          <p:cNvPicPr>
            <a:picLocks noChangeAspect="1"/>
          </p:cNvPicPr>
          <p:nvPr/>
        </p:nvPicPr>
        <p:blipFill>
          <a:blip r:embed="rId3"/>
          <a:stretch>
            <a:fillRect/>
          </a:stretch>
        </p:blipFill>
        <p:spPr>
          <a:xfrm rot="5400000">
            <a:off x="3324896" y="-2342827"/>
            <a:ext cx="5533677" cy="12200531"/>
          </a:xfrm>
          <a:prstGeom prst="rect">
            <a:avLst/>
          </a:prstGeom>
        </p:spPr>
      </p:pic>
      <p:sp>
        <p:nvSpPr>
          <p:cNvPr id="3" name="Title 2"/>
          <p:cNvSpPr>
            <a:spLocks noGrp="1"/>
          </p:cNvSpPr>
          <p:nvPr>
            <p:ph type="title"/>
          </p:nvPr>
        </p:nvSpPr>
        <p:spPr>
          <a:xfrm>
            <a:off x="0" y="28575"/>
            <a:ext cx="9144000" cy="609600"/>
          </a:xfrm>
        </p:spPr>
        <p:txBody>
          <a:bodyPr/>
          <a:lstStyle/>
          <a:p>
            <a:r>
              <a:rPr lang="en-US" dirty="0"/>
              <a:t>Theory of Constraints (TOC)</a:t>
            </a:r>
          </a:p>
        </p:txBody>
      </p:sp>
      <p:sp>
        <p:nvSpPr>
          <p:cNvPr id="11" name="Content Placeholder 2">
            <a:extLst>
              <a:ext uri="{FF2B5EF4-FFF2-40B4-BE49-F238E27FC236}">
                <a16:creationId xmlns:a16="http://schemas.microsoft.com/office/drawing/2014/main" id="{A4B0FD60-A07C-BF39-ABEF-9B0BEE62AD3C}"/>
              </a:ext>
            </a:extLst>
          </p:cNvPr>
          <p:cNvSpPr>
            <a:spLocks noGrp="1"/>
          </p:cNvSpPr>
          <p:nvPr>
            <p:ph idx="1"/>
          </p:nvPr>
        </p:nvSpPr>
        <p:spPr>
          <a:xfrm>
            <a:off x="1176834" y="640633"/>
            <a:ext cx="9829800" cy="3255727"/>
          </a:xfrm>
        </p:spPr>
        <p:txBody>
          <a:bodyPr/>
          <a:lstStyle/>
          <a:p>
            <a:pPr algn="ctr">
              <a:buSzPct val="89000"/>
              <a:buNone/>
            </a:pPr>
            <a:r>
              <a:rPr lang="en-US" sz="2400" b="1" dirty="0">
                <a:solidFill>
                  <a:srgbClr val="4F5D62"/>
                </a:solidFill>
                <a:latin typeface="Book Antiqua" pitchFamily="18" charset="0"/>
              </a:rPr>
              <a:t>A Chain is As Strong As Its Weakest Link</a:t>
            </a:r>
          </a:p>
          <a:p>
            <a:pPr algn="ctr">
              <a:buSzPct val="89000"/>
              <a:buNone/>
            </a:pPr>
            <a:r>
              <a:rPr lang="en-US" sz="2400" b="1" dirty="0">
                <a:solidFill>
                  <a:srgbClr val="4F5D62"/>
                </a:solidFill>
                <a:latin typeface="Book Antiqua" pitchFamily="18" charset="0"/>
              </a:rPr>
              <a:t>Text Books</a:t>
            </a:r>
          </a:p>
          <a:p>
            <a:pPr algn="ctr">
              <a:buSzPct val="89000"/>
              <a:buNone/>
            </a:pPr>
            <a:r>
              <a:rPr lang="en-US" sz="2400" b="1" dirty="0">
                <a:solidFill>
                  <a:srgbClr val="4F5D62"/>
                </a:solidFill>
                <a:latin typeface="Book Antiqua" pitchFamily="18" charset="0"/>
              </a:rPr>
              <a:t>Course Material</a:t>
            </a:r>
          </a:p>
          <a:p>
            <a:pPr algn="ctr">
              <a:buSzPct val="89000"/>
              <a:buNone/>
            </a:pPr>
            <a:r>
              <a:rPr lang="en-US" sz="2400" b="1" dirty="0">
                <a:solidFill>
                  <a:srgbClr val="4F5D62"/>
                </a:solidFill>
                <a:latin typeface="Book Antiqua" pitchFamily="18" charset="0"/>
              </a:rPr>
              <a:t>Course Delivery System</a:t>
            </a:r>
          </a:p>
          <a:p>
            <a:pPr algn="ctr">
              <a:buSzPct val="89000"/>
              <a:buNone/>
            </a:pPr>
            <a:r>
              <a:rPr lang="en-US" sz="2400" b="1" dirty="0">
                <a:solidFill>
                  <a:srgbClr val="4F5D62"/>
                </a:solidFill>
                <a:latin typeface="Book Antiqua" pitchFamily="18" charset="0"/>
              </a:rPr>
              <a:t>Professors</a:t>
            </a:r>
          </a:p>
          <a:p>
            <a:pPr marL="1433513" indent="-1433513" algn="ctr">
              <a:buSzPct val="89000"/>
              <a:buNone/>
            </a:pPr>
            <a:r>
              <a:rPr lang="en-US" sz="2400" b="1" dirty="0">
                <a:solidFill>
                  <a:srgbClr val="4F5D62"/>
                </a:solidFill>
                <a:latin typeface="Book Antiqua" pitchFamily="18" charset="0"/>
              </a:rPr>
              <a:t>Exploit the System’s Binding Constraint</a:t>
            </a:r>
          </a:p>
          <a:p>
            <a:pPr marL="1433513" indent="-1433513" algn="ctr">
              <a:buSzPct val="89000"/>
              <a:buNone/>
            </a:pPr>
            <a:r>
              <a:rPr lang="en-US" sz="2400" b="1" dirty="0">
                <a:solidFill>
                  <a:srgbClr val="4F5D62"/>
                </a:solidFill>
                <a:latin typeface="Book Antiqua" pitchFamily="18" charset="0"/>
              </a:rPr>
              <a:t>Subordinate Everything Else to the Binding Constraint</a:t>
            </a:r>
          </a:p>
          <a:p>
            <a:pPr marL="1433513" indent="-1433513" algn="ctr">
              <a:buSzPct val="89000"/>
              <a:buNone/>
            </a:pPr>
            <a:r>
              <a:rPr lang="en-US" sz="2400" b="1" dirty="0">
                <a:solidFill>
                  <a:srgbClr val="4F5D62"/>
                </a:solidFill>
                <a:latin typeface="Book Antiqua" pitchFamily="18" charset="0"/>
              </a:rPr>
              <a:t>Elevate the System’s Constraints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AA57FB-CE69-4DAC-AD66-5C4B1D87C255}"/>
              </a:ext>
            </a:extLst>
          </p:cNvPr>
          <p:cNvSpPr>
            <a:spLocks noGrp="1"/>
          </p:cNvSpPr>
          <p:nvPr>
            <p:ph type="title"/>
          </p:nvPr>
        </p:nvSpPr>
        <p:spPr/>
        <p:txBody>
          <a:bodyPr/>
          <a:lstStyle/>
          <a:p>
            <a:r>
              <a:rPr lang="en-US" dirty="0"/>
              <a:t>For Dimensions of Student Presence</a:t>
            </a:r>
          </a:p>
        </p:txBody>
      </p:sp>
      <p:pic>
        <p:nvPicPr>
          <p:cNvPr id="5" name="!!Picture 4">
            <a:extLst>
              <a:ext uri="{FF2B5EF4-FFF2-40B4-BE49-F238E27FC236}">
                <a16:creationId xmlns:a16="http://schemas.microsoft.com/office/drawing/2014/main" id="{9E2FAC6D-6873-1702-B264-C4E23D642E38}"/>
              </a:ext>
            </a:extLst>
          </p:cNvPr>
          <p:cNvPicPr>
            <a:picLocks noChangeAspect="1"/>
          </p:cNvPicPr>
          <p:nvPr/>
        </p:nvPicPr>
        <p:blipFill>
          <a:blip r:embed="rId3"/>
          <a:stretch>
            <a:fillRect/>
          </a:stretch>
        </p:blipFill>
        <p:spPr>
          <a:xfrm>
            <a:off x="2667001" y="629000"/>
            <a:ext cx="6595666" cy="5831958"/>
          </a:xfrm>
          <a:prstGeom prst="rect">
            <a:avLst/>
          </a:prstGeom>
        </p:spPr>
      </p:pic>
    </p:spTree>
    <p:extLst>
      <p:ext uri="{BB962C8B-B14F-4D97-AF65-F5344CB8AC3E}">
        <p14:creationId xmlns:p14="http://schemas.microsoft.com/office/powerpoint/2010/main" val="3439415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B4F48-672A-4D6E-AC52-99240D8CC77F}"/>
              </a:ext>
            </a:extLst>
          </p:cNvPr>
          <p:cNvSpPr>
            <a:spLocks noGrp="1"/>
          </p:cNvSpPr>
          <p:nvPr>
            <p:ph idx="1"/>
          </p:nvPr>
        </p:nvSpPr>
        <p:spPr>
          <a:xfrm>
            <a:off x="-56104" y="634180"/>
            <a:ext cx="12248104" cy="5919019"/>
          </a:xfrm>
        </p:spPr>
        <p:txBody>
          <a:bodyPr/>
          <a:lstStyle/>
          <a:p>
            <a:r>
              <a:rPr lang="en-US" sz="2600" dirty="0">
                <a:effectLst/>
                <a:latin typeface="Book Antiqua" panose="02040602050305030304" pitchFamily="18" charset="0"/>
                <a:ea typeface="Times New Roman" panose="02020603050405020304" pitchFamily="18" charset="0"/>
              </a:rPr>
              <a:t>Skills learned in this course will be of great use no matter what path you choose to follow. </a:t>
            </a:r>
            <a:r>
              <a:rPr lang="en-US" sz="2600" dirty="0">
                <a:latin typeface="Book Antiqua" panose="02040602050305030304" pitchFamily="18" charset="0"/>
              </a:rPr>
              <a:t>The objective of the course is to enable the students to provide quantitative pictures of verbal or written explanations by differentiating relevant and non-relevant parts, ignoring the non-relevant parts,  explaining the quantitative relationship between the relevant parts, developing appropriate models, and providing results to facilitate the decision-making process. </a:t>
            </a:r>
          </a:p>
          <a:p>
            <a:r>
              <a:rPr lang="en-US" sz="2600" dirty="0">
                <a:latin typeface="Book Antiqua" panose="02040602050305030304" pitchFamily="18" charset="0"/>
                <a:ea typeface="Times New Roman" panose="02020603050405020304" pitchFamily="18" charset="0"/>
              </a:rPr>
              <a:t>T</a:t>
            </a:r>
            <a:r>
              <a:rPr lang="en-US" sz="2600" dirty="0">
                <a:latin typeface="Book Antiqua" panose="02040602050305030304" pitchFamily="18" charset="0"/>
              </a:rPr>
              <a:t>abular and schematic representations, spreadsheet functions, formulas, and models are the basic components of a quantitative picture.  </a:t>
            </a:r>
          </a:p>
          <a:p>
            <a:r>
              <a:rPr lang="en-US" sz="2600" dirty="0">
                <a:latin typeface="Book Antiqua" panose="02040602050305030304" pitchFamily="18" charset="0"/>
                <a:ea typeface="Times New Roman" panose="02020603050405020304" pitchFamily="18" charset="0"/>
              </a:rPr>
              <a:t>Excel is fully embedded in this course. Excel - and </a:t>
            </a:r>
            <a:r>
              <a:rPr lang="en-US" sz="2600" dirty="0">
                <a:effectLst/>
                <a:latin typeface="Book Antiqua" panose="02040602050305030304" pitchFamily="18" charset="0"/>
                <a:ea typeface="Times New Roman" panose="02020603050405020304" pitchFamily="18" charset="0"/>
              </a:rPr>
              <a:t>only Excel- No R, No Python, No Visual Basic, etc. </a:t>
            </a:r>
          </a:p>
          <a:p>
            <a:r>
              <a:rPr lang="en-US" sz="2600" dirty="0">
                <a:effectLst/>
                <a:latin typeface="Book Antiqua" panose="02040602050305030304" pitchFamily="18" charset="0"/>
                <a:ea typeface="Times New Roman" panose="02020603050405020304" pitchFamily="18" charset="0"/>
              </a:rPr>
              <a:t>The skills you will develop in learning Excel functions and formulas and the knowledge you will gain in developing spreadsheet modeling will improve </a:t>
            </a:r>
            <a:r>
              <a:rPr lang="en-US" sz="2600" dirty="0">
                <a:latin typeface="Book Antiqua" panose="02040602050305030304" pitchFamily="18" charset="0"/>
                <a:ea typeface="Times New Roman" panose="02020603050405020304" pitchFamily="18" charset="0"/>
              </a:rPr>
              <a:t>your analytical </a:t>
            </a:r>
            <a:r>
              <a:rPr lang="en-US" sz="2600" dirty="0">
                <a:effectLst/>
                <a:latin typeface="Book Antiqua" panose="02040602050305030304" pitchFamily="18" charset="0"/>
                <a:ea typeface="Times New Roman" panose="02020603050405020304" pitchFamily="18" charset="0"/>
              </a:rPr>
              <a:t>capabilities and position you in a better place in  the job market. </a:t>
            </a:r>
          </a:p>
          <a:p>
            <a:pPr marL="0" indent="0">
              <a:buNone/>
            </a:pPr>
            <a:endParaRPr lang="en-US" sz="2400" dirty="0"/>
          </a:p>
        </p:txBody>
      </p:sp>
      <p:sp>
        <p:nvSpPr>
          <p:cNvPr id="3" name="Title 2">
            <a:extLst>
              <a:ext uri="{FF2B5EF4-FFF2-40B4-BE49-F238E27FC236}">
                <a16:creationId xmlns:a16="http://schemas.microsoft.com/office/drawing/2014/main" id="{0CAA57FB-CE69-4DAC-AD66-5C4B1D87C255}"/>
              </a:ext>
            </a:extLst>
          </p:cNvPr>
          <p:cNvSpPr>
            <a:spLocks noGrp="1"/>
          </p:cNvSpPr>
          <p:nvPr>
            <p:ph type="title"/>
          </p:nvPr>
        </p:nvSpPr>
        <p:spPr/>
        <p:txBody>
          <a:bodyPr/>
          <a:lstStyle/>
          <a:p>
            <a:r>
              <a:rPr lang="en-US" dirty="0"/>
              <a:t>A Premise</a:t>
            </a:r>
          </a:p>
        </p:txBody>
      </p:sp>
    </p:spTree>
    <p:extLst>
      <p:ext uri="{BB962C8B-B14F-4D97-AF65-F5344CB8AC3E}">
        <p14:creationId xmlns:p14="http://schemas.microsoft.com/office/powerpoint/2010/main" val="14089795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B4F48-672A-4D6E-AC52-99240D8CC77F}"/>
              </a:ext>
            </a:extLst>
          </p:cNvPr>
          <p:cNvSpPr>
            <a:spLocks noGrp="1"/>
          </p:cNvSpPr>
          <p:nvPr>
            <p:ph idx="1"/>
          </p:nvPr>
        </p:nvSpPr>
        <p:spPr>
          <a:xfrm>
            <a:off x="-56104" y="634180"/>
            <a:ext cx="12248104" cy="5919019"/>
          </a:xfrm>
        </p:spPr>
        <p:txBody>
          <a:bodyPr/>
          <a:lstStyle/>
          <a:p>
            <a:r>
              <a:rPr lang="en-US" sz="2600" dirty="0">
                <a:effectLst/>
                <a:latin typeface="Book Antiqua" panose="02040602050305030304" pitchFamily="18" charset="0"/>
                <a:ea typeface="Times New Roman" panose="02020603050405020304" pitchFamily="18" charset="0"/>
              </a:rPr>
              <a:t>(</a:t>
            </a:r>
            <a:r>
              <a:rPr lang="en-US" sz="2600" i="1" dirty="0">
                <a:effectLst/>
                <a:latin typeface="Book Antiqua" panose="02040602050305030304" pitchFamily="18" charset="0"/>
                <a:ea typeface="Times New Roman" panose="02020603050405020304" pitchFamily="18" charset="0"/>
              </a:rPr>
              <a:t>i</a:t>
            </a:r>
            <a:r>
              <a:rPr lang="en-US" sz="2600" dirty="0">
                <a:effectLst/>
                <a:latin typeface="Book Antiqua" panose="02040602050305030304" pitchFamily="18" charset="0"/>
                <a:ea typeface="Times New Roman" panose="02020603050405020304" pitchFamily="18" charset="0"/>
              </a:rPr>
              <a:t>) Excel, (</a:t>
            </a:r>
            <a:r>
              <a:rPr lang="en-US" sz="2600" i="1" dirty="0">
                <a:effectLst/>
                <a:latin typeface="Book Antiqua" panose="02040602050305030304" pitchFamily="18" charset="0"/>
                <a:ea typeface="Times New Roman" panose="02020603050405020304" pitchFamily="18" charset="0"/>
              </a:rPr>
              <a:t>ii</a:t>
            </a:r>
            <a:r>
              <a:rPr lang="en-US" sz="2600" dirty="0">
                <a:effectLst/>
                <a:latin typeface="Book Antiqua" panose="02040602050305030304" pitchFamily="18" charset="0"/>
                <a:ea typeface="Times New Roman" panose="02020603050405020304" pitchFamily="18" charset="0"/>
              </a:rPr>
              <a:t>) Project Management, and (</a:t>
            </a:r>
            <a:r>
              <a:rPr lang="en-US" sz="2600" i="1" dirty="0">
                <a:effectLst/>
                <a:latin typeface="Book Antiqua" panose="02040602050305030304" pitchFamily="18" charset="0"/>
                <a:ea typeface="Times New Roman" panose="02020603050405020304" pitchFamily="18" charset="0"/>
              </a:rPr>
              <a:t>iii</a:t>
            </a:r>
            <a:r>
              <a:rPr lang="en-US" sz="2600" dirty="0">
                <a:effectLst/>
                <a:latin typeface="Book Antiqua" panose="02040602050305030304" pitchFamily="18" charset="0"/>
                <a:ea typeface="Times New Roman" panose="02020603050405020304" pitchFamily="18" charset="0"/>
              </a:rPr>
              <a:t>) Communications skills are the top three skills that employees are looking for in Business School graduates. </a:t>
            </a:r>
          </a:p>
          <a:p>
            <a:r>
              <a:rPr lang="en-US" sz="2600" dirty="0">
                <a:effectLst/>
                <a:latin typeface="Book Antiqua" panose="02040602050305030304" pitchFamily="18" charset="0"/>
                <a:ea typeface="Times New Roman" panose="02020603050405020304" pitchFamily="18" charset="0"/>
              </a:rPr>
              <a:t>While this course will not play a role in improving </a:t>
            </a:r>
            <a:r>
              <a:rPr lang="en-US" sz="2600" dirty="0">
                <a:latin typeface="Book Antiqua" panose="02040602050305030304" pitchFamily="18" charset="0"/>
                <a:ea typeface="Times New Roman" panose="02020603050405020304" pitchFamily="18" charset="0"/>
              </a:rPr>
              <a:t>your (</a:t>
            </a:r>
            <a:r>
              <a:rPr lang="en-US" sz="2600" i="1" dirty="0">
                <a:latin typeface="Book Antiqua" panose="02040602050305030304" pitchFamily="18" charset="0"/>
                <a:ea typeface="Times New Roman" panose="02020603050405020304" pitchFamily="18" charset="0"/>
              </a:rPr>
              <a:t>ii</a:t>
            </a:r>
            <a:r>
              <a:rPr lang="en-US" sz="2600" dirty="0">
                <a:latin typeface="Book Antiqua" panose="02040602050305030304" pitchFamily="18" charset="0"/>
                <a:ea typeface="Times New Roman" panose="02020603050405020304" pitchFamily="18" charset="0"/>
              </a:rPr>
              <a:t>) communication skills - if know it only as writing and speaking- you will </a:t>
            </a:r>
            <a:r>
              <a:rPr lang="en-US" sz="2600" dirty="0">
                <a:effectLst/>
                <a:latin typeface="Book Antiqua" panose="02040602050305030304" pitchFamily="18" charset="0"/>
                <a:ea typeface="Times New Roman" panose="02020603050405020304" pitchFamily="18" charset="0"/>
              </a:rPr>
              <a:t>learn higher layers of communication, including Tabular representation, Schematic Representation, and Quantitative Representation</a:t>
            </a:r>
            <a:r>
              <a:rPr lang="en-US" sz="2600" dirty="0">
                <a:latin typeface="Book Antiqua" panose="02040602050305030304" pitchFamily="18" charset="0"/>
                <a:ea typeface="Times New Roman" panose="02020603050405020304" pitchFamily="18" charset="0"/>
              </a:rPr>
              <a:t>. These three types of representations could profoundly enhance students’ communication skills.  </a:t>
            </a:r>
          </a:p>
          <a:p>
            <a:r>
              <a:rPr lang="en-US" sz="2600" dirty="0">
                <a:latin typeface="Book Antiqua" panose="02040602050305030304" pitchFamily="18" charset="0"/>
                <a:ea typeface="Times New Roman" panose="02020603050405020304" pitchFamily="18" charset="0"/>
              </a:rPr>
              <a:t>We will benefit from Excel Visualization tools such as Excel Charts and Maps and 3D maps. We also do a little on (</a:t>
            </a:r>
            <a:r>
              <a:rPr lang="en-US" sz="2600" i="1" dirty="0">
                <a:latin typeface="Book Antiqua" panose="02040602050305030304" pitchFamily="18" charset="0"/>
                <a:ea typeface="Times New Roman" panose="02020603050405020304" pitchFamily="18" charset="0"/>
              </a:rPr>
              <a:t>iii</a:t>
            </a:r>
            <a:r>
              <a:rPr lang="en-US" sz="2600" dirty="0">
                <a:latin typeface="Book Antiqua" panose="02040602050305030304" pitchFamily="18" charset="0"/>
                <a:ea typeface="Times New Roman" panose="02020603050405020304" pitchFamily="18" charset="0"/>
              </a:rPr>
              <a:t>) Project management in this course.</a:t>
            </a:r>
            <a:r>
              <a:rPr lang="en-US" sz="2600" dirty="0">
                <a:effectLst/>
                <a:latin typeface="Book Antiqua" panose="02040602050305030304" pitchFamily="18" charset="0"/>
                <a:ea typeface="Times New Roman" panose="02020603050405020304" pitchFamily="18" charset="0"/>
              </a:rPr>
              <a:t> </a:t>
            </a:r>
          </a:p>
          <a:p>
            <a:r>
              <a:rPr lang="en-US" sz="2600" dirty="0">
                <a:latin typeface="Book Antiqua" panose="02040602050305030304" pitchFamily="18" charset="0"/>
              </a:rPr>
              <a:t>I hope the material I have put together motivates you to have Physical Presence, Mental Presence, and Collaborative Presence in this course throughout the semester.</a:t>
            </a:r>
          </a:p>
          <a:p>
            <a:endParaRPr lang="en-US" sz="2600" dirty="0">
              <a:effectLst/>
              <a:latin typeface="Book Antiqua" panose="02040602050305030304" pitchFamily="18" charset="0"/>
              <a:ea typeface="Times New Roman" panose="02020603050405020304" pitchFamily="18" charset="0"/>
            </a:endParaRPr>
          </a:p>
          <a:p>
            <a:endParaRPr lang="en-US" sz="2400" dirty="0">
              <a:effectLst/>
              <a:latin typeface="Book Antiqua" panose="02040602050305030304" pitchFamily="18" charset="0"/>
              <a:ea typeface="Times New Roman" panose="02020603050405020304" pitchFamily="18" charset="0"/>
            </a:endParaRPr>
          </a:p>
          <a:p>
            <a:endParaRPr lang="en-US" sz="2400" dirty="0">
              <a:effectLst/>
              <a:latin typeface="Book Antiqua" panose="02040602050305030304" pitchFamily="18" charset="0"/>
              <a:ea typeface="Times New Roman" panose="02020603050405020304" pitchFamily="18" charset="0"/>
            </a:endParaRPr>
          </a:p>
          <a:p>
            <a:pPr marL="0" indent="0">
              <a:buNone/>
            </a:pPr>
            <a:endParaRPr lang="en-US" sz="2400" dirty="0"/>
          </a:p>
        </p:txBody>
      </p:sp>
      <p:sp>
        <p:nvSpPr>
          <p:cNvPr id="3" name="Title 2">
            <a:extLst>
              <a:ext uri="{FF2B5EF4-FFF2-40B4-BE49-F238E27FC236}">
                <a16:creationId xmlns:a16="http://schemas.microsoft.com/office/drawing/2014/main" id="{0CAA57FB-CE69-4DAC-AD66-5C4B1D87C255}"/>
              </a:ext>
            </a:extLst>
          </p:cNvPr>
          <p:cNvSpPr>
            <a:spLocks noGrp="1"/>
          </p:cNvSpPr>
          <p:nvPr>
            <p:ph type="title"/>
          </p:nvPr>
        </p:nvSpPr>
        <p:spPr/>
        <p:txBody>
          <a:bodyPr/>
          <a:lstStyle/>
          <a:p>
            <a:r>
              <a:rPr lang="en-US" dirty="0"/>
              <a:t>A Premise</a:t>
            </a:r>
          </a:p>
        </p:txBody>
      </p:sp>
    </p:spTree>
    <p:extLst>
      <p:ext uri="{BB962C8B-B14F-4D97-AF65-F5344CB8AC3E}">
        <p14:creationId xmlns:p14="http://schemas.microsoft.com/office/powerpoint/2010/main" val="3696289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Lean Thinking Final">
  <a:themeElements>
    <a:clrScheme name="Custom 22">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C000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44439</TotalTime>
  <Words>1517</Words>
  <Application>Microsoft Office PowerPoint</Application>
  <PresentationFormat>Widescreen</PresentationFormat>
  <Paragraphs>140</Paragraphs>
  <Slides>33</Slides>
  <Notes>27</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5" baseType="lpstr">
      <vt:lpstr>Arial</vt:lpstr>
      <vt:lpstr>Book Antiqua</vt:lpstr>
      <vt:lpstr>Garamond</vt:lpstr>
      <vt:lpstr>Impact</vt:lpstr>
      <vt:lpstr>Monotype Sorts</vt:lpstr>
      <vt:lpstr>MS Reference Sans Serif</vt:lpstr>
      <vt:lpstr>Times New Roman</vt:lpstr>
      <vt:lpstr>Verdana</vt:lpstr>
      <vt:lpstr>Wingdings</vt:lpstr>
      <vt:lpstr>Lean Thinking Final</vt:lpstr>
      <vt:lpstr>508 Lecture</vt:lpstr>
      <vt:lpstr>Worksheet</vt:lpstr>
      <vt:lpstr>PowerPoint Presentation</vt:lpstr>
      <vt:lpstr>AACSB Accredited Business (and Accounting-Business) Schools</vt:lpstr>
      <vt:lpstr>Flow of Students in an Undergraduate Program in a  SFTFBS*</vt:lpstr>
      <vt:lpstr>Flow of Students in an Undergraduate Program in a  SFTFBS*</vt:lpstr>
      <vt:lpstr>Systems Approach</vt:lpstr>
      <vt:lpstr>Theory of Constraints (TOC)</vt:lpstr>
      <vt:lpstr>For Dimensions of Student Presence</vt:lpstr>
      <vt:lpstr>A Premise</vt:lpstr>
      <vt:lpstr>A Premise</vt:lpstr>
      <vt:lpstr>Three Well-Known Probability Distributions</vt:lpstr>
      <vt:lpstr>Uniform Distribution</vt:lpstr>
      <vt:lpstr>Exponential Distribution</vt:lpstr>
      <vt:lpstr>Normal Distribution</vt:lpstr>
      <vt:lpstr>Binomial Distribution</vt:lpstr>
      <vt:lpstr>Poisson Distribution</vt:lpstr>
      <vt:lpstr>Random Number Generation</vt:lpstr>
      <vt:lpstr>Random Number Generation</vt:lpstr>
      <vt:lpstr>Theoretical vs Experimental Distributions</vt:lpstr>
      <vt:lpstr>Simulation Based Distribution Function (Empirical pdf)</vt:lpstr>
      <vt:lpstr>Theoretical Normal Graphs and Impact of Standard Deviation</vt:lpstr>
      <vt:lpstr>Demand of N~(100,25), How Much Inventory Is Needed to Sell 100 Units</vt:lpstr>
      <vt:lpstr>How Much Inventory to Sell The Average Demand</vt:lpstr>
      <vt:lpstr>If, Overlap, NA(), White Font, Conditional Formatting to Black</vt:lpstr>
      <vt:lpstr>Demand, Lost Sales, Sales, Service Level, Fill Rate, Over Stock</vt:lpstr>
      <vt:lpstr>Lost Sales, Underage Cost, Overstock, Overage Cost</vt:lpstr>
      <vt:lpstr>Cu vs Co Balance of Power</vt:lpstr>
      <vt:lpstr>Value of Information- Maximum to Spend on Forecasting Improvement</vt:lpstr>
      <vt:lpstr>Value of Collaboration- Maximum Expected Value of Supply Chain Profit </vt:lpstr>
      <vt:lpstr>Data Table – Trade at Manufacturer’s Cost to Max SC Profit</vt:lpstr>
      <vt:lpstr>A Premise</vt:lpstr>
      <vt:lpstr>Teams and Clusters- In this Course and …</vt:lpstr>
      <vt:lpstr>Teams and Clusters- In this Course and …</vt:lpstr>
      <vt:lpstr>A Premise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Greys Sosic</dc:creator>
  <cp:lastModifiedBy>Asef-Vaziri , Ardavan</cp:lastModifiedBy>
  <cp:revision>789</cp:revision>
  <cp:lastPrinted>2021-08-25T16:42:58Z</cp:lastPrinted>
  <dcterms:created xsi:type="dcterms:W3CDTF">1995-06-17T23:31:02Z</dcterms:created>
  <dcterms:modified xsi:type="dcterms:W3CDTF">2023-03-20T18:22:53Z</dcterms:modified>
</cp:coreProperties>
</file>