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  <p:sldMasterId id="2147483749" r:id="rId2"/>
  </p:sldMasterIdLst>
  <p:notesMasterIdLst>
    <p:notesMasterId r:id="rId25"/>
  </p:notesMasterIdLst>
  <p:handoutMasterIdLst>
    <p:handoutMasterId r:id="rId26"/>
  </p:handoutMasterIdLst>
  <p:sldIdLst>
    <p:sldId id="477" r:id="rId3"/>
    <p:sldId id="671" r:id="rId4"/>
    <p:sldId id="1373" r:id="rId5"/>
    <p:sldId id="1414" r:id="rId6"/>
    <p:sldId id="1415" r:id="rId7"/>
    <p:sldId id="681" r:id="rId8"/>
    <p:sldId id="1420" r:id="rId9"/>
    <p:sldId id="1417" r:id="rId10"/>
    <p:sldId id="1424" r:id="rId11"/>
    <p:sldId id="1422" r:id="rId12"/>
    <p:sldId id="1306" r:id="rId13"/>
    <p:sldId id="1428" r:id="rId14"/>
    <p:sldId id="1401" r:id="rId15"/>
    <p:sldId id="1403" r:id="rId16"/>
    <p:sldId id="1389" r:id="rId17"/>
    <p:sldId id="1425" r:id="rId18"/>
    <p:sldId id="1426" r:id="rId19"/>
    <p:sldId id="1407" r:id="rId20"/>
    <p:sldId id="1410" r:id="rId21"/>
    <p:sldId id="708" r:id="rId22"/>
    <p:sldId id="1387" r:id="rId23"/>
    <p:sldId id="1388" r:id="rId24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1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860"/>
    <a:srgbClr val="353A4E"/>
    <a:srgbClr val="363B4F"/>
    <a:srgbClr val="3E445B"/>
    <a:srgbClr val="4665A6"/>
    <a:srgbClr val="043B5A"/>
    <a:srgbClr val="FFFFFF"/>
    <a:srgbClr val="B8B8B8"/>
    <a:srgbClr val="4F5D6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88805" autoAdjust="0"/>
  </p:normalViewPr>
  <p:slideViewPr>
    <p:cSldViewPr>
      <p:cViewPr varScale="1">
        <p:scale>
          <a:sx n="109" d="100"/>
          <a:sy n="109" d="100"/>
        </p:scale>
        <p:origin x="73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37.7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6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7.22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7.6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38.66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39.2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1,'5'0,"1"0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2.25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4.0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5.00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5.3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6.08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1T05:00:46.54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44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14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7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1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65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43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30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72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7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2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1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83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8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2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4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9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5" y="609600"/>
            <a:ext cx="12192000" cy="58674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1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1910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" y="6858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609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 noGrp="1" noRot="1" noMove="1" noResize="1" noEditPoints="1" noAdjustHandles="1" noChangeArrowheads="1" noChangeShapeType="1"/>
          </p:cNvCxnSpPr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bg1"/>
                </a:solidFill>
              </a:rPr>
              <a:t>®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Ardavan Asef-Vaziri, </a:t>
            </a:r>
            <a:r>
              <a:rPr lang="en-US" sz="1400" b="0" i="1" kern="1200" dirty="0">
                <a:ln>
                  <a:noFill/>
                </a:ln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n-US" sz="1400" b="1" i="1" kern="120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ea typeface="+mn-ea"/>
                <a:cs typeface="+mn-cs"/>
              </a:rPr>
              <a:t>The 35th Annual CSUPOM Conference,  Bakersfield, CA, March,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CCA66-0EF3-453E-9842-71C90AACF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470768" y="6520543"/>
            <a:ext cx="2540000" cy="337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2" r:id="rId5"/>
    <p:sldLayoutId id="2147483759" r:id="rId6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Pears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80" y="6471923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5"/>
          <p:cNvSpPr txBox="1">
            <a:spLocks/>
          </p:cNvSpPr>
          <p:nvPr userDrawn="1"/>
        </p:nvSpPr>
        <p:spPr>
          <a:xfrm>
            <a:off x="3426348" y="6563562"/>
            <a:ext cx="8103551" cy="22938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BCB88-2D83-44C8-82C3-2F695F73B21D}"/>
              </a:ext>
            </a:extLst>
          </p:cNvPr>
          <p:cNvSpPr/>
          <p:nvPr userDrawn="1"/>
        </p:nvSpPr>
        <p:spPr>
          <a:xfrm>
            <a:off x="3373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44F90-AF4A-4472-8B1E-3AAFFB858493}"/>
              </a:ext>
            </a:extLst>
          </p:cNvPr>
          <p:cNvSpPr/>
          <p:nvPr userDrawn="1"/>
        </p:nvSpPr>
        <p:spPr>
          <a:xfrm>
            <a:off x="11582400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E0E4B4-2A3A-4B38-ACC2-11C84A4B7D81}"/>
              </a:ext>
            </a:extLst>
          </p:cNvPr>
          <p:cNvCxnSpPr/>
          <p:nvPr userDrawn="1"/>
        </p:nvCxnSpPr>
        <p:spPr>
          <a:xfrm>
            <a:off x="0" y="9144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B88940-F6AF-4A5D-8D7A-39E171DF6B68}"/>
              </a:ext>
            </a:extLst>
          </p:cNvPr>
          <p:cNvCxnSpPr/>
          <p:nvPr userDrawn="1"/>
        </p:nvCxnSpPr>
        <p:spPr>
          <a:xfrm>
            <a:off x="3373" y="63246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0">
            <a:extLst>
              <a:ext uri="{FF2B5EF4-FFF2-40B4-BE49-F238E27FC236}">
                <a16:creationId xmlns:a16="http://schemas.microsoft.com/office/drawing/2014/main" id="{D2321382-1636-4EB5-A73B-7A5CF3E0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"/>
            <a:ext cx="12192000" cy="9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197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3C1581"/>
          </a:solidFill>
          <a:latin typeface="Impact" panose="020B0806030902050204" pitchFamily="34" charset="0"/>
          <a:ea typeface="Impact" panose="020B080603090205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7.xml"/><Relationship Id="rId18" Type="http://schemas.openxmlformats.org/officeDocument/2006/relationships/customXml" Target="../ink/ink12.xml"/><Relationship Id="rId3" Type="http://schemas.openxmlformats.org/officeDocument/2006/relationships/image" Target="../media/image4.png"/><Relationship Id="rId21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customXml" Target="../ink/ink6.xml"/><Relationship Id="rId17" Type="http://schemas.openxmlformats.org/officeDocument/2006/relationships/customXml" Target="../ink/ink11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1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11" Type="http://schemas.openxmlformats.org/officeDocument/2006/relationships/customXml" Target="../ink/ink5.xml"/><Relationship Id="rId15" Type="http://schemas.openxmlformats.org/officeDocument/2006/relationships/customXml" Target="../ink/ink9.xml"/><Relationship Id="rId10" Type="http://schemas.openxmlformats.org/officeDocument/2006/relationships/customXml" Target="../ink/ink4.xml"/><Relationship Id="rId19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customXml" Target="../ink/ink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emf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emf"/><Relationship Id="rId5" Type="http://schemas.openxmlformats.org/officeDocument/2006/relationships/package" Target="../embeddings/Microsoft_Excel_Worksheet10.xlsx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Excel_Worksheet12.xlsx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Excel_Worksheet13.xlsx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Excel_Worksheet3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8.xml"/><Relationship Id="rId7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BBECE8-9C36-4F3C-ABB2-547F4DFEF1C7}"/>
              </a:ext>
            </a:extLst>
          </p:cNvPr>
          <p:cNvSpPr/>
          <p:nvPr/>
        </p:nvSpPr>
        <p:spPr bwMode="auto">
          <a:xfrm>
            <a:off x="-71284" y="692"/>
            <a:ext cx="12334568" cy="6869690"/>
          </a:xfrm>
          <a:prstGeom prst="rect">
            <a:avLst/>
          </a:prstGeom>
          <a:solidFill>
            <a:srgbClr val="424860"/>
          </a:solidFill>
          <a:ln w="9525" cap="flat" cmpd="sng" algn="ctr">
            <a:solidFill>
              <a:srgbClr val="353A4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14" name="Picture 13" descr="A picture containing shoji, window, building&#10;&#10;Description automatically generated">
            <a:extLst>
              <a:ext uri="{FF2B5EF4-FFF2-40B4-BE49-F238E27FC236}">
                <a16:creationId xmlns:a16="http://schemas.microsoft.com/office/drawing/2014/main" id="{5BC44481-98CF-448B-9743-773D1BF66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2565"/>
            <a:ext cx="11125200" cy="5104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0" y="-73544"/>
            <a:ext cx="12209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Impact" panose="020B0806030902050204" pitchFamily="34" charset="0"/>
              </a:rPr>
              <a:t>Excel Simulation for the Newsvendor Problem and Collaboration Between Supplier and Retailer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0CD26-BA35-4014-8EB0-347E0F0AD2C9}"/>
              </a:ext>
            </a:extLst>
          </p:cNvPr>
          <p:cNvSpPr txBox="1"/>
          <p:nvPr/>
        </p:nvSpPr>
        <p:spPr>
          <a:xfrm>
            <a:off x="25400" y="6027003"/>
            <a:ext cx="1214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Ardavan Asef-Vaziri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Systems and Operations Management, California State University, Northridge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43BDBC-8B01-47EA-B80A-9CE5C0FFD33B}"/>
                  </a:ext>
                </a:extLst>
              </p14:cNvPr>
              <p14:cNvContentPartPr/>
              <p14:nvPr/>
            </p14:nvContentPartPr>
            <p14:xfrm>
              <a:off x="4869104" y="40097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43BDBC-8B01-47EA-B80A-9CE5C0FFD3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0104" y="40011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7C6BBCF-C517-4A04-85F9-8FDA69D42985}"/>
                  </a:ext>
                </a:extLst>
              </p14:cNvPr>
              <p14:cNvContentPartPr/>
              <p14:nvPr/>
            </p14:nvContentPartPr>
            <p14:xfrm>
              <a:off x="4483544" y="4263541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7C6BBCF-C517-4A04-85F9-8FDA69D429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4904" y="42545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74BD56D-718C-4FB8-8C18-692D82D714D6}"/>
                  </a:ext>
                </a:extLst>
              </p14:cNvPr>
              <p14:cNvContentPartPr/>
              <p14:nvPr/>
            </p14:nvContentPartPr>
            <p14:xfrm>
              <a:off x="4649144" y="4109101"/>
              <a:ext cx="46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74BD56D-718C-4FB8-8C18-692D82D714D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40504" y="4100461"/>
                <a:ext cx="22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A72DC3D-F7CB-48F8-A47D-37F7E36FE985}"/>
                  </a:ext>
                </a:extLst>
              </p14:cNvPr>
              <p14:cNvContentPartPr/>
              <p14:nvPr/>
            </p14:nvContentPartPr>
            <p14:xfrm>
              <a:off x="5739584" y="3955021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A72DC3D-F7CB-48F8-A47D-37F7E36FE9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0944" y="394602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14:cNvPr>
              <p14:cNvContentPartPr/>
              <p14:nvPr/>
            </p14:nvContentPartPr>
            <p14:xfrm>
              <a:off x="13440344" y="2225581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FA8BC19-5778-4489-BD4E-DDE73FA0BC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31344" y="221658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14DB1479-A975-43E7-8BF7-0E490227D3CE}"/>
              </a:ext>
            </a:extLst>
          </p:cNvPr>
          <p:cNvGrpSpPr/>
          <p:nvPr/>
        </p:nvGrpSpPr>
        <p:grpSpPr>
          <a:xfrm>
            <a:off x="4825184" y="4064821"/>
            <a:ext cx="11160" cy="11520"/>
            <a:chOff x="4825184" y="4064821"/>
            <a:chExt cx="1116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42A1CD-0543-4C38-93AF-DD2F50E17D4D}"/>
                    </a:ext>
                  </a:extLst>
                </p14:cNvPr>
                <p14:cNvContentPartPr/>
                <p14:nvPr/>
              </p14:nvContentPartPr>
              <p14:xfrm>
                <a:off x="4825184" y="4075981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42A1CD-0543-4C38-93AF-DD2F50E17D4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6544" y="406734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771346-1A23-4FB5-8F10-C19FA5132171}"/>
                    </a:ext>
                  </a:extLst>
                </p14:cNvPr>
                <p14:cNvContentPartPr/>
                <p14:nvPr/>
              </p14:nvContentPartPr>
              <p14:xfrm>
                <a:off x="4835984" y="4064821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771346-1A23-4FB5-8F10-C19FA51321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6984" y="405582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FF8432-D758-417C-A9C5-38CC670320E7}"/>
              </a:ext>
            </a:extLst>
          </p:cNvPr>
          <p:cNvGrpSpPr/>
          <p:nvPr/>
        </p:nvGrpSpPr>
        <p:grpSpPr>
          <a:xfrm>
            <a:off x="4847144" y="4131061"/>
            <a:ext cx="360" cy="11520"/>
            <a:chOff x="4847144" y="4131061"/>
            <a:chExt cx="360" cy="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101472-E4EA-45F5-BC71-B7003964F6BC}"/>
                    </a:ext>
                  </a:extLst>
                </p14:cNvPr>
                <p14:cNvContentPartPr/>
                <p14:nvPr/>
              </p14:nvContentPartPr>
              <p14:xfrm>
                <a:off x="4847144" y="4131061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101472-E4EA-45F5-BC71-B7003964F6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8504" y="412206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001CFD-048A-4009-83DA-DD2994A68769}"/>
                    </a:ext>
                  </a:extLst>
                </p14:cNvPr>
                <p14:cNvContentPartPr/>
                <p14:nvPr/>
              </p14:nvContentPartPr>
              <p14:xfrm>
                <a:off x="4847144" y="4142221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001CFD-048A-4009-83DA-DD2994A687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8504" y="41335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E0EB86-D1E3-40CD-B077-5F53D00BF9F2}"/>
                    </a:ext>
                  </a:extLst>
                </p14:cNvPr>
                <p14:cNvContentPartPr/>
                <p14:nvPr/>
              </p14:nvContentPartPr>
              <p14:xfrm>
                <a:off x="4847144" y="414222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E0EB86-D1E3-40CD-B077-5F53D00BF9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8504" y="41335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1E02B3-403A-48E6-9832-E019349CD785}"/>
                    </a:ext>
                  </a:extLst>
                </p14:cNvPr>
                <p14:cNvContentPartPr/>
                <p14:nvPr/>
              </p14:nvContentPartPr>
              <p14:xfrm>
                <a:off x="4847144" y="4142221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1E02B3-403A-48E6-9832-E019349CD7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8504" y="413358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6D773E-01B0-4E87-88DA-140C18ADB930}"/>
                  </a:ext>
                </a:extLst>
              </p14:cNvPr>
              <p14:cNvContentPartPr/>
              <p14:nvPr/>
            </p14:nvContentPartPr>
            <p14:xfrm>
              <a:off x="4704224" y="3778621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6D773E-01B0-4E87-88DA-140C18ADB93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95224" y="376998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B64EDB57-04E8-4845-8334-4D992F1791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1699" y="1294063"/>
            <a:ext cx="5648601" cy="21233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2606D3-30FE-4E7B-BCAF-8822A56611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306710" y="4532357"/>
            <a:ext cx="5667136" cy="1135135"/>
          </a:xfrm>
          <a:prstGeom prst="rect">
            <a:avLst/>
          </a:prstGeom>
        </p:spPr>
      </p:pic>
      <p:pic>
        <p:nvPicPr>
          <p:cNvPr id="32" name="!!Picture 4">
            <a:extLst>
              <a:ext uri="{FF2B5EF4-FFF2-40B4-BE49-F238E27FC236}">
                <a16:creationId xmlns:a16="http://schemas.microsoft.com/office/drawing/2014/main" id="{B1EDF75D-70D6-413B-9CCF-738D9A65006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34490" y="3354956"/>
            <a:ext cx="3154956" cy="14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 to Maximize Profit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3D8FB-ABBD-4B3B-A6A0-EE0C701FA0D5}"/>
              </a:ext>
            </a:extLst>
          </p:cNvPr>
          <p:cNvSpPr/>
          <p:nvPr/>
        </p:nvSpPr>
        <p:spPr bwMode="auto">
          <a:xfrm>
            <a:off x="7293390" y="609600"/>
            <a:ext cx="1313385" cy="58169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9053D8-BD77-401A-B30B-BED8EABF0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9" y="605827"/>
            <a:ext cx="12192000" cy="573357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BAF3D1-DA35-4863-A50B-567CFF0F3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3976"/>
              </p:ext>
            </p:extLst>
          </p:nvPr>
        </p:nvGraphicFramePr>
        <p:xfrm>
          <a:off x="354013" y="855663"/>
          <a:ext cx="11430000" cy="552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Worksheet" r:id="rId5" imgW="12134591" imgH="5857678" progId="Excel.Sheet.12">
                  <p:embed/>
                </p:oleObj>
              </mc:Choice>
              <mc:Fallback>
                <p:oleObj name="Worksheet" r:id="rId5" imgW="12134591" imgH="5857678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BAF3D1-DA35-4863-A50B-567CFF0F31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013" y="855663"/>
                        <a:ext cx="11430000" cy="552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2358A74D-2D62-4BCD-8D4B-7D19CEA420F2}"/>
              </a:ext>
            </a:extLst>
          </p:cNvPr>
          <p:cNvSpPr/>
          <p:nvPr/>
        </p:nvSpPr>
        <p:spPr bwMode="auto">
          <a:xfrm>
            <a:off x="3196250" y="4193858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9FEDC9-C232-4A89-B093-53C9B282E7E7}"/>
              </a:ext>
            </a:extLst>
          </p:cNvPr>
          <p:cNvSpPr/>
          <p:nvPr/>
        </p:nvSpPr>
        <p:spPr bwMode="auto">
          <a:xfrm>
            <a:off x="3197202" y="4393025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BF9FA9-21DF-42BF-9AD9-95C60FAE38C8}"/>
              </a:ext>
            </a:extLst>
          </p:cNvPr>
          <p:cNvSpPr/>
          <p:nvPr/>
        </p:nvSpPr>
        <p:spPr bwMode="auto">
          <a:xfrm>
            <a:off x="3197684" y="4592192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39DAA3-EB82-48D2-9200-38EFEA85852D}"/>
              </a:ext>
            </a:extLst>
          </p:cNvPr>
          <p:cNvSpPr/>
          <p:nvPr/>
        </p:nvSpPr>
        <p:spPr bwMode="auto">
          <a:xfrm>
            <a:off x="3199108" y="4791359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9AD3E8E-4843-4C5E-9251-B3B58C86FBA0}"/>
              </a:ext>
            </a:extLst>
          </p:cNvPr>
          <p:cNvSpPr/>
          <p:nvPr/>
        </p:nvSpPr>
        <p:spPr bwMode="auto">
          <a:xfrm>
            <a:off x="3199727" y="4989387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22E65-61BA-4E7F-AC6F-1D9BB4ECC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3884" y="891522"/>
            <a:ext cx="988515" cy="549181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5191D3F-CEA3-4212-8F16-86526C2B3FEF}"/>
              </a:ext>
            </a:extLst>
          </p:cNvPr>
          <p:cNvSpPr txBox="1"/>
          <p:nvPr/>
        </p:nvSpPr>
        <p:spPr>
          <a:xfrm>
            <a:off x="6697806" y="4791359"/>
            <a:ext cx="531177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0B050"/>
                </a:solidFill>
                <a:latin typeface="Book Antiqua" panose="02040602050305030304" pitchFamily="18" charset="0"/>
              </a:rPr>
              <a:t>DataTable</a:t>
            </a:r>
            <a:r>
              <a:rPr lang="en-US" sz="1600" b="1" dirty="0">
                <a:solidFill>
                  <a:srgbClr val="00B050"/>
                </a:solidFill>
                <a:latin typeface="Book Antiqua" panose="02040602050305030304" pitchFamily="18" charset="0"/>
              </a:rPr>
              <a:t>: Retailer Profit vs Quantity Ordered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C6B53F-78AC-4BCE-A11D-3FD74E2DB15F}"/>
              </a:ext>
            </a:extLst>
          </p:cNvPr>
          <p:cNvGrpSpPr/>
          <p:nvPr/>
        </p:nvGrpSpPr>
        <p:grpSpPr>
          <a:xfrm>
            <a:off x="7815548" y="1602001"/>
            <a:ext cx="3922063" cy="2727952"/>
            <a:chOff x="7815548" y="1602001"/>
            <a:chExt cx="3922063" cy="27279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77A8103-D2C0-4145-9BCA-E0B745FB9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721"/>
            <a:stretch/>
          </p:blipFill>
          <p:spPr>
            <a:xfrm>
              <a:off x="7858477" y="1602001"/>
              <a:ext cx="3876323" cy="21142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BE1D6E-2DBB-4EB7-B728-41726E8B48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4608"/>
            <a:stretch/>
          </p:blipFill>
          <p:spPr>
            <a:xfrm>
              <a:off x="7815548" y="2215667"/>
              <a:ext cx="3922063" cy="2114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295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18B546-F591-4F72-8A53-DD932992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Cu vs Co Balance of 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F57BB-2D93-42E6-A5A5-BE32F8E69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70"/>
          <a:stretch/>
        </p:blipFill>
        <p:spPr>
          <a:xfrm>
            <a:off x="2125894" y="713721"/>
            <a:ext cx="4547419" cy="20855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FB5E26-3BA7-4BCF-B705-6F11790D4722}"/>
              </a:ext>
            </a:extLst>
          </p:cNvPr>
          <p:cNvGrpSpPr/>
          <p:nvPr/>
        </p:nvGrpSpPr>
        <p:grpSpPr>
          <a:xfrm>
            <a:off x="4416498" y="2203971"/>
            <a:ext cx="1231587" cy="461665"/>
            <a:chOff x="7335999" y="4338113"/>
            <a:chExt cx="1244436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128CFE-6A7E-4706-A053-5DE8D4A1A271}"/>
                </a:ext>
              </a:extLst>
            </p:cNvPr>
            <p:cNvCxnSpPr/>
            <p:nvPr/>
          </p:nvCxnSpPr>
          <p:spPr bwMode="auto">
            <a:xfrm>
              <a:off x="7335999" y="4563126"/>
              <a:ext cx="64513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CBD41-E2EC-46EA-AA60-5715EA1FA629}"/>
                </a:ext>
              </a:extLst>
            </p:cNvPr>
            <p:cNvSpPr txBox="1"/>
            <p:nvPr/>
          </p:nvSpPr>
          <p:spPr>
            <a:xfrm>
              <a:off x="7945508" y="433811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Book Antiqua" panose="02040602050305030304" pitchFamily="18" charset="0"/>
                </a:rPr>
                <a:t>40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66E331-A06B-4226-AD60-58EA57CD107B}"/>
              </a:ext>
            </a:extLst>
          </p:cNvPr>
          <p:cNvGrpSpPr/>
          <p:nvPr/>
        </p:nvGrpSpPr>
        <p:grpSpPr>
          <a:xfrm>
            <a:off x="3343076" y="2195400"/>
            <a:ext cx="1076356" cy="461665"/>
            <a:chOff x="3491880" y="4356043"/>
            <a:chExt cx="1087585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7FA7F3-B742-44E0-A939-B5CB0F3019B8}"/>
                </a:ext>
              </a:extLst>
            </p:cNvPr>
            <p:cNvCxnSpPr/>
            <p:nvPr/>
          </p:nvCxnSpPr>
          <p:spPr bwMode="auto">
            <a:xfrm flipH="1">
              <a:off x="3931394" y="4586876"/>
              <a:ext cx="648071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9B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B6BDD-197B-44D8-B50F-3DF72E03D5A3}"/>
                </a:ext>
              </a:extLst>
            </p:cNvPr>
            <p:cNvSpPr txBox="1"/>
            <p:nvPr/>
          </p:nvSpPr>
          <p:spPr>
            <a:xfrm>
              <a:off x="3491880" y="435604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40</a:t>
              </a:r>
            </a:p>
          </p:txBody>
        </p:sp>
      </p:grpSp>
      <p:pic>
        <p:nvPicPr>
          <p:cNvPr id="19" name="!!Picture-Top">
            <a:extLst>
              <a:ext uri="{FF2B5EF4-FFF2-40B4-BE49-F238E27FC236}">
                <a16:creationId xmlns:a16="http://schemas.microsoft.com/office/drawing/2014/main" id="{8A866B74-23DF-4F4F-9E4E-392E5AD77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17" y="3273259"/>
            <a:ext cx="4594860" cy="23088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FDC980B-61CE-4363-B69F-B490045716B4}"/>
              </a:ext>
            </a:extLst>
          </p:cNvPr>
          <p:cNvGrpSpPr/>
          <p:nvPr/>
        </p:nvGrpSpPr>
        <p:grpSpPr>
          <a:xfrm>
            <a:off x="8597569" y="4948808"/>
            <a:ext cx="1244436" cy="461665"/>
            <a:chOff x="7335999" y="4338113"/>
            <a:chExt cx="1244436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466AFAD-CC3C-4E36-A6B2-86D3B567A308}"/>
                </a:ext>
              </a:extLst>
            </p:cNvPr>
            <p:cNvCxnSpPr/>
            <p:nvPr/>
          </p:nvCxnSpPr>
          <p:spPr bwMode="auto">
            <a:xfrm>
              <a:off x="7335999" y="4563126"/>
              <a:ext cx="64513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23D54-D1A0-419E-ABA7-B93676E78DF0}"/>
                </a:ext>
              </a:extLst>
            </p:cNvPr>
            <p:cNvSpPr txBox="1"/>
            <p:nvPr/>
          </p:nvSpPr>
          <p:spPr>
            <a:xfrm>
              <a:off x="7945508" y="433811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Book Antiqua" panose="02040602050305030304" pitchFamily="18" charset="0"/>
                </a:rPr>
                <a:t>40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66FB5B-87A0-42BF-ADBE-D097FCD71C62}"/>
              </a:ext>
            </a:extLst>
          </p:cNvPr>
          <p:cNvGrpSpPr/>
          <p:nvPr/>
        </p:nvGrpSpPr>
        <p:grpSpPr>
          <a:xfrm>
            <a:off x="7715628" y="4942988"/>
            <a:ext cx="864096" cy="461665"/>
            <a:chOff x="3491880" y="4356043"/>
            <a:chExt cx="864096" cy="4616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1007A7-28E2-4BD8-8C87-42D178E580DC}"/>
                </a:ext>
              </a:extLst>
            </p:cNvPr>
            <p:cNvCxnSpPr/>
            <p:nvPr/>
          </p:nvCxnSpPr>
          <p:spPr bwMode="auto">
            <a:xfrm flipH="1">
              <a:off x="3931395" y="4586875"/>
              <a:ext cx="424581" cy="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EA3E34-73E8-4A92-B55F-CE84C608290A}"/>
                </a:ext>
              </a:extLst>
            </p:cNvPr>
            <p:cNvSpPr txBox="1"/>
            <p:nvPr/>
          </p:nvSpPr>
          <p:spPr>
            <a:xfrm>
              <a:off x="3491880" y="435604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9B0000"/>
                  </a:solidFill>
                  <a:latin typeface="Book Antiqua" panose="02040602050305030304" pitchFamily="18" charset="0"/>
                </a:rPr>
                <a:t>20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573F8B-83B6-491D-83DF-FCE4A970EA4F}"/>
              </a:ext>
            </a:extLst>
          </p:cNvPr>
          <p:cNvSpPr txBox="1">
            <a:spLocks/>
          </p:cNvSpPr>
          <p:nvPr/>
        </p:nvSpPr>
        <p:spPr bwMode="auto">
          <a:xfrm>
            <a:off x="0" y="1098352"/>
            <a:ext cx="3323180" cy="1146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70C0"/>
                </a:solidFill>
                <a:effectLst/>
                <a:latin typeface="Book Antiqua" pitchFamily="18" charset="0"/>
              </a:rPr>
              <a:t>Cu = 80-40 = 40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9B0000"/>
                </a:solidFill>
                <a:effectLst/>
                <a:latin typeface="Book Antiqua" pitchFamily="18" charset="0"/>
              </a:rPr>
              <a:t>Co =40-0= 40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5A6FE79-E6B0-46FC-AB75-AF3EA0C472A1}"/>
              </a:ext>
            </a:extLst>
          </p:cNvPr>
          <p:cNvSpPr txBox="1">
            <a:spLocks/>
          </p:cNvSpPr>
          <p:nvPr/>
        </p:nvSpPr>
        <p:spPr bwMode="auto">
          <a:xfrm>
            <a:off x="152400" y="4058741"/>
            <a:ext cx="3323180" cy="397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=$80, c=$40, v=$0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56BC2C1-F52F-46A3-97D2-EE74B5F37752}"/>
              </a:ext>
            </a:extLst>
          </p:cNvPr>
          <p:cNvSpPr txBox="1">
            <a:spLocks/>
          </p:cNvSpPr>
          <p:nvPr/>
        </p:nvSpPr>
        <p:spPr bwMode="auto">
          <a:xfrm>
            <a:off x="6059989" y="1426551"/>
            <a:ext cx="3323180" cy="790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 = Cu/(Cu+Co)</a:t>
            </a:r>
          </a:p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SL*=40/(40+40)=0.5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DE96BB-C287-40AA-ABD8-E97FEB310C39}"/>
              </a:ext>
            </a:extLst>
          </p:cNvPr>
          <p:cNvGrpSpPr/>
          <p:nvPr/>
        </p:nvGrpSpPr>
        <p:grpSpPr>
          <a:xfrm>
            <a:off x="5924219" y="5526756"/>
            <a:ext cx="4275872" cy="792088"/>
            <a:chOff x="3491880" y="5046518"/>
            <a:chExt cx="4320480" cy="792088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AFA82EF-BAF2-46A4-A2F7-7647049715D8}"/>
                </a:ext>
              </a:extLst>
            </p:cNvPr>
            <p:cNvSpPr/>
            <p:nvPr/>
          </p:nvSpPr>
          <p:spPr bwMode="auto">
            <a:xfrm>
              <a:off x="4974870" y="5046518"/>
              <a:ext cx="1368152" cy="79208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07AE04-E488-4463-8CC6-59DAB75D4D44}"/>
                </a:ext>
              </a:extLst>
            </p:cNvPr>
            <p:cNvSpPr/>
            <p:nvPr/>
          </p:nvSpPr>
          <p:spPr bwMode="auto">
            <a:xfrm>
              <a:off x="3491880" y="5230383"/>
              <a:ext cx="4320480" cy="6082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77ED09C-44B1-44D0-83CF-006030C4808C}"/>
              </a:ext>
            </a:extLst>
          </p:cNvPr>
          <p:cNvSpPr txBox="1">
            <a:spLocks/>
          </p:cNvSpPr>
          <p:nvPr/>
        </p:nvSpPr>
        <p:spPr bwMode="auto">
          <a:xfrm>
            <a:off x="9383169" y="3772948"/>
            <a:ext cx="3323180" cy="911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 = Cu/(Cu+Co)</a:t>
            </a:r>
          </a:p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SL*=40/(40+20)=0.667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5D3FD8-F7AA-48EE-A7D9-638B9405CACD}"/>
              </a:ext>
            </a:extLst>
          </p:cNvPr>
          <p:cNvGrpSpPr/>
          <p:nvPr/>
        </p:nvGrpSpPr>
        <p:grpSpPr>
          <a:xfrm>
            <a:off x="2256257" y="2665635"/>
            <a:ext cx="4275872" cy="792088"/>
            <a:chOff x="3491880" y="5046518"/>
            <a:chExt cx="4320480" cy="792088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70BDDF9-3CCD-4B7C-A2BD-CE3252221D1D}"/>
                </a:ext>
              </a:extLst>
            </p:cNvPr>
            <p:cNvSpPr/>
            <p:nvPr/>
          </p:nvSpPr>
          <p:spPr bwMode="auto">
            <a:xfrm>
              <a:off x="4974870" y="5046518"/>
              <a:ext cx="1368152" cy="79208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6B418D-5B59-4B81-B1C1-C4201DDE5932}"/>
                </a:ext>
              </a:extLst>
            </p:cNvPr>
            <p:cNvSpPr/>
            <p:nvPr/>
          </p:nvSpPr>
          <p:spPr bwMode="auto">
            <a:xfrm>
              <a:off x="3491880" y="5230383"/>
              <a:ext cx="4320480" cy="6082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4FBB84B-720D-4FFC-80EF-4BD827E5D4B4}"/>
              </a:ext>
            </a:extLst>
          </p:cNvPr>
          <p:cNvSpPr txBox="1">
            <a:spLocks/>
          </p:cNvSpPr>
          <p:nvPr/>
        </p:nvSpPr>
        <p:spPr bwMode="auto">
          <a:xfrm>
            <a:off x="30271" y="677437"/>
            <a:ext cx="332318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=$100, c=$40, v=$0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EE579-0905-AF48-128B-974E4AC78D41}"/>
              </a:ext>
            </a:extLst>
          </p:cNvPr>
          <p:cNvSpPr txBox="1">
            <a:spLocks/>
          </p:cNvSpPr>
          <p:nvPr/>
        </p:nvSpPr>
        <p:spPr bwMode="auto">
          <a:xfrm>
            <a:off x="136389" y="4546943"/>
            <a:ext cx="3323180" cy="7920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70C0"/>
                </a:solidFill>
                <a:effectLst/>
                <a:latin typeface="Book Antiqua" pitchFamily="18" charset="0"/>
              </a:rPr>
              <a:t>Cu = 80-40 = 40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9B0000"/>
                </a:solidFill>
                <a:effectLst/>
                <a:latin typeface="Book Antiqua" pitchFamily="18" charset="0"/>
              </a:rPr>
              <a:t>Co =40-20= 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6EB8DF-AE63-4F4F-535E-3DD01FF7C02B}"/>
              </a:ext>
            </a:extLst>
          </p:cNvPr>
          <p:cNvSpPr txBox="1">
            <a:spLocks/>
          </p:cNvSpPr>
          <p:nvPr/>
        </p:nvSpPr>
        <p:spPr bwMode="auto">
          <a:xfrm>
            <a:off x="152400" y="4058740"/>
            <a:ext cx="3323180" cy="3972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=$80, c=$40, </a:t>
            </a:r>
            <a:r>
              <a:rPr lang="en-US" sz="2000" kern="0" dirty="0">
                <a:solidFill>
                  <a:srgbClr val="C00000"/>
                </a:solidFill>
                <a:effectLst/>
                <a:latin typeface="Book Antiqua" pitchFamily="18" charset="0"/>
              </a:rPr>
              <a:t>v=$20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47 4.07407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  <p:bldP spid="27" grpId="1" build="allAtOnce"/>
      <p:bldP spid="28" grpId="0" build="p"/>
      <p:bldP spid="32" grpId="0" build="p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 to Maximize Profit – Theoretical SL*, ROP, Lost Sales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449A3-1DC4-48FC-B9A3-8998A23C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4" y="609600"/>
            <a:ext cx="8341591" cy="5883687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B8E5AE8C-6BA9-4445-BF9A-A4E72F3A10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1000" y="838200"/>
            <a:ext cx="804227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BB1FC73-225A-4A7C-9395-98B042DA8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849313"/>
            <a:ext cx="11255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AveDem-Theo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AFE549C-E25D-4807-8728-C109423DF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849313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86F438F-175A-4D46-868A-365CCDF0E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849313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13AC3C87-F42F-43B2-A9E3-0D35D4225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084263"/>
            <a:ext cx="13636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StdDevDem-Theo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A7B0D5F8-6E5A-4EC1-9337-D5E67DCED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084263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7ED68FB-B1C8-43DE-8965-83098B5FD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1084263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342DE0DB-46BE-44B7-9160-0256A2FF1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320800"/>
            <a:ext cx="1730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94F591B-251F-4DEE-BEEE-784F27765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320800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87D-F9D1-49B3-AF5B-CBA0FF28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1320800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6D981EAB-8D58-4E56-BB73-018542FF4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557338"/>
            <a:ext cx="1508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4230250B-FC14-44C2-8ED6-3BC149ACC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557338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8832E18C-4BBE-41FC-A67B-01FC248F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1557338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482B68AF-289C-48B9-B210-2B8DBA15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1793875"/>
            <a:ext cx="17303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EB8A88E4-EA84-4D1E-B9B3-B42C678BB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793875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A6BD61FC-D471-4087-80C3-8D72523C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1793875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1">
            <a:extLst>
              <a:ext uri="{FF2B5EF4-FFF2-40B4-BE49-F238E27FC236}">
                <a16:creationId xmlns:a16="http://schemas.microsoft.com/office/drawing/2014/main" id="{1893143E-93D0-4C5A-8005-8B3D2675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028825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cMFG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8E91D824-CFED-437F-AFDF-90FB6E27B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028825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C0C250A9-0349-4B4A-92A8-24852888A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2028825"/>
            <a:ext cx="508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24">
            <a:extLst>
              <a:ext uri="{FF2B5EF4-FFF2-40B4-BE49-F238E27FC236}">
                <a16:creationId xmlns:a16="http://schemas.microsoft.com/office/drawing/2014/main" id="{970A0FBF-03B2-452E-9131-014DD3FED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243138"/>
            <a:ext cx="2921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90354EA3-6D6C-4BBD-BE27-749793A9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243138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6E81C9BA-19AD-43D4-90AC-5E6F68A68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479675"/>
            <a:ext cx="2809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28">
            <a:extLst>
              <a:ext uri="{FF2B5EF4-FFF2-40B4-BE49-F238E27FC236}">
                <a16:creationId xmlns:a16="http://schemas.microsoft.com/office/drawing/2014/main" id="{1E946109-B9D9-4D4F-AA26-22326219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479675"/>
            <a:ext cx="2381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0">
            <a:extLst>
              <a:ext uri="{FF2B5EF4-FFF2-40B4-BE49-F238E27FC236}">
                <a16:creationId xmlns:a16="http://schemas.microsoft.com/office/drawing/2014/main" id="{B25E0A9D-304C-42E8-9FEC-0EDCBCB1F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716213"/>
            <a:ext cx="1114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SL*-Analytical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1">
            <a:extLst>
              <a:ext uri="{FF2B5EF4-FFF2-40B4-BE49-F238E27FC236}">
                <a16:creationId xmlns:a16="http://schemas.microsoft.com/office/drawing/2014/main" id="{21E58CF2-52F6-4BD0-84E2-2CB3317FE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716213"/>
            <a:ext cx="3571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0.80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65EDA17C-E152-4E5E-BEC5-EDD37840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2951163"/>
            <a:ext cx="10604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Q*-Analytical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4">
            <a:extLst>
              <a:ext uri="{FF2B5EF4-FFF2-40B4-BE49-F238E27FC236}">
                <a16:creationId xmlns:a16="http://schemas.microsoft.com/office/drawing/2014/main" id="{9EFC4B8D-97B9-415B-BEA5-0F1057FA9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2951163"/>
            <a:ext cx="3143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490416E6-0316-4C6A-AE7B-62732725D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187700"/>
            <a:ext cx="17208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Lost Sales - Theoretical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66">
            <a:extLst>
              <a:ext uri="{FF2B5EF4-FFF2-40B4-BE49-F238E27FC236}">
                <a16:creationId xmlns:a16="http://schemas.microsoft.com/office/drawing/2014/main" id="{C806B20C-D991-4910-A22E-25F84248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424238"/>
            <a:ext cx="17208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Lost Sales - Theoretical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67">
            <a:extLst>
              <a:ext uri="{FF2B5EF4-FFF2-40B4-BE49-F238E27FC236}">
                <a16:creationId xmlns:a16="http://schemas.microsoft.com/office/drawing/2014/main" id="{A2C9AE18-4C7D-40D9-834C-66DB4FD01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424238"/>
            <a:ext cx="3571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2.60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69">
            <a:extLst>
              <a:ext uri="{FF2B5EF4-FFF2-40B4-BE49-F238E27FC236}">
                <a16:creationId xmlns:a16="http://schemas.microsoft.com/office/drawing/2014/main" id="{6F886DC3-CA39-4713-AB19-5D2C69BA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660775"/>
            <a:ext cx="4333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Sales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70">
            <a:extLst>
              <a:ext uri="{FF2B5EF4-FFF2-40B4-BE49-F238E27FC236}">
                <a16:creationId xmlns:a16="http://schemas.microsoft.com/office/drawing/2014/main" id="{67C69388-42B4-4687-B54C-C9A4F675B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660775"/>
            <a:ext cx="3571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97.4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72">
            <a:extLst>
              <a:ext uri="{FF2B5EF4-FFF2-40B4-BE49-F238E27FC236}">
                <a16:creationId xmlns:a16="http://schemas.microsoft.com/office/drawing/2014/main" id="{D30DB586-B118-4051-9410-40EEAE617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3895725"/>
            <a:ext cx="8112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Overstock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73">
            <a:extLst>
              <a:ext uri="{FF2B5EF4-FFF2-40B4-BE49-F238E27FC236}">
                <a16:creationId xmlns:a16="http://schemas.microsoft.com/office/drawing/2014/main" id="{08BBD71C-5826-4EF6-B416-01F1DFDA2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895725"/>
            <a:ext cx="4445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24.60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75">
            <a:extLst>
              <a:ext uri="{FF2B5EF4-FFF2-40B4-BE49-F238E27FC236}">
                <a16:creationId xmlns:a16="http://schemas.microsoft.com/office/drawing/2014/main" id="{0039D9C2-91B9-4C7D-8C7F-D1EA31AB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132263"/>
            <a:ext cx="6715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Fill Rate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76">
            <a:extLst>
              <a:ext uri="{FF2B5EF4-FFF2-40B4-BE49-F238E27FC236}">
                <a16:creationId xmlns:a16="http://schemas.microsoft.com/office/drawing/2014/main" id="{4C9F2286-836C-4B53-BC34-CB60C10A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132263"/>
            <a:ext cx="4984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97.4%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78">
            <a:extLst>
              <a:ext uri="{FF2B5EF4-FFF2-40B4-BE49-F238E27FC236}">
                <a16:creationId xmlns:a16="http://schemas.microsoft.com/office/drawing/2014/main" id="{34CF9917-33AD-4D1A-A2C9-69F0DD2AF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368800"/>
            <a:ext cx="1397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Retailer's Revenue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79">
            <a:extLst>
              <a:ext uri="{FF2B5EF4-FFF2-40B4-BE49-F238E27FC236}">
                <a16:creationId xmlns:a16="http://schemas.microsoft.com/office/drawing/2014/main" id="{401A849F-9613-4945-857D-905FE82F1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368800"/>
            <a:ext cx="682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12179.59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81">
            <a:extLst>
              <a:ext uri="{FF2B5EF4-FFF2-40B4-BE49-F238E27FC236}">
                <a16:creationId xmlns:a16="http://schemas.microsoft.com/office/drawing/2014/main" id="{C6AE3EDA-BCFC-4A06-A208-62EDDC8C2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603750"/>
            <a:ext cx="1093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Retailer's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82">
            <a:extLst>
              <a:ext uri="{FF2B5EF4-FFF2-40B4-BE49-F238E27FC236}">
                <a16:creationId xmlns:a16="http://schemas.microsoft.com/office/drawing/2014/main" id="{0BC6A97A-26EC-48EF-90D0-49792C9D6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603750"/>
            <a:ext cx="4000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4880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84">
            <a:extLst>
              <a:ext uri="{FF2B5EF4-FFF2-40B4-BE49-F238E27FC236}">
                <a16:creationId xmlns:a16="http://schemas.microsoft.com/office/drawing/2014/main" id="{2F14F877-C83B-453A-B0C2-F432C823E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840288"/>
            <a:ext cx="11795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Retailer's Profit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85">
            <a:extLst>
              <a:ext uri="{FF2B5EF4-FFF2-40B4-BE49-F238E27FC236}">
                <a16:creationId xmlns:a16="http://schemas.microsoft.com/office/drawing/2014/main" id="{E0CC93BE-DA67-44F3-918E-0EF693953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840288"/>
            <a:ext cx="682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7299.585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Rectangle 87">
            <a:extLst>
              <a:ext uri="{FF2B5EF4-FFF2-40B4-BE49-F238E27FC236}">
                <a16:creationId xmlns:a16="http://schemas.microsoft.com/office/drawing/2014/main" id="{783ACDA3-195B-4A24-A979-31AD59E00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076825"/>
            <a:ext cx="11795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Retailer's Profit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88">
            <a:extLst>
              <a:ext uri="{FF2B5EF4-FFF2-40B4-BE49-F238E27FC236}">
                <a16:creationId xmlns:a16="http://schemas.microsoft.com/office/drawing/2014/main" id="{94DA266F-52BE-4C64-87E6-723EA2DDD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076825"/>
            <a:ext cx="682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7299.585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90">
            <a:extLst>
              <a:ext uri="{FF2B5EF4-FFF2-40B4-BE49-F238E27FC236}">
                <a16:creationId xmlns:a16="http://schemas.microsoft.com/office/drawing/2014/main" id="{908FBA87-B8DA-4CE8-B157-A56E7F81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311775"/>
            <a:ext cx="13525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Supplier Revenue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Rectangle 91">
            <a:extLst>
              <a:ext uri="{FF2B5EF4-FFF2-40B4-BE49-F238E27FC236}">
                <a16:creationId xmlns:a16="http://schemas.microsoft.com/office/drawing/2014/main" id="{48DA467E-618E-4604-9A8E-C76EFD78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311775"/>
            <a:ext cx="4000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4880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Rectangle 93">
            <a:extLst>
              <a:ext uri="{FF2B5EF4-FFF2-40B4-BE49-F238E27FC236}">
                <a16:creationId xmlns:a16="http://schemas.microsoft.com/office/drawing/2014/main" id="{4D5F8213-41EB-4D23-96DE-E9013565B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548313"/>
            <a:ext cx="18938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Supplier Production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94">
            <a:extLst>
              <a:ext uri="{FF2B5EF4-FFF2-40B4-BE49-F238E27FC236}">
                <a16:creationId xmlns:a16="http://schemas.microsoft.com/office/drawing/2014/main" id="{36A9DF96-72A5-4655-97B7-DF60D0F4B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548313"/>
            <a:ext cx="4000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Rectangle 96">
            <a:extLst>
              <a:ext uri="{FF2B5EF4-FFF2-40B4-BE49-F238E27FC236}">
                <a16:creationId xmlns:a16="http://schemas.microsoft.com/office/drawing/2014/main" id="{39A11B18-9650-41C4-9EA8-DC8E8569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784850"/>
            <a:ext cx="15795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Supplier Return Cost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Rectangle 97">
            <a:extLst>
              <a:ext uri="{FF2B5EF4-FFF2-40B4-BE49-F238E27FC236}">
                <a16:creationId xmlns:a16="http://schemas.microsoft.com/office/drawing/2014/main" id="{C46CF1A9-0AD7-41CC-889B-1FD862501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5784850"/>
            <a:ext cx="51911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492.08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99">
            <a:extLst>
              <a:ext uri="{FF2B5EF4-FFF2-40B4-BE49-F238E27FC236}">
                <a16:creationId xmlns:a16="http://schemas.microsoft.com/office/drawing/2014/main" id="{DB0DEEE7-B512-4852-B24A-2DE1F9829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6019800"/>
            <a:ext cx="11366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Supplier Profit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00">
            <a:extLst>
              <a:ext uri="{FF2B5EF4-FFF2-40B4-BE49-F238E27FC236}">
                <a16:creationId xmlns:a16="http://schemas.microsoft.com/office/drawing/2014/main" id="{0D79A562-B648-400C-83A8-A632358C3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6019800"/>
            <a:ext cx="606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3167.92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02">
            <a:extLst>
              <a:ext uri="{FF2B5EF4-FFF2-40B4-BE49-F238E27FC236}">
                <a16:creationId xmlns:a16="http://schemas.microsoft.com/office/drawing/2014/main" id="{D6B9AB47-3620-4431-9FCC-009BACFC8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6256338"/>
            <a:ext cx="15049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Supply Chain Profit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Rectangle 103">
            <a:extLst>
              <a:ext uri="{FF2B5EF4-FFF2-40B4-BE49-F238E27FC236}">
                <a16:creationId xmlns:a16="http://schemas.microsoft.com/office/drawing/2014/main" id="{404B670B-0CA8-4F4A-B591-8FE23F675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6256338"/>
            <a:ext cx="6826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10467.50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04">
            <a:extLst>
              <a:ext uri="{FF2B5EF4-FFF2-40B4-BE49-F238E27FC236}">
                <a16:creationId xmlns:a16="http://schemas.microsoft.com/office/drawing/2014/main" id="{F1E5BB25-5C2C-49FA-8B75-D34E1603F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6256338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1" name="Line 105">
            <a:extLst>
              <a:ext uri="{FF2B5EF4-FFF2-40B4-BE49-F238E27FC236}">
                <a16:creationId xmlns:a16="http://schemas.microsoft.com/office/drawing/2014/main" id="{025F63F7-4CC7-4D1E-9CEB-F4AB646BF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3" y="838200"/>
            <a:ext cx="0" cy="234950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Rectangle 106">
            <a:extLst>
              <a:ext uri="{FF2B5EF4-FFF2-40B4-BE49-F238E27FC236}">
                <a16:creationId xmlns:a16="http://schemas.microsoft.com/office/drawing/2014/main" id="{1A60CA16-9815-4325-8C4B-311D55237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838200"/>
            <a:ext cx="9525" cy="234950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Line 107">
            <a:extLst>
              <a:ext uri="{FF2B5EF4-FFF2-40B4-BE49-F238E27FC236}">
                <a16:creationId xmlns:a16="http://schemas.microsoft.com/office/drawing/2014/main" id="{616B25CB-D78F-4E7B-951D-9087D0823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3" y="838200"/>
            <a:ext cx="0" cy="258603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08">
            <a:extLst>
              <a:ext uri="{FF2B5EF4-FFF2-40B4-BE49-F238E27FC236}">
                <a16:creationId xmlns:a16="http://schemas.microsoft.com/office/drawing/2014/main" id="{4A9E3B82-B85E-43AB-8989-5F3DF2B5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63" y="838200"/>
            <a:ext cx="11113" cy="25860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109">
            <a:extLst>
              <a:ext uri="{FF2B5EF4-FFF2-40B4-BE49-F238E27FC236}">
                <a16:creationId xmlns:a16="http://schemas.microsoft.com/office/drawing/2014/main" id="{FCE0D8D4-59DA-4BED-A852-7BE35790F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38200"/>
            <a:ext cx="1588" cy="565467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Rectangle 110">
            <a:extLst>
              <a:ext uri="{FF2B5EF4-FFF2-40B4-BE49-F238E27FC236}">
                <a16:creationId xmlns:a16="http://schemas.microsoft.com/office/drawing/2014/main" id="{11F07D2C-A189-4E7E-A056-2676A6F7B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11113" cy="566578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111">
            <a:extLst>
              <a:ext uri="{FF2B5EF4-FFF2-40B4-BE49-F238E27FC236}">
                <a16:creationId xmlns:a16="http://schemas.microsoft.com/office/drawing/2014/main" id="{078548D3-26FD-4E28-8ED4-A43F17F32D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3313" y="838200"/>
            <a:ext cx="1588" cy="565467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Rectangle 112">
            <a:extLst>
              <a:ext uri="{FF2B5EF4-FFF2-40B4-BE49-F238E27FC236}">
                <a16:creationId xmlns:a16="http://schemas.microsoft.com/office/drawing/2014/main" id="{E60510C1-552E-4A7D-B32B-115988C7A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838200"/>
            <a:ext cx="9525" cy="566578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Line 113">
            <a:extLst>
              <a:ext uri="{FF2B5EF4-FFF2-40B4-BE49-F238E27FC236}">
                <a16:creationId xmlns:a16="http://schemas.microsoft.com/office/drawing/2014/main" id="{A9C368D6-DED3-48E4-B4B1-7D441DDFA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3" y="3424238"/>
            <a:ext cx="1588" cy="306863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Rectangle 114">
            <a:extLst>
              <a:ext uri="{FF2B5EF4-FFF2-40B4-BE49-F238E27FC236}">
                <a16:creationId xmlns:a16="http://schemas.microsoft.com/office/drawing/2014/main" id="{6D43A150-601F-4673-B695-09C8D89D9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3424238"/>
            <a:ext cx="9525" cy="30797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Line 115">
            <a:extLst>
              <a:ext uri="{FF2B5EF4-FFF2-40B4-BE49-F238E27FC236}">
                <a16:creationId xmlns:a16="http://schemas.microsoft.com/office/drawing/2014/main" id="{1939865E-1F2C-4DE6-8390-34D084783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3" y="3660775"/>
            <a:ext cx="1588" cy="283210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Rectangle 116">
            <a:extLst>
              <a:ext uri="{FF2B5EF4-FFF2-40B4-BE49-F238E27FC236}">
                <a16:creationId xmlns:a16="http://schemas.microsoft.com/office/drawing/2014/main" id="{FA6DA81A-B02D-4891-9335-AE0A421BF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163" y="3660775"/>
            <a:ext cx="11113" cy="28432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Line 117">
            <a:extLst>
              <a:ext uri="{FF2B5EF4-FFF2-40B4-BE49-F238E27FC236}">
                <a16:creationId xmlns:a16="http://schemas.microsoft.com/office/drawing/2014/main" id="{8A85B1EF-E2D0-483E-B59F-C5884BFA4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3820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Rectangle 118">
            <a:extLst>
              <a:ext uri="{FF2B5EF4-FFF2-40B4-BE49-F238E27FC236}">
                <a16:creationId xmlns:a16="http://schemas.microsoft.com/office/drawing/2014/main" id="{CDA30BE6-952E-4C7A-9D32-5FAD61B71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38200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Line 119">
            <a:extLst>
              <a:ext uri="{FF2B5EF4-FFF2-40B4-BE49-F238E27FC236}">
                <a16:creationId xmlns:a16="http://schemas.microsoft.com/office/drawing/2014/main" id="{487CE60C-6D05-43E3-8762-55F766217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07473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120">
            <a:extLst>
              <a:ext uri="{FF2B5EF4-FFF2-40B4-BE49-F238E27FC236}">
                <a16:creationId xmlns:a16="http://schemas.microsoft.com/office/drawing/2014/main" id="{C780B934-CE4F-4871-8EAA-3AE5AF04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74738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Line 121">
            <a:extLst>
              <a:ext uri="{FF2B5EF4-FFF2-40B4-BE49-F238E27FC236}">
                <a16:creationId xmlns:a16="http://schemas.microsoft.com/office/drawing/2014/main" id="{79428151-C1EA-4705-9A3F-29ACAC636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30968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122">
            <a:extLst>
              <a:ext uri="{FF2B5EF4-FFF2-40B4-BE49-F238E27FC236}">
                <a16:creationId xmlns:a16="http://schemas.microsoft.com/office/drawing/2014/main" id="{E6F6E07C-4C54-4E72-862B-BCC51160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09688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Line 123">
            <a:extLst>
              <a:ext uri="{FF2B5EF4-FFF2-40B4-BE49-F238E27FC236}">
                <a16:creationId xmlns:a16="http://schemas.microsoft.com/office/drawing/2014/main" id="{73316849-102D-4942-8DCC-35410EDE01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54622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Rectangle 124">
            <a:extLst>
              <a:ext uri="{FF2B5EF4-FFF2-40B4-BE49-F238E27FC236}">
                <a16:creationId xmlns:a16="http://schemas.microsoft.com/office/drawing/2014/main" id="{E2E20DD0-35BF-4CE5-AC63-6BB4ADA7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46225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125">
            <a:extLst>
              <a:ext uri="{FF2B5EF4-FFF2-40B4-BE49-F238E27FC236}">
                <a16:creationId xmlns:a16="http://schemas.microsoft.com/office/drawing/2014/main" id="{C4A87DEA-BC1E-49FD-90F5-AE989BB70B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78276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126">
            <a:extLst>
              <a:ext uri="{FF2B5EF4-FFF2-40B4-BE49-F238E27FC236}">
                <a16:creationId xmlns:a16="http://schemas.microsoft.com/office/drawing/2014/main" id="{5079BA71-4076-4F36-B3B3-B8428CFA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8276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Line 127">
            <a:extLst>
              <a:ext uri="{FF2B5EF4-FFF2-40B4-BE49-F238E27FC236}">
                <a16:creationId xmlns:a16="http://schemas.microsoft.com/office/drawing/2014/main" id="{917D6794-E323-4D1F-9677-C8A538B27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01771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28">
            <a:extLst>
              <a:ext uri="{FF2B5EF4-FFF2-40B4-BE49-F238E27FC236}">
                <a16:creationId xmlns:a16="http://schemas.microsoft.com/office/drawing/2014/main" id="{9D021ABF-DA70-474C-8602-1DED168C0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1771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Line 129">
            <a:extLst>
              <a:ext uri="{FF2B5EF4-FFF2-40B4-BE49-F238E27FC236}">
                <a16:creationId xmlns:a16="http://schemas.microsoft.com/office/drawing/2014/main" id="{A6A1A174-A4B2-42F7-8CD8-AFE842430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25425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30">
            <a:extLst>
              <a:ext uri="{FF2B5EF4-FFF2-40B4-BE49-F238E27FC236}">
                <a16:creationId xmlns:a16="http://schemas.microsoft.com/office/drawing/2014/main" id="{715B52C9-92B2-4CE0-9FFF-2BA853E97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54250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Line 131">
            <a:extLst>
              <a:ext uri="{FF2B5EF4-FFF2-40B4-BE49-F238E27FC236}">
                <a16:creationId xmlns:a16="http://schemas.microsoft.com/office/drawing/2014/main" id="{A413D96C-DFFC-42C3-A29F-50724F402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46856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32">
            <a:extLst>
              <a:ext uri="{FF2B5EF4-FFF2-40B4-BE49-F238E27FC236}">
                <a16:creationId xmlns:a16="http://schemas.microsoft.com/office/drawing/2014/main" id="{9BAEA876-4B6E-4331-92CA-D982ECAB6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6856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Line 133">
            <a:extLst>
              <a:ext uri="{FF2B5EF4-FFF2-40B4-BE49-F238E27FC236}">
                <a16:creationId xmlns:a16="http://schemas.microsoft.com/office/drawing/2014/main" id="{F036BA99-A661-4231-A2C8-B72B00F6C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70510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34">
            <a:extLst>
              <a:ext uri="{FF2B5EF4-FFF2-40B4-BE49-F238E27FC236}">
                <a16:creationId xmlns:a16="http://schemas.microsoft.com/office/drawing/2014/main" id="{E49354ED-30C8-4C96-89F5-F4570B41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05100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Line 135">
            <a:extLst>
              <a:ext uri="{FF2B5EF4-FFF2-40B4-BE49-F238E27FC236}">
                <a16:creationId xmlns:a16="http://schemas.microsoft.com/office/drawing/2014/main" id="{13647473-D03C-4DE5-BC58-EFF10FE63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294163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136">
            <a:extLst>
              <a:ext uri="{FF2B5EF4-FFF2-40B4-BE49-F238E27FC236}">
                <a16:creationId xmlns:a16="http://schemas.microsoft.com/office/drawing/2014/main" id="{DA033020-99EF-405B-B4AE-F3DEEB6B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941638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37">
            <a:extLst>
              <a:ext uri="{FF2B5EF4-FFF2-40B4-BE49-F238E27FC236}">
                <a16:creationId xmlns:a16="http://schemas.microsoft.com/office/drawing/2014/main" id="{25FEE45E-DCF8-4B25-8CE3-F383E84F6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17658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Rectangle 138">
            <a:extLst>
              <a:ext uri="{FF2B5EF4-FFF2-40B4-BE49-F238E27FC236}">
                <a16:creationId xmlns:a16="http://schemas.microsoft.com/office/drawing/2014/main" id="{1CC2F180-DD70-4D03-B5CD-7373D4D8F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76588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39">
            <a:extLst>
              <a:ext uri="{FF2B5EF4-FFF2-40B4-BE49-F238E27FC236}">
                <a16:creationId xmlns:a16="http://schemas.microsoft.com/office/drawing/2014/main" id="{B0BE9221-7A4E-4B87-8B3D-F3CF5A5C3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41312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Rectangle 140">
            <a:extLst>
              <a:ext uri="{FF2B5EF4-FFF2-40B4-BE49-F238E27FC236}">
                <a16:creationId xmlns:a16="http://schemas.microsoft.com/office/drawing/2014/main" id="{CB86DE44-DEBB-4ED0-9574-68ED418C7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413125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Line 141">
            <a:extLst>
              <a:ext uri="{FF2B5EF4-FFF2-40B4-BE49-F238E27FC236}">
                <a16:creationId xmlns:a16="http://schemas.microsoft.com/office/drawing/2014/main" id="{60426AD3-0C23-474F-B3C1-29CD68C8F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64966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Rectangle 142">
            <a:extLst>
              <a:ext uri="{FF2B5EF4-FFF2-40B4-BE49-F238E27FC236}">
                <a16:creationId xmlns:a16="http://schemas.microsoft.com/office/drawing/2014/main" id="{E08FE865-126B-43BD-BFB4-C8767392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64966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Line 143">
            <a:extLst>
              <a:ext uri="{FF2B5EF4-FFF2-40B4-BE49-F238E27FC236}">
                <a16:creationId xmlns:a16="http://schemas.microsoft.com/office/drawing/2014/main" id="{5C308563-F888-4595-BA2D-FA1BC099A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388461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144">
            <a:extLst>
              <a:ext uri="{FF2B5EF4-FFF2-40B4-BE49-F238E27FC236}">
                <a16:creationId xmlns:a16="http://schemas.microsoft.com/office/drawing/2014/main" id="{3BF9B946-6216-4B4A-83E6-80CC440A0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461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Line 145">
            <a:extLst>
              <a:ext uri="{FF2B5EF4-FFF2-40B4-BE49-F238E27FC236}">
                <a16:creationId xmlns:a16="http://schemas.microsoft.com/office/drawing/2014/main" id="{F9068966-634D-406E-90E7-53E78BEF9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12115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Rectangle 146">
            <a:extLst>
              <a:ext uri="{FF2B5EF4-FFF2-40B4-BE49-F238E27FC236}">
                <a16:creationId xmlns:a16="http://schemas.microsoft.com/office/drawing/2014/main" id="{D5B2BC50-0223-4DC2-9F11-FE2DC6972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559" y="412495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Line 147">
            <a:extLst>
              <a:ext uri="{FF2B5EF4-FFF2-40B4-BE49-F238E27FC236}">
                <a16:creationId xmlns:a16="http://schemas.microsoft.com/office/drawing/2014/main" id="{24D07550-D62D-40CF-8FEF-F49C507B9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35768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Rectangle 148">
            <a:extLst>
              <a:ext uri="{FF2B5EF4-FFF2-40B4-BE49-F238E27FC236}">
                <a16:creationId xmlns:a16="http://schemas.microsoft.com/office/drawing/2014/main" id="{5F2E279C-9B0A-4096-B072-4353A2436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57688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Line 149">
            <a:extLst>
              <a:ext uri="{FF2B5EF4-FFF2-40B4-BE49-F238E27FC236}">
                <a16:creationId xmlns:a16="http://schemas.microsoft.com/office/drawing/2014/main" id="{DA414179-37F0-4DC9-9A24-DC3C07062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59422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Rectangle 150">
            <a:extLst>
              <a:ext uri="{FF2B5EF4-FFF2-40B4-BE49-F238E27FC236}">
                <a16:creationId xmlns:a16="http://schemas.microsoft.com/office/drawing/2014/main" id="{D7EAFE58-E171-455C-A6E6-B0FD79602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94225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Line 151">
            <a:extLst>
              <a:ext uri="{FF2B5EF4-FFF2-40B4-BE49-F238E27FC236}">
                <a16:creationId xmlns:a16="http://schemas.microsoft.com/office/drawing/2014/main" id="{8C2D4F71-41A6-42F6-AB6E-561048AD19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82917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52">
            <a:extLst>
              <a:ext uri="{FF2B5EF4-FFF2-40B4-BE49-F238E27FC236}">
                <a16:creationId xmlns:a16="http://schemas.microsoft.com/office/drawing/2014/main" id="{97DE82A2-F005-426A-B8B3-9868A6FFC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829175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153">
            <a:extLst>
              <a:ext uri="{FF2B5EF4-FFF2-40B4-BE49-F238E27FC236}">
                <a16:creationId xmlns:a16="http://schemas.microsoft.com/office/drawing/2014/main" id="{3FD1A0F5-38A2-4FCE-9AE8-B991E73BE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06571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Rectangle 154">
            <a:extLst>
              <a:ext uri="{FF2B5EF4-FFF2-40B4-BE49-F238E27FC236}">
                <a16:creationId xmlns:a16="http://schemas.microsoft.com/office/drawing/2014/main" id="{3F23E512-505F-4668-8718-5C6DDDC6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06571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155">
            <a:extLst>
              <a:ext uri="{FF2B5EF4-FFF2-40B4-BE49-F238E27FC236}">
                <a16:creationId xmlns:a16="http://schemas.microsoft.com/office/drawing/2014/main" id="{991DDCC7-BF0F-4277-A3B5-20A75F92B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30225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Rectangle 156">
            <a:extLst>
              <a:ext uri="{FF2B5EF4-FFF2-40B4-BE49-F238E27FC236}">
                <a16:creationId xmlns:a16="http://schemas.microsoft.com/office/drawing/2014/main" id="{8CD70E6E-0800-46FC-A572-770D78E17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302250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157">
            <a:extLst>
              <a:ext uri="{FF2B5EF4-FFF2-40B4-BE49-F238E27FC236}">
                <a16:creationId xmlns:a16="http://schemas.microsoft.com/office/drawing/2014/main" id="{ED47C93A-69DC-4747-BAFE-314452882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537200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Rectangle 158">
            <a:extLst>
              <a:ext uri="{FF2B5EF4-FFF2-40B4-BE49-F238E27FC236}">
                <a16:creationId xmlns:a16="http://schemas.microsoft.com/office/drawing/2014/main" id="{5B6956FA-4359-4163-8893-44E1D0D72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37200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Line 159">
            <a:extLst>
              <a:ext uri="{FF2B5EF4-FFF2-40B4-BE49-F238E27FC236}">
                <a16:creationId xmlns:a16="http://schemas.microsoft.com/office/drawing/2014/main" id="{91952329-70E4-4C26-8B61-01A1FD486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773738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Rectangle 160">
            <a:extLst>
              <a:ext uri="{FF2B5EF4-FFF2-40B4-BE49-F238E27FC236}">
                <a16:creationId xmlns:a16="http://schemas.microsoft.com/office/drawing/2014/main" id="{04EF29C4-FF4F-4151-A4BA-F83D7503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73738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Line 161">
            <a:extLst>
              <a:ext uri="{FF2B5EF4-FFF2-40B4-BE49-F238E27FC236}">
                <a16:creationId xmlns:a16="http://schemas.microsoft.com/office/drawing/2014/main" id="{85C8DF02-7C08-44F3-A40F-FD6AA9A1AF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1027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Rectangle 162">
            <a:extLst>
              <a:ext uri="{FF2B5EF4-FFF2-40B4-BE49-F238E27FC236}">
                <a16:creationId xmlns:a16="http://schemas.microsoft.com/office/drawing/2014/main" id="{A3F438D5-2B28-4149-8AB3-9C9F47CE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010275"/>
            <a:ext cx="805338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Line 163">
            <a:extLst>
              <a:ext uri="{FF2B5EF4-FFF2-40B4-BE49-F238E27FC236}">
                <a16:creationId xmlns:a16="http://schemas.microsoft.com/office/drawing/2014/main" id="{0E5CA23C-546C-4AA9-9D1B-B2607AA83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245225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Rectangle 164">
            <a:extLst>
              <a:ext uri="{FF2B5EF4-FFF2-40B4-BE49-F238E27FC236}">
                <a16:creationId xmlns:a16="http://schemas.microsoft.com/office/drawing/2014/main" id="{32E2F9A7-0273-4C6F-BCA8-FE56A687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245225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Line 165">
            <a:extLst>
              <a:ext uri="{FF2B5EF4-FFF2-40B4-BE49-F238E27FC236}">
                <a16:creationId xmlns:a16="http://schemas.microsoft.com/office/drawing/2014/main" id="{9E3E9E0A-C0B7-43D0-BAE5-F3B34AD24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481763"/>
            <a:ext cx="80422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Rectangle 166">
            <a:extLst>
              <a:ext uri="{FF2B5EF4-FFF2-40B4-BE49-F238E27FC236}">
                <a16:creationId xmlns:a16="http://schemas.microsoft.com/office/drawing/2014/main" id="{D44FE42A-D652-4F20-97B8-16DA192B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481763"/>
            <a:ext cx="8053388" cy="11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540C7A5D-80E2-4CF8-9135-A84C031A1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413" y="2267982"/>
            <a:ext cx="52899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>
                <a:ln>
                  <a:noFill/>
                </a:ln>
                <a:effectLst/>
                <a:latin typeface="Book Antiqua" panose="02040602050305030304" pitchFamily="18" charset="0"/>
              </a:rPr>
              <a:t>=B3-B4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84" name="Rectangle 26">
            <a:extLst>
              <a:ext uri="{FF2B5EF4-FFF2-40B4-BE49-F238E27FC236}">
                <a16:creationId xmlns:a16="http://schemas.microsoft.com/office/drawing/2014/main" id="{B6AA446E-80C5-49F3-AEC4-66989339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790" y="2484374"/>
            <a:ext cx="52899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=B4-B5</a:t>
            </a:r>
          </a:p>
        </p:txBody>
      </p:sp>
      <p:sp>
        <p:nvSpPr>
          <p:cNvPr id="186" name="Rectangle 26">
            <a:extLst>
              <a:ext uri="{FF2B5EF4-FFF2-40B4-BE49-F238E27FC236}">
                <a16:creationId xmlns:a16="http://schemas.microsoft.com/office/drawing/2014/main" id="{0ACE3A68-8E71-4D11-AE32-BF479485F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105" y="2739573"/>
            <a:ext cx="97302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=B7/(B7+B8)</a:t>
            </a:r>
            <a:endParaRPr lang="en-US" altLang="en-US" dirty="0"/>
          </a:p>
        </p:txBody>
      </p:sp>
      <p:sp>
        <p:nvSpPr>
          <p:cNvPr id="187" name="Rectangle 26">
            <a:extLst>
              <a:ext uri="{FF2B5EF4-FFF2-40B4-BE49-F238E27FC236}">
                <a16:creationId xmlns:a16="http://schemas.microsoft.com/office/drawing/2014/main" id="{E9C0A9AE-78EE-40B5-AA0C-D6CD90D2A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512" y="2972179"/>
            <a:ext cx="2811667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=ROUNDUP(NORMINV(B9,B1,B2),0)</a:t>
            </a:r>
            <a:endParaRPr lang="en-US" altLang="en-US" sz="1300" dirty="0"/>
          </a:p>
        </p:txBody>
      </p:sp>
      <p:sp>
        <p:nvSpPr>
          <p:cNvPr id="189" name="Rectangle 26">
            <a:extLst>
              <a:ext uri="{FF2B5EF4-FFF2-40B4-BE49-F238E27FC236}">
                <a16:creationId xmlns:a16="http://schemas.microsoft.com/office/drawing/2014/main" id="{9F7DE799-6407-4E20-9312-4BBB9F5D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268" y="3198121"/>
            <a:ext cx="4432304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300" dirty="0">
                <a:latin typeface="Book Antiqua" panose="02040602050305030304" pitchFamily="18" charset="0"/>
              </a:rPr>
              <a:t>=σ^2*NORM.DIST(Q,</a:t>
            </a:r>
            <a:r>
              <a:rPr lang="en-US" sz="1300" dirty="0"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1300" dirty="0">
                <a:latin typeface="Book Antiqua" panose="02040602050305030304" pitchFamily="18" charset="0"/>
              </a:rPr>
              <a:t>,σ,0)-(Q-</a:t>
            </a:r>
            <a:r>
              <a:rPr lang="en-US" sz="1300" dirty="0"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1300" dirty="0">
                <a:latin typeface="Book Antiqua" panose="02040602050305030304" pitchFamily="18" charset="0"/>
              </a:rPr>
              <a:t>)*(1-NORM.DIST(Q,</a:t>
            </a:r>
            <a:r>
              <a:rPr lang="en-US" sz="1300" dirty="0"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1300" dirty="0">
                <a:latin typeface="Book Antiqua" panose="02040602050305030304" pitchFamily="18" charset="0"/>
              </a:rPr>
              <a:t>, σ,1))</a:t>
            </a:r>
          </a:p>
        </p:txBody>
      </p:sp>
      <p:sp>
        <p:nvSpPr>
          <p:cNvPr id="190" name="Rectangle 26">
            <a:extLst>
              <a:ext uri="{FF2B5EF4-FFF2-40B4-BE49-F238E27FC236}">
                <a16:creationId xmlns:a16="http://schemas.microsoft.com/office/drawing/2014/main" id="{51584CD5-67CC-402C-9ACE-FA48BA56D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6" y="3439341"/>
            <a:ext cx="5362045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=B2^2*NORM.DIST(B10,B1,B2,0)-(B10-B1)*(1-NORM.DIST(B10,B1,B2,1))</a:t>
            </a:r>
            <a:endParaRPr lang="en-US" altLang="en-US" dirty="0"/>
          </a:p>
        </p:txBody>
      </p:sp>
      <p:sp>
        <p:nvSpPr>
          <p:cNvPr id="191" name="Rectangle 26">
            <a:extLst>
              <a:ext uri="{FF2B5EF4-FFF2-40B4-BE49-F238E27FC236}">
                <a16:creationId xmlns:a16="http://schemas.microsoft.com/office/drawing/2014/main" id="{AEC42310-2504-49BE-B94A-E1241FAD7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617" y="3667938"/>
            <a:ext cx="612347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=B1-B12</a:t>
            </a:r>
            <a:endParaRPr lang="en-US" altLang="en-US" dirty="0"/>
          </a:p>
        </p:txBody>
      </p:sp>
      <p:sp>
        <p:nvSpPr>
          <p:cNvPr id="193" name="Rectangle 26">
            <a:extLst>
              <a:ext uri="{FF2B5EF4-FFF2-40B4-BE49-F238E27FC236}">
                <a16:creationId xmlns:a16="http://schemas.microsoft.com/office/drawing/2014/main" id="{6EB03638-5F5D-42A5-9859-674595274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629" y="3907153"/>
            <a:ext cx="69570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=B10-B13</a:t>
            </a:r>
            <a:endParaRPr lang="en-US" altLang="en-US" dirty="0"/>
          </a:p>
        </p:txBody>
      </p:sp>
      <p:sp>
        <p:nvSpPr>
          <p:cNvPr id="196" name="Rectangle 26">
            <a:extLst>
              <a:ext uri="{FF2B5EF4-FFF2-40B4-BE49-F238E27FC236}">
                <a16:creationId xmlns:a16="http://schemas.microsoft.com/office/drawing/2014/main" id="{039898A9-D9AE-463C-B965-3367034F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0338" y="4150504"/>
            <a:ext cx="65723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=B13/B1</a:t>
            </a:r>
            <a:endParaRPr lang="en-US" altLang="en-US" dirty="0"/>
          </a:p>
        </p:txBody>
      </p:sp>
      <p:sp>
        <p:nvSpPr>
          <p:cNvPr id="197" name="Rectangle 26">
            <a:extLst>
              <a:ext uri="{FF2B5EF4-FFF2-40B4-BE49-F238E27FC236}">
                <a16:creationId xmlns:a16="http://schemas.microsoft.com/office/drawing/2014/main" id="{118496EC-CF2B-49CF-9EE3-FE15B556A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102" y="4384647"/>
            <a:ext cx="1240724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=B3*B13+B14*B5</a:t>
            </a:r>
            <a:endParaRPr lang="en-US" altLang="en-US" dirty="0"/>
          </a:p>
        </p:txBody>
      </p:sp>
      <p:sp>
        <p:nvSpPr>
          <p:cNvPr id="198" name="Rectangle 26">
            <a:extLst>
              <a:ext uri="{FF2B5EF4-FFF2-40B4-BE49-F238E27FC236}">
                <a16:creationId xmlns:a16="http://schemas.microsoft.com/office/drawing/2014/main" id="{7AF8E277-F859-4499-88E8-789E129C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4629600"/>
            <a:ext cx="62036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=B10*B4</a:t>
            </a:r>
            <a:endParaRPr lang="en-US" altLang="en-US" dirty="0"/>
          </a:p>
        </p:txBody>
      </p:sp>
      <p:sp>
        <p:nvSpPr>
          <p:cNvPr id="199" name="Rectangle 26">
            <a:extLst>
              <a:ext uri="{FF2B5EF4-FFF2-40B4-BE49-F238E27FC236}">
                <a16:creationId xmlns:a16="http://schemas.microsoft.com/office/drawing/2014/main" id="{2C8D9290-5DA5-4686-A3C0-755BD6FB9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616" y="4856272"/>
            <a:ext cx="69570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=B16-B17</a:t>
            </a:r>
            <a:endParaRPr lang="en-US" altLang="en-US" dirty="0"/>
          </a:p>
        </p:txBody>
      </p:sp>
      <p:sp>
        <p:nvSpPr>
          <p:cNvPr id="201" name="Rectangle 26">
            <a:extLst>
              <a:ext uri="{FF2B5EF4-FFF2-40B4-BE49-F238E27FC236}">
                <a16:creationId xmlns:a16="http://schemas.microsoft.com/office/drawing/2014/main" id="{104E6EB9-1E92-4E6A-A7DE-90CA8CBA1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703" y="5095317"/>
            <a:ext cx="119584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=B13*B7-B14*B8</a:t>
            </a:r>
            <a:endParaRPr lang="en-US" altLang="en-US" sz="1300" dirty="0"/>
          </a:p>
        </p:txBody>
      </p:sp>
      <p:sp>
        <p:nvSpPr>
          <p:cNvPr id="202" name="Rectangle 26">
            <a:extLst>
              <a:ext uri="{FF2B5EF4-FFF2-40B4-BE49-F238E27FC236}">
                <a16:creationId xmlns:a16="http://schemas.microsoft.com/office/drawing/2014/main" id="{B9BD8E0D-C56D-4EBC-ACC8-A8A105DEA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748" y="5319712"/>
            <a:ext cx="62036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=B10*B4</a:t>
            </a:r>
            <a:endParaRPr lang="en-US" altLang="en-US" dirty="0"/>
          </a:p>
        </p:txBody>
      </p:sp>
      <p:sp>
        <p:nvSpPr>
          <p:cNvPr id="203" name="Rectangle 26">
            <a:extLst>
              <a:ext uri="{FF2B5EF4-FFF2-40B4-BE49-F238E27FC236}">
                <a16:creationId xmlns:a16="http://schemas.microsoft.com/office/drawing/2014/main" id="{69A3D1BE-3B16-44B9-8113-623DAD737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720" y="5558815"/>
            <a:ext cx="62036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=B6*B10</a:t>
            </a:r>
            <a:endParaRPr lang="en-US" altLang="en-US" dirty="0"/>
          </a:p>
        </p:txBody>
      </p:sp>
      <p:sp>
        <p:nvSpPr>
          <p:cNvPr id="204" name="Rectangle 26">
            <a:extLst>
              <a:ext uri="{FF2B5EF4-FFF2-40B4-BE49-F238E27FC236}">
                <a16:creationId xmlns:a16="http://schemas.microsoft.com/office/drawing/2014/main" id="{FF3C7404-4507-4914-9026-8E95BFF8A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5805473"/>
            <a:ext cx="62036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 dirty="0">
                <a:latin typeface="Book Antiqua" panose="02040602050305030304" pitchFamily="18" charset="0"/>
              </a:rPr>
              <a:t>=B14*B5</a:t>
            </a:r>
            <a:endParaRPr lang="en-US" altLang="en-US" sz="1300" dirty="0"/>
          </a:p>
        </p:txBody>
      </p:sp>
      <p:sp>
        <p:nvSpPr>
          <p:cNvPr id="206" name="Rectangle 26">
            <a:extLst>
              <a:ext uri="{FF2B5EF4-FFF2-40B4-BE49-F238E27FC236}">
                <a16:creationId xmlns:a16="http://schemas.microsoft.com/office/drawing/2014/main" id="{5BE0887C-6043-4B25-8073-D83551BC3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079" y="6053924"/>
            <a:ext cx="1021113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=B20-B21-B22</a:t>
            </a:r>
            <a:endParaRPr lang="en-US" altLang="en-US" dirty="0"/>
          </a:p>
        </p:txBody>
      </p:sp>
      <p:sp>
        <p:nvSpPr>
          <p:cNvPr id="208" name="Rectangle 26">
            <a:extLst>
              <a:ext uri="{FF2B5EF4-FFF2-40B4-BE49-F238E27FC236}">
                <a16:creationId xmlns:a16="http://schemas.microsoft.com/office/drawing/2014/main" id="{18B68C34-526C-45BE-8B59-EB3028E0A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741" y="6282075"/>
            <a:ext cx="740587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300" dirty="0">
                <a:latin typeface="Book Antiqua" panose="02040602050305030304" pitchFamily="18" charset="0"/>
              </a:rPr>
              <a:t>=B19+B23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6449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00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5" dur="5000" fill="hold"/>
                                        <p:tgtEl>
                                          <p:spTgt spid="1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300"/>
                            </p:stCondLst>
                            <p:childTnLst>
                              <p:par>
                                <p:cTn id="4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300"/>
                            </p:stCondLst>
                            <p:childTnLst>
                              <p:par>
                                <p:cTn id="6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5000" fill="hold"/>
                                        <p:tgtEl>
                                          <p:spTgt spid="1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300"/>
                            </p:stCondLst>
                            <p:childTnLst>
                              <p:par>
                                <p:cTn id="7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4" dur="5000" fill="hold"/>
                                        <p:tgtEl>
                                          <p:spTgt spid="1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300"/>
                            </p:stCondLst>
                            <p:childTnLst>
                              <p:par>
                                <p:cTn id="8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7" dur="5000" fill="hold"/>
                                        <p:tgtEl>
                                          <p:spTgt spid="1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300"/>
                            </p:stCondLst>
                            <p:childTnLst>
                              <p:par>
                                <p:cTn id="9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5000" fill="hold"/>
                                        <p:tgtEl>
                                          <p:spTgt spid="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5000" fill="hold"/>
                                        <p:tgtEl>
                                          <p:spTgt spid="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300"/>
                            </p:stCondLst>
                            <p:childTnLst>
                              <p:par>
                                <p:cTn id="12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6" dur="5000" fill="hold"/>
                                        <p:tgtEl>
                                          <p:spTgt spid="1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9" dur="5000" fill="hold"/>
                                        <p:tgtEl>
                                          <p:spTgt spid="1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5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2" dur="5000" fill="hold"/>
                                        <p:tgtEl>
                                          <p:spTgt spid="2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6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300"/>
                            </p:stCondLst>
                            <p:childTnLst>
                              <p:par>
                                <p:cTn id="17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2" dur="5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8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5" dur="5000" fill="hold"/>
                                        <p:tgtEl>
                                          <p:spTgt spid="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300"/>
                            </p:stCondLst>
                            <p:childTnLst>
                              <p:par>
                                <p:cTn id="19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8" dur="50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5000" fill="hold"/>
                                        <p:tgtEl>
                                          <p:spTgt spid="2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300"/>
                            </p:stCondLst>
                            <p:childTnLst>
                              <p:par>
                                <p:cTn id="2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mph" presetSubtype="0" autoRev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7" dur="5000" fill="hold"/>
                                        <p:tgtEl>
                                          <p:spTgt spid="2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300"/>
                            </p:stCondLst>
                            <p:childTnLst>
                              <p:par>
                                <p:cTn id="22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184" grpId="0" animBg="1"/>
      <p:bldP spid="184" grpId="1" animBg="1"/>
      <p:bldP spid="184" grpId="2" animBg="1"/>
      <p:bldP spid="186" grpId="0" animBg="1"/>
      <p:bldP spid="186" grpId="1" animBg="1"/>
      <p:bldP spid="186" grpId="2" animBg="1"/>
      <p:bldP spid="187" grpId="0" animBg="1"/>
      <p:bldP spid="187" grpId="1" animBg="1"/>
      <p:bldP spid="187" grpId="2" animBg="1"/>
      <p:bldP spid="189" grpId="0" animBg="1"/>
      <p:bldP spid="189" grpId="1" animBg="1"/>
      <p:bldP spid="189" grpId="2" animBg="1"/>
      <p:bldP spid="190" grpId="0" animBg="1"/>
      <p:bldP spid="190" grpId="1" animBg="1"/>
      <p:bldP spid="190" grpId="2" animBg="1"/>
      <p:bldP spid="191" grpId="0" animBg="1"/>
      <p:bldP spid="191" grpId="1" animBg="1"/>
      <p:bldP spid="191" grpId="2" animBg="1"/>
      <p:bldP spid="193" grpId="0" animBg="1"/>
      <p:bldP spid="193" grpId="1" animBg="1"/>
      <p:bldP spid="193" grpId="2" animBg="1"/>
      <p:bldP spid="196" grpId="0" animBg="1"/>
      <p:bldP spid="196" grpId="1" animBg="1"/>
      <p:bldP spid="196" grpId="2" animBg="1"/>
      <p:bldP spid="197" grpId="0" animBg="1"/>
      <p:bldP spid="197" grpId="1" animBg="1"/>
      <p:bldP spid="197" grpId="2" animBg="1"/>
      <p:bldP spid="198" grpId="0" animBg="1"/>
      <p:bldP spid="198" grpId="1" animBg="1"/>
      <p:bldP spid="198" grpId="2" animBg="1"/>
      <p:bldP spid="199" grpId="0" animBg="1"/>
      <p:bldP spid="199" grpId="1" animBg="1"/>
      <p:bldP spid="199" grpId="2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3" grpId="0" animBg="1"/>
      <p:bldP spid="203" grpId="1" animBg="1"/>
      <p:bldP spid="203" grpId="2" animBg="1"/>
      <p:bldP spid="204" grpId="0" animBg="1"/>
      <p:bldP spid="204" grpId="1" animBg="1"/>
      <p:bldP spid="204" grpId="2" animBg="1"/>
      <p:bldP spid="206" grpId="0" animBg="1"/>
      <p:bldP spid="206" grpId="1" animBg="1"/>
      <p:bldP spid="206" grpId="2" animBg="1"/>
      <p:bldP spid="208" grpId="0" animBg="1"/>
      <p:bldP spid="208" grpId="1" animBg="1"/>
      <p:bldP spid="20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E6B1-A847-404C-2D87-48381B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Value of Information- Maximum to Spend on Forecasting Improvement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5B51E-D46B-8909-F782-7FD33F07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09601"/>
            <a:ext cx="12039600" cy="4671678"/>
          </a:xfrm>
          <a:prstGeom prst="rect">
            <a:avLst/>
          </a:prstGeom>
        </p:spPr>
      </p:pic>
      <p:graphicFrame>
        <p:nvGraphicFramePr>
          <p:cNvPr id="226" name="Object 225">
            <a:extLst>
              <a:ext uri="{FF2B5EF4-FFF2-40B4-BE49-F238E27FC236}">
                <a16:creationId xmlns:a16="http://schemas.microsoft.com/office/drawing/2014/main" id="{6C383525-C54F-80DA-ED9C-478855272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63856"/>
              </p:ext>
            </p:extLst>
          </p:nvPr>
        </p:nvGraphicFramePr>
        <p:xfrm>
          <a:off x="339867" y="910070"/>
          <a:ext cx="11824421" cy="4357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Worksheet" r:id="rId5" imgW="11401296" imgH="4181606" progId="Excel.Sheet.12">
                  <p:embed/>
                </p:oleObj>
              </mc:Choice>
              <mc:Fallback>
                <p:oleObj name="Worksheet" r:id="rId5" imgW="11401296" imgH="4181606" progId="Excel.Sheet.12">
                  <p:embed/>
                  <p:pic>
                    <p:nvPicPr>
                      <p:cNvPr id="226" name="Object 225">
                        <a:extLst>
                          <a:ext uri="{FF2B5EF4-FFF2-40B4-BE49-F238E27FC236}">
                            <a16:creationId xmlns:a16="http://schemas.microsoft.com/office/drawing/2014/main" id="{6C383525-C54F-80DA-ED9C-478855272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867" y="910070"/>
                        <a:ext cx="11824421" cy="4357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Rectangle 226">
            <a:extLst>
              <a:ext uri="{FF2B5EF4-FFF2-40B4-BE49-F238E27FC236}">
                <a16:creationId xmlns:a16="http://schemas.microsoft.com/office/drawing/2014/main" id="{5EA990E9-38DA-B952-D036-931841712C63}"/>
              </a:ext>
            </a:extLst>
          </p:cNvPr>
          <p:cNvSpPr/>
          <p:nvPr/>
        </p:nvSpPr>
        <p:spPr bwMode="auto">
          <a:xfrm>
            <a:off x="9507908" y="904444"/>
            <a:ext cx="762000" cy="22164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0A8D7C0-F2A1-A6E2-0BC6-B1E77E368FED}"/>
              </a:ext>
            </a:extLst>
          </p:cNvPr>
          <p:cNvSpPr/>
          <p:nvPr/>
        </p:nvSpPr>
        <p:spPr bwMode="auto">
          <a:xfrm>
            <a:off x="3574961" y="4831830"/>
            <a:ext cx="615995" cy="21451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F54DFE2-101E-9E24-5482-8F7587B86A11}"/>
              </a:ext>
            </a:extLst>
          </p:cNvPr>
          <p:cNvSpPr/>
          <p:nvPr/>
        </p:nvSpPr>
        <p:spPr bwMode="auto">
          <a:xfrm>
            <a:off x="3574961" y="5040560"/>
            <a:ext cx="615995" cy="21241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32E181-C7E7-705C-DA15-C4646A587867}"/>
              </a:ext>
            </a:extLst>
          </p:cNvPr>
          <p:cNvSpPr/>
          <p:nvPr/>
        </p:nvSpPr>
        <p:spPr bwMode="auto">
          <a:xfrm>
            <a:off x="9507908" y="1124042"/>
            <a:ext cx="762000" cy="21609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D4C9475-8751-3C95-1368-59863ADDBF78}"/>
              </a:ext>
            </a:extLst>
          </p:cNvPr>
          <p:cNvSpPr/>
          <p:nvPr/>
        </p:nvSpPr>
        <p:spPr bwMode="auto">
          <a:xfrm>
            <a:off x="9507908" y="1344122"/>
            <a:ext cx="762000" cy="20998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442F4C2-89D1-A944-0018-A9D1D1BC9E60}"/>
              </a:ext>
            </a:extLst>
          </p:cNvPr>
          <p:cNvSpPr/>
          <p:nvPr/>
        </p:nvSpPr>
        <p:spPr bwMode="auto">
          <a:xfrm>
            <a:off x="3565366" y="3968115"/>
            <a:ext cx="609598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3DEC55F-AB85-CD0B-C6E8-30026A297ED1}"/>
              </a:ext>
            </a:extLst>
          </p:cNvPr>
          <p:cNvSpPr/>
          <p:nvPr/>
        </p:nvSpPr>
        <p:spPr bwMode="auto">
          <a:xfrm>
            <a:off x="3568565" y="1999258"/>
            <a:ext cx="609600" cy="22250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130B6A5-E3FC-FAC8-C37C-8456AB354D3D}"/>
              </a:ext>
            </a:extLst>
          </p:cNvPr>
          <p:cNvSpPr/>
          <p:nvPr/>
        </p:nvSpPr>
        <p:spPr bwMode="auto">
          <a:xfrm>
            <a:off x="9507908" y="1558167"/>
            <a:ext cx="762000" cy="21702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0E31AFF-5C84-CBF2-C5FB-EAF968ABC618}"/>
              </a:ext>
            </a:extLst>
          </p:cNvPr>
          <p:cNvSpPr/>
          <p:nvPr/>
        </p:nvSpPr>
        <p:spPr bwMode="auto">
          <a:xfrm>
            <a:off x="3568564" y="4160474"/>
            <a:ext cx="615995" cy="23070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3666E7D-937E-7252-D186-FD48EAB10A9D}"/>
              </a:ext>
            </a:extLst>
          </p:cNvPr>
          <p:cNvSpPr/>
          <p:nvPr/>
        </p:nvSpPr>
        <p:spPr bwMode="auto">
          <a:xfrm>
            <a:off x="3568565" y="2448574"/>
            <a:ext cx="609602" cy="2066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D822B57-D6E8-2BC7-8B75-59C845B844F9}"/>
              </a:ext>
            </a:extLst>
          </p:cNvPr>
          <p:cNvSpPr/>
          <p:nvPr/>
        </p:nvSpPr>
        <p:spPr bwMode="auto">
          <a:xfrm>
            <a:off x="9507908" y="1772486"/>
            <a:ext cx="762000" cy="223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385FD9-93D6-C651-70CC-5C3BD223687D}"/>
              </a:ext>
            </a:extLst>
          </p:cNvPr>
          <p:cNvSpPr/>
          <p:nvPr/>
        </p:nvSpPr>
        <p:spPr bwMode="auto">
          <a:xfrm>
            <a:off x="9507908" y="2003574"/>
            <a:ext cx="762000" cy="23229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3A507DC-8E9B-8A7A-F274-AE83893F4C7A}"/>
              </a:ext>
            </a:extLst>
          </p:cNvPr>
          <p:cNvSpPr/>
          <p:nvPr/>
        </p:nvSpPr>
        <p:spPr bwMode="auto">
          <a:xfrm>
            <a:off x="3568564" y="2233712"/>
            <a:ext cx="609601" cy="20894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86FFED6-D6B9-B93E-7065-7D5AA86DC3A0}"/>
              </a:ext>
            </a:extLst>
          </p:cNvPr>
          <p:cNvSpPr/>
          <p:nvPr/>
        </p:nvSpPr>
        <p:spPr bwMode="auto">
          <a:xfrm>
            <a:off x="3568564" y="3518627"/>
            <a:ext cx="609600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C8BD96A-09D8-7851-DB35-458A5B07E7EC}"/>
              </a:ext>
            </a:extLst>
          </p:cNvPr>
          <p:cNvSpPr/>
          <p:nvPr/>
        </p:nvSpPr>
        <p:spPr bwMode="auto">
          <a:xfrm>
            <a:off x="9507908" y="2234865"/>
            <a:ext cx="762000" cy="20779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64A9E28-A4E2-8A15-64F6-F1512B5ECBC5}"/>
              </a:ext>
            </a:extLst>
          </p:cNvPr>
          <p:cNvSpPr/>
          <p:nvPr/>
        </p:nvSpPr>
        <p:spPr bwMode="auto">
          <a:xfrm>
            <a:off x="3568343" y="3968115"/>
            <a:ext cx="617836" cy="19235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7D94D5B-5E91-49F0-D75A-C68390EA4CA5}"/>
              </a:ext>
            </a:extLst>
          </p:cNvPr>
          <p:cNvSpPr/>
          <p:nvPr/>
        </p:nvSpPr>
        <p:spPr bwMode="auto">
          <a:xfrm>
            <a:off x="3568564" y="2873407"/>
            <a:ext cx="609600" cy="20668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C84CCEB-6102-191D-FB3B-51524E426CA7}"/>
              </a:ext>
            </a:extLst>
          </p:cNvPr>
          <p:cNvSpPr/>
          <p:nvPr/>
        </p:nvSpPr>
        <p:spPr bwMode="auto">
          <a:xfrm>
            <a:off x="3568064" y="4162974"/>
            <a:ext cx="615995" cy="22181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CB6D876-FF3F-FB1F-AFEA-AF8417ED81E1}"/>
              </a:ext>
            </a:extLst>
          </p:cNvPr>
          <p:cNvSpPr/>
          <p:nvPr/>
        </p:nvSpPr>
        <p:spPr bwMode="auto">
          <a:xfrm>
            <a:off x="3568564" y="3083561"/>
            <a:ext cx="609600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C25FDA1-E367-008D-3277-F75D938977ED}"/>
              </a:ext>
            </a:extLst>
          </p:cNvPr>
          <p:cNvSpPr/>
          <p:nvPr/>
        </p:nvSpPr>
        <p:spPr bwMode="auto">
          <a:xfrm>
            <a:off x="9507908" y="2441450"/>
            <a:ext cx="762000" cy="2295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72F3222-4F79-B5D4-929B-449042D5877D}"/>
              </a:ext>
            </a:extLst>
          </p:cNvPr>
          <p:cNvSpPr/>
          <p:nvPr/>
        </p:nvSpPr>
        <p:spPr bwMode="auto">
          <a:xfrm>
            <a:off x="3581400" y="912687"/>
            <a:ext cx="609600" cy="1952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83E5FED-500A-A5E8-6C01-954EC752DB77}"/>
              </a:ext>
            </a:extLst>
          </p:cNvPr>
          <p:cNvSpPr/>
          <p:nvPr/>
        </p:nvSpPr>
        <p:spPr bwMode="auto">
          <a:xfrm>
            <a:off x="9507908" y="2673161"/>
            <a:ext cx="762000" cy="1954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F1E6B1F-FF51-8A7D-5560-EC5CCD96ADA9}"/>
              </a:ext>
            </a:extLst>
          </p:cNvPr>
          <p:cNvSpPr/>
          <p:nvPr/>
        </p:nvSpPr>
        <p:spPr bwMode="auto">
          <a:xfrm>
            <a:off x="9507908" y="2866729"/>
            <a:ext cx="762000" cy="2133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313ECFE-F35B-E5D3-529B-AE7AE2B7729A}"/>
              </a:ext>
            </a:extLst>
          </p:cNvPr>
          <p:cNvSpPr/>
          <p:nvPr/>
        </p:nvSpPr>
        <p:spPr bwMode="auto">
          <a:xfrm>
            <a:off x="9507908" y="3077750"/>
            <a:ext cx="762000" cy="2133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40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7" grpId="1" animBg="1"/>
      <p:bldP spid="227" grpId="2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0" grpId="2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3" grpId="2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9" grpId="0" animBg="1"/>
      <p:bldP spid="239" grpId="1" animBg="1"/>
      <p:bldP spid="240" grpId="0" animBg="1"/>
      <p:bldP spid="240" grpId="1" animBg="1"/>
      <p:bldP spid="240" grpId="2" animBg="1"/>
      <p:bldP spid="241" grpId="0" animBg="1"/>
      <p:bldP spid="242" grpId="0" animBg="1"/>
      <p:bldP spid="242" grpId="1" animBg="1"/>
      <p:bldP spid="243" grpId="0" animBg="1"/>
      <p:bldP spid="243" grpId="1" animBg="1"/>
      <p:bldP spid="243" grpId="2" animBg="1"/>
      <p:bldP spid="243" grpId="3" animBg="1"/>
      <p:bldP spid="244" grpId="0" animBg="1"/>
      <p:bldP spid="244" grpId="1" animBg="1"/>
      <p:bldP spid="245" grpId="0" animBg="1"/>
      <p:bldP spid="245" grpId="1" animBg="1"/>
      <p:bldP spid="246" grpId="0" animBg="1"/>
      <p:bldP spid="247" grpId="0" animBg="1"/>
      <p:bldP spid="247" grpId="1" animBg="1"/>
      <p:bldP spid="247" grpId="2" animBg="1"/>
      <p:bldP spid="247" grpId="3" animBg="1"/>
      <p:bldP spid="248" grpId="0" animBg="1"/>
      <p:bldP spid="249" grpId="0" animBg="1"/>
      <p:bldP spid="2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1AE6B1-A847-404C-2D87-48381BC1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Value of Collaboration- Maximum Expected Value of Supply Chain Profit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5B51E-D46B-8909-F782-7FD33F07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09601"/>
            <a:ext cx="12039600" cy="4671678"/>
          </a:xfrm>
          <a:prstGeom prst="rect">
            <a:avLst/>
          </a:prstGeom>
        </p:spPr>
      </p:pic>
      <p:graphicFrame>
        <p:nvGraphicFramePr>
          <p:cNvPr id="226" name="Object 225">
            <a:extLst>
              <a:ext uri="{FF2B5EF4-FFF2-40B4-BE49-F238E27FC236}">
                <a16:creationId xmlns:a16="http://schemas.microsoft.com/office/drawing/2014/main" id="{6C383525-C54F-80DA-ED9C-478855272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96116"/>
              </p:ext>
            </p:extLst>
          </p:nvPr>
        </p:nvGraphicFramePr>
        <p:xfrm>
          <a:off x="339725" y="909638"/>
          <a:ext cx="11825288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Worksheet" r:id="rId5" imgW="11401296" imgH="4181606" progId="Excel.Sheet.12">
                  <p:embed/>
                </p:oleObj>
              </mc:Choice>
              <mc:Fallback>
                <p:oleObj name="Worksheet" r:id="rId5" imgW="11401296" imgH="4181606" progId="Excel.Sheet.12">
                  <p:embed/>
                  <p:pic>
                    <p:nvPicPr>
                      <p:cNvPr id="226" name="Object 225">
                        <a:extLst>
                          <a:ext uri="{FF2B5EF4-FFF2-40B4-BE49-F238E27FC236}">
                            <a16:creationId xmlns:a16="http://schemas.microsoft.com/office/drawing/2014/main" id="{6C383525-C54F-80DA-ED9C-4788552729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9725" y="909638"/>
                        <a:ext cx="11825288" cy="435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Rectangle 226">
            <a:extLst>
              <a:ext uri="{FF2B5EF4-FFF2-40B4-BE49-F238E27FC236}">
                <a16:creationId xmlns:a16="http://schemas.microsoft.com/office/drawing/2014/main" id="{5EA990E9-38DA-B952-D036-931841712C63}"/>
              </a:ext>
            </a:extLst>
          </p:cNvPr>
          <p:cNvSpPr/>
          <p:nvPr/>
        </p:nvSpPr>
        <p:spPr bwMode="auto">
          <a:xfrm>
            <a:off x="9507908" y="904444"/>
            <a:ext cx="762000" cy="22164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E0A8D7C0-F2A1-A6E2-0BC6-B1E77E368FED}"/>
              </a:ext>
            </a:extLst>
          </p:cNvPr>
          <p:cNvSpPr/>
          <p:nvPr/>
        </p:nvSpPr>
        <p:spPr bwMode="auto">
          <a:xfrm>
            <a:off x="3574961" y="4831830"/>
            <a:ext cx="615995" cy="21451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BF54DFE2-101E-9E24-5482-8F7587B86A11}"/>
              </a:ext>
            </a:extLst>
          </p:cNvPr>
          <p:cNvSpPr/>
          <p:nvPr/>
        </p:nvSpPr>
        <p:spPr bwMode="auto">
          <a:xfrm>
            <a:off x="3574961" y="5040560"/>
            <a:ext cx="615995" cy="21241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7432E181-C7E7-705C-DA15-C4646A587867}"/>
              </a:ext>
            </a:extLst>
          </p:cNvPr>
          <p:cNvSpPr/>
          <p:nvPr/>
        </p:nvSpPr>
        <p:spPr bwMode="auto">
          <a:xfrm>
            <a:off x="9507908" y="1124042"/>
            <a:ext cx="762000" cy="21609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3D4C9475-8751-3C95-1368-59863ADDBF78}"/>
              </a:ext>
            </a:extLst>
          </p:cNvPr>
          <p:cNvSpPr/>
          <p:nvPr/>
        </p:nvSpPr>
        <p:spPr bwMode="auto">
          <a:xfrm>
            <a:off x="9507908" y="1344122"/>
            <a:ext cx="762000" cy="20998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F442F4C2-89D1-A944-0018-A9D1D1BC9E60}"/>
              </a:ext>
            </a:extLst>
          </p:cNvPr>
          <p:cNvSpPr/>
          <p:nvPr/>
        </p:nvSpPr>
        <p:spPr bwMode="auto">
          <a:xfrm>
            <a:off x="3568566" y="3721790"/>
            <a:ext cx="609598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3DEC55F-AB85-CD0B-C6E8-30026A297ED1}"/>
              </a:ext>
            </a:extLst>
          </p:cNvPr>
          <p:cNvSpPr/>
          <p:nvPr/>
        </p:nvSpPr>
        <p:spPr bwMode="auto">
          <a:xfrm>
            <a:off x="3568565" y="1999258"/>
            <a:ext cx="609600" cy="22250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130B6A5-E3FC-FAC8-C37C-8456AB354D3D}"/>
              </a:ext>
            </a:extLst>
          </p:cNvPr>
          <p:cNvSpPr/>
          <p:nvPr/>
        </p:nvSpPr>
        <p:spPr bwMode="auto">
          <a:xfrm>
            <a:off x="9507908" y="1558167"/>
            <a:ext cx="762000" cy="21702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0E31AFF-5C84-CBF2-C5FB-EAF968ABC618}"/>
              </a:ext>
            </a:extLst>
          </p:cNvPr>
          <p:cNvSpPr/>
          <p:nvPr/>
        </p:nvSpPr>
        <p:spPr bwMode="auto">
          <a:xfrm>
            <a:off x="3568564" y="4160474"/>
            <a:ext cx="615995" cy="23070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93666E7D-937E-7252-D186-FD48EAB10A9D}"/>
              </a:ext>
            </a:extLst>
          </p:cNvPr>
          <p:cNvSpPr/>
          <p:nvPr/>
        </p:nvSpPr>
        <p:spPr bwMode="auto">
          <a:xfrm>
            <a:off x="3568565" y="2448574"/>
            <a:ext cx="609602" cy="20668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1D822B57-D6E8-2BC7-8B75-59C845B844F9}"/>
              </a:ext>
            </a:extLst>
          </p:cNvPr>
          <p:cNvSpPr/>
          <p:nvPr/>
        </p:nvSpPr>
        <p:spPr bwMode="auto">
          <a:xfrm>
            <a:off x="9507908" y="1772486"/>
            <a:ext cx="762000" cy="223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385FD9-93D6-C651-70CC-5C3BD223687D}"/>
              </a:ext>
            </a:extLst>
          </p:cNvPr>
          <p:cNvSpPr/>
          <p:nvPr/>
        </p:nvSpPr>
        <p:spPr bwMode="auto">
          <a:xfrm>
            <a:off x="9507908" y="2003574"/>
            <a:ext cx="762000" cy="232296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F3A507DC-8E9B-8A7A-F274-AE83893F4C7A}"/>
              </a:ext>
            </a:extLst>
          </p:cNvPr>
          <p:cNvSpPr/>
          <p:nvPr/>
        </p:nvSpPr>
        <p:spPr bwMode="auto">
          <a:xfrm>
            <a:off x="3568564" y="2233712"/>
            <a:ext cx="609601" cy="20894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686FFED6-D6B9-B93E-7065-7D5AA86DC3A0}"/>
              </a:ext>
            </a:extLst>
          </p:cNvPr>
          <p:cNvSpPr/>
          <p:nvPr/>
        </p:nvSpPr>
        <p:spPr bwMode="auto">
          <a:xfrm>
            <a:off x="3568564" y="3518627"/>
            <a:ext cx="609600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CC8BD96A-09D8-7851-DB35-458A5B07E7EC}"/>
              </a:ext>
            </a:extLst>
          </p:cNvPr>
          <p:cNvSpPr/>
          <p:nvPr/>
        </p:nvSpPr>
        <p:spPr bwMode="auto">
          <a:xfrm>
            <a:off x="9507908" y="2234865"/>
            <a:ext cx="762000" cy="20779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264A9E28-A4E2-8A15-64F6-F1512B5ECBC5}"/>
              </a:ext>
            </a:extLst>
          </p:cNvPr>
          <p:cNvSpPr/>
          <p:nvPr/>
        </p:nvSpPr>
        <p:spPr bwMode="auto">
          <a:xfrm>
            <a:off x="3568564" y="4162437"/>
            <a:ext cx="609598" cy="22412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37D94D5B-5E91-49F0-D75A-C68390EA4CA5}"/>
              </a:ext>
            </a:extLst>
          </p:cNvPr>
          <p:cNvSpPr/>
          <p:nvPr/>
        </p:nvSpPr>
        <p:spPr bwMode="auto">
          <a:xfrm>
            <a:off x="3568564" y="2873407"/>
            <a:ext cx="609600" cy="20668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0C84CCEB-6102-191D-FB3B-51524E426CA7}"/>
              </a:ext>
            </a:extLst>
          </p:cNvPr>
          <p:cNvSpPr/>
          <p:nvPr/>
        </p:nvSpPr>
        <p:spPr bwMode="auto">
          <a:xfrm>
            <a:off x="3565366" y="4385244"/>
            <a:ext cx="615995" cy="22181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CCB6D876-FF3F-FB1F-AFEA-AF8417ED81E1}"/>
              </a:ext>
            </a:extLst>
          </p:cNvPr>
          <p:cNvSpPr/>
          <p:nvPr/>
        </p:nvSpPr>
        <p:spPr bwMode="auto">
          <a:xfrm>
            <a:off x="3568564" y="3083561"/>
            <a:ext cx="609600" cy="20316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4C25FDA1-E367-008D-3277-F75D938977ED}"/>
              </a:ext>
            </a:extLst>
          </p:cNvPr>
          <p:cNvSpPr/>
          <p:nvPr/>
        </p:nvSpPr>
        <p:spPr bwMode="auto">
          <a:xfrm>
            <a:off x="9507908" y="2441450"/>
            <a:ext cx="762000" cy="22952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72F3222-4F79-B5D4-929B-449042D5877D}"/>
              </a:ext>
            </a:extLst>
          </p:cNvPr>
          <p:cNvSpPr/>
          <p:nvPr/>
        </p:nvSpPr>
        <p:spPr bwMode="auto">
          <a:xfrm>
            <a:off x="3581400" y="912687"/>
            <a:ext cx="609600" cy="19526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783E5FED-500A-A5E8-6C01-954EC752DB77}"/>
              </a:ext>
            </a:extLst>
          </p:cNvPr>
          <p:cNvSpPr/>
          <p:nvPr/>
        </p:nvSpPr>
        <p:spPr bwMode="auto">
          <a:xfrm>
            <a:off x="9507908" y="2673161"/>
            <a:ext cx="762000" cy="1954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F1E6B1F-FF51-8A7D-5560-EC5CCD96ADA9}"/>
              </a:ext>
            </a:extLst>
          </p:cNvPr>
          <p:cNvSpPr/>
          <p:nvPr/>
        </p:nvSpPr>
        <p:spPr bwMode="auto">
          <a:xfrm>
            <a:off x="9507908" y="2866729"/>
            <a:ext cx="762000" cy="2133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9313ECFE-F35B-E5D3-529B-AE7AE2B7729A}"/>
              </a:ext>
            </a:extLst>
          </p:cNvPr>
          <p:cNvSpPr/>
          <p:nvPr/>
        </p:nvSpPr>
        <p:spPr bwMode="auto">
          <a:xfrm>
            <a:off x="9507908" y="3077750"/>
            <a:ext cx="762000" cy="2133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8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227" grpId="1" animBg="1"/>
      <p:bldP spid="227" grpId="2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0" grpId="2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3" grpId="2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9" grpId="0" animBg="1"/>
      <p:bldP spid="239" grpId="1" animBg="1"/>
      <p:bldP spid="240" grpId="0" animBg="1"/>
      <p:bldP spid="240" grpId="1" animBg="1"/>
      <p:bldP spid="240" grpId="2" animBg="1"/>
      <p:bldP spid="241" grpId="0" animBg="1"/>
      <p:bldP spid="242" grpId="0" animBg="1"/>
      <p:bldP spid="242" grpId="1" animBg="1"/>
      <p:bldP spid="243" grpId="0" animBg="1"/>
      <p:bldP spid="243" grpId="1" animBg="1"/>
      <p:bldP spid="243" grpId="2" animBg="1"/>
      <p:bldP spid="243" grpId="3" animBg="1"/>
      <p:bldP spid="244" grpId="0" animBg="1"/>
      <p:bldP spid="244" grpId="1" animBg="1"/>
      <p:bldP spid="245" grpId="0" animBg="1"/>
      <p:bldP spid="245" grpId="1" animBg="1"/>
      <p:bldP spid="246" grpId="0" animBg="1"/>
      <p:bldP spid="247" grpId="0" animBg="1"/>
      <p:bldP spid="247" grpId="1" animBg="1"/>
      <p:bldP spid="247" grpId="2" animBg="1"/>
      <p:bldP spid="247" grpId="3" animBg="1"/>
      <p:bldP spid="248" grpId="0" animBg="1"/>
      <p:bldP spid="249" grpId="0" animBg="1"/>
      <p:bldP spid="2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E40DB-4F33-466A-82A6-6822C497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Data Table – Trade at Manufacturer’s Cost to Max SC Profit</a:t>
            </a:r>
          </a:p>
        </p:txBody>
      </p:sp>
      <p:pic>
        <p:nvPicPr>
          <p:cNvPr id="4" name="!!Picture-Top">
            <a:extLst>
              <a:ext uri="{FF2B5EF4-FFF2-40B4-BE49-F238E27FC236}">
                <a16:creationId xmlns:a16="http://schemas.microsoft.com/office/drawing/2014/main" id="{C88BB96C-6A9D-4B93-8F63-41B74EB19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212" y="1635966"/>
            <a:ext cx="8763000" cy="3934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FA3829-EBFF-4B83-A911-2E647CFEA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840" y="1934373"/>
            <a:ext cx="7925360" cy="3356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08EB6D-DAD0-400F-A320-1A7099FB205C}"/>
              </a:ext>
            </a:extLst>
          </p:cNvPr>
          <p:cNvSpPr txBox="1"/>
          <p:nvPr/>
        </p:nvSpPr>
        <p:spPr>
          <a:xfrm>
            <a:off x="533400" y="3657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22EAA-DDB9-4FF9-A551-B7C26475E64A}"/>
              </a:ext>
            </a:extLst>
          </p:cNvPr>
          <p:cNvSpPr txBox="1"/>
          <p:nvPr/>
        </p:nvSpPr>
        <p:spPr>
          <a:xfrm>
            <a:off x="5105400" y="1087320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64767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4DA03-B07E-42EA-949B-CD6873C9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Demand Distrinutions N~(100,25)</a:t>
            </a:r>
          </a:p>
          <a:p>
            <a:pPr marL="0" indent="0">
              <a:buNone/>
            </a:pPr>
            <a:r>
              <a:rPr lang="en-US" sz="2400" dirty="0"/>
              <a:t>p=120, c=40, v = 20 </a:t>
            </a:r>
            <a:r>
              <a:rPr lang="en-US" sz="2400" dirty="0">
                <a:sym typeface="Wingdings" panose="05000000000000000000" pitchFamily="2" charset="2"/>
              </a:rPr>
              <a:t> Cu=120-40=80, Co= 40-20 =20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SL*=Cu/Cu+Co= 80/(80+20)=0.8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Q* = NORM.INV(0.8,100,25)=</a:t>
            </a:r>
            <a:r>
              <a:rPr lang="en-US" sz="2400" dirty="0"/>
              <a:t> 121.04=122</a:t>
            </a:r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σ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^2</a:t>
            </a:r>
            <a:r>
              <a:rPr lang="en-US" sz="2400" b="0" i="0" u="none" strike="noStrike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*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NORM.DIST(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Q,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σ,0)-(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Q-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)*(1-NORM.DIST(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Q,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σ,1))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25^2*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NORM.DIST(</a:t>
            </a:r>
            <a:r>
              <a:rPr lang="en-US" sz="2400" dirty="0">
                <a:solidFill>
                  <a:srgbClr val="000000"/>
                </a:solidFill>
              </a:rPr>
              <a:t>122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,0)-(</a:t>
            </a:r>
            <a:r>
              <a:rPr lang="en-US" sz="2400" dirty="0">
                <a:solidFill>
                  <a:srgbClr val="000000"/>
                </a:solidFill>
              </a:rPr>
              <a:t>122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-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)*(1-NORM.DIST(</a:t>
            </a:r>
            <a:r>
              <a:rPr lang="en-US" sz="2400" dirty="0">
                <a:solidFill>
                  <a:srgbClr val="000000"/>
                </a:solidFill>
              </a:rPr>
              <a:t>122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,1))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625*0.010834558872 </a:t>
            </a:r>
            <a:r>
              <a:rPr lang="el-GR" sz="2400" dirty="0">
                <a:solidFill>
                  <a:srgbClr val="000000"/>
                </a:solidFill>
              </a:rPr>
              <a:t>-</a:t>
            </a:r>
            <a:r>
              <a:rPr lang="en-US" sz="2400" dirty="0">
                <a:solidFill>
                  <a:srgbClr val="000000"/>
                </a:solidFill>
              </a:rPr>
              <a:t>22*(1- 0.810570345 </a:t>
            </a:r>
            <a:r>
              <a:rPr lang="el-GR" sz="2400" dirty="0">
                <a:solidFill>
                  <a:srgbClr val="000000"/>
                </a:solidFill>
              </a:rPr>
              <a:t>)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000000"/>
                </a:solidFill>
              </a:rPr>
              <a:t>6.77-4.17 = 2.6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Sales = 100-2.6= 97.4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Over Stock = 122-97.4 = 24.6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Revenue = 97.4*120+24.6*20 = 12180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Cost = 122(40) =4880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Profit = 12180- 4880 =7300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Profit =97.4(80)-24.6(20) =7300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/>
              <a:t>-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9AA663-7C66-42FB-8BF4-938193D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Solution Got Easy</a:t>
            </a:r>
          </a:p>
        </p:txBody>
      </p:sp>
    </p:spTree>
    <p:extLst>
      <p:ext uri="{BB962C8B-B14F-4D97-AF65-F5344CB8AC3E}">
        <p14:creationId xmlns:p14="http://schemas.microsoft.com/office/powerpoint/2010/main" val="20845051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04DA03-B07E-42EA-949B-CD6873C96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Supplier Profit = 122(40-10)-24.6 (20)=3168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Supply Chain Profit = 3168+ 7300 = 10468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Compute Supply Chain Profit if c=10 and v=0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Cu=120-10=110, Co= 10-0 =10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SL*=110/(110+10) =</a:t>
            </a:r>
            <a:r>
              <a:rPr lang="en-US" sz="2400" dirty="0"/>
              <a:t>0.916667 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Q* = NORM.INV(</a:t>
            </a:r>
            <a:r>
              <a:rPr lang="en-US" sz="2400" dirty="0"/>
              <a:t>0.916667 </a:t>
            </a:r>
            <a:r>
              <a:rPr lang="en-US" sz="2400" dirty="0">
                <a:sym typeface="Wingdings" panose="05000000000000000000" pitchFamily="2" charset="2"/>
              </a:rPr>
              <a:t>,100,25)=</a:t>
            </a:r>
            <a:r>
              <a:rPr lang="en-US" sz="2400" dirty="0"/>
              <a:t> 135.57=136</a:t>
            </a:r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baseline="30000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NORM.DIST(</a:t>
            </a:r>
            <a:r>
              <a:rPr lang="en-US" sz="2400" dirty="0">
                <a:solidFill>
                  <a:srgbClr val="000000"/>
                </a:solidFill>
              </a:rPr>
              <a:t>136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,0)-(</a:t>
            </a:r>
            <a:r>
              <a:rPr lang="en-US" sz="2400" dirty="0">
                <a:solidFill>
                  <a:srgbClr val="000000"/>
                </a:solidFill>
              </a:rPr>
              <a:t>136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-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)*(1-NORM.DIST(136,</a:t>
            </a:r>
            <a:r>
              <a:rPr lang="en-US" sz="2400" dirty="0">
                <a:solidFill>
                  <a:srgbClr val="000000"/>
                </a:solidFill>
                <a:latin typeface="Symbol" panose="05050102010706020507" pitchFamily="18" charset="2"/>
              </a:rPr>
              <a:t>100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</a:rPr>
              <a:t>25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,1))</a:t>
            </a:r>
            <a:r>
              <a:rPr lang="el-GR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625*</a:t>
            </a:r>
            <a:r>
              <a:rPr lang="en-US" sz="2400" dirty="0"/>
              <a:t>0.005658 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-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36*(1-</a:t>
            </a:r>
            <a:r>
              <a:rPr lang="en-US" sz="2400" dirty="0"/>
              <a:t>0.925066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dirty="0"/>
              <a:t>Lost Sales = </a:t>
            </a:r>
            <a:r>
              <a:rPr lang="en-US" sz="2400" dirty="0">
                <a:solidFill>
                  <a:srgbClr val="000000"/>
                </a:solidFill>
              </a:rPr>
              <a:t>3.54-2.7 = 0.84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Sales = 100-0.84= 99.16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Over Stock = 136-99.16 = 36.84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Retailer Profit  = 99.16(120-10)-36.84(10) =10539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Supplier Profit = 0 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 Supply Chain Profit = </a:t>
            </a:r>
            <a:r>
              <a:rPr lang="en-US" sz="2400" dirty="0">
                <a:solidFill>
                  <a:srgbClr val="000000"/>
                </a:solidFill>
              </a:rPr>
              <a:t>10539+0 = 10539 – 10468 = 61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/>
              <a:t>-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9AA663-7C66-42FB-8BF4-938193D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Collaboration</a:t>
            </a:r>
          </a:p>
        </p:txBody>
      </p:sp>
    </p:spTree>
    <p:extLst>
      <p:ext uri="{BB962C8B-B14F-4D97-AF65-F5344CB8AC3E}">
        <p14:creationId xmlns:p14="http://schemas.microsoft.com/office/powerpoint/2010/main" val="542308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Profit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3D8FB-ABBD-4B3B-A6A0-EE0C701FA0D5}"/>
              </a:ext>
            </a:extLst>
          </p:cNvPr>
          <p:cNvSpPr/>
          <p:nvPr/>
        </p:nvSpPr>
        <p:spPr bwMode="auto">
          <a:xfrm>
            <a:off x="7293390" y="609600"/>
            <a:ext cx="1313385" cy="58169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787E6-03A8-4270-B6E9-834C4D66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07777"/>
            <a:ext cx="6476105" cy="585605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70C60D3-69CA-4FE9-9303-E1E0F4B16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003635"/>
              </p:ext>
            </p:extLst>
          </p:nvPr>
        </p:nvGraphicFramePr>
        <p:xfrm>
          <a:off x="402991" y="914401"/>
          <a:ext cx="6074009" cy="55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Worksheet" r:id="rId5" imgW="6610313" imgH="5857678" progId="Excel.Sheet.12">
                  <p:embed/>
                </p:oleObj>
              </mc:Choice>
              <mc:Fallback>
                <p:oleObj name="Worksheet" r:id="rId5" imgW="6610313" imgH="58576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991" y="914401"/>
                        <a:ext cx="6074009" cy="55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E79E13A-E39B-4F5B-B906-CF83D9EA0554}"/>
              </a:ext>
            </a:extLst>
          </p:cNvPr>
          <p:cNvSpPr/>
          <p:nvPr/>
        </p:nvSpPr>
        <p:spPr bwMode="auto">
          <a:xfrm>
            <a:off x="3180180" y="3069564"/>
            <a:ext cx="647228" cy="3880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B97AF3-D8A4-4510-8CA3-6A5EDA6E5F47}"/>
              </a:ext>
            </a:extLst>
          </p:cNvPr>
          <p:cNvSpPr/>
          <p:nvPr/>
        </p:nvSpPr>
        <p:spPr bwMode="auto">
          <a:xfrm>
            <a:off x="3180180" y="3457586"/>
            <a:ext cx="647228" cy="59312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04FCF2-B08B-4A19-830E-EEE31EC3299B}"/>
              </a:ext>
            </a:extLst>
          </p:cNvPr>
          <p:cNvSpPr/>
          <p:nvPr/>
        </p:nvSpPr>
        <p:spPr bwMode="auto">
          <a:xfrm>
            <a:off x="3180180" y="4048271"/>
            <a:ext cx="647228" cy="37132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F2EEB3-0AAC-4C52-BC96-23284EF83FE1}"/>
              </a:ext>
            </a:extLst>
          </p:cNvPr>
          <p:cNvSpPr/>
          <p:nvPr/>
        </p:nvSpPr>
        <p:spPr bwMode="auto">
          <a:xfrm>
            <a:off x="3180180" y="4418985"/>
            <a:ext cx="647228" cy="6083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6CBA50-91C2-4A84-AA15-A58B963A602D}"/>
              </a:ext>
            </a:extLst>
          </p:cNvPr>
          <p:cNvSpPr/>
          <p:nvPr/>
        </p:nvSpPr>
        <p:spPr bwMode="auto">
          <a:xfrm>
            <a:off x="3180180" y="5021449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B4D66-0BE1-4AD6-B9BA-995BC4773688}"/>
              </a:ext>
            </a:extLst>
          </p:cNvPr>
          <p:cNvSpPr/>
          <p:nvPr/>
        </p:nvSpPr>
        <p:spPr bwMode="auto">
          <a:xfrm>
            <a:off x="3180180" y="5232593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6CD783-6FC3-4879-A09C-51FDFA0981EF}"/>
              </a:ext>
            </a:extLst>
          </p:cNvPr>
          <p:cNvSpPr/>
          <p:nvPr/>
        </p:nvSpPr>
        <p:spPr bwMode="auto">
          <a:xfrm>
            <a:off x="3180180" y="5413581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51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Inventory to Maximize Profit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3D8FB-ABBD-4B3B-A6A0-EE0C701FA0D5}"/>
              </a:ext>
            </a:extLst>
          </p:cNvPr>
          <p:cNvSpPr/>
          <p:nvPr/>
        </p:nvSpPr>
        <p:spPr bwMode="auto">
          <a:xfrm>
            <a:off x="7293390" y="609600"/>
            <a:ext cx="1313385" cy="58169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787E6-03A8-4270-B6E9-834C4D66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07777"/>
            <a:ext cx="6476105" cy="5856052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70C60D3-69CA-4FE9-9303-E1E0F4B16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16625"/>
              </p:ext>
            </p:extLst>
          </p:nvPr>
        </p:nvGraphicFramePr>
        <p:xfrm>
          <a:off x="402991" y="914401"/>
          <a:ext cx="6074009" cy="55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Worksheet" r:id="rId5" imgW="6610313" imgH="5857678" progId="Excel.Sheet.12">
                  <p:embed/>
                </p:oleObj>
              </mc:Choice>
              <mc:Fallback>
                <p:oleObj name="Worksheet" r:id="rId5" imgW="6610313" imgH="5857678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70C60D3-69CA-4FE9-9303-E1E0F4B16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991" y="914401"/>
                        <a:ext cx="6074009" cy="55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FE79E13A-E39B-4F5B-B906-CF83D9EA0554}"/>
              </a:ext>
            </a:extLst>
          </p:cNvPr>
          <p:cNvSpPr/>
          <p:nvPr/>
        </p:nvSpPr>
        <p:spPr bwMode="auto">
          <a:xfrm>
            <a:off x="3181913" y="2104155"/>
            <a:ext cx="647228" cy="388021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B97AF3-D8A4-4510-8CA3-6A5EDA6E5F47}"/>
              </a:ext>
            </a:extLst>
          </p:cNvPr>
          <p:cNvSpPr/>
          <p:nvPr/>
        </p:nvSpPr>
        <p:spPr bwMode="auto">
          <a:xfrm>
            <a:off x="3180180" y="3457586"/>
            <a:ext cx="647228" cy="59312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04FCF2-B08B-4A19-830E-EEE31EC3299B}"/>
              </a:ext>
            </a:extLst>
          </p:cNvPr>
          <p:cNvSpPr/>
          <p:nvPr/>
        </p:nvSpPr>
        <p:spPr bwMode="auto">
          <a:xfrm>
            <a:off x="3180180" y="4048271"/>
            <a:ext cx="647228" cy="37132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F2EEB3-0AAC-4C52-BC96-23284EF83FE1}"/>
              </a:ext>
            </a:extLst>
          </p:cNvPr>
          <p:cNvSpPr/>
          <p:nvPr/>
        </p:nvSpPr>
        <p:spPr bwMode="auto">
          <a:xfrm>
            <a:off x="3180180" y="4418985"/>
            <a:ext cx="647228" cy="6083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6CBA50-91C2-4A84-AA15-A58B963A602D}"/>
              </a:ext>
            </a:extLst>
          </p:cNvPr>
          <p:cNvSpPr/>
          <p:nvPr/>
        </p:nvSpPr>
        <p:spPr bwMode="auto">
          <a:xfrm>
            <a:off x="3180180" y="5021449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B4D66-0BE1-4AD6-B9BA-995BC4773688}"/>
              </a:ext>
            </a:extLst>
          </p:cNvPr>
          <p:cNvSpPr/>
          <p:nvPr/>
        </p:nvSpPr>
        <p:spPr bwMode="auto">
          <a:xfrm>
            <a:off x="3180180" y="5232593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6CD783-6FC3-4879-A09C-51FDFA0981EF}"/>
              </a:ext>
            </a:extLst>
          </p:cNvPr>
          <p:cNvSpPr/>
          <p:nvPr/>
        </p:nvSpPr>
        <p:spPr bwMode="auto">
          <a:xfrm>
            <a:off x="3180180" y="2875297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D8B5B-9837-4F2F-BDD0-3620AC39A955}"/>
              </a:ext>
            </a:extLst>
          </p:cNvPr>
          <p:cNvSpPr/>
          <p:nvPr/>
        </p:nvSpPr>
        <p:spPr bwMode="auto">
          <a:xfrm>
            <a:off x="3180180" y="5418035"/>
            <a:ext cx="647228" cy="19916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44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7EAD4-46A8-4265-87C7-300B1372D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Three Well-Known Probability Distributions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45CD5C-2EF4-4E85-A4AA-E479DB6C9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99" y="609601"/>
            <a:ext cx="10451601" cy="5879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C16854-1A7D-481C-94A8-6B81744AA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32" y="597664"/>
            <a:ext cx="10451600" cy="59026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6753E4-EFD2-4147-86E1-24B4CFDA3F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9"/>
          <a:stretch/>
        </p:blipFill>
        <p:spPr>
          <a:xfrm>
            <a:off x="793464" y="609600"/>
            <a:ext cx="10484136" cy="59026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163BD6-EC83-44B5-A19A-216A40BDF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149" y="597663"/>
            <a:ext cx="10442184" cy="5857573"/>
          </a:xfrm>
          <a:prstGeom prst="rect">
            <a:avLst/>
          </a:prstGeom>
        </p:spPr>
      </p:pic>
      <p:pic>
        <p:nvPicPr>
          <p:cNvPr id="18" name="!!Picture 4">
            <a:extLst>
              <a:ext uri="{FF2B5EF4-FFF2-40B4-BE49-F238E27FC236}">
                <a16:creationId xmlns:a16="http://schemas.microsoft.com/office/drawing/2014/main" id="{52676FB1-B404-4B97-830C-3D4575C191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81" y="599427"/>
            <a:ext cx="10465301" cy="59128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9F28B9C-3F90-402C-BEBB-3990F9894DE8}"/>
              </a:ext>
            </a:extLst>
          </p:cNvPr>
          <p:cNvSpPr txBox="1"/>
          <p:nvPr/>
        </p:nvSpPr>
        <p:spPr>
          <a:xfrm>
            <a:off x="6629400" y="1371600"/>
            <a:ext cx="42997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U ~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(l,u)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Mean=(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)/2, StdDev=(u-l)/SQRT(12)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57A42-5B71-44B3-BFA1-82E3D0037561}"/>
              </a:ext>
            </a:extLst>
          </p:cNvPr>
          <p:cNvSpPr txBox="1"/>
          <p:nvPr/>
        </p:nvSpPr>
        <p:spPr>
          <a:xfrm>
            <a:off x="6781800" y="4516904"/>
            <a:ext cx="37667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 ~ (Mean, StdDev)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E2F85D-09CF-485C-9175-4189F6BD369F}"/>
              </a:ext>
            </a:extLst>
          </p:cNvPr>
          <p:cNvSpPr txBox="1"/>
          <p:nvPr/>
        </p:nvSpPr>
        <p:spPr>
          <a:xfrm>
            <a:off x="7010400" y="5519130"/>
            <a:ext cx="37667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 ~ (Mean)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72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BCE61B-16A2-40C6-9F7F-F124C1EA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599"/>
          </a:xfrm>
        </p:spPr>
        <p:txBody>
          <a:bodyPr/>
          <a:lstStyle/>
          <a:p>
            <a:r>
              <a:rPr lang="en-US" dirty="0"/>
              <a:t>Simulation Based Distribution Function (Empirical pdf)</a:t>
            </a:r>
          </a:p>
        </p:txBody>
      </p:sp>
      <p:pic>
        <p:nvPicPr>
          <p:cNvPr id="8" name="!!Picture 4">
            <a:extLst>
              <a:ext uri="{FF2B5EF4-FFF2-40B4-BE49-F238E27FC236}">
                <a16:creationId xmlns:a16="http://schemas.microsoft.com/office/drawing/2014/main" id="{90861FBC-3277-4F1B-A949-3B4E5A733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0"/>
            <a:ext cx="11277600" cy="57626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FDEBE6-DE47-471F-808C-DDBABA51F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971550"/>
          <a:ext cx="10925175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Worksheet" r:id="rId5" imgW="11106239" imgH="5648305" progId="Excel.Sheet.12">
                  <p:embed/>
                </p:oleObj>
              </mc:Choice>
              <mc:Fallback>
                <p:oleObj name="Worksheet" r:id="rId5" imgW="11106239" imgH="564830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7FDEBE6-DE47-471F-808C-DDBABA51F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625" y="971550"/>
                        <a:ext cx="10925175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1A1841-ECCB-4001-86AE-A88C42762B26}"/>
              </a:ext>
            </a:extLst>
          </p:cNvPr>
          <p:cNvSpPr txBox="1"/>
          <p:nvPr/>
        </p:nvSpPr>
        <p:spPr>
          <a:xfrm>
            <a:off x="3376612" y="4800600"/>
            <a:ext cx="2895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Blank after F(x) =1</a:t>
            </a:r>
          </a:p>
        </p:txBody>
      </p:sp>
    </p:spTree>
    <p:extLst>
      <p:ext uri="{BB962C8B-B14F-4D97-AF65-F5344CB8AC3E}">
        <p14:creationId xmlns:p14="http://schemas.microsoft.com/office/powerpoint/2010/main" val="134912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Picture 4">
            <a:extLst>
              <a:ext uri="{FF2B5EF4-FFF2-40B4-BE49-F238E27FC236}">
                <a16:creationId xmlns:a16="http://schemas.microsoft.com/office/drawing/2014/main" id="{72CD2137-F18D-4909-9C23-D954798B2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" t="11276" r="12936" b="8133"/>
          <a:stretch/>
        </p:blipFill>
        <p:spPr>
          <a:xfrm>
            <a:off x="1371600" y="1521315"/>
            <a:ext cx="6781800" cy="472216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698B01-B6E6-4F59-B55C-6DDFDE5C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Demand of N~(100,25), How Much Inventory Is Needed to Sell 100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B789F-D7FC-40C7-97B0-48B5B6E57C90}"/>
              </a:ext>
            </a:extLst>
          </p:cNvPr>
          <p:cNvSpPr txBox="1"/>
          <p:nvPr/>
        </p:nvSpPr>
        <p:spPr>
          <a:xfrm>
            <a:off x="3429000" y="4685437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NORM.S.DIST((x-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)/</a:t>
            </a:r>
            <a:r>
              <a:rPr lang="en-US" dirty="0">
                <a:solidFill>
                  <a:srgbClr val="C00000"/>
                </a:solidFill>
                <a:sym typeface="Symbol" panose="05050102010706020507" pitchFamily="18" charset="2"/>
              </a:rPr>
              <a:t></a:t>
            </a:r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6D628F-358A-4725-8214-812BC09090B3}"/>
              </a:ext>
            </a:extLst>
          </p:cNvPr>
          <p:cNvSpPr txBox="1"/>
          <p:nvPr/>
        </p:nvSpPr>
        <p:spPr>
          <a:xfrm>
            <a:off x="3657600" y="5781818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</a:rPr>
              <a:t>NORM.DIST(x,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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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,</a:t>
            </a:r>
            <a:r>
              <a:rPr lang="en-US" dirty="0">
                <a:solidFill>
                  <a:srgbClr val="00B050"/>
                </a:solidFill>
                <a:latin typeface="Book Antiqua" panose="02040602050305030304" pitchFamily="18" charset="0"/>
              </a:rPr>
              <a:t>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19ACAC-A146-D023-BE38-5F79FCFCD367}"/>
              </a:ext>
            </a:extLst>
          </p:cNvPr>
          <p:cNvSpPr txBox="1"/>
          <p:nvPr/>
        </p:nvSpPr>
        <p:spPr>
          <a:xfrm>
            <a:off x="33878" y="609600"/>
            <a:ext cx="12078334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=qNORM.S.DIS((q-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1)+Q(1-NORM. S.DIS((Q-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(NORM.S.DIS((Q-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)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,1)-NORM.S.DIS((q-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el-GR" sz="3200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(NORM.S.DIS 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,0)-NORM.S.DIS ((q-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)/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,0))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3DA45-988D-780F-40D3-A3DF4B1FCA08}"/>
              </a:ext>
            </a:extLst>
          </p:cNvPr>
          <p:cNvSpPr txBox="1"/>
          <p:nvPr/>
        </p:nvSpPr>
        <p:spPr>
          <a:xfrm>
            <a:off x="79788" y="623627"/>
            <a:ext cx="10740612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=q*NORM.DIS(q,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1)+Q*(1-NORM.DIS(Q,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  <a:sym typeface="Symbol" panose="05050102010706020507" pitchFamily="18" charset="2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+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(NORM.DIS(Q,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,1)-NORM.DIS(q,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,1))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-(</a:t>
            </a:r>
            <a:r>
              <a:rPr lang="el-GR" sz="3200" dirty="0">
                <a:solidFill>
                  <a:srgbClr val="FF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FF0000"/>
                </a:solidFill>
                <a:latin typeface="Book Antiqua" panose="02040602050305030304" pitchFamily="18" charset="0"/>
              </a:rPr>
              <a:t>^2)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(NORM.DIS 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,0)-NORM.DIS (q,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,</a:t>
            </a:r>
            <a:r>
              <a:rPr lang="el-GR" sz="3200" dirty="0">
                <a:solidFill>
                  <a:srgbClr val="000000"/>
                </a:solidFill>
                <a:latin typeface="MS Reference Sans Serif" panose="020B0604030504040204" pitchFamily="34" charset="0"/>
              </a:rPr>
              <a:t>σ</a:t>
            </a:r>
            <a:r>
              <a:rPr lang="en-US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,0))</a:t>
            </a:r>
          </a:p>
        </p:txBody>
      </p:sp>
    </p:spTree>
    <p:extLst>
      <p:ext uri="{BB962C8B-B14F-4D97-AF65-F5344CB8AC3E}">
        <p14:creationId xmlns:p14="http://schemas.microsoft.com/office/powerpoint/2010/main" val="3582441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BCE61B-16A2-40C6-9F7F-F124C1EA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599"/>
          </a:xfrm>
        </p:spPr>
        <p:txBody>
          <a:bodyPr/>
          <a:lstStyle/>
          <a:p>
            <a:r>
              <a:rPr lang="en-US" dirty="0"/>
              <a:t>If, Overlap, NA(), White Font, Conditional Formatting to Black</a:t>
            </a:r>
          </a:p>
        </p:txBody>
      </p:sp>
      <p:pic>
        <p:nvPicPr>
          <p:cNvPr id="8" name="!!Picture-Top">
            <a:extLst>
              <a:ext uri="{FF2B5EF4-FFF2-40B4-BE49-F238E27FC236}">
                <a16:creationId xmlns:a16="http://schemas.microsoft.com/office/drawing/2014/main" id="{90861FBC-3277-4F1B-A949-3B4E5A733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0"/>
            <a:ext cx="11277600" cy="576262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FDEBE6-DE47-471F-808C-DDBABA51F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9625" y="971550"/>
          <a:ext cx="10925175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Worksheet" r:id="rId5" imgW="11106239" imgH="5648305" progId="Excel.Sheet.12">
                  <p:embed/>
                </p:oleObj>
              </mc:Choice>
              <mc:Fallback>
                <p:oleObj name="Worksheet" r:id="rId5" imgW="11106239" imgH="5648305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7FDEBE6-DE47-471F-808C-DDBABA51F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9625" y="971550"/>
                        <a:ext cx="10925175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0F724B-F4DA-401A-8A8D-0A98A276A0EB}"/>
              </a:ext>
            </a:extLst>
          </p:cNvPr>
          <p:cNvSpPr txBox="1"/>
          <p:nvPr/>
        </p:nvSpPr>
        <p:spPr>
          <a:xfrm>
            <a:off x="6324600" y="4469987"/>
            <a:ext cx="5410200" cy="17235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White fonts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NA() </a:t>
            </a: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when exceed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Conditional formatting turn white to black for </a:t>
            </a:r>
            <a:r>
              <a:rPr lang="en-US" sz="2400" b="1" dirty="0">
                <a:solidFill>
                  <a:srgbClr val="000000"/>
                </a:solidFill>
                <a:latin typeface="Book Antiqua" panose="02040602050305030304" pitchFamily="18" charset="0"/>
              </a:rPr>
              <a:t>non-NA()</a:t>
            </a:r>
          </a:p>
        </p:txBody>
      </p:sp>
    </p:spTree>
    <p:extLst>
      <p:ext uri="{BB962C8B-B14F-4D97-AF65-F5344CB8AC3E}">
        <p14:creationId xmlns:p14="http://schemas.microsoft.com/office/powerpoint/2010/main" val="3260510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0B0B4-2AF1-42EF-A4AD-603C993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Random Number Generation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C94FE2-7251-4D58-95AA-6D54F25C3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5975" y="762000"/>
          <a:ext cx="8353425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Worksheet" r:id="rId4" imgW="8353313" imgH="5248547" progId="Excel.Sheet.12">
                  <p:embed/>
                </p:oleObj>
              </mc:Choice>
              <mc:Fallback>
                <p:oleObj name="Worksheet" r:id="rId4" imgW="8353313" imgH="524854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6C94FE2-7251-4D58-95AA-6D54F25C3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5975" y="762000"/>
                        <a:ext cx="8353425" cy="524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9730E88-67A9-441C-82B8-89A54DE2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49" y="628259"/>
            <a:ext cx="11650701" cy="560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8673D-DCBC-45C1-83AD-B504F7140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65" y="599680"/>
            <a:ext cx="11603069" cy="565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49E0C-4EE9-42A9-8EA9-14B00D74F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76" y="604443"/>
            <a:ext cx="11631648" cy="564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13F916-BAC2-4CDA-A2DA-42F9997BF5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12" y="618733"/>
            <a:ext cx="11641175" cy="5620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B99A0-1667-425E-8DEC-7D998ED90B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465" y="628259"/>
            <a:ext cx="11603069" cy="56014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95CF74-2D30-4BF0-BD9A-2FC9185B85F5}"/>
              </a:ext>
            </a:extLst>
          </p:cNvPr>
          <p:cNvSpPr txBox="1"/>
          <p:nvPr/>
        </p:nvSpPr>
        <p:spPr>
          <a:xfrm>
            <a:off x="6629400" y="1295400"/>
            <a:ext cx="47459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U=l+(u-l)*Rand()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79D9F-78E7-4A2C-AD45-D34014E9E0A4}"/>
              </a:ext>
            </a:extLst>
          </p:cNvPr>
          <p:cNvSpPr txBox="1"/>
          <p:nvPr/>
        </p:nvSpPr>
        <p:spPr>
          <a:xfrm>
            <a:off x="6629400" y="4431268"/>
            <a:ext cx="47459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NORM.INV(RAND()), Mean, StdDev)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33F1E-CAF9-43FB-9197-419B0DEBB790}"/>
              </a:ext>
            </a:extLst>
          </p:cNvPr>
          <p:cNvSpPr txBox="1"/>
          <p:nvPr/>
        </p:nvSpPr>
        <p:spPr>
          <a:xfrm>
            <a:off x="6934200" y="5197475"/>
            <a:ext cx="47459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-Mean*Ln(Rand())</a:t>
            </a:r>
            <a:endParaRPr lang="en-US" dirty="0"/>
          </a:p>
        </p:txBody>
      </p:sp>
      <p:pic>
        <p:nvPicPr>
          <p:cNvPr id="18" name="!!Picture 4">
            <a:extLst>
              <a:ext uri="{FF2B5EF4-FFF2-40B4-BE49-F238E27FC236}">
                <a16:creationId xmlns:a16="http://schemas.microsoft.com/office/drawing/2014/main" id="{81A534C7-EC6F-4CB1-801B-2CD3C56524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1753" y="2022474"/>
            <a:ext cx="53054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27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0B0B4-2AF1-42EF-A4AD-603C993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Random Number Generation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96A9B-BE4C-41A9-9D3F-5310E7ED6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27185"/>
            <a:ext cx="11658600" cy="583555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6892F87-5548-41D6-9195-B8B505014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32178"/>
              </p:ext>
            </p:extLst>
          </p:nvPr>
        </p:nvGraphicFramePr>
        <p:xfrm>
          <a:off x="442913" y="914400"/>
          <a:ext cx="11291887" cy="556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Worksheet" r:id="rId5" imgW="9839417" imgH="4810059" progId="Excel.Sheet.12">
                  <p:embed/>
                </p:oleObj>
              </mc:Choice>
              <mc:Fallback>
                <p:oleObj name="Worksheet" r:id="rId5" imgW="9839417" imgH="4810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2913" y="914400"/>
                        <a:ext cx="11291887" cy="556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E41F42D9-A3EA-4195-BF96-968A28F14727}"/>
              </a:ext>
            </a:extLst>
          </p:cNvPr>
          <p:cNvSpPr/>
          <p:nvPr/>
        </p:nvSpPr>
        <p:spPr bwMode="auto">
          <a:xfrm>
            <a:off x="4924821" y="923805"/>
            <a:ext cx="953730" cy="46254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80C883-76D3-49A5-850A-AECA871419FC}"/>
              </a:ext>
            </a:extLst>
          </p:cNvPr>
          <p:cNvSpPr/>
          <p:nvPr/>
        </p:nvSpPr>
        <p:spPr bwMode="auto">
          <a:xfrm>
            <a:off x="4924821" y="1386729"/>
            <a:ext cx="3585803" cy="26925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C0F4B4-6EC3-44FB-A7D3-78B5B2688892}"/>
              </a:ext>
            </a:extLst>
          </p:cNvPr>
          <p:cNvSpPr/>
          <p:nvPr/>
        </p:nvSpPr>
        <p:spPr bwMode="auto">
          <a:xfrm>
            <a:off x="4924821" y="1655982"/>
            <a:ext cx="4953000" cy="232195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63AC96-0426-460A-A1E7-54A1ACF1A8E4}"/>
              </a:ext>
            </a:extLst>
          </p:cNvPr>
          <p:cNvSpPr/>
          <p:nvPr/>
        </p:nvSpPr>
        <p:spPr bwMode="auto">
          <a:xfrm>
            <a:off x="457198" y="1162708"/>
            <a:ext cx="683112" cy="223644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453CBF1-0772-4AE1-965D-BF32862AF793}"/>
              </a:ext>
            </a:extLst>
          </p:cNvPr>
          <p:cNvSpPr/>
          <p:nvPr/>
        </p:nvSpPr>
        <p:spPr bwMode="auto">
          <a:xfrm>
            <a:off x="457197" y="1386352"/>
            <a:ext cx="683113" cy="5093973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4D8DEF-AFA4-482C-8FCA-5A48050DFFAC}"/>
              </a:ext>
            </a:extLst>
          </p:cNvPr>
          <p:cNvSpPr/>
          <p:nvPr/>
        </p:nvSpPr>
        <p:spPr bwMode="auto">
          <a:xfrm>
            <a:off x="4924821" y="1884368"/>
            <a:ext cx="5220930" cy="23219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F16FDB-CFFE-4A63-A72C-A953D0606F53}"/>
              </a:ext>
            </a:extLst>
          </p:cNvPr>
          <p:cNvSpPr/>
          <p:nvPr/>
        </p:nvSpPr>
        <p:spPr bwMode="auto">
          <a:xfrm>
            <a:off x="4924819" y="2116563"/>
            <a:ext cx="953730" cy="509387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610F6D7-1953-4C0F-90A0-FFA1E33F6443}"/>
              </a:ext>
            </a:extLst>
          </p:cNvPr>
          <p:cNvSpPr/>
          <p:nvPr/>
        </p:nvSpPr>
        <p:spPr bwMode="auto">
          <a:xfrm>
            <a:off x="4924819" y="2618388"/>
            <a:ext cx="953730" cy="23882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EBEB7D-019C-402E-8A96-A04A02DA071C}"/>
              </a:ext>
            </a:extLst>
          </p:cNvPr>
          <p:cNvSpPr/>
          <p:nvPr/>
        </p:nvSpPr>
        <p:spPr bwMode="auto">
          <a:xfrm>
            <a:off x="4924819" y="2865114"/>
            <a:ext cx="1546012" cy="23219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9CB932A-A2A1-4354-8966-832C5DA83135}"/>
              </a:ext>
            </a:extLst>
          </p:cNvPr>
          <p:cNvSpPr/>
          <p:nvPr/>
        </p:nvSpPr>
        <p:spPr bwMode="auto">
          <a:xfrm>
            <a:off x="1140310" y="1162707"/>
            <a:ext cx="462527" cy="22364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09A3A1-BC47-42A0-80DF-02BF31D3D212}"/>
              </a:ext>
            </a:extLst>
          </p:cNvPr>
          <p:cNvSpPr/>
          <p:nvPr/>
        </p:nvSpPr>
        <p:spPr bwMode="auto">
          <a:xfrm>
            <a:off x="1140309" y="1386352"/>
            <a:ext cx="462527" cy="50939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DC1FB0-E7AA-4202-BA9E-1BD694B788C8}"/>
              </a:ext>
            </a:extLst>
          </p:cNvPr>
          <p:cNvSpPr/>
          <p:nvPr/>
        </p:nvSpPr>
        <p:spPr bwMode="auto">
          <a:xfrm>
            <a:off x="4924818" y="3097530"/>
            <a:ext cx="3685781" cy="21708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18467ED-B397-4BFA-9ECF-50560B25BA67}"/>
              </a:ext>
            </a:extLst>
          </p:cNvPr>
          <p:cNvSpPr/>
          <p:nvPr/>
        </p:nvSpPr>
        <p:spPr bwMode="auto">
          <a:xfrm>
            <a:off x="1613448" y="1162707"/>
            <a:ext cx="768000" cy="531761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D2D5889-EDCE-44B1-B96A-0FDF9F3D21EE}"/>
              </a:ext>
            </a:extLst>
          </p:cNvPr>
          <p:cNvSpPr/>
          <p:nvPr/>
        </p:nvSpPr>
        <p:spPr bwMode="auto">
          <a:xfrm>
            <a:off x="4922982" y="3306811"/>
            <a:ext cx="1249217" cy="97365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itchFamily="-11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DFAA77-DE95-458B-BDCB-2642CA06F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005" y="3402109"/>
            <a:ext cx="44992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87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BB5C6-C203-B26B-6A9D-1C0D268D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vs Experimental Distributions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12CB73-3F3A-4367-AEE7-7C59493AC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" y="628209"/>
            <a:ext cx="9727265" cy="5848791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AC1080F-665E-490A-82BD-006BBFCB5A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22494"/>
              </p:ext>
            </p:extLst>
          </p:nvPr>
        </p:nvGraphicFramePr>
        <p:xfrm>
          <a:off x="304800" y="847725"/>
          <a:ext cx="949007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4" name="Worksheet" r:id="rId5" imgW="12077774" imgH="7324462" progId="Excel.Sheet.12">
                  <p:embed/>
                </p:oleObj>
              </mc:Choice>
              <mc:Fallback>
                <p:oleObj name="Worksheet" r:id="rId5" imgW="12077774" imgH="73244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" y="847725"/>
                        <a:ext cx="9490075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025120E6-F8AE-480E-A4B6-AACF18350064}"/>
              </a:ext>
            </a:extLst>
          </p:cNvPr>
          <p:cNvSpPr/>
          <p:nvPr/>
        </p:nvSpPr>
        <p:spPr bwMode="auto">
          <a:xfrm>
            <a:off x="2076568" y="1645165"/>
            <a:ext cx="2418362" cy="31735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59F22C-0104-4EC4-944D-0EB0B16CB4E0}"/>
              </a:ext>
            </a:extLst>
          </p:cNvPr>
          <p:cNvSpPr/>
          <p:nvPr/>
        </p:nvSpPr>
        <p:spPr bwMode="auto">
          <a:xfrm>
            <a:off x="2076567" y="1959926"/>
            <a:ext cx="2418362" cy="17508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D85A17-B973-4F6C-8114-08BCEC82B339}"/>
              </a:ext>
            </a:extLst>
          </p:cNvPr>
          <p:cNvSpPr/>
          <p:nvPr/>
        </p:nvSpPr>
        <p:spPr bwMode="auto">
          <a:xfrm>
            <a:off x="2076908" y="2136709"/>
            <a:ext cx="2418021" cy="17079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F9CB40F-1BF7-4492-A6F2-381356A6230C}"/>
              </a:ext>
            </a:extLst>
          </p:cNvPr>
          <p:cNvSpPr/>
          <p:nvPr/>
        </p:nvSpPr>
        <p:spPr bwMode="auto">
          <a:xfrm>
            <a:off x="4495421" y="2295345"/>
            <a:ext cx="489225" cy="15442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EBBFD6-8EFE-408B-9049-C2600A273395}"/>
              </a:ext>
            </a:extLst>
          </p:cNvPr>
          <p:cNvSpPr/>
          <p:nvPr/>
        </p:nvSpPr>
        <p:spPr bwMode="auto">
          <a:xfrm>
            <a:off x="2076567" y="2449770"/>
            <a:ext cx="2913103" cy="16096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DA4129-3643-4884-B10E-4796BCA2A603}"/>
              </a:ext>
            </a:extLst>
          </p:cNvPr>
          <p:cNvSpPr/>
          <p:nvPr/>
        </p:nvSpPr>
        <p:spPr bwMode="auto">
          <a:xfrm>
            <a:off x="2077934" y="2610734"/>
            <a:ext cx="2911736" cy="1609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C3BE5E-0CD8-43DC-8E4F-32EA853F2CAF}"/>
              </a:ext>
            </a:extLst>
          </p:cNvPr>
          <p:cNvSpPr/>
          <p:nvPr/>
        </p:nvSpPr>
        <p:spPr bwMode="auto">
          <a:xfrm>
            <a:off x="2076567" y="2771698"/>
            <a:ext cx="2911736" cy="17249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487864-027C-453F-8AD2-A296676653E8}"/>
              </a:ext>
            </a:extLst>
          </p:cNvPr>
          <p:cNvSpPr/>
          <p:nvPr/>
        </p:nvSpPr>
        <p:spPr bwMode="auto">
          <a:xfrm>
            <a:off x="4494931" y="1344927"/>
            <a:ext cx="494739" cy="31735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351B45-8E76-4248-ACA1-CF1572F4CD0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6744" y="1059726"/>
            <a:ext cx="3138607" cy="19782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AF9F3E-392B-4011-9F84-90FD4FF37A12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6367" y="1137087"/>
            <a:ext cx="3197040" cy="20618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3344307-8740-45F4-AFE7-C738FC0A8CBE}"/>
              </a:ext>
            </a:extLst>
          </p:cNvPr>
          <p:cNvCxnSpPr>
            <a:cxnSpLocks/>
          </p:cNvCxnSpPr>
          <p:nvPr/>
        </p:nvCxnSpPr>
        <p:spPr bwMode="auto">
          <a:xfrm flipH="1">
            <a:off x="2396743" y="1236502"/>
            <a:ext cx="3138608" cy="20907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16C1683-DF1F-41A4-A840-36FE2A106CF8}"/>
              </a:ext>
            </a:extLst>
          </p:cNvPr>
          <p:cNvCxnSpPr>
            <a:cxnSpLocks/>
          </p:cNvCxnSpPr>
          <p:nvPr/>
        </p:nvCxnSpPr>
        <p:spPr bwMode="auto">
          <a:xfrm flipH="1">
            <a:off x="2807532" y="1127507"/>
            <a:ext cx="3697719" cy="23607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E1004D9-217C-490F-9415-C1B475DED7A3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4800" y="1108347"/>
            <a:ext cx="3366973" cy="27344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8F6014A-0FEA-4D58-AE23-8B7D4E5BEF91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1117927"/>
            <a:ext cx="3778170" cy="25492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4212097-A147-4A1A-A599-BFD82EE21AFB}"/>
              </a:ext>
            </a:extLst>
          </p:cNvPr>
          <p:cNvSpPr/>
          <p:nvPr/>
        </p:nvSpPr>
        <p:spPr bwMode="auto">
          <a:xfrm>
            <a:off x="333221" y="1009760"/>
            <a:ext cx="494739" cy="546724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4C7F53E-EA48-405F-BC7F-D9DD573BFA6B}"/>
              </a:ext>
            </a:extLst>
          </p:cNvPr>
          <p:cNvCxnSpPr>
            <a:cxnSpLocks/>
          </p:cNvCxnSpPr>
          <p:nvPr/>
        </p:nvCxnSpPr>
        <p:spPr bwMode="auto">
          <a:xfrm flipH="1">
            <a:off x="2621134" y="1108347"/>
            <a:ext cx="5423165" cy="28540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702E7F3-82E3-43E2-AF52-26B2437D3DB8}"/>
              </a:ext>
            </a:extLst>
          </p:cNvPr>
          <p:cNvCxnSpPr>
            <a:cxnSpLocks/>
          </p:cNvCxnSpPr>
          <p:nvPr/>
        </p:nvCxnSpPr>
        <p:spPr bwMode="auto">
          <a:xfrm flipH="1">
            <a:off x="2721595" y="1264189"/>
            <a:ext cx="5423165" cy="28540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E7F25A8-9D88-469C-9143-9689E87BD6FE}"/>
              </a:ext>
            </a:extLst>
          </p:cNvPr>
          <p:cNvCxnSpPr>
            <a:cxnSpLocks/>
          </p:cNvCxnSpPr>
          <p:nvPr/>
        </p:nvCxnSpPr>
        <p:spPr bwMode="auto">
          <a:xfrm>
            <a:off x="8305800" y="1107765"/>
            <a:ext cx="0" cy="48358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66" name="Picture 65">
            <a:extLst>
              <a:ext uri="{FF2B5EF4-FFF2-40B4-BE49-F238E27FC236}">
                <a16:creationId xmlns:a16="http://schemas.microsoft.com/office/drawing/2014/main" id="{506CFC95-7F90-4F2D-8207-741E1F7FA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470" y="4600410"/>
            <a:ext cx="3201971" cy="1876590"/>
          </a:xfrm>
          <a:prstGeom prst="rect">
            <a:avLst/>
          </a:prstGeom>
        </p:spPr>
      </p:pic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8539ECE-CD18-4B38-A512-7AADD6E393B6}"/>
              </a:ext>
            </a:extLst>
          </p:cNvPr>
          <p:cNvCxnSpPr>
            <a:cxnSpLocks/>
          </p:cNvCxnSpPr>
          <p:nvPr/>
        </p:nvCxnSpPr>
        <p:spPr bwMode="auto">
          <a:xfrm flipH="1">
            <a:off x="3060428" y="1151269"/>
            <a:ext cx="5820960" cy="31539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6FF9736-67E6-4D70-823E-896D897D4CDF}"/>
              </a:ext>
            </a:extLst>
          </p:cNvPr>
          <p:cNvCxnSpPr>
            <a:cxnSpLocks/>
          </p:cNvCxnSpPr>
          <p:nvPr/>
        </p:nvCxnSpPr>
        <p:spPr bwMode="auto">
          <a:xfrm>
            <a:off x="8763000" y="1107764"/>
            <a:ext cx="0" cy="48358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7C1A5E0-C141-4CE7-900E-36BBC68B5795}"/>
              </a:ext>
            </a:extLst>
          </p:cNvPr>
          <p:cNvCxnSpPr>
            <a:cxnSpLocks/>
          </p:cNvCxnSpPr>
          <p:nvPr/>
        </p:nvCxnSpPr>
        <p:spPr bwMode="auto">
          <a:xfrm>
            <a:off x="9372600" y="1127507"/>
            <a:ext cx="0" cy="483583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7F152D03-62AE-4304-AAEC-D1C9E617D9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1905" y="2486462"/>
            <a:ext cx="4586706" cy="2712760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839F615-2CB3-4AD0-AD46-2814033A17F4}"/>
              </a:ext>
            </a:extLst>
          </p:cNvPr>
          <p:cNvCxnSpPr>
            <a:cxnSpLocks/>
          </p:cNvCxnSpPr>
          <p:nvPr/>
        </p:nvCxnSpPr>
        <p:spPr bwMode="auto">
          <a:xfrm flipH="1">
            <a:off x="3429001" y="1250684"/>
            <a:ext cx="5769582" cy="32213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5D39D1C-DC72-4949-95E0-334D2BD770ED}"/>
              </a:ext>
            </a:extLst>
          </p:cNvPr>
          <p:cNvSpPr txBox="1"/>
          <p:nvPr/>
        </p:nvSpPr>
        <p:spPr>
          <a:xfrm>
            <a:off x="4384887" y="5538705"/>
            <a:ext cx="2895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Blank after F(x) =1</a:t>
            </a:r>
          </a:p>
        </p:txBody>
      </p:sp>
    </p:spTree>
    <p:extLst>
      <p:ext uri="{BB962C8B-B14F-4D97-AF65-F5344CB8AC3E}">
        <p14:creationId xmlns:p14="http://schemas.microsoft.com/office/powerpoint/2010/main" val="415490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81" grpId="0" animBg="1"/>
      <p:bldP spid="8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98B01-B6E6-4F59-B55C-6DDFDE5C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Normal Graphs and Impact of Standard Deviation</a:t>
            </a:r>
          </a:p>
        </p:txBody>
      </p:sp>
      <p:pic>
        <p:nvPicPr>
          <p:cNvPr id="23" name="!!Picture 4">
            <a:extLst>
              <a:ext uri="{FF2B5EF4-FFF2-40B4-BE49-F238E27FC236}">
                <a16:creationId xmlns:a16="http://schemas.microsoft.com/office/drawing/2014/main" id="{9146BE50-DDDB-4C72-A0F5-81DEEBA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09600"/>
            <a:ext cx="6972300" cy="5905500"/>
          </a:xfrm>
          <a:prstGeom prst="rect">
            <a:avLst/>
          </a:prstGeom>
        </p:spPr>
      </p:pic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D0A83C7-E69B-4304-9F88-6F49CAE7D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521639"/>
              </p:ext>
            </p:extLst>
          </p:nvPr>
        </p:nvGraphicFramePr>
        <p:xfrm>
          <a:off x="383749" y="1018881"/>
          <a:ext cx="6629400" cy="5378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Worksheet" r:id="rId4" imgW="5352961" imgH="4410154" progId="Excel.Sheet.12">
                  <p:embed/>
                </p:oleObj>
              </mc:Choice>
              <mc:Fallback>
                <p:oleObj name="Worksheet" r:id="rId4" imgW="5352961" imgH="4410154" progId="Excel.Sheet.12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D0A83C7-E69B-4304-9F88-6F49CAE7D9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49" y="1018881"/>
                        <a:ext cx="6629400" cy="5378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EED501D-886F-4195-A4C4-C0EF5A2A1B22}"/>
              </a:ext>
            </a:extLst>
          </p:cNvPr>
          <p:cNvSpPr txBox="1"/>
          <p:nvPr/>
        </p:nvSpPr>
        <p:spPr>
          <a:xfrm>
            <a:off x="5105400" y="1511125"/>
            <a:ext cx="708660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NORM.DIST(x,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,,1) </a:t>
            </a:r>
            <a:r>
              <a:rPr lang="en-US" sz="2400" b="1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=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NORM.DIST((x-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)/,0,1,1) </a:t>
            </a:r>
          </a:p>
          <a:p>
            <a:pPr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NORM.DIST(x,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,,1) </a:t>
            </a:r>
            <a:r>
              <a:rPr lang="en-US" sz="2400" b="1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=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NORM.S.DIST((x-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)/, 1) </a:t>
            </a:r>
          </a:p>
          <a:p>
            <a:pPr>
              <a:spcBef>
                <a:spcPts val="600"/>
              </a:spcBef>
            </a:pPr>
            <a:endParaRPr lang="en-US" sz="2400" b="0" i="0" u="none" strike="noStrike" dirty="0">
              <a:solidFill>
                <a:srgbClr val="00B050"/>
              </a:solidFill>
              <a:effectLst/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NORM.DIST(x,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,,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0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)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≠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NORM.DIST((x-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)/,0,1,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0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NORM.DIST(x,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,,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0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) </a:t>
            </a: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≠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NORM.S.DIST((x-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)/,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 0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Book Antiqua" panose="02040602050305030304" pitchFamily="18" charset="0"/>
                <a:sym typeface="Symbol" panose="05050102010706020507" pitchFamily="18" charset="2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9266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Stock, Average Sales, Over Stock, Fill Rate, Service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E2081A-3EB1-4339-8D18-04E35E69A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" y="824345"/>
            <a:ext cx="11887202" cy="520931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C352A76-DC90-404E-8A81-BCF9DC5ACA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911370"/>
              </p:ext>
            </p:extLst>
          </p:nvPr>
        </p:nvGraphicFramePr>
        <p:xfrm>
          <a:off x="685800" y="1111250"/>
          <a:ext cx="11298238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Worksheet" r:id="rId5" imgW="6258165" imgH="2714822" progId="Excel.Sheet.12">
                  <p:embed/>
                </p:oleObj>
              </mc:Choice>
              <mc:Fallback>
                <p:oleObj name="Worksheet" r:id="rId5" imgW="6258165" imgH="2714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111250"/>
                        <a:ext cx="11298238" cy="498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D71F7507-E4AA-4CBE-B5CD-B6B8535947DC}"/>
              </a:ext>
            </a:extLst>
          </p:cNvPr>
          <p:cNvGrpSpPr/>
          <p:nvPr/>
        </p:nvGrpSpPr>
        <p:grpSpPr>
          <a:xfrm>
            <a:off x="726316" y="1524000"/>
            <a:ext cx="11285892" cy="714598"/>
            <a:chOff x="252850" y="1027865"/>
            <a:chExt cx="11285892" cy="71459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7D7E702-8633-4123-AB82-31EE1E100616}"/>
                </a:ext>
              </a:extLst>
            </p:cNvPr>
            <p:cNvSpPr/>
            <p:nvPr/>
          </p:nvSpPr>
          <p:spPr bwMode="auto">
            <a:xfrm>
              <a:off x="252850" y="1027865"/>
              <a:ext cx="1149004" cy="380999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913BC1D-B42C-4F1E-A7E5-F4CA720BEC98}"/>
                </a:ext>
              </a:extLst>
            </p:cNvPr>
            <p:cNvSpPr/>
            <p:nvPr/>
          </p:nvSpPr>
          <p:spPr bwMode="auto">
            <a:xfrm>
              <a:off x="5253200" y="1406632"/>
              <a:ext cx="6285542" cy="335831"/>
            </a:xfrm>
            <a:prstGeom prst="rect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142BE31-F234-4C68-BC3E-B74BC71C559B}"/>
              </a:ext>
            </a:extLst>
          </p:cNvPr>
          <p:cNvSpPr/>
          <p:nvPr/>
        </p:nvSpPr>
        <p:spPr bwMode="auto">
          <a:xfrm>
            <a:off x="726317" y="1904999"/>
            <a:ext cx="1149004" cy="4191001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12EF66-7DFF-44E9-ADA1-71508B23A7D8}"/>
              </a:ext>
            </a:extLst>
          </p:cNvPr>
          <p:cNvSpPr/>
          <p:nvPr/>
        </p:nvSpPr>
        <p:spPr bwMode="auto">
          <a:xfrm>
            <a:off x="5728763" y="2290015"/>
            <a:ext cx="900636" cy="758472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EAAC66-3F6D-40A6-BA63-6A565E376CD9}"/>
              </a:ext>
            </a:extLst>
          </p:cNvPr>
          <p:cNvSpPr/>
          <p:nvPr/>
        </p:nvSpPr>
        <p:spPr bwMode="auto">
          <a:xfrm>
            <a:off x="5723120" y="3054947"/>
            <a:ext cx="906279" cy="38117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53586E-38FB-4B89-AC46-13D7E03134F2}"/>
              </a:ext>
            </a:extLst>
          </p:cNvPr>
          <p:cNvSpPr/>
          <p:nvPr/>
        </p:nvSpPr>
        <p:spPr bwMode="auto">
          <a:xfrm>
            <a:off x="1957817" y="1524000"/>
            <a:ext cx="1327635" cy="4578459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D615D7-E6E9-43DE-BD7F-EC57EA4E525F}"/>
              </a:ext>
            </a:extLst>
          </p:cNvPr>
          <p:cNvSpPr/>
          <p:nvPr/>
        </p:nvSpPr>
        <p:spPr bwMode="auto">
          <a:xfrm>
            <a:off x="5723120" y="3442586"/>
            <a:ext cx="906279" cy="36420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A41D99B-67DD-42A9-9827-579A1606A8E7}"/>
              </a:ext>
            </a:extLst>
          </p:cNvPr>
          <p:cNvSpPr/>
          <p:nvPr/>
        </p:nvSpPr>
        <p:spPr bwMode="auto">
          <a:xfrm>
            <a:off x="5057573" y="2472207"/>
            <a:ext cx="613334" cy="107565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32297E5-ABCF-4BEC-A1BE-56BD681DA84D}"/>
              </a:ext>
            </a:extLst>
          </p:cNvPr>
          <p:cNvSpPr/>
          <p:nvPr/>
        </p:nvSpPr>
        <p:spPr bwMode="auto">
          <a:xfrm rot="10800000">
            <a:off x="6674417" y="2516424"/>
            <a:ext cx="608426" cy="1522175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48FC13C-6BC2-4A0A-8FDC-10631448BFC9}"/>
              </a:ext>
            </a:extLst>
          </p:cNvPr>
          <p:cNvSpPr/>
          <p:nvPr/>
        </p:nvSpPr>
        <p:spPr bwMode="auto">
          <a:xfrm>
            <a:off x="5719342" y="3806793"/>
            <a:ext cx="910058" cy="38687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A59E67E-09AD-476F-A615-7400EB0C6D8B}"/>
              </a:ext>
            </a:extLst>
          </p:cNvPr>
          <p:cNvCxnSpPr>
            <a:cxnSpLocks/>
          </p:cNvCxnSpPr>
          <p:nvPr/>
        </p:nvCxnSpPr>
        <p:spPr bwMode="auto">
          <a:xfrm>
            <a:off x="2879769" y="2974575"/>
            <a:ext cx="2760192" cy="65011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70979DB8-BA12-4F6A-B6FA-EBBEB8781F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590"/>
          <a:stretch/>
        </p:blipFill>
        <p:spPr>
          <a:xfrm>
            <a:off x="1992710" y="1557732"/>
            <a:ext cx="1292742" cy="453826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900FC3E-58E0-4753-8838-10EB0093C29A}"/>
              </a:ext>
            </a:extLst>
          </p:cNvPr>
          <p:cNvSpPr/>
          <p:nvPr/>
        </p:nvSpPr>
        <p:spPr bwMode="auto">
          <a:xfrm>
            <a:off x="5713832" y="4200130"/>
            <a:ext cx="915568" cy="38965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84E32FA-EE84-4BB0-81E2-405375188E50}"/>
              </a:ext>
            </a:extLst>
          </p:cNvPr>
          <p:cNvSpPr/>
          <p:nvPr/>
        </p:nvSpPr>
        <p:spPr bwMode="auto">
          <a:xfrm>
            <a:off x="5713832" y="4589787"/>
            <a:ext cx="915568" cy="36321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873751E-E0A7-4BDE-BE98-F6AB796A0AA0}"/>
              </a:ext>
            </a:extLst>
          </p:cNvPr>
          <p:cNvSpPr/>
          <p:nvPr/>
        </p:nvSpPr>
        <p:spPr bwMode="auto">
          <a:xfrm>
            <a:off x="5713832" y="4952999"/>
            <a:ext cx="915568" cy="33583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0D77EE3-8787-4070-9262-4EBC93A1BC74}"/>
              </a:ext>
            </a:extLst>
          </p:cNvPr>
          <p:cNvSpPr/>
          <p:nvPr/>
        </p:nvSpPr>
        <p:spPr bwMode="auto">
          <a:xfrm>
            <a:off x="5227735" y="3200400"/>
            <a:ext cx="412226" cy="864449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DBC7D83-71E0-4B6F-87A3-CA9B51C92DD4}"/>
              </a:ext>
            </a:extLst>
          </p:cNvPr>
          <p:cNvSpPr/>
          <p:nvPr/>
        </p:nvSpPr>
        <p:spPr bwMode="auto">
          <a:xfrm rot="10800000">
            <a:off x="6694457" y="3200400"/>
            <a:ext cx="652049" cy="121920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6C59AD-B7AF-4FB9-A7EC-8F226173F692}"/>
              </a:ext>
            </a:extLst>
          </p:cNvPr>
          <p:cNvSpPr/>
          <p:nvPr/>
        </p:nvSpPr>
        <p:spPr bwMode="auto">
          <a:xfrm>
            <a:off x="5741701" y="1156653"/>
            <a:ext cx="887697" cy="74611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411826-87C8-489F-8A71-821CD949EE09}"/>
              </a:ext>
            </a:extLst>
          </p:cNvPr>
          <p:cNvSpPr txBox="1"/>
          <p:nvPr/>
        </p:nvSpPr>
        <p:spPr>
          <a:xfrm>
            <a:off x="1908229" y="1119294"/>
            <a:ext cx="35052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=IF(A2&gt;$E$12, A2-$E$12,0)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6E341C-A1D5-4BDD-BD00-1BD7B7F81975}"/>
              </a:ext>
            </a:extLst>
          </p:cNvPr>
          <p:cNvSpPr txBox="1"/>
          <p:nvPr/>
        </p:nvSpPr>
        <p:spPr>
          <a:xfrm>
            <a:off x="1905000" y="1112835"/>
            <a:ext cx="242432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=MAX(0,A2-$E$12)</a:t>
            </a:r>
          </a:p>
        </p:txBody>
      </p:sp>
    </p:spTree>
    <p:extLst>
      <p:ext uri="{BB962C8B-B14F-4D97-AF65-F5344CB8AC3E}">
        <p14:creationId xmlns:p14="http://schemas.microsoft.com/office/powerpoint/2010/main" val="1994131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Representation, Data Table Graph, and Histogram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A44DC7-1899-47CD-B6E6-F225D8647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2" y="609600"/>
            <a:ext cx="11734800" cy="5848614"/>
          </a:xfrm>
          <a:prstGeom prst="rect">
            <a:avLst/>
          </a:prstGeom>
        </p:spPr>
      </p:pic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FAF8AC82-F146-411D-AF39-9C91C15A4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94591"/>
              </p:ext>
            </p:extLst>
          </p:nvPr>
        </p:nvGraphicFramePr>
        <p:xfrm>
          <a:off x="430213" y="914400"/>
          <a:ext cx="11409362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Worksheet" r:id="rId5" imgW="9058183" imgH="4390894" progId="Excel.Sheet.12">
                  <p:embed/>
                </p:oleObj>
              </mc:Choice>
              <mc:Fallback>
                <p:oleObj name="Worksheet" r:id="rId5" imgW="9058183" imgH="439089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213" y="914400"/>
                        <a:ext cx="11409362" cy="554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5FDF1040-C4D4-4F4F-8047-3AAACC50B653}"/>
              </a:ext>
            </a:extLst>
          </p:cNvPr>
          <p:cNvSpPr txBox="1"/>
          <p:nvPr/>
        </p:nvSpPr>
        <p:spPr>
          <a:xfrm>
            <a:off x="7717438" y="3225669"/>
            <a:ext cx="412227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DataTable</a:t>
            </a:r>
          </a:p>
          <a:p>
            <a:pPr algn="r"/>
            <a:r>
              <a:rPr lang="en-US" sz="1600" b="1" dirty="0">
                <a:solidFill>
                  <a:srgbClr val="C00000"/>
                </a:solidFill>
              </a:rPr>
              <a:t>Lost Sales vs Quantity Ordered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00BF3CFE-697B-4B48-88FE-E3C7DA0CB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807" y="941194"/>
            <a:ext cx="4122273" cy="246682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386B745-4420-485B-8B44-7D26617962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983" y="941193"/>
            <a:ext cx="4122098" cy="246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8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 to Order To Minimize </a:t>
            </a:r>
            <a:r>
              <a:rPr lang="en-US" dirty="0" err="1"/>
              <a:t>Overage+Underage</a:t>
            </a:r>
            <a:r>
              <a:rPr lang="en-US" dirty="0"/>
              <a:t> Cost; Mismatch Cost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B1B2C-66E2-49E0-8D13-639FBD32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685800"/>
            <a:ext cx="9433855" cy="5752048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5F440AD-2146-452E-97B6-B598F2167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25196"/>
              </p:ext>
            </p:extLst>
          </p:nvPr>
        </p:nvGraphicFramePr>
        <p:xfrm>
          <a:off x="392113" y="909638"/>
          <a:ext cx="7567612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8" name="Worksheet" r:id="rId5" imgW="6591374" imgH="4810059" progId="Excel.Sheet.12">
                  <p:embed/>
                </p:oleObj>
              </mc:Choice>
              <mc:Fallback>
                <p:oleObj name="Worksheet" r:id="rId5" imgW="6591374" imgH="48100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3" y="909638"/>
                        <a:ext cx="7567612" cy="552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6BC7E2A4-9939-456D-BC96-A6523B4C776E}"/>
              </a:ext>
            </a:extLst>
          </p:cNvPr>
          <p:cNvSpPr/>
          <p:nvPr/>
        </p:nvSpPr>
        <p:spPr bwMode="auto">
          <a:xfrm>
            <a:off x="3872413" y="2814892"/>
            <a:ext cx="770736" cy="2436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9AA57B-7901-4461-AB95-5F19DB329482}"/>
              </a:ext>
            </a:extLst>
          </p:cNvPr>
          <p:cNvSpPr/>
          <p:nvPr/>
        </p:nvSpPr>
        <p:spPr bwMode="auto">
          <a:xfrm>
            <a:off x="3880309" y="3061117"/>
            <a:ext cx="762840" cy="22124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CB62CF-F47C-4CB1-815A-82D0E9B6AC30}"/>
              </a:ext>
            </a:extLst>
          </p:cNvPr>
          <p:cNvSpPr/>
          <p:nvPr/>
        </p:nvSpPr>
        <p:spPr bwMode="auto">
          <a:xfrm>
            <a:off x="3106140" y="2938320"/>
            <a:ext cx="701364" cy="94788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3939032-470A-4E81-AAF6-D30E0A208C12}"/>
              </a:ext>
            </a:extLst>
          </p:cNvPr>
          <p:cNvSpPr/>
          <p:nvPr/>
        </p:nvSpPr>
        <p:spPr bwMode="auto">
          <a:xfrm rot="10800000">
            <a:off x="4691908" y="2936705"/>
            <a:ext cx="1175492" cy="2054505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6DDE46C-0948-47E1-90D6-54CB312CE500}"/>
              </a:ext>
            </a:extLst>
          </p:cNvPr>
          <p:cNvSpPr/>
          <p:nvPr/>
        </p:nvSpPr>
        <p:spPr bwMode="auto">
          <a:xfrm>
            <a:off x="3199922" y="3124200"/>
            <a:ext cx="607582" cy="1271807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AF6F1FE-9F6E-47C9-956D-255FCD76CCA9}"/>
              </a:ext>
            </a:extLst>
          </p:cNvPr>
          <p:cNvSpPr/>
          <p:nvPr/>
        </p:nvSpPr>
        <p:spPr bwMode="auto">
          <a:xfrm rot="10800000">
            <a:off x="4686859" y="3171738"/>
            <a:ext cx="1110465" cy="216226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6AC223-9844-41ED-9CA7-9653AF7D8702}"/>
              </a:ext>
            </a:extLst>
          </p:cNvPr>
          <p:cNvSpPr/>
          <p:nvPr/>
        </p:nvSpPr>
        <p:spPr bwMode="auto">
          <a:xfrm>
            <a:off x="3870338" y="5229888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1A908A-D6CF-4702-8237-68073F87D0C7}"/>
              </a:ext>
            </a:extLst>
          </p:cNvPr>
          <p:cNvSpPr/>
          <p:nvPr/>
        </p:nvSpPr>
        <p:spPr bwMode="auto">
          <a:xfrm>
            <a:off x="3872412" y="4991211"/>
            <a:ext cx="775783" cy="23867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34D63C-F448-414B-8ECB-4923C718F84A}"/>
              </a:ext>
            </a:extLst>
          </p:cNvPr>
          <p:cNvSpPr/>
          <p:nvPr/>
        </p:nvSpPr>
        <p:spPr bwMode="auto">
          <a:xfrm>
            <a:off x="3872412" y="3784790"/>
            <a:ext cx="775783" cy="24363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52D07C9-C8EF-4489-8E30-3708C8CECC94}"/>
              </a:ext>
            </a:extLst>
          </p:cNvPr>
          <p:cNvSpPr/>
          <p:nvPr/>
        </p:nvSpPr>
        <p:spPr bwMode="auto">
          <a:xfrm>
            <a:off x="3880309" y="4261378"/>
            <a:ext cx="762840" cy="21723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BAB09B-A237-4468-8835-BA57AC024303}"/>
              </a:ext>
            </a:extLst>
          </p:cNvPr>
          <p:cNvSpPr/>
          <p:nvPr/>
        </p:nvSpPr>
        <p:spPr bwMode="auto">
          <a:xfrm>
            <a:off x="3872414" y="2133601"/>
            <a:ext cx="775785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C242142-6819-42B3-A926-6699DFE8317E}"/>
              </a:ext>
            </a:extLst>
          </p:cNvPr>
          <p:cNvSpPr/>
          <p:nvPr/>
        </p:nvSpPr>
        <p:spPr bwMode="auto">
          <a:xfrm>
            <a:off x="3872413" y="2359946"/>
            <a:ext cx="775785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461B75-9714-4CA6-9ED6-B70FBE56EFF9}"/>
              </a:ext>
            </a:extLst>
          </p:cNvPr>
          <p:cNvSpPr/>
          <p:nvPr/>
        </p:nvSpPr>
        <p:spPr bwMode="auto">
          <a:xfrm>
            <a:off x="3870338" y="2366679"/>
            <a:ext cx="777857" cy="22186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FA7C13-C8D1-428C-AD0E-85703C8D8131}"/>
              </a:ext>
            </a:extLst>
          </p:cNvPr>
          <p:cNvSpPr/>
          <p:nvPr/>
        </p:nvSpPr>
        <p:spPr bwMode="auto">
          <a:xfrm>
            <a:off x="3874047" y="2590799"/>
            <a:ext cx="770736" cy="21720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7F39A48-82FF-46A8-B2A6-0BE9191DE059}"/>
              </a:ext>
            </a:extLst>
          </p:cNvPr>
          <p:cNvSpPr/>
          <p:nvPr/>
        </p:nvSpPr>
        <p:spPr bwMode="auto">
          <a:xfrm>
            <a:off x="3870337" y="5472702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EC0DF77-FCDD-4F9F-A23F-1C3B80B72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33391"/>
              </p:ext>
            </p:extLst>
          </p:nvPr>
        </p:nvGraphicFramePr>
        <p:xfrm>
          <a:off x="7957573" y="906191"/>
          <a:ext cx="1542434" cy="526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9" name="Worksheet" r:id="rId7" imgW="1361835" imgH="4600772" progId="Excel.Sheet.12">
                  <p:embed/>
                </p:oleObj>
              </mc:Choice>
              <mc:Fallback>
                <p:oleObj name="Worksheet" r:id="rId7" imgW="1361835" imgH="46007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57573" y="906191"/>
                        <a:ext cx="1542434" cy="526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99497CB-75FB-4479-AA64-09B00089A1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7792" y="1965898"/>
            <a:ext cx="4578493" cy="274953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4CBF634-B711-442F-BB51-3278FD3D72F7}"/>
              </a:ext>
            </a:extLst>
          </p:cNvPr>
          <p:cNvSpPr txBox="1"/>
          <p:nvPr/>
        </p:nvSpPr>
        <p:spPr>
          <a:xfrm>
            <a:off x="7302389" y="5056838"/>
            <a:ext cx="47545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DataTable</a:t>
            </a:r>
          </a:p>
          <a:p>
            <a:r>
              <a:rPr lang="en-US" sz="16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Over+Under</a:t>
            </a:r>
            <a:r>
              <a:rPr lang="en-US" sz="1600" b="1" dirty="0">
                <a:solidFill>
                  <a:srgbClr val="C00000"/>
                </a:solidFill>
                <a:latin typeface="Book Antiqua" panose="02040602050305030304" pitchFamily="18" charset="0"/>
              </a:rPr>
              <a:t> Costs  vs Quantity Ordered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E78A95-7424-4BCF-9D73-69C52EF376F6}"/>
              </a:ext>
            </a:extLst>
          </p:cNvPr>
          <p:cNvSpPr/>
          <p:nvPr/>
        </p:nvSpPr>
        <p:spPr bwMode="auto">
          <a:xfrm>
            <a:off x="3870336" y="5706405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26C7A4-FE4F-410B-9755-9439642EED9D}"/>
              </a:ext>
            </a:extLst>
          </p:cNvPr>
          <p:cNvSpPr/>
          <p:nvPr/>
        </p:nvSpPr>
        <p:spPr bwMode="auto">
          <a:xfrm>
            <a:off x="3870261" y="5949219"/>
            <a:ext cx="777856" cy="238677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021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49082</TotalTime>
  <Words>1237</Words>
  <Application>Microsoft Office PowerPoint</Application>
  <PresentationFormat>Widescreen</PresentationFormat>
  <Paragraphs>200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Book Antiqua</vt:lpstr>
      <vt:lpstr>Garamond</vt:lpstr>
      <vt:lpstr>Impact</vt:lpstr>
      <vt:lpstr>Monotype Sorts</vt:lpstr>
      <vt:lpstr>MS Reference Sans Serif</vt:lpstr>
      <vt:lpstr>Symbol</vt:lpstr>
      <vt:lpstr>Times New Roman</vt:lpstr>
      <vt:lpstr>Verdana</vt:lpstr>
      <vt:lpstr>Wingdings</vt:lpstr>
      <vt:lpstr>Lean Thinking Final</vt:lpstr>
      <vt:lpstr>508 Lecture</vt:lpstr>
      <vt:lpstr>Worksheet</vt:lpstr>
      <vt:lpstr>PowerPoint Presentation</vt:lpstr>
      <vt:lpstr>Three Well-Known Probability Distributions</vt:lpstr>
      <vt:lpstr>Random Number Generation</vt:lpstr>
      <vt:lpstr>Random Number Generation</vt:lpstr>
      <vt:lpstr>Theoretical vs Experimental Distributions</vt:lpstr>
      <vt:lpstr>Theoretical Normal Graphs and Impact of Standard Deviation</vt:lpstr>
      <vt:lpstr>Under Stock, Average Sales, Over Stock, Fill Rate, Service Level</vt:lpstr>
      <vt:lpstr>Visual Representation, Data Table Graph, and Histogram</vt:lpstr>
      <vt:lpstr>What Q to Order To Minimize Overage+Underage Cost; Mismatch Cost</vt:lpstr>
      <vt:lpstr>What Q to Maximize Profit</vt:lpstr>
      <vt:lpstr>Cu vs Co Balance of Power</vt:lpstr>
      <vt:lpstr>What Q to Maximize Profit – Theoretical SL*, ROP, Lost Sales</vt:lpstr>
      <vt:lpstr>Value of Information- Maximum to Spend on Forecasting Improvement</vt:lpstr>
      <vt:lpstr>Value of Collaboration- Maximum Expected Value of Supply Chain Profit </vt:lpstr>
      <vt:lpstr>Data Table – Trade at Manufacturer’s Cost to Max SC Profit</vt:lpstr>
      <vt:lpstr>Analytical Solution Got Easy</vt:lpstr>
      <vt:lpstr>Value of Collaboration</vt:lpstr>
      <vt:lpstr>Supply Chain Profit</vt:lpstr>
      <vt:lpstr>How Much Inventory to Maximize Profit</vt:lpstr>
      <vt:lpstr>Simulation Based Distribution Function (Empirical pdf)</vt:lpstr>
      <vt:lpstr>Demand of N~(100,25), How Much Inventory Is Needed to Sell 100 Units</vt:lpstr>
      <vt:lpstr>If, Overlap, NA(), White Font, Conditional Formatting to Black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929</cp:revision>
  <cp:lastPrinted>2021-08-25T16:42:58Z</cp:lastPrinted>
  <dcterms:created xsi:type="dcterms:W3CDTF">1995-06-17T23:31:02Z</dcterms:created>
  <dcterms:modified xsi:type="dcterms:W3CDTF">2023-08-28T04:46:27Z</dcterms:modified>
</cp:coreProperties>
</file>