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93" r:id="rId2"/>
    <p:sldId id="520" r:id="rId3"/>
    <p:sldId id="394" r:id="rId4"/>
    <p:sldId id="495" r:id="rId5"/>
    <p:sldId id="499" r:id="rId6"/>
    <p:sldId id="497" r:id="rId7"/>
    <p:sldId id="498" r:id="rId8"/>
    <p:sldId id="500" r:id="rId9"/>
    <p:sldId id="501" r:id="rId10"/>
    <p:sldId id="512" r:id="rId11"/>
    <p:sldId id="513" r:id="rId12"/>
    <p:sldId id="514" r:id="rId13"/>
    <p:sldId id="515" r:id="rId14"/>
    <p:sldId id="516" r:id="rId15"/>
    <p:sldId id="521" r:id="rId16"/>
    <p:sldId id="522" r:id="rId17"/>
    <p:sldId id="523" r:id="rId18"/>
    <p:sldId id="524" r:id="rId19"/>
    <p:sldId id="525" r:id="rId20"/>
  </p:sldIdLst>
  <p:sldSz cx="9144000" cy="6858000" type="screen4x3"/>
  <p:notesSz cx="6921500" cy="94234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7627"/>
    <a:srgbClr val="1D4087"/>
    <a:srgbClr val="990033"/>
    <a:srgbClr val="EAEAEA"/>
    <a:srgbClr val="12449E"/>
    <a:srgbClr val="FF0000"/>
    <a:srgbClr val="CC0066"/>
    <a:srgbClr val="1A1A7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618" autoAdjust="0"/>
  </p:normalViewPr>
  <p:slideViewPr>
    <p:cSldViewPr>
      <p:cViewPr varScale="1">
        <p:scale>
          <a:sx n="128" d="100"/>
          <a:sy n="128" d="100"/>
        </p:scale>
        <p:origin x="-10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22.wmf"/><Relationship Id="rId1" Type="http://schemas.openxmlformats.org/officeDocument/2006/relationships/image" Target="../media/image30.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6.wmf"/><Relationship Id="rId4"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01B01C8-DB5D-49F9-A331-4959DC9DC30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en-US" smtClean="0"/>
          </a:p>
        </p:txBody>
      </p:sp>
      <p:sp>
        <p:nvSpPr>
          <p:cNvPr id="69636" name="Slide Number Placeholder 3"/>
          <p:cNvSpPr>
            <a:spLocks noGrp="1"/>
          </p:cNvSpPr>
          <p:nvPr>
            <p:ph type="sldNum" sz="quarter" idx="5"/>
          </p:nvPr>
        </p:nvSpPr>
        <p:spPr>
          <a:noFill/>
        </p:spPr>
        <p:txBody>
          <a:bodyPr/>
          <a:lstStyle/>
          <a:p>
            <a:fld id="{61E7575F-DD0E-4A16-BAC2-17050005B00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F223D11F-273C-4279-B805-81E3F9386671}" type="slidenum">
              <a:rPr lang="en-US" smtClean="0"/>
              <a:pPr/>
              <a:t>10</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7B59645F-74A6-4B86-B57F-80F80DE896E0}" type="slidenum">
              <a:rPr lang="en-US" smtClean="0"/>
              <a:pPr/>
              <a:t>11</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5C14AB91-93A1-45B7-9E28-D6BAF592D20B}" type="slidenum">
              <a:rPr lang="en-US" smtClean="0"/>
              <a:pPr/>
              <a:t>12</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311DD88-0EF2-423F-8F82-D3737A90C14C}" type="slidenum">
              <a:rPr lang="en-US" smtClean="0"/>
              <a:pPr/>
              <a:t>13</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2F68148B-BC50-4142-9E56-616778DA281A}" type="slidenum">
              <a:rPr lang="en-US" smtClean="0"/>
              <a:pPr/>
              <a:t>14</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en-US" smtClean="0"/>
          </a:p>
        </p:txBody>
      </p:sp>
      <p:sp>
        <p:nvSpPr>
          <p:cNvPr id="69636" name="Slide Number Placeholder 3"/>
          <p:cNvSpPr>
            <a:spLocks noGrp="1"/>
          </p:cNvSpPr>
          <p:nvPr>
            <p:ph type="sldNum" sz="quarter" idx="5"/>
          </p:nvPr>
        </p:nvSpPr>
        <p:spPr>
          <a:noFill/>
        </p:spPr>
        <p:txBody>
          <a:bodyPr/>
          <a:lstStyle/>
          <a:p>
            <a:fld id="{61E7575F-DD0E-4A16-BAC2-17050005B008}"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pPr eaLnBrk="1" hangingPunct="1"/>
            <a:endParaRPr lang="en-US" smtClean="0"/>
          </a:p>
        </p:txBody>
      </p:sp>
      <p:sp>
        <p:nvSpPr>
          <p:cNvPr id="70660" name="Slide Number Placeholder 3"/>
          <p:cNvSpPr>
            <a:spLocks noGrp="1"/>
          </p:cNvSpPr>
          <p:nvPr>
            <p:ph type="sldNum" sz="quarter" idx="5"/>
          </p:nvPr>
        </p:nvSpPr>
        <p:spPr>
          <a:noFill/>
        </p:spPr>
        <p:txBody>
          <a:bodyPr/>
          <a:lstStyle/>
          <a:p>
            <a:fld id="{F4E50CA4-52E6-45D1-8701-314004A12443}"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0A37433-80F6-4E48-BD20-EF25CFE3E377}" type="slidenum">
              <a:rPr lang="en-US" smtClean="0"/>
              <a:pPr/>
              <a:t>4</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6F149DC3-97E3-4947-A246-DF132750125D}" type="slidenum">
              <a:rPr lang="en-US" smtClean="0"/>
              <a:pPr/>
              <a:t>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C24B8806-EE5D-4F02-8A02-7C84798C848C}" type="slidenum">
              <a:rPr lang="en-US" smtClean="0"/>
              <a:pPr/>
              <a:t>6</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4EB44CE-8BD4-4861-9CAE-34613EC1BF51}" type="slidenum">
              <a:rPr lang="en-US" smtClean="0"/>
              <a:pPr/>
              <a:t>7</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C7A072DF-D9EB-4FA1-A1A5-7EEE4CE507FF}" type="slidenum">
              <a:rPr lang="en-US" smtClean="0"/>
              <a:pPr/>
              <a:t>8</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FEB77FC-923B-4A80-B96F-E9FFE86E3FC0}" type="slidenum">
              <a:rPr lang="en-US" smtClean="0"/>
              <a:pPr/>
              <a:t>9</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5964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5964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31800" y="1520825"/>
            <a:ext cx="4087813"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2013" y="1520825"/>
            <a:ext cx="4087812"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31800" y="3913188"/>
            <a:ext cx="4087813"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72013" y="3913188"/>
            <a:ext cx="4087812"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31800" y="1520825"/>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2013" y="1520825"/>
            <a:ext cx="4087812"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2013" y="3913188"/>
            <a:ext cx="4087812"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58775" y="188913"/>
            <a:ext cx="8497888" cy="5964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1800" y="1520825"/>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2013" y="1520825"/>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1800" y="1520825"/>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2013" y="1520825"/>
            <a:ext cx="4087812"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2013" y="3913188"/>
            <a:ext cx="4087812"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1800" y="1520825"/>
            <a:ext cx="4087813"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2013" y="1520825"/>
            <a:ext cx="4087812"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1068" name="Rectangle 44"/>
          <p:cNvSpPr>
            <a:spLocks noChangeArrowheads="1"/>
          </p:cNvSpPr>
          <p:nvPr/>
        </p:nvSpPr>
        <p:spPr bwMode="gray">
          <a:xfrm>
            <a:off x="179388" y="0"/>
            <a:ext cx="8964612" cy="126841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1069" name="Rectangle 45"/>
          <p:cNvSpPr>
            <a:spLocks noChangeArrowheads="1"/>
          </p:cNvSpPr>
          <p:nvPr/>
        </p:nvSpPr>
        <p:spPr bwMode="gray">
          <a:xfrm>
            <a:off x="179388" y="188913"/>
            <a:ext cx="8748712"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1071" name="Rectangle 47"/>
          <p:cNvSpPr>
            <a:spLocks noChangeArrowheads="1"/>
          </p:cNvSpPr>
          <p:nvPr/>
        </p:nvSpPr>
        <p:spPr bwMode="gray">
          <a:xfrm>
            <a:off x="0" y="0"/>
            <a:ext cx="215900" cy="6858000"/>
          </a:xfrm>
          <a:prstGeom prst="rect">
            <a:avLst/>
          </a:prstGeom>
          <a:gradFill rotWithShape="1">
            <a:gsLst>
              <a:gs pos="0">
                <a:schemeClr val="tx2"/>
              </a:gs>
              <a:gs pos="100000">
                <a:srgbClr val="FFFFFF"/>
              </a:gs>
            </a:gsLst>
            <a:lin ang="5400000" scaled="1"/>
          </a:gradFill>
          <a:ln w="9525" algn="ctr">
            <a:noFill/>
            <a:miter lim="800000"/>
            <a:headEnd/>
            <a:tailEnd/>
          </a:ln>
          <a:effectLst/>
        </p:spPr>
        <p:txBody>
          <a:bodyPr wrap="none" anchor="ctr"/>
          <a:lstStyle/>
          <a:p>
            <a:pPr>
              <a:defRPr/>
            </a:pPr>
            <a:endParaRPr lang="en-US"/>
          </a:p>
        </p:txBody>
      </p:sp>
      <p:sp>
        <p:nvSpPr>
          <p:cNvPr id="17413" name="Rectangle 50"/>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17414" name="Rectangle 52"/>
          <p:cNvSpPr>
            <a:spLocks noGrp="1" noChangeArrowheads="1"/>
          </p:cNvSpPr>
          <p:nvPr>
            <p:ph type="body" idx="1"/>
          </p:nvPr>
        </p:nvSpPr>
        <p:spPr bwMode="auto">
          <a:xfrm>
            <a:off x="431800" y="1520825"/>
            <a:ext cx="8328025" cy="463232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77" name="Text Box 53"/>
          <p:cNvSpPr txBox="1">
            <a:spLocks noChangeArrowheads="1"/>
          </p:cNvSpPr>
          <p:nvPr userDrawn="1"/>
        </p:nvSpPr>
        <p:spPr bwMode="auto">
          <a:xfrm>
            <a:off x="8774113" y="6583363"/>
            <a:ext cx="341312" cy="276225"/>
          </a:xfrm>
          <a:prstGeom prst="rect">
            <a:avLst/>
          </a:prstGeom>
          <a:noFill/>
          <a:ln w="9525">
            <a:noFill/>
            <a:miter lim="800000"/>
            <a:headEnd/>
            <a:tailEnd/>
          </a:ln>
          <a:effectLst/>
        </p:spPr>
        <p:txBody>
          <a:bodyPr wrap="none">
            <a:spAutoFit/>
          </a:bodyPr>
          <a:lstStyle/>
          <a:p>
            <a:pPr>
              <a:defRPr/>
            </a:pPr>
            <a:fld id="{BFC39481-843C-4F3C-B661-5C27524C5204}" type="slidenum">
              <a:rPr lang="en-US" sz="1200">
                <a:solidFill>
                  <a:srgbClr val="1D4087"/>
                </a:solidFill>
                <a:latin typeface="+mj-lt"/>
              </a:rPr>
              <a:pPr>
                <a:defRPr/>
              </a:pPr>
              <a:t>‹#›</a:t>
            </a:fld>
            <a:endParaRPr lang="en-US" sz="1200" dirty="0">
              <a:solidFill>
                <a:srgbClr val="1D4087"/>
              </a:solidFill>
              <a:latin typeface="+mj-lt"/>
            </a:endParaRPr>
          </a:p>
        </p:txBody>
      </p:sp>
      <p:sp>
        <p:nvSpPr>
          <p:cNvPr id="1081" name="Text Box 57"/>
          <p:cNvSpPr txBox="1">
            <a:spLocks noChangeArrowheads="1"/>
          </p:cNvSpPr>
          <p:nvPr userDrawn="1"/>
        </p:nvSpPr>
        <p:spPr bwMode="auto">
          <a:xfrm>
            <a:off x="5461000" y="-46038"/>
            <a:ext cx="3683000" cy="274638"/>
          </a:xfrm>
          <a:prstGeom prst="rect">
            <a:avLst/>
          </a:prstGeom>
          <a:noFill/>
          <a:ln w="9525">
            <a:noFill/>
            <a:miter lim="800000"/>
            <a:headEnd/>
            <a:tailEnd/>
          </a:ln>
          <a:effectLst/>
        </p:spPr>
        <p:txBody>
          <a:bodyPr>
            <a:spAutoFit/>
          </a:bodyPr>
          <a:lstStyle/>
          <a:p>
            <a:pPr>
              <a:defRPr/>
            </a:pPr>
            <a:r>
              <a:rPr lang="en-US" sz="1200" b="1" i="1" dirty="0">
                <a:solidFill>
                  <a:schemeClr val="bg1"/>
                </a:solidFill>
              </a:rPr>
              <a:t>   Managing Flow Variability:  Safety Inventory</a:t>
            </a:r>
          </a:p>
        </p:txBody>
      </p:sp>
      <p:sp>
        <p:nvSpPr>
          <p:cNvPr id="9" name="Text Box 57"/>
          <p:cNvSpPr txBox="1">
            <a:spLocks noChangeArrowheads="1"/>
          </p:cNvSpPr>
          <p:nvPr userDrawn="1"/>
        </p:nvSpPr>
        <p:spPr bwMode="auto">
          <a:xfrm>
            <a:off x="0" y="6583363"/>
            <a:ext cx="2232025" cy="276225"/>
          </a:xfrm>
          <a:prstGeom prst="rect">
            <a:avLst/>
          </a:prstGeom>
          <a:noFill/>
          <a:ln w="9525">
            <a:noFill/>
            <a:miter lim="800000"/>
            <a:headEnd/>
            <a:tailEnd/>
          </a:ln>
          <a:effectLst/>
        </p:spPr>
        <p:txBody>
          <a:bodyPr>
            <a:spAutoFit/>
          </a:bodyPr>
          <a:lstStyle/>
          <a:p>
            <a:pPr>
              <a:defRPr/>
            </a:pPr>
            <a:r>
              <a:rPr lang="en-US" sz="1200" b="1" i="1" dirty="0">
                <a:solidFill>
                  <a:schemeClr val="bg1"/>
                </a:solidFill>
              </a:rPr>
              <a:t>   </a:t>
            </a:r>
            <a:r>
              <a:rPr lang="en-US" sz="1200" dirty="0">
                <a:latin typeface="+mj-lt"/>
              </a:rPr>
              <a:t>The Newsvendor Problem</a:t>
            </a:r>
          </a:p>
        </p:txBody>
      </p:sp>
      <p:sp>
        <p:nvSpPr>
          <p:cNvPr id="10" name="Text Box 57"/>
          <p:cNvSpPr txBox="1">
            <a:spLocks noChangeArrowheads="1"/>
          </p:cNvSpPr>
          <p:nvPr userDrawn="1"/>
        </p:nvSpPr>
        <p:spPr bwMode="auto">
          <a:xfrm>
            <a:off x="3671888" y="6583363"/>
            <a:ext cx="2555875" cy="276225"/>
          </a:xfrm>
          <a:prstGeom prst="rect">
            <a:avLst/>
          </a:prstGeom>
          <a:noFill/>
          <a:ln w="9525">
            <a:noFill/>
            <a:miter lim="800000"/>
            <a:headEnd/>
            <a:tailEnd/>
          </a:ln>
          <a:effectLst/>
        </p:spPr>
        <p:txBody>
          <a:bodyPr>
            <a:spAutoFit/>
          </a:bodyPr>
          <a:lstStyle/>
          <a:p>
            <a:pPr>
              <a:defRPr/>
            </a:pPr>
            <a:r>
              <a:rPr lang="en-US" sz="1200" dirty="0" err="1">
                <a:latin typeface="+mj-lt"/>
              </a:rPr>
              <a:t>Ardavan</a:t>
            </a:r>
            <a:r>
              <a:rPr lang="en-US" sz="1200" dirty="0">
                <a:latin typeface="+mj-lt"/>
              </a:rPr>
              <a:t> </a:t>
            </a:r>
            <a:r>
              <a:rPr lang="en-US" sz="1200" dirty="0" err="1">
                <a:latin typeface="+mj-lt"/>
              </a:rPr>
              <a:t>Asef-Vaziri</a:t>
            </a:r>
            <a:r>
              <a:rPr lang="en-US" sz="1200" dirty="0">
                <a:latin typeface="+mj-lt"/>
              </a:rPr>
              <a:t>, Oct 2011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lnSpc>
          <a:spcPct val="130000"/>
        </a:lnSpc>
        <a:spcBef>
          <a:spcPct val="20000"/>
        </a:spcBef>
        <a:spcAft>
          <a:spcPct val="0"/>
        </a:spcAft>
        <a:buClr>
          <a:srgbClr val="000000"/>
        </a:buClr>
        <a:buFont typeface="Wingdings" pitchFamily="2" charset="2"/>
        <a:buChar char="•"/>
        <a:defRPr sz="2400">
          <a:solidFill>
            <a:srgbClr val="1A1A74"/>
          </a:solidFill>
          <a:latin typeface="+mn-lt"/>
          <a:ea typeface="+mn-ea"/>
          <a:cs typeface="+mn-cs"/>
        </a:defRPr>
      </a:lvl1pPr>
      <a:lvl2pPr marL="742950" indent="-285750" algn="l" rtl="0" eaLnBrk="0" fontAlgn="base" hangingPunct="0">
        <a:lnSpc>
          <a:spcPct val="130000"/>
        </a:lnSpc>
        <a:spcBef>
          <a:spcPct val="20000"/>
        </a:spcBef>
        <a:spcAft>
          <a:spcPct val="0"/>
        </a:spcAft>
        <a:buClr>
          <a:srgbClr val="1A1A74"/>
        </a:buClr>
        <a:buFont typeface="Times New Roman" pitchFamily="18" charset="0"/>
        <a:buChar char="–"/>
        <a:defRPr sz="2400">
          <a:solidFill>
            <a:srgbClr val="1A1A74"/>
          </a:solidFill>
          <a:latin typeface="+mn-lt"/>
        </a:defRPr>
      </a:lvl2pPr>
      <a:lvl3pPr marL="1143000" indent="-228600" algn="l" rtl="0" eaLnBrk="0" fontAlgn="base" hangingPunct="0">
        <a:lnSpc>
          <a:spcPct val="130000"/>
        </a:lnSpc>
        <a:spcBef>
          <a:spcPct val="20000"/>
        </a:spcBef>
        <a:spcAft>
          <a:spcPct val="0"/>
        </a:spcAft>
        <a:buClr>
          <a:schemeClr val="tx1"/>
        </a:buClr>
        <a:buChar char="•"/>
        <a:defRPr sz="2000">
          <a:solidFill>
            <a:srgbClr val="1A1A74"/>
          </a:solidFill>
          <a:latin typeface="+mn-lt"/>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
        <a:defRPr sz="2000">
          <a:solidFill>
            <a:srgbClr val="000000"/>
          </a:solidFill>
          <a:latin typeface="Arial" pitchFamily="34"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000000"/>
          </a:solidFill>
          <a:latin typeface="Arial" pitchFamily="34" charset="0"/>
        </a:defRPr>
      </a:lvl5pPr>
      <a:lvl6pPr marL="25146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6pPr>
      <a:lvl7pPr marL="29718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7pPr>
      <a:lvl8pPr marL="34290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8pPr>
      <a:lvl9pPr marL="38862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package" Target="../embeddings/Microsoft_Office_Excel_Worksheet1.xlsx"/></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Microsoft_Office_Excel_97-2003_Worksheet2.xls"/><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0.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7.bin"/><Relationship Id="rId5" Type="http://schemas.openxmlformats.org/officeDocument/2006/relationships/oleObject" Target="../embeddings/Microsoft_Office_Excel_97-2003_Worksheet3.xls"/><Relationship Id="rId4" Type="http://schemas.openxmlformats.org/officeDocument/2006/relationships/oleObject" Target="../embeddings/oleObject2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0.bin"/><Relationship Id="rId5" Type="http://schemas.openxmlformats.org/officeDocument/2006/relationships/oleObject" Target="../embeddings/Microsoft_Office_Excel_97-2003_Worksheet4.xls"/><Relationship Id="rId4" Type="http://schemas.openxmlformats.org/officeDocument/2006/relationships/oleObject" Target="../embeddings/oleObject29.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3.xml"/><Relationship Id="rId7"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image" Target="../media/image10.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179512" y="1333217"/>
            <a:ext cx="2448272" cy="1015663"/>
          </a:xfrm>
          <a:prstGeom prst="rect">
            <a:avLst/>
          </a:prstGeom>
          <a:noFill/>
          <a:ln w="9525">
            <a:noFill/>
            <a:miter lim="800000"/>
            <a:headEnd/>
            <a:tailEnd/>
          </a:ln>
        </p:spPr>
        <p:txBody>
          <a:bodyPr wrap="square">
            <a:spAutoFit/>
          </a:bodyPr>
          <a:lstStyle/>
          <a:p>
            <a:pPr algn="r">
              <a:spcBef>
                <a:spcPct val="50000"/>
              </a:spcBef>
            </a:pPr>
            <a:r>
              <a:rPr lang="en-US" dirty="0" smtClean="0">
                <a:solidFill>
                  <a:srgbClr val="147627"/>
                </a:solidFill>
                <a:latin typeface="Book Antiqua" pitchFamily="18" charset="0"/>
              </a:rPr>
              <a:t>Marginal Profit:</a:t>
            </a:r>
            <a:endParaRPr lang="en-US" dirty="0">
              <a:solidFill>
                <a:srgbClr val="147627"/>
              </a:solidFill>
              <a:latin typeface="Book Antiqua" pitchFamily="18" charset="0"/>
            </a:endParaRPr>
          </a:p>
          <a:p>
            <a:pPr algn="r">
              <a:spcBef>
                <a:spcPct val="50000"/>
              </a:spcBef>
            </a:pPr>
            <a:r>
              <a:rPr lang="en-US" dirty="0" smtClean="0">
                <a:solidFill>
                  <a:srgbClr val="FF0000"/>
                </a:solidFill>
                <a:latin typeface="Book Antiqua" pitchFamily="18" charset="0"/>
              </a:rPr>
              <a:t> </a:t>
            </a:r>
            <a:r>
              <a:rPr lang="en-US" dirty="0">
                <a:solidFill>
                  <a:srgbClr val="FF0000"/>
                </a:solidFill>
                <a:latin typeface="Book Antiqua" pitchFamily="18" charset="0"/>
              </a:rPr>
              <a:t>Marginal Cost</a:t>
            </a:r>
            <a:r>
              <a:rPr lang="en-US" dirty="0">
                <a:latin typeface="Book Antiqua" pitchFamily="18" charset="0"/>
              </a:rPr>
              <a:t>:</a:t>
            </a:r>
          </a:p>
        </p:txBody>
      </p:sp>
      <p:sp>
        <p:nvSpPr>
          <p:cNvPr id="32771" name="Text Box 4"/>
          <p:cNvSpPr txBox="1">
            <a:spLocks noChangeArrowheads="1"/>
          </p:cNvSpPr>
          <p:nvPr/>
        </p:nvSpPr>
        <p:spPr bwMode="auto">
          <a:xfrm>
            <a:off x="2951163" y="1376363"/>
            <a:ext cx="2484933" cy="1015663"/>
          </a:xfrm>
          <a:prstGeom prst="rect">
            <a:avLst/>
          </a:prstGeom>
          <a:noFill/>
          <a:ln w="9525">
            <a:noFill/>
            <a:miter lim="800000"/>
            <a:headEnd/>
            <a:tailEnd/>
          </a:ln>
        </p:spPr>
        <p:txBody>
          <a:bodyPr wrap="square">
            <a:spAutoFit/>
          </a:bodyPr>
          <a:lstStyle/>
          <a:p>
            <a:pPr>
              <a:spcBef>
                <a:spcPct val="50000"/>
              </a:spcBef>
            </a:pPr>
            <a:r>
              <a:rPr lang="en-US" dirty="0" smtClean="0">
                <a:solidFill>
                  <a:srgbClr val="147627"/>
                </a:solidFill>
                <a:latin typeface="Book Antiqua" pitchFamily="18" charset="0"/>
              </a:rPr>
              <a:t>MP </a:t>
            </a:r>
            <a:r>
              <a:rPr lang="en-US" dirty="0">
                <a:solidFill>
                  <a:srgbClr val="147627"/>
                </a:solidFill>
                <a:latin typeface="Book Antiqua" pitchFamily="18" charset="0"/>
              </a:rPr>
              <a:t>= p – c</a:t>
            </a:r>
          </a:p>
          <a:p>
            <a:pPr>
              <a:spcBef>
                <a:spcPct val="50000"/>
              </a:spcBef>
            </a:pPr>
            <a:r>
              <a:rPr lang="en-US" dirty="0">
                <a:solidFill>
                  <a:srgbClr val="FF0000"/>
                </a:solidFill>
                <a:latin typeface="Book Antiqua" pitchFamily="18" charset="0"/>
              </a:rPr>
              <a:t>MC = c - v</a:t>
            </a:r>
          </a:p>
        </p:txBody>
      </p:sp>
      <p:sp>
        <p:nvSpPr>
          <p:cNvPr id="32772" name="Text Box 5"/>
          <p:cNvSpPr txBox="1">
            <a:spLocks noChangeArrowheads="1"/>
          </p:cNvSpPr>
          <p:nvPr/>
        </p:nvSpPr>
        <p:spPr bwMode="auto">
          <a:xfrm>
            <a:off x="6480089" y="1376772"/>
            <a:ext cx="2663911" cy="1015663"/>
          </a:xfrm>
          <a:prstGeom prst="rect">
            <a:avLst/>
          </a:prstGeom>
          <a:noFill/>
          <a:ln w="9525">
            <a:noFill/>
            <a:miter lim="800000"/>
            <a:headEnd/>
            <a:tailEnd/>
          </a:ln>
        </p:spPr>
        <p:txBody>
          <a:bodyPr wrap="square">
            <a:spAutoFit/>
          </a:bodyPr>
          <a:lstStyle/>
          <a:p>
            <a:pPr>
              <a:spcBef>
                <a:spcPct val="50000"/>
              </a:spcBef>
            </a:pPr>
            <a:r>
              <a:rPr lang="en-US" dirty="0" smtClean="0">
                <a:solidFill>
                  <a:srgbClr val="147627"/>
                </a:solidFill>
                <a:latin typeface="Book Antiqua" pitchFamily="18" charset="0"/>
              </a:rPr>
              <a:t>MP </a:t>
            </a:r>
            <a:r>
              <a:rPr lang="en-US" dirty="0">
                <a:solidFill>
                  <a:srgbClr val="147627"/>
                </a:solidFill>
                <a:latin typeface="Book Antiqua" pitchFamily="18" charset="0"/>
              </a:rPr>
              <a:t>= 30 - 10 = </a:t>
            </a:r>
            <a:r>
              <a:rPr lang="en-US" b="1" dirty="0">
                <a:solidFill>
                  <a:srgbClr val="147627"/>
                </a:solidFill>
                <a:latin typeface="Book Antiqua" pitchFamily="18" charset="0"/>
              </a:rPr>
              <a:t>20</a:t>
            </a:r>
          </a:p>
          <a:p>
            <a:pPr>
              <a:spcBef>
                <a:spcPct val="50000"/>
              </a:spcBef>
            </a:pPr>
            <a:r>
              <a:rPr lang="en-US" dirty="0">
                <a:solidFill>
                  <a:srgbClr val="FF0000"/>
                </a:solidFill>
                <a:latin typeface="Book Antiqua" pitchFamily="18" charset="0"/>
              </a:rPr>
              <a:t>MC = 10-5 = </a:t>
            </a:r>
            <a:r>
              <a:rPr lang="en-US" b="1" dirty="0">
                <a:solidFill>
                  <a:srgbClr val="FF0000"/>
                </a:solidFill>
                <a:latin typeface="Book Antiqua" pitchFamily="18" charset="0"/>
              </a:rPr>
              <a:t>5</a:t>
            </a:r>
          </a:p>
        </p:txBody>
      </p:sp>
      <p:sp>
        <p:nvSpPr>
          <p:cNvPr id="32773" name="Rectangle 12"/>
          <p:cNvSpPr>
            <a:spLocks noGrp="1" noChangeArrowheads="1"/>
          </p:cNvSpPr>
          <p:nvPr>
            <p:ph type="title"/>
          </p:nvPr>
        </p:nvSpPr>
        <p:spPr>
          <a:noFill/>
        </p:spPr>
        <p:txBody>
          <a:bodyPr/>
          <a:lstStyle/>
          <a:p>
            <a:pPr eaLnBrk="1" hangingPunct="1"/>
            <a:r>
              <a:rPr lang="en-US" sz="3200" smtClean="0"/>
              <a:t>Analytical Solution for the Optimal Service Level</a:t>
            </a:r>
          </a:p>
        </p:txBody>
      </p:sp>
      <p:sp>
        <p:nvSpPr>
          <p:cNvPr id="823309" name="Text Box 13"/>
          <p:cNvSpPr txBox="1">
            <a:spLocks noChangeArrowheads="1"/>
          </p:cNvSpPr>
          <p:nvPr/>
        </p:nvSpPr>
        <p:spPr bwMode="auto">
          <a:xfrm>
            <a:off x="287338" y="2492896"/>
            <a:ext cx="8856662" cy="3970318"/>
          </a:xfrm>
          <a:prstGeom prst="rect">
            <a:avLst/>
          </a:prstGeom>
          <a:noFill/>
          <a:ln w="9525">
            <a:noFill/>
            <a:miter lim="800000"/>
            <a:headEnd/>
            <a:tailEnd/>
          </a:ln>
        </p:spPr>
        <p:txBody>
          <a:bodyPr wrap="square">
            <a:spAutoFit/>
          </a:bodyPr>
          <a:lstStyle/>
          <a:p>
            <a:pPr>
              <a:spcBef>
                <a:spcPct val="50000"/>
              </a:spcBef>
            </a:pPr>
            <a:r>
              <a:rPr lang="en-US" dirty="0">
                <a:latin typeface="Book Antiqua" pitchFamily="18" charset="0"/>
              </a:rPr>
              <a:t>Suppose I have ordered Q units. </a:t>
            </a:r>
          </a:p>
          <a:p>
            <a:pPr>
              <a:spcBef>
                <a:spcPct val="50000"/>
              </a:spcBef>
            </a:pPr>
            <a:r>
              <a:rPr lang="en-US" dirty="0">
                <a:latin typeface="Book Antiqua" pitchFamily="18" charset="0"/>
              </a:rPr>
              <a:t>What is the expected cost of ordering one more units?</a:t>
            </a:r>
          </a:p>
          <a:p>
            <a:pPr>
              <a:spcBef>
                <a:spcPct val="50000"/>
              </a:spcBef>
            </a:pPr>
            <a:r>
              <a:rPr lang="en-US" dirty="0">
                <a:latin typeface="Book Antiqua" pitchFamily="18" charset="0"/>
              </a:rPr>
              <a:t>What is the expected benefit of ordering one more units?</a:t>
            </a:r>
          </a:p>
          <a:p>
            <a:pPr>
              <a:spcBef>
                <a:spcPct val="50000"/>
              </a:spcBef>
            </a:pPr>
            <a:r>
              <a:rPr lang="en-US" dirty="0">
                <a:latin typeface="Book Antiqua" pitchFamily="18" charset="0"/>
              </a:rPr>
              <a:t>If I have ordered  one unit more than Q units, the probability of not selling that extra unit </a:t>
            </a:r>
            <a:r>
              <a:rPr lang="en-US" dirty="0" smtClean="0">
                <a:latin typeface="Book Antiqua" pitchFamily="18" charset="0"/>
              </a:rPr>
              <a:t>is the probability demand to be </a:t>
            </a:r>
            <a:r>
              <a:rPr lang="en-US" dirty="0">
                <a:latin typeface="Book Antiqua" pitchFamily="18" charset="0"/>
              </a:rPr>
              <a:t>less than or equal to Q. </a:t>
            </a:r>
            <a:endParaRPr lang="en-US" dirty="0" smtClean="0">
              <a:latin typeface="Book Antiqua" pitchFamily="18" charset="0"/>
            </a:endParaRPr>
          </a:p>
          <a:p>
            <a:pPr>
              <a:spcBef>
                <a:spcPct val="50000"/>
              </a:spcBef>
            </a:pPr>
            <a:r>
              <a:rPr lang="en-US" dirty="0" smtClean="0">
                <a:latin typeface="Book Antiqua" pitchFamily="18" charset="0"/>
              </a:rPr>
              <a:t>Since </a:t>
            </a:r>
            <a:r>
              <a:rPr lang="en-US" dirty="0">
                <a:latin typeface="Book Antiqua" pitchFamily="18" charset="0"/>
              </a:rPr>
              <a:t>we have P( </a:t>
            </a:r>
            <a:r>
              <a:rPr lang="en-US" b="1" i="1" dirty="0" smtClean="0">
                <a:latin typeface="Book Antiqua" pitchFamily="18" charset="0"/>
              </a:rPr>
              <a:t>R </a:t>
            </a:r>
            <a:r>
              <a:rPr lang="en-US" i="1" dirty="0">
                <a:latin typeface="Book Antiqua" pitchFamily="18" charset="0"/>
              </a:rPr>
              <a:t>≤ Q)</a:t>
            </a:r>
            <a:r>
              <a:rPr lang="en-US" dirty="0">
                <a:latin typeface="Book Antiqua" pitchFamily="18" charset="0"/>
              </a:rPr>
              <a:t>.</a:t>
            </a:r>
          </a:p>
          <a:p>
            <a:pPr>
              <a:spcBef>
                <a:spcPct val="50000"/>
              </a:spcBef>
            </a:pPr>
            <a:r>
              <a:rPr lang="en-US" dirty="0" smtClean="0">
                <a:solidFill>
                  <a:srgbClr val="FF0000"/>
                </a:solidFill>
                <a:latin typeface="Book Antiqua" pitchFamily="18" charset="0"/>
              </a:rPr>
              <a:t>The </a:t>
            </a:r>
            <a:r>
              <a:rPr lang="en-US" dirty="0">
                <a:solidFill>
                  <a:srgbClr val="FF0000"/>
                </a:solidFill>
                <a:latin typeface="Book Antiqua" pitchFamily="18" charset="0"/>
              </a:rPr>
              <a:t>expected marginal cost =MC</a:t>
            </a:r>
            <a:r>
              <a:rPr lang="en-US" dirty="0">
                <a:solidFill>
                  <a:srgbClr val="FF0000"/>
                </a:solidFill>
                <a:latin typeface="Book Antiqua" pitchFamily="18" charset="0"/>
                <a:cs typeface="Arial" pitchFamily="34" charset="0"/>
              </a:rPr>
              <a:t>× </a:t>
            </a:r>
            <a:r>
              <a:rPr lang="en-US" dirty="0">
                <a:solidFill>
                  <a:srgbClr val="FF0000"/>
                </a:solidFill>
                <a:latin typeface="Book Antiqua" pitchFamily="18" charset="0"/>
              </a:rPr>
              <a:t>P( </a:t>
            </a:r>
            <a:r>
              <a:rPr lang="en-US" b="1" i="1" dirty="0" smtClean="0">
                <a:solidFill>
                  <a:srgbClr val="FF0000"/>
                </a:solidFill>
                <a:latin typeface="Book Antiqua" pitchFamily="18" charset="0"/>
              </a:rPr>
              <a:t>R </a:t>
            </a:r>
            <a:r>
              <a:rPr lang="en-US" i="1" dirty="0">
                <a:solidFill>
                  <a:srgbClr val="FF0000"/>
                </a:solidFill>
                <a:latin typeface="Book Antiqua" pitchFamily="18" charset="0"/>
              </a:rPr>
              <a:t>≤ Q</a:t>
            </a:r>
            <a:r>
              <a:rPr lang="en-US" i="1" dirty="0" smtClean="0">
                <a:solidFill>
                  <a:srgbClr val="FF0000"/>
                </a:solidFill>
                <a:latin typeface="Book Antiqua" pitchFamily="18" charset="0"/>
              </a:rPr>
              <a:t>)</a:t>
            </a:r>
            <a:endParaRPr lang="en-US" dirty="0">
              <a:solidFill>
                <a:srgbClr val="FF0000"/>
              </a:solidFill>
              <a:latin typeface="Book Antiqua"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3309">
                                            <p:txEl>
                                              <p:pRg st="0" end="0"/>
                                            </p:txEl>
                                          </p:spTgt>
                                        </p:tgtEl>
                                        <p:attrNameLst>
                                          <p:attrName>style.visibility</p:attrName>
                                        </p:attrNameLst>
                                      </p:cBhvr>
                                      <p:to>
                                        <p:strVal val="visible"/>
                                      </p:to>
                                    </p:set>
                                    <p:animEffect transition="in" filter="dissolve">
                                      <p:cBhvr>
                                        <p:cTn id="7" dur="500"/>
                                        <p:tgtEl>
                                          <p:spTgt spid="8233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3309">
                                            <p:txEl>
                                              <p:pRg st="1" end="1"/>
                                            </p:txEl>
                                          </p:spTgt>
                                        </p:tgtEl>
                                        <p:attrNameLst>
                                          <p:attrName>style.visibility</p:attrName>
                                        </p:attrNameLst>
                                      </p:cBhvr>
                                      <p:to>
                                        <p:strVal val="visible"/>
                                      </p:to>
                                    </p:set>
                                    <p:animEffect transition="in" filter="dissolve">
                                      <p:cBhvr>
                                        <p:cTn id="12" dur="500"/>
                                        <p:tgtEl>
                                          <p:spTgt spid="8233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3309">
                                            <p:txEl>
                                              <p:pRg st="2" end="2"/>
                                            </p:txEl>
                                          </p:spTgt>
                                        </p:tgtEl>
                                        <p:attrNameLst>
                                          <p:attrName>style.visibility</p:attrName>
                                        </p:attrNameLst>
                                      </p:cBhvr>
                                      <p:to>
                                        <p:strVal val="visible"/>
                                      </p:to>
                                    </p:set>
                                    <p:animEffect transition="in" filter="dissolve">
                                      <p:cBhvr>
                                        <p:cTn id="17" dur="500"/>
                                        <p:tgtEl>
                                          <p:spTgt spid="8233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3309">
                                            <p:txEl>
                                              <p:pRg st="3" end="3"/>
                                            </p:txEl>
                                          </p:spTgt>
                                        </p:tgtEl>
                                        <p:attrNameLst>
                                          <p:attrName>style.visibility</p:attrName>
                                        </p:attrNameLst>
                                      </p:cBhvr>
                                      <p:to>
                                        <p:strVal val="visible"/>
                                      </p:to>
                                    </p:set>
                                    <p:animEffect transition="in" filter="dissolve">
                                      <p:cBhvr>
                                        <p:cTn id="22" dur="500"/>
                                        <p:tgtEl>
                                          <p:spTgt spid="8233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3309">
                                            <p:txEl>
                                              <p:pRg st="4" end="4"/>
                                            </p:txEl>
                                          </p:spTgt>
                                        </p:tgtEl>
                                        <p:attrNameLst>
                                          <p:attrName>style.visibility</p:attrName>
                                        </p:attrNameLst>
                                      </p:cBhvr>
                                      <p:to>
                                        <p:strVal val="visible"/>
                                      </p:to>
                                    </p:set>
                                    <p:animEffect transition="in" filter="dissolve">
                                      <p:cBhvr>
                                        <p:cTn id="27" dur="500"/>
                                        <p:tgtEl>
                                          <p:spTgt spid="82330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23309">
                                            <p:txEl>
                                              <p:pRg st="5" end="5"/>
                                            </p:txEl>
                                          </p:spTgt>
                                        </p:tgtEl>
                                        <p:attrNameLst>
                                          <p:attrName>style.visibility</p:attrName>
                                        </p:attrNameLst>
                                      </p:cBhvr>
                                      <p:to>
                                        <p:strVal val="visible"/>
                                      </p:to>
                                    </p:set>
                                    <p:animEffect transition="in" filter="dissolve">
                                      <p:cBhvr>
                                        <p:cTn id="32" dur="500"/>
                                        <p:tgtEl>
                                          <p:spTgt spid="8233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7013" y="215900"/>
            <a:ext cx="8653462" cy="876300"/>
          </a:xfrm>
        </p:spPr>
        <p:txBody>
          <a:bodyPr/>
          <a:lstStyle/>
          <a:p>
            <a:r>
              <a:rPr lang="en-US" sz="3200" smtClean="0"/>
              <a:t>Additional Example</a:t>
            </a:r>
          </a:p>
        </p:txBody>
      </p:sp>
      <p:sp>
        <p:nvSpPr>
          <p:cNvPr id="43011" name="Rectangle 3"/>
          <p:cNvSpPr>
            <a:spLocks noGrp="1" noChangeArrowheads="1"/>
          </p:cNvSpPr>
          <p:nvPr>
            <p:ph type="body" idx="1"/>
          </p:nvPr>
        </p:nvSpPr>
        <p:spPr>
          <a:xfrm>
            <a:off x="251520" y="1340768"/>
            <a:ext cx="8302625" cy="2736304"/>
          </a:xfrm>
        </p:spPr>
        <p:txBody>
          <a:bodyPr/>
          <a:lstStyle/>
          <a:p>
            <a:pPr marL="0" indent="0">
              <a:buFont typeface="Wingdings" pitchFamily="2" charset="2"/>
              <a:buNone/>
            </a:pPr>
            <a:r>
              <a:rPr lang="en-US" sz="2000" dirty="0" smtClean="0">
                <a:latin typeface="Book Antiqua" pitchFamily="18" charset="0"/>
              </a:rPr>
              <a:t>Your store is selling calendars, which cost you $6.00 and sell for $12.00 Data from previous years suggest that demand is well described by a normal distribution with mean value 60 and standard deviation 10. Calendars which remain unsold after January are returned to the publisher for a $2.00 "salvage" credit. There is only one opportunity to order the calendars. What is the right number of calendars to order? </a:t>
            </a:r>
          </a:p>
          <a:p>
            <a:pPr>
              <a:buFont typeface="Wingdings" pitchFamily="2" charset="2"/>
              <a:buNone/>
            </a:pPr>
            <a:endParaRPr lang="en-US" sz="2200" dirty="0" smtClean="0"/>
          </a:p>
        </p:txBody>
      </p:sp>
      <p:sp>
        <p:nvSpPr>
          <p:cNvPr id="7" name="Rectangle 3"/>
          <p:cNvSpPr txBox="1">
            <a:spLocks noChangeArrowheads="1"/>
          </p:cNvSpPr>
          <p:nvPr/>
        </p:nvSpPr>
        <p:spPr bwMode="auto">
          <a:xfrm>
            <a:off x="215516" y="4185084"/>
            <a:ext cx="8943528" cy="9858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MC= Overage Cost = C</a:t>
            </a:r>
            <a:r>
              <a:rPr kumimoji="0" lang="en-US" sz="2400" b="0" i="0" u="none" strike="noStrike" kern="0" cap="none" spc="0" normalizeH="0" baseline="-25000" noProof="0" dirty="0" smtClean="0">
                <a:ln>
                  <a:noFill/>
                </a:ln>
                <a:solidFill>
                  <a:srgbClr val="1A1A74"/>
                </a:solidFill>
                <a:effectLst/>
                <a:uLnTx/>
                <a:uFillTx/>
                <a:latin typeface="Book Antiqua" pitchFamily="18" charset="0"/>
              </a:rPr>
              <a:t>o</a:t>
            </a:r>
            <a:r>
              <a:rPr kumimoji="0" lang="en-US" sz="2400" b="0" i="0" u="none" strike="noStrike" kern="0" cap="none" spc="0" normalizeH="0" baseline="0" noProof="0" dirty="0" smtClean="0">
                <a:ln>
                  <a:noFill/>
                </a:ln>
                <a:solidFill>
                  <a:srgbClr val="1A1A74"/>
                </a:solidFill>
                <a:effectLst/>
                <a:uLnTx/>
                <a:uFillTx/>
                <a:latin typeface="Book Antiqua" pitchFamily="18" charset="0"/>
              </a:rPr>
              <a:t> = Unit Cost – Salvage = 6 – 2 = 4</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MB= Underage Cost = C</a:t>
            </a:r>
            <a:r>
              <a:rPr kumimoji="0" lang="en-US" sz="2400" b="0" i="0" u="none" strike="noStrike" kern="0" cap="none" spc="0" normalizeH="0" baseline="-25000" noProof="0" dirty="0" smtClean="0">
                <a:ln>
                  <a:noFill/>
                </a:ln>
                <a:solidFill>
                  <a:srgbClr val="1A1A74"/>
                </a:solidFill>
                <a:effectLst/>
                <a:uLnTx/>
                <a:uFillTx/>
                <a:latin typeface="Book Antiqua" pitchFamily="18" charset="0"/>
              </a:rPr>
              <a:t>u</a:t>
            </a:r>
            <a:r>
              <a:rPr kumimoji="0" lang="en-US" sz="2400" b="0" i="0" u="none" strike="noStrike" kern="0" cap="none" spc="0" normalizeH="0" baseline="0" noProof="0" dirty="0" smtClean="0">
                <a:ln>
                  <a:noFill/>
                </a:ln>
                <a:solidFill>
                  <a:srgbClr val="1A1A74"/>
                </a:solidFill>
                <a:effectLst/>
                <a:uLnTx/>
                <a:uFillTx/>
                <a:latin typeface="Book Antiqua" pitchFamily="18" charset="0"/>
              </a:rPr>
              <a:t> = Selling Price – Unit Cost = 12 – 6 = 6</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kumimoji="0" lang="en-US" sz="2400" b="0" i="0" u="none" strike="noStrike" kern="0" cap="none" spc="0" normalizeH="0" baseline="0" noProof="0" dirty="0" smtClean="0">
              <a:ln>
                <a:noFill/>
              </a:ln>
              <a:solidFill>
                <a:srgbClr val="1A1A74"/>
              </a:solidFill>
              <a:effectLst/>
              <a:uLnTx/>
              <a:uFillTx/>
              <a:latin typeface="+mn-lt"/>
              <a:ea typeface="+mn-ea"/>
              <a:cs typeface="+mn-cs"/>
            </a:endParaRP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kumimoji="0" lang="en-US" sz="2400" b="0" i="0" u="none" strike="noStrike" kern="0" cap="none" spc="0" normalizeH="0" baseline="0" noProof="0" dirty="0" smtClean="0">
              <a:ln>
                <a:noFill/>
              </a:ln>
              <a:solidFill>
                <a:srgbClr val="1A1A74"/>
              </a:solidFill>
              <a:effectLst/>
              <a:uLnTx/>
              <a:uFillTx/>
              <a:latin typeface="+mn-lt"/>
              <a:ea typeface="+mn-ea"/>
              <a:cs typeface="+mn-cs"/>
            </a:endParaRPr>
          </a:p>
        </p:txBody>
      </p:sp>
      <p:graphicFrame>
        <p:nvGraphicFramePr>
          <p:cNvPr id="14338" name="Object 2"/>
          <p:cNvGraphicFramePr>
            <a:graphicFrameLocks noChangeAspect="1"/>
          </p:cNvGraphicFramePr>
          <p:nvPr/>
        </p:nvGraphicFramePr>
        <p:xfrm>
          <a:off x="2481263" y="5408613"/>
          <a:ext cx="4246562" cy="936625"/>
        </p:xfrm>
        <a:graphic>
          <a:graphicData uri="http://schemas.openxmlformats.org/presentationml/2006/ole">
            <p:oleObj spid="_x0000_s43015" name="Equation" r:id="rId4" imgW="2120760" imgH="431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338"/>
                                        </p:tgtEl>
                                        <p:attrNameLst>
                                          <p:attrName>style.visibility</p:attrName>
                                        </p:attrNameLst>
                                      </p:cBhvr>
                                      <p:to>
                                        <p:strVal val="visible"/>
                                      </p:to>
                                    </p:set>
                                    <p:animEffect transition="in" filter="dissolve">
                                      <p:cBhvr>
                                        <p:cTn id="1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227013" y="288925"/>
            <a:ext cx="8653462" cy="730250"/>
          </a:xfrm>
        </p:spPr>
        <p:txBody>
          <a:bodyPr/>
          <a:lstStyle/>
          <a:p>
            <a:r>
              <a:rPr lang="en-US" sz="3200" smtClean="0"/>
              <a:t>Additional Example - Solution</a:t>
            </a:r>
          </a:p>
        </p:txBody>
      </p:sp>
      <p:sp>
        <p:nvSpPr>
          <p:cNvPr id="2" name="Text Box 5"/>
          <p:cNvSpPr txBox="1">
            <a:spLocks noChangeArrowheads="1"/>
          </p:cNvSpPr>
          <p:nvPr/>
        </p:nvSpPr>
        <p:spPr bwMode="auto">
          <a:xfrm>
            <a:off x="395536" y="3969060"/>
            <a:ext cx="7950200" cy="830997"/>
          </a:xfrm>
          <a:prstGeom prst="rect">
            <a:avLst/>
          </a:prstGeom>
          <a:noFill/>
          <a:ln w="12700">
            <a:noFill/>
            <a:miter lim="800000"/>
            <a:headEnd/>
            <a:tailEnd/>
          </a:ln>
        </p:spPr>
        <p:txBody>
          <a:bodyPr>
            <a:spAutoFit/>
          </a:bodyPr>
          <a:lstStyle/>
          <a:p>
            <a:pPr eaLnBrk="0" hangingPunct="0">
              <a:spcBef>
                <a:spcPct val="50000"/>
              </a:spcBef>
            </a:pPr>
            <a:r>
              <a:rPr lang="en-US" dirty="0">
                <a:solidFill>
                  <a:srgbClr val="000099"/>
                </a:solidFill>
                <a:latin typeface="Book Antiqua" pitchFamily="18" charset="0"/>
              </a:rPr>
              <a:t>By convention, for the continuous demand distributions, the results are rounded to the closest integer</a:t>
            </a:r>
            <a:r>
              <a:rPr lang="en-US" b="1" dirty="0">
                <a:solidFill>
                  <a:srgbClr val="000099"/>
                </a:solidFill>
                <a:latin typeface="Book Antiqua" pitchFamily="18" charset="0"/>
              </a:rPr>
              <a:t>.</a:t>
            </a:r>
          </a:p>
        </p:txBody>
      </p:sp>
      <p:graphicFrame>
        <p:nvGraphicFramePr>
          <p:cNvPr id="14347" name="Object 11"/>
          <p:cNvGraphicFramePr>
            <a:graphicFrameLocks noChangeAspect="1"/>
          </p:cNvGraphicFramePr>
          <p:nvPr/>
        </p:nvGraphicFramePr>
        <p:xfrm>
          <a:off x="1799692" y="2384884"/>
          <a:ext cx="5315723" cy="900100"/>
        </p:xfrm>
        <a:graphic>
          <a:graphicData uri="http://schemas.openxmlformats.org/presentationml/2006/ole">
            <p:oleObj spid="_x0000_s14339" name="Equation" r:id="rId4" imgW="2679480" imgH="419040" progId="Equation.3">
              <p:embed/>
            </p:oleObj>
          </a:graphicData>
        </a:graphic>
      </p:graphicFrame>
      <p:sp>
        <p:nvSpPr>
          <p:cNvPr id="12" name="Rectangle 3"/>
          <p:cNvSpPr txBox="1">
            <a:spLocks noChangeArrowheads="1"/>
          </p:cNvSpPr>
          <p:nvPr/>
        </p:nvSpPr>
        <p:spPr bwMode="auto">
          <a:xfrm>
            <a:off x="251520" y="1268760"/>
            <a:ext cx="8302625" cy="1296144"/>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Book Antiqua" pitchFamily="18" charset="0"/>
              </a:rPr>
              <a:t>Look for </a:t>
            </a:r>
            <a:r>
              <a:rPr lang="en-US" kern="0" dirty="0" smtClean="0">
                <a:solidFill>
                  <a:srgbClr val="1A1A74"/>
                </a:solidFill>
                <a:latin typeface="Book Antiqua" pitchFamily="18" charset="0"/>
              </a:rPr>
              <a:t>P(x </a:t>
            </a:r>
            <a:r>
              <a:rPr lang="en-US" kern="0" dirty="0">
                <a:solidFill>
                  <a:srgbClr val="1A1A74"/>
                </a:solidFill>
                <a:latin typeface="Book Antiqua" pitchFamily="18" charset="0"/>
              </a:rPr>
              <a:t>≤ </a:t>
            </a:r>
            <a:r>
              <a:rPr lang="en-US" kern="0" dirty="0" smtClean="0">
                <a:solidFill>
                  <a:srgbClr val="1A1A74"/>
                </a:solidFill>
                <a:latin typeface="Book Antiqua" pitchFamily="18" charset="0"/>
              </a:rPr>
              <a:t>Z) </a:t>
            </a:r>
            <a:r>
              <a:rPr lang="en-US" kern="0" dirty="0">
                <a:solidFill>
                  <a:srgbClr val="1A1A74"/>
                </a:solidFill>
                <a:latin typeface="Book Antiqua" pitchFamily="18" charset="0"/>
              </a:rPr>
              <a:t>= 0.6 in Standard Normal table or </a:t>
            </a:r>
            <a:endParaRPr lang="en-US" kern="0" dirty="0" smtClean="0">
              <a:solidFill>
                <a:srgbClr val="1A1A74"/>
              </a:solidFill>
              <a:latin typeface="Book Antiqua" pitchFamily="18" charset="0"/>
            </a:endParaRPr>
          </a:p>
          <a:p>
            <a:pPr marL="342900" indent="-342900" eaLnBrk="0" hangingPunct="0">
              <a:lnSpc>
                <a:spcPct val="130000"/>
              </a:lnSpc>
              <a:spcBef>
                <a:spcPct val="20000"/>
              </a:spcBef>
              <a:buClr>
                <a:srgbClr val="000000"/>
              </a:buClr>
              <a:buFont typeface="Wingdings" pitchFamily="2" charset="2"/>
              <a:buNone/>
              <a:defRPr/>
            </a:pPr>
            <a:r>
              <a:rPr lang="en-US" kern="0" dirty="0" smtClean="0">
                <a:solidFill>
                  <a:srgbClr val="1A1A74"/>
                </a:solidFill>
                <a:latin typeface="Book Antiqua" pitchFamily="18" charset="0"/>
              </a:rPr>
              <a:t>for </a:t>
            </a:r>
            <a:r>
              <a:rPr lang="en-US" kern="0" dirty="0">
                <a:solidFill>
                  <a:srgbClr val="1A1A74"/>
                </a:solidFill>
                <a:latin typeface="Book Antiqua" pitchFamily="18" charset="0"/>
              </a:rPr>
              <a:t>NORMSINV(0.6) in excel </a:t>
            </a:r>
            <a:r>
              <a:rPr lang="en-US" kern="0" dirty="0">
                <a:solidFill>
                  <a:srgbClr val="1A1A74"/>
                </a:solidFill>
                <a:latin typeface="Book Antiqua" pitchFamily="18" charset="0"/>
                <a:sym typeface="Wingdings" pitchFamily="2" charset="2"/>
              </a:rPr>
              <a:t> 0.2533</a:t>
            </a:r>
            <a:endParaRPr lang="en-US" kern="0" dirty="0">
              <a:solidFill>
                <a:srgbClr val="1A1A74"/>
              </a:solidFill>
              <a:latin typeface="Book Antiqua" pitchFamily="18" charset="0"/>
            </a:endParaRPr>
          </a:p>
          <a:p>
            <a:pPr marL="342900" indent="-342900" eaLnBrk="0" hangingPunct="0">
              <a:lnSpc>
                <a:spcPct val="130000"/>
              </a:lnSpc>
              <a:spcBef>
                <a:spcPct val="20000"/>
              </a:spcBef>
              <a:buClr>
                <a:srgbClr val="000000"/>
              </a:buClr>
              <a:buFont typeface="Wingdings" pitchFamily="2" charset="2"/>
              <a:buNone/>
              <a:defRPr/>
            </a:pPr>
            <a:endParaRPr lang="en-US"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kern="0" dirty="0">
              <a:solidFill>
                <a:srgbClr val="1A1A74"/>
              </a:solidFill>
              <a:latin typeface="+mn-lt"/>
            </a:endParaRPr>
          </a:p>
        </p:txBody>
      </p:sp>
      <p:graphicFrame>
        <p:nvGraphicFramePr>
          <p:cNvPr id="14348" name="Object 12"/>
          <p:cNvGraphicFramePr>
            <a:graphicFrameLocks noChangeAspect="1"/>
          </p:cNvGraphicFramePr>
          <p:nvPr/>
        </p:nvGraphicFramePr>
        <p:xfrm>
          <a:off x="1547664" y="3320988"/>
          <a:ext cx="6307574" cy="504056"/>
        </p:xfrm>
        <a:graphic>
          <a:graphicData uri="http://schemas.openxmlformats.org/presentationml/2006/ole">
            <p:oleObj spid="_x0000_s14340" name="Equation" r:id="rId5" imgW="3098520" imgH="228600" progId="Equation.3">
              <p:embed/>
            </p:oleObj>
          </a:graphicData>
        </a:graphic>
      </p:graphicFrame>
      <p:sp>
        <p:nvSpPr>
          <p:cNvPr id="15" name="Rectangle 3"/>
          <p:cNvSpPr txBox="1">
            <a:spLocks noChangeArrowheads="1"/>
          </p:cNvSpPr>
          <p:nvPr/>
        </p:nvSpPr>
        <p:spPr bwMode="auto">
          <a:xfrm>
            <a:off x="251520" y="4905164"/>
            <a:ext cx="8892480" cy="158417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Suppose the supplier would like to decrease the unit cost in order to have you increase your order quantity by 20%. What is the minimum decrease (in $) that the supplier has to offer.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dissolv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dissolv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347"/>
                                        </p:tgtEl>
                                        <p:attrNameLst>
                                          <p:attrName>style.visibility</p:attrName>
                                        </p:attrNameLst>
                                      </p:cBhvr>
                                      <p:to>
                                        <p:strVal val="visible"/>
                                      </p:to>
                                    </p:set>
                                    <p:animEffect transition="in" filter="dissolve">
                                      <p:cBhvr>
                                        <p:cTn id="17" dur="500"/>
                                        <p:tgtEl>
                                          <p:spTgt spid="1434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4348"/>
                                        </p:tgtEl>
                                        <p:attrNameLst>
                                          <p:attrName>style.visibility</p:attrName>
                                        </p:attrNameLst>
                                      </p:cBhvr>
                                      <p:to>
                                        <p:strVal val="visible"/>
                                      </p:to>
                                    </p:set>
                                    <p:animEffect transition="in" filter="dissolve">
                                      <p:cBhvr>
                                        <p:cTn id="22" dur="500"/>
                                        <p:tgtEl>
                                          <p:spTgt spid="1434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7013" y="288925"/>
            <a:ext cx="8726487" cy="685800"/>
          </a:xfrm>
        </p:spPr>
        <p:txBody>
          <a:bodyPr/>
          <a:lstStyle/>
          <a:p>
            <a:r>
              <a:rPr lang="en-US" sz="3200" smtClean="0"/>
              <a:t>Additional Example - Solution</a:t>
            </a:r>
          </a:p>
        </p:txBody>
      </p:sp>
      <p:sp>
        <p:nvSpPr>
          <p:cNvPr id="15366" name="Rectangle 3"/>
          <p:cNvSpPr>
            <a:spLocks noGrp="1" noChangeArrowheads="1"/>
          </p:cNvSpPr>
          <p:nvPr>
            <p:ph type="body" idx="1"/>
          </p:nvPr>
        </p:nvSpPr>
        <p:spPr>
          <a:xfrm>
            <a:off x="251520" y="1304765"/>
            <a:ext cx="8892480" cy="648072"/>
          </a:xfrm>
        </p:spPr>
        <p:txBody>
          <a:bodyPr/>
          <a:lstStyle/>
          <a:p>
            <a:pPr marL="0" indent="0">
              <a:buFont typeface="Wingdings" pitchFamily="2" charset="2"/>
              <a:buNone/>
            </a:pPr>
            <a:r>
              <a:rPr lang="en-US" sz="2200" dirty="0" smtClean="0"/>
              <a:t>	</a:t>
            </a:r>
            <a:r>
              <a:rPr lang="en-US" dirty="0" err="1" smtClean="0">
                <a:latin typeface="Book Antiqua" pitchFamily="18" charset="0"/>
              </a:rPr>
              <a:t>Q</a:t>
            </a:r>
            <a:r>
              <a:rPr lang="en-US" baseline="30000" dirty="0" err="1" smtClean="0">
                <a:latin typeface="Book Antiqua" pitchFamily="18" charset="0"/>
              </a:rPr>
              <a:t>new</a:t>
            </a:r>
            <a:r>
              <a:rPr lang="en-US" dirty="0" smtClean="0">
                <a:latin typeface="Book Antiqua" pitchFamily="18" charset="0"/>
              </a:rPr>
              <a:t> = 1.2 * 63 = 75.6 ~ 76 units</a:t>
            </a:r>
          </a:p>
        </p:txBody>
      </p:sp>
      <p:graphicFrame>
        <p:nvGraphicFramePr>
          <p:cNvPr id="10" name="Object 2"/>
          <p:cNvGraphicFramePr>
            <a:graphicFrameLocks noChangeAspect="1"/>
          </p:cNvGraphicFramePr>
          <p:nvPr/>
        </p:nvGraphicFramePr>
        <p:xfrm>
          <a:off x="800100" y="1952625"/>
          <a:ext cx="7518400" cy="971550"/>
        </p:xfrm>
        <a:graphic>
          <a:graphicData uri="http://schemas.openxmlformats.org/presentationml/2006/ole">
            <p:oleObj spid="_x0000_s15362" name="Equation" r:id="rId4" imgW="3301920" imgH="393480" progId="Equation.3">
              <p:embed/>
            </p:oleObj>
          </a:graphicData>
        </a:graphic>
      </p:graphicFrame>
      <p:sp>
        <p:nvSpPr>
          <p:cNvPr id="12" name="Rectangle 3"/>
          <p:cNvSpPr txBox="1">
            <a:spLocks noChangeArrowheads="1"/>
          </p:cNvSpPr>
          <p:nvPr/>
        </p:nvSpPr>
        <p:spPr bwMode="auto">
          <a:xfrm>
            <a:off x="395536" y="2960948"/>
            <a:ext cx="8302625" cy="985838"/>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Book Antiqua" pitchFamily="18" charset="0"/>
              </a:rPr>
              <a:t>Look for P(Z ≤ 1.6) = 0.6 in Standard Normal table </a:t>
            </a:r>
            <a:endParaRPr lang="en-US" kern="0" dirty="0" smtClean="0">
              <a:solidFill>
                <a:srgbClr val="1A1A74"/>
              </a:solidFill>
              <a:latin typeface="Book Antiqua" pitchFamily="18" charset="0"/>
            </a:endParaRPr>
          </a:p>
          <a:p>
            <a:pPr marL="342900" indent="-342900" eaLnBrk="0" hangingPunct="0">
              <a:lnSpc>
                <a:spcPct val="130000"/>
              </a:lnSpc>
              <a:spcBef>
                <a:spcPct val="20000"/>
              </a:spcBef>
              <a:buClr>
                <a:srgbClr val="000000"/>
              </a:buClr>
              <a:buFont typeface="Wingdings" pitchFamily="2" charset="2"/>
              <a:buNone/>
              <a:defRPr/>
            </a:pPr>
            <a:r>
              <a:rPr lang="en-US" kern="0" dirty="0" smtClean="0">
                <a:solidFill>
                  <a:srgbClr val="1A1A74"/>
                </a:solidFill>
                <a:latin typeface="Book Antiqua" pitchFamily="18" charset="0"/>
              </a:rPr>
              <a:t>or </a:t>
            </a:r>
            <a:r>
              <a:rPr lang="en-US" kern="0" dirty="0">
                <a:solidFill>
                  <a:srgbClr val="1A1A74"/>
                </a:solidFill>
                <a:latin typeface="Book Antiqua" pitchFamily="18" charset="0"/>
              </a:rPr>
              <a:t>for NORMSDIST(1.6) in excel </a:t>
            </a:r>
            <a:r>
              <a:rPr lang="en-US" kern="0" dirty="0">
                <a:solidFill>
                  <a:srgbClr val="1A1A74"/>
                </a:solidFill>
                <a:latin typeface="Book Antiqua" pitchFamily="18" charset="0"/>
                <a:sym typeface="Wingdings" pitchFamily="2" charset="2"/>
              </a:rPr>
              <a:t> 0.9452</a:t>
            </a:r>
            <a:endParaRPr lang="en-US" kern="0" dirty="0">
              <a:solidFill>
                <a:srgbClr val="1A1A74"/>
              </a:solidFill>
              <a:latin typeface="Book Antiqua" pitchFamily="18" charset="0"/>
            </a:endParaRPr>
          </a:p>
          <a:p>
            <a:pPr marL="342900" indent="-342900" eaLnBrk="0" hangingPunct="0">
              <a:lnSpc>
                <a:spcPct val="130000"/>
              </a:lnSpc>
              <a:spcBef>
                <a:spcPct val="20000"/>
              </a:spcBef>
              <a:buClr>
                <a:srgbClr val="000000"/>
              </a:buClr>
              <a:buFont typeface="Wingdings" pitchFamily="2" charset="2"/>
              <a:buNone/>
              <a:defRPr/>
            </a:pPr>
            <a:endParaRPr lang="en-US" sz="2200"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sz="2200" kern="0" dirty="0">
              <a:solidFill>
                <a:srgbClr val="1A1A74"/>
              </a:solidFill>
              <a:latin typeface="+mn-lt"/>
            </a:endParaRPr>
          </a:p>
        </p:txBody>
      </p:sp>
      <p:graphicFrame>
        <p:nvGraphicFramePr>
          <p:cNvPr id="15373" name="Object 13"/>
          <p:cNvGraphicFramePr>
            <a:graphicFrameLocks noChangeAspect="1"/>
          </p:cNvGraphicFramePr>
          <p:nvPr/>
        </p:nvGraphicFramePr>
        <p:xfrm>
          <a:off x="461963" y="4221163"/>
          <a:ext cx="8215312" cy="1008062"/>
        </p:xfrm>
        <a:graphic>
          <a:graphicData uri="http://schemas.openxmlformats.org/presentationml/2006/ole">
            <p:oleObj spid="_x0000_s15363" name="Equation" r:id="rId5" imgW="3809880" imgH="431640" progId="Equation.3">
              <p:embed/>
            </p:oleObj>
          </a:graphicData>
        </a:graphic>
      </p:graphicFrame>
      <p:graphicFrame>
        <p:nvGraphicFramePr>
          <p:cNvPr id="15374" name="Object 14"/>
          <p:cNvGraphicFramePr>
            <a:graphicFrameLocks noChangeAspect="1"/>
          </p:cNvGraphicFramePr>
          <p:nvPr/>
        </p:nvGraphicFramePr>
        <p:xfrm>
          <a:off x="935596" y="5553236"/>
          <a:ext cx="4709568" cy="576064"/>
        </p:xfrm>
        <a:graphic>
          <a:graphicData uri="http://schemas.openxmlformats.org/presentationml/2006/ole">
            <p:oleObj spid="_x0000_s15364" name="Equation" r:id="rId6" imgW="1574640" imgH="177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dissolv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dissolv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373"/>
                                        </p:tgtEl>
                                        <p:attrNameLst>
                                          <p:attrName>style.visibility</p:attrName>
                                        </p:attrNameLst>
                                      </p:cBhvr>
                                      <p:to>
                                        <p:strVal val="visible"/>
                                      </p:to>
                                    </p:set>
                                    <p:animEffect transition="in" filter="dissolve">
                                      <p:cBhvr>
                                        <p:cTn id="22" dur="500"/>
                                        <p:tgtEl>
                                          <p:spTgt spid="1537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374"/>
                                        </p:tgtEl>
                                        <p:attrNameLst>
                                          <p:attrName>style.visibility</p:attrName>
                                        </p:attrNameLst>
                                      </p:cBhvr>
                                      <p:to>
                                        <p:strVal val="visible"/>
                                      </p:to>
                                    </p:set>
                                    <p:animEffect transition="in" filter="dissolve">
                                      <p:cBhvr>
                                        <p:cTn id="27" dur="500"/>
                                        <p:tgtEl>
                                          <p:spTgt spid="15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0038" y="288925"/>
            <a:ext cx="7772400" cy="685800"/>
          </a:xfrm>
        </p:spPr>
        <p:txBody>
          <a:bodyPr/>
          <a:lstStyle/>
          <a:p>
            <a:r>
              <a:rPr lang="en-US" sz="3200" smtClean="0"/>
              <a:t>Additional Example</a:t>
            </a:r>
          </a:p>
        </p:txBody>
      </p:sp>
      <p:sp>
        <p:nvSpPr>
          <p:cNvPr id="44035" name="Rectangle 3"/>
          <p:cNvSpPr>
            <a:spLocks noGrp="1" noChangeArrowheads="1"/>
          </p:cNvSpPr>
          <p:nvPr>
            <p:ph type="body" idx="1"/>
          </p:nvPr>
        </p:nvSpPr>
        <p:spPr>
          <a:xfrm>
            <a:off x="251520" y="1304764"/>
            <a:ext cx="8302625" cy="3096344"/>
          </a:xfrm>
        </p:spPr>
        <p:txBody>
          <a:bodyPr/>
          <a:lstStyle/>
          <a:p>
            <a:pPr marL="0" indent="0">
              <a:buFont typeface="Wingdings" pitchFamily="2" charset="2"/>
              <a:buNone/>
            </a:pPr>
            <a:r>
              <a:rPr lang="en-US" sz="2000" dirty="0" smtClean="0">
                <a:latin typeface="Book Antiqua" pitchFamily="18" charset="0"/>
              </a:rPr>
              <a:t>On consecutive Sundays, Mac, the owner of your local newsstand, purchases a number of copies of “The Computer Journal”. He pays 25 cents for each copy and sells each for 75 cents. Copies he has not sold during the week can be returned to his supplier for 10 cents each. The supplier is able to salvage the paper for printing future issues. Mac has kept careful records of the demand each week for the journal.  The observed demand during the past weeks has the following distribution:</a:t>
            </a:r>
          </a:p>
          <a:p>
            <a:pPr marL="0" indent="0">
              <a:buFont typeface="Wingdings" pitchFamily="2" charset="2"/>
              <a:buNone/>
            </a:pPr>
            <a:endParaRPr lang="en-US" dirty="0" smtClean="0"/>
          </a:p>
          <a:p>
            <a:pPr marL="0" indent="0">
              <a:buFont typeface="Wingdings" pitchFamily="2" charset="2"/>
              <a:buNone/>
            </a:pPr>
            <a:endParaRPr lang="en-US" sz="2000" dirty="0" smtClean="0"/>
          </a:p>
        </p:txBody>
      </p:sp>
      <p:graphicFrame>
        <p:nvGraphicFramePr>
          <p:cNvPr id="44040" name="Object 8"/>
          <p:cNvGraphicFramePr>
            <a:graphicFrameLocks noChangeAspect="1"/>
          </p:cNvGraphicFramePr>
          <p:nvPr/>
        </p:nvGraphicFramePr>
        <p:xfrm>
          <a:off x="359532" y="4473116"/>
          <a:ext cx="8114071" cy="792088"/>
        </p:xfrm>
        <a:graphic>
          <a:graphicData uri="http://schemas.openxmlformats.org/presentationml/2006/ole">
            <p:oleObj spid="_x0000_s44040" name="Worksheet" r:id="rId4" imgW="4000602" imgH="390661" progId="Excel.Sheet.12">
              <p:embed/>
            </p:oleObj>
          </a:graphicData>
        </a:graphic>
      </p:graphicFrame>
      <p:sp>
        <p:nvSpPr>
          <p:cNvPr id="5" name="Rectangle 3"/>
          <p:cNvSpPr txBox="1">
            <a:spLocks noChangeArrowheads="1"/>
          </p:cNvSpPr>
          <p:nvPr/>
        </p:nvSpPr>
        <p:spPr bwMode="auto">
          <a:xfrm>
            <a:off x="323528" y="5409220"/>
            <a:ext cx="8820472" cy="64807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What is the optimum order quantity for Mac to minimize his cost?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2"/>
          <p:cNvSpPr>
            <a:spLocks noGrp="1" noChangeArrowheads="1"/>
          </p:cNvSpPr>
          <p:nvPr>
            <p:ph type="title"/>
          </p:nvPr>
        </p:nvSpPr>
        <p:spPr>
          <a:xfrm>
            <a:off x="227013" y="215900"/>
            <a:ext cx="8616950" cy="685800"/>
          </a:xfrm>
        </p:spPr>
        <p:txBody>
          <a:bodyPr/>
          <a:lstStyle/>
          <a:p>
            <a:r>
              <a:rPr lang="en-US" sz="3200" smtClean="0"/>
              <a:t>Additional Example - Solution</a:t>
            </a:r>
          </a:p>
        </p:txBody>
      </p:sp>
      <p:sp>
        <p:nvSpPr>
          <p:cNvPr id="16392" name="Rectangle 3"/>
          <p:cNvSpPr>
            <a:spLocks noGrp="1" noChangeArrowheads="1"/>
          </p:cNvSpPr>
          <p:nvPr>
            <p:ph type="body" idx="1"/>
          </p:nvPr>
        </p:nvSpPr>
        <p:spPr>
          <a:xfrm>
            <a:off x="143508" y="1448780"/>
            <a:ext cx="9109012" cy="1068524"/>
          </a:xfrm>
        </p:spPr>
        <p:txBody>
          <a:bodyPr/>
          <a:lstStyle/>
          <a:p>
            <a:pPr>
              <a:lnSpc>
                <a:spcPct val="90000"/>
              </a:lnSpc>
              <a:buFont typeface="Wingdings" pitchFamily="2" charset="2"/>
              <a:buNone/>
            </a:pPr>
            <a:r>
              <a:rPr lang="en-US" dirty="0" smtClean="0">
                <a:latin typeface="Book Antiqua" pitchFamily="18" charset="0"/>
              </a:rPr>
              <a:t>Overage Cost = C</a:t>
            </a:r>
            <a:r>
              <a:rPr lang="en-US" baseline="-25000" dirty="0" smtClean="0">
                <a:latin typeface="Book Antiqua" pitchFamily="18" charset="0"/>
              </a:rPr>
              <a:t>o</a:t>
            </a:r>
            <a:r>
              <a:rPr lang="en-US" dirty="0" smtClean="0">
                <a:latin typeface="Book Antiqua" pitchFamily="18" charset="0"/>
              </a:rPr>
              <a:t> = Unit Cost – Salvage = 0.25 – 0.1 = 0.15</a:t>
            </a:r>
          </a:p>
          <a:p>
            <a:pPr>
              <a:lnSpc>
                <a:spcPct val="90000"/>
              </a:lnSpc>
              <a:buFont typeface="Wingdings" pitchFamily="2" charset="2"/>
              <a:buNone/>
            </a:pPr>
            <a:r>
              <a:rPr lang="en-US" dirty="0" smtClean="0">
                <a:latin typeface="Book Antiqua" pitchFamily="18" charset="0"/>
              </a:rPr>
              <a:t>Underage Cost = C</a:t>
            </a:r>
            <a:r>
              <a:rPr lang="en-US" baseline="-25000" dirty="0" smtClean="0">
                <a:latin typeface="Book Antiqua" pitchFamily="18" charset="0"/>
              </a:rPr>
              <a:t>u</a:t>
            </a:r>
            <a:r>
              <a:rPr lang="en-US" dirty="0" smtClean="0">
                <a:latin typeface="Book Antiqua" pitchFamily="18" charset="0"/>
              </a:rPr>
              <a:t> = Selling Price – Unit Cost = 0.75 – 0.25 = 0.50</a:t>
            </a:r>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p:txBody>
      </p:sp>
      <p:graphicFrame>
        <p:nvGraphicFramePr>
          <p:cNvPr id="16386" name="Object 2"/>
          <p:cNvGraphicFramePr>
            <a:graphicFrameLocks noChangeAspect="1"/>
          </p:cNvGraphicFramePr>
          <p:nvPr/>
        </p:nvGraphicFramePr>
        <p:xfrm>
          <a:off x="333375" y="3284264"/>
          <a:ext cx="5253038" cy="1512888"/>
        </p:xfrm>
        <a:graphic>
          <a:graphicData uri="http://schemas.openxmlformats.org/presentationml/2006/ole">
            <p:oleObj spid="_x0000_s16386" name="Equation" r:id="rId4" imgW="2577960" imgH="685800" progId="Equation.3">
              <p:embed/>
            </p:oleObj>
          </a:graphicData>
        </a:graphic>
      </p:graphicFrame>
      <p:graphicFrame>
        <p:nvGraphicFramePr>
          <p:cNvPr id="16387" name="Object 3"/>
          <p:cNvGraphicFramePr>
            <a:graphicFrameLocks noChangeAspect="1"/>
          </p:cNvGraphicFramePr>
          <p:nvPr/>
        </p:nvGraphicFramePr>
        <p:xfrm>
          <a:off x="6090128" y="2492896"/>
          <a:ext cx="2864990" cy="2937942"/>
        </p:xfrm>
        <a:graphic>
          <a:graphicData uri="http://schemas.openxmlformats.org/presentationml/2006/ole">
            <p:oleObj spid="_x0000_s16387" name="Worksheet" r:id="rId5" imgW="2190659" imgH="2171802" progId="Excel.Sheet.8">
              <p:embed/>
            </p:oleObj>
          </a:graphicData>
        </a:graphic>
      </p:graphicFrame>
      <p:sp>
        <p:nvSpPr>
          <p:cNvPr id="10" name="Rectangle 3"/>
          <p:cNvSpPr txBox="1">
            <a:spLocks noChangeArrowheads="1"/>
          </p:cNvSpPr>
          <p:nvPr/>
        </p:nvSpPr>
        <p:spPr bwMode="auto">
          <a:xfrm>
            <a:off x="6156176" y="5517232"/>
            <a:ext cx="2664296" cy="792088"/>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buFont typeface="Wingdings" pitchFamily="2" charset="2"/>
              <a:buNone/>
              <a:defRPr/>
            </a:pPr>
            <a:endParaRPr lang="en-US" sz="2000" kern="0" dirty="0">
              <a:solidFill>
                <a:srgbClr val="1A1A74"/>
              </a:solidFill>
              <a:latin typeface="+mn-lt"/>
            </a:endParaRPr>
          </a:p>
          <a:p>
            <a:pPr>
              <a:lnSpc>
                <a:spcPct val="90000"/>
              </a:lnSpc>
              <a:buFont typeface="Wingdings" pitchFamily="2" charset="2"/>
              <a:buNone/>
              <a:defRPr/>
            </a:pPr>
            <a:r>
              <a:rPr lang="en-US" dirty="0" smtClean="0">
                <a:solidFill>
                  <a:srgbClr val="1A1A74"/>
                </a:solidFill>
                <a:latin typeface="+mn-lt"/>
              </a:rPr>
              <a:t>Q</a:t>
            </a:r>
            <a:r>
              <a:rPr lang="en-US" dirty="0">
                <a:solidFill>
                  <a:srgbClr val="1A1A74"/>
                </a:solidFill>
                <a:latin typeface="+mn-lt"/>
              </a:rPr>
              <a:t>* =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dissolve">
                                      <p:cBhvr>
                                        <p:cTn id="12" dur="500"/>
                                        <p:tgtEl>
                                          <p:spTgt spid="1638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Example</a:t>
            </a:r>
            <a:endParaRPr lang="en-US" dirty="0"/>
          </a:p>
        </p:txBody>
      </p:sp>
      <p:sp>
        <p:nvSpPr>
          <p:cNvPr id="3" name="Content Placeholder 2"/>
          <p:cNvSpPr>
            <a:spLocks noGrp="1"/>
          </p:cNvSpPr>
          <p:nvPr>
            <p:ph idx="1"/>
          </p:nvPr>
        </p:nvSpPr>
        <p:spPr>
          <a:xfrm>
            <a:off x="431800" y="1520825"/>
            <a:ext cx="8328025" cy="3276327"/>
          </a:xfrm>
        </p:spPr>
        <p:txBody>
          <a:bodyPr/>
          <a:lstStyle/>
          <a:p>
            <a:pPr marL="0" indent="0">
              <a:buNone/>
            </a:pPr>
            <a:r>
              <a:rPr lang="en-US" sz="2000" dirty="0" smtClean="0">
                <a:latin typeface="Book Antiqua" pitchFamily="18" charset="0"/>
              </a:rPr>
              <a:t>Swell Productions (The Retailer) is sponsoring an outdoor conclave for owners of collectible and classic Fords. The concession stand in the T-Bird area will sell clothing such as official Thunderbird racing jerseys.  Suppose the probability of jerseys sales quantities is uniformly (and continuously) distributed between 100 and 600.  Suppose P= $80, c= $40, and v=$20.  How many Jerseys Swell Production orders? distributed with mean of 300 and standard deviation of 80.   Suppose P= $80, c= $40, and v=$20.  How many Jerseys Swell Production orders?</a:t>
            </a:r>
            <a:endParaRPr lang="en-US" sz="2000" dirty="0">
              <a:latin typeface="Book Antiqua" pitchFamily="18" charset="0"/>
            </a:endParaRPr>
          </a:p>
        </p:txBody>
      </p:sp>
      <p:graphicFrame>
        <p:nvGraphicFramePr>
          <p:cNvPr id="4" name="Object 3"/>
          <p:cNvGraphicFramePr>
            <a:graphicFrameLocks noChangeAspect="1"/>
          </p:cNvGraphicFramePr>
          <p:nvPr/>
        </p:nvGraphicFramePr>
        <p:xfrm>
          <a:off x="899592" y="5949280"/>
          <a:ext cx="2422525" cy="503238"/>
        </p:xfrm>
        <a:graphic>
          <a:graphicData uri="http://schemas.openxmlformats.org/presentationml/2006/ole">
            <p:oleObj spid="_x0000_s57346" name="Equation" r:id="rId3" imgW="1892160" imgH="393480" progId="Equation.3">
              <p:embed/>
            </p:oleObj>
          </a:graphicData>
        </a:graphic>
      </p:graphicFrame>
      <p:sp>
        <p:nvSpPr>
          <p:cNvPr id="5" name="Rectangle 4"/>
          <p:cNvSpPr/>
          <p:nvPr/>
        </p:nvSpPr>
        <p:spPr>
          <a:xfrm>
            <a:off x="4355976" y="4998658"/>
            <a:ext cx="2736304" cy="5400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139952" y="5574722"/>
            <a:ext cx="492443" cy="338554"/>
          </a:xfrm>
          <a:prstGeom prst="rect">
            <a:avLst/>
          </a:prstGeom>
          <a:noFill/>
        </p:spPr>
        <p:txBody>
          <a:bodyPr wrap="none" rtlCol="0">
            <a:spAutoFit/>
          </a:bodyPr>
          <a:lstStyle/>
          <a:p>
            <a:r>
              <a:rPr lang="en-US" sz="1600" dirty="0" smtClean="0">
                <a:latin typeface="Book Antiqua" pitchFamily="18" charset="0"/>
              </a:rPr>
              <a:t>100</a:t>
            </a:r>
            <a:endParaRPr lang="en-US" sz="1600" dirty="0">
              <a:latin typeface="Book Antiqua" pitchFamily="18" charset="0"/>
            </a:endParaRPr>
          </a:p>
        </p:txBody>
      </p:sp>
      <p:sp>
        <p:nvSpPr>
          <p:cNvPr id="7" name="TextBox 6"/>
          <p:cNvSpPr txBox="1"/>
          <p:nvPr/>
        </p:nvSpPr>
        <p:spPr>
          <a:xfrm>
            <a:off x="6876256" y="5574722"/>
            <a:ext cx="492443" cy="338554"/>
          </a:xfrm>
          <a:prstGeom prst="rect">
            <a:avLst/>
          </a:prstGeom>
          <a:noFill/>
        </p:spPr>
        <p:txBody>
          <a:bodyPr wrap="none" rtlCol="0">
            <a:spAutoFit/>
          </a:bodyPr>
          <a:lstStyle/>
          <a:p>
            <a:r>
              <a:rPr lang="en-US" sz="1600" dirty="0" smtClean="0">
                <a:latin typeface="Book Antiqua" pitchFamily="18" charset="0"/>
              </a:rPr>
              <a:t>600</a:t>
            </a:r>
            <a:endParaRPr lang="en-US" sz="1600" dirty="0">
              <a:latin typeface="Book Antiqua" pitchFamily="18" charset="0"/>
            </a:endParaRPr>
          </a:p>
        </p:txBody>
      </p:sp>
      <p:sp>
        <p:nvSpPr>
          <p:cNvPr id="8" name="Rectangle 7"/>
          <p:cNvSpPr/>
          <p:nvPr/>
        </p:nvSpPr>
        <p:spPr>
          <a:xfrm>
            <a:off x="4391980" y="5034662"/>
            <a:ext cx="1944216" cy="468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120172" y="5574722"/>
            <a:ext cx="346570" cy="338554"/>
          </a:xfrm>
          <a:prstGeom prst="rect">
            <a:avLst/>
          </a:prstGeom>
          <a:noFill/>
        </p:spPr>
        <p:txBody>
          <a:bodyPr wrap="none" rtlCol="0">
            <a:spAutoFit/>
          </a:bodyPr>
          <a:lstStyle/>
          <a:p>
            <a:r>
              <a:rPr lang="en-US" sz="1600" dirty="0" smtClean="0">
                <a:latin typeface="Book Antiqua" pitchFamily="18" charset="0"/>
              </a:rPr>
              <a:t>Q</a:t>
            </a:r>
            <a:endParaRPr lang="en-US" sz="1600" dirty="0">
              <a:latin typeface="Book Antiqua" pitchFamily="18" charset="0"/>
            </a:endParaRPr>
          </a:p>
        </p:txBody>
      </p:sp>
      <p:graphicFrame>
        <p:nvGraphicFramePr>
          <p:cNvPr id="57348" name="Object 4"/>
          <p:cNvGraphicFramePr>
            <a:graphicFrameLocks noChangeAspect="1"/>
          </p:cNvGraphicFramePr>
          <p:nvPr/>
        </p:nvGraphicFramePr>
        <p:xfrm>
          <a:off x="899592" y="4977172"/>
          <a:ext cx="2519363" cy="503237"/>
        </p:xfrm>
        <a:graphic>
          <a:graphicData uri="http://schemas.openxmlformats.org/presentationml/2006/ole">
            <p:oleObj spid="_x0000_s57348" name="Equation" r:id="rId4" imgW="1968480" imgH="393480" progId="Equation.3">
              <p:embed/>
            </p:oleObj>
          </a:graphicData>
        </a:graphic>
      </p:graphicFrame>
      <p:graphicFrame>
        <p:nvGraphicFramePr>
          <p:cNvPr id="57349" name="Object 5"/>
          <p:cNvGraphicFramePr>
            <a:graphicFrameLocks noChangeAspect="1"/>
          </p:cNvGraphicFramePr>
          <p:nvPr/>
        </p:nvGraphicFramePr>
        <p:xfrm>
          <a:off x="3851920" y="6021288"/>
          <a:ext cx="1008063" cy="503238"/>
        </p:xfrm>
        <a:graphic>
          <a:graphicData uri="http://schemas.openxmlformats.org/presentationml/2006/ole">
            <p:oleObj spid="_x0000_s57349" name="Equation" r:id="rId5" imgW="787320" imgH="393480" progId="Equation.3">
              <p:embed/>
            </p:oleObj>
          </a:graphicData>
        </a:graphic>
      </p:graphicFrame>
      <p:graphicFrame>
        <p:nvGraphicFramePr>
          <p:cNvPr id="57350" name="Object 6"/>
          <p:cNvGraphicFramePr>
            <a:graphicFrameLocks noChangeAspect="1"/>
          </p:cNvGraphicFramePr>
          <p:nvPr/>
        </p:nvGraphicFramePr>
        <p:xfrm>
          <a:off x="5495925" y="6021388"/>
          <a:ext cx="2016125" cy="503237"/>
        </p:xfrm>
        <a:graphic>
          <a:graphicData uri="http://schemas.openxmlformats.org/presentationml/2006/ole">
            <p:oleObj spid="_x0000_s57350" name="Equation" r:id="rId6" imgW="1574640" imgH="39348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Example</a:t>
            </a:r>
            <a:endParaRPr lang="en-US" dirty="0"/>
          </a:p>
        </p:txBody>
      </p:sp>
      <p:sp>
        <p:nvSpPr>
          <p:cNvPr id="3" name="Content Placeholder 2"/>
          <p:cNvSpPr>
            <a:spLocks noGrp="1"/>
          </p:cNvSpPr>
          <p:nvPr>
            <p:ph idx="1"/>
          </p:nvPr>
        </p:nvSpPr>
        <p:spPr>
          <a:xfrm>
            <a:off x="431800" y="1520825"/>
            <a:ext cx="8328025" cy="1620143"/>
          </a:xfrm>
        </p:spPr>
        <p:txBody>
          <a:bodyPr/>
          <a:lstStyle/>
          <a:p>
            <a:pPr marL="0" indent="0">
              <a:buNone/>
            </a:pPr>
            <a:r>
              <a:rPr lang="en-US" sz="2000" dirty="0" smtClean="0">
                <a:latin typeface="Book Antiqua" pitchFamily="18" charset="0"/>
              </a:rPr>
              <a:t>Suppose the probability of jerseys sales quantities is uniformly (and continuously) distributed between 100 and 600.  Suppose P= $80 and c= $40,  but the salvage value is negotiable. Compute the salvage value such that Swell Production orders 400 units.</a:t>
            </a:r>
          </a:p>
          <a:p>
            <a:pPr>
              <a:buNone/>
            </a:pPr>
            <a:endParaRPr lang="en-US" dirty="0" smtClean="0"/>
          </a:p>
        </p:txBody>
      </p:sp>
      <p:graphicFrame>
        <p:nvGraphicFramePr>
          <p:cNvPr id="4" name="Object 3"/>
          <p:cNvGraphicFramePr>
            <a:graphicFrameLocks noChangeAspect="1"/>
          </p:cNvGraphicFramePr>
          <p:nvPr/>
        </p:nvGraphicFramePr>
        <p:xfrm>
          <a:off x="304800" y="4652963"/>
          <a:ext cx="2894013" cy="503237"/>
        </p:xfrm>
        <a:graphic>
          <a:graphicData uri="http://schemas.openxmlformats.org/presentationml/2006/ole">
            <p:oleObj spid="_x0000_s58370" name="Equation" r:id="rId3" imgW="2260440" imgH="393480" progId="Equation.3">
              <p:embed/>
            </p:oleObj>
          </a:graphicData>
        </a:graphic>
      </p:graphicFrame>
      <p:sp>
        <p:nvSpPr>
          <p:cNvPr id="5" name="Rectangle 4"/>
          <p:cNvSpPr/>
          <p:nvPr/>
        </p:nvSpPr>
        <p:spPr>
          <a:xfrm>
            <a:off x="3995936" y="3702514"/>
            <a:ext cx="2736304" cy="5400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779912" y="4278578"/>
            <a:ext cx="492443" cy="338554"/>
          </a:xfrm>
          <a:prstGeom prst="rect">
            <a:avLst/>
          </a:prstGeom>
          <a:noFill/>
        </p:spPr>
        <p:txBody>
          <a:bodyPr wrap="none" rtlCol="0">
            <a:spAutoFit/>
          </a:bodyPr>
          <a:lstStyle/>
          <a:p>
            <a:r>
              <a:rPr lang="en-US" sz="1600" dirty="0" smtClean="0">
                <a:latin typeface="Book Antiqua" pitchFamily="18" charset="0"/>
              </a:rPr>
              <a:t>100</a:t>
            </a:r>
            <a:endParaRPr lang="en-US" sz="1600" dirty="0">
              <a:latin typeface="Book Antiqua" pitchFamily="18" charset="0"/>
            </a:endParaRPr>
          </a:p>
        </p:txBody>
      </p:sp>
      <p:sp>
        <p:nvSpPr>
          <p:cNvPr id="7" name="TextBox 6"/>
          <p:cNvSpPr txBox="1"/>
          <p:nvPr/>
        </p:nvSpPr>
        <p:spPr>
          <a:xfrm>
            <a:off x="6516216" y="4278578"/>
            <a:ext cx="492443" cy="338554"/>
          </a:xfrm>
          <a:prstGeom prst="rect">
            <a:avLst/>
          </a:prstGeom>
          <a:noFill/>
        </p:spPr>
        <p:txBody>
          <a:bodyPr wrap="none" rtlCol="0">
            <a:spAutoFit/>
          </a:bodyPr>
          <a:lstStyle/>
          <a:p>
            <a:r>
              <a:rPr lang="en-US" sz="1600" dirty="0" smtClean="0">
                <a:latin typeface="Book Antiqua" pitchFamily="18" charset="0"/>
              </a:rPr>
              <a:t>600</a:t>
            </a:r>
            <a:endParaRPr lang="en-US" sz="1600" dirty="0">
              <a:latin typeface="Book Antiqua" pitchFamily="18" charset="0"/>
            </a:endParaRPr>
          </a:p>
        </p:txBody>
      </p:sp>
      <p:sp>
        <p:nvSpPr>
          <p:cNvPr id="8" name="Rectangle 7"/>
          <p:cNvSpPr/>
          <p:nvPr/>
        </p:nvSpPr>
        <p:spPr>
          <a:xfrm>
            <a:off x="4031940" y="3738518"/>
            <a:ext cx="1944216" cy="468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760132" y="4278578"/>
            <a:ext cx="346570" cy="338554"/>
          </a:xfrm>
          <a:prstGeom prst="rect">
            <a:avLst/>
          </a:prstGeom>
          <a:noFill/>
        </p:spPr>
        <p:txBody>
          <a:bodyPr wrap="none" rtlCol="0">
            <a:spAutoFit/>
          </a:bodyPr>
          <a:lstStyle/>
          <a:p>
            <a:r>
              <a:rPr lang="en-US" sz="1600" dirty="0" smtClean="0">
                <a:latin typeface="Book Antiqua" pitchFamily="18" charset="0"/>
              </a:rPr>
              <a:t>Q</a:t>
            </a:r>
            <a:endParaRPr lang="en-US" sz="1600" dirty="0">
              <a:latin typeface="Book Antiqua" pitchFamily="18" charset="0"/>
            </a:endParaRPr>
          </a:p>
        </p:txBody>
      </p:sp>
      <p:graphicFrame>
        <p:nvGraphicFramePr>
          <p:cNvPr id="10" name="Object 4"/>
          <p:cNvGraphicFramePr>
            <a:graphicFrameLocks noChangeAspect="1"/>
          </p:cNvGraphicFramePr>
          <p:nvPr/>
        </p:nvGraphicFramePr>
        <p:xfrm>
          <a:off x="368300" y="3681413"/>
          <a:ext cx="2860675" cy="503237"/>
        </p:xfrm>
        <a:graphic>
          <a:graphicData uri="http://schemas.openxmlformats.org/presentationml/2006/ole">
            <p:oleObj spid="_x0000_s58371" name="Equation" r:id="rId4" imgW="2234880" imgH="393480" progId="Equation.3">
              <p:embed/>
            </p:oleObj>
          </a:graphicData>
        </a:graphic>
      </p:graphicFrame>
      <p:graphicFrame>
        <p:nvGraphicFramePr>
          <p:cNvPr id="12" name="Object 6"/>
          <p:cNvGraphicFramePr>
            <a:graphicFrameLocks noChangeAspect="1"/>
          </p:cNvGraphicFramePr>
          <p:nvPr/>
        </p:nvGraphicFramePr>
        <p:xfrm>
          <a:off x="2555776" y="5733256"/>
          <a:ext cx="1185862" cy="227012"/>
        </p:xfrm>
        <a:graphic>
          <a:graphicData uri="http://schemas.openxmlformats.org/presentationml/2006/ole">
            <p:oleObj spid="_x0000_s58373" name="Equation" r:id="rId5" imgW="927000" imgH="177480" progId="Equation.3">
              <p:embed/>
            </p:oleObj>
          </a:graphicData>
        </a:graphic>
      </p:graphicFrame>
      <p:graphicFrame>
        <p:nvGraphicFramePr>
          <p:cNvPr id="58374" name="Object 6"/>
          <p:cNvGraphicFramePr>
            <a:graphicFrameLocks noChangeAspect="1"/>
          </p:cNvGraphicFramePr>
          <p:nvPr/>
        </p:nvGraphicFramePr>
        <p:xfrm>
          <a:off x="1276350" y="5589588"/>
          <a:ext cx="862013" cy="503237"/>
        </p:xfrm>
        <a:graphic>
          <a:graphicData uri="http://schemas.openxmlformats.org/presentationml/2006/ole">
            <p:oleObj spid="_x0000_s58374" name="Equation" r:id="rId6" imgW="672840" imgH="393480" progId="Equation.3">
              <p:embed/>
            </p:oleObj>
          </a:graphicData>
        </a:graphic>
      </p:graphicFrame>
      <p:graphicFrame>
        <p:nvGraphicFramePr>
          <p:cNvPr id="58375" name="Object 7"/>
          <p:cNvGraphicFramePr>
            <a:graphicFrameLocks noChangeAspect="1"/>
          </p:cNvGraphicFramePr>
          <p:nvPr/>
        </p:nvGraphicFramePr>
        <p:xfrm>
          <a:off x="4322763" y="5768975"/>
          <a:ext cx="747712" cy="227013"/>
        </p:xfrm>
        <a:graphic>
          <a:graphicData uri="http://schemas.openxmlformats.org/presentationml/2006/ole">
            <p:oleObj spid="_x0000_s58375" name="Equation" r:id="rId7" imgW="583920" imgH="177480" progId="Equation.3">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Example</a:t>
            </a:r>
            <a:endParaRPr lang="en-US" dirty="0"/>
          </a:p>
        </p:txBody>
      </p:sp>
      <p:sp>
        <p:nvSpPr>
          <p:cNvPr id="3" name="Content Placeholder 2"/>
          <p:cNvSpPr>
            <a:spLocks noGrp="1"/>
          </p:cNvSpPr>
          <p:nvPr>
            <p:ph idx="1"/>
          </p:nvPr>
        </p:nvSpPr>
        <p:spPr>
          <a:xfrm>
            <a:off x="431800" y="1520825"/>
            <a:ext cx="8328025" cy="1440123"/>
          </a:xfrm>
        </p:spPr>
        <p:txBody>
          <a:bodyPr/>
          <a:lstStyle/>
          <a:p>
            <a:pPr marL="0" indent="0">
              <a:buNone/>
            </a:pPr>
            <a:r>
              <a:rPr lang="en-US" sz="2000" dirty="0" smtClean="0">
                <a:latin typeface="Book Antiqua" pitchFamily="18" charset="0"/>
              </a:rPr>
              <a:t>Suppose the probability of jerseys sales quantities is normally distributed with mean of 300 and standard deviation of 80.   Suppose P= $80, c= $40, and v=$20.  How many Jerseys Swell Production orders?</a:t>
            </a:r>
          </a:p>
        </p:txBody>
      </p:sp>
      <p:graphicFrame>
        <p:nvGraphicFramePr>
          <p:cNvPr id="5" name="Object 4"/>
          <p:cNvGraphicFramePr>
            <a:graphicFrameLocks noChangeAspect="1"/>
          </p:cNvGraphicFramePr>
          <p:nvPr/>
        </p:nvGraphicFramePr>
        <p:xfrm>
          <a:off x="719572" y="4221088"/>
          <a:ext cx="2179637" cy="503238"/>
        </p:xfrm>
        <a:graphic>
          <a:graphicData uri="http://schemas.openxmlformats.org/presentationml/2006/ole">
            <p:oleObj spid="_x0000_s59395" name="Equation" r:id="rId3" imgW="1701720" imgH="393480" progId="Equation.3">
              <p:embed/>
            </p:oleObj>
          </a:graphicData>
        </a:graphic>
      </p:graphicFrame>
      <p:graphicFrame>
        <p:nvGraphicFramePr>
          <p:cNvPr id="11" name="Object 4"/>
          <p:cNvGraphicFramePr>
            <a:graphicFrameLocks noChangeAspect="1"/>
          </p:cNvGraphicFramePr>
          <p:nvPr/>
        </p:nvGraphicFramePr>
        <p:xfrm>
          <a:off x="611560" y="3104964"/>
          <a:ext cx="2519363" cy="503237"/>
        </p:xfrm>
        <a:graphic>
          <a:graphicData uri="http://schemas.openxmlformats.org/presentationml/2006/ole">
            <p:oleObj spid="_x0000_s59396" name="Equation" r:id="rId4" imgW="1968480" imgH="393480" progId="Equation.3">
              <p:embed/>
            </p:oleObj>
          </a:graphicData>
        </a:graphic>
      </p:graphicFrame>
      <p:graphicFrame>
        <p:nvGraphicFramePr>
          <p:cNvPr id="59399" name="Object 2"/>
          <p:cNvGraphicFramePr>
            <a:graphicFrameLocks noChangeAspect="1"/>
          </p:cNvGraphicFramePr>
          <p:nvPr/>
        </p:nvGraphicFramePr>
        <p:xfrm>
          <a:off x="3419872" y="2816932"/>
          <a:ext cx="2699655" cy="1273486"/>
        </p:xfrm>
        <a:graphic>
          <a:graphicData uri="http://schemas.openxmlformats.org/presentationml/2006/ole">
            <p:oleObj spid="_x0000_s59399" name="Worksheet" r:id="rId5" imgW="6658132" imgH="2752791" progId="Excel.Sheet.8">
              <p:embed/>
            </p:oleObj>
          </a:graphicData>
        </a:graphic>
      </p:graphicFrame>
      <p:cxnSp>
        <p:nvCxnSpPr>
          <p:cNvPr id="16" name="Straight Connector 15"/>
          <p:cNvCxnSpPr/>
          <p:nvPr/>
        </p:nvCxnSpPr>
        <p:spPr>
          <a:xfrm>
            <a:off x="4932040" y="2852936"/>
            <a:ext cx="0" cy="10801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Content Placeholder 2"/>
          <p:cNvSpPr txBox="1">
            <a:spLocks/>
          </p:cNvSpPr>
          <p:nvPr/>
        </p:nvSpPr>
        <p:spPr bwMode="auto">
          <a:xfrm>
            <a:off x="6192180" y="2816932"/>
            <a:ext cx="2988332" cy="144012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lang="en-US" sz="2000" kern="0" dirty="0" smtClean="0">
                <a:solidFill>
                  <a:srgbClr val="1A1A74"/>
                </a:solidFill>
                <a:latin typeface="Book Antiqua" pitchFamily="18" charset="0"/>
              </a:rPr>
              <a:t>P(R≤ Q) = </a:t>
            </a:r>
            <a:r>
              <a:rPr kumimoji="0" lang="en-US" sz="2000" b="0" i="0" u="none" strike="noStrike" kern="0" cap="none" spc="0" normalizeH="0" baseline="0" noProof="0" dirty="0" smtClean="0">
                <a:ln>
                  <a:noFill/>
                </a:ln>
                <a:solidFill>
                  <a:srgbClr val="1A1A74"/>
                </a:solidFill>
                <a:effectLst/>
                <a:uLnTx/>
                <a:uFillTx/>
                <a:latin typeface="Book Antiqua" pitchFamily="18" charset="0"/>
              </a:rPr>
              <a:t>2/3 = 0.67</a:t>
            </a:r>
          </a:p>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lang="en-US" sz="2000" kern="0" dirty="0" smtClean="0">
                <a:solidFill>
                  <a:srgbClr val="1A1A74"/>
                </a:solidFill>
                <a:latin typeface="Book Antiqua" pitchFamily="18" charset="0"/>
              </a:rPr>
              <a:t>Probability is 0.67 find z</a:t>
            </a:r>
          </a:p>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lang="en-US" sz="2000" kern="0" dirty="0" smtClean="0">
                <a:solidFill>
                  <a:srgbClr val="1A1A74"/>
                </a:solidFill>
                <a:latin typeface="Book Antiqua" pitchFamily="18" charset="0"/>
              </a:rPr>
              <a:t>z = 0.43</a:t>
            </a:r>
            <a:endParaRPr kumimoji="0" lang="en-US" sz="2000" b="0" i="0" u="none" strike="noStrike" kern="0" cap="none" spc="0" normalizeH="0" baseline="0" noProof="0" dirty="0" smtClean="0">
              <a:ln>
                <a:noFill/>
              </a:ln>
              <a:solidFill>
                <a:srgbClr val="1A1A74"/>
              </a:solidFill>
              <a:effectLst/>
              <a:uLnTx/>
              <a:uFillTx/>
              <a:latin typeface="Book Antiqua" pitchFamily="18" charset="0"/>
            </a:endParaRPr>
          </a:p>
        </p:txBody>
      </p:sp>
      <p:graphicFrame>
        <p:nvGraphicFramePr>
          <p:cNvPr id="59400" name="Object 8"/>
          <p:cNvGraphicFramePr>
            <a:graphicFrameLocks noChangeAspect="1"/>
          </p:cNvGraphicFramePr>
          <p:nvPr/>
        </p:nvGraphicFramePr>
        <p:xfrm>
          <a:off x="727075" y="5013325"/>
          <a:ext cx="1106488" cy="347663"/>
        </p:xfrm>
        <a:graphic>
          <a:graphicData uri="http://schemas.openxmlformats.org/presentationml/2006/ole">
            <p:oleObj spid="_x0000_s59400" name="Equation" r:id="rId6" imgW="647640" imgH="20304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Example</a:t>
            </a:r>
            <a:endParaRPr lang="en-US" dirty="0"/>
          </a:p>
        </p:txBody>
      </p:sp>
      <p:sp>
        <p:nvSpPr>
          <p:cNvPr id="3" name="Content Placeholder 2"/>
          <p:cNvSpPr>
            <a:spLocks noGrp="1"/>
          </p:cNvSpPr>
          <p:nvPr>
            <p:ph idx="1"/>
          </p:nvPr>
        </p:nvSpPr>
        <p:spPr>
          <a:xfrm>
            <a:off x="431800" y="1520825"/>
            <a:ext cx="8328025" cy="1800163"/>
          </a:xfrm>
        </p:spPr>
        <p:txBody>
          <a:bodyPr/>
          <a:lstStyle/>
          <a:p>
            <a:pPr marL="0" indent="0">
              <a:buNone/>
            </a:pPr>
            <a:r>
              <a:rPr lang="en-US" sz="2000" dirty="0" smtClean="0">
                <a:latin typeface="Book Antiqua" pitchFamily="18" charset="0"/>
              </a:rPr>
              <a:t>Suppose the probability of jerseys sales quantities is normally distributed with mean of 300 and standard deviation of 80.   Suppose P= $80 and c= $40,  but the salvage value is negotiable. Compute the salvage value such that Swell Production orders 400 units.</a:t>
            </a:r>
          </a:p>
        </p:txBody>
      </p:sp>
      <p:graphicFrame>
        <p:nvGraphicFramePr>
          <p:cNvPr id="5" name="Object 4"/>
          <p:cNvGraphicFramePr>
            <a:graphicFrameLocks noChangeAspect="1"/>
          </p:cNvGraphicFramePr>
          <p:nvPr/>
        </p:nvGraphicFramePr>
        <p:xfrm>
          <a:off x="401638" y="3968750"/>
          <a:ext cx="2960687" cy="503238"/>
        </p:xfrm>
        <a:graphic>
          <a:graphicData uri="http://schemas.openxmlformats.org/presentationml/2006/ole">
            <p:oleObj spid="_x0000_s60419" name="Equation" r:id="rId3" imgW="2311200" imgH="393480" progId="Equation.3">
              <p:embed/>
            </p:oleObj>
          </a:graphicData>
        </a:graphic>
      </p:graphicFrame>
      <p:graphicFrame>
        <p:nvGraphicFramePr>
          <p:cNvPr id="6" name="Object 4"/>
          <p:cNvGraphicFramePr>
            <a:graphicFrameLocks noChangeAspect="1"/>
          </p:cNvGraphicFramePr>
          <p:nvPr/>
        </p:nvGraphicFramePr>
        <p:xfrm>
          <a:off x="719572" y="3284984"/>
          <a:ext cx="2079625" cy="503238"/>
        </p:xfrm>
        <a:graphic>
          <a:graphicData uri="http://schemas.openxmlformats.org/presentationml/2006/ole">
            <p:oleObj spid="_x0000_s60420" name="Equation" r:id="rId4" imgW="1625400" imgH="393480" progId="Equation.3">
              <p:embed/>
            </p:oleObj>
          </a:graphicData>
        </a:graphic>
      </p:graphicFrame>
      <p:graphicFrame>
        <p:nvGraphicFramePr>
          <p:cNvPr id="7" name="Object 2"/>
          <p:cNvGraphicFramePr>
            <a:graphicFrameLocks noChangeAspect="1"/>
          </p:cNvGraphicFramePr>
          <p:nvPr/>
        </p:nvGraphicFramePr>
        <p:xfrm>
          <a:off x="3419872" y="3657811"/>
          <a:ext cx="2699655" cy="1273486"/>
        </p:xfrm>
        <a:graphic>
          <a:graphicData uri="http://schemas.openxmlformats.org/presentationml/2006/ole">
            <p:oleObj spid="_x0000_s60421" name="Worksheet" r:id="rId5" imgW="6658132" imgH="2752791" progId="Excel.Sheet.8">
              <p:embed/>
            </p:oleObj>
          </a:graphicData>
        </a:graphic>
      </p:graphicFrame>
      <p:cxnSp>
        <p:nvCxnSpPr>
          <p:cNvPr id="8" name="Straight Connector 7"/>
          <p:cNvCxnSpPr/>
          <p:nvPr/>
        </p:nvCxnSpPr>
        <p:spPr>
          <a:xfrm>
            <a:off x="4932040" y="3693815"/>
            <a:ext cx="0" cy="10801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Content Placeholder 2"/>
          <p:cNvSpPr txBox="1">
            <a:spLocks/>
          </p:cNvSpPr>
          <p:nvPr/>
        </p:nvSpPr>
        <p:spPr bwMode="auto">
          <a:xfrm>
            <a:off x="6192180" y="3657811"/>
            <a:ext cx="2988332" cy="144012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eaLnBrk="0" hangingPunct="0">
              <a:lnSpc>
                <a:spcPct val="130000"/>
              </a:lnSpc>
              <a:spcBef>
                <a:spcPct val="20000"/>
              </a:spcBef>
              <a:buClr>
                <a:srgbClr val="000000"/>
              </a:buClr>
            </a:pPr>
            <a:r>
              <a:rPr lang="en-US" sz="2000" kern="0" dirty="0" smtClean="0">
                <a:solidFill>
                  <a:srgbClr val="1A1A74"/>
                </a:solidFill>
                <a:latin typeface="+mn-lt"/>
              </a:rPr>
              <a:t>z = 1.25</a:t>
            </a:r>
          </a:p>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lang="en-US" sz="2000" kern="0" dirty="0" smtClean="0">
                <a:solidFill>
                  <a:srgbClr val="1A1A74"/>
                </a:solidFill>
                <a:latin typeface="+mn-lt"/>
              </a:rPr>
              <a:t>P(z≤ Z) = 0.8944</a:t>
            </a:r>
          </a:p>
        </p:txBody>
      </p:sp>
      <p:graphicFrame>
        <p:nvGraphicFramePr>
          <p:cNvPr id="10" name="Object 8"/>
          <p:cNvGraphicFramePr>
            <a:graphicFrameLocks noChangeAspect="1"/>
          </p:cNvGraphicFramePr>
          <p:nvPr/>
        </p:nvGraphicFramePr>
        <p:xfrm>
          <a:off x="873125" y="5516563"/>
          <a:ext cx="1604963" cy="347662"/>
        </p:xfrm>
        <a:graphic>
          <a:graphicData uri="http://schemas.openxmlformats.org/presentationml/2006/ole">
            <p:oleObj spid="_x0000_s60422" name="Equation" r:id="rId6" imgW="939600" imgH="203040" progId="Equation.3">
              <p:embed/>
            </p:oleObj>
          </a:graphicData>
        </a:graphic>
      </p:graphicFrame>
      <p:graphicFrame>
        <p:nvGraphicFramePr>
          <p:cNvPr id="60423" name="Object 7"/>
          <p:cNvGraphicFramePr>
            <a:graphicFrameLocks noChangeAspect="1"/>
          </p:cNvGraphicFramePr>
          <p:nvPr/>
        </p:nvGraphicFramePr>
        <p:xfrm>
          <a:off x="1055688" y="4833938"/>
          <a:ext cx="1265237" cy="503237"/>
        </p:xfrm>
        <a:graphic>
          <a:graphicData uri="http://schemas.openxmlformats.org/presentationml/2006/ole">
            <p:oleObj spid="_x0000_s60423" name="Equation" r:id="rId7" imgW="990360" imgH="393480" progId="Equation.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Example</a:t>
            </a:r>
            <a:endParaRPr lang="en-US" dirty="0"/>
          </a:p>
        </p:txBody>
      </p:sp>
      <p:sp>
        <p:nvSpPr>
          <p:cNvPr id="12" name="Rectangle 11"/>
          <p:cNvSpPr/>
          <p:nvPr/>
        </p:nvSpPr>
        <p:spPr>
          <a:xfrm>
            <a:off x="323528" y="1340768"/>
            <a:ext cx="8820472" cy="400110"/>
          </a:xfrm>
          <a:prstGeom prst="rect">
            <a:avLst/>
          </a:prstGeom>
        </p:spPr>
        <p:txBody>
          <a:bodyPr wrap="square">
            <a:spAutoFit/>
          </a:bodyPr>
          <a:lstStyle/>
          <a:p>
            <a:r>
              <a:rPr lang="en-US" sz="2000" dirty="0" smtClean="0">
                <a:latin typeface="Book Antiqua" pitchFamily="18" charset="0"/>
              </a:rPr>
              <a:t>Suppose the following table shows the probability of jerseys sales quantities. </a:t>
            </a:r>
            <a:endParaRPr lang="en-US" sz="2000" dirty="0">
              <a:latin typeface="Book Antiqua" pitchFamily="18" charset="0"/>
            </a:endParaRPr>
          </a:p>
        </p:txBody>
      </p:sp>
      <p:graphicFrame>
        <p:nvGraphicFramePr>
          <p:cNvPr id="5" name="Table 4"/>
          <p:cNvGraphicFramePr>
            <a:graphicFrameLocks noGrp="1"/>
          </p:cNvGraphicFramePr>
          <p:nvPr/>
        </p:nvGraphicFramePr>
        <p:xfrm>
          <a:off x="2051720" y="2024844"/>
          <a:ext cx="4725699" cy="490728"/>
        </p:xfrm>
        <a:graphic>
          <a:graphicData uri="http://schemas.openxmlformats.org/drawingml/2006/table">
            <a:tbl>
              <a:tblPr/>
              <a:tblGrid>
                <a:gridCol w="1019850"/>
                <a:gridCol w="617312"/>
                <a:gridCol w="617971"/>
                <a:gridCol w="617312"/>
                <a:gridCol w="617971"/>
                <a:gridCol w="617312"/>
                <a:gridCol w="617971"/>
              </a:tblGrid>
              <a:tr h="0">
                <a:tc>
                  <a:txBody>
                    <a:bodyPr/>
                    <a:lstStyle/>
                    <a:p>
                      <a:pPr marL="0" marR="0">
                        <a:lnSpc>
                          <a:spcPct val="115000"/>
                        </a:lnSpc>
                        <a:spcBef>
                          <a:spcPts val="0"/>
                        </a:spcBef>
                        <a:spcAft>
                          <a:spcPts val="0"/>
                        </a:spcAft>
                      </a:pPr>
                      <a:r>
                        <a:rPr lang="en-US" sz="1400">
                          <a:latin typeface="Book Antiqua" pitchFamily="18" charset="0"/>
                          <a:ea typeface="MS Mincho"/>
                        </a:rPr>
                        <a:t>Probability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400">
                          <a:latin typeface="Book Antiqua" pitchFamily="18" charset="0"/>
                          <a:ea typeface="MS Mincho"/>
                        </a:rPr>
                        <a:t>Demand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200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Book Antiqua" pitchFamily="18" charset="0"/>
                          <a:ea typeface="MS Mincho"/>
                        </a:rPr>
                        <a:t>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Book Antiqua" pitchFamily="18" charset="0"/>
                          <a:ea typeface="MS Mincho"/>
                        </a:rPr>
                        <a:t>600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323528" y="2636912"/>
            <a:ext cx="8820472" cy="5632311"/>
          </a:xfrm>
          <a:prstGeom prst="rect">
            <a:avLst/>
          </a:prstGeom>
        </p:spPr>
        <p:txBody>
          <a:bodyPr wrap="square">
            <a:spAutoFit/>
          </a:bodyPr>
          <a:lstStyle/>
          <a:p>
            <a:r>
              <a:rPr lang="en-US" sz="2000" dirty="0" smtClean="0">
                <a:latin typeface="Book Antiqua" pitchFamily="18" charset="0"/>
              </a:rPr>
              <a:t>Suppose P= $80 and c= $40,  but the salvage value is negotiable. </a:t>
            </a:r>
            <a:r>
              <a:rPr lang="en-US" sz="2000" dirty="0" smtClean="0">
                <a:latin typeface="Book Antiqua" pitchFamily="18" charset="0"/>
              </a:rPr>
              <a:t>Compute the minimal salvage value such that Swell Production orders  400 units</a:t>
            </a:r>
            <a:r>
              <a:rPr lang="en-US" sz="2000" dirty="0" smtClean="0">
                <a:latin typeface="Book Antiqua" pitchFamily="18" charset="0"/>
              </a:rPr>
              <a:t>.</a:t>
            </a:r>
          </a:p>
          <a:p>
            <a:endParaRPr lang="en-US" sz="2000" dirty="0" smtClean="0">
              <a:latin typeface="Book Antiqua" pitchFamily="18" charset="0"/>
            </a:endParaRPr>
          </a:p>
          <a:p>
            <a:r>
              <a:rPr lang="en-US" sz="2000" dirty="0" smtClean="0">
                <a:latin typeface="Book Antiqua" pitchFamily="18" charset="0"/>
              </a:rPr>
              <a:t>As long as P(</a:t>
            </a:r>
            <a:r>
              <a:rPr lang="en-US" sz="2000" b="1" dirty="0" smtClean="0">
                <a:latin typeface="Book Antiqua" pitchFamily="18" charset="0"/>
              </a:rPr>
              <a:t>R</a:t>
            </a:r>
            <a:r>
              <a:rPr lang="en-US" sz="2000" dirty="0" smtClean="0">
                <a:latin typeface="Book Antiqua" pitchFamily="18" charset="0"/>
              </a:rPr>
              <a:t>≤ Q) ≥ (P-c)/(P-v) we order more than Q. </a:t>
            </a:r>
            <a:endParaRPr lang="en-US" sz="2000" dirty="0" smtClean="0">
              <a:latin typeface="Book Antiqua" pitchFamily="18" charset="0"/>
            </a:endParaRPr>
          </a:p>
          <a:p>
            <a:r>
              <a:rPr lang="en-US" sz="2000" dirty="0" smtClean="0">
                <a:latin typeface="Book Antiqua" pitchFamily="18" charset="0"/>
              </a:rPr>
              <a:t>If we want to order 400, then </a:t>
            </a:r>
          </a:p>
          <a:p>
            <a:r>
              <a:rPr lang="en-US" sz="2000" dirty="0" smtClean="0">
                <a:latin typeface="Book Antiqua" pitchFamily="18" charset="0"/>
              </a:rPr>
              <a:t>At 300 we must have </a:t>
            </a:r>
            <a:r>
              <a:rPr lang="en-US" sz="2000" dirty="0" smtClean="0">
                <a:latin typeface="Book Antiqua" pitchFamily="18" charset="0"/>
              </a:rPr>
              <a:t>P(</a:t>
            </a:r>
            <a:r>
              <a:rPr lang="en-US" sz="2000" b="1" dirty="0" smtClean="0">
                <a:latin typeface="Book Antiqua" pitchFamily="18" charset="0"/>
              </a:rPr>
              <a:t>R</a:t>
            </a:r>
            <a:r>
              <a:rPr lang="en-US" sz="2000" dirty="0" smtClean="0">
                <a:latin typeface="Book Antiqua" pitchFamily="18" charset="0"/>
              </a:rPr>
              <a:t>≤ </a:t>
            </a:r>
            <a:r>
              <a:rPr lang="en-US" sz="2000" dirty="0" smtClean="0">
                <a:latin typeface="Book Antiqua" pitchFamily="18" charset="0"/>
              </a:rPr>
              <a:t>300) &lt; </a:t>
            </a:r>
            <a:r>
              <a:rPr lang="en-US" sz="2000" dirty="0" smtClean="0">
                <a:latin typeface="Book Antiqua" pitchFamily="18" charset="0"/>
              </a:rPr>
              <a:t>(P-c)/(P-v</a:t>
            </a:r>
            <a:r>
              <a:rPr lang="en-US" sz="2000" dirty="0" smtClean="0">
                <a:latin typeface="Book Antiqua" pitchFamily="18" charset="0"/>
              </a:rPr>
              <a:t>), </a:t>
            </a:r>
            <a:r>
              <a:rPr lang="en-US" sz="2000" dirty="0" smtClean="0">
                <a:latin typeface="Book Antiqua" pitchFamily="18" charset="0"/>
              </a:rPr>
              <a:t>P(</a:t>
            </a:r>
            <a:r>
              <a:rPr lang="en-US" sz="2000" b="1" dirty="0" smtClean="0">
                <a:latin typeface="Book Antiqua" pitchFamily="18" charset="0"/>
              </a:rPr>
              <a:t>R</a:t>
            </a:r>
            <a:r>
              <a:rPr lang="en-US" sz="2000" dirty="0" smtClean="0">
                <a:latin typeface="Book Antiqua" pitchFamily="18" charset="0"/>
              </a:rPr>
              <a:t>≤ 300) &lt; </a:t>
            </a:r>
            <a:r>
              <a:rPr lang="en-US" sz="2000" dirty="0" smtClean="0">
                <a:latin typeface="Book Antiqua" pitchFamily="18" charset="0"/>
              </a:rPr>
              <a:t>40/(80-v</a:t>
            </a:r>
            <a:r>
              <a:rPr lang="en-US" sz="2000" dirty="0" smtClean="0">
                <a:latin typeface="Book Antiqua" pitchFamily="18" charset="0"/>
              </a:rPr>
              <a:t>), </a:t>
            </a:r>
            <a:r>
              <a:rPr lang="en-US" sz="2000" dirty="0" smtClean="0">
                <a:latin typeface="Book Antiqua" pitchFamily="18" charset="0"/>
              </a:rPr>
              <a:t>and </a:t>
            </a:r>
          </a:p>
          <a:p>
            <a:r>
              <a:rPr lang="en-US" sz="2000" dirty="0" smtClean="0">
                <a:latin typeface="Book Antiqua" pitchFamily="18" charset="0"/>
              </a:rPr>
              <a:t>At </a:t>
            </a:r>
            <a:r>
              <a:rPr lang="en-US" sz="2000" dirty="0" smtClean="0">
                <a:latin typeface="Book Antiqua" pitchFamily="18" charset="0"/>
              </a:rPr>
              <a:t>400 </a:t>
            </a:r>
            <a:r>
              <a:rPr lang="en-US" sz="2000" dirty="0" smtClean="0">
                <a:latin typeface="Book Antiqua" pitchFamily="18" charset="0"/>
              </a:rPr>
              <a:t>we must have P(</a:t>
            </a:r>
            <a:r>
              <a:rPr lang="en-US" sz="2000" b="1" dirty="0" smtClean="0">
                <a:latin typeface="Book Antiqua" pitchFamily="18" charset="0"/>
              </a:rPr>
              <a:t>R</a:t>
            </a:r>
            <a:r>
              <a:rPr lang="en-US" sz="2000" dirty="0" smtClean="0">
                <a:latin typeface="Book Antiqua" pitchFamily="18" charset="0"/>
              </a:rPr>
              <a:t>≤ </a:t>
            </a:r>
            <a:r>
              <a:rPr lang="en-US" sz="2000" dirty="0" smtClean="0">
                <a:latin typeface="Book Antiqua" pitchFamily="18" charset="0"/>
              </a:rPr>
              <a:t>400</a:t>
            </a:r>
            <a:r>
              <a:rPr lang="en-US" sz="2000" dirty="0" smtClean="0">
                <a:latin typeface="Book Antiqua" pitchFamily="18" charset="0"/>
              </a:rPr>
              <a:t>) ≥</a:t>
            </a:r>
            <a:r>
              <a:rPr lang="en-US" sz="2000" dirty="0" smtClean="0">
                <a:latin typeface="Book Antiqua" pitchFamily="18" charset="0"/>
              </a:rPr>
              <a:t> </a:t>
            </a:r>
            <a:r>
              <a:rPr lang="en-US" sz="2000" dirty="0" smtClean="0">
                <a:latin typeface="Book Antiqua" pitchFamily="18" charset="0"/>
              </a:rPr>
              <a:t>40/(80-v</a:t>
            </a:r>
            <a:r>
              <a:rPr lang="en-US" sz="2000" dirty="0" smtClean="0">
                <a:latin typeface="Book Antiqua" pitchFamily="18" charset="0"/>
              </a:rPr>
              <a:t>). </a:t>
            </a:r>
          </a:p>
          <a:p>
            <a:r>
              <a:rPr lang="en-US" sz="2000" dirty="0" smtClean="0">
                <a:latin typeface="Book Antiqua" pitchFamily="18" charset="0"/>
              </a:rPr>
              <a:t>At 400 we must have </a:t>
            </a:r>
            <a:r>
              <a:rPr lang="en-US" sz="2000" dirty="0" smtClean="0">
                <a:latin typeface="Book Antiqua" pitchFamily="18" charset="0"/>
              </a:rPr>
              <a:t>0.05+0.10+0.30+0.20 = 0.65 ≥ </a:t>
            </a:r>
            <a:r>
              <a:rPr lang="en-US" sz="2000" dirty="0" smtClean="0">
                <a:latin typeface="Book Antiqua" pitchFamily="18" charset="0"/>
              </a:rPr>
              <a:t>40/(80-v</a:t>
            </a:r>
            <a:r>
              <a:rPr lang="en-US" sz="2000" dirty="0" smtClean="0">
                <a:latin typeface="Book Antiqua" pitchFamily="18" charset="0"/>
              </a:rPr>
              <a:t>)</a:t>
            </a:r>
          </a:p>
          <a:p>
            <a:r>
              <a:rPr lang="en-US" sz="2000" dirty="0" smtClean="0">
                <a:latin typeface="Book Antiqua" pitchFamily="18" charset="0"/>
              </a:rPr>
              <a:t>52-0.65v</a:t>
            </a:r>
            <a:r>
              <a:rPr lang="en-US" sz="2000" dirty="0" smtClean="0">
                <a:latin typeface="Book Antiqua" pitchFamily="18" charset="0"/>
              </a:rPr>
              <a:t> ≥ </a:t>
            </a:r>
            <a:r>
              <a:rPr lang="en-US" sz="2000" dirty="0" smtClean="0">
                <a:latin typeface="Book Antiqua" pitchFamily="18" charset="0"/>
              </a:rPr>
              <a:t>40 </a:t>
            </a:r>
            <a:r>
              <a:rPr lang="en-US" sz="2000" dirty="0" smtClean="0">
                <a:latin typeface="Book Antiqua" pitchFamily="18" charset="0"/>
                <a:sym typeface="Wingdings" pitchFamily="2" charset="2"/>
              </a:rPr>
              <a:t> </a:t>
            </a:r>
            <a:r>
              <a:rPr lang="en-US" sz="2000" dirty="0" smtClean="0">
                <a:latin typeface="Book Antiqua" pitchFamily="18" charset="0"/>
              </a:rPr>
              <a:t> 18.5</a:t>
            </a:r>
            <a:r>
              <a:rPr lang="en-US" sz="2000" dirty="0" smtClean="0">
                <a:latin typeface="Book Antiqua" pitchFamily="18" charset="0"/>
              </a:rPr>
              <a:t> ≥ </a:t>
            </a:r>
            <a:r>
              <a:rPr lang="en-US" sz="2000" dirty="0" smtClean="0">
                <a:latin typeface="Book Antiqua" pitchFamily="18" charset="0"/>
              </a:rPr>
              <a:t>v</a:t>
            </a:r>
          </a:p>
          <a:p>
            <a:r>
              <a:rPr lang="en-US" sz="2000" dirty="0" smtClean="0">
                <a:latin typeface="Book Antiqua" pitchFamily="18" charset="0"/>
              </a:rPr>
              <a:t>At 400 we must have </a:t>
            </a:r>
            <a:r>
              <a:rPr lang="en-US" sz="2000" dirty="0" smtClean="0">
                <a:latin typeface="Book Antiqua" pitchFamily="18" charset="0"/>
              </a:rPr>
              <a:t>0.05+0.10+0.30 </a:t>
            </a:r>
            <a:r>
              <a:rPr lang="en-US" sz="2000" dirty="0" smtClean="0">
                <a:latin typeface="Book Antiqua" pitchFamily="18" charset="0"/>
              </a:rPr>
              <a:t>= </a:t>
            </a:r>
            <a:endParaRPr lang="en-US" sz="2000" dirty="0" smtClean="0">
              <a:latin typeface="Book Antiqua" pitchFamily="18" charset="0"/>
            </a:endParaRPr>
          </a:p>
          <a:p>
            <a:r>
              <a:rPr lang="en-US" sz="2000" dirty="0" smtClean="0">
                <a:latin typeface="Book Antiqua" pitchFamily="18" charset="0"/>
              </a:rPr>
              <a:t>0.45 </a:t>
            </a:r>
            <a:r>
              <a:rPr lang="en-US" sz="2000" dirty="0" smtClean="0">
                <a:latin typeface="Book Antiqua" pitchFamily="18" charset="0"/>
              </a:rPr>
              <a:t>≥ 40/(80-v</a:t>
            </a:r>
            <a:r>
              <a:rPr lang="en-US" sz="2000" dirty="0" smtClean="0">
                <a:latin typeface="Book Antiqua" pitchFamily="18" charset="0"/>
              </a:rPr>
              <a:t>)</a:t>
            </a:r>
          </a:p>
          <a:p>
            <a:r>
              <a:rPr lang="en-US" sz="2000" dirty="0" smtClean="0">
                <a:latin typeface="Book Antiqua" pitchFamily="18" charset="0"/>
              </a:rPr>
              <a:t>The smaller the v, the smaller the right hand side. If v= 0, the RHS is 0.5.</a:t>
            </a:r>
          </a:p>
          <a:p>
            <a:r>
              <a:rPr lang="en-US" sz="2000" smtClean="0">
                <a:latin typeface="Book Antiqua" pitchFamily="18" charset="0"/>
              </a:rPr>
              <a:t>18.5 ≥ V</a:t>
            </a:r>
            <a:r>
              <a:rPr lang="en-US" sz="2000" smtClean="0">
                <a:latin typeface="Book Antiqua" pitchFamily="18" charset="0"/>
              </a:rPr>
              <a:t> ≥ </a:t>
            </a:r>
            <a:r>
              <a:rPr lang="en-US" sz="2000" smtClean="0">
                <a:latin typeface="Book Antiqua" pitchFamily="18" charset="0"/>
              </a:rPr>
              <a:t>0</a:t>
            </a:r>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r>
              <a:rPr lang="en-US" sz="2000" dirty="0" smtClean="0">
                <a:latin typeface="Book Antiqua" pitchFamily="18" charset="0"/>
              </a:rPr>
              <a:t> </a:t>
            </a:r>
            <a:endParaRPr lang="en-US" sz="2000" dirty="0" smtClean="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12"/>
          <p:cNvSpPr>
            <a:spLocks noGrp="1" noChangeArrowheads="1"/>
          </p:cNvSpPr>
          <p:nvPr>
            <p:ph type="title"/>
          </p:nvPr>
        </p:nvSpPr>
        <p:spPr>
          <a:noFill/>
        </p:spPr>
        <p:txBody>
          <a:bodyPr/>
          <a:lstStyle/>
          <a:p>
            <a:pPr eaLnBrk="1" hangingPunct="1"/>
            <a:r>
              <a:rPr lang="en-US" sz="3200" smtClean="0"/>
              <a:t>Analytical Solution for the Optimal Service Level</a:t>
            </a:r>
          </a:p>
        </p:txBody>
      </p:sp>
      <p:sp>
        <p:nvSpPr>
          <p:cNvPr id="823309" name="Text Box 13"/>
          <p:cNvSpPr txBox="1">
            <a:spLocks noChangeArrowheads="1"/>
          </p:cNvSpPr>
          <p:nvPr/>
        </p:nvSpPr>
        <p:spPr bwMode="auto">
          <a:xfrm>
            <a:off x="287338" y="1340769"/>
            <a:ext cx="8856662" cy="4708981"/>
          </a:xfrm>
          <a:prstGeom prst="rect">
            <a:avLst/>
          </a:prstGeom>
          <a:noFill/>
          <a:ln w="9525">
            <a:noFill/>
            <a:miter lim="800000"/>
            <a:headEnd/>
            <a:tailEnd/>
          </a:ln>
        </p:spPr>
        <p:txBody>
          <a:bodyPr wrap="square">
            <a:spAutoFit/>
          </a:bodyPr>
          <a:lstStyle/>
          <a:p>
            <a:pPr>
              <a:spcBef>
                <a:spcPct val="50000"/>
              </a:spcBef>
            </a:pPr>
            <a:r>
              <a:rPr lang="en-US" dirty="0" smtClean="0">
                <a:latin typeface="Book Antiqua" pitchFamily="18" charset="0"/>
              </a:rPr>
              <a:t>If </a:t>
            </a:r>
            <a:r>
              <a:rPr lang="en-US" dirty="0">
                <a:latin typeface="Book Antiqua" pitchFamily="18" charset="0"/>
              </a:rPr>
              <a:t>I have ordered  one unit more than Q units, the probability of  selling that extra unit is </a:t>
            </a:r>
            <a:r>
              <a:rPr lang="en-US" dirty="0" smtClean="0">
                <a:latin typeface="Book Antiqua" pitchFamily="18" charset="0"/>
              </a:rPr>
              <a:t>the probability of demand to be greater </a:t>
            </a:r>
            <a:r>
              <a:rPr lang="en-US" dirty="0">
                <a:latin typeface="Book Antiqua" pitchFamily="18" charset="0"/>
              </a:rPr>
              <a:t>than Q.  </a:t>
            </a:r>
            <a:endParaRPr lang="en-US" dirty="0" smtClean="0">
              <a:latin typeface="Book Antiqua" pitchFamily="18" charset="0"/>
            </a:endParaRPr>
          </a:p>
          <a:p>
            <a:pPr>
              <a:spcBef>
                <a:spcPct val="50000"/>
              </a:spcBef>
            </a:pPr>
            <a:r>
              <a:rPr lang="en-US" dirty="0" smtClean="0">
                <a:latin typeface="Book Antiqua" pitchFamily="18" charset="0"/>
              </a:rPr>
              <a:t>We </a:t>
            </a:r>
            <a:r>
              <a:rPr lang="en-US" dirty="0">
                <a:latin typeface="Book Antiqua" pitchFamily="18" charset="0"/>
              </a:rPr>
              <a:t>know that </a:t>
            </a:r>
            <a:r>
              <a:rPr lang="en-US" dirty="0" smtClean="0">
                <a:latin typeface="Book Antiqua" pitchFamily="18" charset="0"/>
              </a:rPr>
              <a:t>P(</a:t>
            </a:r>
            <a:r>
              <a:rPr lang="en-US" b="1" i="1" dirty="0" smtClean="0">
                <a:latin typeface="Book Antiqua" pitchFamily="18" charset="0"/>
              </a:rPr>
              <a:t>R </a:t>
            </a:r>
            <a:r>
              <a:rPr lang="en-US" dirty="0" smtClean="0">
                <a:latin typeface="Book Antiqua" pitchFamily="18" charset="0"/>
              </a:rPr>
              <a:t>&gt; Q) </a:t>
            </a:r>
            <a:r>
              <a:rPr lang="en-US" dirty="0">
                <a:latin typeface="Book Antiqua" pitchFamily="18" charset="0"/>
              </a:rPr>
              <a:t>= 1- </a:t>
            </a:r>
            <a:r>
              <a:rPr lang="en-US" dirty="0" smtClean="0">
                <a:latin typeface="Book Antiqua" pitchFamily="18" charset="0"/>
              </a:rPr>
              <a:t>P(</a:t>
            </a:r>
            <a:r>
              <a:rPr lang="en-US" b="1" i="1" dirty="0" smtClean="0">
                <a:latin typeface="Book Antiqua" pitchFamily="18" charset="0"/>
              </a:rPr>
              <a:t>R </a:t>
            </a:r>
            <a:r>
              <a:rPr lang="en-US" i="1" dirty="0" smtClean="0">
                <a:latin typeface="Book Antiqua" pitchFamily="18" charset="0"/>
              </a:rPr>
              <a:t>≤ </a:t>
            </a:r>
            <a:r>
              <a:rPr lang="en-US" i="1" dirty="0">
                <a:latin typeface="Book Antiqua" pitchFamily="18" charset="0"/>
              </a:rPr>
              <a:t>Q)</a:t>
            </a:r>
            <a:r>
              <a:rPr lang="en-US" dirty="0">
                <a:latin typeface="Book Antiqua" pitchFamily="18" charset="0"/>
              </a:rPr>
              <a:t>.</a:t>
            </a:r>
          </a:p>
          <a:p>
            <a:pPr>
              <a:spcBef>
                <a:spcPct val="50000"/>
              </a:spcBef>
            </a:pPr>
            <a:r>
              <a:rPr lang="en-US" dirty="0">
                <a:solidFill>
                  <a:srgbClr val="147627"/>
                </a:solidFill>
                <a:latin typeface="Book Antiqua" pitchFamily="18" charset="0"/>
              </a:rPr>
              <a:t>The expected marginal benefit = MB</a:t>
            </a:r>
            <a:r>
              <a:rPr lang="en-US" dirty="0">
                <a:solidFill>
                  <a:srgbClr val="147627"/>
                </a:solidFill>
                <a:latin typeface="Book Antiqua" pitchFamily="18" charset="0"/>
                <a:cs typeface="Arial" pitchFamily="34" charset="0"/>
              </a:rPr>
              <a:t>× [1-</a:t>
            </a:r>
            <a:r>
              <a:rPr lang="en-US" dirty="0">
                <a:solidFill>
                  <a:srgbClr val="147627"/>
                </a:solidFill>
                <a:latin typeface="Book Antiqua" pitchFamily="18" charset="0"/>
              </a:rPr>
              <a:t>Prob.( </a:t>
            </a:r>
            <a:r>
              <a:rPr lang="en-US" b="1" i="1" dirty="0" smtClean="0">
                <a:solidFill>
                  <a:srgbClr val="147627"/>
                </a:solidFill>
                <a:latin typeface="Book Antiqua" pitchFamily="18" charset="0"/>
              </a:rPr>
              <a:t>r </a:t>
            </a:r>
            <a:r>
              <a:rPr lang="en-US" i="1" dirty="0">
                <a:solidFill>
                  <a:srgbClr val="147627"/>
                </a:solidFill>
                <a:latin typeface="Book Antiqua" pitchFamily="18" charset="0"/>
              </a:rPr>
              <a:t>≤ Q</a:t>
            </a:r>
            <a:r>
              <a:rPr lang="en-US" i="1" dirty="0" smtClean="0">
                <a:solidFill>
                  <a:srgbClr val="147627"/>
                </a:solidFill>
                <a:latin typeface="Book Antiqua" pitchFamily="18" charset="0"/>
              </a:rPr>
              <a:t>)</a:t>
            </a:r>
            <a:r>
              <a:rPr lang="en-US" dirty="0" smtClean="0">
                <a:solidFill>
                  <a:srgbClr val="147627"/>
                </a:solidFill>
                <a:latin typeface="Book Antiqua" pitchFamily="18" charset="0"/>
              </a:rPr>
              <a:t>]</a:t>
            </a:r>
          </a:p>
          <a:p>
            <a:pPr>
              <a:spcBef>
                <a:spcPct val="50000"/>
              </a:spcBef>
            </a:pPr>
            <a:endParaRPr lang="en-US" dirty="0">
              <a:solidFill>
                <a:srgbClr val="147627"/>
              </a:solidFill>
              <a:latin typeface="Book Antiqua" pitchFamily="18" charset="0"/>
            </a:endParaRPr>
          </a:p>
          <a:p>
            <a:pPr>
              <a:spcBef>
                <a:spcPct val="50000"/>
              </a:spcBef>
            </a:pPr>
            <a:r>
              <a:rPr lang="en-US" dirty="0" smtClean="0">
                <a:latin typeface="Book Antiqua" pitchFamily="18" charset="0"/>
              </a:rPr>
              <a:t>As long as expected marginal cost is </a:t>
            </a:r>
            <a:r>
              <a:rPr lang="en-US" b="1" dirty="0" smtClean="0">
                <a:latin typeface="Book Antiqua" pitchFamily="18" charset="0"/>
              </a:rPr>
              <a:t>less than expected marginal profit </a:t>
            </a:r>
            <a:r>
              <a:rPr lang="en-US" dirty="0" smtClean="0">
                <a:latin typeface="Book Antiqua" pitchFamily="18" charset="0"/>
              </a:rPr>
              <a:t>we buy the next unit. </a:t>
            </a:r>
          </a:p>
          <a:p>
            <a:pPr>
              <a:spcBef>
                <a:spcPct val="50000"/>
              </a:spcBef>
            </a:pPr>
            <a:r>
              <a:rPr lang="en-US" dirty="0" smtClean="0">
                <a:latin typeface="Book Antiqua" pitchFamily="18" charset="0"/>
              </a:rPr>
              <a:t>We stop as soon as: </a:t>
            </a:r>
            <a:r>
              <a:rPr lang="en-US" b="1" dirty="0" smtClean="0">
                <a:latin typeface="Book Antiqua" pitchFamily="18" charset="0"/>
              </a:rPr>
              <a:t>Expected marginal cost </a:t>
            </a:r>
            <a:r>
              <a:rPr lang="en-US" b="1" dirty="0" smtClean="0">
                <a:latin typeface="Book Antiqua" pitchFamily="18" charset="0"/>
                <a:cs typeface="Arial" pitchFamily="34" charset="0"/>
              </a:rPr>
              <a:t>≥ </a:t>
            </a:r>
            <a:r>
              <a:rPr lang="en-US" b="1" dirty="0" smtClean="0">
                <a:latin typeface="Book Antiqua" pitchFamily="18" charset="0"/>
              </a:rPr>
              <a:t>Expected marginal profit. </a:t>
            </a:r>
            <a:endParaRPr lang="en-US" dirty="0">
              <a:solidFill>
                <a:srgbClr val="147627"/>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3309">
                                            <p:txEl>
                                              <p:pRg st="0" end="0"/>
                                            </p:txEl>
                                          </p:spTgt>
                                        </p:tgtEl>
                                        <p:attrNameLst>
                                          <p:attrName>style.visibility</p:attrName>
                                        </p:attrNameLst>
                                      </p:cBhvr>
                                      <p:to>
                                        <p:strVal val="visible"/>
                                      </p:to>
                                    </p:set>
                                    <p:animEffect transition="in" filter="dissolve">
                                      <p:cBhvr>
                                        <p:cTn id="7" dur="500"/>
                                        <p:tgtEl>
                                          <p:spTgt spid="8233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3309">
                                            <p:txEl>
                                              <p:pRg st="1" end="1"/>
                                            </p:txEl>
                                          </p:spTgt>
                                        </p:tgtEl>
                                        <p:attrNameLst>
                                          <p:attrName>style.visibility</p:attrName>
                                        </p:attrNameLst>
                                      </p:cBhvr>
                                      <p:to>
                                        <p:strVal val="visible"/>
                                      </p:to>
                                    </p:set>
                                    <p:animEffect transition="in" filter="dissolve">
                                      <p:cBhvr>
                                        <p:cTn id="12" dur="500"/>
                                        <p:tgtEl>
                                          <p:spTgt spid="8233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3309">
                                            <p:txEl>
                                              <p:pRg st="2" end="2"/>
                                            </p:txEl>
                                          </p:spTgt>
                                        </p:tgtEl>
                                        <p:attrNameLst>
                                          <p:attrName>style.visibility</p:attrName>
                                        </p:attrNameLst>
                                      </p:cBhvr>
                                      <p:to>
                                        <p:strVal val="visible"/>
                                      </p:to>
                                    </p:set>
                                    <p:animEffect transition="in" filter="dissolve">
                                      <p:cBhvr>
                                        <p:cTn id="17" dur="500"/>
                                        <p:tgtEl>
                                          <p:spTgt spid="8233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3309">
                                            <p:txEl>
                                              <p:pRg st="4" end="4"/>
                                            </p:txEl>
                                          </p:spTgt>
                                        </p:tgtEl>
                                        <p:attrNameLst>
                                          <p:attrName>style.visibility</p:attrName>
                                        </p:attrNameLst>
                                      </p:cBhvr>
                                      <p:to>
                                        <p:strVal val="visible"/>
                                      </p:to>
                                    </p:set>
                                    <p:animEffect transition="in" filter="dissolve">
                                      <p:cBhvr>
                                        <p:cTn id="22" dur="500"/>
                                        <p:tgtEl>
                                          <p:spTgt spid="82330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3309">
                                            <p:txEl>
                                              <p:pRg st="5" end="5"/>
                                            </p:txEl>
                                          </p:spTgt>
                                        </p:tgtEl>
                                        <p:attrNameLst>
                                          <p:attrName>style.visibility</p:attrName>
                                        </p:attrNameLst>
                                      </p:cBhvr>
                                      <p:to>
                                        <p:strVal val="visible"/>
                                      </p:to>
                                    </p:set>
                                    <p:animEffect transition="in" filter="dissolve">
                                      <p:cBhvr>
                                        <p:cTn id="27" dur="500"/>
                                        <p:tgtEl>
                                          <p:spTgt spid="8233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7" name="Text Box 7"/>
          <p:cNvSpPr txBox="1">
            <a:spLocks noChangeArrowheads="1"/>
          </p:cNvSpPr>
          <p:nvPr/>
        </p:nvSpPr>
        <p:spPr bwMode="auto">
          <a:xfrm>
            <a:off x="1223628" y="1520788"/>
            <a:ext cx="6480720" cy="461665"/>
          </a:xfrm>
          <a:prstGeom prst="rect">
            <a:avLst/>
          </a:prstGeom>
          <a:noFill/>
          <a:ln w="9525">
            <a:noFill/>
            <a:miter lim="800000"/>
            <a:headEnd/>
            <a:tailEnd/>
          </a:ln>
        </p:spPr>
        <p:txBody>
          <a:bodyPr wrap="square">
            <a:spAutoFit/>
          </a:bodyPr>
          <a:lstStyle/>
          <a:p>
            <a:pPr>
              <a:spcBef>
                <a:spcPct val="50000"/>
              </a:spcBef>
            </a:pPr>
            <a:r>
              <a:rPr lang="en-US" dirty="0" err="1" smtClean="0">
                <a:solidFill>
                  <a:srgbClr val="FF0000"/>
                </a:solidFill>
                <a:latin typeface="Book Antiqua" pitchFamily="18" charset="0"/>
              </a:rPr>
              <a:t>MC</a:t>
            </a:r>
            <a:r>
              <a:rPr lang="en-US" dirty="0" err="1" smtClean="0">
                <a:solidFill>
                  <a:srgbClr val="FF0000"/>
                </a:solidFill>
                <a:latin typeface="Book Antiqua" pitchFamily="18" charset="0"/>
                <a:cs typeface="Times New Roman" pitchFamily="18" charset="0"/>
              </a:rPr>
              <a:t>×</a:t>
            </a:r>
            <a:r>
              <a:rPr lang="en-US" dirty="0" err="1" smtClean="0">
                <a:solidFill>
                  <a:srgbClr val="FF0000"/>
                </a:solidFill>
                <a:latin typeface="Book Antiqua" pitchFamily="18" charset="0"/>
              </a:rPr>
              <a:t>Prob</a:t>
            </a:r>
            <a:r>
              <a:rPr lang="en-US" dirty="0" smtClean="0">
                <a:solidFill>
                  <a:srgbClr val="FF0000"/>
                </a:solidFill>
                <a:latin typeface="Book Antiqua" pitchFamily="18" charset="0"/>
              </a:rPr>
              <a:t>(</a:t>
            </a:r>
            <a:r>
              <a:rPr lang="en-US" b="1" i="1" dirty="0" smtClean="0">
                <a:solidFill>
                  <a:srgbClr val="FF0000"/>
                </a:solidFill>
                <a:latin typeface="Book Antiqua" pitchFamily="18" charset="0"/>
              </a:rPr>
              <a:t>R</a:t>
            </a:r>
            <a:r>
              <a:rPr lang="en-US" dirty="0" smtClean="0">
                <a:solidFill>
                  <a:srgbClr val="FF0000"/>
                </a:solidFill>
                <a:latin typeface="Book Antiqua" pitchFamily="18" charset="0"/>
              </a:rPr>
              <a:t> </a:t>
            </a:r>
            <a:r>
              <a:rPr lang="en-US" dirty="0">
                <a:solidFill>
                  <a:srgbClr val="FF0000"/>
                </a:solidFill>
                <a:latin typeface="Book Antiqua" pitchFamily="18" charset="0"/>
              </a:rPr>
              <a:t>≤ Q*)</a:t>
            </a:r>
            <a:r>
              <a:rPr lang="en-US" dirty="0">
                <a:latin typeface="Book Antiqua" pitchFamily="18" charset="0"/>
              </a:rPr>
              <a:t> ≥ </a:t>
            </a:r>
            <a:r>
              <a:rPr lang="en-US" dirty="0" smtClean="0">
                <a:solidFill>
                  <a:srgbClr val="147627"/>
                </a:solidFill>
                <a:latin typeface="Book Antiqua" pitchFamily="18" charset="0"/>
              </a:rPr>
              <a:t>MP</a:t>
            </a:r>
            <a:r>
              <a:rPr lang="en-US" dirty="0" smtClean="0">
                <a:solidFill>
                  <a:srgbClr val="147627"/>
                </a:solidFill>
                <a:latin typeface="Book Antiqua" pitchFamily="18" charset="0"/>
                <a:cs typeface="Times New Roman" pitchFamily="18" charset="0"/>
              </a:rPr>
              <a:t>×</a:t>
            </a:r>
            <a:r>
              <a:rPr lang="en-US" dirty="0" smtClean="0">
                <a:solidFill>
                  <a:srgbClr val="147627"/>
                </a:solidFill>
                <a:latin typeface="Book Antiqua" pitchFamily="18" charset="0"/>
              </a:rPr>
              <a:t> </a:t>
            </a:r>
            <a:r>
              <a:rPr lang="en-US" dirty="0">
                <a:solidFill>
                  <a:srgbClr val="147627"/>
                </a:solidFill>
                <a:latin typeface="Book Antiqua" pitchFamily="18" charset="0"/>
              </a:rPr>
              <a:t>[1 – </a:t>
            </a:r>
            <a:r>
              <a:rPr lang="en-US" dirty="0" err="1" smtClean="0">
                <a:solidFill>
                  <a:srgbClr val="147627"/>
                </a:solidFill>
                <a:latin typeface="Book Antiqua" pitchFamily="18" charset="0"/>
              </a:rPr>
              <a:t>Prob</a:t>
            </a:r>
            <a:r>
              <a:rPr lang="en-US" dirty="0" smtClean="0">
                <a:solidFill>
                  <a:srgbClr val="147627"/>
                </a:solidFill>
                <a:latin typeface="Book Antiqua" pitchFamily="18" charset="0"/>
              </a:rPr>
              <a:t>( </a:t>
            </a:r>
            <a:r>
              <a:rPr lang="en-US" b="1" i="1" dirty="0" smtClean="0">
                <a:solidFill>
                  <a:srgbClr val="147627"/>
                </a:solidFill>
                <a:latin typeface="Book Antiqua" pitchFamily="18" charset="0"/>
              </a:rPr>
              <a:t>R</a:t>
            </a:r>
            <a:r>
              <a:rPr lang="en-US" dirty="0" smtClean="0">
                <a:solidFill>
                  <a:srgbClr val="147627"/>
                </a:solidFill>
                <a:latin typeface="Book Antiqua" pitchFamily="18" charset="0"/>
              </a:rPr>
              <a:t> </a:t>
            </a:r>
            <a:r>
              <a:rPr lang="en-US" dirty="0">
                <a:solidFill>
                  <a:srgbClr val="147627"/>
                </a:solidFill>
                <a:latin typeface="Book Antiqua" pitchFamily="18" charset="0"/>
                <a:cs typeface="Arial" pitchFamily="34" charset="0"/>
              </a:rPr>
              <a:t>≤ Q*)]</a:t>
            </a:r>
          </a:p>
        </p:txBody>
      </p:sp>
      <p:sp>
        <p:nvSpPr>
          <p:cNvPr id="10249" name="Rectangle 12"/>
          <p:cNvSpPr>
            <a:spLocks noGrp="1" noChangeArrowheads="1"/>
          </p:cNvSpPr>
          <p:nvPr>
            <p:ph type="title"/>
          </p:nvPr>
        </p:nvSpPr>
        <p:spPr>
          <a:noFill/>
        </p:spPr>
        <p:txBody>
          <a:bodyPr/>
          <a:lstStyle/>
          <a:p>
            <a:pPr eaLnBrk="1" hangingPunct="1"/>
            <a:r>
              <a:rPr lang="en-US" sz="3200" smtClean="0"/>
              <a:t>Analytical Solution for the Optimal Service Level</a:t>
            </a:r>
          </a:p>
        </p:txBody>
      </p:sp>
      <p:sp>
        <p:nvSpPr>
          <p:cNvPr id="10250" name="Text Box 4"/>
          <p:cNvSpPr txBox="1">
            <a:spLocks noChangeArrowheads="1"/>
          </p:cNvSpPr>
          <p:nvPr/>
        </p:nvSpPr>
        <p:spPr bwMode="auto">
          <a:xfrm>
            <a:off x="2519772" y="3284984"/>
            <a:ext cx="4933391" cy="1015663"/>
          </a:xfrm>
          <a:prstGeom prst="rect">
            <a:avLst/>
          </a:prstGeom>
          <a:noFill/>
          <a:ln w="9525">
            <a:noFill/>
            <a:miter lim="800000"/>
            <a:headEnd/>
            <a:tailEnd/>
          </a:ln>
        </p:spPr>
        <p:txBody>
          <a:bodyPr wrap="square">
            <a:spAutoFit/>
          </a:bodyPr>
          <a:lstStyle/>
          <a:p>
            <a:pPr>
              <a:spcBef>
                <a:spcPct val="50000"/>
              </a:spcBef>
            </a:pPr>
            <a:r>
              <a:rPr lang="en-US" dirty="0" smtClean="0">
                <a:solidFill>
                  <a:srgbClr val="147627"/>
                </a:solidFill>
                <a:latin typeface="Book Antiqua" pitchFamily="18" charset="0"/>
              </a:rPr>
              <a:t>MP </a:t>
            </a:r>
            <a:r>
              <a:rPr lang="en-US" dirty="0">
                <a:solidFill>
                  <a:srgbClr val="147627"/>
                </a:solidFill>
                <a:latin typeface="Book Antiqua" pitchFamily="18" charset="0"/>
              </a:rPr>
              <a:t>= p – c = Underage Cost = C</a:t>
            </a:r>
            <a:r>
              <a:rPr lang="en-US" baseline="-25000" dirty="0">
                <a:solidFill>
                  <a:srgbClr val="147627"/>
                </a:solidFill>
                <a:latin typeface="Book Antiqua" pitchFamily="18" charset="0"/>
              </a:rPr>
              <a:t>u</a:t>
            </a:r>
          </a:p>
          <a:p>
            <a:pPr>
              <a:spcBef>
                <a:spcPct val="50000"/>
              </a:spcBef>
            </a:pPr>
            <a:r>
              <a:rPr lang="en-US" dirty="0">
                <a:solidFill>
                  <a:srgbClr val="FF0000"/>
                </a:solidFill>
                <a:latin typeface="Book Antiqua" pitchFamily="18" charset="0"/>
              </a:rPr>
              <a:t>MC = c – v = Overage Cost = C</a:t>
            </a:r>
            <a:r>
              <a:rPr lang="en-US" baseline="-25000" dirty="0">
                <a:solidFill>
                  <a:srgbClr val="FF0000"/>
                </a:solidFill>
                <a:latin typeface="Book Antiqua" pitchFamily="18" charset="0"/>
              </a:rPr>
              <a:t>o</a:t>
            </a:r>
          </a:p>
        </p:txBody>
      </p:sp>
      <p:graphicFrame>
        <p:nvGraphicFramePr>
          <p:cNvPr id="10242" name="Object 13"/>
          <p:cNvGraphicFramePr>
            <a:graphicFrameLocks noChangeAspect="1"/>
          </p:cNvGraphicFramePr>
          <p:nvPr/>
        </p:nvGraphicFramePr>
        <p:xfrm>
          <a:off x="3383868" y="5409220"/>
          <a:ext cx="1397000" cy="933450"/>
        </p:xfrm>
        <a:graphic>
          <a:graphicData uri="http://schemas.openxmlformats.org/presentationml/2006/ole">
            <p:oleObj spid="_x0000_s10242" name="Equation" r:id="rId4" imgW="647640" imgH="431640" progId="Equation.3">
              <p:embed/>
            </p:oleObj>
          </a:graphicData>
        </a:graphic>
      </p:graphicFrame>
      <p:graphicFrame>
        <p:nvGraphicFramePr>
          <p:cNvPr id="10243" name="Object 15"/>
          <p:cNvGraphicFramePr>
            <a:graphicFrameLocks noChangeAspect="1"/>
          </p:cNvGraphicFramePr>
          <p:nvPr/>
        </p:nvGraphicFramePr>
        <p:xfrm>
          <a:off x="3094038" y="4437063"/>
          <a:ext cx="2917825" cy="787400"/>
        </p:xfrm>
        <a:graphic>
          <a:graphicData uri="http://schemas.openxmlformats.org/presentationml/2006/ole">
            <p:oleObj spid="_x0000_s10243" name="Equation" r:id="rId5" imgW="1460160" imgH="393480" progId="Equation.3">
              <p:embed/>
            </p:oleObj>
          </a:graphicData>
        </a:graphic>
      </p:graphicFrame>
      <p:graphicFrame>
        <p:nvGraphicFramePr>
          <p:cNvPr id="10244" name="Object 16"/>
          <p:cNvGraphicFramePr>
            <a:graphicFrameLocks noChangeAspect="1"/>
          </p:cNvGraphicFramePr>
          <p:nvPr/>
        </p:nvGraphicFramePr>
        <p:xfrm>
          <a:off x="5292080" y="5445224"/>
          <a:ext cx="2986087" cy="906463"/>
        </p:xfrm>
        <a:graphic>
          <a:graphicData uri="http://schemas.openxmlformats.org/presentationml/2006/ole">
            <p:oleObj spid="_x0000_s10244" name="Equation" r:id="rId6" imgW="1384200" imgH="419040" progId="Equation.3">
              <p:embed/>
            </p:oleObj>
          </a:graphicData>
        </a:graphic>
      </p:graphicFrame>
      <p:graphicFrame>
        <p:nvGraphicFramePr>
          <p:cNvPr id="3" name="Object 15"/>
          <p:cNvGraphicFramePr>
            <a:graphicFrameLocks noChangeAspect="1"/>
          </p:cNvGraphicFramePr>
          <p:nvPr/>
        </p:nvGraphicFramePr>
        <p:xfrm>
          <a:off x="1259632" y="5517232"/>
          <a:ext cx="1344612" cy="787400"/>
        </p:xfrm>
        <a:graphic>
          <a:graphicData uri="http://schemas.openxmlformats.org/presentationml/2006/ole">
            <p:oleObj spid="_x0000_s10255" name="Equation" r:id="rId7" imgW="672840" imgH="393480" progId="Equation.3">
              <p:embed/>
            </p:oleObj>
          </a:graphicData>
        </a:graphic>
      </p:graphicFrame>
      <p:grpSp>
        <p:nvGrpSpPr>
          <p:cNvPr id="13" name="Group 12"/>
          <p:cNvGrpSpPr/>
          <p:nvPr/>
        </p:nvGrpSpPr>
        <p:grpSpPr>
          <a:xfrm>
            <a:off x="2051720" y="2240868"/>
            <a:ext cx="4104456" cy="819150"/>
            <a:chOff x="2051720" y="2240868"/>
            <a:chExt cx="4104456" cy="819150"/>
          </a:xfrm>
        </p:grpSpPr>
        <p:grpSp>
          <p:nvGrpSpPr>
            <p:cNvPr id="2" name="Group 18"/>
            <p:cNvGrpSpPr>
              <a:grpSpLocks/>
            </p:cNvGrpSpPr>
            <p:nvPr/>
          </p:nvGrpSpPr>
          <p:grpSpPr bwMode="auto">
            <a:xfrm>
              <a:off x="2051720" y="2240868"/>
              <a:ext cx="4104456" cy="777875"/>
              <a:chOff x="1315" y="1874"/>
              <a:chExt cx="2041" cy="490"/>
            </a:xfrm>
          </p:grpSpPr>
          <p:graphicFrame>
            <p:nvGraphicFramePr>
              <p:cNvPr id="10245" name="Object 3"/>
              <p:cNvGraphicFramePr>
                <a:graphicFrameLocks noChangeAspect="1"/>
              </p:cNvGraphicFramePr>
              <p:nvPr/>
            </p:nvGraphicFramePr>
            <p:xfrm>
              <a:off x="2517" y="1874"/>
              <a:ext cx="839" cy="490"/>
            </p:xfrm>
            <a:graphic>
              <a:graphicData uri="http://schemas.openxmlformats.org/presentationml/2006/ole">
                <p:oleObj spid="_x0000_s10245" name="Equation" r:id="rId8" imgW="672840" imgH="393480" progId="">
                  <p:embed/>
                </p:oleObj>
              </a:graphicData>
            </a:graphic>
          </p:graphicFrame>
          <p:sp>
            <p:nvSpPr>
              <p:cNvPr id="10254" name="Text Box 8"/>
              <p:cNvSpPr txBox="1">
                <a:spLocks noChangeArrowheads="1"/>
              </p:cNvSpPr>
              <p:nvPr/>
            </p:nvSpPr>
            <p:spPr bwMode="auto">
              <a:xfrm>
                <a:off x="1315" y="2009"/>
                <a:ext cx="1248" cy="291"/>
              </a:xfrm>
              <a:prstGeom prst="rect">
                <a:avLst/>
              </a:prstGeom>
              <a:noFill/>
              <a:ln w="9525">
                <a:noFill/>
                <a:miter lim="800000"/>
                <a:headEnd/>
                <a:tailEnd/>
              </a:ln>
            </p:spPr>
            <p:txBody>
              <a:bodyPr>
                <a:spAutoFit/>
              </a:bodyPr>
              <a:lstStyle/>
              <a:p>
                <a:pPr>
                  <a:spcBef>
                    <a:spcPct val="50000"/>
                  </a:spcBef>
                </a:pPr>
                <a:r>
                  <a:rPr lang="en-US" dirty="0" err="1" smtClean="0">
                    <a:solidFill>
                      <a:srgbClr val="7030A0"/>
                    </a:solidFill>
                    <a:latin typeface="Book Antiqua" pitchFamily="18" charset="0"/>
                  </a:rPr>
                  <a:t>Prob</a:t>
                </a:r>
                <a:r>
                  <a:rPr lang="en-US" dirty="0" smtClean="0">
                    <a:solidFill>
                      <a:srgbClr val="7030A0"/>
                    </a:solidFill>
                    <a:latin typeface="Book Antiqua" pitchFamily="18" charset="0"/>
                  </a:rPr>
                  <a:t>(</a:t>
                </a:r>
                <a:r>
                  <a:rPr lang="en-US" b="1" i="1" dirty="0" smtClean="0">
                    <a:solidFill>
                      <a:srgbClr val="7030A0"/>
                    </a:solidFill>
                    <a:latin typeface="Book Antiqua" pitchFamily="18" charset="0"/>
                  </a:rPr>
                  <a:t>R </a:t>
                </a:r>
                <a:r>
                  <a:rPr lang="en-US" dirty="0">
                    <a:solidFill>
                      <a:srgbClr val="7030A0"/>
                    </a:solidFill>
                    <a:latin typeface="Book Antiqua" pitchFamily="18" charset="0"/>
                    <a:cs typeface="Arial" pitchFamily="34" charset="0"/>
                  </a:rPr>
                  <a:t>≤ Q*) ≥ </a:t>
                </a:r>
              </a:p>
            </p:txBody>
          </p:sp>
        </p:grpSp>
        <p:pic>
          <p:nvPicPr>
            <p:cNvPr id="10256" name="Picture 16"/>
            <p:cNvPicPr>
              <a:picLocks noChangeAspect="1" noChangeArrowheads="1"/>
            </p:cNvPicPr>
            <p:nvPr/>
          </p:nvPicPr>
          <p:blipFill>
            <a:blip r:embed="rId9" cstate="print"/>
            <a:srcRect/>
            <a:stretch>
              <a:fillRect/>
            </a:stretch>
          </p:blipFill>
          <p:spPr bwMode="auto">
            <a:xfrm>
              <a:off x="4463988" y="2240868"/>
              <a:ext cx="1666875" cy="8191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4327"/>
                                        </p:tgtEl>
                                        <p:attrNameLst>
                                          <p:attrName>style.visibility</p:attrName>
                                        </p:attrNameLst>
                                      </p:cBhvr>
                                      <p:to>
                                        <p:strVal val="visible"/>
                                      </p:to>
                                    </p:set>
                                    <p:animEffect transition="in" filter="dissolve">
                                      <p:cBhvr>
                                        <p:cTn id="7" dur="500"/>
                                        <p:tgtEl>
                                          <p:spTgt spid="8243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50"/>
                                        </p:tgtEl>
                                        <p:attrNameLst>
                                          <p:attrName>style.visibility</p:attrName>
                                        </p:attrNameLst>
                                      </p:cBhvr>
                                      <p:to>
                                        <p:strVal val="visible"/>
                                      </p:to>
                                    </p:set>
                                    <p:animEffect transition="in" filter="dissolve">
                                      <p:cBhvr>
                                        <p:cTn id="17" dur="500"/>
                                        <p:tgtEl>
                                          <p:spTgt spid="1025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243"/>
                                        </p:tgtEl>
                                        <p:attrNameLst>
                                          <p:attrName>style.visibility</p:attrName>
                                        </p:attrNameLst>
                                      </p:cBhvr>
                                      <p:to>
                                        <p:strVal val="visible"/>
                                      </p:to>
                                    </p:set>
                                    <p:animEffect transition="in" filter="dissolve">
                                      <p:cBhvr>
                                        <p:cTn id="22" dur="500"/>
                                        <p:tgtEl>
                                          <p:spTgt spid="1024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242"/>
                                        </p:tgtEl>
                                        <p:attrNameLst>
                                          <p:attrName>style.visibility</p:attrName>
                                        </p:attrNameLst>
                                      </p:cBhvr>
                                      <p:to>
                                        <p:strVal val="visible"/>
                                      </p:to>
                                    </p:set>
                                    <p:animEffect transition="in" filter="dissolve">
                                      <p:cBhvr>
                                        <p:cTn id="32" dur="500"/>
                                        <p:tgtEl>
                                          <p:spTgt spid="1024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0244"/>
                                        </p:tgtEl>
                                        <p:attrNameLst>
                                          <p:attrName>style.visibility</p:attrName>
                                        </p:attrNameLst>
                                      </p:cBhvr>
                                      <p:to>
                                        <p:strVal val="visible"/>
                                      </p:to>
                                    </p:set>
                                    <p:animEffect transition="in" filter="dissolve">
                                      <p:cBhvr>
                                        <p:cTn id="3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327" grpId="0"/>
      <p:bldP spid="102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3200" smtClean="0"/>
              <a:t>Marginal Value:  The General Formula</a:t>
            </a:r>
          </a:p>
        </p:txBody>
      </p:sp>
      <p:sp>
        <p:nvSpPr>
          <p:cNvPr id="40963" name="Rectangle 3"/>
          <p:cNvSpPr>
            <a:spLocks noGrp="1" noChangeArrowheads="1"/>
          </p:cNvSpPr>
          <p:nvPr>
            <p:ph type="body" idx="1"/>
          </p:nvPr>
        </p:nvSpPr>
        <p:spPr>
          <a:xfrm>
            <a:off x="359532" y="1412776"/>
            <a:ext cx="8784468" cy="3924436"/>
          </a:xfrm>
        </p:spPr>
        <p:txBody>
          <a:bodyPr/>
          <a:lstStyle/>
          <a:p>
            <a:pPr>
              <a:buFont typeface="Wingdings" pitchFamily="2" charset="2"/>
              <a:buNone/>
            </a:pPr>
            <a:r>
              <a:rPr lang="en-US" sz="2200" dirty="0" smtClean="0">
                <a:latin typeface="Book Antiqua" pitchFamily="18" charset="0"/>
              </a:rPr>
              <a:t>P(</a:t>
            </a:r>
            <a:r>
              <a:rPr lang="en-US" sz="2200" b="1" i="1" dirty="0" smtClean="0">
                <a:latin typeface="Book Antiqua" pitchFamily="18" charset="0"/>
              </a:rPr>
              <a:t>R</a:t>
            </a:r>
            <a:r>
              <a:rPr lang="en-US" sz="2200" dirty="0" smtClean="0">
                <a:latin typeface="Book Antiqua" pitchFamily="18" charset="0"/>
              </a:rPr>
              <a:t> </a:t>
            </a:r>
            <a:r>
              <a:rPr lang="en-US" dirty="0" smtClean="0">
                <a:latin typeface="Book Antiqua" pitchFamily="18" charset="0"/>
                <a:cs typeface="Arial" pitchFamily="34" charset="0"/>
                <a:sym typeface="Mathematica1"/>
              </a:rPr>
              <a:t>≤</a:t>
            </a:r>
            <a:r>
              <a:rPr lang="en-US" sz="2200" dirty="0" smtClean="0">
                <a:latin typeface="Book Antiqua" pitchFamily="18" charset="0"/>
                <a:sym typeface="Mathematica1"/>
              </a:rPr>
              <a:t> Q*)</a:t>
            </a:r>
            <a:r>
              <a:rPr lang="en-US" sz="2200" dirty="0" smtClean="0">
                <a:latin typeface="Book Antiqua" pitchFamily="18" charset="0"/>
              </a:rPr>
              <a:t> </a:t>
            </a:r>
            <a:r>
              <a:rPr lang="en-US" sz="2200" dirty="0" smtClean="0">
                <a:latin typeface="Book Antiqua" pitchFamily="18" charset="0"/>
                <a:cs typeface="Tahoma" pitchFamily="34" charset="0"/>
              </a:rPr>
              <a:t>≥</a:t>
            </a:r>
            <a:r>
              <a:rPr lang="en-US" sz="2200" dirty="0" smtClean="0">
                <a:latin typeface="Book Antiqua" pitchFamily="18" charset="0"/>
                <a:sym typeface="Mathematica1"/>
              </a:rPr>
              <a:t> </a:t>
            </a:r>
            <a:r>
              <a:rPr lang="en-US" sz="2200" dirty="0" smtClean="0">
                <a:latin typeface="Book Antiqua" pitchFamily="18" charset="0"/>
              </a:rPr>
              <a:t>C</a:t>
            </a:r>
            <a:r>
              <a:rPr lang="en-US" sz="2200" baseline="-25000" dirty="0" smtClean="0">
                <a:latin typeface="Book Antiqua" pitchFamily="18" charset="0"/>
              </a:rPr>
              <a:t>u </a:t>
            </a:r>
            <a:r>
              <a:rPr lang="en-US" sz="2300" dirty="0" smtClean="0">
                <a:latin typeface="Book Antiqua" pitchFamily="18" charset="0"/>
              </a:rPr>
              <a:t>/ (</a:t>
            </a:r>
            <a:r>
              <a:rPr lang="en-US" sz="2300" dirty="0" err="1" smtClean="0">
                <a:latin typeface="Book Antiqua" pitchFamily="18" charset="0"/>
              </a:rPr>
              <a:t>C</a:t>
            </a:r>
            <a:r>
              <a:rPr lang="en-US" sz="2200" baseline="-25000" dirty="0" err="1" smtClean="0">
                <a:latin typeface="Book Antiqua" pitchFamily="18" charset="0"/>
              </a:rPr>
              <a:t>o</a:t>
            </a:r>
            <a:r>
              <a:rPr lang="en-US" sz="2200" dirty="0" err="1" smtClean="0">
                <a:latin typeface="Book Antiqua" pitchFamily="18" charset="0"/>
                <a:sym typeface="Mathematica1"/>
              </a:rPr>
              <a:t>+</a:t>
            </a:r>
            <a:r>
              <a:rPr lang="en-US" sz="2200" dirty="0" err="1" smtClean="0">
                <a:latin typeface="Book Antiqua" pitchFamily="18" charset="0"/>
              </a:rPr>
              <a:t>C</a:t>
            </a:r>
            <a:r>
              <a:rPr lang="en-US" sz="2200" baseline="-25000" dirty="0" err="1" smtClean="0">
                <a:latin typeface="Book Antiqua" pitchFamily="18" charset="0"/>
              </a:rPr>
              <a:t>u</a:t>
            </a:r>
            <a:r>
              <a:rPr lang="en-US" sz="2300" dirty="0" smtClean="0">
                <a:latin typeface="Book Antiqua" pitchFamily="18" charset="0"/>
              </a:rPr>
              <a:t>)</a:t>
            </a:r>
          </a:p>
          <a:p>
            <a:pPr>
              <a:buFont typeface="Wingdings" pitchFamily="2" charset="2"/>
              <a:buNone/>
            </a:pPr>
            <a:r>
              <a:rPr lang="en-US" dirty="0" smtClean="0">
                <a:latin typeface="Book Antiqua" pitchFamily="18" charset="0"/>
              </a:rPr>
              <a:t>C</a:t>
            </a:r>
            <a:r>
              <a:rPr lang="en-US" baseline="-25000" dirty="0" smtClean="0">
                <a:latin typeface="Book Antiqua" pitchFamily="18" charset="0"/>
              </a:rPr>
              <a:t>u </a:t>
            </a:r>
            <a:r>
              <a:rPr lang="en-US" dirty="0" smtClean="0">
                <a:latin typeface="Book Antiqua" pitchFamily="18" charset="0"/>
              </a:rPr>
              <a:t>/ (</a:t>
            </a:r>
            <a:r>
              <a:rPr lang="en-US" dirty="0" err="1" smtClean="0">
                <a:latin typeface="Book Antiqua" pitchFamily="18" charset="0"/>
              </a:rPr>
              <a:t>C</a:t>
            </a:r>
            <a:r>
              <a:rPr lang="en-US" baseline="-25000" dirty="0" err="1" smtClean="0">
                <a:latin typeface="Book Antiqua" pitchFamily="18" charset="0"/>
              </a:rPr>
              <a:t>o</a:t>
            </a:r>
            <a:r>
              <a:rPr lang="en-US" dirty="0" err="1" smtClean="0">
                <a:latin typeface="Book Antiqua" pitchFamily="18" charset="0"/>
                <a:sym typeface="Mathematica1"/>
              </a:rPr>
              <a:t>+</a:t>
            </a:r>
            <a:r>
              <a:rPr lang="en-US" dirty="0" err="1" smtClean="0">
                <a:latin typeface="Book Antiqua" pitchFamily="18" charset="0"/>
              </a:rPr>
              <a:t>C</a:t>
            </a:r>
            <a:r>
              <a:rPr lang="en-US" baseline="-25000" dirty="0" err="1" smtClean="0">
                <a:latin typeface="Book Antiqua" pitchFamily="18" charset="0"/>
              </a:rPr>
              <a:t>u</a:t>
            </a:r>
            <a:r>
              <a:rPr lang="en-US" dirty="0" smtClean="0">
                <a:latin typeface="Book Antiqua" pitchFamily="18" charset="0"/>
              </a:rPr>
              <a:t>) = (30-10)/[(10-5)+(30-10)] = 20/25 = 0.8</a:t>
            </a:r>
          </a:p>
          <a:p>
            <a:pPr>
              <a:buNone/>
            </a:pPr>
            <a:r>
              <a:rPr lang="en-US" dirty="0" smtClean="0">
                <a:latin typeface="Book Antiqua" pitchFamily="18" charset="0"/>
              </a:rPr>
              <a:t>Order until P(</a:t>
            </a:r>
            <a:r>
              <a:rPr lang="en-US" b="1" i="1" dirty="0" smtClean="0">
                <a:latin typeface="Book Antiqua" pitchFamily="18" charset="0"/>
              </a:rPr>
              <a:t>R</a:t>
            </a:r>
            <a:r>
              <a:rPr lang="en-US" dirty="0" smtClean="0">
                <a:latin typeface="Book Antiqua" pitchFamily="18" charset="0"/>
              </a:rPr>
              <a:t> </a:t>
            </a:r>
            <a:r>
              <a:rPr lang="en-US" sz="2800" dirty="0" smtClean="0">
                <a:latin typeface="Book Antiqua" pitchFamily="18" charset="0"/>
                <a:cs typeface="Arial" pitchFamily="34" charset="0"/>
                <a:sym typeface="Mathematica1"/>
              </a:rPr>
              <a:t>≤</a:t>
            </a:r>
            <a:r>
              <a:rPr lang="en-US" dirty="0" smtClean="0">
                <a:latin typeface="Book Antiqua" pitchFamily="18" charset="0"/>
                <a:sym typeface="Mathematica1"/>
              </a:rPr>
              <a:t> Q*)</a:t>
            </a:r>
            <a:r>
              <a:rPr lang="en-US" dirty="0" smtClean="0">
                <a:latin typeface="Book Antiqua" pitchFamily="18" charset="0"/>
              </a:rPr>
              <a:t> </a:t>
            </a:r>
            <a:r>
              <a:rPr lang="en-US" dirty="0" smtClean="0">
                <a:latin typeface="Book Antiqua" pitchFamily="18" charset="0"/>
                <a:cs typeface="Tahoma" pitchFamily="34" charset="0"/>
              </a:rPr>
              <a:t>≥</a:t>
            </a:r>
            <a:r>
              <a:rPr lang="en-US" dirty="0" smtClean="0">
                <a:latin typeface="Book Antiqua" pitchFamily="18" charset="0"/>
                <a:sym typeface="Mathematica1"/>
              </a:rPr>
              <a:t> 0.8</a:t>
            </a:r>
          </a:p>
          <a:p>
            <a:pPr>
              <a:buNone/>
            </a:pPr>
            <a:r>
              <a:rPr lang="en-US" dirty="0" smtClean="0">
                <a:latin typeface="Book Antiqua" pitchFamily="18" charset="0"/>
              </a:rPr>
              <a:t>P(</a:t>
            </a:r>
            <a:r>
              <a:rPr lang="en-US" b="1" i="1" dirty="0" smtClean="0">
                <a:latin typeface="Book Antiqua" pitchFamily="18" charset="0"/>
              </a:rPr>
              <a:t>R</a:t>
            </a:r>
            <a:r>
              <a:rPr lang="en-US" dirty="0" smtClean="0">
                <a:latin typeface="Book Antiqua" pitchFamily="18" charset="0"/>
              </a:rPr>
              <a:t> </a:t>
            </a:r>
            <a:r>
              <a:rPr lang="en-US" dirty="0" smtClean="0">
                <a:latin typeface="Book Antiqua" pitchFamily="18" charset="0"/>
                <a:cs typeface="Arial" pitchFamily="34" charset="0"/>
                <a:sym typeface="Mathematica1"/>
              </a:rPr>
              <a:t>≤</a:t>
            </a:r>
            <a:r>
              <a:rPr lang="en-US" dirty="0" smtClean="0">
                <a:latin typeface="Book Antiqua" pitchFamily="18" charset="0"/>
                <a:sym typeface="Mathematica1"/>
              </a:rPr>
              <a:t> 5000)</a:t>
            </a:r>
            <a:r>
              <a:rPr lang="en-US" dirty="0" smtClean="0">
                <a:latin typeface="Book Antiqua" pitchFamily="18" charset="0"/>
              </a:rPr>
              <a:t> </a:t>
            </a:r>
            <a:r>
              <a:rPr lang="en-US" dirty="0" smtClean="0">
                <a:latin typeface="Book Antiqua" pitchFamily="18" charset="0"/>
                <a:cs typeface="Tahoma" pitchFamily="34" charset="0"/>
              </a:rPr>
              <a:t>≥</a:t>
            </a:r>
            <a:r>
              <a:rPr lang="en-US" dirty="0" smtClean="0">
                <a:latin typeface="Book Antiqua" pitchFamily="18" charset="0"/>
                <a:sym typeface="Mathematica1"/>
              </a:rPr>
              <a:t> = 0.75  not &gt; 0.8 still order</a:t>
            </a:r>
          </a:p>
          <a:p>
            <a:pPr>
              <a:buNone/>
            </a:pPr>
            <a:r>
              <a:rPr lang="en-US" dirty="0" smtClean="0">
                <a:latin typeface="Book Antiqua" pitchFamily="18" charset="0"/>
                <a:sym typeface="Mathematica1"/>
              </a:rPr>
              <a:t>P(</a:t>
            </a:r>
            <a:r>
              <a:rPr lang="en-US" b="1" i="1" dirty="0" smtClean="0">
                <a:latin typeface="Book Antiqua" pitchFamily="18" charset="0"/>
              </a:rPr>
              <a:t>R</a:t>
            </a:r>
            <a:r>
              <a:rPr lang="en-US" dirty="0" smtClean="0">
                <a:latin typeface="Book Antiqua" pitchFamily="18" charset="0"/>
                <a:sym typeface="Mathematica1"/>
              </a:rPr>
              <a:t> ≤ 6000) ≥ = 0.9   &gt; 0.8 Stop</a:t>
            </a:r>
          </a:p>
          <a:p>
            <a:pPr>
              <a:buNone/>
            </a:pPr>
            <a:r>
              <a:rPr lang="en-US" dirty="0" smtClean="0">
                <a:latin typeface="Book Antiqua" pitchFamily="18" charset="0"/>
              </a:rPr>
              <a:t>In Continuous Model where demand for example has Uniform or Normal distribution</a:t>
            </a:r>
          </a:p>
          <a:p>
            <a:pPr>
              <a:buNone/>
            </a:pPr>
            <a:endParaRPr lang="en-US" dirty="0" smtClean="0">
              <a:sym typeface="Mathematica1"/>
            </a:endParaRPr>
          </a:p>
          <a:p>
            <a:pPr>
              <a:buFont typeface="Wingdings" pitchFamily="2" charset="2"/>
              <a:buNone/>
            </a:pPr>
            <a:endParaRPr lang="en-US" sz="2300" dirty="0" smtClean="0"/>
          </a:p>
        </p:txBody>
      </p:sp>
      <p:pic>
        <p:nvPicPr>
          <p:cNvPr id="33799" name="Picture 4"/>
          <p:cNvPicPr>
            <a:picLocks noChangeAspect="1" noChangeArrowheads="1"/>
          </p:cNvPicPr>
          <p:nvPr/>
        </p:nvPicPr>
        <p:blipFill>
          <a:blip r:embed="rId4" cstate="print"/>
          <a:srcRect r="63953"/>
          <a:stretch>
            <a:fillRect/>
          </a:stretch>
        </p:blipFill>
        <p:spPr bwMode="auto">
          <a:xfrm>
            <a:off x="6149975" y="2312876"/>
            <a:ext cx="2994025" cy="1958975"/>
          </a:xfrm>
          <a:prstGeom prst="rect">
            <a:avLst/>
          </a:prstGeom>
          <a:noFill/>
          <a:ln w="9525">
            <a:noFill/>
            <a:miter lim="800000"/>
            <a:headEnd/>
            <a:tailEnd/>
          </a:ln>
        </p:spPr>
      </p:pic>
      <p:graphicFrame>
        <p:nvGraphicFramePr>
          <p:cNvPr id="33800" name="Object 18"/>
          <p:cNvGraphicFramePr>
            <a:graphicFrameLocks noChangeAspect="1"/>
          </p:cNvGraphicFramePr>
          <p:nvPr/>
        </p:nvGraphicFramePr>
        <p:xfrm>
          <a:off x="1475656" y="5445224"/>
          <a:ext cx="2919412" cy="787400"/>
        </p:xfrm>
        <a:graphic>
          <a:graphicData uri="http://schemas.openxmlformats.org/presentationml/2006/ole">
            <p:oleObj spid="_x0000_s33800" name="Equation" r:id="rId5" imgW="1460160" imgH="393480" progId="Equation.3">
              <p:embed/>
            </p:oleObj>
          </a:graphicData>
        </a:graphic>
      </p:graphicFrame>
      <p:graphicFrame>
        <p:nvGraphicFramePr>
          <p:cNvPr id="33801" name="Object 19"/>
          <p:cNvGraphicFramePr>
            <a:graphicFrameLocks noChangeAspect="1"/>
          </p:cNvGraphicFramePr>
          <p:nvPr/>
        </p:nvGraphicFramePr>
        <p:xfrm>
          <a:off x="4499446" y="5447878"/>
          <a:ext cx="1397000" cy="933450"/>
        </p:xfrm>
        <a:graphic>
          <a:graphicData uri="http://schemas.openxmlformats.org/presentationml/2006/ole">
            <p:oleObj spid="_x0000_s33801" name="Equation" r:id="rId6" imgW="647640" imgH="431640" progId="Equation.3">
              <p:embed/>
            </p:oleObj>
          </a:graphicData>
        </a:graphic>
      </p:graphicFrame>
      <p:graphicFrame>
        <p:nvGraphicFramePr>
          <p:cNvPr id="33802" name="Object 20"/>
          <p:cNvGraphicFramePr>
            <a:graphicFrameLocks noChangeAspect="1"/>
          </p:cNvGraphicFramePr>
          <p:nvPr/>
        </p:nvGraphicFramePr>
        <p:xfrm>
          <a:off x="6167908" y="5433590"/>
          <a:ext cx="1068388" cy="906463"/>
        </p:xfrm>
        <a:graphic>
          <a:graphicData uri="http://schemas.openxmlformats.org/presentationml/2006/ole">
            <p:oleObj spid="_x0000_s33802" name="Equation" r:id="rId7" imgW="49500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dissolve">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dissolve">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dissolve">
                                      <p:cBhvr>
                                        <p:cTn id="22" dur="500"/>
                                        <p:tgtEl>
                                          <p:spTgt spid="409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dissolve">
                                      <p:cBhvr>
                                        <p:cTn id="27" dur="500"/>
                                        <p:tgtEl>
                                          <p:spTgt spid="409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dissolve">
                                      <p:cBhvr>
                                        <p:cTn id="32"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200" smtClean="0"/>
              <a:t>Type-1 Service Level</a:t>
            </a:r>
          </a:p>
        </p:txBody>
      </p:sp>
      <p:sp>
        <p:nvSpPr>
          <p:cNvPr id="36867" name="Rectangle 3"/>
          <p:cNvSpPr>
            <a:spLocks noGrp="1" noChangeArrowheads="1"/>
          </p:cNvSpPr>
          <p:nvPr>
            <p:ph type="body" idx="1"/>
          </p:nvPr>
        </p:nvSpPr>
        <p:spPr/>
        <p:txBody>
          <a:bodyPr/>
          <a:lstStyle/>
          <a:p>
            <a:pPr marL="533400" indent="-533400">
              <a:buNone/>
            </a:pPr>
            <a:r>
              <a:rPr lang="en-US" dirty="0" smtClean="0">
                <a:latin typeface="Book Antiqua" pitchFamily="18" charset="0"/>
              </a:rPr>
              <a:t>What is the meaning of the number 0.80?</a:t>
            </a:r>
            <a:r>
              <a:rPr lang="en-US" b="1" dirty="0" smtClean="0">
                <a:latin typeface="Book Antiqua" pitchFamily="18" charset="0"/>
              </a:rPr>
              <a:t>  </a:t>
            </a:r>
          </a:p>
          <a:p>
            <a:pPr marL="533400" indent="-533400">
              <a:buNone/>
            </a:pPr>
            <a:r>
              <a:rPr lang="en-US" b="1" dirty="0" smtClean="0">
                <a:latin typeface="Book Antiqua" pitchFamily="18" charset="0"/>
              </a:rPr>
              <a:t>80% of the time</a:t>
            </a:r>
            <a:r>
              <a:rPr lang="en-US" dirty="0" smtClean="0">
                <a:latin typeface="Book Antiqua" pitchFamily="18" charset="0"/>
              </a:rPr>
              <a:t> all the demand is satisfied.</a:t>
            </a:r>
          </a:p>
          <a:p>
            <a:pPr marL="533400" indent="-533400">
              <a:buFont typeface="Wingdings" pitchFamily="2" charset="2"/>
              <a:buNone/>
            </a:pPr>
            <a:endParaRPr lang="en-US" dirty="0" smtClean="0">
              <a:latin typeface="Book Antiqua" pitchFamily="18" charset="0"/>
            </a:endParaRPr>
          </a:p>
          <a:p>
            <a:pPr marL="952500" lvl="1" indent="-495300"/>
            <a:r>
              <a:rPr lang="en-US" sz="2200" dirty="0" smtClean="0">
                <a:latin typeface="Book Antiqua" pitchFamily="18" charset="0"/>
              </a:rPr>
              <a:t>Probability {demand is smaller than Q} =</a:t>
            </a:r>
          </a:p>
          <a:p>
            <a:pPr marL="952500" lvl="1" indent="-495300"/>
            <a:r>
              <a:rPr lang="en-US" sz="2200" dirty="0" smtClean="0">
                <a:latin typeface="Book Antiqua" pitchFamily="18" charset="0"/>
              </a:rPr>
              <a:t>Probability {No shortage} =</a:t>
            </a:r>
          </a:p>
          <a:p>
            <a:pPr marL="952500" lvl="1" indent="-495300"/>
            <a:r>
              <a:rPr lang="en-US" sz="2200" dirty="0" smtClean="0">
                <a:latin typeface="Book Antiqua" pitchFamily="18" charset="0"/>
              </a:rPr>
              <a:t>Probability {All the demand is satisfied from stock} = 0.80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smtClean="0"/>
              <a:t>Marginal Value:  Uniform distribution</a:t>
            </a:r>
          </a:p>
        </p:txBody>
      </p:sp>
      <p:sp>
        <p:nvSpPr>
          <p:cNvPr id="41987" name="Rectangle 3"/>
          <p:cNvSpPr>
            <a:spLocks noGrp="1" noChangeArrowheads="1"/>
          </p:cNvSpPr>
          <p:nvPr>
            <p:ph type="body" idx="1"/>
          </p:nvPr>
        </p:nvSpPr>
        <p:spPr>
          <a:xfrm>
            <a:off x="431800" y="1520825"/>
            <a:ext cx="5089525" cy="557213"/>
          </a:xfrm>
        </p:spPr>
        <p:txBody>
          <a:bodyPr/>
          <a:lstStyle/>
          <a:p>
            <a:pPr>
              <a:buFont typeface="Wingdings" pitchFamily="2" charset="2"/>
              <a:buNone/>
            </a:pPr>
            <a:r>
              <a:rPr lang="en-US" dirty="0" smtClean="0">
                <a:latin typeface="Book Antiqua" pitchFamily="18" charset="0"/>
              </a:rPr>
              <a:t>Suppose instead of a discreet demand of</a:t>
            </a:r>
          </a:p>
          <a:p>
            <a:pPr>
              <a:buFont typeface="Wingdings" pitchFamily="2" charset="2"/>
              <a:buNone/>
            </a:pPr>
            <a:endParaRPr lang="en-US" dirty="0" smtClean="0"/>
          </a:p>
        </p:txBody>
      </p:sp>
      <p:pic>
        <p:nvPicPr>
          <p:cNvPr id="7" name="Picture 4"/>
          <p:cNvPicPr>
            <a:picLocks noChangeAspect="1" noChangeArrowheads="1"/>
          </p:cNvPicPr>
          <p:nvPr/>
        </p:nvPicPr>
        <p:blipFill>
          <a:blip r:embed="rId3" cstate="print"/>
          <a:srcRect r="63953"/>
          <a:stretch>
            <a:fillRect/>
          </a:stretch>
        </p:blipFill>
        <p:spPr bwMode="auto">
          <a:xfrm>
            <a:off x="5594350" y="1347788"/>
            <a:ext cx="2994025" cy="1958975"/>
          </a:xfrm>
          <a:prstGeom prst="rect">
            <a:avLst/>
          </a:prstGeom>
          <a:noFill/>
          <a:ln w="9525">
            <a:noFill/>
            <a:miter lim="800000"/>
            <a:headEnd/>
            <a:tailEnd/>
          </a:ln>
        </p:spPr>
      </p:pic>
      <p:sp>
        <p:nvSpPr>
          <p:cNvPr id="9" name="Rectangle 3"/>
          <p:cNvSpPr txBox="1">
            <a:spLocks noChangeArrowheads="1"/>
          </p:cNvSpPr>
          <p:nvPr/>
        </p:nvSpPr>
        <p:spPr bwMode="auto">
          <a:xfrm>
            <a:off x="406400" y="5072063"/>
            <a:ext cx="2632075" cy="511175"/>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smtClean="0">
                <a:solidFill>
                  <a:srgbClr val="1A1A74"/>
                </a:solidFill>
                <a:latin typeface="Book Antiqua" pitchFamily="18" charset="0"/>
              </a:rPr>
              <a:t>Pr{r </a:t>
            </a:r>
            <a:r>
              <a:rPr lang="en-US" kern="0" dirty="0">
                <a:solidFill>
                  <a:srgbClr val="1A1A74"/>
                </a:solidFill>
                <a:latin typeface="Book Antiqua" pitchFamily="18" charset="0"/>
                <a:cs typeface="Arial" pitchFamily="34" charset="0"/>
              </a:rPr>
              <a:t>≤ </a:t>
            </a:r>
            <a:r>
              <a:rPr lang="en-US" kern="0" dirty="0">
                <a:solidFill>
                  <a:srgbClr val="1A1A74"/>
                </a:solidFill>
                <a:latin typeface="Book Antiqua" pitchFamily="18" charset="0"/>
              </a:rPr>
              <a:t>Q*} = 0.80</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Book Antiqua" pitchFamily="18" charset="0"/>
              </a:rPr>
              <a:t>		</a:t>
            </a:r>
          </a:p>
        </p:txBody>
      </p:sp>
      <p:grpSp>
        <p:nvGrpSpPr>
          <p:cNvPr id="2" name="Group 12"/>
          <p:cNvGrpSpPr>
            <a:grpSpLocks/>
          </p:cNvGrpSpPr>
          <p:nvPr/>
        </p:nvGrpSpPr>
        <p:grpSpPr bwMode="auto">
          <a:xfrm>
            <a:off x="446088" y="3429000"/>
            <a:ext cx="8653462" cy="1647825"/>
            <a:chOff x="446031" y="3429000"/>
            <a:chExt cx="8653581" cy="1647287"/>
          </a:xfrm>
        </p:grpSpPr>
        <p:sp>
          <p:nvSpPr>
            <p:cNvPr id="8" name="Rectangle 3"/>
            <p:cNvSpPr txBox="1">
              <a:spLocks noChangeArrowheads="1"/>
            </p:cNvSpPr>
            <p:nvPr/>
          </p:nvSpPr>
          <p:spPr bwMode="auto">
            <a:xfrm>
              <a:off x="446031" y="3429000"/>
              <a:ext cx="8328140" cy="985516"/>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Book Antiqua" pitchFamily="18" charset="0"/>
                </a:rPr>
                <a:t>We have a continuous demand uniformly distributed between 1000 and 7000 </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		</a:t>
              </a:r>
            </a:p>
          </p:txBody>
        </p:sp>
        <p:sp>
          <p:nvSpPr>
            <p:cNvPr id="10" name="Rectangle 9"/>
            <p:cNvSpPr/>
            <p:nvPr/>
          </p:nvSpPr>
          <p:spPr>
            <a:xfrm>
              <a:off x="5886468" y="4049510"/>
              <a:ext cx="2848014" cy="730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29" name="TextBox 10"/>
            <p:cNvSpPr txBox="1">
              <a:spLocks noChangeArrowheads="1"/>
            </p:cNvSpPr>
            <p:nvPr/>
          </p:nvSpPr>
          <p:spPr bwMode="auto">
            <a:xfrm>
              <a:off x="5553971" y="4706955"/>
              <a:ext cx="697627" cy="369332"/>
            </a:xfrm>
            <a:prstGeom prst="rect">
              <a:avLst/>
            </a:prstGeom>
            <a:noFill/>
            <a:ln w="9525">
              <a:noFill/>
              <a:miter lim="800000"/>
              <a:headEnd/>
              <a:tailEnd/>
            </a:ln>
          </p:spPr>
          <p:txBody>
            <a:bodyPr wrap="none">
              <a:spAutoFit/>
            </a:bodyPr>
            <a:lstStyle/>
            <a:p>
              <a:r>
                <a:rPr lang="en-US" sz="1800"/>
                <a:t>1000</a:t>
              </a:r>
            </a:p>
          </p:txBody>
        </p:sp>
        <p:sp>
          <p:nvSpPr>
            <p:cNvPr id="34830" name="TextBox 11"/>
            <p:cNvSpPr txBox="1">
              <a:spLocks noChangeArrowheads="1"/>
            </p:cNvSpPr>
            <p:nvPr/>
          </p:nvSpPr>
          <p:spPr bwMode="auto">
            <a:xfrm>
              <a:off x="8401985" y="4706955"/>
              <a:ext cx="697627" cy="369332"/>
            </a:xfrm>
            <a:prstGeom prst="rect">
              <a:avLst/>
            </a:prstGeom>
            <a:noFill/>
            <a:ln w="9525">
              <a:noFill/>
              <a:miter lim="800000"/>
              <a:headEnd/>
              <a:tailEnd/>
            </a:ln>
          </p:spPr>
          <p:txBody>
            <a:bodyPr wrap="none">
              <a:spAutoFit/>
            </a:bodyPr>
            <a:lstStyle/>
            <a:p>
              <a:r>
                <a:rPr lang="en-US" sz="1800"/>
                <a:t>7000</a:t>
              </a:r>
            </a:p>
          </p:txBody>
        </p:sp>
      </p:grpSp>
      <p:sp>
        <p:nvSpPr>
          <p:cNvPr id="15" name="Rectangle 3"/>
          <p:cNvSpPr txBox="1">
            <a:spLocks noChangeArrowheads="1"/>
          </p:cNvSpPr>
          <p:nvPr/>
        </p:nvSpPr>
        <p:spPr bwMode="auto">
          <a:xfrm>
            <a:off x="409574" y="5692775"/>
            <a:ext cx="3298329" cy="511175"/>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b="1" kern="0" dirty="0">
                <a:solidFill>
                  <a:srgbClr val="1A1A74"/>
                </a:solidFill>
                <a:latin typeface="Book Antiqua" pitchFamily="18" charset="0"/>
              </a:rPr>
              <a:t>How do you find Q?</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dissolve">
                                      <p:cBhvr>
                                        <p:cTn id="7" dur="500"/>
                                        <p:tgtEl>
                                          <p:spTgt spid="4198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dissolv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9"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200" smtClean="0"/>
              <a:t>Marginal Value:  Uniform distribution</a:t>
            </a:r>
          </a:p>
        </p:txBody>
      </p:sp>
      <p:sp>
        <p:nvSpPr>
          <p:cNvPr id="35843" name="Rectangle 3"/>
          <p:cNvSpPr>
            <a:spLocks noGrp="1" noChangeArrowheads="1"/>
          </p:cNvSpPr>
          <p:nvPr>
            <p:ph type="body" idx="1"/>
          </p:nvPr>
        </p:nvSpPr>
        <p:spPr/>
        <p:txBody>
          <a:bodyPr/>
          <a:lstStyle/>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p:txBody>
      </p:sp>
      <p:sp>
        <p:nvSpPr>
          <p:cNvPr id="35844" name="Line 4"/>
          <p:cNvSpPr>
            <a:spLocks noChangeShapeType="1"/>
          </p:cNvSpPr>
          <p:nvPr/>
        </p:nvSpPr>
        <p:spPr bwMode="auto">
          <a:xfrm>
            <a:off x="957263" y="1828800"/>
            <a:ext cx="0" cy="1981200"/>
          </a:xfrm>
          <a:prstGeom prst="line">
            <a:avLst/>
          </a:prstGeom>
          <a:noFill/>
          <a:ln w="9525">
            <a:solidFill>
              <a:schemeClr val="tx1"/>
            </a:solidFill>
            <a:round/>
            <a:headEnd/>
            <a:tailEnd/>
          </a:ln>
        </p:spPr>
        <p:txBody>
          <a:bodyPr wrap="none" anchor="ctr"/>
          <a:lstStyle/>
          <a:p>
            <a:endParaRPr lang="en-US"/>
          </a:p>
        </p:txBody>
      </p:sp>
      <p:sp>
        <p:nvSpPr>
          <p:cNvPr id="35845" name="Line 5"/>
          <p:cNvSpPr>
            <a:spLocks noChangeShapeType="1"/>
          </p:cNvSpPr>
          <p:nvPr/>
        </p:nvSpPr>
        <p:spPr bwMode="auto">
          <a:xfrm>
            <a:off x="957263" y="3810000"/>
            <a:ext cx="6477000" cy="0"/>
          </a:xfrm>
          <a:prstGeom prst="line">
            <a:avLst/>
          </a:prstGeom>
          <a:noFill/>
          <a:ln w="9525">
            <a:solidFill>
              <a:schemeClr val="tx1"/>
            </a:solidFill>
            <a:round/>
            <a:headEnd/>
            <a:tailEnd/>
          </a:ln>
        </p:spPr>
        <p:txBody>
          <a:bodyPr wrap="none" anchor="ctr"/>
          <a:lstStyle/>
          <a:p>
            <a:endParaRPr lang="en-US"/>
          </a:p>
        </p:txBody>
      </p:sp>
      <p:sp>
        <p:nvSpPr>
          <p:cNvPr id="35846" name="Rectangle 6"/>
          <p:cNvSpPr>
            <a:spLocks noChangeArrowheads="1"/>
          </p:cNvSpPr>
          <p:nvPr/>
        </p:nvSpPr>
        <p:spPr bwMode="auto">
          <a:xfrm>
            <a:off x="2100263" y="3352800"/>
            <a:ext cx="4800600" cy="457200"/>
          </a:xfrm>
          <a:prstGeom prst="rect">
            <a:avLst/>
          </a:prstGeom>
          <a:noFill/>
          <a:ln w="9525">
            <a:solidFill>
              <a:schemeClr val="tx1"/>
            </a:solidFill>
            <a:miter lim="800000"/>
            <a:headEnd/>
            <a:tailEnd/>
          </a:ln>
        </p:spPr>
        <p:txBody>
          <a:bodyPr wrap="none" anchor="ctr"/>
          <a:lstStyle/>
          <a:p>
            <a:endParaRPr lang="en-US"/>
          </a:p>
        </p:txBody>
      </p:sp>
      <p:sp>
        <p:nvSpPr>
          <p:cNvPr id="35847" name="Text Box 7"/>
          <p:cNvSpPr txBox="1">
            <a:spLocks noChangeArrowheads="1"/>
          </p:cNvSpPr>
          <p:nvPr/>
        </p:nvSpPr>
        <p:spPr bwMode="auto">
          <a:xfrm>
            <a:off x="1779588" y="3798888"/>
            <a:ext cx="1077912" cy="427037"/>
          </a:xfrm>
          <a:prstGeom prst="rect">
            <a:avLst/>
          </a:prstGeom>
          <a:noFill/>
          <a:ln w="9525">
            <a:noFill/>
            <a:miter lim="800000"/>
            <a:headEnd/>
            <a:tailEnd/>
          </a:ln>
        </p:spPr>
        <p:txBody>
          <a:bodyPr wrap="none">
            <a:spAutoFit/>
          </a:bodyPr>
          <a:lstStyle/>
          <a:p>
            <a:pPr eaLnBrk="0" hangingPunct="0"/>
            <a:r>
              <a:rPr lang="en-US" sz="2200">
                <a:latin typeface="Georgia" pitchFamily="18" charset="0"/>
              </a:rPr>
              <a:t>l=1000</a:t>
            </a:r>
          </a:p>
        </p:txBody>
      </p:sp>
      <p:sp>
        <p:nvSpPr>
          <p:cNvPr id="35848" name="Text Box 8"/>
          <p:cNvSpPr txBox="1">
            <a:spLocks noChangeArrowheads="1"/>
          </p:cNvSpPr>
          <p:nvPr/>
        </p:nvSpPr>
        <p:spPr bwMode="auto">
          <a:xfrm>
            <a:off x="6443663" y="3910013"/>
            <a:ext cx="1177925" cy="427037"/>
          </a:xfrm>
          <a:prstGeom prst="rect">
            <a:avLst/>
          </a:prstGeom>
          <a:noFill/>
          <a:ln w="9525">
            <a:noFill/>
            <a:miter lim="800000"/>
            <a:headEnd/>
            <a:tailEnd/>
          </a:ln>
        </p:spPr>
        <p:txBody>
          <a:bodyPr wrap="none">
            <a:spAutoFit/>
          </a:bodyPr>
          <a:lstStyle/>
          <a:p>
            <a:pPr eaLnBrk="0" hangingPunct="0"/>
            <a:r>
              <a:rPr lang="en-US" sz="2200">
                <a:latin typeface="Georgia" pitchFamily="18" charset="0"/>
              </a:rPr>
              <a:t>u=7000</a:t>
            </a:r>
          </a:p>
        </p:txBody>
      </p:sp>
      <p:sp>
        <p:nvSpPr>
          <p:cNvPr id="35849" name="Line 9"/>
          <p:cNvSpPr>
            <a:spLocks noChangeShapeType="1"/>
          </p:cNvSpPr>
          <p:nvPr/>
        </p:nvSpPr>
        <p:spPr bwMode="auto">
          <a:xfrm>
            <a:off x="5681663" y="2971800"/>
            <a:ext cx="0" cy="990600"/>
          </a:xfrm>
          <a:prstGeom prst="line">
            <a:avLst/>
          </a:prstGeom>
          <a:noFill/>
          <a:ln w="9525">
            <a:solidFill>
              <a:schemeClr val="tx1"/>
            </a:solidFill>
            <a:round/>
            <a:headEnd/>
            <a:tailEnd type="triangle" w="med" len="med"/>
          </a:ln>
        </p:spPr>
        <p:txBody>
          <a:bodyPr wrap="none" anchor="ctr"/>
          <a:lstStyle/>
          <a:p>
            <a:endParaRPr lang="en-US"/>
          </a:p>
        </p:txBody>
      </p:sp>
      <p:sp>
        <p:nvSpPr>
          <p:cNvPr id="35850" name="Text Box 10"/>
          <p:cNvSpPr txBox="1">
            <a:spLocks noChangeArrowheads="1"/>
          </p:cNvSpPr>
          <p:nvPr/>
        </p:nvSpPr>
        <p:spPr bwMode="auto">
          <a:xfrm>
            <a:off x="5757863" y="2743200"/>
            <a:ext cx="317500" cy="427038"/>
          </a:xfrm>
          <a:prstGeom prst="rect">
            <a:avLst/>
          </a:prstGeom>
          <a:noFill/>
          <a:ln w="9525">
            <a:noFill/>
            <a:miter lim="800000"/>
            <a:headEnd/>
            <a:tailEnd/>
          </a:ln>
        </p:spPr>
        <p:txBody>
          <a:bodyPr wrap="none">
            <a:spAutoFit/>
          </a:bodyPr>
          <a:lstStyle/>
          <a:p>
            <a:pPr eaLnBrk="0" hangingPunct="0"/>
            <a:r>
              <a:rPr lang="en-US" sz="2200">
                <a:latin typeface="Georgia" pitchFamily="18" charset="0"/>
              </a:rPr>
              <a:t>?</a:t>
            </a:r>
          </a:p>
        </p:txBody>
      </p:sp>
      <p:sp>
        <p:nvSpPr>
          <p:cNvPr id="35851" name="Rectangle 11"/>
          <p:cNvSpPr>
            <a:spLocks noChangeArrowheads="1"/>
          </p:cNvSpPr>
          <p:nvPr/>
        </p:nvSpPr>
        <p:spPr bwMode="auto">
          <a:xfrm flipV="1">
            <a:off x="2100263" y="3352800"/>
            <a:ext cx="3581400" cy="457200"/>
          </a:xfrm>
          <a:prstGeom prst="rect">
            <a:avLst/>
          </a:prstGeom>
          <a:solidFill>
            <a:schemeClr val="folHlink"/>
          </a:solidFill>
          <a:ln w="9525">
            <a:solidFill>
              <a:schemeClr val="tx1"/>
            </a:solidFill>
            <a:miter lim="800000"/>
            <a:headEnd/>
            <a:tailEnd/>
          </a:ln>
        </p:spPr>
        <p:txBody>
          <a:bodyPr rot="10800000" wrap="none" anchor="ctr"/>
          <a:lstStyle/>
          <a:p>
            <a:pPr algn="ctr" eaLnBrk="0" hangingPunct="0"/>
            <a:endParaRPr lang="en-US" sz="2200">
              <a:latin typeface="Georgia" pitchFamily="18" charset="0"/>
            </a:endParaRPr>
          </a:p>
        </p:txBody>
      </p:sp>
      <p:sp>
        <p:nvSpPr>
          <p:cNvPr id="35852" name="AutoShape 12"/>
          <p:cNvSpPr>
            <a:spLocks/>
          </p:cNvSpPr>
          <p:nvPr/>
        </p:nvSpPr>
        <p:spPr bwMode="auto">
          <a:xfrm rot="-5330353">
            <a:off x="4251325" y="2193925"/>
            <a:ext cx="533400" cy="4838700"/>
          </a:xfrm>
          <a:prstGeom prst="leftBrace">
            <a:avLst>
              <a:gd name="adj1" fmla="val 75595"/>
              <a:gd name="adj2" fmla="val 50000"/>
            </a:avLst>
          </a:prstGeom>
          <a:noFill/>
          <a:ln w="9525">
            <a:solidFill>
              <a:schemeClr val="tx1"/>
            </a:solidFill>
            <a:round/>
            <a:headEnd/>
            <a:tailEnd/>
          </a:ln>
        </p:spPr>
        <p:txBody>
          <a:bodyPr wrap="none" anchor="ctr"/>
          <a:lstStyle/>
          <a:p>
            <a:endParaRPr lang="en-US"/>
          </a:p>
        </p:txBody>
      </p:sp>
      <p:sp>
        <p:nvSpPr>
          <p:cNvPr id="35853" name="AutoShape 13"/>
          <p:cNvSpPr>
            <a:spLocks/>
          </p:cNvSpPr>
          <p:nvPr/>
        </p:nvSpPr>
        <p:spPr bwMode="auto">
          <a:xfrm rot="10723517">
            <a:off x="7131050" y="3351213"/>
            <a:ext cx="349250" cy="457200"/>
          </a:xfrm>
          <a:prstGeom prst="leftBrace">
            <a:avLst>
              <a:gd name="adj1" fmla="val 10909"/>
              <a:gd name="adj2" fmla="val 50000"/>
            </a:avLst>
          </a:prstGeom>
          <a:noFill/>
          <a:ln w="9525">
            <a:solidFill>
              <a:schemeClr val="tx1"/>
            </a:solidFill>
            <a:round/>
            <a:headEnd/>
            <a:tailEnd/>
          </a:ln>
        </p:spPr>
        <p:txBody>
          <a:bodyPr wrap="none" anchor="ctr"/>
          <a:lstStyle/>
          <a:p>
            <a:endParaRPr lang="en-US"/>
          </a:p>
        </p:txBody>
      </p:sp>
      <p:sp>
        <p:nvSpPr>
          <p:cNvPr id="35854" name="Text Box 14"/>
          <p:cNvSpPr txBox="1">
            <a:spLocks noChangeArrowheads="1"/>
          </p:cNvSpPr>
          <p:nvPr/>
        </p:nvSpPr>
        <p:spPr bwMode="auto">
          <a:xfrm>
            <a:off x="3863975" y="4900613"/>
            <a:ext cx="1381125" cy="427037"/>
          </a:xfrm>
          <a:prstGeom prst="rect">
            <a:avLst/>
          </a:prstGeom>
          <a:noFill/>
          <a:ln w="9525">
            <a:noFill/>
            <a:miter lim="800000"/>
            <a:headEnd/>
            <a:tailEnd/>
          </a:ln>
        </p:spPr>
        <p:txBody>
          <a:bodyPr wrap="none">
            <a:spAutoFit/>
          </a:bodyPr>
          <a:lstStyle/>
          <a:p>
            <a:pPr algn="ctr" eaLnBrk="0" hangingPunct="0"/>
            <a:r>
              <a:rPr lang="en-US" sz="2200">
                <a:latin typeface="Georgia" pitchFamily="18" charset="0"/>
              </a:rPr>
              <a:t>u-l=6000</a:t>
            </a:r>
          </a:p>
        </p:txBody>
      </p:sp>
      <p:sp>
        <p:nvSpPr>
          <p:cNvPr id="35855" name="Text Box 15"/>
          <p:cNvSpPr txBox="1">
            <a:spLocks noChangeArrowheads="1"/>
          </p:cNvSpPr>
          <p:nvPr/>
        </p:nvSpPr>
        <p:spPr bwMode="auto">
          <a:xfrm>
            <a:off x="7391400" y="3306763"/>
            <a:ext cx="1109663" cy="427037"/>
          </a:xfrm>
          <a:prstGeom prst="rect">
            <a:avLst/>
          </a:prstGeom>
          <a:noFill/>
          <a:ln w="9525">
            <a:noFill/>
            <a:miter lim="800000"/>
            <a:headEnd/>
            <a:tailEnd/>
          </a:ln>
        </p:spPr>
        <p:txBody>
          <a:bodyPr wrap="none">
            <a:spAutoFit/>
          </a:bodyPr>
          <a:lstStyle/>
          <a:p>
            <a:pPr algn="ctr" eaLnBrk="0" hangingPunct="0"/>
            <a:r>
              <a:rPr lang="en-US" sz="2200">
                <a:latin typeface="Georgia" pitchFamily="18" charset="0"/>
              </a:rPr>
              <a:t>1/6000</a:t>
            </a:r>
          </a:p>
        </p:txBody>
      </p:sp>
      <p:sp>
        <p:nvSpPr>
          <p:cNvPr id="35856" name="Text Box 16"/>
          <p:cNvSpPr txBox="1">
            <a:spLocks noChangeArrowheads="1"/>
          </p:cNvSpPr>
          <p:nvPr/>
        </p:nvSpPr>
        <p:spPr bwMode="auto">
          <a:xfrm>
            <a:off x="3608388" y="3352800"/>
            <a:ext cx="855662" cy="427038"/>
          </a:xfrm>
          <a:prstGeom prst="rect">
            <a:avLst/>
          </a:prstGeom>
          <a:noFill/>
          <a:ln w="9525">
            <a:noFill/>
            <a:miter lim="800000"/>
            <a:headEnd/>
            <a:tailEnd/>
          </a:ln>
        </p:spPr>
        <p:txBody>
          <a:bodyPr wrap="none">
            <a:spAutoFit/>
          </a:bodyPr>
          <a:lstStyle/>
          <a:p>
            <a:pPr algn="ctr" eaLnBrk="0" hangingPunct="0"/>
            <a:r>
              <a:rPr lang="en-US" sz="2200" b="1">
                <a:solidFill>
                  <a:srgbClr val="000000"/>
                </a:solidFill>
                <a:latin typeface="Georgia" pitchFamily="18" charset="0"/>
              </a:rPr>
              <a:t>0.80</a:t>
            </a:r>
          </a:p>
        </p:txBody>
      </p:sp>
      <p:sp>
        <p:nvSpPr>
          <p:cNvPr id="35857" name="AutoShape 17"/>
          <p:cNvSpPr>
            <a:spLocks/>
          </p:cNvSpPr>
          <p:nvPr/>
        </p:nvSpPr>
        <p:spPr bwMode="auto">
          <a:xfrm rot="5394664">
            <a:off x="3663156" y="1254919"/>
            <a:ext cx="452438" cy="3581400"/>
          </a:xfrm>
          <a:prstGeom prst="leftBrace">
            <a:avLst>
              <a:gd name="adj1" fmla="val 65965"/>
              <a:gd name="adj2" fmla="val 50000"/>
            </a:avLst>
          </a:prstGeom>
          <a:noFill/>
          <a:ln w="9525">
            <a:solidFill>
              <a:schemeClr val="tx1"/>
            </a:solidFill>
            <a:round/>
            <a:headEnd/>
            <a:tailEnd/>
          </a:ln>
        </p:spPr>
        <p:txBody>
          <a:bodyPr wrap="none" anchor="ctr"/>
          <a:lstStyle/>
          <a:p>
            <a:endParaRPr lang="en-US"/>
          </a:p>
        </p:txBody>
      </p:sp>
      <p:sp>
        <p:nvSpPr>
          <p:cNvPr id="35858" name="Text Box 18"/>
          <p:cNvSpPr txBox="1">
            <a:spLocks noChangeArrowheads="1"/>
          </p:cNvSpPr>
          <p:nvPr/>
        </p:nvSpPr>
        <p:spPr bwMode="auto">
          <a:xfrm>
            <a:off x="3014663" y="2286000"/>
            <a:ext cx="1836737" cy="427038"/>
          </a:xfrm>
          <a:prstGeom prst="rect">
            <a:avLst/>
          </a:prstGeom>
          <a:noFill/>
          <a:ln w="9525">
            <a:noFill/>
            <a:miter lim="800000"/>
            <a:headEnd/>
            <a:tailEnd/>
          </a:ln>
        </p:spPr>
        <p:txBody>
          <a:bodyPr wrap="none">
            <a:spAutoFit/>
          </a:bodyPr>
          <a:lstStyle/>
          <a:p>
            <a:pPr algn="ctr" eaLnBrk="0" hangingPunct="0"/>
            <a:r>
              <a:rPr lang="en-US" sz="2200">
                <a:latin typeface="Georgia" pitchFamily="18" charset="0"/>
              </a:rPr>
              <a:t>Q-l = Q-1000</a:t>
            </a:r>
          </a:p>
        </p:txBody>
      </p:sp>
      <p:sp>
        <p:nvSpPr>
          <p:cNvPr id="35859" name="Text Box 19"/>
          <p:cNvSpPr txBox="1">
            <a:spLocks noChangeArrowheads="1"/>
          </p:cNvSpPr>
          <p:nvPr/>
        </p:nvSpPr>
        <p:spPr bwMode="auto">
          <a:xfrm>
            <a:off x="3059039" y="5586413"/>
            <a:ext cx="2937021" cy="769441"/>
          </a:xfrm>
          <a:prstGeom prst="rect">
            <a:avLst/>
          </a:prstGeom>
          <a:noFill/>
          <a:ln w="9525">
            <a:noFill/>
            <a:miter lim="800000"/>
            <a:headEnd/>
            <a:tailEnd/>
          </a:ln>
        </p:spPr>
        <p:txBody>
          <a:bodyPr wrap="none">
            <a:spAutoFit/>
          </a:bodyPr>
          <a:lstStyle/>
          <a:p>
            <a:pPr algn="ctr" eaLnBrk="0" hangingPunct="0"/>
            <a:r>
              <a:rPr lang="en-US" sz="2200" dirty="0" smtClean="0">
                <a:latin typeface="Georgia" pitchFamily="18" charset="0"/>
              </a:rPr>
              <a:t>(Q-1000)/</a:t>
            </a:r>
            <a:r>
              <a:rPr lang="en-US" sz="2200" dirty="0">
                <a:latin typeface="Georgia" pitchFamily="18" charset="0"/>
              </a:rPr>
              <a:t>6000=0.80</a:t>
            </a:r>
          </a:p>
          <a:p>
            <a:pPr algn="ctr" eaLnBrk="0" hangingPunct="0"/>
            <a:r>
              <a:rPr lang="en-US" sz="2200" dirty="0">
                <a:latin typeface="Georgia" pitchFamily="18" charset="0"/>
              </a:rPr>
              <a:t>Q = 5800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3200" smtClean="0"/>
              <a:t>Marginal Value:  Normal Distribution</a:t>
            </a:r>
          </a:p>
        </p:txBody>
      </p:sp>
      <p:sp>
        <p:nvSpPr>
          <p:cNvPr id="37891" name="Rectangle 3"/>
          <p:cNvSpPr>
            <a:spLocks noGrp="1" noChangeArrowheads="1"/>
          </p:cNvSpPr>
          <p:nvPr>
            <p:ph type="body" idx="1"/>
          </p:nvPr>
        </p:nvSpPr>
        <p:spPr/>
        <p:txBody>
          <a:bodyPr/>
          <a:lstStyle/>
          <a:p>
            <a:pPr>
              <a:buFont typeface="Wingdings" pitchFamily="2" charset="2"/>
              <a:buNone/>
            </a:pPr>
            <a:r>
              <a:rPr lang="en-US" dirty="0" smtClean="0">
                <a:latin typeface="Book Antiqua" pitchFamily="18" charset="0"/>
              </a:rPr>
              <a:t>Suppose the demand is </a:t>
            </a:r>
            <a:r>
              <a:rPr lang="en-US" b="1" dirty="0" smtClean="0">
                <a:latin typeface="Book Antiqua" pitchFamily="18" charset="0"/>
              </a:rPr>
              <a:t>normally</a:t>
            </a:r>
            <a:r>
              <a:rPr lang="en-US" dirty="0" smtClean="0">
                <a:latin typeface="Book Antiqua" pitchFamily="18" charset="0"/>
              </a:rPr>
              <a:t> distributed with a </a:t>
            </a:r>
            <a:r>
              <a:rPr lang="en-US" b="1" dirty="0" smtClean="0">
                <a:latin typeface="Book Antiqua" pitchFamily="18" charset="0"/>
              </a:rPr>
              <a:t>mean of 40</a:t>
            </a:r>
            <a:r>
              <a:rPr lang="en-US" dirty="0" smtClean="0">
                <a:latin typeface="Book Antiqua" pitchFamily="18" charset="0"/>
              </a:rPr>
              <a:t>00 and a </a:t>
            </a:r>
            <a:r>
              <a:rPr lang="en-US" b="1" dirty="0" smtClean="0">
                <a:latin typeface="Book Antiqua" pitchFamily="18" charset="0"/>
              </a:rPr>
              <a:t>standard deviation of 1</a:t>
            </a:r>
            <a:r>
              <a:rPr lang="en-US" dirty="0" smtClean="0">
                <a:latin typeface="Book Antiqua" pitchFamily="18" charset="0"/>
              </a:rPr>
              <a:t>000.</a:t>
            </a:r>
          </a:p>
          <a:p>
            <a:pPr>
              <a:buFont typeface="Wingdings" pitchFamily="2" charset="2"/>
              <a:buNone/>
            </a:pPr>
            <a:r>
              <a:rPr lang="en-US" b="1" dirty="0" smtClean="0">
                <a:latin typeface="Book Antiqua" pitchFamily="18" charset="0"/>
              </a:rPr>
              <a:t>What is the optimal order quantity?</a:t>
            </a:r>
            <a:endParaRPr lang="en-US" dirty="0" smtClean="0">
              <a:latin typeface="Book Antiqua" pitchFamily="18" charset="0"/>
            </a:endParaRPr>
          </a:p>
          <a:p>
            <a:pPr>
              <a:buFont typeface="Wingdings" pitchFamily="2" charset="2"/>
              <a:buNone/>
            </a:pPr>
            <a:endParaRPr lang="en-US" dirty="0" smtClean="0">
              <a:latin typeface="Book Antiqua" pitchFamily="18" charset="0"/>
            </a:endParaRPr>
          </a:p>
          <a:p>
            <a:pPr>
              <a:buFont typeface="Wingdings" pitchFamily="2" charset="2"/>
              <a:buNone/>
            </a:pPr>
            <a:r>
              <a:rPr lang="en-US" b="1" dirty="0" smtClean="0">
                <a:latin typeface="Book Antiqua" pitchFamily="18" charset="0"/>
              </a:rPr>
              <a:t>Notice</a:t>
            </a:r>
            <a:r>
              <a:rPr lang="en-US" dirty="0" smtClean="0">
                <a:latin typeface="Book Antiqua" pitchFamily="18" charset="0"/>
              </a:rPr>
              <a:t>: F(Q) = 0.80 is correct for all distributions.</a:t>
            </a:r>
          </a:p>
          <a:p>
            <a:pPr>
              <a:buFont typeface="Wingdings" pitchFamily="2" charset="2"/>
              <a:buNone/>
            </a:pPr>
            <a:r>
              <a:rPr lang="en-US" dirty="0" smtClean="0">
                <a:latin typeface="Book Antiqua" pitchFamily="18" charset="0"/>
              </a:rPr>
              <a:t>We only need to find the right value of Q assuming the normal distribution.</a:t>
            </a:r>
          </a:p>
          <a:p>
            <a:pPr>
              <a:buFont typeface="Wingdings" pitchFamily="2" charset="2"/>
              <a:buNone/>
            </a:pPr>
            <a:r>
              <a:rPr lang="en-US" dirty="0" smtClean="0">
                <a:latin typeface="Book Antiqua" pitchFamily="18" charset="0"/>
              </a:rPr>
              <a:t>P(</a:t>
            </a:r>
            <a:r>
              <a:rPr lang="en-US" b="1" dirty="0" smtClean="0">
                <a:latin typeface="Book Antiqua" pitchFamily="18" charset="0"/>
              </a:rPr>
              <a:t>z</a:t>
            </a:r>
            <a:r>
              <a:rPr lang="en-US" dirty="0" smtClean="0">
                <a:latin typeface="Book Antiqua" pitchFamily="18" charset="0"/>
              </a:rPr>
              <a:t> ≤ Z) = 0.8 </a:t>
            </a:r>
            <a:r>
              <a:rPr lang="en-US" dirty="0" smtClean="0">
                <a:latin typeface="Book Antiqua" pitchFamily="18" charset="0"/>
                <a:sym typeface="Wingdings" pitchFamily="2" charset="2"/>
              </a:rPr>
              <a:t> Z= 0.842</a:t>
            </a:r>
          </a:p>
          <a:p>
            <a:pPr>
              <a:buFont typeface="Wingdings" pitchFamily="2" charset="2"/>
              <a:buNone/>
            </a:pPr>
            <a:r>
              <a:rPr lang="en-US" dirty="0" smtClean="0">
                <a:latin typeface="Book Antiqua" pitchFamily="18" charset="0"/>
                <a:sym typeface="Wingdings" pitchFamily="2" charset="2"/>
              </a:rPr>
              <a:t>Q = mean +  z Standard Deviation  4000+841 = 4841</a:t>
            </a:r>
            <a:endParaRPr lang="en-US" dirty="0" smtClean="0">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sz="3200" smtClean="0"/>
              <a:t>Marginal Value:  Normal Distribution</a:t>
            </a:r>
          </a:p>
        </p:txBody>
      </p:sp>
      <p:graphicFrame>
        <p:nvGraphicFramePr>
          <p:cNvPr id="12290" name="Object 2"/>
          <p:cNvGraphicFramePr>
            <a:graphicFrameLocks noChangeAspect="1"/>
          </p:cNvGraphicFramePr>
          <p:nvPr/>
        </p:nvGraphicFramePr>
        <p:xfrm>
          <a:off x="683568" y="1340768"/>
          <a:ext cx="7662863" cy="3740150"/>
        </p:xfrm>
        <a:graphic>
          <a:graphicData uri="http://schemas.openxmlformats.org/presentationml/2006/ole">
            <p:oleObj spid="_x0000_s12290" name="Worksheet" r:id="rId4" imgW="6658051" imgH="2848111" progId="Excel.Sheet.8">
              <p:embed/>
            </p:oleObj>
          </a:graphicData>
        </a:graphic>
      </p:graphicFrame>
      <p:sp>
        <p:nvSpPr>
          <p:cNvPr id="12292" name="Line 4"/>
          <p:cNvSpPr>
            <a:spLocks noChangeShapeType="1"/>
          </p:cNvSpPr>
          <p:nvPr/>
        </p:nvSpPr>
        <p:spPr bwMode="auto">
          <a:xfrm flipV="1">
            <a:off x="4874568" y="2788568"/>
            <a:ext cx="0" cy="1981200"/>
          </a:xfrm>
          <a:prstGeom prst="line">
            <a:avLst/>
          </a:prstGeom>
          <a:noFill/>
          <a:ln w="9525">
            <a:solidFill>
              <a:schemeClr val="tx1"/>
            </a:solidFill>
            <a:round/>
            <a:headEnd/>
            <a:tailEnd/>
          </a:ln>
        </p:spPr>
        <p:txBody>
          <a:bodyPr wrap="none" anchor="ctr"/>
          <a:lstStyle/>
          <a:p>
            <a:endParaRPr lang="en-US"/>
          </a:p>
        </p:txBody>
      </p:sp>
      <p:sp>
        <p:nvSpPr>
          <p:cNvPr id="12293" name="Text Box 5"/>
          <p:cNvSpPr txBox="1">
            <a:spLocks noChangeArrowheads="1"/>
          </p:cNvSpPr>
          <p:nvPr/>
        </p:nvSpPr>
        <p:spPr bwMode="auto">
          <a:xfrm>
            <a:off x="4874568" y="2483768"/>
            <a:ext cx="676275" cy="366712"/>
          </a:xfrm>
          <a:prstGeom prst="rect">
            <a:avLst/>
          </a:prstGeom>
          <a:noFill/>
          <a:ln w="9525">
            <a:noFill/>
            <a:miter lim="800000"/>
            <a:headEnd/>
            <a:tailEnd/>
          </a:ln>
        </p:spPr>
        <p:txBody>
          <a:bodyPr wrap="none">
            <a:spAutoFit/>
          </a:bodyPr>
          <a:lstStyle/>
          <a:p>
            <a:pPr algn="ctr" eaLnBrk="0" hangingPunct="0"/>
            <a:r>
              <a:rPr lang="en-US" sz="1800">
                <a:latin typeface="Georgia" pitchFamily="18" charset="0"/>
              </a:rPr>
              <a:t>4841</a:t>
            </a:r>
          </a:p>
        </p:txBody>
      </p:sp>
      <p:sp>
        <p:nvSpPr>
          <p:cNvPr id="12294" name="Text Box 6"/>
          <p:cNvSpPr>
            <a:spLocks noGrp="1" noChangeArrowheads="1"/>
          </p:cNvSpPr>
          <p:nvPr>
            <p:ph type="body" idx="1"/>
          </p:nvPr>
        </p:nvSpPr>
        <p:spPr>
          <a:noFill/>
        </p:spPr>
        <p:txBody>
          <a:bodyPr/>
          <a:lstStyle/>
          <a:p>
            <a:pPr>
              <a:buFont typeface="Wingdings" pitchFamily="2" charset="2"/>
              <a:buNone/>
            </a:pPr>
            <a:r>
              <a:rPr lang="en-US" sz="2200" dirty="0" smtClean="0"/>
              <a:t> </a:t>
            </a:r>
          </a:p>
        </p:txBody>
      </p:sp>
      <p:sp>
        <p:nvSpPr>
          <p:cNvPr id="12295" name="Text Box 7"/>
          <p:cNvSpPr txBox="1">
            <a:spLocks noChangeArrowheads="1"/>
          </p:cNvSpPr>
          <p:nvPr/>
        </p:nvSpPr>
        <p:spPr bwMode="auto">
          <a:xfrm>
            <a:off x="1836093" y="1950368"/>
            <a:ext cx="1849438" cy="641350"/>
          </a:xfrm>
          <a:prstGeom prst="rect">
            <a:avLst/>
          </a:prstGeom>
          <a:noFill/>
          <a:ln w="9525">
            <a:noFill/>
            <a:miter lim="800000"/>
            <a:headEnd/>
            <a:tailEnd/>
          </a:ln>
        </p:spPr>
        <p:txBody>
          <a:bodyPr wrap="none">
            <a:spAutoFit/>
          </a:bodyPr>
          <a:lstStyle/>
          <a:p>
            <a:pPr algn="ctr" eaLnBrk="0" hangingPunct="0"/>
            <a:r>
              <a:rPr lang="en-US" sz="1800">
                <a:latin typeface="Georgia" pitchFamily="18" charset="0"/>
              </a:rPr>
              <a:t>Probability of </a:t>
            </a:r>
          </a:p>
          <a:p>
            <a:pPr algn="ctr" eaLnBrk="0" hangingPunct="0"/>
            <a:r>
              <a:rPr lang="en-US" sz="1800">
                <a:latin typeface="Georgia" pitchFamily="18" charset="0"/>
              </a:rPr>
              <a:t>excess inventory</a:t>
            </a:r>
          </a:p>
        </p:txBody>
      </p:sp>
      <p:sp>
        <p:nvSpPr>
          <p:cNvPr id="12296" name="Line 8"/>
          <p:cNvSpPr>
            <a:spLocks noChangeShapeType="1"/>
          </p:cNvSpPr>
          <p:nvPr/>
        </p:nvSpPr>
        <p:spPr bwMode="auto">
          <a:xfrm>
            <a:off x="2436168" y="2636168"/>
            <a:ext cx="1371600" cy="1295400"/>
          </a:xfrm>
          <a:prstGeom prst="line">
            <a:avLst/>
          </a:prstGeom>
          <a:noFill/>
          <a:ln w="9525">
            <a:solidFill>
              <a:schemeClr val="tx1"/>
            </a:solidFill>
            <a:round/>
            <a:headEnd/>
            <a:tailEnd type="triangle" w="med" len="med"/>
          </a:ln>
        </p:spPr>
        <p:txBody>
          <a:bodyPr wrap="none" anchor="ctr"/>
          <a:lstStyle/>
          <a:p>
            <a:endParaRPr lang="en-US"/>
          </a:p>
        </p:txBody>
      </p:sp>
      <p:sp>
        <p:nvSpPr>
          <p:cNvPr id="12297" name="Text Box 9"/>
          <p:cNvSpPr txBox="1">
            <a:spLocks noChangeArrowheads="1"/>
          </p:cNvSpPr>
          <p:nvPr/>
        </p:nvSpPr>
        <p:spPr bwMode="auto">
          <a:xfrm>
            <a:off x="5353993" y="1950368"/>
            <a:ext cx="1614488" cy="641350"/>
          </a:xfrm>
          <a:prstGeom prst="rect">
            <a:avLst/>
          </a:prstGeom>
          <a:noFill/>
          <a:ln w="9525">
            <a:noFill/>
            <a:miter lim="800000"/>
            <a:headEnd/>
            <a:tailEnd/>
          </a:ln>
        </p:spPr>
        <p:txBody>
          <a:bodyPr wrap="none">
            <a:spAutoFit/>
          </a:bodyPr>
          <a:lstStyle/>
          <a:p>
            <a:pPr algn="ctr" eaLnBrk="0" hangingPunct="0"/>
            <a:r>
              <a:rPr lang="en-US" sz="1800">
                <a:latin typeface="Georgia" pitchFamily="18" charset="0"/>
              </a:rPr>
              <a:t>Probability of </a:t>
            </a:r>
          </a:p>
          <a:p>
            <a:pPr algn="ctr" eaLnBrk="0" hangingPunct="0"/>
            <a:r>
              <a:rPr lang="en-US" sz="1800">
                <a:latin typeface="Georgia" pitchFamily="18" charset="0"/>
              </a:rPr>
              <a:t>shortage</a:t>
            </a:r>
          </a:p>
        </p:txBody>
      </p:sp>
      <p:sp>
        <p:nvSpPr>
          <p:cNvPr id="12298" name="Line 10"/>
          <p:cNvSpPr>
            <a:spLocks noChangeShapeType="1"/>
          </p:cNvSpPr>
          <p:nvPr/>
        </p:nvSpPr>
        <p:spPr bwMode="auto">
          <a:xfrm flipH="1">
            <a:off x="5026968" y="2636168"/>
            <a:ext cx="1524000" cy="1524000"/>
          </a:xfrm>
          <a:prstGeom prst="line">
            <a:avLst/>
          </a:prstGeom>
          <a:noFill/>
          <a:ln w="9525">
            <a:solidFill>
              <a:schemeClr val="tx1"/>
            </a:solidFill>
            <a:round/>
            <a:headEnd/>
            <a:tailEnd type="triangle" w="med" len="med"/>
          </a:ln>
        </p:spPr>
        <p:txBody>
          <a:bodyPr wrap="none" anchor="ctr"/>
          <a:lstStyle/>
          <a:p>
            <a:endParaRPr lang="en-US"/>
          </a:p>
        </p:txBody>
      </p:sp>
      <p:sp>
        <p:nvSpPr>
          <p:cNvPr id="12299" name="Text Box 11"/>
          <p:cNvSpPr txBox="1">
            <a:spLocks noChangeArrowheads="1"/>
          </p:cNvSpPr>
          <p:nvPr/>
        </p:nvSpPr>
        <p:spPr bwMode="auto">
          <a:xfrm>
            <a:off x="3799831" y="3779168"/>
            <a:ext cx="557212" cy="304800"/>
          </a:xfrm>
          <a:prstGeom prst="rect">
            <a:avLst/>
          </a:prstGeom>
          <a:noFill/>
          <a:ln w="9525">
            <a:noFill/>
            <a:miter lim="800000"/>
            <a:headEnd/>
            <a:tailEnd/>
          </a:ln>
        </p:spPr>
        <p:txBody>
          <a:bodyPr wrap="none">
            <a:spAutoFit/>
          </a:bodyPr>
          <a:lstStyle/>
          <a:p>
            <a:pPr algn="ctr" eaLnBrk="0" hangingPunct="0"/>
            <a:r>
              <a:rPr lang="en-US" sz="1400">
                <a:latin typeface="Georgia" pitchFamily="18" charset="0"/>
              </a:rPr>
              <a:t>0.80</a:t>
            </a:r>
          </a:p>
        </p:txBody>
      </p:sp>
      <p:sp>
        <p:nvSpPr>
          <p:cNvPr id="12300" name="Text Box 12"/>
          <p:cNvSpPr txBox="1">
            <a:spLocks noChangeArrowheads="1"/>
          </p:cNvSpPr>
          <p:nvPr/>
        </p:nvSpPr>
        <p:spPr bwMode="auto">
          <a:xfrm>
            <a:off x="5190481" y="4412580"/>
            <a:ext cx="604837" cy="336550"/>
          </a:xfrm>
          <a:prstGeom prst="rect">
            <a:avLst/>
          </a:prstGeom>
          <a:noFill/>
          <a:ln w="9525">
            <a:noFill/>
            <a:miter lim="800000"/>
            <a:headEnd/>
            <a:tailEnd/>
          </a:ln>
        </p:spPr>
        <p:txBody>
          <a:bodyPr wrap="none">
            <a:spAutoFit/>
          </a:bodyPr>
          <a:lstStyle/>
          <a:p>
            <a:pPr algn="ctr" eaLnBrk="0" hangingPunct="0"/>
            <a:r>
              <a:rPr lang="en-US" sz="1600" dirty="0">
                <a:latin typeface="Georgia" pitchFamily="18" charset="0"/>
              </a:rPr>
              <a:t>0.20</a:t>
            </a:r>
          </a:p>
        </p:txBody>
      </p:sp>
      <p:sp>
        <p:nvSpPr>
          <p:cNvPr id="16" name="Rectangle 3"/>
          <p:cNvSpPr txBox="1">
            <a:spLocks noChangeArrowheads="1"/>
          </p:cNvSpPr>
          <p:nvPr/>
        </p:nvSpPr>
        <p:spPr bwMode="auto">
          <a:xfrm>
            <a:off x="575556" y="5013177"/>
            <a:ext cx="8328025" cy="14761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Given a service level, how do we calculate </a:t>
            </a:r>
            <a:r>
              <a:rPr kumimoji="0" lang="en-US" sz="3400" b="0" i="0" u="none" strike="noStrike" kern="0" cap="none" spc="0" normalizeH="0" baseline="0" noProof="0" dirty="0" smtClean="0">
                <a:ln>
                  <a:noFill/>
                </a:ln>
                <a:solidFill>
                  <a:srgbClr val="1A1A74"/>
                </a:solidFill>
                <a:effectLst/>
                <a:uLnTx/>
                <a:uFillTx/>
                <a:latin typeface="Book Antiqua" pitchFamily="18" charset="0"/>
              </a:rPr>
              <a:t>z</a:t>
            </a:r>
            <a:r>
              <a:rPr kumimoji="0" lang="en-US" sz="2400" b="0" i="0" u="none" strike="noStrike" kern="0" cap="none" spc="0" normalizeH="0" baseline="0" noProof="0" dirty="0" smtClean="0">
                <a:ln>
                  <a:noFill/>
                </a:ln>
                <a:solidFill>
                  <a:srgbClr val="1A1A74"/>
                </a:solidFill>
                <a:effectLst/>
                <a:uLnTx/>
                <a:uFillTx/>
                <a:latin typeface="Book Antiqua" pitchFamily="18" charset="0"/>
              </a:rPr>
              <a:t>?</a:t>
            </a:r>
          </a:p>
          <a:p>
            <a:pPr marL="342900" marR="0" lvl="0" indent="-342900" algn="l" defTabSz="914400" rtl="0" eaLnBrk="0" fontAlgn="base" latinLnBrk="0" hangingPunct="0">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From our normal table or</a:t>
            </a:r>
          </a:p>
          <a:p>
            <a:pPr marL="342900" marR="0" lvl="0" indent="-342900" algn="l" defTabSz="914400" rtl="0" eaLnBrk="0" fontAlgn="base" latinLnBrk="0" hangingPunct="0">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Book Antiqua" pitchFamily="18" charset="0"/>
              </a:rPr>
              <a:t>From Excel  </a:t>
            </a:r>
            <a:r>
              <a:rPr kumimoji="0" lang="en-US" sz="2400" b="0" i="0" u="none" strike="noStrike" kern="0" cap="none" spc="0" normalizeH="0" baseline="0" noProof="0" dirty="0" err="1" smtClean="0">
                <a:ln>
                  <a:noFill/>
                </a:ln>
                <a:solidFill>
                  <a:srgbClr val="1A1A74"/>
                </a:solidFill>
                <a:effectLst/>
                <a:uLnTx/>
                <a:uFillTx/>
                <a:latin typeface="Book Antiqua" pitchFamily="18" charset="0"/>
              </a:rPr>
              <a:t>Normsinv</a:t>
            </a:r>
            <a:r>
              <a:rPr kumimoji="0" lang="en-US" sz="2400" b="0" i="0" u="none" strike="noStrike" kern="0" cap="none" spc="0" normalizeH="0" baseline="0" noProof="0" dirty="0" smtClean="0">
                <a:ln>
                  <a:noFill/>
                </a:ln>
                <a:solidFill>
                  <a:srgbClr val="1A1A74"/>
                </a:solidFill>
                <a:effectLst/>
                <a:uLnTx/>
                <a:uFillTx/>
                <a:latin typeface="Book Antiqua" pitchFamily="18" charset="0"/>
              </a:rPr>
              <a:t>(service level)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 with animation [2]</Template>
  <TotalTime>10314</TotalTime>
  <Words>1422</Words>
  <Application>Microsoft Office PowerPoint</Application>
  <PresentationFormat>On-screen Show (4:3)</PresentationFormat>
  <Paragraphs>179</Paragraphs>
  <Slides>19</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Sample presentation slides with animation [2]</vt:lpstr>
      <vt:lpstr>Equation</vt:lpstr>
      <vt:lpstr>Worksheet</vt:lpstr>
      <vt:lpstr>Analytical Solution for the Optimal Service Level</vt:lpstr>
      <vt:lpstr>Analytical Solution for the Optimal Service Level</vt:lpstr>
      <vt:lpstr>Analytical Solution for the Optimal Service Level</vt:lpstr>
      <vt:lpstr>Marginal Value:  The General Formula</vt:lpstr>
      <vt:lpstr>Type-1 Service Level</vt:lpstr>
      <vt:lpstr>Marginal Value:  Uniform distribution</vt:lpstr>
      <vt:lpstr>Marginal Value:  Uniform distribution</vt:lpstr>
      <vt:lpstr>Marginal Value:  Normal Distribution</vt:lpstr>
      <vt:lpstr>Marginal Value:  Normal Distribution</vt:lpstr>
      <vt:lpstr>Additional Example</vt:lpstr>
      <vt:lpstr>Additional Example - Solution</vt:lpstr>
      <vt:lpstr>Additional Example - Solution</vt:lpstr>
      <vt:lpstr>Additional Example</vt:lpstr>
      <vt:lpstr>Additional Example - Solution</vt:lpstr>
      <vt:lpstr>More Example</vt:lpstr>
      <vt:lpstr>More Example</vt:lpstr>
      <vt:lpstr>More Example</vt:lpstr>
      <vt:lpstr>More Example</vt:lpstr>
      <vt:lpstr>More Example</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subject/>
  <dc:creator>Tony Barnett</dc:creator>
  <cp:keywords/>
  <dc:description/>
  <cp:lastModifiedBy>aa2035</cp:lastModifiedBy>
  <cp:revision>268</cp:revision>
  <dcterms:created xsi:type="dcterms:W3CDTF">2005-11-30T06:54:40Z</dcterms:created>
  <dcterms:modified xsi:type="dcterms:W3CDTF">2011-11-08T00:04:32Z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