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0" r:id="rId1"/>
    <p:sldMasterId id="2147483749" r:id="rId2"/>
    <p:sldMasterId id="2147483756" r:id="rId3"/>
  </p:sldMasterIdLst>
  <p:notesMasterIdLst>
    <p:notesMasterId r:id="rId10"/>
  </p:notesMasterIdLst>
  <p:handoutMasterIdLst>
    <p:handoutMasterId r:id="rId11"/>
  </p:handoutMasterIdLst>
  <p:sldIdLst>
    <p:sldId id="998" r:id="rId4"/>
    <p:sldId id="1001" r:id="rId5"/>
    <p:sldId id="990" r:id="rId6"/>
    <p:sldId id="1084" r:id="rId7"/>
    <p:sldId id="996" r:id="rId8"/>
    <p:sldId id="1085" r:id="rId9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ad Time, Re-Order Point, Cycle Service Level, and Fill Rate" id="{3EC62C8C-1CD3-48AE-9EC5-BB75C9EF389B}">
          <p14:sldIdLst>
            <p14:sldId id="998"/>
            <p14:sldId id="1001"/>
            <p14:sldId id="990"/>
            <p14:sldId id="1084"/>
            <p14:sldId id="996"/>
            <p14:sldId id="10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1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581"/>
    <a:srgbClr val="A792EC"/>
    <a:srgbClr val="72659E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0482" autoAdjust="0"/>
  </p:normalViewPr>
  <p:slideViewPr>
    <p:cSldViewPr>
      <p:cViewPr varScale="1">
        <p:scale>
          <a:sx n="110" d="100"/>
          <a:sy n="110" d="100"/>
        </p:scale>
        <p:origin x="37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1" d="100"/>
        <a:sy n="61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7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7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0BD41A-4BE2-453E-B10D-012B00A477F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284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0BD41A-4BE2-453E-B10D-012B00A477F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8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 noGrp="1"/>
          </p:cNvSpPr>
          <p:nvPr>
            <p:ph type="title"/>
          </p:nvPr>
        </p:nvSpPr>
        <p:spPr>
          <a:xfrm>
            <a:off x="609600" y="215372"/>
            <a:ext cx="109728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6" name="Content Placeholder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5600" marR="0" lvl="0" indent="-255600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 panose="020B0604020202020204" pitchFamily="34" charset="0"/>
              <a:buChar char="•"/>
              <a:tabLst>
                <a:tab pos="176213" algn="l"/>
              </a:tabLst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3464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IN" dirty="0"/>
          </a:p>
          <a:p>
            <a:pPr lvl="1"/>
            <a:endParaRPr lang="en-IN" dirty="0"/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781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B25918A3-3FF0-4075-A990-38D1F7B1CE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91699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167558064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394799329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225346286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39982751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227585706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40374027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43976120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68256740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269081394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57765389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111784733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341637878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141528058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60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734" y="1520826"/>
            <a:ext cx="545041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351" y="1520826"/>
            <a:ext cx="5450416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6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54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Supply Chain Management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3BAF09ED-607B-4E2E-B82A-E1213F58AD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12192000" cy="3886200"/>
          </a:xfrm>
          <a:prstGeom prst="rect">
            <a:avLst/>
          </a:prstGeom>
          <a:solidFill>
            <a:srgbClr val="007FA3"/>
          </a:solidFill>
          <a:ln w="25400" cap="flat" cmpd="sng">
            <a:solidFill>
              <a:srgbClr val="007F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4400" y="762001"/>
            <a:ext cx="10363200" cy="28384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899584" y="3962400"/>
            <a:ext cx="10392833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60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25293" y="6172200"/>
            <a:ext cx="1146047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lt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73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dk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5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Basic Models in Supply Chain Management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55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highlight>
            <a:srgbClr val="A80000"/>
          </a:highlight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Pearson Logo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480" y="6471923"/>
            <a:ext cx="1223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3426348" y="6563562"/>
            <a:ext cx="8103551" cy="229382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2019, 2016, 2013 Pearson Education, Inc. All Rights Reserved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BCB88-2D83-44C8-82C3-2F695F73B21D}"/>
              </a:ext>
            </a:extLst>
          </p:cNvPr>
          <p:cNvSpPr/>
          <p:nvPr userDrawn="1"/>
        </p:nvSpPr>
        <p:spPr>
          <a:xfrm>
            <a:off x="3373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444F90-AF4A-4472-8B1E-3AAFFB858493}"/>
              </a:ext>
            </a:extLst>
          </p:cNvPr>
          <p:cNvSpPr/>
          <p:nvPr userDrawn="1"/>
        </p:nvSpPr>
        <p:spPr>
          <a:xfrm>
            <a:off x="11582400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0E4B4-2A3A-4B38-ACC2-11C84A4B7D81}"/>
              </a:ext>
            </a:extLst>
          </p:cNvPr>
          <p:cNvCxnSpPr/>
          <p:nvPr userDrawn="1"/>
        </p:nvCxnSpPr>
        <p:spPr>
          <a:xfrm>
            <a:off x="0" y="9144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B88940-F6AF-4A5D-8D7A-39E171DF6B68}"/>
              </a:ext>
            </a:extLst>
          </p:cNvPr>
          <p:cNvCxnSpPr/>
          <p:nvPr userDrawn="1"/>
        </p:nvCxnSpPr>
        <p:spPr>
          <a:xfrm>
            <a:off x="3373" y="63246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0">
            <a:extLst>
              <a:ext uri="{FF2B5EF4-FFF2-40B4-BE49-F238E27FC236}">
                <a16:creationId xmlns:a16="http://schemas.microsoft.com/office/drawing/2014/main" id="{D2321382-1636-4EB5-A73B-7A5CF3E0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1"/>
            <a:ext cx="12192000" cy="9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51979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3C1581"/>
          </a:solidFill>
          <a:latin typeface="Impact" panose="020B0806030902050204" pitchFamily="34" charset="0"/>
          <a:ea typeface="Impact" panose="020B080603090205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8552" name="Line 8"/>
          <p:cNvSpPr>
            <a:spLocks noChangeShapeType="1"/>
          </p:cNvSpPr>
          <p:nvPr/>
        </p:nvSpPr>
        <p:spPr bwMode="auto">
          <a:xfrm>
            <a:off x="609600" y="1447800"/>
            <a:ext cx="1076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8555" name="Rectangle 11"/>
          <p:cNvSpPr>
            <a:spLocks noChangeArrowheads="1"/>
          </p:cNvSpPr>
          <p:nvPr userDrawn="1"/>
        </p:nvSpPr>
        <p:spPr bwMode="auto">
          <a:xfrm>
            <a:off x="9448800" y="6553200"/>
            <a:ext cx="2540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eaLnBrk="1" hangingPunct="1">
              <a:defRPr/>
            </a:pPr>
            <a:fld id="{F75F93CB-75B4-4A09-9FEF-C24BBFCCD954}" type="slidenum">
              <a:rPr lang="en-US" sz="1000"/>
              <a:pPr algn="r" eaLnBrk="1" hangingPunct="1">
                <a:defRPr/>
              </a:pPr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9174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</p:sldLayoutIdLst>
  <p:transition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7RurbY9b-mY?feature=oembed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RurbY9b-m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2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Excel_Worksheet3.xls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F03791-EB61-4FCE-931B-875F19F46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 anchor="t"/>
          <a:lstStyle/>
          <a:p>
            <a:r>
              <a:rPr lang="en-US" dirty="0">
                <a:solidFill>
                  <a:srgbClr val="FFFFFF"/>
                </a:solidFill>
              </a:rPr>
              <a:t> Cycle Service Level &amp; and Fill Rate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0A3309-3054-449A-A390-1B5B1C14ECB9}"/>
              </a:ext>
            </a:extLst>
          </p:cNvPr>
          <p:cNvSpPr txBox="1"/>
          <p:nvPr/>
        </p:nvSpPr>
        <p:spPr>
          <a:xfrm>
            <a:off x="4612769" y="6291293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Kunstler Script" panose="030304020206070D0D06" pitchFamily="66" charset="0"/>
              </a:rPr>
              <a:t>Ardavan Asef-Vaziri</a:t>
            </a:r>
          </a:p>
        </p:txBody>
      </p:sp>
    </p:spTree>
    <p:extLst>
      <p:ext uri="{BB962C8B-B14F-4D97-AF65-F5344CB8AC3E}">
        <p14:creationId xmlns:p14="http://schemas.microsoft.com/office/powerpoint/2010/main" val="155427661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F03791-EB61-4FCE-931B-875F19F46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 anchor="t"/>
          <a:lstStyle/>
          <a:p>
            <a:r>
              <a:rPr lang="en-US" dirty="0">
                <a:solidFill>
                  <a:srgbClr val="FFFFFF"/>
                </a:solidFill>
              </a:rPr>
              <a:t>Lead Time, Re-Order Point, Cycle Service Level, and Fill Rate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0A3309-3054-449A-A390-1B5B1C14ECB9}"/>
              </a:ext>
            </a:extLst>
          </p:cNvPr>
          <p:cNvSpPr txBox="1"/>
          <p:nvPr/>
        </p:nvSpPr>
        <p:spPr>
          <a:xfrm>
            <a:off x="4612769" y="6291293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Kunstler Script" panose="030304020206070D0D06" pitchFamily="66" charset="0"/>
              </a:rPr>
              <a:t>Ardavan Asef-Vaziri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6C70B-C903-41EC-A445-816033C4F63C}"/>
              </a:ext>
            </a:extLst>
          </p:cNvPr>
          <p:cNvSpPr/>
          <p:nvPr/>
        </p:nvSpPr>
        <p:spPr>
          <a:xfrm>
            <a:off x="36945" y="2806716"/>
            <a:ext cx="56595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Parts of the slides of this lectures were prepared over my teaching lifetime based on the material that I have learned from the following book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55F278-BBB8-4C8C-9B16-F69A7C8C06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4190695"/>
            <a:ext cx="2057173" cy="2590800"/>
          </a:xfrm>
          <a:prstGeom prst="rect">
            <a:avLst/>
          </a:prstGeom>
        </p:spPr>
      </p:pic>
      <p:pic>
        <p:nvPicPr>
          <p:cNvPr id="2" name="Online Media 1" title="Service Level &amp; Fill Rate">
            <a:hlinkClick r:id="" action="ppaction://media"/>
            <a:extLst>
              <a:ext uri="{FF2B5EF4-FFF2-40B4-BE49-F238E27FC236}">
                <a16:creationId xmlns:a16="http://schemas.microsoft.com/office/drawing/2014/main" id="{AD36F1F7-5C51-43AD-8A5C-EFCD02498F6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1919" y="-54227"/>
            <a:ext cx="12180081" cy="6881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3495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127B4-ADF2-4753-B12E-B4FC65292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Level vs Fill Rate-Example-1. Uniform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C822B-5B9A-4CF1-90F8-B08A4583DE9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588963"/>
            <a:ext cx="12496800" cy="3221037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Order Lead Time: time from placing an order to receiving it. </a:t>
            </a:r>
          </a:p>
          <a:p>
            <a:r>
              <a:rPr lang="en-US" dirty="0">
                <a:latin typeface="Book Antiqua" panose="02040602050305030304" pitchFamily="18" charset="0"/>
              </a:rPr>
              <a:t>Cycle Service Level (CSL): probability of fulfilling the demand.  </a:t>
            </a:r>
          </a:p>
          <a:p>
            <a:r>
              <a:rPr lang="en-US" dirty="0">
                <a:latin typeface="Book Antiqua" panose="02040602050305030304" pitchFamily="18" charset="0"/>
              </a:rPr>
              <a:t>Fill Rate (FR): proportion of the demand filled. </a:t>
            </a:r>
          </a:p>
          <a:p>
            <a:r>
              <a:rPr lang="en-US" dirty="0">
                <a:latin typeface="Book Antiqua" panose="02040602050305030304" pitchFamily="18" charset="0"/>
              </a:rPr>
              <a:t>Suppose demand during lead time has a uniform distribution [1, 10].</a:t>
            </a:r>
          </a:p>
          <a:p>
            <a:r>
              <a:rPr lang="en-US" dirty="0">
                <a:latin typeface="Book Antiqua" panose="02040602050305030304" pitchFamily="18" charset="0"/>
              </a:rPr>
              <a:t>Suppose you have 8 units. Compute SL and FR.</a:t>
            </a:r>
          </a:p>
          <a:p>
            <a:r>
              <a:rPr lang="en-US" dirty="0">
                <a:latin typeface="Book Antiqua" panose="02040602050305030304" pitchFamily="18" charset="0"/>
              </a:rPr>
              <a:t>FR is always higher than SL. 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endParaRPr lang="en-US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CB1D52B-ED1D-4A6D-A5A9-897373A6C0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426987"/>
              </p:ext>
            </p:extLst>
          </p:nvPr>
        </p:nvGraphicFramePr>
        <p:xfrm>
          <a:off x="8610600" y="2819399"/>
          <a:ext cx="3308048" cy="344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2447903" imgH="2552700" progId="Excel.Sheet.12">
                  <p:embed/>
                </p:oleObj>
              </mc:Choice>
              <mc:Fallback>
                <p:oleObj name="Worksheet" r:id="rId3" imgW="2447903" imgH="2552700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CB1D52B-ED1D-4A6D-A5A9-897373A6C0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10600" y="2819399"/>
                        <a:ext cx="3308048" cy="3449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773111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7B2F8-CA8B-4405-8609-4F0015D8D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Random Number Generator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DA3DF7A-C77E-4FDA-B109-D84B39FDE6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330642"/>
              </p:ext>
            </p:extLst>
          </p:nvPr>
        </p:nvGraphicFramePr>
        <p:xfrm>
          <a:off x="187726" y="990600"/>
          <a:ext cx="12025567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477410" imgH="4448447" progId="Excel.Sheet.12">
                  <p:embed/>
                </p:oleObj>
              </mc:Choice>
              <mc:Fallback>
                <p:oleObj name="Worksheet" r:id="rId2" imgW="10477410" imgH="444844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7726" y="990600"/>
                        <a:ext cx="12025567" cy="510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128620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127B4-ADF2-4753-B12E-B4FC65292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Level vs Fill Rate Example 2. Normal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C822B-5B9A-4CF1-90F8-B08A4583DE9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588963"/>
            <a:ext cx="12181936" cy="935037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Demand has Normal distribution N~100, 20. Suppose you have Q units. Simulate 1000 periods. Report SL &amp; FR for Q=140, Q=100, Q=...</a:t>
            </a:r>
          </a:p>
          <a:p>
            <a:r>
              <a:rPr lang="en-US" dirty="0">
                <a:latin typeface="Book Antiqua" panose="02040602050305030304" pitchFamily="18" charset="0"/>
              </a:rPr>
              <a:t>Right click to open the file</a:t>
            </a:r>
          </a:p>
          <a:p>
            <a:r>
              <a:rPr lang="en-US" dirty="0">
                <a:latin typeface="Book Antiqua" panose="02040602050305030304" pitchFamily="18" charset="0"/>
              </a:rPr>
              <a:t>Ctrl~ to see the formulas. Ctrl~ again to go back to normal view.  </a:t>
            </a:r>
          </a:p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265462-90EF-45DF-8AEB-8A95DEBB4F77}"/>
              </a:ext>
            </a:extLst>
          </p:cNvPr>
          <p:cNvSpPr txBox="1"/>
          <p:nvPr/>
        </p:nvSpPr>
        <p:spPr>
          <a:xfrm>
            <a:off x="7162800" y="2819400"/>
            <a:ext cx="50392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hlinkClick r:id="rId3"/>
              </a:rPr>
              <a:t>https://youtu.be/7RurbY9b-mY </a:t>
            </a:r>
            <a:endParaRPr lang="en-US" sz="2400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6D71A39-C83F-47B6-8B5B-5FD94A787E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84839"/>
              </p:ext>
            </p:extLst>
          </p:nvPr>
        </p:nvGraphicFramePr>
        <p:xfrm>
          <a:off x="10063" y="2514600"/>
          <a:ext cx="7161813" cy="3922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9582374" imgH="5248547" progId="Excel.Sheet.12">
                  <p:embed/>
                </p:oleObj>
              </mc:Choice>
              <mc:Fallback>
                <p:oleObj name="Worksheet" r:id="rId4" imgW="9582374" imgH="524854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63" y="2514600"/>
                        <a:ext cx="7161813" cy="39226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B188297-6819-4FA3-9AB3-0DEF627A49E9}"/>
              </a:ext>
            </a:extLst>
          </p:cNvPr>
          <p:cNvSpPr txBox="1"/>
          <p:nvPr/>
        </p:nvSpPr>
        <p:spPr>
          <a:xfrm>
            <a:off x="3962400" y="6084371"/>
            <a:ext cx="7924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Expected Loss= </a:t>
            </a:r>
            <a:r>
              <a:rPr lang="el-GR" sz="1800" b="0" i="0" u="none" strike="noStrike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σ^2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MORM.DIST(Q,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m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,</a:t>
            </a:r>
            <a:r>
              <a:rPr lang="el-GR" sz="1800" b="0" i="0" u="none" strike="noStrike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σ,0)-(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Q-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m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)*(1-NORM.DIST(Q,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m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, </a:t>
            </a:r>
            <a:r>
              <a:rPr lang="el-GR" sz="1800" b="0" i="0" u="none" strike="noStrike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σ,1))</a:t>
            </a:r>
            <a:r>
              <a:rPr lang="el-G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28234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64B25-C6B2-44B5-A896-FCACA89F1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Level vs Fill Rate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1285040-75D1-4818-AC75-57475444B9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318835"/>
              </p:ext>
            </p:extLst>
          </p:nvPr>
        </p:nvGraphicFramePr>
        <p:xfrm>
          <a:off x="10866" y="685800"/>
          <a:ext cx="12131745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1249247" imgH="4734141" progId="Excel.Sheet.12">
                  <p:embed/>
                </p:oleObj>
              </mc:Choice>
              <mc:Fallback>
                <p:oleObj name="Worksheet" r:id="rId2" imgW="11249247" imgH="473414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866" y="685800"/>
                        <a:ext cx="12131745" cy="510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80203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32222</TotalTime>
  <Words>246</Words>
  <Application>Microsoft Office PowerPoint</Application>
  <PresentationFormat>Widescreen</PresentationFormat>
  <Paragraphs>27</Paragraphs>
  <Slides>6</Slides>
  <Notes>4</Notes>
  <HiddenSlides>0</HiddenSlides>
  <MMClips>1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21" baseType="lpstr">
      <vt:lpstr>Arial</vt:lpstr>
      <vt:lpstr>Book Antiqua</vt:lpstr>
      <vt:lpstr>Garamond</vt:lpstr>
      <vt:lpstr>Impact</vt:lpstr>
      <vt:lpstr>Kunstler Script</vt:lpstr>
      <vt:lpstr>MS Reference Sans Serif</vt:lpstr>
      <vt:lpstr>Noto Sans Symbols</vt:lpstr>
      <vt:lpstr>Symbol</vt:lpstr>
      <vt:lpstr>Times New Roman</vt:lpstr>
      <vt:lpstr>Verdana</vt:lpstr>
      <vt:lpstr>Wingdings</vt:lpstr>
      <vt:lpstr>Lean Thinking Final</vt:lpstr>
      <vt:lpstr>508 Lecture</vt:lpstr>
      <vt:lpstr>Level</vt:lpstr>
      <vt:lpstr>Worksheet</vt:lpstr>
      <vt:lpstr> Cycle Service Level &amp; and Fill Rate</vt:lpstr>
      <vt:lpstr>Lead Time, Re-Order Point, Cycle Service Level, and Fill Rate</vt:lpstr>
      <vt:lpstr>Service Level vs Fill Rate-Example-1. Uniform Distribution</vt:lpstr>
      <vt:lpstr>Normal Random Number Generator</vt:lpstr>
      <vt:lpstr>Service Level vs Fill Rate Example 2. Normal Distribution</vt:lpstr>
      <vt:lpstr>Service Level vs Fill 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 , Ardavan</cp:lastModifiedBy>
  <cp:revision>665</cp:revision>
  <cp:lastPrinted>2021-08-25T16:42:58Z</cp:lastPrinted>
  <dcterms:created xsi:type="dcterms:W3CDTF">1995-06-17T23:31:02Z</dcterms:created>
  <dcterms:modified xsi:type="dcterms:W3CDTF">2021-10-05T14:35:58Z</dcterms:modified>
</cp:coreProperties>
</file>