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Default Extension="wmf" ContentType="image/x-wmf"/>
  <Default Extension="xls" ContentType="application/vnd.ms-exce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477" r:id="rId2"/>
    <p:sldId id="478" r:id="rId3"/>
    <p:sldId id="479" r:id="rId4"/>
    <p:sldId id="388" r:id="rId5"/>
    <p:sldId id="482" r:id="rId6"/>
    <p:sldId id="389" r:id="rId7"/>
    <p:sldId id="461" r:id="rId8"/>
    <p:sldId id="462" r:id="rId9"/>
    <p:sldId id="455" r:id="rId10"/>
    <p:sldId id="424" r:id="rId11"/>
    <p:sldId id="425" r:id="rId12"/>
    <p:sldId id="456" r:id="rId13"/>
    <p:sldId id="457" r:id="rId14"/>
    <p:sldId id="458" r:id="rId15"/>
    <p:sldId id="483" r:id="rId16"/>
    <p:sldId id="485" r:id="rId17"/>
    <p:sldId id="486" r:id="rId18"/>
    <p:sldId id="488" r:id="rId19"/>
    <p:sldId id="517" r:id="rId20"/>
    <p:sldId id="518" r:id="rId21"/>
    <p:sldId id="519" r:id="rId22"/>
    <p:sldId id="493" r:id="rId23"/>
    <p:sldId id="494" r:id="rId24"/>
    <p:sldId id="393" r:id="rId25"/>
    <p:sldId id="520" r:id="rId26"/>
    <p:sldId id="394" r:id="rId27"/>
    <p:sldId id="495" r:id="rId28"/>
    <p:sldId id="499" r:id="rId29"/>
    <p:sldId id="497" r:id="rId30"/>
    <p:sldId id="498" r:id="rId31"/>
    <p:sldId id="500" r:id="rId32"/>
    <p:sldId id="501" r:id="rId33"/>
    <p:sldId id="512" r:id="rId34"/>
    <p:sldId id="513" r:id="rId35"/>
    <p:sldId id="514" r:id="rId36"/>
    <p:sldId id="515" r:id="rId37"/>
    <p:sldId id="521" r:id="rId38"/>
    <p:sldId id="522" r:id="rId39"/>
    <p:sldId id="523" r:id="rId40"/>
    <p:sldId id="524" r:id="rId41"/>
    <p:sldId id="516" r:id="rId42"/>
  </p:sldIdLst>
  <p:sldSz cx="9144000" cy="6858000" type="screen4x3"/>
  <p:notesSz cx="6921500" cy="9423400"/>
  <p:defaultTextStyle>
    <a:defPPr>
      <a:defRPr lang="en-US"/>
    </a:defPPr>
    <a:lvl1pPr algn="l" rtl="0" fontAlgn="base">
      <a:spcBef>
        <a:spcPct val="0"/>
      </a:spcBef>
      <a:spcAft>
        <a:spcPct val="0"/>
      </a:spcAft>
      <a:defRPr sz="2400" kern="1200">
        <a:solidFill>
          <a:schemeClr val="tx1"/>
        </a:solidFill>
        <a:latin typeface="Arial" pitchFamily="34" charset="0"/>
        <a:ea typeface="+mn-ea"/>
        <a:cs typeface="+mn-cs"/>
      </a:defRPr>
    </a:lvl1pPr>
    <a:lvl2pPr marL="457200" algn="l" rtl="0" fontAlgn="base">
      <a:spcBef>
        <a:spcPct val="0"/>
      </a:spcBef>
      <a:spcAft>
        <a:spcPct val="0"/>
      </a:spcAft>
      <a:defRPr sz="2400" kern="1200">
        <a:solidFill>
          <a:schemeClr val="tx1"/>
        </a:solidFill>
        <a:latin typeface="Arial" pitchFamily="34" charset="0"/>
        <a:ea typeface="+mn-ea"/>
        <a:cs typeface="+mn-cs"/>
      </a:defRPr>
    </a:lvl2pPr>
    <a:lvl3pPr marL="914400" algn="l" rtl="0" fontAlgn="base">
      <a:spcBef>
        <a:spcPct val="0"/>
      </a:spcBef>
      <a:spcAft>
        <a:spcPct val="0"/>
      </a:spcAft>
      <a:defRPr sz="2400" kern="1200">
        <a:solidFill>
          <a:schemeClr val="tx1"/>
        </a:solidFill>
        <a:latin typeface="Arial" pitchFamily="34" charset="0"/>
        <a:ea typeface="+mn-ea"/>
        <a:cs typeface="+mn-cs"/>
      </a:defRPr>
    </a:lvl3pPr>
    <a:lvl4pPr marL="1371600" algn="l" rtl="0" fontAlgn="base">
      <a:spcBef>
        <a:spcPct val="0"/>
      </a:spcBef>
      <a:spcAft>
        <a:spcPct val="0"/>
      </a:spcAft>
      <a:defRPr sz="2400" kern="1200">
        <a:solidFill>
          <a:schemeClr val="tx1"/>
        </a:solidFill>
        <a:latin typeface="Arial" pitchFamily="34" charset="0"/>
        <a:ea typeface="+mn-ea"/>
        <a:cs typeface="+mn-cs"/>
      </a:defRPr>
    </a:lvl4pPr>
    <a:lvl5pPr marL="1828800" algn="l" rtl="0" fontAlgn="base">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7627"/>
    <a:srgbClr val="1D4087"/>
    <a:srgbClr val="990033"/>
    <a:srgbClr val="EAEAEA"/>
    <a:srgbClr val="12449E"/>
    <a:srgbClr val="FF0000"/>
    <a:srgbClr val="CC0066"/>
    <a:srgbClr val="1A1A7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5618" autoAdjust="0"/>
  </p:normalViewPr>
  <p:slideViewPr>
    <p:cSldViewPr>
      <p:cViewPr varScale="1">
        <p:scale>
          <a:sx n="128" d="100"/>
          <a:sy n="128" d="100"/>
        </p:scale>
        <p:origin x="-4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5" Type="http://schemas.openxmlformats.org/officeDocument/2006/relationships/image" Target="../media/image22.wmf"/><Relationship Id="rId4"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5.e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image" Target="../media/image3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148483" name="Rectangle 3"/>
          <p:cNvSpPr>
            <a:spLocks noGrp="1" noChangeArrowheads="1"/>
          </p:cNvSpPr>
          <p:nvPr>
            <p:ph type="dt" idx="1"/>
          </p:nvPr>
        </p:nvSpPr>
        <p:spPr bwMode="auto">
          <a:xfrm>
            <a:off x="3921125"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04900" y="706438"/>
            <a:ext cx="4711700" cy="3533775"/>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692150" y="4476750"/>
            <a:ext cx="5537200" cy="4240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8486" name="Rectangle 6"/>
          <p:cNvSpPr>
            <a:spLocks noGrp="1" noChangeArrowheads="1"/>
          </p:cNvSpPr>
          <p:nvPr>
            <p:ph type="ftr" sz="quarter" idx="4"/>
          </p:nvPr>
        </p:nvSpPr>
        <p:spPr bwMode="auto">
          <a:xfrm>
            <a:off x="0"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148487" name="Rectangle 7"/>
          <p:cNvSpPr>
            <a:spLocks noGrp="1" noChangeArrowheads="1"/>
          </p:cNvSpPr>
          <p:nvPr>
            <p:ph type="sldNum" sz="quarter" idx="5"/>
          </p:nvPr>
        </p:nvSpPr>
        <p:spPr bwMode="auto">
          <a:xfrm>
            <a:off x="3921125"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01B01C8-DB5D-49F9-A331-4959DC9DC30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47AAF69F-5A62-4DAE-B69C-9906E30B0F49}" type="slidenum">
              <a:rPr lang="en-US" smtClean="0"/>
              <a:pPr/>
              <a:t>1</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pPr eaLnBrk="1" hangingPunct="1"/>
            <a:endParaRPr lang="en-US" smtClean="0"/>
          </a:p>
        </p:txBody>
      </p:sp>
      <p:sp>
        <p:nvSpPr>
          <p:cNvPr id="56324" name="Slide Number Placeholder 3"/>
          <p:cNvSpPr>
            <a:spLocks noGrp="1"/>
          </p:cNvSpPr>
          <p:nvPr>
            <p:ph type="sldNum" sz="quarter" idx="5"/>
          </p:nvPr>
        </p:nvSpPr>
        <p:spPr>
          <a:noFill/>
        </p:spPr>
        <p:txBody>
          <a:bodyPr/>
          <a:lstStyle/>
          <a:p>
            <a:fld id="{31C32E05-A7A4-407A-B6AA-B5B58DA83FB5}"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eaLnBrk="1" hangingPunct="1"/>
            <a:endParaRPr lang="en-US" smtClean="0"/>
          </a:p>
        </p:txBody>
      </p:sp>
      <p:sp>
        <p:nvSpPr>
          <p:cNvPr id="57348" name="Slide Number Placeholder 3"/>
          <p:cNvSpPr>
            <a:spLocks noGrp="1"/>
          </p:cNvSpPr>
          <p:nvPr>
            <p:ph type="sldNum" sz="quarter" idx="5"/>
          </p:nvPr>
        </p:nvSpPr>
        <p:spPr>
          <a:noFill/>
        </p:spPr>
        <p:txBody>
          <a:bodyPr/>
          <a:lstStyle/>
          <a:p>
            <a:fld id="{D120B74E-0971-459F-84EB-D4DFCABFD87A}"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pPr eaLnBrk="1" hangingPunct="1"/>
            <a:endParaRPr lang="en-US" smtClean="0"/>
          </a:p>
        </p:txBody>
      </p:sp>
      <p:sp>
        <p:nvSpPr>
          <p:cNvPr id="58372" name="Slide Number Placeholder 3"/>
          <p:cNvSpPr>
            <a:spLocks noGrp="1"/>
          </p:cNvSpPr>
          <p:nvPr>
            <p:ph type="sldNum" sz="quarter" idx="5"/>
          </p:nvPr>
        </p:nvSpPr>
        <p:spPr>
          <a:noFill/>
        </p:spPr>
        <p:txBody>
          <a:bodyPr/>
          <a:lstStyle/>
          <a:p>
            <a:fld id="{8F634B0C-00FF-4827-B328-F2942A489F9C}"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pPr eaLnBrk="1" hangingPunct="1"/>
            <a:endParaRPr lang="en-US" smtClean="0"/>
          </a:p>
        </p:txBody>
      </p:sp>
      <p:sp>
        <p:nvSpPr>
          <p:cNvPr id="59396" name="Slide Number Placeholder 3"/>
          <p:cNvSpPr>
            <a:spLocks noGrp="1"/>
          </p:cNvSpPr>
          <p:nvPr>
            <p:ph type="sldNum" sz="quarter" idx="5"/>
          </p:nvPr>
        </p:nvSpPr>
        <p:spPr>
          <a:noFill/>
        </p:spPr>
        <p:txBody>
          <a:bodyPr/>
          <a:lstStyle/>
          <a:p>
            <a:fld id="{ED1CA07F-F5F6-4FD7-B5A5-53FF04C8745D}"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pPr eaLnBrk="1" hangingPunct="1"/>
            <a:endParaRPr lang="en-US" smtClean="0"/>
          </a:p>
        </p:txBody>
      </p:sp>
      <p:sp>
        <p:nvSpPr>
          <p:cNvPr id="60420" name="Slide Number Placeholder 3"/>
          <p:cNvSpPr>
            <a:spLocks noGrp="1"/>
          </p:cNvSpPr>
          <p:nvPr>
            <p:ph type="sldNum" sz="quarter" idx="5"/>
          </p:nvPr>
        </p:nvSpPr>
        <p:spPr>
          <a:noFill/>
        </p:spPr>
        <p:txBody>
          <a:bodyPr/>
          <a:lstStyle/>
          <a:p>
            <a:fld id="{AAF341A5-09DB-4A78-969C-1CE2A696AF16}"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B1525000-99FB-4712-9049-4ECB08C231E5}" type="slidenum">
              <a:rPr lang="en-US" smtClean="0"/>
              <a:pPr/>
              <a:t>15</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F0A07F02-6F34-4816-AA20-0DFDF7D3858B}" type="slidenum">
              <a:rPr lang="en-US" smtClean="0"/>
              <a:pPr/>
              <a:t>16</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50745B4C-C798-4339-BF49-4B5C61E01F85}" type="slidenum">
              <a:rPr lang="en-US" smtClean="0"/>
              <a:pPr/>
              <a:t>17</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F8B50173-0307-4456-826B-C93549E4510C}" type="slidenum">
              <a:rPr lang="en-US" smtClean="0"/>
              <a:pPr/>
              <a:t>18</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F0A07F02-6F34-4816-AA20-0DFDF7D3858B}" type="slidenum">
              <a:rPr lang="en-US" smtClean="0"/>
              <a:pPr/>
              <a:t>19</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CBFA8EF2-E31D-4B58-B8DE-9184063B3C29}" type="slidenum">
              <a:rPr lang="en-US" smtClean="0"/>
              <a:pPr/>
              <a:t>2</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50745B4C-C798-4339-BF49-4B5C61E01F85}" type="slidenum">
              <a:rPr lang="en-US" smtClean="0"/>
              <a:pPr/>
              <a:t>20</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F8B50173-0307-4456-826B-C93549E4510C}" type="slidenum">
              <a:rPr lang="en-US" smtClean="0"/>
              <a:pPr/>
              <a:t>21</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33494E9-93B7-4B3D-8D41-F0238D3D2152}" type="slidenum">
              <a:rPr lang="en-US" smtClean="0"/>
              <a:pPr/>
              <a:t>22</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ECBEBE96-CF24-4AD2-850B-9451F712AB4C}" type="slidenum">
              <a:rPr lang="en-US" smtClean="0"/>
              <a:pPr/>
              <a:t>23</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pPr eaLnBrk="1" hangingPunct="1"/>
            <a:endParaRPr lang="en-US" smtClean="0"/>
          </a:p>
        </p:txBody>
      </p:sp>
      <p:sp>
        <p:nvSpPr>
          <p:cNvPr id="69636" name="Slide Number Placeholder 3"/>
          <p:cNvSpPr>
            <a:spLocks noGrp="1"/>
          </p:cNvSpPr>
          <p:nvPr>
            <p:ph type="sldNum" sz="quarter" idx="5"/>
          </p:nvPr>
        </p:nvSpPr>
        <p:spPr>
          <a:noFill/>
        </p:spPr>
        <p:txBody>
          <a:bodyPr/>
          <a:lstStyle/>
          <a:p>
            <a:fld id="{61E7575F-DD0E-4A16-BAC2-17050005B008}"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pPr eaLnBrk="1" hangingPunct="1"/>
            <a:endParaRPr lang="en-US" smtClean="0"/>
          </a:p>
        </p:txBody>
      </p:sp>
      <p:sp>
        <p:nvSpPr>
          <p:cNvPr id="69636" name="Slide Number Placeholder 3"/>
          <p:cNvSpPr>
            <a:spLocks noGrp="1"/>
          </p:cNvSpPr>
          <p:nvPr>
            <p:ph type="sldNum" sz="quarter" idx="5"/>
          </p:nvPr>
        </p:nvSpPr>
        <p:spPr>
          <a:noFill/>
        </p:spPr>
        <p:txBody>
          <a:bodyPr/>
          <a:lstStyle/>
          <a:p>
            <a:fld id="{61E7575F-DD0E-4A16-BAC2-17050005B008}"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pPr eaLnBrk="1" hangingPunct="1"/>
            <a:endParaRPr lang="en-US" smtClean="0"/>
          </a:p>
        </p:txBody>
      </p:sp>
      <p:sp>
        <p:nvSpPr>
          <p:cNvPr id="70660" name="Slide Number Placeholder 3"/>
          <p:cNvSpPr>
            <a:spLocks noGrp="1"/>
          </p:cNvSpPr>
          <p:nvPr>
            <p:ph type="sldNum" sz="quarter" idx="5"/>
          </p:nvPr>
        </p:nvSpPr>
        <p:spPr>
          <a:noFill/>
        </p:spPr>
        <p:txBody>
          <a:bodyPr/>
          <a:lstStyle/>
          <a:p>
            <a:fld id="{F4E50CA4-52E6-45D1-8701-314004A12443}"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00A37433-80F6-4E48-BD20-EF25CFE3E377}" type="slidenum">
              <a:rPr lang="en-US" smtClean="0"/>
              <a:pPr/>
              <a:t>27</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6F149DC3-97E3-4947-A246-DF132750125D}" type="slidenum">
              <a:rPr lang="en-US" smtClean="0"/>
              <a:pPr/>
              <a:t>28</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C24B8806-EE5D-4F02-8A02-7C84798C848C}" type="slidenum">
              <a:rPr lang="en-US" smtClean="0"/>
              <a:pPr/>
              <a:t>29</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6CA3F8D6-8B3A-45E8-A117-E53C8C5C444A}" type="slidenum">
              <a:rPr lang="en-US" smtClean="0"/>
              <a:pPr/>
              <a:t>3</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34EB44CE-8BD4-4861-9CAE-34613EC1BF51}" type="slidenum">
              <a:rPr lang="en-US" smtClean="0"/>
              <a:pPr/>
              <a:t>30</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C7A072DF-D9EB-4FA1-A1A5-7EEE4CE507FF}" type="slidenum">
              <a:rPr lang="en-US" smtClean="0"/>
              <a:pPr/>
              <a:t>31</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3FEB77FC-923B-4A80-B96F-E9FFE86E3FC0}" type="slidenum">
              <a:rPr lang="en-US" smtClean="0"/>
              <a:pPr/>
              <a:t>32</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F223D11F-273C-4279-B805-81E3F9386671}" type="slidenum">
              <a:rPr lang="en-US" smtClean="0"/>
              <a:pPr/>
              <a:t>33</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7B59645F-74A6-4B86-B57F-80F80DE896E0}" type="slidenum">
              <a:rPr lang="en-US" smtClean="0"/>
              <a:pPr/>
              <a:t>34</a:t>
            </a:fld>
            <a:endParaRPr lang="en-US"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5C14AB91-93A1-45B7-9E28-D6BAF592D20B}" type="slidenum">
              <a:rPr lang="en-US" smtClean="0"/>
              <a:pPr/>
              <a:t>35</a:t>
            </a:fld>
            <a:endParaRPr lang="en-US"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311DD88-0EF2-423F-8F82-D3737A90C14C}" type="slidenum">
              <a:rPr lang="en-US" smtClean="0"/>
              <a:pPr/>
              <a:t>36</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311DD88-0EF2-423F-8F82-D3737A90C14C}" type="slidenum">
              <a:rPr lang="en-US" smtClean="0"/>
              <a:pPr/>
              <a:t>37</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311DD88-0EF2-423F-8F82-D3737A90C14C}" type="slidenum">
              <a:rPr lang="en-US" smtClean="0"/>
              <a:pPr/>
              <a:t>38</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311DD88-0EF2-423F-8F82-D3737A90C14C}" type="slidenum">
              <a:rPr lang="en-US" smtClean="0"/>
              <a:pPr/>
              <a:t>39</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pPr eaLnBrk="1" hangingPunct="1"/>
            <a:endParaRPr lang="en-US" smtClean="0"/>
          </a:p>
        </p:txBody>
      </p:sp>
      <p:sp>
        <p:nvSpPr>
          <p:cNvPr id="50180" name="Slide Number Placeholder 3"/>
          <p:cNvSpPr>
            <a:spLocks noGrp="1"/>
          </p:cNvSpPr>
          <p:nvPr>
            <p:ph type="sldNum" sz="quarter" idx="5"/>
          </p:nvPr>
        </p:nvSpPr>
        <p:spPr>
          <a:noFill/>
        </p:spPr>
        <p:txBody>
          <a:bodyPr/>
          <a:lstStyle/>
          <a:p>
            <a:fld id="{35AEB85D-5841-4862-B034-A4FD6CCABDCE}" type="slidenum">
              <a:rPr lang="en-US" smtClean="0"/>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311DD88-0EF2-423F-8F82-D3737A90C14C}" type="slidenum">
              <a:rPr lang="en-US" smtClean="0"/>
              <a:pPr/>
              <a:t>40</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2F68148B-BC50-4142-9E56-616778DA281A}" type="slidenum">
              <a:rPr lang="en-US" smtClean="0"/>
              <a:pPr/>
              <a:t>41</a:t>
            </a:fld>
            <a:endParaRPr lang="en-US"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1631BBD0-3B7F-4D85-84C4-BC6FEF395CDC}" type="slidenum">
              <a:rPr lang="en-US" smtClean="0"/>
              <a:pPr/>
              <a:t>5</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endParaRPr lang="en-US" dirty="0" smtClean="0"/>
          </a:p>
        </p:txBody>
      </p:sp>
      <p:sp>
        <p:nvSpPr>
          <p:cNvPr id="52228" name="Slide Number Placeholder 3"/>
          <p:cNvSpPr>
            <a:spLocks noGrp="1"/>
          </p:cNvSpPr>
          <p:nvPr>
            <p:ph type="sldNum" sz="quarter" idx="5"/>
          </p:nvPr>
        </p:nvSpPr>
        <p:spPr>
          <a:noFill/>
        </p:spPr>
        <p:txBody>
          <a:bodyPr/>
          <a:lstStyle/>
          <a:p>
            <a:fld id="{55E6DA41-434E-4BBA-B5FD-21BAD36406AA}"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pPr eaLnBrk="1" hangingPunct="1"/>
            <a:endParaRPr lang="en-US" smtClean="0"/>
          </a:p>
        </p:txBody>
      </p:sp>
      <p:sp>
        <p:nvSpPr>
          <p:cNvPr id="53252" name="Slide Number Placeholder 3"/>
          <p:cNvSpPr>
            <a:spLocks noGrp="1"/>
          </p:cNvSpPr>
          <p:nvPr>
            <p:ph type="sldNum" sz="quarter" idx="5"/>
          </p:nvPr>
        </p:nvSpPr>
        <p:spPr>
          <a:noFill/>
        </p:spPr>
        <p:txBody>
          <a:bodyPr/>
          <a:lstStyle/>
          <a:p>
            <a:fld id="{350888E3-6906-423E-AAEA-259F7A7BBD2B}"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pPr eaLnBrk="1" hangingPunct="1"/>
            <a:endParaRPr lang="en-US" smtClean="0"/>
          </a:p>
        </p:txBody>
      </p:sp>
      <p:sp>
        <p:nvSpPr>
          <p:cNvPr id="54276" name="Slide Number Placeholder 3"/>
          <p:cNvSpPr>
            <a:spLocks noGrp="1"/>
          </p:cNvSpPr>
          <p:nvPr>
            <p:ph type="sldNum" sz="quarter" idx="5"/>
          </p:nvPr>
        </p:nvSpPr>
        <p:spPr>
          <a:noFill/>
        </p:spPr>
        <p:txBody>
          <a:bodyPr/>
          <a:lstStyle/>
          <a:p>
            <a:fld id="{15B7A746-C085-4EEE-829A-80E34A4820DE}"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endParaRPr lang="en-US" smtClean="0"/>
          </a:p>
        </p:txBody>
      </p:sp>
      <p:sp>
        <p:nvSpPr>
          <p:cNvPr id="55300" name="Slide Number Placeholder 3"/>
          <p:cNvSpPr>
            <a:spLocks noGrp="1"/>
          </p:cNvSpPr>
          <p:nvPr>
            <p:ph type="sldNum" sz="quarter" idx="5"/>
          </p:nvPr>
        </p:nvSpPr>
        <p:spPr>
          <a:noFill/>
        </p:spPr>
        <p:txBody>
          <a:bodyPr/>
          <a:lstStyle/>
          <a:p>
            <a:fld id="{D9A9AB19-2E66-4606-82C1-F9897D529BA5}"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188913"/>
            <a:ext cx="2124075" cy="5964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8775" y="188913"/>
            <a:ext cx="6221413" cy="5964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58775" y="188913"/>
            <a:ext cx="8497888" cy="863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31800" y="1520825"/>
            <a:ext cx="4087813" cy="223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72013" y="1520825"/>
            <a:ext cx="4087812" cy="223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31800" y="3913188"/>
            <a:ext cx="4087813" cy="2239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72013" y="3913188"/>
            <a:ext cx="4087812" cy="2239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31800" y="1520825"/>
            <a:ext cx="4087813"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72013" y="1520825"/>
            <a:ext cx="4087812" cy="223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72013" y="3913188"/>
            <a:ext cx="4087812" cy="2239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58775" y="188913"/>
            <a:ext cx="8497888" cy="59642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31800" y="1520825"/>
            <a:ext cx="4087813"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2013" y="1520825"/>
            <a:ext cx="4087812"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31800" y="1520825"/>
            <a:ext cx="4087813"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72013" y="1520825"/>
            <a:ext cx="4087812" cy="223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72013" y="3913188"/>
            <a:ext cx="4087812" cy="2239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31800" y="1520825"/>
            <a:ext cx="4087813"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2013" y="1520825"/>
            <a:ext cx="4087812"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1068" name="Rectangle 44"/>
          <p:cNvSpPr>
            <a:spLocks noChangeArrowheads="1"/>
          </p:cNvSpPr>
          <p:nvPr/>
        </p:nvSpPr>
        <p:spPr bwMode="gray">
          <a:xfrm>
            <a:off x="179388" y="0"/>
            <a:ext cx="8964612" cy="1268413"/>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1069" name="Rectangle 45"/>
          <p:cNvSpPr>
            <a:spLocks noChangeArrowheads="1"/>
          </p:cNvSpPr>
          <p:nvPr/>
        </p:nvSpPr>
        <p:spPr bwMode="gray">
          <a:xfrm>
            <a:off x="179388" y="188913"/>
            <a:ext cx="8748712"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p>
        </p:txBody>
      </p:sp>
      <p:sp>
        <p:nvSpPr>
          <p:cNvPr id="1071" name="Rectangle 47"/>
          <p:cNvSpPr>
            <a:spLocks noChangeArrowheads="1"/>
          </p:cNvSpPr>
          <p:nvPr/>
        </p:nvSpPr>
        <p:spPr bwMode="gray">
          <a:xfrm>
            <a:off x="0" y="0"/>
            <a:ext cx="215900" cy="6858000"/>
          </a:xfrm>
          <a:prstGeom prst="rect">
            <a:avLst/>
          </a:prstGeom>
          <a:gradFill rotWithShape="1">
            <a:gsLst>
              <a:gs pos="0">
                <a:schemeClr val="tx2"/>
              </a:gs>
              <a:gs pos="100000">
                <a:srgbClr val="FFFFFF"/>
              </a:gs>
            </a:gsLst>
            <a:lin ang="5400000" scaled="1"/>
          </a:gradFill>
          <a:ln w="9525" algn="ctr">
            <a:noFill/>
            <a:miter lim="800000"/>
            <a:headEnd/>
            <a:tailEnd/>
          </a:ln>
          <a:effectLst/>
        </p:spPr>
        <p:txBody>
          <a:bodyPr wrap="none" anchor="ctr"/>
          <a:lstStyle/>
          <a:p>
            <a:pPr>
              <a:defRPr/>
            </a:pPr>
            <a:endParaRPr lang="en-US"/>
          </a:p>
        </p:txBody>
      </p:sp>
      <p:sp>
        <p:nvSpPr>
          <p:cNvPr id="17413" name="Rectangle 50"/>
          <p:cNvSpPr>
            <a:spLocks noGrp="1" noChangeArrowheads="1"/>
          </p:cNvSpPr>
          <p:nvPr>
            <p:ph type="title"/>
          </p:nvPr>
        </p:nvSpPr>
        <p:spPr bwMode="gray">
          <a:xfrm>
            <a:off x="358775" y="188913"/>
            <a:ext cx="8497888"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a:t>
            </a:r>
            <a:br>
              <a:rPr lang="en-US" smtClean="0"/>
            </a:br>
            <a:r>
              <a:rPr lang="en-US" smtClean="0"/>
              <a:t>title style</a:t>
            </a:r>
          </a:p>
        </p:txBody>
      </p:sp>
      <p:sp>
        <p:nvSpPr>
          <p:cNvPr id="17414" name="Rectangle 52"/>
          <p:cNvSpPr>
            <a:spLocks noGrp="1" noChangeArrowheads="1"/>
          </p:cNvSpPr>
          <p:nvPr>
            <p:ph type="body" idx="1"/>
          </p:nvPr>
        </p:nvSpPr>
        <p:spPr bwMode="auto">
          <a:xfrm>
            <a:off x="431800" y="1520825"/>
            <a:ext cx="8328025" cy="463232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77" name="Text Box 53"/>
          <p:cNvSpPr txBox="1">
            <a:spLocks noChangeArrowheads="1"/>
          </p:cNvSpPr>
          <p:nvPr userDrawn="1"/>
        </p:nvSpPr>
        <p:spPr bwMode="auto">
          <a:xfrm>
            <a:off x="8774113" y="6583363"/>
            <a:ext cx="341312" cy="276225"/>
          </a:xfrm>
          <a:prstGeom prst="rect">
            <a:avLst/>
          </a:prstGeom>
          <a:noFill/>
          <a:ln w="9525">
            <a:noFill/>
            <a:miter lim="800000"/>
            <a:headEnd/>
            <a:tailEnd/>
          </a:ln>
          <a:effectLst/>
        </p:spPr>
        <p:txBody>
          <a:bodyPr wrap="none">
            <a:spAutoFit/>
          </a:bodyPr>
          <a:lstStyle/>
          <a:p>
            <a:pPr>
              <a:defRPr/>
            </a:pPr>
            <a:fld id="{BFC39481-843C-4F3C-B661-5C27524C5204}" type="slidenum">
              <a:rPr lang="en-US" sz="1200">
                <a:solidFill>
                  <a:srgbClr val="1D4087"/>
                </a:solidFill>
                <a:latin typeface="+mj-lt"/>
              </a:rPr>
              <a:pPr>
                <a:defRPr/>
              </a:pPr>
              <a:t>‹#›</a:t>
            </a:fld>
            <a:endParaRPr lang="en-US" sz="1200" dirty="0">
              <a:solidFill>
                <a:srgbClr val="1D4087"/>
              </a:solidFill>
              <a:latin typeface="+mj-lt"/>
            </a:endParaRPr>
          </a:p>
        </p:txBody>
      </p:sp>
      <p:sp>
        <p:nvSpPr>
          <p:cNvPr id="1081" name="Text Box 57"/>
          <p:cNvSpPr txBox="1">
            <a:spLocks noChangeArrowheads="1"/>
          </p:cNvSpPr>
          <p:nvPr userDrawn="1"/>
        </p:nvSpPr>
        <p:spPr bwMode="auto">
          <a:xfrm>
            <a:off x="5461000" y="-46038"/>
            <a:ext cx="3683000" cy="274638"/>
          </a:xfrm>
          <a:prstGeom prst="rect">
            <a:avLst/>
          </a:prstGeom>
          <a:noFill/>
          <a:ln w="9525">
            <a:noFill/>
            <a:miter lim="800000"/>
            <a:headEnd/>
            <a:tailEnd/>
          </a:ln>
          <a:effectLst/>
        </p:spPr>
        <p:txBody>
          <a:bodyPr>
            <a:spAutoFit/>
          </a:bodyPr>
          <a:lstStyle/>
          <a:p>
            <a:pPr>
              <a:defRPr/>
            </a:pPr>
            <a:r>
              <a:rPr lang="en-US" sz="1200" b="1" i="1" dirty="0">
                <a:solidFill>
                  <a:schemeClr val="bg1"/>
                </a:solidFill>
              </a:rPr>
              <a:t>   Managing Flow Variability:  Safety Inventory</a:t>
            </a:r>
          </a:p>
        </p:txBody>
      </p:sp>
      <p:sp>
        <p:nvSpPr>
          <p:cNvPr id="9" name="Text Box 57"/>
          <p:cNvSpPr txBox="1">
            <a:spLocks noChangeArrowheads="1"/>
          </p:cNvSpPr>
          <p:nvPr userDrawn="1"/>
        </p:nvSpPr>
        <p:spPr bwMode="auto">
          <a:xfrm>
            <a:off x="0" y="6583363"/>
            <a:ext cx="2232025" cy="276225"/>
          </a:xfrm>
          <a:prstGeom prst="rect">
            <a:avLst/>
          </a:prstGeom>
          <a:noFill/>
          <a:ln w="9525">
            <a:noFill/>
            <a:miter lim="800000"/>
            <a:headEnd/>
            <a:tailEnd/>
          </a:ln>
          <a:effectLst/>
        </p:spPr>
        <p:txBody>
          <a:bodyPr>
            <a:spAutoFit/>
          </a:bodyPr>
          <a:lstStyle/>
          <a:p>
            <a:pPr>
              <a:defRPr/>
            </a:pPr>
            <a:r>
              <a:rPr lang="en-US" sz="1200" b="1" i="1" dirty="0">
                <a:solidFill>
                  <a:schemeClr val="bg1"/>
                </a:solidFill>
              </a:rPr>
              <a:t>   </a:t>
            </a:r>
            <a:r>
              <a:rPr lang="en-US" sz="1200" dirty="0">
                <a:latin typeface="+mj-lt"/>
              </a:rPr>
              <a:t>The Newsvendor Problem</a:t>
            </a:r>
          </a:p>
        </p:txBody>
      </p:sp>
      <p:sp>
        <p:nvSpPr>
          <p:cNvPr id="10" name="Text Box 57"/>
          <p:cNvSpPr txBox="1">
            <a:spLocks noChangeArrowheads="1"/>
          </p:cNvSpPr>
          <p:nvPr userDrawn="1"/>
        </p:nvSpPr>
        <p:spPr bwMode="auto">
          <a:xfrm>
            <a:off x="3671888" y="6583363"/>
            <a:ext cx="2555875" cy="276225"/>
          </a:xfrm>
          <a:prstGeom prst="rect">
            <a:avLst/>
          </a:prstGeom>
          <a:noFill/>
          <a:ln w="9525">
            <a:noFill/>
            <a:miter lim="800000"/>
            <a:headEnd/>
            <a:tailEnd/>
          </a:ln>
          <a:effectLst/>
        </p:spPr>
        <p:txBody>
          <a:bodyPr>
            <a:spAutoFit/>
          </a:bodyPr>
          <a:lstStyle/>
          <a:p>
            <a:pPr>
              <a:defRPr/>
            </a:pPr>
            <a:r>
              <a:rPr lang="en-US" sz="1200" dirty="0" err="1">
                <a:latin typeface="+mj-lt"/>
              </a:rPr>
              <a:t>Ardavan</a:t>
            </a:r>
            <a:r>
              <a:rPr lang="en-US" sz="1200" dirty="0">
                <a:latin typeface="+mj-lt"/>
              </a:rPr>
              <a:t> </a:t>
            </a:r>
            <a:r>
              <a:rPr lang="en-US" sz="1200" dirty="0" err="1">
                <a:latin typeface="+mj-lt"/>
              </a:rPr>
              <a:t>Asef-Vaziri</a:t>
            </a:r>
            <a:r>
              <a:rPr lang="en-US" sz="1200" dirty="0">
                <a:latin typeface="+mj-lt"/>
              </a:rPr>
              <a:t>, Oct 2011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Impact" pitchFamily="34" charset="0"/>
        </a:defRPr>
      </a:lvl2pPr>
      <a:lvl3pPr algn="l" rtl="0" eaLnBrk="0" fontAlgn="base" hangingPunct="0">
        <a:spcBef>
          <a:spcPct val="0"/>
        </a:spcBef>
        <a:spcAft>
          <a:spcPct val="0"/>
        </a:spcAft>
        <a:defRPr sz="2800">
          <a:solidFill>
            <a:schemeClr val="bg1"/>
          </a:solidFill>
          <a:latin typeface="Impact" pitchFamily="34" charset="0"/>
        </a:defRPr>
      </a:lvl3pPr>
      <a:lvl4pPr algn="l" rtl="0" eaLnBrk="0" fontAlgn="base" hangingPunct="0">
        <a:spcBef>
          <a:spcPct val="0"/>
        </a:spcBef>
        <a:spcAft>
          <a:spcPct val="0"/>
        </a:spcAft>
        <a:defRPr sz="2800">
          <a:solidFill>
            <a:schemeClr val="bg1"/>
          </a:solidFill>
          <a:latin typeface="Impact" pitchFamily="34" charset="0"/>
        </a:defRPr>
      </a:lvl4pPr>
      <a:lvl5pPr algn="l" rtl="0" eaLnBrk="0" fontAlgn="base" hangingPunct="0">
        <a:spcBef>
          <a:spcPct val="0"/>
        </a:spcBef>
        <a:spcAft>
          <a:spcPct val="0"/>
        </a:spcAft>
        <a:defRPr sz="2800">
          <a:solidFill>
            <a:schemeClr val="bg1"/>
          </a:solidFill>
          <a:latin typeface="Impact" pitchFamily="34" charset="0"/>
        </a:defRPr>
      </a:lvl5pPr>
      <a:lvl6pPr marL="457200" algn="l" rtl="0" fontAlgn="base">
        <a:spcBef>
          <a:spcPct val="0"/>
        </a:spcBef>
        <a:spcAft>
          <a:spcPct val="0"/>
        </a:spcAft>
        <a:defRPr sz="2800">
          <a:solidFill>
            <a:schemeClr val="bg1"/>
          </a:solidFill>
          <a:latin typeface="Impact" pitchFamily="34" charset="0"/>
        </a:defRPr>
      </a:lvl6pPr>
      <a:lvl7pPr marL="914400" algn="l" rtl="0" fontAlgn="base">
        <a:spcBef>
          <a:spcPct val="0"/>
        </a:spcBef>
        <a:spcAft>
          <a:spcPct val="0"/>
        </a:spcAft>
        <a:defRPr sz="2800">
          <a:solidFill>
            <a:schemeClr val="bg1"/>
          </a:solidFill>
          <a:latin typeface="Impact" pitchFamily="34" charset="0"/>
        </a:defRPr>
      </a:lvl7pPr>
      <a:lvl8pPr marL="1371600" algn="l" rtl="0" fontAlgn="base">
        <a:spcBef>
          <a:spcPct val="0"/>
        </a:spcBef>
        <a:spcAft>
          <a:spcPct val="0"/>
        </a:spcAft>
        <a:defRPr sz="2800">
          <a:solidFill>
            <a:schemeClr val="bg1"/>
          </a:solidFill>
          <a:latin typeface="Impact" pitchFamily="34" charset="0"/>
        </a:defRPr>
      </a:lvl8pPr>
      <a:lvl9pPr marL="1828800" algn="l" rtl="0" fontAlgn="base">
        <a:spcBef>
          <a:spcPct val="0"/>
        </a:spcBef>
        <a:spcAft>
          <a:spcPct val="0"/>
        </a:spcAft>
        <a:defRPr sz="2800">
          <a:solidFill>
            <a:schemeClr val="bg1"/>
          </a:solidFill>
          <a:latin typeface="Impact" pitchFamily="34" charset="0"/>
        </a:defRPr>
      </a:lvl9pPr>
    </p:titleStyle>
    <p:bodyStyle>
      <a:lvl1pPr marL="342900" indent="-342900" algn="l" rtl="0" eaLnBrk="0" fontAlgn="base" hangingPunct="0">
        <a:lnSpc>
          <a:spcPct val="130000"/>
        </a:lnSpc>
        <a:spcBef>
          <a:spcPct val="20000"/>
        </a:spcBef>
        <a:spcAft>
          <a:spcPct val="0"/>
        </a:spcAft>
        <a:buClr>
          <a:srgbClr val="000000"/>
        </a:buClr>
        <a:buFont typeface="Wingdings" pitchFamily="2" charset="2"/>
        <a:buChar char="•"/>
        <a:defRPr sz="2400">
          <a:solidFill>
            <a:srgbClr val="1A1A74"/>
          </a:solidFill>
          <a:latin typeface="+mn-lt"/>
          <a:ea typeface="+mn-ea"/>
          <a:cs typeface="+mn-cs"/>
        </a:defRPr>
      </a:lvl1pPr>
      <a:lvl2pPr marL="742950" indent="-285750" algn="l" rtl="0" eaLnBrk="0" fontAlgn="base" hangingPunct="0">
        <a:lnSpc>
          <a:spcPct val="130000"/>
        </a:lnSpc>
        <a:spcBef>
          <a:spcPct val="20000"/>
        </a:spcBef>
        <a:spcAft>
          <a:spcPct val="0"/>
        </a:spcAft>
        <a:buClr>
          <a:srgbClr val="1A1A74"/>
        </a:buClr>
        <a:buFont typeface="Times New Roman" pitchFamily="18" charset="0"/>
        <a:buChar char="–"/>
        <a:defRPr sz="2400">
          <a:solidFill>
            <a:srgbClr val="1A1A74"/>
          </a:solidFill>
          <a:latin typeface="+mn-lt"/>
        </a:defRPr>
      </a:lvl2pPr>
      <a:lvl3pPr marL="1143000" indent="-228600" algn="l" rtl="0" eaLnBrk="0" fontAlgn="base" hangingPunct="0">
        <a:lnSpc>
          <a:spcPct val="130000"/>
        </a:lnSpc>
        <a:spcBef>
          <a:spcPct val="20000"/>
        </a:spcBef>
        <a:spcAft>
          <a:spcPct val="0"/>
        </a:spcAft>
        <a:buClr>
          <a:schemeClr val="tx1"/>
        </a:buClr>
        <a:buChar char="•"/>
        <a:defRPr sz="2000">
          <a:solidFill>
            <a:srgbClr val="1A1A74"/>
          </a:solidFill>
          <a:latin typeface="+mn-lt"/>
        </a:defRPr>
      </a:lvl3pPr>
      <a:lvl4pPr marL="1600200" indent="-228600" algn="l" rtl="0" eaLnBrk="0" fontAlgn="base" hangingPunct="0">
        <a:lnSpc>
          <a:spcPct val="130000"/>
        </a:lnSpc>
        <a:spcBef>
          <a:spcPct val="20000"/>
        </a:spcBef>
        <a:spcAft>
          <a:spcPct val="0"/>
        </a:spcAft>
        <a:buClr>
          <a:srgbClr val="000000"/>
        </a:buClr>
        <a:buFont typeface="Monotype Sorts" pitchFamily="2" charset="2"/>
        <a:buChar char="–"/>
        <a:defRPr sz="2000">
          <a:solidFill>
            <a:srgbClr val="000000"/>
          </a:solidFill>
          <a:latin typeface="Arial" pitchFamily="34" charset="0"/>
        </a:defRPr>
      </a:lvl4pPr>
      <a:lvl5pPr marL="2057400" indent="-228600" algn="l" rtl="0" eaLnBrk="0" fontAlgn="base" hangingPunct="0">
        <a:lnSpc>
          <a:spcPct val="130000"/>
        </a:lnSpc>
        <a:spcBef>
          <a:spcPct val="20000"/>
        </a:spcBef>
        <a:spcAft>
          <a:spcPct val="0"/>
        </a:spcAft>
        <a:buClr>
          <a:srgbClr val="000000"/>
        </a:buClr>
        <a:buChar char="»"/>
        <a:defRPr sz="1600">
          <a:solidFill>
            <a:srgbClr val="000000"/>
          </a:solidFill>
          <a:latin typeface="Arial" pitchFamily="34" charset="0"/>
        </a:defRPr>
      </a:lvl5pPr>
      <a:lvl6pPr marL="2514600" indent="-228600" algn="l" rtl="0" eaLnBrk="0" fontAlgn="base" hangingPunct="0">
        <a:lnSpc>
          <a:spcPct val="130000"/>
        </a:lnSpc>
        <a:spcBef>
          <a:spcPct val="20000"/>
        </a:spcBef>
        <a:spcAft>
          <a:spcPct val="0"/>
        </a:spcAft>
        <a:buClr>
          <a:srgbClr val="000000"/>
        </a:buClr>
        <a:defRPr sz="1600">
          <a:solidFill>
            <a:srgbClr val="000000"/>
          </a:solidFill>
          <a:latin typeface="Arial" pitchFamily="34" charset="0"/>
        </a:defRPr>
      </a:lvl6pPr>
      <a:lvl7pPr marL="2971800" indent="-228600" algn="l" rtl="0" eaLnBrk="0" fontAlgn="base" hangingPunct="0">
        <a:lnSpc>
          <a:spcPct val="130000"/>
        </a:lnSpc>
        <a:spcBef>
          <a:spcPct val="20000"/>
        </a:spcBef>
        <a:spcAft>
          <a:spcPct val="0"/>
        </a:spcAft>
        <a:buClr>
          <a:srgbClr val="000000"/>
        </a:buClr>
        <a:defRPr sz="1600">
          <a:solidFill>
            <a:srgbClr val="000000"/>
          </a:solidFill>
          <a:latin typeface="Arial" pitchFamily="34" charset="0"/>
        </a:defRPr>
      </a:lvl7pPr>
      <a:lvl8pPr marL="3429000" indent="-228600" algn="l" rtl="0" eaLnBrk="0" fontAlgn="base" hangingPunct="0">
        <a:lnSpc>
          <a:spcPct val="130000"/>
        </a:lnSpc>
        <a:spcBef>
          <a:spcPct val="20000"/>
        </a:spcBef>
        <a:spcAft>
          <a:spcPct val="0"/>
        </a:spcAft>
        <a:buClr>
          <a:srgbClr val="000000"/>
        </a:buClr>
        <a:defRPr sz="1600">
          <a:solidFill>
            <a:srgbClr val="000000"/>
          </a:solidFill>
          <a:latin typeface="Arial" pitchFamily="34" charset="0"/>
        </a:defRPr>
      </a:lvl8pPr>
      <a:lvl9pPr marL="3886200" indent="-228600" algn="l" rtl="0" eaLnBrk="0" fontAlgn="base" hangingPunct="0">
        <a:lnSpc>
          <a:spcPct val="130000"/>
        </a:lnSpc>
        <a:spcBef>
          <a:spcPct val="20000"/>
        </a:spcBef>
        <a:spcAft>
          <a:spcPct val="0"/>
        </a:spcAft>
        <a:buClr>
          <a:srgbClr val="000000"/>
        </a:buClr>
        <a:defRPr sz="1600">
          <a:solidFill>
            <a:srgbClr val="000000"/>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oleObject" Target="../embeddings/Microsoft_Office_Excel_97-2003_Worksheet6.xls"/></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oleObject" Target="../embeddings/Microsoft_Office_Excel_97-2003_Worksheet7.xls"/></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Microsoft_Office_Excel_97-2003_Worksheet8.xls"/></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Microsoft_Office_Excel_97-2003_Worksheet9.xls"/></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Microsoft_Office_Excel_97-2003_Worksheet10.xls"/></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package" Target="../embeddings/Microsoft_Office_Excel_Worksheet1.xlsx"/></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26.xml"/><Relationship Id="rId7"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1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 Id="rId9" Type="http://schemas.openxmlformats.org/officeDocument/2006/relationships/image" Target="../media/image23.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image" Target="../media/image27.em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Microsoft_Office_Excel_97-2003_Worksheet11.xls"/></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oleObject" Target="../embeddings/oleObject10.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package" Target="../embeddings/Microsoft_Office_Excel_Worksheet2.xlsx"/></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package" Target="../embeddings/Microsoft_Office_Excel_Worksheet3.xlsx"/></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package" Target="../embeddings/Microsoft_Office_Excel_Worksheet4.xlsx"/></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package" Target="../embeddings/Microsoft_Office_Excel_Worksheet5.xlsx"/></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oleObject" Target="../embeddings/Microsoft_Office_Excel_97-2003_Worksheet12.xls"/><Relationship Id="rId4" Type="http://schemas.openxmlformats.org/officeDocument/2006/relationships/oleObject" Target="../embeddings/oleObject16.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oleObject" Target="../embeddings/Microsoft_Office_Excel_97-2003_Worksheet1.xls"/></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oleObject" Target="../embeddings/Microsoft_Office_Excel_97-2003_Worksheet3.xls"/><Relationship Id="rId4" Type="http://schemas.openxmlformats.org/officeDocument/2006/relationships/oleObject" Target="../embeddings/Microsoft_Office_Excel_97-2003_Worksheet2.xls"/></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oleObject" Target="../embeddings/Microsoft_Office_Excel_97-2003_Worksheet4.xls"/><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oleObject" Target="../embeddings/oleObject1.bin"/><Relationship Id="rId4" Type="http://schemas.openxmlformats.org/officeDocument/2006/relationships/oleObject" Target="../embeddings/Microsoft_Office_Excel_97-2003_Worksheet5.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3200" smtClean="0"/>
              <a:t>The Magnitude of Shortages  (Out of Stock)</a:t>
            </a:r>
          </a:p>
        </p:txBody>
      </p:sp>
      <p:sp>
        <p:nvSpPr>
          <p:cNvPr id="18435" name="Rectangle 3"/>
          <p:cNvSpPr>
            <a:spLocks noGrp="1" noChangeArrowheads="1"/>
          </p:cNvSpPr>
          <p:nvPr>
            <p:ph type="body" idx="1"/>
          </p:nvPr>
        </p:nvSpPr>
        <p:spPr/>
        <p:txBody>
          <a:bodyPr/>
          <a:lstStyle/>
          <a:p>
            <a:pPr>
              <a:buFont typeface="Wingdings" pitchFamily="2" charset="2"/>
              <a:buNone/>
            </a:pPr>
            <a:r>
              <a:rPr lang="en-US" smtClean="0"/>
              <a:t> </a:t>
            </a:r>
          </a:p>
        </p:txBody>
      </p:sp>
      <p:pic>
        <p:nvPicPr>
          <p:cNvPr id="18436" name="Picture 4"/>
          <p:cNvPicPr>
            <a:picLocks noChangeAspect="1" noChangeArrowheads="1"/>
          </p:cNvPicPr>
          <p:nvPr/>
        </p:nvPicPr>
        <p:blipFill>
          <a:blip r:embed="rId3" cstate="print"/>
          <a:srcRect/>
          <a:stretch>
            <a:fillRect/>
          </a:stretch>
        </p:blipFill>
        <p:spPr bwMode="auto">
          <a:xfrm>
            <a:off x="609600" y="1749425"/>
            <a:ext cx="8166100" cy="3743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124" name="Text Box 4"/>
          <p:cNvSpPr txBox="1">
            <a:spLocks noChangeArrowheads="1"/>
          </p:cNvSpPr>
          <p:nvPr/>
        </p:nvSpPr>
        <p:spPr bwMode="auto">
          <a:xfrm>
            <a:off x="336550" y="1412875"/>
            <a:ext cx="8807450" cy="1200150"/>
          </a:xfrm>
          <a:prstGeom prst="rect">
            <a:avLst/>
          </a:prstGeom>
          <a:noFill/>
          <a:ln w="9525">
            <a:noFill/>
            <a:miter lim="800000"/>
            <a:headEnd/>
            <a:tailEnd/>
          </a:ln>
        </p:spPr>
        <p:txBody>
          <a:bodyPr>
            <a:spAutoFit/>
          </a:bodyPr>
          <a:lstStyle/>
          <a:p>
            <a:pPr marL="342900" indent="-342900">
              <a:defRPr/>
            </a:pPr>
            <a:r>
              <a:rPr lang="en-US" dirty="0">
                <a:latin typeface="+mn-lt"/>
              </a:rPr>
              <a:t>Suppose I have ordered 140 Unities.</a:t>
            </a:r>
          </a:p>
          <a:p>
            <a:pPr marL="342900" indent="-342900">
              <a:defRPr/>
            </a:pPr>
            <a:r>
              <a:rPr lang="en-US" dirty="0">
                <a:latin typeface="+mn-lt"/>
              </a:rPr>
              <a:t>On average, how many of them are sold? In other words, what is the expected value of the number of sold units</a:t>
            </a:r>
            <a:r>
              <a:rPr lang="en-US" i="1" dirty="0">
                <a:latin typeface="+mn-lt"/>
              </a:rPr>
              <a:t>?  </a:t>
            </a:r>
          </a:p>
        </p:txBody>
      </p:sp>
      <p:sp>
        <p:nvSpPr>
          <p:cNvPr id="876549" name="Text Box 5"/>
          <p:cNvSpPr txBox="1">
            <a:spLocks noChangeArrowheads="1"/>
          </p:cNvSpPr>
          <p:nvPr/>
        </p:nvSpPr>
        <p:spPr bwMode="auto">
          <a:xfrm>
            <a:off x="336550" y="2636838"/>
            <a:ext cx="8915400" cy="3786187"/>
          </a:xfrm>
          <a:prstGeom prst="rect">
            <a:avLst/>
          </a:prstGeom>
          <a:noFill/>
          <a:ln w="9525">
            <a:noFill/>
            <a:miter lim="800000"/>
            <a:headEnd/>
            <a:tailEnd/>
          </a:ln>
        </p:spPr>
        <p:txBody>
          <a:bodyPr>
            <a:spAutoFit/>
          </a:bodyPr>
          <a:lstStyle/>
          <a:p>
            <a:pPr marL="342900" indent="-342900">
              <a:defRPr/>
            </a:pPr>
            <a:r>
              <a:rPr lang="en-US" dirty="0">
                <a:latin typeface="+mn-lt"/>
              </a:rPr>
              <a:t>When I can sell all 140 units? </a:t>
            </a:r>
          </a:p>
          <a:p>
            <a:pPr marL="342900" indent="-342900">
              <a:defRPr/>
            </a:pPr>
            <a:r>
              <a:rPr lang="en-US" dirty="0">
                <a:latin typeface="+mn-lt"/>
              </a:rPr>
              <a:t>I can sell all 140 units if </a:t>
            </a:r>
            <a:r>
              <a:rPr lang="en-US" dirty="0">
                <a:latin typeface="+mn-lt"/>
                <a:sym typeface="Wingdings" pitchFamily="2" charset="2"/>
              </a:rPr>
              <a:t></a:t>
            </a:r>
            <a:r>
              <a:rPr lang="en-US" dirty="0">
                <a:latin typeface="+mn-lt"/>
              </a:rPr>
              <a:t> </a:t>
            </a:r>
            <a:r>
              <a:rPr lang="en-US" b="1" i="1" dirty="0" smtClean="0">
                <a:latin typeface="+mn-lt"/>
              </a:rPr>
              <a:t>R</a:t>
            </a:r>
            <a:r>
              <a:rPr lang="en-US" dirty="0" smtClean="0">
                <a:latin typeface="+mn-lt"/>
              </a:rPr>
              <a:t> </a:t>
            </a:r>
            <a:r>
              <a:rPr lang="en-US" dirty="0">
                <a:latin typeface="+mn-lt"/>
                <a:cs typeface="Arial" pitchFamily="34" charset="0"/>
              </a:rPr>
              <a:t>≥ 140</a:t>
            </a:r>
          </a:p>
          <a:p>
            <a:pPr marL="342900" indent="-342900">
              <a:defRPr/>
            </a:pPr>
            <a:r>
              <a:rPr lang="en-US" dirty="0" err="1" smtClean="0">
                <a:latin typeface="+mn-lt"/>
                <a:cs typeface="Arial" pitchFamily="34" charset="0"/>
              </a:rPr>
              <a:t>Prob</a:t>
            </a:r>
            <a:r>
              <a:rPr lang="en-US" dirty="0" smtClean="0">
                <a:latin typeface="+mn-lt"/>
                <a:cs typeface="Arial" pitchFamily="34" charset="0"/>
              </a:rPr>
              <a:t>(</a:t>
            </a:r>
            <a:r>
              <a:rPr lang="en-US" b="1" i="1" dirty="0" smtClean="0">
                <a:latin typeface="+mn-lt"/>
              </a:rPr>
              <a:t>R </a:t>
            </a:r>
            <a:r>
              <a:rPr lang="en-US" dirty="0" smtClean="0">
                <a:latin typeface="+mn-lt"/>
              </a:rPr>
              <a:t>≥ </a:t>
            </a:r>
            <a:r>
              <a:rPr lang="en-US" dirty="0">
                <a:latin typeface="+mn-lt"/>
              </a:rPr>
              <a:t>140) = 0.76</a:t>
            </a:r>
          </a:p>
          <a:p>
            <a:pPr marL="342900" indent="-342900">
              <a:defRPr/>
            </a:pPr>
            <a:r>
              <a:rPr lang="en-US" dirty="0">
                <a:latin typeface="+mn-lt"/>
              </a:rPr>
              <a:t>The  expected number of units sold –for this part- is</a:t>
            </a:r>
          </a:p>
          <a:p>
            <a:pPr marL="342900" indent="-342900">
              <a:defRPr/>
            </a:pPr>
            <a:r>
              <a:rPr lang="en-US" dirty="0">
                <a:latin typeface="+mn-lt"/>
              </a:rPr>
              <a:t>(0.76)(140) = 106.4</a:t>
            </a:r>
          </a:p>
          <a:p>
            <a:pPr marL="342900" indent="-342900">
              <a:defRPr/>
            </a:pPr>
            <a:r>
              <a:rPr lang="en-US" dirty="0">
                <a:latin typeface="+mn-lt"/>
              </a:rPr>
              <a:t>Also, there is 0.02 probability that I sell 100 units</a:t>
            </a:r>
            <a:r>
              <a:rPr lang="en-US" dirty="0">
                <a:latin typeface="+mn-lt"/>
                <a:sym typeface="Wingdings" pitchFamily="2" charset="2"/>
              </a:rPr>
              <a:t> 2 units</a:t>
            </a:r>
            <a:endParaRPr lang="en-US" dirty="0">
              <a:latin typeface="+mn-lt"/>
            </a:endParaRPr>
          </a:p>
          <a:p>
            <a:pPr marL="342900" indent="-342900">
              <a:defRPr/>
            </a:pPr>
            <a:r>
              <a:rPr lang="en-US" dirty="0">
                <a:latin typeface="+mn-lt"/>
              </a:rPr>
              <a:t>Also, there is 0.05 probability that I sell 110 units</a:t>
            </a:r>
            <a:r>
              <a:rPr lang="en-US" dirty="0">
                <a:latin typeface="+mn-lt"/>
                <a:sym typeface="Wingdings" pitchFamily="2" charset="2"/>
              </a:rPr>
              <a:t>5.5</a:t>
            </a:r>
            <a:endParaRPr lang="en-US" dirty="0">
              <a:latin typeface="+mn-lt"/>
            </a:endParaRPr>
          </a:p>
          <a:p>
            <a:pPr marL="342900" indent="-342900">
              <a:defRPr/>
            </a:pPr>
            <a:r>
              <a:rPr lang="en-US" dirty="0">
                <a:latin typeface="+mn-lt"/>
              </a:rPr>
              <a:t>Also, there is 0.08 probability that I sell 120 units</a:t>
            </a:r>
            <a:r>
              <a:rPr lang="en-US" dirty="0">
                <a:latin typeface="+mn-lt"/>
                <a:sym typeface="Wingdings" pitchFamily="2" charset="2"/>
              </a:rPr>
              <a:t> 9.6</a:t>
            </a:r>
            <a:endParaRPr lang="en-US" dirty="0">
              <a:latin typeface="+mn-lt"/>
            </a:endParaRPr>
          </a:p>
          <a:p>
            <a:pPr marL="342900" indent="-342900">
              <a:defRPr/>
            </a:pPr>
            <a:r>
              <a:rPr lang="en-US" dirty="0">
                <a:latin typeface="+mn-lt"/>
              </a:rPr>
              <a:t>Also, there is 0.09 probability that I sell 130 units</a:t>
            </a:r>
            <a:r>
              <a:rPr lang="en-US" dirty="0">
                <a:latin typeface="+mn-lt"/>
                <a:sym typeface="Wingdings" pitchFamily="2" charset="2"/>
              </a:rPr>
              <a:t> 11.7</a:t>
            </a:r>
          </a:p>
          <a:p>
            <a:pPr marL="342900" indent="-342900">
              <a:defRPr/>
            </a:pPr>
            <a:r>
              <a:rPr lang="en-US" dirty="0">
                <a:latin typeface="+mn-lt"/>
                <a:sym typeface="Wingdings" pitchFamily="2" charset="2"/>
              </a:rPr>
              <a:t>106.4 + 2 + 5.5 + 9.6 + 11.7 = </a:t>
            </a:r>
            <a:r>
              <a:rPr lang="en-US" b="1" dirty="0">
                <a:latin typeface="+mn-lt"/>
                <a:sym typeface="Wingdings" pitchFamily="2" charset="2"/>
              </a:rPr>
              <a:t>135.2</a:t>
            </a:r>
            <a:endParaRPr lang="en-US" b="1" dirty="0">
              <a:latin typeface="+mn-lt"/>
            </a:endParaRPr>
          </a:p>
        </p:txBody>
      </p:sp>
      <p:graphicFrame>
        <p:nvGraphicFramePr>
          <p:cNvPr id="5122" name="Object 6"/>
          <p:cNvGraphicFramePr>
            <a:graphicFrameLocks noChangeAspect="1"/>
          </p:cNvGraphicFramePr>
          <p:nvPr/>
        </p:nvGraphicFramePr>
        <p:xfrm>
          <a:off x="250825" y="230188"/>
          <a:ext cx="8713788" cy="935037"/>
        </p:xfrm>
        <a:graphic>
          <a:graphicData uri="http://schemas.openxmlformats.org/presentationml/2006/ole">
            <p:oleObj spid="_x0000_s5122" name="Worksheet" r:id="rId4" imgW="5857850" imgH="714375" progId="Excel.Shee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76549">
                                            <p:txEl>
                                              <p:pRg st="0" end="0"/>
                                            </p:txEl>
                                          </p:spTgt>
                                        </p:tgtEl>
                                        <p:attrNameLst>
                                          <p:attrName>style.visibility</p:attrName>
                                        </p:attrNameLst>
                                      </p:cBhvr>
                                      <p:to>
                                        <p:strVal val="visible"/>
                                      </p:to>
                                    </p:set>
                                    <p:animEffect transition="in" filter="dissolve">
                                      <p:cBhvr>
                                        <p:cTn id="7" dur="500"/>
                                        <p:tgtEl>
                                          <p:spTgt spid="8765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76549">
                                            <p:txEl>
                                              <p:pRg st="1" end="1"/>
                                            </p:txEl>
                                          </p:spTgt>
                                        </p:tgtEl>
                                        <p:attrNameLst>
                                          <p:attrName>style.visibility</p:attrName>
                                        </p:attrNameLst>
                                      </p:cBhvr>
                                      <p:to>
                                        <p:strVal val="visible"/>
                                      </p:to>
                                    </p:set>
                                    <p:animEffect transition="in" filter="dissolve">
                                      <p:cBhvr>
                                        <p:cTn id="12" dur="500"/>
                                        <p:tgtEl>
                                          <p:spTgt spid="8765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76549">
                                            <p:txEl>
                                              <p:pRg st="2" end="2"/>
                                            </p:txEl>
                                          </p:spTgt>
                                        </p:tgtEl>
                                        <p:attrNameLst>
                                          <p:attrName>style.visibility</p:attrName>
                                        </p:attrNameLst>
                                      </p:cBhvr>
                                      <p:to>
                                        <p:strVal val="visible"/>
                                      </p:to>
                                    </p:set>
                                    <p:animEffect transition="in" filter="dissolve">
                                      <p:cBhvr>
                                        <p:cTn id="17" dur="500"/>
                                        <p:tgtEl>
                                          <p:spTgt spid="87654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76549">
                                            <p:txEl>
                                              <p:pRg st="3" end="3"/>
                                            </p:txEl>
                                          </p:spTgt>
                                        </p:tgtEl>
                                        <p:attrNameLst>
                                          <p:attrName>style.visibility</p:attrName>
                                        </p:attrNameLst>
                                      </p:cBhvr>
                                      <p:to>
                                        <p:strVal val="visible"/>
                                      </p:to>
                                    </p:set>
                                    <p:animEffect transition="in" filter="dissolve">
                                      <p:cBhvr>
                                        <p:cTn id="22" dur="500"/>
                                        <p:tgtEl>
                                          <p:spTgt spid="87654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76549">
                                            <p:txEl>
                                              <p:pRg st="4" end="4"/>
                                            </p:txEl>
                                          </p:spTgt>
                                        </p:tgtEl>
                                        <p:attrNameLst>
                                          <p:attrName>style.visibility</p:attrName>
                                        </p:attrNameLst>
                                      </p:cBhvr>
                                      <p:to>
                                        <p:strVal val="visible"/>
                                      </p:to>
                                    </p:set>
                                    <p:animEffect transition="in" filter="dissolve">
                                      <p:cBhvr>
                                        <p:cTn id="27" dur="500"/>
                                        <p:tgtEl>
                                          <p:spTgt spid="87654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76549">
                                            <p:txEl>
                                              <p:pRg st="5" end="5"/>
                                            </p:txEl>
                                          </p:spTgt>
                                        </p:tgtEl>
                                        <p:attrNameLst>
                                          <p:attrName>style.visibility</p:attrName>
                                        </p:attrNameLst>
                                      </p:cBhvr>
                                      <p:to>
                                        <p:strVal val="visible"/>
                                      </p:to>
                                    </p:set>
                                    <p:animEffect transition="in" filter="dissolve">
                                      <p:cBhvr>
                                        <p:cTn id="32" dur="500"/>
                                        <p:tgtEl>
                                          <p:spTgt spid="87654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76549">
                                            <p:txEl>
                                              <p:pRg st="6" end="6"/>
                                            </p:txEl>
                                          </p:spTgt>
                                        </p:tgtEl>
                                        <p:attrNameLst>
                                          <p:attrName>style.visibility</p:attrName>
                                        </p:attrNameLst>
                                      </p:cBhvr>
                                      <p:to>
                                        <p:strVal val="visible"/>
                                      </p:to>
                                    </p:set>
                                    <p:animEffect transition="in" filter="dissolve">
                                      <p:cBhvr>
                                        <p:cTn id="37" dur="500"/>
                                        <p:tgtEl>
                                          <p:spTgt spid="87654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76549">
                                            <p:txEl>
                                              <p:pRg st="7" end="7"/>
                                            </p:txEl>
                                          </p:spTgt>
                                        </p:tgtEl>
                                        <p:attrNameLst>
                                          <p:attrName>style.visibility</p:attrName>
                                        </p:attrNameLst>
                                      </p:cBhvr>
                                      <p:to>
                                        <p:strVal val="visible"/>
                                      </p:to>
                                    </p:set>
                                    <p:animEffect transition="in" filter="dissolve">
                                      <p:cBhvr>
                                        <p:cTn id="42" dur="500"/>
                                        <p:tgtEl>
                                          <p:spTgt spid="87654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76549">
                                            <p:txEl>
                                              <p:pRg st="8" end="8"/>
                                            </p:txEl>
                                          </p:spTgt>
                                        </p:tgtEl>
                                        <p:attrNameLst>
                                          <p:attrName>style.visibility</p:attrName>
                                        </p:attrNameLst>
                                      </p:cBhvr>
                                      <p:to>
                                        <p:strVal val="visible"/>
                                      </p:to>
                                    </p:set>
                                    <p:animEffect transition="in" filter="dissolve">
                                      <p:cBhvr>
                                        <p:cTn id="47" dur="500"/>
                                        <p:tgtEl>
                                          <p:spTgt spid="87654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876549">
                                            <p:txEl>
                                              <p:pRg st="9" end="9"/>
                                            </p:txEl>
                                          </p:spTgt>
                                        </p:tgtEl>
                                        <p:attrNameLst>
                                          <p:attrName>style.visibility</p:attrName>
                                        </p:attrNameLst>
                                      </p:cBhvr>
                                      <p:to>
                                        <p:strVal val="visible"/>
                                      </p:to>
                                    </p:set>
                                    <p:animEffect transition="in" filter="dissolve">
                                      <p:cBhvr>
                                        <p:cTn id="52" dur="500"/>
                                        <p:tgtEl>
                                          <p:spTgt spid="87654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654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6148" name="Text Box 4"/>
          <p:cNvSpPr txBox="1">
            <a:spLocks noChangeArrowheads="1"/>
          </p:cNvSpPr>
          <p:nvPr/>
        </p:nvSpPr>
        <p:spPr bwMode="auto">
          <a:xfrm>
            <a:off x="360363" y="1387475"/>
            <a:ext cx="8915400" cy="1200150"/>
          </a:xfrm>
          <a:prstGeom prst="rect">
            <a:avLst/>
          </a:prstGeom>
          <a:noFill/>
          <a:ln w="9525">
            <a:noFill/>
            <a:miter lim="800000"/>
            <a:headEnd/>
            <a:tailEnd/>
          </a:ln>
        </p:spPr>
        <p:txBody>
          <a:bodyPr>
            <a:spAutoFit/>
          </a:bodyPr>
          <a:lstStyle/>
          <a:p>
            <a:pPr marL="342900" indent="-342900">
              <a:defRPr/>
            </a:pPr>
            <a:r>
              <a:rPr lang="en-US">
                <a:latin typeface="+mn-lt"/>
              </a:rPr>
              <a:t>Suppose I have ordered 140 Unities.</a:t>
            </a:r>
          </a:p>
          <a:p>
            <a:pPr marL="342900" indent="-342900">
              <a:defRPr/>
            </a:pPr>
            <a:r>
              <a:rPr lang="en-US">
                <a:latin typeface="+mn-lt"/>
              </a:rPr>
              <a:t>On average, how many of them are salvaged? In other words, what is the expected value of the number of salvaged units</a:t>
            </a:r>
            <a:r>
              <a:rPr lang="en-US" i="1">
                <a:latin typeface="+mn-lt"/>
              </a:rPr>
              <a:t>?  </a:t>
            </a:r>
          </a:p>
        </p:txBody>
      </p:sp>
      <p:sp>
        <p:nvSpPr>
          <p:cNvPr id="877573" name="Text Box 5"/>
          <p:cNvSpPr txBox="1">
            <a:spLocks noChangeArrowheads="1"/>
          </p:cNvSpPr>
          <p:nvPr/>
        </p:nvSpPr>
        <p:spPr bwMode="auto">
          <a:xfrm>
            <a:off x="360363" y="2673350"/>
            <a:ext cx="8783637" cy="3786188"/>
          </a:xfrm>
          <a:prstGeom prst="rect">
            <a:avLst/>
          </a:prstGeom>
          <a:noFill/>
          <a:ln w="9525">
            <a:noFill/>
            <a:miter lim="800000"/>
            <a:headEnd/>
            <a:tailEnd/>
          </a:ln>
        </p:spPr>
        <p:txBody>
          <a:bodyPr>
            <a:spAutoFit/>
          </a:bodyPr>
          <a:lstStyle/>
          <a:p>
            <a:pPr marL="342900" indent="-342900">
              <a:defRPr/>
            </a:pPr>
            <a:r>
              <a:rPr lang="en-US" dirty="0">
                <a:latin typeface="+mn-lt"/>
              </a:rPr>
              <a:t>0.02 probability that I sell 100 units. </a:t>
            </a:r>
          </a:p>
          <a:p>
            <a:pPr marL="342900" indent="-342900">
              <a:defRPr/>
            </a:pPr>
            <a:r>
              <a:rPr lang="en-US" dirty="0">
                <a:latin typeface="+mn-lt"/>
              </a:rPr>
              <a:t>In that case 40 units are salvaged </a:t>
            </a:r>
            <a:r>
              <a:rPr lang="en-US" dirty="0">
                <a:latin typeface="+mn-lt"/>
                <a:sym typeface="Wingdings" pitchFamily="2" charset="2"/>
              </a:rPr>
              <a:t> 0.02(40) = .8</a:t>
            </a:r>
          </a:p>
          <a:p>
            <a:pPr marL="342900" indent="-342900">
              <a:defRPr/>
            </a:pPr>
            <a:r>
              <a:rPr lang="en-US" dirty="0">
                <a:latin typeface="+mn-lt"/>
                <a:sym typeface="Wingdings" pitchFamily="2" charset="2"/>
              </a:rPr>
              <a:t>0.05 probability to sell 110  30 salvaged  0.05(30)= 1.5 </a:t>
            </a:r>
          </a:p>
          <a:p>
            <a:pPr marL="342900" indent="-342900">
              <a:defRPr/>
            </a:pPr>
            <a:r>
              <a:rPr lang="en-US" dirty="0">
                <a:latin typeface="+mn-lt"/>
                <a:sym typeface="Wingdings" pitchFamily="2" charset="2"/>
              </a:rPr>
              <a:t>0.08 probability to sell 120  20 salvaged  0.08(20) = 1.6</a:t>
            </a:r>
          </a:p>
          <a:p>
            <a:pPr marL="342900" indent="-342900">
              <a:defRPr/>
            </a:pPr>
            <a:r>
              <a:rPr lang="en-US" dirty="0">
                <a:latin typeface="+mn-lt"/>
                <a:sym typeface="Wingdings" pitchFamily="2" charset="2"/>
              </a:rPr>
              <a:t>0.09 probability to sell 130  10 salvaged  0.09(10) =0.9 </a:t>
            </a:r>
          </a:p>
          <a:p>
            <a:pPr marL="342900" indent="-342900">
              <a:defRPr/>
            </a:pPr>
            <a:r>
              <a:rPr lang="en-US" dirty="0">
                <a:latin typeface="+mn-lt"/>
                <a:sym typeface="Wingdings" pitchFamily="2" charset="2"/>
              </a:rPr>
              <a:t>0.8 + 1.5 + 1.6 + 0.9 =  </a:t>
            </a:r>
            <a:r>
              <a:rPr lang="en-US" b="1" dirty="0">
                <a:latin typeface="+mn-lt"/>
                <a:sym typeface="Wingdings" pitchFamily="2" charset="2"/>
              </a:rPr>
              <a:t>4.8</a:t>
            </a:r>
          </a:p>
          <a:p>
            <a:pPr marL="342900" indent="-342900">
              <a:defRPr/>
            </a:pPr>
            <a:endParaRPr lang="en-US" b="1" dirty="0">
              <a:latin typeface="+mn-lt"/>
              <a:sym typeface="Wingdings" pitchFamily="2" charset="2"/>
            </a:endParaRPr>
          </a:p>
          <a:p>
            <a:pPr marL="342900" indent="-342900">
              <a:defRPr/>
            </a:pPr>
            <a:r>
              <a:rPr lang="en-US" b="1" dirty="0">
                <a:solidFill>
                  <a:srgbClr val="00B050"/>
                </a:solidFill>
                <a:latin typeface="+mn-lt"/>
                <a:sym typeface="Wingdings" pitchFamily="2" charset="2"/>
              </a:rPr>
              <a:t>Total number Sold </a:t>
            </a:r>
            <a:r>
              <a:rPr lang="en-US" b="1" dirty="0" smtClean="0">
                <a:solidFill>
                  <a:srgbClr val="00B050"/>
                </a:solidFill>
                <a:latin typeface="+mn-lt"/>
                <a:sym typeface="Wingdings" pitchFamily="2" charset="2"/>
              </a:rPr>
              <a:t>       135.2 </a:t>
            </a:r>
            <a:r>
              <a:rPr lang="en-US" b="1" dirty="0">
                <a:solidFill>
                  <a:srgbClr val="00B050"/>
                </a:solidFill>
                <a:latin typeface="+mn-lt"/>
                <a:sym typeface="Wingdings" pitchFamily="2" charset="2"/>
              </a:rPr>
              <a:t>@ </a:t>
            </a:r>
            <a:r>
              <a:rPr lang="en-US" b="1" dirty="0" smtClean="0">
                <a:solidFill>
                  <a:srgbClr val="00B050"/>
                </a:solidFill>
                <a:latin typeface="+mn-lt"/>
                <a:sym typeface="Wingdings" pitchFamily="2" charset="2"/>
              </a:rPr>
              <a:t> 700  </a:t>
            </a:r>
            <a:r>
              <a:rPr lang="en-US" b="1" dirty="0">
                <a:solidFill>
                  <a:srgbClr val="00B050"/>
                </a:solidFill>
                <a:latin typeface="+mn-lt"/>
                <a:sym typeface="Wingdings" pitchFamily="2" charset="2"/>
              </a:rPr>
              <a:t>= </a:t>
            </a:r>
            <a:r>
              <a:rPr lang="en-US" b="1" dirty="0" smtClean="0">
                <a:solidFill>
                  <a:srgbClr val="00B050"/>
                </a:solidFill>
                <a:latin typeface="+mn-lt"/>
                <a:sym typeface="Wingdings" pitchFamily="2" charset="2"/>
              </a:rPr>
              <a:t> 94640</a:t>
            </a:r>
            <a:endParaRPr lang="en-US" b="1" dirty="0">
              <a:solidFill>
                <a:srgbClr val="00B050"/>
              </a:solidFill>
              <a:latin typeface="+mn-lt"/>
              <a:sym typeface="Wingdings" pitchFamily="2" charset="2"/>
            </a:endParaRPr>
          </a:p>
          <a:p>
            <a:pPr marL="342900" indent="-342900">
              <a:defRPr/>
            </a:pPr>
            <a:r>
              <a:rPr lang="en-US" b="1" dirty="0">
                <a:solidFill>
                  <a:srgbClr val="FF0000"/>
                </a:solidFill>
                <a:latin typeface="+mn-lt"/>
                <a:sym typeface="Wingdings" pitchFamily="2" charset="2"/>
              </a:rPr>
              <a:t>Total number Salvaged </a:t>
            </a:r>
            <a:r>
              <a:rPr lang="en-US" b="1" dirty="0" smtClean="0">
                <a:solidFill>
                  <a:srgbClr val="FF0000"/>
                </a:solidFill>
                <a:latin typeface="+mn-lt"/>
                <a:sym typeface="Wingdings" pitchFamily="2" charset="2"/>
              </a:rPr>
              <a:t>   4.8 </a:t>
            </a:r>
            <a:r>
              <a:rPr lang="en-US" b="1" dirty="0">
                <a:solidFill>
                  <a:srgbClr val="FF0000"/>
                </a:solidFill>
                <a:latin typeface="+mn-lt"/>
                <a:sym typeface="Wingdings" pitchFamily="2" charset="2"/>
              </a:rPr>
              <a:t>@ -100 </a:t>
            </a:r>
            <a:r>
              <a:rPr lang="en-US" b="1" dirty="0" smtClean="0">
                <a:solidFill>
                  <a:srgbClr val="FF0000"/>
                </a:solidFill>
                <a:latin typeface="+mn-lt"/>
                <a:sym typeface="Wingdings" pitchFamily="2" charset="2"/>
              </a:rPr>
              <a:t> = </a:t>
            </a:r>
            <a:r>
              <a:rPr lang="en-US" b="1" dirty="0">
                <a:solidFill>
                  <a:srgbClr val="FF0000"/>
                </a:solidFill>
                <a:latin typeface="+mn-lt"/>
                <a:sym typeface="Wingdings" pitchFamily="2" charset="2"/>
              </a:rPr>
              <a:t>-480</a:t>
            </a:r>
          </a:p>
          <a:p>
            <a:pPr marL="342900" indent="-342900">
              <a:defRPr/>
            </a:pPr>
            <a:r>
              <a:rPr lang="en-US" b="1" dirty="0">
                <a:latin typeface="+mn-lt"/>
                <a:sym typeface="Wingdings" pitchFamily="2" charset="2"/>
              </a:rPr>
              <a:t>Expected Profit = </a:t>
            </a:r>
            <a:r>
              <a:rPr lang="en-US" b="1" dirty="0">
                <a:solidFill>
                  <a:srgbClr val="00B050"/>
                </a:solidFill>
                <a:latin typeface="+mn-lt"/>
                <a:sym typeface="Wingdings" pitchFamily="2" charset="2"/>
              </a:rPr>
              <a:t>94640</a:t>
            </a:r>
            <a:r>
              <a:rPr lang="en-US" b="1" dirty="0">
                <a:latin typeface="+mn-lt"/>
                <a:sym typeface="Wingdings" pitchFamily="2" charset="2"/>
              </a:rPr>
              <a:t> – </a:t>
            </a:r>
            <a:r>
              <a:rPr lang="en-US" b="1" dirty="0">
                <a:solidFill>
                  <a:srgbClr val="FF0000"/>
                </a:solidFill>
                <a:latin typeface="+mn-lt"/>
                <a:sym typeface="Wingdings" pitchFamily="2" charset="2"/>
              </a:rPr>
              <a:t>480</a:t>
            </a:r>
            <a:r>
              <a:rPr lang="en-US" b="1" dirty="0">
                <a:latin typeface="+mn-lt"/>
                <a:sym typeface="Wingdings" pitchFamily="2" charset="2"/>
              </a:rPr>
              <a:t> </a:t>
            </a:r>
            <a:r>
              <a:rPr lang="en-US" b="1" dirty="0" smtClean="0">
                <a:latin typeface="+mn-lt"/>
                <a:sym typeface="Wingdings" pitchFamily="2" charset="2"/>
              </a:rPr>
              <a:t>=             </a:t>
            </a:r>
            <a:r>
              <a:rPr lang="en-US" b="1" dirty="0">
                <a:latin typeface="+mn-lt"/>
                <a:sym typeface="Wingdings" pitchFamily="2" charset="2"/>
              </a:rPr>
              <a:t>94,160</a:t>
            </a:r>
          </a:p>
        </p:txBody>
      </p:sp>
      <p:graphicFrame>
        <p:nvGraphicFramePr>
          <p:cNvPr id="6153" name="Object 6"/>
          <p:cNvGraphicFramePr>
            <a:graphicFrameLocks noChangeAspect="1"/>
          </p:cNvGraphicFramePr>
          <p:nvPr/>
        </p:nvGraphicFramePr>
        <p:xfrm>
          <a:off x="250825" y="230188"/>
          <a:ext cx="8713788" cy="935037"/>
        </p:xfrm>
        <a:graphic>
          <a:graphicData uri="http://schemas.openxmlformats.org/presentationml/2006/ole">
            <p:oleObj spid="_x0000_s6153" name="Worksheet" r:id="rId4" imgW="5857850" imgH="714375" progId="Excel.Shee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77573">
                                            <p:txEl>
                                              <p:pRg st="0" end="0"/>
                                            </p:txEl>
                                          </p:spTgt>
                                        </p:tgtEl>
                                        <p:attrNameLst>
                                          <p:attrName>style.visibility</p:attrName>
                                        </p:attrNameLst>
                                      </p:cBhvr>
                                      <p:to>
                                        <p:strVal val="visible"/>
                                      </p:to>
                                    </p:set>
                                    <p:animEffect transition="in" filter="dissolve">
                                      <p:cBhvr>
                                        <p:cTn id="7" dur="500"/>
                                        <p:tgtEl>
                                          <p:spTgt spid="8775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77573">
                                            <p:txEl>
                                              <p:pRg st="1" end="1"/>
                                            </p:txEl>
                                          </p:spTgt>
                                        </p:tgtEl>
                                        <p:attrNameLst>
                                          <p:attrName>style.visibility</p:attrName>
                                        </p:attrNameLst>
                                      </p:cBhvr>
                                      <p:to>
                                        <p:strVal val="visible"/>
                                      </p:to>
                                    </p:set>
                                    <p:animEffect transition="in" filter="dissolve">
                                      <p:cBhvr>
                                        <p:cTn id="12" dur="500"/>
                                        <p:tgtEl>
                                          <p:spTgt spid="87757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77573">
                                            <p:txEl>
                                              <p:pRg st="2" end="2"/>
                                            </p:txEl>
                                          </p:spTgt>
                                        </p:tgtEl>
                                        <p:attrNameLst>
                                          <p:attrName>style.visibility</p:attrName>
                                        </p:attrNameLst>
                                      </p:cBhvr>
                                      <p:to>
                                        <p:strVal val="visible"/>
                                      </p:to>
                                    </p:set>
                                    <p:animEffect transition="in" filter="dissolve">
                                      <p:cBhvr>
                                        <p:cTn id="17" dur="500"/>
                                        <p:tgtEl>
                                          <p:spTgt spid="87757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77573">
                                            <p:txEl>
                                              <p:pRg st="3" end="3"/>
                                            </p:txEl>
                                          </p:spTgt>
                                        </p:tgtEl>
                                        <p:attrNameLst>
                                          <p:attrName>style.visibility</p:attrName>
                                        </p:attrNameLst>
                                      </p:cBhvr>
                                      <p:to>
                                        <p:strVal val="visible"/>
                                      </p:to>
                                    </p:set>
                                    <p:animEffect transition="in" filter="dissolve">
                                      <p:cBhvr>
                                        <p:cTn id="22" dur="500"/>
                                        <p:tgtEl>
                                          <p:spTgt spid="87757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77573">
                                            <p:txEl>
                                              <p:pRg st="4" end="4"/>
                                            </p:txEl>
                                          </p:spTgt>
                                        </p:tgtEl>
                                        <p:attrNameLst>
                                          <p:attrName>style.visibility</p:attrName>
                                        </p:attrNameLst>
                                      </p:cBhvr>
                                      <p:to>
                                        <p:strVal val="visible"/>
                                      </p:to>
                                    </p:set>
                                    <p:animEffect transition="in" filter="dissolve">
                                      <p:cBhvr>
                                        <p:cTn id="27" dur="500"/>
                                        <p:tgtEl>
                                          <p:spTgt spid="87757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77573">
                                            <p:txEl>
                                              <p:pRg st="5" end="5"/>
                                            </p:txEl>
                                          </p:spTgt>
                                        </p:tgtEl>
                                        <p:attrNameLst>
                                          <p:attrName>style.visibility</p:attrName>
                                        </p:attrNameLst>
                                      </p:cBhvr>
                                      <p:to>
                                        <p:strVal val="visible"/>
                                      </p:to>
                                    </p:set>
                                    <p:animEffect transition="in" filter="dissolve">
                                      <p:cBhvr>
                                        <p:cTn id="32" dur="500"/>
                                        <p:tgtEl>
                                          <p:spTgt spid="87757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77573">
                                            <p:txEl>
                                              <p:pRg st="7" end="7"/>
                                            </p:txEl>
                                          </p:spTgt>
                                        </p:tgtEl>
                                        <p:attrNameLst>
                                          <p:attrName>style.visibility</p:attrName>
                                        </p:attrNameLst>
                                      </p:cBhvr>
                                      <p:to>
                                        <p:strVal val="visible"/>
                                      </p:to>
                                    </p:set>
                                    <p:animEffect transition="in" filter="dissolve">
                                      <p:cBhvr>
                                        <p:cTn id="37" dur="500"/>
                                        <p:tgtEl>
                                          <p:spTgt spid="87757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77573">
                                            <p:txEl>
                                              <p:pRg st="8" end="8"/>
                                            </p:txEl>
                                          </p:spTgt>
                                        </p:tgtEl>
                                        <p:attrNameLst>
                                          <p:attrName>style.visibility</p:attrName>
                                        </p:attrNameLst>
                                      </p:cBhvr>
                                      <p:to>
                                        <p:strVal val="visible"/>
                                      </p:to>
                                    </p:set>
                                    <p:animEffect transition="in" filter="dissolve">
                                      <p:cBhvr>
                                        <p:cTn id="42" dur="500"/>
                                        <p:tgtEl>
                                          <p:spTgt spid="87757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77573">
                                            <p:txEl>
                                              <p:pRg st="9" end="9"/>
                                            </p:txEl>
                                          </p:spTgt>
                                        </p:tgtEl>
                                        <p:attrNameLst>
                                          <p:attrName>style.visibility</p:attrName>
                                        </p:attrNameLst>
                                      </p:cBhvr>
                                      <p:to>
                                        <p:strVal val="visible"/>
                                      </p:to>
                                    </p:set>
                                    <p:animEffect transition="in" filter="dissolve">
                                      <p:cBhvr>
                                        <p:cTn id="47" dur="500"/>
                                        <p:tgtEl>
                                          <p:spTgt spid="87757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757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en-US" sz="3200" smtClean="0"/>
              <a:t>Cumulative Probabilities</a:t>
            </a:r>
          </a:p>
        </p:txBody>
      </p:sp>
      <p:graphicFrame>
        <p:nvGraphicFramePr>
          <p:cNvPr id="7170" name="Object 8"/>
          <p:cNvGraphicFramePr>
            <a:graphicFrameLocks noChangeAspect="1"/>
          </p:cNvGraphicFramePr>
          <p:nvPr/>
        </p:nvGraphicFramePr>
        <p:xfrm>
          <a:off x="381000" y="2349500"/>
          <a:ext cx="3671888" cy="3214688"/>
        </p:xfrm>
        <a:graphic>
          <a:graphicData uri="http://schemas.openxmlformats.org/presentationml/2006/ole">
            <p:oleObj spid="_x0000_s7170" name="Worksheet" r:id="rId4" imgW="2447747" imgH="2143125" progId="Excel.Sheet.8">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en-US" sz="3200" smtClean="0"/>
              <a:t>Number of Units Sold, Salvages</a:t>
            </a:r>
          </a:p>
        </p:txBody>
      </p:sp>
      <p:graphicFrame>
        <p:nvGraphicFramePr>
          <p:cNvPr id="8194" name="Object 7"/>
          <p:cNvGraphicFramePr>
            <a:graphicFrameLocks noChangeAspect="1"/>
          </p:cNvGraphicFramePr>
          <p:nvPr/>
        </p:nvGraphicFramePr>
        <p:xfrm>
          <a:off x="395288" y="2349500"/>
          <a:ext cx="5494337" cy="3209925"/>
        </p:xfrm>
        <a:graphic>
          <a:graphicData uri="http://schemas.openxmlformats.org/presentationml/2006/ole">
            <p:oleObj spid="_x0000_s8194" name="Worksheet" r:id="rId4" imgW="3666947" imgH="2143125" progId="Excel.Sheet.8">
              <p:embed/>
            </p:oleObj>
          </a:graphicData>
        </a:graphic>
      </p:graphicFrame>
      <p:sp>
        <p:nvSpPr>
          <p:cNvPr id="7" name="Rectangle 6"/>
          <p:cNvSpPr>
            <a:spLocks noChangeArrowheads="1"/>
          </p:cNvSpPr>
          <p:nvPr/>
        </p:nvSpPr>
        <p:spPr bwMode="auto">
          <a:xfrm>
            <a:off x="6324600" y="2333625"/>
            <a:ext cx="2628900" cy="708025"/>
          </a:xfrm>
          <a:prstGeom prst="rect">
            <a:avLst/>
          </a:prstGeom>
          <a:noFill/>
          <a:ln w="9525">
            <a:noFill/>
            <a:miter lim="800000"/>
            <a:headEnd/>
            <a:tailEnd/>
          </a:ln>
        </p:spPr>
        <p:txBody>
          <a:bodyPr>
            <a:spAutoFit/>
          </a:bodyPr>
          <a:lstStyle/>
          <a:p>
            <a:pPr marL="342900" indent="-342900"/>
            <a:r>
              <a:rPr lang="en-US" sz="2000" b="1">
                <a:solidFill>
                  <a:srgbClr val="00B050"/>
                </a:solidFill>
                <a:sym typeface="Wingdings" pitchFamily="2" charset="2"/>
              </a:rPr>
              <a:t>Sold@700 </a:t>
            </a:r>
          </a:p>
          <a:p>
            <a:pPr marL="342900" indent="-342900"/>
            <a:r>
              <a:rPr lang="en-US" sz="2000" b="1">
                <a:solidFill>
                  <a:srgbClr val="FF0000"/>
                </a:solidFill>
                <a:sym typeface="Wingdings" pitchFamily="2" charset="2"/>
              </a:rPr>
              <a:t>Salvaged@-100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sz="3200" smtClean="0"/>
              <a:t>Total Revenue for Different Ordering Policies</a:t>
            </a:r>
          </a:p>
        </p:txBody>
      </p:sp>
      <p:graphicFrame>
        <p:nvGraphicFramePr>
          <p:cNvPr id="9218" name="Object 7"/>
          <p:cNvGraphicFramePr>
            <a:graphicFrameLocks noChangeAspect="1"/>
          </p:cNvGraphicFramePr>
          <p:nvPr/>
        </p:nvGraphicFramePr>
        <p:xfrm>
          <a:off x="395288" y="2332038"/>
          <a:ext cx="8461375" cy="3041650"/>
        </p:xfrm>
        <a:graphic>
          <a:graphicData uri="http://schemas.openxmlformats.org/presentationml/2006/ole">
            <p:oleObj spid="_x0000_s9218" name="Worksheet" r:id="rId4" imgW="5495747" imgH="2143125" progId="Excel.Sheet.8">
              <p:embed/>
            </p:oleObj>
          </a:graphicData>
        </a:graphic>
      </p:graphicFrame>
      <p:sp>
        <p:nvSpPr>
          <p:cNvPr id="942085" name="Rectangle 5"/>
          <p:cNvSpPr>
            <a:spLocks noChangeArrowheads="1"/>
          </p:cNvSpPr>
          <p:nvPr/>
        </p:nvSpPr>
        <p:spPr bwMode="auto">
          <a:xfrm>
            <a:off x="323850" y="4654550"/>
            <a:ext cx="8605838" cy="234950"/>
          </a:xfrm>
          <a:prstGeom prst="rect">
            <a:avLst/>
          </a:prstGeom>
          <a:noFill/>
          <a:ln w="57150">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42085"/>
                                        </p:tgtEl>
                                        <p:attrNameLst>
                                          <p:attrName>style.visibility</p:attrName>
                                        </p:attrNameLst>
                                      </p:cBhvr>
                                      <p:to>
                                        <p:strVal val="visible"/>
                                      </p:to>
                                    </p:set>
                                    <p:animEffect transition="in" filter="dissolve">
                                      <p:cBhvr>
                                        <p:cTn id="7" dur="500"/>
                                        <p:tgtEl>
                                          <p:spTgt spid="942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08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27013" y="215900"/>
            <a:ext cx="8689975" cy="876300"/>
          </a:xfrm>
        </p:spPr>
        <p:txBody>
          <a:bodyPr/>
          <a:lstStyle/>
          <a:p>
            <a:pPr eaLnBrk="1" hangingPunct="1"/>
            <a:r>
              <a:rPr lang="en-US" sz="3200" smtClean="0"/>
              <a:t>Denim Wholesaler; Marginal Analysis </a:t>
            </a:r>
          </a:p>
        </p:txBody>
      </p:sp>
      <p:sp>
        <p:nvSpPr>
          <p:cNvPr id="24579" name="Rectangle 3"/>
          <p:cNvSpPr>
            <a:spLocks noGrp="1" noChangeArrowheads="1"/>
          </p:cNvSpPr>
          <p:nvPr>
            <p:ph type="body" idx="1"/>
          </p:nvPr>
        </p:nvSpPr>
        <p:spPr/>
        <p:txBody>
          <a:bodyPr/>
          <a:lstStyle/>
          <a:p>
            <a:pPr>
              <a:buFont typeface="Wingdings" pitchFamily="2" charset="2"/>
              <a:buNone/>
            </a:pPr>
            <a:r>
              <a:rPr lang="en-US" dirty="0" smtClean="0"/>
              <a:t>The demand for denim is:</a:t>
            </a:r>
          </a:p>
          <a:p>
            <a:pPr lvl="1"/>
            <a:r>
              <a:rPr lang="en-US" dirty="0" smtClean="0"/>
              <a:t>1000 with probability 0.10</a:t>
            </a:r>
          </a:p>
          <a:p>
            <a:pPr lvl="1"/>
            <a:r>
              <a:rPr lang="en-US" dirty="0" smtClean="0"/>
              <a:t>2000 with probability 0.15</a:t>
            </a:r>
          </a:p>
          <a:p>
            <a:pPr lvl="1"/>
            <a:r>
              <a:rPr lang="en-US" dirty="0" smtClean="0"/>
              <a:t>3000 with probability 0.15</a:t>
            </a:r>
          </a:p>
          <a:p>
            <a:pPr lvl="1"/>
            <a:r>
              <a:rPr lang="en-US" dirty="0" smtClean="0"/>
              <a:t>4000 with probability 0.20</a:t>
            </a:r>
          </a:p>
          <a:p>
            <a:pPr lvl="1"/>
            <a:r>
              <a:rPr lang="en-US" dirty="0" smtClean="0"/>
              <a:t>5000 with probability 0.15</a:t>
            </a:r>
          </a:p>
          <a:p>
            <a:pPr lvl="1"/>
            <a:r>
              <a:rPr lang="en-US" dirty="0" smtClean="0"/>
              <a:t>6000 with probability 0.15</a:t>
            </a:r>
          </a:p>
          <a:p>
            <a:pPr lvl="1"/>
            <a:r>
              <a:rPr lang="en-US" dirty="0" smtClean="0"/>
              <a:t>7000 with probability 0.10</a:t>
            </a:r>
          </a:p>
        </p:txBody>
      </p:sp>
      <p:sp>
        <p:nvSpPr>
          <p:cNvPr id="24580" name="Line 4"/>
          <p:cNvSpPr>
            <a:spLocks noChangeShapeType="1"/>
          </p:cNvSpPr>
          <p:nvPr/>
        </p:nvSpPr>
        <p:spPr bwMode="auto">
          <a:xfrm>
            <a:off x="5257800" y="2286000"/>
            <a:ext cx="0" cy="3581400"/>
          </a:xfrm>
          <a:prstGeom prst="line">
            <a:avLst/>
          </a:prstGeom>
          <a:noFill/>
          <a:ln w="9525">
            <a:solidFill>
              <a:schemeClr val="tx1"/>
            </a:solidFill>
            <a:round/>
            <a:headEnd/>
            <a:tailEnd/>
          </a:ln>
        </p:spPr>
        <p:txBody>
          <a:bodyPr wrap="none" anchor="ctr"/>
          <a:lstStyle/>
          <a:p>
            <a:endParaRPr lang="en-US"/>
          </a:p>
        </p:txBody>
      </p:sp>
      <p:sp>
        <p:nvSpPr>
          <p:cNvPr id="24581" name="Text Box 5"/>
          <p:cNvSpPr txBox="1">
            <a:spLocks noChangeArrowheads="1"/>
          </p:cNvSpPr>
          <p:nvPr/>
        </p:nvSpPr>
        <p:spPr bwMode="auto">
          <a:xfrm>
            <a:off x="5638800" y="3046413"/>
            <a:ext cx="3352800" cy="1311275"/>
          </a:xfrm>
          <a:prstGeom prst="rect">
            <a:avLst/>
          </a:prstGeom>
          <a:noFill/>
          <a:ln w="9525">
            <a:noFill/>
            <a:miter lim="800000"/>
            <a:headEnd/>
            <a:tailEnd/>
          </a:ln>
        </p:spPr>
        <p:txBody>
          <a:bodyPr>
            <a:spAutoFit/>
          </a:bodyPr>
          <a:lstStyle/>
          <a:p>
            <a:pPr eaLnBrk="0" hangingPunct="0"/>
            <a:r>
              <a:rPr lang="en-US" sz="2000" dirty="0">
                <a:latin typeface="+mn-lt"/>
              </a:rPr>
              <a:t>Unit Revenue </a:t>
            </a:r>
            <a:r>
              <a:rPr lang="en-US" sz="2000" dirty="0" smtClean="0">
                <a:latin typeface="+mn-lt"/>
              </a:rPr>
              <a:t>(p </a:t>
            </a:r>
            <a:r>
              <a:rPr lang="en-US" sz="2000" dirty="0">
                <a:latin typeface="+mn-lt"/>
              </a:rPr>
              <a:t>) = 30</a:t>
            </a:r>
          </a:p>
          <a:p>
            <a:pPr eaLnBrk="0" hangingPunct="0"/>
            <a:r>
              <a:rPr lang="en-US" sz="2000" dirty="0">
                <a:latin typeface="+mn-lt"/>
              </a:rPr>
              <a:t>Unit purchase cost (c )= 10</a:t>
            </a:r>
          </a:p>
          <a:p>
            <a:pPr eaLnBrk="0" hangingPunct="0"/>
            <a:r>
              <a:rPr lang="en-US" sz="2000" dirty="0">
                <a:latin typeface="+mn-lt"/>
              </a:rPr>
              <a:t>Salvage value (v )= 5</a:t>
            </a:r>
          </a:p>
          <a:p>
            <a:pPr eaLnBrk="0" hangingPunct="0"/>
            <a:r>
              <a:rPr lang="en-US" sz="2000" dirty="0">
                <a:latin typeface="+mn-lt"/>
              </a:rPr>
              <a:t>Goodwill cost (g )= 0</a:t>
            </a:r>
          </a:p>
        </p:txBody>
      </p:sp>
      <p:sp>
        <p:nvSpPr>
          <p:cNvPr id="24583" name="Text Box 8"/>
          <p:cNvSpPr txBox="1">
            <a:spLocks noChangeArrowheads="1"/>
          </p:cNvSpPr>
          <p:nvPr/>
        </p:nvSpPr>
        <p:spPr bwMode="auto">
          <a:xfrm>
            <a:off x="2270125" y="5824538"/>
            <a:ext cx="4024313" cy="457200"/>
          </a:xfrm>
          <a:prstGeom prst="rect">
            <a:avLst/>
          </a:prstGeom>
          <a:noFill/>
          <a:ln w="9525">
            <a:noFill/>
            <a:miter lim="800000"/>
            <a:headEnd/>
            <a:tailEnd/>
          </a:ln>
        </p:spPr>
        <p:txBody>
          <a:bodyPr wrap="none">
            <a:spAutoFit/>
          </a:bodyPr>
          <a:lstStyle/>
          <a:p>
            <a:r>
              <a:rPr lang="en-US"/>
              <a:t>How much should we order?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3200" smtClean="0"/>
              <a:t>Marginal Analysis</a:t>
            </a:r>
          </a:p>
        </p:txBody>
      </p:sp>
      <p:sp>
        <p:nvSpPr>
          <p:cNvPr id="29699" name="Rectangle 3"/>
          <p:cNvSpPr>
            <a:spLocks noGrp="1" noChangeArrowheads="1"/>
          </p:cNvSpPr>
          <p:nvPr>
            <p:ph type="body" idx="1"/>
          </p:nvPr>
        </p:nvSpPr>
        <p:spPr>
          <a:xfrm>
            <a:off x="395288" y="1520825"/>
            <a:ext cx="8748712" cy="971550"/>
          </a:xfrm>
        </p:spPr>
        <p:txBody>
          <a:bodyPr/>
          <a:lstStyle/>
          <a:p>
            <a:pPr>
              <a:buFont typeface="Wingdings" pitchFamily="2" charset="2"/>
              <a:buNone/>
            </a:pPr>
            <a:r>
              <a:rPr lang="en-US" b="1" smtClean="0"/>
              <a:t>Marginal analysis:</a:t>
            </a:r>
            <a:r>
              <a:rPr lang="en-US" smtClean="0">
                <a:solidFill>
                  <a:srgbClr val="FF3300"/>
                </a:solidFill>
              </a:rPr>
              <a:t> </a:t>
            </a:r>
            <a:r>
              <a:rPr lang="en-US" smtClean="0"/>
              <a:t>What is the value of an additional unit ordered? </a:t>
            </a:r>
          </a:p>
        </p:txBody>
      </p:sp>
      <p:pic>
        <p:nvPicPr>
          <p:cNvPr id="25604" name="Picture 6" descr="Picture11.png"/>
          <p:cNvPicPr>
            <a:picLocks noChangeAspect="1"/>
          </p:cNvPicPr>
          <p:nvPr/>
        </p:nvPicPr>
        <p:blipFill>
          <a:blip r:embed="rId3" cstate="print"/>
          <a:srcRect/>
          <a:stretch>
            <a:fillRect/>
          </a:stretch>
        </p:blipFill>
        <p:spPr bwMode="auto">
          <a:xfrm>
            <a:off x="6296025" y="3573016"/>
            <a:ext cx="2847975" cy="2874962"/>
          </a:xfrm>
          <a:prstGeom prst="rect">
            <a:avLst/>
          </a:prstGeom>
          <a:noFill/>
          <a:ln w="9525">
            <a:noFill/>
            <a:miter lim="800000"/>
            <a:headEnd/>
            <a:tailEnd/>
          </a:ln>
        </p:spPr>
      </p:pic>
      <p:sp>
        <p:nvSpPr>
          <p:cNvPr id="8" name="Rectangle 3"/>
          <p:cNvSpPr txBox="1">
            <a:spLocks noChangeArrowheads="1"/>
          </p:cNvSpPr>
          <p:nvPr/>
        </p:nvSpPr>
        <p:spPr bwMode="auto">
          <a:xfrm>
            <a:off x="431800" y="2141538"/>
            <a:ext cx="5940425" cy="3808412"/>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Suppose the wholesaler purchases 1000 units</a:t>
            </a:r>
          </a:p>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What is the value of </a:t>
            </a:r>
            <a:r>
              <a:rPr lang="en-US" kern="0" dirty="0" smtClean="0">
                <a:solidFill>
                  <a:srgbClr val="1A1A74"/>
                </a:solidFill>
                <a:latin typeface="+mn-lt"/>
              </a:rPr>
              <a:t> having the 1001st </a:t>
            </a:r>
            <a:r>
              <a:rPr lang="en-US" kern="0" dirty="0">
                <a:solidFill>
                  <a:srgbClr val="1A1A74"/>
                </a:solidFill>
                <a:latin typeface="+mn-lt"/>
              </a:rPr>
              <a:t>unit? </a:t>
            </a:r>
          </a:p>
          <a:p>
            <a:pPr marL="342900" indent="-342900" eaLnBrk="0" hangingPunct="0">
              <a:lnSpc>
                <a:spcPct val="105000"/>
              </a:lnSpc>
              <a:spcBef>
                <a:spcPct val="20000"/>
              </a:spcBef>
              <a:buClr>
                <a:srgbClr val="000000"/>
              </a:buClr>
              <a:defRPr/>
            </a:pPr>
            <a:r>
              <a:rPr lang="en-US" b="1" kern="0" dirty="0" smtClean="0">
                <a:solidFill>
                  <a:srgbClr val="1A1A74"/>
                </a:solidFill>
                <a:latin typeface="+mn-lt"/>
              </a:rPr>
              <a:t>Marginal Cost</a:t>
            </a:r>
            <a:r>
              <a:rPr lang="en-US" kern="0" dirty="0" smtClean="0">
                <a:solidFill>
                  <a:srgbClr val="1A1A74"/>
                </a:solidFill>
                <a:latin typeface="+mn-lt"/>
              </a:rPr>
              <a:t>: </a:t>
            </a:r>
            <a:r>
              <a:rPr lang="en-US" kern="0" dirty="0">
                <a:solidFill>
                  <a:srgbClr val="1A1A74"/>
                </a:solidFill>
                <a:latin typeface="+mn-lt"/>
              </a:rPr>
              <a:t>The retailer must salvage the additional unit and losses $5 (10 – 5).  </a:t>
            </a:r>
          </a:p>
          <a:p>
            <a:pPr marL="342900" indent="-342900" eaLnBrk="0" hangingPunct="0">
              <a:lnSpc>
                <a:spcPct val="105000"/>
              </a:lnSpc>
              <a:spcBef>
                <a:spcPct val="20000"/>
              </a:spcBef>
              <a:buClr>
                <a:srgbClr val="000000"/>
              </a:buClr>
              <a:buFont typeface="Wingdings" pitchFamily="2" charset="2"/>
              <a:buNone/>
              <a:defRPr/>
            </a:pPr>
            <a:r>
              <a:rPr lang="en-US" kern="0" dirty="0" smtClean="0">
                <a:solidFill>
                  <a:srgbClr val="1A1A74"/>
                </a:solidFill>
                <a:latin typeface="+mn-lt"/>
              </a:rPr>
              <a:t>P(</a:t>
            </a:r>
            <a:r>
              <a:rPr lang="en-US" b="1" i="1" kern="0" dirty="0" smtClean="0">
                <a:solidFill>
                  <a:srgbClr val="1A1A74"/>
                </a:solidFill>
                <a:latin typeface="+mn-lt"/>
              </a:rPr>
              <a:t>R </a:t>
            </a:r>
            <a:r>
              <a:rPr lang="en-US" kern="0" dirty="0" smtClean="0">
                <a:solidFill>
                  <a:srgbClr val="1A1A74"/>
                </a:solidFill>
                <a:latin typeface="+mn-lt"/>
              </a:rPr>
              <a:t>≤ 1000) = 0.1</a:t>
            </a:r>
          </a:p>
          <a:p>
            <a:pPr marL="342900" indent="-342900" eaLnBrk="0" hangingPunct="0">
              <a:lnSpc>
                <a:spcPct val="105000"/>
              </a:lnSpc>
              <a:spcBef>
                <a:spcPct val="20000"/>
              </a:spcBef>
              <a:buClr>
                <a:srgbClr val="000000"/>
              </a:buClr>
              <a:buFont typeface="Wingdings" pitchFamily="2" charset="2"/>
              <a:buNone/>
              <a:defRPr/>
            </a:pPr>
            <a:r>
              <a:rPr lang="en-US" b="1" kern="0" dirty="0" smtClean="0">
                <a:solidFill>
                  <a:srgbClr val="1A1A74"/>
                </a:solidFill>
                <a:latin typeface="+mn-lt"/>
              </a:rPr>
              <a:t>Expected </a:t>
            </a:r>
            <a:r>
              <a:rPr lang="en-US" b="1" kern="0" dirty="0">
                <a:solidFill>
                  <a:srgbClr val="1A1A74"/>
                </a:solidFill>
                <a:latin typeface="+mn-lt"/>
              </a:rPr>
              <a:t>Marginal Cost =  0.1(5) = 0.5</a:t>
            </a:r>
            <a:endParaRPr lang="en-US" kern="0" dirty="0">
              <a:solidFill>
                <a:srgbClr val="1A1A74"/>
              </a:solidFill>
              <a:latin typeface="+mn-lt"/>
            </a:endParaRPr>
          </a:p>
          <a:p>
            <a:pPr marL="342900" indent="-342900" eaLnBrk="0" hangingPunct="0">
              <a:lnSpc>
                <a:spcPct val="130000"/>
              </a:lnSpc>
              <a:spcBef>
                <a:spcPct val="20000"/>
              </a:spcBef>
              <a:buClr>
                <a:srgbClr val="000000"/>
              </a:buClr>
              <a:buFont typeface="Wingdings" pitchFamily="2" charset="2"/>
              <a:buNone/>
              <a:defRPr/>
            </a:pPr>
            <a:endParaRPr lang="en-US" kern="0" dirty="0">
              <a:solidFill>
                <a:srgbClr val="1A1A74"/>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dissolve">
                                      <p:cBhvr>
                                        <p:cTn id="7" dur="500"/>
                                        <p:tgtEl>
                                          <p:spTgt spid="296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dissolv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dissolve">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dissolve">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dissolve">
                                      <p:cBhvr>
                                        <p:cTn id="27" dur="500"/>
                                        <p:tgtEl>
                                          <p:spTgt spid="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dissolve">
                                      <p:cBhvr>
                                        <p:cTn id="3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3200" dirty="0" smtClean="0"/>
              <a:t>Marginal Analysis</a:t>
            </a:r>
          </a:p>
        </p:txBody>
      </p:sp>
      <p:sp>
        <p:nvSpPr>
          <p:cNvPr id="31747" name="Rectangle 3"/>
          <p:cNvSpPr>
            <a:spLocks noGrp="1" noChangeArrowheads="1"/>
          </p:cNvSpPr>
          <p:nvPr>
            <p:ph type="body" idx="1"/>
          </p:nvPr>
        </p:nvSpPr>
        <p:spPr>
          <a:xfrm>
            <a:off x="250825" y="1304925"/>
            <a:ext cx="8893175" cy="3708251"/>
          </a:xfrm>
        </p:spPr>
        <p:txBody>
          <a:bodyPr/>
          <a:lstStyle/>
          <a:p>
            <a:pPr>
              <a:lnSpc>
                <a:spcPct val="105000"/>
              </a:lnSpc>
              <a:buNone/>
            </a:pPr>
            <a:r>
              <a:rPr lang="en-US" b="1" dirty="0" smtClean="0"/>
              <a:t>Marginal Profit: </a:t>
            </a:r>
            <a:r>
              <a:rPr lang="en-US" dirty="0" smtClean="0"/>
              <a:t>The retailer makes and extra profit of $20 (30 – 10)</a:t>
            </a:r>
          </a:p>
          <a:p>
            <a:pPr>
              <a:lnSpc>
                <a:spcPct val="105000"/>
              </a:lnSpc>
              <a:buNone/>
            </a:pPr>
            <a:r>
              <a:rPr lang="en-US" dirty="0" smtClean="0"/>
              <a:t>P(</a:t>
            </a:r>
            <a:r>
              <a:rPr lang="en-US" b="1" i="1" dirty="0" smtClean="0"/>
              <a:t>R</a:t>
            </a:r>
            <a:r>
              <a:rPr lang="en-US" dirty="0" smtClean="0"/>
              <a:t>  &gt; 1000) = 0.9 </a:t>
            </a:r>
          </a:p>
          <a:p>
            <a:pPr>
              <a:lnSpc>
                <a:spcPct val="105000"/>
              </a:lnSpc>
              <a:buFont typeface="Wingdings" pitchFamily="2" charset="2"/>
              <a:buNone/>
            </a:pPr>
            <a:r>
              <a:rPr lang="en-US" b="1" dirty="0" smtClean="0"/>
              <a:t>Expected Marginal Profit= 0.9(20) = 18</a:t>
            </a:r>
          </a:p>
          <a:p>
            <a:pPr>
              <a:lnSpc>
                <a:spcPct val="105000"/>
              </a:lnSpc>
              <a:buFont typeface="Wingdings" pitchFamily="2" charset="2"/>
              <a:buNone/>
            </a:pPr>
            <a:r>
              <a:rPr lang="en-US" b="1" dirty="0" smtClean="0"/>
              <a:t>MP ≥ MC</a:t>
            </a:r>
          </a:p>
          <a:p>
            <a:pPr>
              <a:lnSpc>
                <a:spcPct val="105000"/>
              </a:lnSpc>
              <a:buFont typeface="Wingdings" pitchFamily="2" charset="2"/>
              <a:buNone/>
            </a:pPr>
            <a:r>
              <a:rPr lang="en-US" b="1" dirty="0" smtClean="0"/>
              <a:t>Expected Value = 18-0.5 = 17.5</a:t>
            </a:r>
          </a:p>
          <a:p>
            <a:pPr marL="342900" lvl="1" indent="-342900">
              <a:lnSpc>
                <a:spcPct val="105000"/>
              </a:lnSpc>
              <a:buClr>
                <a:srgbClr val="000000"/>
              </a:buClr>
              <a:buFont typeface="Times New Roman" pitchFamily="18" charset="0"/>
              <a:buNone/>
            </a:pPr>
            <a:r>
              <a:rPr lang="en-US" dirty="0" smtClean="0"/>
              <a:t>By purchasing an additional unit, the expected profit increases by $17.5</a:t>
            </a:r>
          </a:p>
          <a:p>
            <a:pPr>
              <a:buFont typeface="Wingdings" pitchFamily="2" charset="2"/>
              <a:buNone/>
            </a:pPr>
            <a:r>
              <a:rPr lang="en-US" dirty="0" smtClean="0"/>
              <a:t>The retailer should purchase at least 1,001 units.</a:t>
            </a:r>
          </a:p>
          <a:p>
            <a:pPr marL="342900" lvl="1" indent="-342900">
              <a:lnSpc>
                <a:spcPct val="105000"/>
              </a:lnSpc>
              <a:buClr>
                <a:srgbClr val="000000"/>
              </a:buClr>
              <a:buFont typeface="Times New Roman" pitchFamily="18" charset="0"/>
              <a:buNone/>
            </a:pPr>
            <a:endParaRPr lang="en-US" dirty="0" smtClean="0"/>
          </a:p>
          <a:p>
            <a:pPr>
              <a:lnSpc>
                <a:spcPct val="105000"/>
              </a:lnSpc>
              <a:buFont typeface="Wingdings" pitchFamily="2" charset="2"/>
              <a:buNone/>
            </a:pPr>
            <a:endParaRPr lang="en-US" b="1" dirty="0" smtClean="0"/>
          </a:p>
        </p:txBody>
      </p:sp>
      <p:pic>
        <p:nvPicPr>
          <p:cNvPr id="26628" name="Picture 6" descr="Picture11.png"/>
          <p:cNvPicPr>
            <a:picLocks noChangeAspect="1"/>
          </p:cNvPicPr>
          <p:nvPr/>
        </p:nvPicPr>
        <p:blipFill>
          <a:blip r:embed="rId3" cstate="print"/>
          <a:srcRect/>
          <a:stretch>
            <a:fillRect/>
          </a:stretch>
        </p:blipFill>
        <p:spPr bwMode="auto">
          <a:xfrm>
            <a:off x="7099300" y="4497388"/>
            <a:ext cx="2044700" cy="20637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dissolve">
                                      <p:cBhvr>
                                        <p:cTn id="12" dur="500"/>
                                        <p:tgtEl>
                                          <p:spTgt spid="317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dissolve">
                                      <p:cBhvr>
                                        <p:cTn id="17" dur="500"/>
                                        <p:tgtEl>
                                          <p:spTgt spid="317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dissolve">
                                      <p:cBhvr>
                                        <p:cTn id="22" dur="500"/>
                                        <p:tgtEl>
                                          <p:spTgt spid="317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1747">
                                            <p:txEl>
                                              <p:pRg st="4" end="4"/>
                                            </p:txEl>
                                          </p:spTgt>
                                        </p:tgtEl>
                                        <p:attrNameLst>
                                          <p:attrName>style.visibility</p:attrName>
                                        </p:attrNameLst>
                                      </p:cBhvr>
                                      <p:to>
                                        <p:strVal val="visible"/>
                                      </p:to>
                                    </p:set>
                                    <p:animEffect transition="in" filter="dissolve">
                                      <p:cBhvr>
                                        <p:cTn id="27" dur="500"/>
                                        <p:tgtEl>
                                          <p:spTgt spid="31747">
                                            <p:txEl>
                                              <p:pRg st="4" end="4"/>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31747">
                                            <p:txEl>
                                              <p:pRg st="5" end="5"/>
                                            </p:txEl>
                                          </p:spTgt>
                                        </p:tgtEl>
                                        <p:attrNameLst>
                                          <p:attrName>style.visibility</p:attrName>
                                        </p:attrNameLst>
                                      </p:cBhvr>
                                      <p:to>
                                        <p:strVal val="visible"/>
                                      </p:to>
                                    </p:set>
                                    <p:animEffect transition="in" filter="dissolve">
                                      <p:cBhvr>
                                        <p:cTn id="30" dur="500"/>
                                        <p:tgtEl>
                                          <p:spTgt spid="31747">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31747">
                                            <p:txEl>
                                              <p:pRg st="6" end="6"/>
                                            </p:txEl>
                                          </p:spTgt>
                                        </p:tgtEl>
                                        <p:attrNameLst>
                                          <p:attrName>style.visibility</p:attrName>
                                        </p:attrNameLst>
                                      </p:cBhvr>
                                      <p:to>
                                        <p:strVal val="visible"/>
                                      </p:to>
                                    </p:set>
                                    <p:animEffect transition="in" filter="dissolve">
                                      <p:cBhvr>
                                        <p:cTn id="35" dur="500"/>
                                        <p:tgtEl>
                                          <p:spTgt spid="317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3200" dirty="0" smtClean="0"/>
              <a:t>Marginal Analysis</a:t>
            </a:r>
          </a:p>
        </p:txBody>
      </p:sp>
      <p:sp>
        <p:nvSpPr>
          <p:cNvPr id="33795" name="Rectangle 3"/>
          <p:cNvSpPr>
            <a:spLocks noGrp="1" noChangeArrowheads="1"/>
          </p:cNvSpPr>
          <p:nvPr>
            <p:ph type="body" idx="1"/>
          </p:nvPr>
        </p:nvSpPr>
        <p:spPr>
          <a:xfrm>
            <a:off x="358775" y="1304925"/>
            <a:ext cx="8785225" cy="2916163"/>
          </a:xfrm>
        </p:spPr>
        <p:txBody>
          <a:bodyPr/>
          <a:lstStyle/>
          <a:p>
            <a:pPr>
              <a:buFont typeface="Wingdings" pitchFamily="2" charset="2"/>
              <a:buNone/>
            </a:pPr>
            <a:r>
              <a:rPr lang="en-US" dirty="0" smtClean="0"/>
              <a:t>Should he purchase 1,002 units?</a:t>
            </a:r>
          </a:p>
          <a:p>
            <a:pPr>
              <a:lnSpc>
                <a:spcPct val="95000"/>
              </a:lnSpc>
              <a:buNone/>
            </a:pPr>
            <a:r>
              <a:rPr lang="en-US" b="1" dirty="0" smtClean="0"/>
              <a:t>Marginal Cost</a:t>
            </a:r>
            <a:r>
              <a:rPr lang="en-US" dirty="0" smtClean="0"/>
              <a:t>: $5 salvage </a:t>
            </a:r>
            <a:r>
              <a:rPr lang="en-US" dirty="0" smtClean="0">
                <a:sym typeface="Wingdings" pitchFamily="2" charset="2"/>
              </a:rPr>
              <a:t> </a:t>
            </a:r>
            <a:r>
              <a:rPr lang="en-US" dirty="0" smtClean="0"/>
              <a:t>P(</a:t>
            </a:r>
            <a:r>
              <a:rPr lang="en-US" b="1" i="1" dirty="0" smtClean="0"/>
              <a:t>R </a:t>
            </a:r>
            <a:r>
              <a:rPr lang="en-US" dirty="0" smtClean="0"/>
              <a:t>≤ 1001) = 0.1 </a:t>
            </a:r>
          </a:p>
          <a:p>
            <a:pPr>
              <a:lnSpc>
                <a:spcPct val="95000"/>
              </a:lnSpc>
              <a:buNone/>
            </a:pPr>
            <a:r>
              <a:rPr lang="en-US" b="1" dirty="0" smtClean="0">
                <a:sym typeface="Wingdings" pitchFamily="2" charset="2"/>
              </a:rPr>
              <a:t>Expected Marginal Cost = </a:t>
            </a:r>
            <a:r>
              <a:rPr lang="en-US" b="1" dirty="0" smtClean="0"/>
              <a:t>0.5</a:t>
            </a:r>
          </a:p>
          <a:p>
            <a:pPr>
              <a:lnSpc>
                <a:spcPct val="95000"/>
              </a:lnSpc>
              <a:buNone/>
            </a:pPr>
            <a:r>
              <a:rPr lang="en-US" b="1" dirty="0" smtClean="0"/>
              <a:t>Marginal Profit</a:t>
            </a:r>
            <a:r>
              <a:rPr lang="en-US" dirty="0" smtClean="0"/>
              <a:t>: $20 profit  </a:t>
            </a:r>
            <a:r>
              <a:rPr lang="en-US" dirty="0" smtClean="0">
                <a:sym typeface="Wingdings" pitchFamily="2" charset="2"/>
              </a:rPr>
              <a:t> </a:t>
            </a:r>
            <a:r>
              <a:rPr lang="en-US" dirty="0" smtClean="0"/>
              <a:t>P(</a:t>
            </a:r>
            <a:r>
              <a:rPr lang="en-US" b="1" i="1" dirty="0" smtClean="0"/>
              <a:t>R</a:t>
            </a:r>
            <a:r>
              <a:rPr lang="en-US" dirty="0" smtClean="0"/>
              <a:t> &gt;1002) = 0.9 </a:t>
            </a:r>
            <a:r>
              <a:rPr lang="en-US" dirty="0" smtClean="0">
                <a:sym typeface="Wingdings" pitchFamily="2" charset="2"/>
              </a:rPr>
              <a:t> 18</a:t>
            </a:r>
            <a:r>
              <a:rPr lang="en-US" dirty="0" smtClean="0"/>
              <a:t> </a:t>
            </a:r>
          </a:p>
          <a:p>
            <a:pPr>
              <a:lnSpc>
                <a:spcPct val="105000"/>
              </a:lnSpc>
              <a:buNone/>
            </a:pPr>
            <a:r>
              <a:rPr lang="en-US" b="1" dirty="0" smtClean="0">
                <a:sym typeface="Wingdings" pitchFamily="2" charset="2"/>
              </a:rPr>
              <a:t>Expected Marginal Profit = </a:t>
            </a:r>
            <a:r>
              <a:rPr lang="en-US" b="1" dirty="0" smtClean="0"/>
              <a:t>18</a:t>
            </a:r>
          </a:p>
          <a:p>
            <a:pPr>
              <a:lnSpc>
                <a:spcPct val="105000"/>
              </a:lnSpc>
              <a:buFont typeface="Wingdings" pitchFamily="2" charset="2"/>
              <a:buNone/>
            </a:pPr>
            <a:r>
              <a:rPr lang="en-US" b="1" dirty="0" smtClean="0"/>
              <a:t>Expected Value = 18-0.5 = 17.5</a:t>
            </a:r>
          </a:p>
          <a:p>
            <a:pPr>
              <a:lnSpc>
                <a:spcPct val="105000"/>
              </a:lnSpc>
              <a:buFont typeface="Wingdings" pitchFamily="2" charset="2"/>
              <a:buNone/>
            </a:pPr>
            <a:endParaRPr lang="en-US" b="1" dirty="0" smtClean="0"/>
          </a:p>
          <a:p>
            <a:pPr>
              <a:lnSpc>
                <a:spcPct val="105000"/>
              </a:lnSpc>
              <a:buFont typeface="Wingdings" pitchFamily="2" charset="2"/>
              <a:buNone/>
            </a:pPr>
            <a:endParaRPr lang="en-US" b="1" dirty="0" smtClean="0"/>
          </a:p>
        </p:txBody>
      </p:sp>
      <p:pic>
        <p:nvPicPr>
          <p:cNvPr id="27652" name="Picture 6" descr="Picture11.png"/>
          <p:cNvPicPr>
            <a:picLocks noChangeAspect="1"/>
          </p:cNvPicPr>
          <p:nvPr/>
        </p:nvPicPr>
        <p:blipFill>
          <a:blip r:embed="rId3" cstate="print"/>
          <a:srcRect/>
          <a:stretch>
            <a:fillRect/>
          </a:stretch>
        </p:blipFill>
        <p:spPr bwMode="auto">
          <a:xfrm>
            <a:off x="7027800" y="4461594"/>
            <a:ext cx="2044700" cy="2063750"/>
          </a:xfrm>
          <a:prstGeom prst="rect">
            <a:avLst/>
          </a:prstGeom>
          <a:noFill/>
          <a:ln w="9525">
            <a:noFill/>
            <a:miter lim="800000"/>
            <a:headEnd/>
            <a:tailEnd/>
          </a:ln>
        </p:spPr>
      </p:pic>
      <p:sp>
        <p:nvSpPr>
          <p:cNvPr id="8" name="Rectangle 3"/>
          <p:cNvSpPr txBox="1">
            <a:spLocks noChangeArrowheads="1"/>
          </p:cNvSpPr>
          <p:nvPr/>
        </p:nvSpPr>
        <p:spPr bwMode="auto">
          <a:xfrm>
            <a:off x="431540" y="5229200"/>
            <a:ext cx="6516688" cy="1331912"/>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b="1" kern="0" dirty="0">
                <a:solidFill>
                  <a:srgbClr val="1A1A74"/>
                </a:solidFill>
                <a:latin typeface="+mn-lt"/>
              </a:rPr>
              <a:t>Conclusion</a:t>
            </a:r>
            <a:r>
              <a:rPr lang="en-US" kern="0" dirty="0">
                <a:solidFill>
                  <a:srgbClr val="1A1A74"/>
                </a:solidFill>
                <a:latin typeface="+mn-lt"/>
              </a:rPr>
              <a:t>: </a:t>
            </a:r>
          </a:p>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Wholesaler should purchase at least 2000 units.</a:t>
            </a:r>
            <a:endParaRPr lang="en-US" b="1" kern="0" dirty="0">
              <a:solidFill>
                <a:srgbClr val="1A1A74"/>
              </a:solidFill>
              <a:latin typeface="+mn-lt"/>
            </a:endParaRPr>
          </a:p>
        </p:txBody>
      </p:sp>
      <p:sp>
        <p:nvSpPr>
          <p:cNvPr id="6" name="Rectangle 3"/>
          <p:cNvSpPr txBox="1">
            <a:spLocks noChangeArrowheads="1"/>
          </p:cNvSpPr>
          <p:nvPr/>
        </p:nvSpPr>
        <p:spPr bwMode="auto">
          <a:xfrm>
            <a:off x="358775" y="4041068"/>
            <a:ext cx="7165553" cy="126014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R="0" lvl="0" algn="l" defTabSz="914400" rtl="0" eaLnBrk="0" fontAlgn="base" latinLnBrk="0" hangingPunct="0">
              <a:lnSpc>
                <a:spcPct val="105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mn-lt"/>
                <a:ea typeface="+mn-ea"/>
                <a:cs typeface="+mn-cs"/>
              </a:rPr>
              <a:t>Assuming that the initial purchasing quantity is between 1000 and 2000, then by purchasing an additional unit exactly the same savings will be achieved.</a:t>
            </a:r>
          </a:p>
          <a:p>
            <a:pPr marL="342900" marR="0" lvl="0" indent="-342900" algn="l" defTabSz="914400" rtl="0" eaLnBrk="0" fontAlgn="base" latinLnBrk="0" hangingPunct="0">
              <a:lnSpc>
                <a:spcPct val="105000"/>
              </a:lnSpc>
              <a:spcBef>
                <a:spcPct val="20000"/>
              </a:spcBef>
              <a:spcAft>
                <a:spcPct val="0"/>
              </a:spcAft>
              <a:buClr>
                <a:srgbClr val="000000"/>
              </a:buClr>
              <a:buSzTx/>
              <a:buFont typeface="Wingdings" pitchFamily="2" charset="2"/>
              <a:buNone/>
              <a:tabLst/>
              <a:defRPr/>
            </a:pPr>
            <a:endParaRPr kumimoji="0" lang="en-US" sz="2400" b="1" i="0" u="none" strike="noStrike" kern="0" cap="none" spc="0" normalizeH="0" baseline="0" noProof="0" dirty="0" smtClean="0">
              <a:ln>
                <a:noFill/>
              </a:ln>
              <a:solidFill>
                <a:srgbClr val="1A1A74"/>
              </a:solidFill>
              <a:effectLst/>
              <a:uLnTx/>
              <a:uFillTx/>
              <a:latin typeface="+mn-lt"/>
              <a:ea typeface="+mn-ea"/>
              <a:cs typeface="+mn-cs"/>
            </a:endParaRPr>
          </a:p>
          <a:p>
            <a:pPr marL="342900" marR="0" lvl="0" indent="-342900" algn="l" defTabSz="914400" rtl="0" eaLnBrk="0" fontAlgn="base" latinLnBrk="0" hangingPunct="0">
              <a:lnSpc>
                <a:spcPct val="105000"/>
              </a:lnSpc>
              <a:spcBef>
                <a:spcPct val="20000"/>
              </a:spcBef>
              <a:spcAft>
                <a:spcPct val="0"/>
              </a:spcAft>
              <a:buClr>
                <a:srgbClr val="000000"/>
              </a:buClr>
              <a:buSzTx/>
              <a:buFont typeface="Wingdings" pitchFamily="2" charset="2"/>
              <a:buNone/>
              <a:tabLst/>
              <a:defRPr/>
            </a:pPr>
            <a:endParaRPr kumimoji="0" lang="en-US" sz="2400" b="1" i="0" u="none" strike="noStrike" kern="0" cap="none" spc="0" normalizeH="0" baseline="0" noProof="0" dirty="0" smtClean="0">
              <a:ln>
                <a:noFill/>
              </a:ln>
              <a:solidFill>
                <a:srgbClr val="1A1A74"/>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dissolve">
                                      <p:cBhvr>
                                        <p:cTn id="7" dur="5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dissolve">
                                      <p:cBhvr>
                                        <p:cTn id="12" dur="500"/>
                                        <p:tgtEl>
                                          <p:spTgt spid="33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dissolve">
                                      <p:cBhvr>
                                        <p:cTn id="17" dur="500"/>
                                        <p:tgtEl>
                                          <p:spTgt spid="337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3795">
                                            <p:txEl>
                                              <p:pRg st="3" end="3"/>
                                            </p:txEl>
                                          </p:spTgt>
                                        </p:tgtEl>
                                        <p:attrNameLst>
                                          <p:attrName>style.visibility</p:attrName>
                                        </p:attrNameLst>
                                      </p:cBhvr>
                                      <p:to>
                                        <p:strVal val="visible"/>
                                      </p:to>
                                    </p:set>
                                    <p:animEffect transition="in" filter="dissolve">
                                      <p:cBhvr>
                                        <p:cTn id="22" dur="500"/>
                                        <p:tgtEl>
                                          <p:spTgt spid="337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3795">
                                            <p:txEl>
                                              <p:pRg st="4" end="4"/>
                                            </p:txEl>
                                          </p:spTgt>
                                        </p:tgtEl>
                                        <p:attrNameLst>
                                          <p:attrName>style.visibility</p:attrName>
                                        </p:attrNameLst>
                                      </p:cBhvr>
                                      <p:to>
                                        <p:strVal val="visible"/>
                                      </p:to>
                                    </p:set>
                                    <p:animEffect transition="in" filter="dissolve">
                                      <p:cBhvr>
                                        <p:cTn id="27" dur="500"/>
                                        <p:tgtEl>
                                          <p:spTgt spid="337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3795">
                                            <p:txEl>
                                              <p:pRg st="5" end="5"/>
                                            </p:txEl>
                                          </p:spTgt>
                                        </p:tgtEl>
                                        <p:attrNameLst>
                                          <p:attrName>style.visibility</p:attrName>
                                        </p:attrNameLst>
                                      </p:cBhvr>
                                      <p:to>
                                        <p:strVal val="visible"/>
                                      </p:to>
                                    </p:set>
                                    <p:animEffect transition="in" filter="dissolve">
                                      <p:cBhvr>
                                        <p:cTn id="32" dur="500"/>
                                        <p:tgtEl>
                                          <p:spTgt spid="337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dissolve">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dissolve">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P spid="8" grpId="0"/>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3200" smtClean="0"/>
              <a:t>Marginal Analysis</a:t>
            </a:r>
          </a:p>
        </p:txBody>
      </p:sp>
      <p:sp>
        <p:nvSpPr>
          <p:cNvPr id="29699" name="Rectangle 3"/>
          <p:cNvSpPr>
            <a:spLocks noGrp="1" noChangeArrowheads="1"/>
          </p:cNvSpPr>
          <p:nvPr>
            <p:ph type="body" idx="1"/>
          </p:nvPr>
        </p:nvSpPr>
        <p:spPr>
          <a:xfrm>
            <a:off x="395288" y="1520825"/>
            <a:ext cx="8748712" cy="971550"/>
          </a:xfrm>
        </p:spPr>
        <p:txBody>
          <a:bodyPr/>
          <a:lstStyle/>
          <a:p>
            <a:pPr>
              <a:buFont typeface="Wingdings" pitchFamily="2" charset="2"/>
              <a:buNone/>
            </a:pPr>
            <a:r>
              <a:rPr lang="en-US" b="1" smtClean="0"/>
              <a:t>Marginal analysis:</a:t>
            </a:r>
            <a:r>
              <a:rPr lang="en-US" smtClean="0">
                <a:solidFill>
                  <a:srgbClr val="FF3300"/>
                </a:solidFill>
              </a:rPr>
              <a:t> </a:t>
            </a:r>
            <a:r>
              <a:rPr lang="en-US" smtClean="0"/>
              <a:t>What is the value of an additional unit ordered? </a:t>
            </a:r>
          </a:p>
        </p:txBody>
      </p:sp>
      <p:pic>
        <p:nvPicPr>
          <p:cNvPr id="25604" name="Picture 6" descr="Picture11.png"/>
          <p:cNvPicPr>
            <a:picLocks noChangeAspect="1"/>
          </p:cNvPicPr>
          <p:nvPr/>
        </p:nvPicPr>
        <p:blipFill>
          <a:blip r:embed="rId3" cstate="print"/>
          <a:srcRect/>
          <a:stretch>
            <a:fillRect/>
          </a:stretch>
        </p:blipFill>
        <p:spPr bwMode="auto">
          <a:xfrm>
            <a:off x="6296025" y="3573016"/>
            <a:ext cx="2847975" cy="2874962"/>
          </a:xfrm>
          <a:prstGeom prst="rect">
            <a:avLst/>
          </a:prstGeom>
          <a:noFill/>
          <a:ln w="9525">
            <a:noFill/>
            <a:miter lim="800000"/>
            <a:headEnd/>
            <a:tailEnd/>
          </a:ln>
        </p:spPr>
      </p:pic>
      <p:sp>
        <p:nvSpPr>
          <p:cNvPr id="8" name="Rectangle 3"/>
          <p:cNvSpPr txBox="1">
            <a:spLocks noChangeArrowheads="1"/>
          </p:cNvSpPr>
          <p:nvPr/>
        </p:nvSpPr>
        <p:spPr bwMode="auto">
          <a:xfrm>
            <a:off x="431800" y="2141538"/>
            <a:ext cx="5940425" cy="3808412"/>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Suppose the </a:t>
            </a:r>
            <a:r>
              <a:rPr lang="en-US" kern="0" dirty="0" smtClean="0">
                <a:solidFill>
                  <a:srgbClr val="1A1A74"/>
                </a:solidFill>
                <a:latin typeface="+mn-lt"/>
              </a:rPr>
              <a:t>retailer  </a:t>
            </a:r>
            <a:r>
              <a:rPr lang="en-US" kern="0" dirty="0">
                <a:solidFill>
                  <a:srgbClr val="1A1A74"/>
                </a:solidFill>
                <a:latin typeface="+mn-lt"/>
              </a:rPr>
              <a:t>purchases </a:t>
            </a:r>
            <a:r>
              <a:rPr lang="en-US" kern="0" dirty="0" smtClean="0">
                <a:solidFill>
                  <a:srgbClr val="1A1A74"/>
                </a:solidFill>
                <a:latin typeface="+mn-lt"/>
              </a:rPr>
              <a:t>2000 </a:t>
            </a:r>
            <a:r>
              <a:rPr lang="en-US" kern="0" dirty="0">
                <a:solidFill>
                  <a:srgbClr val="1A1A74"/>
                </a:solidFill>
                <a:latin typeface="+mn-lt"/>
              </a:rPr>
              <a:t>units</a:t>
            </a:r>
          </a:p>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What is the value of </a:t>
            </a:r>
            <a:r>
              <a:rPr lang="en-US" kern="0" dirty="0" smtClean="0">
                <a:solidFill>
                  <a:srgbClr val="1A1A74"/>
                </a:solidFill>
                <a:latin typeface="+mn-lt"/>
              </a:rPr>
              <a:t> having the 2001st </a:t>
            </a:r>
            <a:r>
              <a:rPr lang="en-US" kern="0" dirty="0">
                <a:solidFill>
                  <a:srgbClr val="1A1A74"/>
                </a:solidFill>
                <a:latin typeface="+mn-lt"/>
              </a:rPr>
              <a:t>unit? </a:t>
            </a:r>
          </a:p>
          <a:p>
            <a:pPr marL="342900" indent="-342900" eaLnBrk="0" hangingPunct="0">
              <a:lnSpc>
                <a:spcPct val="105000"/>
              </a:lnSpc>
              <a:spcBef>
                <a:spcPct val="20000"/>
              </a:spcBef>
              <a:buClr>
                <a:srgbClr val="000000"/>
              </a:buClr>
              <a:defRPr/>
            </a:pPr>
            <a:r>
              <a:rPr lang="en-US" b="1" kern="0" dirty="0" smtClean="0">
                <a:solidFill>
                  <a:srgbClr val="1A1A74"/>
                </a:solidFill>
                <a:latin typeface="+mn-lt"/>
              </a:rPr>
              <a:t>Marginal Cost</a:t>
            </a:r>
            <a:r>
              <a:rPr lang="en-US" kern="0" dirty="0" smtClean="0">
                <a:solidFill>
                  <a:srgbClr val="1A1A74"/>
                </a:solidFill>
                <a:latin typeface="+mn-lt"/>
              </a:rPr>
              <a:t>: </a:t>
            </a:r>
            <a:r>
              <a:rPr lang="en-US" kern="0" dirty="0">
                <a:solidFill>
                  <a:srgbClr val="1A1A74"/>
                </a:solidFill>
                <a:latin typeface="+mn-lt"/>
              </a:rPr>
              <a:t>The retailer must salvage the additional unit and losses $5 (10 – 5).  </a:t>
            </a:r>
          </a:p>
          <a:p>
            <a:pPr marL="342900" indent="-342900" eaLnBrk="0" hangingPunct="0">
              <a:lnSpc>
                <a:spcPct val="105000"/>
              </a:lnSpc>
              <a:spcBef>
                <a:spcPct val="20000"/>
              </a:spcBef>
              <a:buClr>
                <a:srgbClr val="000000"/>
              </a:buClr>
              <a:buFont typeface="Wingdings" pitchFamily="2" charset="2"/>
              <a:buNone/>
              <a:defRPr/>
            </a:pPr>
            <a:r>
              <a:rPr lang="en-US" kern="0" dirty="0" smtClean="0">
                <a:solidFill>
                  <a:srgbClr val="1A1A74"/>
                </a:solidFill>
                <a:latin typeface="+mn-lt"/>
              </a:rPr>
              <a:t>P(</a:t>
            </a:r>
            <a:r>
              <a:rPr lang="en-US" b="1" i="1" kern="0" dirty="0" smtClean="0">
                <a:solidFill>
                  <a:srgbClr val="1A1A74"/>
                </a:solidFill>
                <a:latin typeface="+mn-lt"/>
              </a:rPr>
              <a:t>R </a:t>
            </a:r>
            <a:r>
              <a:rPr lang="en-US" kern="0" dirty="0" smtClean="0">
                <a:solidFill>
                  <a:srgbClr val="1A1A74"/>
                </a:solidFill>
                <a:latin typeface="+mn-lt"/>
              </a:rPr>
              <a:t>≤ 2000) = 0.25</a:t>
            </a:r>
          </a:p>
          <a:p>
            <a:pPr marL="342900" indent="-342900" eaLnBrk="0" hangingPunct="0">
              <a:lnSpc>
                <a:spcPct val="105000"/>
              </a:lnSpc>
              <a:spcBef>
                <a:spcPct val="20000"/>
              </a:spcBef>
              <a:buClr>
                <a:srgbClr val="000000"/>
              </a:buClr>
              <a:buFont typeface="Wingdings" pitchFamily="2" charset="2"/>
              <a:buNone/>
              <a:defRPr/>
            </a:pPr>
            <a:r>
              <a:rPr lang="en-US" b="1" kern="0" dirty="0" smtClean="0">
                <a:solidFill>
                  <a:srgbClr val="1A1A74"/>
                </a:solidFill>
                <a:latin typeface="+mn-lt"/>
              </a:rPr>
              <a:t>Expected </a:t>
            </a:r>
            <a:r>
              <a:rPr lang="en-US" b="1" kern="0" dirty="0">
                <a:solidFill>
                  <a:srgbClr val="1A1A74"/>
                </a:solidFill>
                <a:latin typeface="+mn-lt"/>
              </a:rPr>
              <a:t>Marginal Cost =  </a:t>
            </a:r>
            <a:r>
              <a:rPr lang="en-US" b="1" kern="0" dirty="0" smtClean="0">
                <a:solidFill>
                  <a:srgbClr val="1A1A74"/>
                </a:solidFill>
                <a:latin typeface="+mn-lt"/>
              </a:rPr>
              <a:t>0.25(5</a:t>
            </a:r>
            <a:r>
              <a:rPr lang="en-US" b="1" kern="0" dirty="0">
                <a:solidFill>
                  <a:srgbClr val="1A1A74"/>
                </a:solidFill>
                <a:latin typeface="+mn-lt"/>
              </a:rPr>
              <a:t>) = </a:t>
            </a:r>
            <a:r>
              <a:rPr lang="en-US" b="1" kern="0" dirty="0" smtClean="0">
                <a:solidFill>
                  <a:srgbClr val="1A1A74"/>
                </a:solidFill>
                <a:latin typeface="+mn-lt"/>
              </a:rPr>
              <a:t>1.25</a:t>
            </a:r>
            <a:endParaRPr lang="en-US" kern="0" dirty="0">
              <a:solidFill>
                <a:srgbClr val="1A1A74"/>
              </a:solidFill>
              <a:latin typeface="+mn-lt"/>
            </a:endParaRPr>
          </a:p>
          <a:p>
            <a:pPr marL="342900" indent="-342900" eaLnBrk="0" hangingPunct="0">
              <a:lnSpc>
                <a:spcPct val="130000"/>
              </a:lnSpc>
              <a:spcBef>
                <a:spcPct val="20000"/>
              </a:spcBef>
              <a:buClr>
                <a:srgbClr val="000000"/>
              </a:buClr>
              <a:buFont typeface="Wingdings" pitchFamily="2" charset="2"/>
              <a:buNone/>
              <a:defRPr/>
            </a:pPr>
            <a:endParaRPr lang="en-US" kern="0" dirty="0">
              <a:solidFill>
                <a:srgbClr val="1A1A74"/>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dissolve">
                                      <p:cBhvr>
                                        <p:cTn id="7" dur="500"/>
                                        <p:tgtEl>
                                          <p:spTgt spid="296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dissolv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dissolve">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dissolve">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dissolve">
                                      <p:cBhvr>
                                        <p:cTn id="27" dur="500"/>
                                        <p:tgtEl>
                                          <p:spTgt spid="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dissolve">
                                      <p:cBhvr>
                                        <p:cTn id="3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3200" smtClean="0"/>
              <a:t>What are the Reasons?</a:t>
            </a:r>
          </a:p>
        </p:txBody>
      </p:sp>
      <p:sp>
        <p:nvSpPr>
          <p:cNvPr id="19459" name="Rectangle 3"/>
          <p:cNvSpPr>
            <a:spLocks noGrp="1" noChangeArrowheads="1"/>
          </p:cNvSpPr>
          <p:nvPr>
            <p:ph type="body" idx="1"/>
          </p:nvPr>
        </p:nvSpPr>
        <p:spPr/>
        <p:txBody>
          <a:bodyPr/>
          <a:lstStyle/>
          <a:p>
            <a:pPr>
              <a:buFont typeface="Wingdings" pitchFamily="2" charset="2"/>
              <a:buNone/>
            </a:pPr>
            <a:r>
              <a:rPr lang="en-US" smtClean="0"/>
              <a:t>  </a:t>
            </a:r>
          </a:p>
        </p:txBody>
      </p:sp>
      <p:pic>
        <p:nvPicPr>
          <p:cNvPr id="19460" name="Picture 4"/>
          <p:cNvPicPr>
            <a:picLocks noChangeAspect="1" noChangeArrowheads="1"/>
          </p:cNvPicPr>
          <p:nvPr/>
        </p:nvPicPr>
        <p:blipFill>
          <a:blip r:embed="rId3" cstate="print"/>
          <a:srcRect/>
          <a:stretch>
            <a:fillRect/>
          </a:stretch>
        </p:blipFill>
        <p:spPr bwMode="auto">
          <a:xfrm>
            <a:off x="533400" y="1603375"/>
            <a:ext cx="8382000" cy="4141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3200" dirty="0" smtClean="0"/>
              <a:t>Marginal Analysis</a:t>
            </a:r>
          </a:p>
        </p:txBody>
      </p:sp>
      <p:sp>
        <p:nvSpPr>
          <p:cNvPr id="31747" name="Rectangle 3"/>
          <p:cNvSpPr>
            <a:spLocks noGrp="1" noChangeArrowheads="1"/>
          </p:cNvSpPr>
          <p:nvPr>
            <p:ph type="body" idx="1"/>
          </p:nvPr>
        </p:nvSpPr>
        <p:spPr>
          <a:xfrm>
            <a:off x="250825" y="1304925"/>
            <a:ext cx="8893175" cy="3708251"/>
          </a:xfrm>
        </p:spPr>
        <p:txBody>
          <a:bodyPr/>
          <a:lstStyle/>
          <a:p>
            <a:pPr>
              <a:lnSpc>
                <a:spcPct val="105000"/>
              </a:lnSpc>
              <a:buNone/>
            </a:pPr>
            <a:r>
              <a:rPr lang="en-US" b="1" dirty="0" smtClean="0"/>
              <a:t>Marginal Profit: </a:t>
            </a:r>
            <a:r>
              <a:rPr lang="en-US" dirty="0" smtClean="0"/>
              <a:t>The retailer makes and extra profit of $20 (30 – 10)</a:t>
            </a:r>
          </a:p>
          <a:p>
            <a:pPr>
              <a:lnSpc>
                <a:spcPct val="105000"/>
              </a:lnSpc>
              <a:buNone/>
            </a:pPr>
            <a:r>
              <a:rPr lang="en-US" dirty="0" smtClean="0"/>
              <a:t>P(</a:t>
            </a:r>
            <a:r>
              <a:rPr lang="en-US" b="1" i="1" dirty="0" smtClean="0"/>
              <a:t>R</a:t>
            </a:r>
            <a:r>
              <a:rPr lang="en-US" dirty="0" smtClean="0"/>
              <a:t>  &gt; 2000) = 0.75 </a:t>
            </a:r>
          </a:p>
          <a:p>
            <a:pPr>
              <a:lnSpc>
                <a:spcPct val="105000"/>
              </a:lnSpc>
              <a:buFont typeface="Wingdings" pitchFamily="2" charset="2"/>
              <a:buNone/>
            </a:pPr>
            <a:r>
              <a:rPr lang="en-US" b="1" dirty="0" smtClean="0"/>
              <a:t>Expected Marginal Profit= 0.75(20) = 15</a:t>
            </a:r>
          </a:p>
          <a:p>
            <a:pPr>
              <a:lnSpc>
                <a:spcPct val="105000"/>
              </a:lnSpc>
              <a:buFont typeface="Wingdings" pitchFamily="2" charset="2"/>
              <a:buNone/>
            </a:pPr>
            <a:r>
              <a:rPr lang="en-US" b="1" dirty="0" smtClean="0"/>
              <a:t>MP ≥ MC</a:t>
            </a:r>
          </a:p>
          <a:p>
            <a:pPr>
              <a:lnSpc>
                <a:spcPct val="105000"/>
              </a:lnSpc>
              <a:buFont typeface="Wingdings" pitchFamily="2" charset="2"/>
              <a:buNone/>
            </a:pPr>
            <a:r>
              <a:rPr lang="en-US" b="1" dirty="0" smtClean="0"/>
              <a:t>Expected Value = 15-1.25 = 13.75</a:t>
            </a:r>
          </a:p>
          <a:p>
            <a:pPr marL="342900" lvl="1" indent="-342900">
              <a:lnSpc>
                <a:spcPct val="105000"/>
              </a:lnSpc>
              <a:buClr>
                <a:srgbClr val="000000"/>
              </a:buClr>
              <a:buFont typeface="Times New Roman" pitchFamily="18" charset="0"/>
              <a:buNone/>
            </a:pPr>
            <a:r>
              <a:rPr lang="en-US" dirty="0" smtClean="0"/>
              <a:t>By purchasing an additional unit, the expected profit increases by $13.75</a:t>
            </a:r>
          </a:p>
          <a:p>
            <a:pPr>
              <a:buFont typeface="Wingdings" pitchFamily="2" charset="2"/>
              <a:buNone/>
            </a:pPr>
            <a:r>
              <a:rPr lang="en-US" dirty="0" smtClean="0"/>
              <a:t>The retailer should purchase at least 2,001 units.</a:t>
            </a:r>
          </a:p>
          <a:p>
            <a:pPr marL="342900" lvl="1" indent="-342900">
              <a:lnSpc>
                <a:spcPct val="105000"/>
              </a:lnSpc>
              <a:buClr>
                <a:srgbClr val="000000"/>
              </a:buClr>
              <a:buFont typeface="Times New Roman" pitchFamily="18" charset="0"/>
              <a:buNone/>
            </a:pPr>
            <a:endParaRPr lang="en-US" dirty="0" smtClean="0"/>
          </a:p>
          <a:p>
            <a:pPr>
              <a:lnSpc>
                <a:spcPct val="105000"/>
              </a:lnSpc>
              <a:buFont typeface="Wingdings" pitchFamily="2" charset="2"/>
              <a:buNone/>
            </a:pPr>
            <a:endParaRPr lang="en-US" b="1" dirty="0" smtClean="0"/>
          </a:p>
        </p:txBody>
      </p:sp>
      <p:pic>
        <p:nvPicPr>
          <p:cNvPr id="26628" name="Picture 6" descr="Picture11.png"/>
          <p:cNvPicPr>
            <a:picLocks noChangeAspect="1"/>
          </p:cNvPicPr>
          <p:nvPr/>
        </p:nvPicPr>
        <p:blipFill>
          <a:blip r:embed="rId3" cstate="print"/>
          <a:srcRect/>
          <a:stretch>
            <a:fillRect/>
          </a:stretch>
        </p:blipFill>
        <p:spPr bwMode="auto">
          <a:xfrm>
            <a:off x="7099300" y="4497388"/>
            <a:ext cx="2044700" cy="20637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dissolve">
                                      <p:cBhvr>
                                        <p:cTn id="12" dur="500"/>
                                        <p:tgtEl>
                                          <p:spTgt spid="317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dissolve">
                                      <p:cBhvr>
                                        <p:cTn id="17" dur="500"/>
                                        <p:tgtEl>
                                          <p:spTgt spid="317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dissolve">
                                      <p:cBhvr>
                                        <p:cTn id="22" dur="500"/>
                                        <p:tgtEl>
                                          <p:spTgt spid="317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1747">
                                            <p:txEl>
                                              <p:pRg st="4" end="4"/>
                                            </p:txEl>
                                          </p:spTgt>
                                        </p:tgtEl>
                                        <p:attrNameLst>
                                          <p:attrName>style.visibility</p:attrName>
                                        </p:attrNameLst>
                                      </p:cBhvr>
                                      <p:to>
                                        <p:strVal val="visible"/>
                                      </p:to>
                                    </p:set>
                                    <p:animEffect transition="in" filter="dissolve">
                                      <p:cBhvr>
                                        <p:cTn id="27" dur="500"/>
                                        <p:tgtEl>
                                          <p:spTgt spid="31747">
                                            <p:txEl>
                                              <p:pRg st="4" end="4"/>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31747">
                                            <p:txEl>
                                              <p:pRg st="5" end="5"/>
                                            </p:txEl>
                                          </p:spTgt>
                                        </p:tgtEl>
                                        <p:attrNameLst>
                                          <p:attrName>style.visibility</p:attrName>
                                        </p:attrNameLst>
                                      </p:cBhvr>
                                      <p:to>
                                        <p:strVal val="visible"/>
                                      </p:to>
                                    </p:set>
                                    <p:animEffect transition="in" filter="dissolve">
                                      <p:cBhvr>
                                        <p:cTn id="30" dur="500"/>
                                        <p:tgtEl>
                                          <p:spTgt spid="31747">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31747">
                                            <p:txEl>
                                              <p:pRg st="6" end="6"/>
                                            </p:txEl>
                                          </p:spTgt>
                                        </p:tgtEl>
                                        <p:attrNameLst>
                                          <p:attrName>style.visibility</p:attrName>
                                        </p:attrNameLst>
                                      </p:cBhvr>
                                      <p:to>
                                        <p:strVal val="visible"/>
                                      </p:to>
                                    </p:set>
                                    <p:animEffect transition="in" filter="dissolve">
                                      <p:cBhvr>
                                        <p:cTn id="35" dur="500"/>
                                        <p:tgtEl>
                                          <p:spTgt spid="317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3200" dirty="0" smtClean="0"/>
              <a:t>Marginal Analysis</a:t>
            </a:r>
          </a:p>
        </p:txBody>
      </p:sp>
      <p:sp>
        <p:nvSpPr>
          <p:cNvPr id="33795" name="Rectangle 3"/>
          <p:cNvSpPr>
            <a:spLocks noGrp="1" noChangeArrowheads="1"/>
          </p:cNvSpPr>
          <p:nvPr>
            <p:ph type="body" idx="1"/>
          </p:nvPr>
        </p:nvSpPr>
        <p:spPr>
          <a:xfrm>
            <a:off x="358775" y="1304925"/>
            <a:ext cx="8785225" cy="2916163"/>
          </a:xfrm>
        </p:spPr>
        <p:txBody>
          <a:bodyPr/>
          <a:lstStyle/>
          <a:p>
            <a:pPr>
              <a:buFont typeface="Wingdings" pitchFamily="2" charset="2"/>
              <a:buNone/>
            </a:pPr>
            <a:r>
              <a:rPr lang="en-US" dirty="0" smtClean="0"/>
              <a:t>Should he purchase 2,002 units?</a:t>
            </a:r>
          </a:p>
          <a:p>
            <a:pPr>
              <a:lnSpc>
                <a:spcPct val="95000"/>
              </a:lnSpc>
              <a:buNone/>
            </a:pPr>
            <a:r>
              <a:rPr lang="en-US" b="1" dirty="0" smtClean="0"/>
              <a:t>Marginal Cost</a:t>
            </a:r>
            <a:r>
              <a:rPr lang="en-US" dirty="0" smtClean="0"/>
              <a:t>: $5 salvage </a:t>
            </a:r>
            <a:r>
              <a:rPr lang="en-US" dirty="0" smtClean="0">
                <a:sym typeface="Wingdings" pitchFamily="2" charset="2"/>
              </a:rPr>
              <a:t> </a:t>
            </a:r>
            <a:r>
              <a:rPr lang="en-US" dirty="0" smtClean="0"/>
              <a:t>P(</a:t>
            </a:r>
            <a:r>
              <a:rPr lang="en-US" b="1" i="1" dirty="0" smtClean="0"/>
              <a:t>R </a:t>
            </a:r>
            <a:r>
              <a:rPr lang="en-US" dirty="0" smtClean="0"/>
              <a:t>≤ 2001) = 0.25 </a:t>
            </a:r>
          </a:p>
          <a:p>
            <a:pPr>
              <a:lnSpc>
                <a:spcPct val="95000"/>
              </a:lnSpc>
              <a:buNone/>
            </a:pPr>
            <a:r>
              <a:rPr lang="en-US" b="1" dirty="0" smtClean="0">
                <a:sym typeface="Wingdings" pitchFamily="2" charset="2"/>
              </a:rPr>
              <a:t>Expected Marginal Cost = </a:t>
            </a:r>
            <a:r>
              <a:rPr lang="en-US" b="1" dirty="0" smtClean="0"/>
              <a:t>1.25</a:t>
            </a:r>
          </a:p>
          <a:p>
            <a:pPr>
              <a:lnSpc>
                <a:spcPct val="95000"/>
              </a:lnSpc>
              <a:buNone/>
            </a:pPr>
            <a:r>
              <a:rPr lang="en-US" b="1" dirty="0" smtClean="0"/>
              <a:t>Marginal Profit</a:t>
            </a:r>
            <a:r>
              <a:rPr lang="en-US" dirty="0" smtClean="0"/>
              <a:t>: $20 profit  </a:t>
            </a:r>
            <a:r>
              <a:rPr lang="en-US" dirty="0" smtClean="0">
                <a:sym typeface="Wingdings" pitchFamily="2" charset="2"/>
              </a:rPr>
              <a:t> </a:t>
            </a:r>
            <a:r>
              <a:rPr lang="en-US" dirty="0" smtClean="0"/>
              <a:t>P(</a:t>
            </a:r>
            <a:r>
              <a:rPr lang="en-US" b="1" i="1" dirty="0" smtClean="0"/>
              <a:t>R</a:t>
            </a:r>
            <a:r>
              <a:rPr lang="en-US" dirty="0" smtClean="0"/>
              <a:t> &gt;2002) = 0.75 </a:t>
            </a:r>
          </a:p>
          <a:p>
            <a:pPr>
              <a:lnSpc>
                <a:spcPct val="105000"/>
              </a:lnSpc>
              <a:buNone/>
            </a:pPr>
            <a:r>
              <a:rPr lang="en-US" b="1" dirty="0" smtClean="0">
                <a:sym typeface="Wingdings" pitchFamily="2" charset="2"/>
              </a:rPr>
              <a:t>Expected Marginal Profit = </a:t>
            </a:r>
            <a:r>
              <a:rPr lang="en-US" b="1" dirty="0" smtClean="0"/>
              <a:t>15</a:t>
            </a:r>
          </a:p>
          <a:p>
            <a:pPr>
              <a:lnSpc>
                <a:spcPct val="105000"/>
              </a:lnSpc>
              <a:buFont typeface="Wingdings" pitchFamily="2" charset="2"/>
              <a:buNone/>
            </a:pPr>
            <a:r>
              <a:rPr lang="en-US" b="1" dirty="0" smtClean="0"/>
              <a:t>Expected Value = 18-0.5 = 13.75</a:t>
            </a:r>
          </a:p>
          <a:p>
            <a:pPr>
              <a:lnSpc>
                <a:spcPct val="105000"/>
              </a:lnSpc>
              <a:buFont typeface="Wingdings" pitchFamily="2" charset="2"/>
              <a:buNone/>
            </a:pPr>
            <a:endParaRPr lang="en-US" b="1" dirty="0" smtClean="0"/>
          </a:p>
          <a:p>
            <a:pPr>
              <a:lnSpc>
                <a:spcPct val="105000"/>
              </a:lnSpc>
              <a:buFont typeface="Wingdings" pitchFamily="2" charset="2"/>
              <a:buNone/>
            </a:pPr>
            <a:endParaRPr lang="en-US" b="1" dirty="0" smtClean="0"/>
          </a:p>
        </p:txBody>
      </p:sp>
      <p:pic>
        <p:nvPicPr>
          <p:cNvPr id="27652" name="Picture 6" descr="Picture11.png"/>
          <p:cNvPicPr>
            <a:picLocks noChangeAspect="1"/>
          </p:cNvPicPr>
          <p:nvPr/>
        </p:nvPicPr>
        <p:blipFill>
          <a:blip r:embed="rId3" cstate="print"/>
          <a:srcRect/>
          <a:stretch>
            <a:fillRect/>
          </a:stretch>
        </p:blipFill>
        <p:spPr bwMode="auto">
          <a:xfrm>
            <a:off x="7027800" y="4461594"/>
            <a:ext cx="2044700" cy="2063750"/>
          </a:xfrm>
          <a:prstGeom prst="rect">
            <a:avLst/>
          </a:prstGeom>
          <a:noFill/>
          <a:ln w="9525">
            <a:noFill/>
            <a:miter lim="800000"/>
            <a:headEnd/>
            <a:tailEnd/>
          </a:ln>
        </p:spPr>
      </p:pic>
      <p:sp>
        <p:nvSpPr>
          <p:cNvPr id="8" name="Rectangle 3"/>
          <p:cNvSpPr txBox="1">
            <a:spLocks noChangeArrowheads="1"/>
          </p:cNvSpPr>
          <p:nvPr/>
        </p:nvSpPr>
        <p:spPr bwMode="auto">
          <a:xfrm>
            <a:off x="431540" y="5229200"/>
            <a:ext cx="6516688" cy="1331912"/>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b="1" kern="0" dirty="0">
                <a:solidFill>
                  <a:srgbClr val="1A1A74"/>
                </a:solidFill>
                <a:latin typeface="+mn-lt"/>
              </a:rPr>
              <a:t>Conclusion</a:t>
            </a:r>
            <a:r>
              <a:rPr lang="en-US" kern="0" dirty="0">
                <a:solidFill>
                  <a:srgbClr val="1A1A74"/>
                </a:solidFill>
                <a:latin typeface="+mn-lt"/>
              </a:rPr>
              <a:t>: </a:t>
            </a:r>
          </a:p>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Wholesaler should purchase at least </a:t>
            </a:r>
            <a:r>
              <a:rPr lang="en-US" kern="0" dirty="0" smtClean="0">
                <a:solidFill>
                  <a:srgbClr val="1A1A74"/>
                </a:solidFill>
                <a:latin typeface="+mn-lt"/>
              </a:rPr>
              <a:t>3000 </a:t>
            </a:r>
            <a:r>
              <a:rPr lang="en-US" kern="0" dirty="0">
                <a:solidFill>
                  <a:srgbClr val="1A1A74"/>
                </a:solidFill>
                <a:latin typeface="+mn-lt"/>
              </a:rPr>
              <a:t>units.</a:t>
            </a:r>
            <a:endParaRPr lang="en-US" b="1" kern="0" dirty="0">
              <a:solidFill>
                <a:srgbClr val="1A1A74"/>
              </a:solidFill>
              <a:latin typeface="+mn-lt"/>
            </a:endParaRPr>
          </a:p>
        </p:txBody>
      </p:sp>
      <p:sp>
        <p:nvSpPr>
          <p:cNvPr id="6" name="Rectangle 3"/>
          <p:cNvSpPr txBox="1">
            <a:spLocks noChangeArrowheads="1"/>
          </p:cNvSpPr>
          <p:nvPr/>
        </p:nvSpPr>
        <p:spPr bwMode="auto">
          <a:xfrm>
            <a:off x="358775" y="4041068"/>
            <a:ext cx="7165553" cy="126014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R="0" lvl="0" algn="l" defTabSz="914400" rtl="0" eaLnBrk="0" fontAlgn="base" latinLnBrk="0" hangingPunct="0">
              <a:lnSpc>
                <a:spcPct val="105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mn-lt"/>
                <a:ea typeface="+mn-ea"/>
                <a:cs typeface="+mn-cs"/>
              </a:rPr>
              <a:t>Assuming that the initial purchasing quantity is between 2000 and 3000, then by purchasing an additional unit exactly the same savings will be achieved.</a:t>
            </a:r>
          </a:p>
          <a:p>
            <a:pPr marL="342900" marR="0" lvl="0" indent="-342900" algn="l" defTabSz="914400" rtl="0" eaLnBrk="0" fontAlgn="base" latinLnBrk="0" hangingPunct="0">
              <a:lnSpc>
                <a:spcPct val="105000"/>
              </a:lnSpc>
              <a:spcBef>
                <a:spcPct val="20000"/>
              </a:spcBef>
              <a:spcAft>
                <a:spcPct val="0"/>
              </a:spcAft>
              <a:buClr>
                <a:srgbClr val="000000"/>
              </a:buClr>
              <a:buSzTx/>
              <a:buFont typeface="Wingdings" pitchFamily="2" charset="2"/>
              <a:buNone/>
              <a:tabLst/>
              <a:defRPr/>
            </a:pPr>
            <a:endParaRPr kumimoji="0" lang="en-US" sz="2400" b="1" i="0" u="none" strike="noStrike" kern="0" cap="none" spc="0" normalizeH="0" baseline="0" noProof="0" dirty="0" smtClean="0">
              <a:ln>
                <a:noFill/>
              </a:ln>
              <a:solidFill>
                <a:srgbClr val="1A1A74"/>
              </a:solidFill>
              <a:effectLst/>
              <a:uLnTx/>
              <a:uFillTx/>
              <a:latin typeface="+mn-lt"/>
              <a:ea typeface="+mn-ea"/>
              <a:cs typeface="+mn-cs"/>
            </a:endParaRPr>
          </a:p>
          <a:p>
            <a:pPr marL="342900" marR="0" lvl="0" indent="-342900" algn="l" defTabSz="914400" rtl="0" eaLnBrk="0" fontAlgn="base" latinLnBrk="0" hangingPunct="0">
              <a:lnSpc>
                <a:spcPct val="105000"/>
              </a:lnSpc>
              <a:spcBef>
                <a:spcPct val="20000"/>
              </a:spcBef>
              <a:spcAft>
                <a:spcPct val="0"/>
              </a:spcAft>
              <a:buClr>
                <a:srgbClr val="000000"/>
              </a:buClr>
              <a:buSzTx/>
              <a:buFont typeface="Wingdings" pitchFamily="2" charset="2"/>
              <a:buNone/>
              <a:tabLst/>
              <a:defRPr/>
            </a:pPr>
            <a:endParaRPr kumimoji="0" lang="en-US" sz="2400" b="1" i="0" u="none" strike="noStrike" kern="0" cap="none" spc="0" normalizeH="0" baseline="0" noProof="0" dirty="0" smtClean="0">
              <a:ln>
                <a:noFill/>
              </a:ln>
              <a:solidFill>
                <a:srgbClr val="1A1A74"/>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dissolve">
                                      <p:cBhvr>
                                        <p:cTn id="7" dur="5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dissolve">
                                      <p:cBhvr>
                                        <p:cTn id="12" dur="500"/>
                                        <p:tgtEl>
                                          <p:spTgt spid="33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dissolve">
                                      <p:cBhvr>
                                        <p:cTn id="17" dur="500"/>
                                        <p:tgtEl>
                                          <p:spTgt spid="337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3795">
                                            <p:txEl>
                                              <p:pRg st="3" end="3"/>
                                            </p:txEl>
                                          </p:spTgt>
                                        </p:tgtEl>
                                        <p:attrNameLst>
                                          <p:attrName>style.visibility</p:attrName>
                                        </p:attrNameLst>
                                      </p:cBhvr>
                                      <p:to>
                                        <p:strVal val="visible"/>
                                      </p:to>
                                    </p:set>
                                    <p:animEffect transition="in" filter="dissolve">
                                      <p:cBhvr>
                                        <p:cTn id="22" dur="500"/>
                                        <p:tgtEl>
                                          <p:spTgt spid="337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3795">
                                            <p:txEl>
                                              <p:pRg st="4" end="4"/>
                                            </p:txEl>
                                          </p:spTgt>
                                        </p:tgtEl>
                                        <p:attrNameLst>
                                          <p:attrName>style.visibility</p:attrName>
                                        </p:attrNameLst>
                                      </p:cBhvr>
                                      <p:to>
                                        <p:strVal val="visible"/>
                                      </p:to>
                                    </p:set>
                                    <p:animEffect transition="in" filter="dissolve">
                                      <p:cBhvr>
                                        <p:cTn id="27" dur="500"/>
                                        <p:tgtEl>
                                          <p:spTgt spid="337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3795">
                                            <p:txEl>
                                              <p:pRg st="5" end="5"/>
                                            </p:txEl>
                                          </p:spTgt>
                                        </p:tgtEl>
                                        <p:attrNameLst>
                                          <p:attrName>style.visibility</p:attrName>
                                        </p:attrNameLst>
                                      </p:cBhvr>
                                      <p:to>
                                        <p:strVal val="visible"/>
                                      </p:to>
                                    </p:set>
                                    <p:animEffect transition="in" filter="dissolve">
                                      <p:cBhvr>
                                        <p:cTn id="32" dur="500"/>
                                        <p:tgtEl>
                                          <p:spTgt spid="337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dissolve">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dissolve">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P spid="8" grpId="0"/>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z="3200" dirty="0" smtClean="0"/>
              <a:t>Marginal Analysis</a:t>
            </a:r>
          </a:p>
        </p:txBody>
      </p:sp>
      <p:sp>
        <p:nvSpPr>
          <p:cNvPr id="8" name="Rectangle 3"/>
          <p:cNvSpPr txBox="1">
            <a:spLocks noChangeArrowheads="1"/>
          </p:cNvSpPr>
          <p:nvPr/>
        </p:nvSpPr>
        <p:spPr bwMode="auto">
          <a:xfrm>
            <a:off x="431800" y="1448780"/>
            <a:ext cx="8328025" cy="219620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smtClean="0">
                <a:ln>
                  <a:noFill/>
                </a:ln>
                <a:solidFill>
                  <a:srgbClr val="1A1A74"/>
                </a:solidFill>
                <a:effectLst/>
                <a:uLnTx/>
                <a:uFillTx/>
                <a:latin typeface="+mn-lt"/>
                <a:ea typeface="+mn-ea"/>
                <a:cs typeface="+mn-cs"/>
              </a:rPr>
              <a:t>Why does the </a:t>
            </a:r>
            <a:r>
              <a:rPr kumimoji="0" lang="en-US" sz="2400" b="1" i="0" u="none" strike="noStrike" kern="0" cap="none" spc="0" normalizeH="0" baseline="0" noProof="0" smtClean="0">
                <a:ln>
                  <a:noFill/>
                </a:ln>
                <a:solidFill>
                  <a:srgbClr val="1A1A74"/>
                </a:solidFill>
                <a:effectLst/>
                <a:uLnTx/>
                <a:uFillTx/>
                <a:latin typeface="+mn-lt"/>
                <a:ea typeface="+mn-ea"/>
                <a:cs typeface="+mn-cs"/>
              </a:rPr>
              <a:t>marginal value</a:t>
            </a:r>
            <a:r>
              <a:rPr kumimoji="0" lang="en-US" sz="2400" b="0" i="0" u="none" strike="noStrike" kern="0" cap="none" spc="0" normalizeH="0" baseline="0" noProof="0" smtClean="0">
                <a:ln>
                  <a:noFill/>
                </a:ln>
                <a:solidFill>
                  <a:srgbClr val="1A1A74"/>
                </a:solidFill>
                <a:effectLst/>
                <a:uLnTx/>
                <a:uFillTx/>
                <a:latin typeface="+mn-lt"/>
                <a:ea typeface="+mn-ea"/>
                <a:cs typeface="+mn-cs"/>
              </a:rPr>
              <a:t> of an additional unit decrease, as the purchasing quantity increases?</a:t>
            </a:r>
          </a:p>
          <a:p>
            <a:pPr marL="742950" marR="0" lvl="1" indent="-285750" algn="l" defTabSz="914400" rtl="0" eaLnBrk="0" fontAlgn="base" latinLnBrk="0" hangingPunct="0">
              <a:lnSpc>
                <a:spcPct val="130000"/>
              </a:lnSpc>
              <a:spcBef>
                <a:spcPct val="20000"/>
              </a:spcBef>
              <a:spcAft>
                <a:spcPct val="0"/>
              </a:spcAft>
              <a:buClr>
                <a:srgbClr val="1A1A74"/>
              </a:buClr>
              <a:buSzTx/>
              <a:buFont typeface="Times New Roman" pitchFamily="18" charset="0"/>
              <a:buChar char="–"/>
              <a:tabLst/>
              <a:defRPr/>
            </a:pPr>
            <a:r>
              <a:rPr kumimoji="0" lang="en-US" sz="2400" b="0" i="0" u="none" strike="noStrike" kern="0" cap="none" spc="0" normalizeH="0" baseline="0" noProof="0" smtClean="0">
                <a:ln>
                  <a:noFill/>
                </a:ln>
                <a:solidFill>
                  <a:srgbClr val="1A1A74"/>
                </a:solidFill>
                <a:effectLst/>
                <a:uLnTx/>
                <a:uFillTx/>
                <a:latin typeface="+mn-lt"/>
              </a:rPr>
              <a:t>Expected cost of an additional unit increases</a:t>
            </a:r>
          </a:p>
          <a:p>
            <a:pPr marL="742950" marR="0" lvl="1" indent="-285750" algn="l" defTabSz="914400" rtl="0" eaLnBrk="0" fontAlgn="base" latinLnBrk="0" hangingPunct="0">
              <a:lnSpc>
                <a:spcPct val="130000"/>
              </a:lnSpc>
              <a:spcBef>
                <a:spcPct val="20000"/>
              </a:spcBef>
              <a:spcAft>
                <a:spcPct val="0"/>
              </a:spcAft>
              <a:buClr>
                <a:srgbClr val="1A1A74"/>
              </a:buClr>
              <a:buSzTx/>
              <a:buFont typeface="Times New Roman" pitchFamily="18" charset="0"/>
              <a:buChar char="–"/>
              <a:tabLst/>
              <a:defRPr/>
            </a:pPr>
            <a:r>
              <a:rPr kumimoji="0" lang="en-US" sz="2400" b="0" i="0" u="none" strike="noStrike" kern="0" cap="none" spc="0" normalizeH="0" baseline="0" noProof="0" smtClean="0">
                <a:ln>
                  <a:noFill/>
                </a:ln>
                <a:solidFill>
                  <a:srgbClr val="1A1A74"/>
                </a:solidFill>
                <a:effectLst/>
                <a:uLnTx/>
                <a:uFillTx/>
                <a:latin typeface="+mn-lt"/>
              </a:rPr>
              <a:t>Expected savings of an additional unit decreases</a:t>
            </a:r>
            <a:endParaRPr kumimoji="0" lang="en-US" sz="2400" b="0" i="0" u="none" strike="noStrike" kern="0" cap="none" spc="0" normalizeH="0" baseline="0" noProof="0" dirty="0" smtClean="0">
              <a:ln>
                <a:noFill/>
              </a:ln>
              <a:solidFill>
                <a:srgbClr val="1A1A74"/>
              </a:solidFill>
              <a:effectLst/>
              <a:uLnTx/>
              <a:uFillTx/>
              <a:latin typeface="+mn-lt"/>
            </a:endParaRPr>
          </a:p>
        </p:txBody>
      </p:sp>
      <p:graphicFrame>
        <p:nvGraphicFramePr>
          <p:cNvPr id="56321" name="Object 1"/>
          <p:cNvGraphicFramePr>
            <a:graphicFrameLocks noChangeAspect="1"/>
          </p:cNvGraphicFramePr>
          <p:nvPr/>
        </p:nvGraphicFramePr>
        <p:xfrm>
          <a:off x="1042988" y="3860800"/>
          <a:ext cx="7027862" cy="2520950"/>
        </p:xfrm>
        <a:graphic>
          <a:graphicData uri="http://schemas.openxmlformats.org/presentationml/2006/ole">
            <p:oleObj spid="_x0000_s56321" name="Worksheet" r:id="rId4" imgW="4886228" imgH="1752722" progId="Excel.Sheet.12">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z="3200" dirty="0" smtClean="0"/>
              <a:t>Marginal Analysis</a:t>
            </a:r>
          </a:p>
        </p:txBody>
      </p:sp>
      <p:sp>
        <p:nvSpPr>
          <p:cNvPr id="31747" name="Rectangle 3"/>
          <p:cNvSpPr>
            <a:spLocks noGrp="1" noChangeArrowheads="1"/>
          </p:cNvSpPr>
          <p:nvPr>
            <p:ph type="body" idx="1"/>
          </p:nvPr>
        </p:nvSpPr>
        <p:spPr>
          <a:xfrm>
            <a:off x="409575" y="1311275"/>
            <a:ext cx="8734425" cy="1643063"/>
          </a:xfrm>
        </p:spPr>
        <p:txBody>
          <a:bodyPr/>
          <a:lstStyle/>
          <a:p>
            <a:pPr>
              <a:buFont typeface="Wingdings" pitchFamily="2" charset="2"/>
              <a:buNone/>
            </a:pPr>
            <a:r>
              <a:rPr lang="en-US" smtClean="0"/>
              <a:t>What is the optimal purchasing quantity?</a:t>
            </a:r>
          </a:p>
          <a:p>
            <a:pPr lvl="1"/>
            <a:r>
              <a:rPr lang="en-US" smtClean="0"/>
              <a:t>Answer: Choose the quantity that makes marginal value: zero</a:t>
            </a:r>
          </a:p>
        </p:txBody>
      </p:sp>
      <p:sp>
        <p:nvSpPr>
          <p:cNvPr id="31748" name="Line 4"/>
          <p:cNvSpPr>
            <a:spLocks noChangeShapeType="1"/>
          </p:cNvSpPr>
          <p:nvPr/>
        </p:nvSpPr>
        <p:spPr bwMode="auto">
          <a:xfrm flipV="1">
            <a:off x="1463675" y="3009900"/>
            <a:ext cx="0" cy="2286000"/>
          </a:xfrm>
          <a:prstGeom prst="line">
            <a:avLst/>
          </a:prstGeom>
          <a:noFill/>
          <a:ln w="9525">
            <a:solidFill>
              <a:schemeClr val="tx1"/>
            </a:solidFill>
            <a:round/>
            <a:headEnd/>
            <a:tailEnd type="triangle" w="med" len="med"/>
          </a:ln>
        </p:spPr>
        <p:txBody>
          <a:bodyPr/>
          <a:lstStyle/>
          <a:p>
            <a:endParaRPr lang="en-US"/>
          </a:p>
        </p:txBody>
      </p:sp>
      <p:sp>
        <p:nvSpPr>
          <p:cNvPr id="31749" name="Line 5"/>
          <p:cNvSpPr>
            <a:spLocks noChangeShapeType="1"/>
          </p:cNvSpPr>
          <p:nvPr/>
        </p:nvSpPr>
        <p:spPr bwMode="auto">
          <a:xfrm>
            <a:off x="1463675" y="4914900"/>
            <a:ext cx="6553200" cy="0"/>
          </a:xfrm>
          <a:prstGeom prst="line">
            <a:avLst/>
          </a:prstGeom>
          <a:noFill/>
          <a:ln w="9525">
            <a:solidFill>
              <a:schemeClr val="tx1"/>
            </a:solidFill>
            <a:round/>
            <a:headEnd/>
            <a:tailEnd type="triangle" w="med" len="med"/>
          </a:ln>
        </p:spPr>
        <p:txBody>
          <a:bodyPr/>
          <a:lstStyle/>
          <a:p>
            <a:endParaRPr lang="en-US"/>
          </a:p>
        </p:txBody>
      </p:sp>
      <p:sp>
        <p:nvSpPr>
          <p:cNvPr id="31750" name="Text Box 6"/>
          <p:cNvSpPr txBox="1">
            <a:spLocks noChangeArrowheads="1"/>
          </p:cNvSpPr>
          <p:nvPr/>
        </p:nvSpPr>
        <p:spPr bwMode="auto">
          <a:xfrm>
            <a:off x="7864475" y="4748213"/>
            <a:ext cx="1035050" cy="366712"/>
          </a:xfrm>
          <a:prstGeom prst="rect">
            <a:avLst/>
          </a:prstGeom>
          <a:noFill/>
          <a:ln w="9525">
            <a:noFill/>
            <a:miter lim="800000"/>
            <a:headEnd/>
            <a:tailEnd/>
          </a:ln>
        </p:spPr>
        <p:txBody>
          <a:bodyPr wrap="none">
            <a:spAutoFit/>
          </a:bodyPr>
          <a:lstStyle/>
          <a:p>
            <a:r>
              <a:rPr lang="en-US" sz="1800"/>
              <a:t>Quantity</a:t>
            </a:r>
          </a:p>
        </p:txBody>
      </p:sp>
      <p:sp>
        <p:nvSpPr>
          <p:cNvPr id="31751" name="Text Box 7"/>
          <p:cNvSpPr txBox="1">
            <a:spLocks noChangeArrowheads="1"/>
          </p:cNvSpPr>
          <p:nvPr/>
        </p:nvSpPr>
        <p:spPr bwMode="auto">
          <a:xfrm>
            <a:off x="838200" y="2589213"/>
            <a:ext cx="1670050" cy="366712"/>
          </a:xfrm>
          <a:prstGeom prst="rect">
            <a:avLst/>
          </a:prstGeom>
          <a:noFill/>
          <a:ln w="9525">
            <a:noFill/>
            <a:miter lim="800000"/>
            <a:headEnd/>
            <a:tailEnd/>
          </a:ln>
        </p:spPr>
        <p:txBody>
          <a:bodyPr wrap="none">
            <a:spAutoFit/>
          </a:bodyPr>
          <a:lstStyle/>
          <a:p>
            <a:r>
              <a:rPr lang="en-US" sz="1800"/>
              <a:t>Marginal value</a:t>
            </a:r>
          </a:p>
        </p:txBody>
      </p:sp>
      <p:sp>
        <p:nvSpPr>
          <p:cNvPr id="31752" name="Line 8"/>
          <p:cNvSpPr>
            <a:spLocks noChangeShapeType="1"/>
          </p:cNvSpPr>
          <p:nvPr/>
        </p:nvSpPr>
        <p:spPr bwMode="auto">
          <a:xfrm>
            <a:off x="2225675" y="4762500"/>
            <a:ext cx="0" cy="457200"/>
          </a:xfrm>
          <a:prstGeom prst="line">
            <a:avLst/>
          </a:prstGeom>
          <a:noFill/>
          <a:ln w="9525">
            <a:solidFill>
              <a:schemeClr val="tx1"/>
            </a:solidFill>
            <a:round/>
            <a:headEnd/>
            <a:tailEnd/>
          </a:ln>
        </p:spPr>
        <p:txBody>
          <a:bodyPr/>
          <a:lstStyle/>
          <a:p>
            <a:endParaRPr lang="en-US"/>
          </a:p>
        </p:txBody>
      </p:sp>
      <p:sp>
        <p:nvSpPr>
          <p:cNvPr id="31753" name="Line 9"/>
          <p:cNvSpPr>
            <a:spLocks noChangeShapeType="1"/>
          </p:cNvSpPr>
          <p:nvPr/>
        </p:nvSpPr>
        <p:spPr bwMode="auto">
          <a:xfrm>
            <a:off x="2987675" y="4762500"/>
            <a:ext cx="0" cy="457200"/>
          </a:xfrm>
          <a:prstGeom prst="line">
            <a:avLst/>
          </a:prstGeom>
          <a:noFill/>
          <a:ln w="9525">
            <a:solidFill>
              <a:schemeClr val="tx1"/>
            </a:solidFill>
            <a:round/>
            <a:headEnd/>
            <a:tailEnd/>
          </a:ln>
        </p:spPr>
        <p:txBody>
          <a:bodyPr/>
          <a:lstStyle/>
          <a:p>
            <a:endParaRPr lang="en-US"/>
          </a:p>
        </p:txBody>
      </p:sp>
      <p:sp>
        <p:nvSpPr>
          <p:cNvPr id="31754" name="Line 10"/>
          <p:cNvSpPr>
            <a:spLocks noChangeShapeType="1"/>
          </p:cNvSpPr>
          <p:nvPr/>
        </p:nvSpPr>
        <p:spPr bwMode="auto">
          <a:xfrm>
            <a:off x="3749675" y="4762500"/>
            <a:ext cx="0" cy="457200"/>
          </a:xfrm>
          <a:prstGeom prst="line">
            <a:avLst/>
          </a:prstGeom>
          <a:noFill/>
          <a:ln w="9525">
            <a:solidFill>
              <a:schemeClr val="tx1"/>
            </a:solidFill>
            <a:round/>
            <a:headEnd/>
            <a:tailEnd/>
          </a:ln>
        </p:spPr>
        <p:txBody>
          <a:bodyPr/>
          <a:lstStyle/>
          <a:p>
            <a:endParaRPr lang="en-US"/>
          </a:p>
        </p:txBody>
      </p:sp>
      <p:sp>
        <p:nvSpPr>
          <p:cNvPr id="31755" name="Line 11"/>
          <p:cNvSpPr>
            <a:spLocks noChangeShapeType="1"/>
          </p:cNvSpPr>
          <p:nvPr/>
        </p:nvSpPr>
        <p:spPr bwMode="auto">
          <a:xfrm>
            <a:off x="4511675" y="4762500"/>
            <a:ext cx="0" cy="457200"/>
          </a:xfrm>
          <a:prstGeom prst="line">
            <a:avLst/>
          </a:prstGeom>
          <a:noFill/>
          <a:ln w="9525">
            <a:solidFill>
              <a:schemeClr val="tx1"/>
            </a:solidFill>
            <a:round/>
            <a:headEnd/>
            <a:tailEnd/>
          </a:ln>
        </p:spPr>
        <p:txBody>
          <a:bodyPr/>
          <a:lstStyle/>
          <a:p>
            <a:endParaRPr lang="en-US"/>
          </a:p>
        </p:txBody>
      </p:sp>
      <p:sp>
        <p:nvSpPr>
          <p:cNvPr id="31756" name="Line 12"/>
          <p:cNvSpPr>
            <a:spLocks noChangeShapeType="1"/>
          </p:cNvSpPr>
          <p:nvPr/>
        </p:nvSpPr>
        <p:spPr bwMode="auto">
          <a:xfrm>
            <a:off x="5273675" y="4762500"/>
            <a:ext cx="0" cy="457200"/>
          </a:xfrm>
          <a:prstGeom prst="line">
            <a:avLst/>
          </a:prstGeom>
          <a:noFill/>
          <a:ln w="9525">
            <a:solidFill>
              <a:schemeClr val="tx1"/>
            </a:solidFill>
            <a:round/>
            <a:headEnd/>
            <a:tailEnd/>
          </a:ln>
        </p:spPr>
        <p:txBody>
          <a:bodyPr/>
          <a:lstStyle/>
          <a:p>
            <a:endParaRPr lang="en-US"/>
          </a:p>
        </p:txBody>
      </p:sp>
      <p:sp>
        <p:nvSpPr>
          <p:cNvPr id="31757" name="Line 13"/>
          <p:cNvSpPr>
            <a:spLocks noChangeShapeType="1"/>
          </p:cNvSpPr>
          <p:nvPr/>
        </p:nvSpPr>
        <p:spPr bwMode="auto">
          <a:xfrm>
            <a:off x="6035675" y="4762500"/>
            <a:ext cx="0" cy="457200"/>
          </a:xfrm>
          <a:prstGeom prst="line">
            <a:avLst/>
          </a:prstGeom>
          <a:noFill/>
          <a:ln w="9525">
            <a:solidFill>
              <a:schemeClr val="tx1"/>
            </a:solidFill>
            <a:round/>
            <a:headEnd/>
            <a:tailEnd/>
          </a:ln>
        </p:spPr>
        <p:txBody>
          <a:bodyPr/>
          <a:lstStyle/>
          <a:p>
            <a:endParaRPr lang="en-US"/>
          </a:p>
        </p:txBody>
      </p:sp>
      <p:sp>
        <p:nvSpPr>
          <p:cNvPr id="31758" name="Line 14"/>
          <p:cNvSpPr>
            <a:spLocks noChangeShapeType="1"/>
          </p:cNvSpPr>
          <p:nvPr/>
        </p:nvSpPr>
        <p:spPr bwMode="auto">
          <a:xfrm>
            <a:off x="6797675" y="4762500"/>
            <a:ext cx="0" cy="457200"/>
          </a:xfrm>
          <a:prstGeom prst="line">
            <a:avLst/>
          </a:prstGeom>
          <a:noFill/>
          <a:ln w="9525">
            <a:solidFill>
              <a:schemeClr val="tx1"/>
            </a:solidFill>
            <a:round/>
            <a:headEnd/>
            <a:tailEnd/>
          </a:ln>
        </p:spPr>
        <p:txBody>
          <a:bodyPr/>
          <a:lstStyle/>
          <a:p>
            <a:endParaRPr lang="en-US"/>
          </a:p>
        </p:txBody>
      </p:sp>
      <p:sp>
        <p:nvSpPr>
          <p:cNvPr id="31759" name="Line 15"/>
          <p:cNvSpPr>
            <a:spLocks noChangeShapeType="1"/>
          </p:cNvSpPr>
          <p:nvPr/>
        </p:nvSpPr>
        <p:spPr bwMode="auto">
          <a:xfrm>
            <a:off x="7483475" y="4762500"/>
            <a:ext cx="0" cy="457200"/>
          </a:xfrm>
          <a:prstGeom prst="line">
            <a:avLst/>
          </a:prstGeom>
          <a:noFill/>
          <a:ln w="9525">
            <a:solidFill>
              <a:schemeClr val="tx1"/>
            </a:solidFill>
            <a:round/>
            <a:headEnd/>
            <a:tailEnd/>
          </a:ln>
        </p:spPr>
        <p:txBody>
          <a:bodyPr/>
          <a:lstStyle/>
          <a:p>
            <a:endParaRPr lang="en-US"/>
          </a:p>
        </p:txBody>
      </p:sp>
      <p:sp>
        <p:nvSpPr>
          <p:cNvPr id="31760" name="Text Box 16"/>
          <p:cNvSpPr txBox="1">
            <a:spLocks noChangeArrowheads="1"/>
          </p:cNvSpPr>
          <p:nvPr/>
        </p:nvSpPr>
        <p:spPr bwMode="auto">
          <a:xfrm>
            <a:off x="1828800" y="5256213"/>
            <a:ext cx="692150" cy="366712"/>
          </a:xfrm>
          <a:prstGeom prst="rect">
            <a:avLst/>
          </a:prstGeom>
          <a:noFill/>
          <a:ln w="9525">
            <a:noFill/>
            <a:miter lim="800000"/>
            <a:headEnd/>
            <a:tailEnd/>
          </a:ln>
        </p:spPr>
        <p:txBody>
          <a:bodyPr wrap="none">
            <a:spAutoFit/>
          </a:bodyPr>
          <a:lstStyle/>
          <a:p>
            <a:r>
              <a:rPr lang="en-US" sz="1800"/>
              <a:t>1000</a:t>
            </a:r>
          </a:p>
        </p:txBody>
      </p:sp>
      <p:sp>
        <p:nvSpPr>
          <p:cNvPr id="31761" name="Text Box 17"/>
          <p:cNvSpPr txBox="1">
            <a:spLocks noChangeArrowheads="1"/>
          </p:cNvSpPr>
          <p:nvPr/>
        </p:nvSpPr>
        <p:spPr bwMode="auto">
          <a:xfrm>
            <a:off x="2590800" y="5233988"/>
            <a:ext cx="692150" cy="366712"/>
          </a:xfrm>
          <a:prstGeom prst="rect">
            <a:avLst/>
          </a:prstGeom>
          <a:noFill/>
          <a:ln w="9525">
            <a:noFill/>
            <a:miter lim="800000"/>
            <a:headEnd/>
            <a:tailEnd/>
          </a:ln>
        </p:spPr>
        <p:txBody>
          <a:bodyPr wrap="none">
            <a:spAutoFit/>
          </a:bodyPr>
          <a:lstStyle/>
          <a:p>
            <a:r>
              <a:rPr lang="en-US" sz="1800"/>
              <a:t>2000</a:t>
            </a:r>
          </a:p>
        </p:txBody>
      </p:sp>
      <p:sp>
        <p:nvSpPr>
          <p:cNvPr id="31762" name="Text Box 18"/>
          <p:cNvSpPr txBox="1">
            <a:spLocks noChangeArrowheads="1"/>
          </p:cNvSpPr>
          <p:nvPr/>
        </p:nvSpPr>
        <p:spPr bwMode="auto">
          <a:xfrm>
            <a:off x="3429000" y="5233988"/>
            <a:ext cx="692150" cy="366712"/>
          </a:xfrm>
          <a:prstGeom prst="rect">
            <a:avLst/>
          </a:prstGeom>
          <a:noFill/>
          <a:ln w="9525">
            <a:noFill/>
            <a:miter lim="800000"/>
            <a:headEnd/>
            <a:tailEnd/>
          </a:ln>
        </p:spPr>
        <p:txBody>
          <a:bodyPr wrap="none">
            <a:spAutoFit/>
          </a:bodyPr>
          <a:lstStyle/>
          <a:p>
            <a:r>
              <a:rPr lang="en-US" sz="1800"/>
              <a:t>3000</a:t>
            </a:r>
          </a:p>
        </p:txBody>
      </p:sp>
      <p:sp>
        <p:nvSpPr>
          <p:cNvPr id="31763" name="Text Box 19"/>
          <p:cNvSpPr txBox="1">
            <a:spLocks noChangeArrowheads="1"/>
          </p:cNvSpPr>
          <p:nvPr/>
        </p:nvSpPr>
        <p:spPr bwMode="auto">
          <a:xfrm>
            <a:off x="4130675" y="5233988"/>
            <a:ext cx="692150" cy="366712"/>
          </a:xfrm>
          <a:prstGeom prst="rect">
            <a:avLst/>
          </a:prstGeom>
          <a:noFill/>
          <a:ln w="9525">
            <a:noFill/>
            <a:miter lim="800000"/>
            <a:headEnd/>
            <a:tailEnd/>
          </a:ln>
        </p:spPr>
        <p:txBody>
          <a:bodyPr wrap="none">
            <a:spAutoFit/>
          </a:bodyPr>
          <a:lstStyle/>
          <a:p>
            <a:r>
              <a:rPr lang="en-US" sz="1800"/>
              <a:t>4000</a:t>
            </a:r>
          </a:p>
        </p:txBody>
      </p:sp>
      <p:sp>
        <p:nvSpPr>
          <p:cNvPr id="31764" name="Text Box 20"/>
          <p:cNvSpPr txBox="1">
            <a:spLocks noChangeArrowheads="1"/>
          </p:cNvSpPr>
          <p:nvPr/>
        </p:nvSpPr>
        <p:spPr bwMode="auto">
          <a:xfrm>
            <a:off x="4886325" y="5233988"/>
            <a:ext cx="692150" cy="366712"/>
          </a:xfrm>
          <a:prstGeom prst="rect">
            <a:avLst/>
          </a:prstGeom>
          <a:noFill/>
          <a:ln w="9525">
            <a:noFill/>
            <a:miter lim="800000"/>
            <a:headEnd/>
            <a:tailEnd/>
          </a:ln>
        </p:spPr>
        <p:txBody>
          <a:bodyPr wrap="none">
            <a:spAutoFit/>
          </a:bodyPr>
          <a:lstStyle/>
          <a:p>
            <a:r>
              <a:rPr lang="en-US" sz="1800"/>
              <a:t>5000</a:t>
            </a:r>
          </a:p>
        </p:txBody>
      </p:sp>
      <p:sp>
        <p:nvSpPr>
          <p:cNvPr id="31765" name="Text Box 21"/>
          <p:cNvSpPr txBox="1">
            <a:spLocks noChangeArrowheads="1"/>
          </p:cNvSpPr>
          <p:nvPr/>
        </p:nvSpPr>
        <p:spPr bwMode="auto">
          <a:xfrm>
            <a:off x="5638800" y="5233988"/>
            <a:ext cx="692150" cy="366712"/>
          </a:xfrm>
          <a:prstGeom prst="rect">
            <a:avLst/>
          </a:prstGeom>
          <a:noFill/>
          <a:ln w="9525">
            <a:noFill/>
            <a:miter lim="800000"/>
            <a:headEnd/>
            <a:tailEnd/>
          </a:ln>
        </p:spPr>
        <p:txBody>
          <a:bodyPr wrap="none">
            <a:spAutoFit/>
          </a:bodyPr>
          <a:lstStyle/>
          <a:p>
            <a:r>
              <a:rPr lang="en-US" sz="1800"/>
              <a:t>6000</a:t>
            </a:r>
          </a:p>
        </p:txBody>
      </p:sp>
      <p:sp>
        <p:nvSpPr>
          <p:cNvPr id="31766" name="Text Box 22"/>
          <p:cNvSpPr txBox="1">
            <a:spLocks noChangeArrowheads="1"/>
          </p:cNvSpPr>
          <p:nvPr/>
        </p:nvSpPr>
        <p:spPr bwMode="auto">
          <a:xfrm>
            <a:off x="6416675" y="5233988"/>
            <a:ext cx="692150" cy="366712"/>
          </a:xfrm>
          <a:prstGeom prst="rect">
            <a:avLst/>
          </a:prstGeom>
          <a:noFill/>
          <a:ln w="9525">
            <a:noFill/>
            <a:miter lim="800000"/>
            <a:headEnd/>
            <a:tailEnd/>
          </a:ln>
        </p:spPr>
        <p:txBody>
          <a:bodyPr wrap="none">
            <a:spAutoFit/>
          </a:bodyPr>
          <a:lstStyle/>
          <a:p>
            <a:r>
              <a:rPr lang="en-US" sz="1800"/>
              <a:t>7000</a:t>
            </a:r>
          </a:p>
        </p:txBody>
      </p:sp>
      <p:sp>
        <p:nvSpPr>
          <p:cNvPr id="31767" name="Text Box 23"/>
          <p:cNvSpPr txBox="1">
            <a:spLocks noChangeArrowheads="1"/>
          </p:cNvSpPr>
          <p:nvPr/>
        </p:nvSpPr>
        <p:spPr bwMode="auto">
          <a:xfrm>
            <a:off x="7102475" y="5233988"/>
            <a:ext cx="692150" cy="366712"/>
          </a:xfrm>
          <a:prstGeom prst="rect">
            <a:avLst/>
          </a:prstGeom>
          <a:noFill/>
          <a:ln w="9525">
            <a:noFill/>
            <a:miter lim="800000"/>
            <a:headEnd/>
            <a:tailEnd/>
          </a:ln>
        </p:spPr>
        <p:txBody>
          <a:bodyPr wrap="none">
            <a:spAutoFit/>
          </a:bodyPr>
          <a:lstStyle/>
          <a:p>
            <a:r>
              <a:rPr lang="en-US" sz="1800"/>
              <a:t>8000</a:t>
            </a:r>
          </a:p>
        </p:txBody>
      </p:sp>
      <p:sp>
        <p:nvSpPr>
          <p:cNvPr id="31768" name="Line 24"/>
          <p:cNvSpPr>
            <a:spLocks noChangeShapeType="1"/>
          </p:cNvSpPr>
          <p:nvPr/>
        </p:nvSpPr>
        <p:spPr bwMode="auto">
          <a:xfrm>
            <a:off x="2225675" y="3238500"/>
            <a:ext cx="762000" cy="0"/>
          </a:xfrm>
          <a:prstGeom prst="line">
            <a:avLst/>
          </a:prstGeom>
          <a:noFill/>
          <a:ln w="25400">
            <a:solidFill>
              <a:srgbClr val="147627"/>
            </a:solidFill>
            <a:round/>
            <a:headEnd/>
            <a:tailEnd/>
          </a:ln>
        </p:spPr>
        <p:txBody>
          <a:bodyPr/>
          <a:lstStyle/>
          <a:p>
            <a:endParaRPr lang="en-US"/>
          </a:p>
        </p:txBody>
      </p:sp>
      <p:sp>
        <p:nvSpPr>
          <p:cNvPr id="31769" name="Text Box 25"/>
          <p:cNvSpPr txBox="1">
            <a:spLocks noChangeArrowheads="1"/>
          </p:cNvSpPr>
          <p:nvPr/>
        </p:nvSpPr>
        <p:spPr bwMode="auto">
          <a:xfrm>
            <a:off x="777875" y="3009900"/>
            <a:ext cx="688975" cy="366713"/>
          </a:xfrm>
          <a:prstGeom prst="rect">
            <a:avLst/>
          </a:prstGeom>
          <a:noFill/>
          <a:ln w="9525">
            <a:noFill/>
            <a:miter lim="800000"/>
            <a:headEnd/>
            <a:tailEnd/>
          </a:ln>
        </p:spPr>
        <p:txBody>
          <a:bodyPr>
            <a:spAutoFit/>
          </a:bodyPr>
          <a:lstStyle/>
          <a:p>
            <a:r>
              <a:rPr lang="en-US" sz="1800"/>
              <a:t>17.5</a:t>
            </a:r>
          </a:p>
        </p:txBody>
      </p:sp>
      <p:sp>
        <p:nvSpPr>
          <p:cNvPr id="31770" name="Line 26"/>
          <p:cNvSpPr>
            <a:spLocks noChangeShapeType="1"/>
          </p:cNvSpPr>
          <p:nvPr/>
        </p:nvSpPr>
        <p:spPr bwMode="auto">
          <a:xfrm>
            <a:off x="2987675" y="3543300"/>
            <a:ext cx="762000" cy="0"/>
          </a:xfrm>
          <a:prstGeom prst="line">
            <a:avLst/>
          </a:prstGeom>
          <a:noFill/>
          <a:ln w="25400">
            <a:solidFill>
              <a:srgbClr val="147627"/>
            </a:solidFill>
            <a:round/>
            <a:headEnd/>
            <a:tailEnd/>
          </a:ln>
        </p:spPr>
        <p:txBody>
          <a:bodyPr/>
          <a:lstStyle/>
          <a:p>
            <a:endParaRPr lang="en-US"/>
          </a:p>
        </p:txBody>
      </p:sp>
      <p:sp>
        <p:nvSpPr>
          <p:cNvPr id="31771" name="Text Box 27"/>
          <p:cNvSpPr txBox="1">
            <a:spLocks noChangeArrowheads="1"/>
          </p:cNvSpPr>
          <p:nvPr/>
        </p:nvSpPr>
        <p:spPr bwMode="auto">
          <a:xfrm>
            <a:off x="701675" y="3390900"/>
            <a:ext cx="815975" cy="366713"/>
          </a:xfrm>
          <a:prstGeom prst="rect">
            <a:avLst/>
          </a:prstGeom>
          <a:noFill/>
          <a:ln w="9525">
            <a:noFill/>
            <a:miter lim="800000"/>
            <a:headEnd/>
            <a:tailEnd/>
          </a:ln>
        </p:spPr>
        <p:txBody>
          <a:bodyPr>
            <a:spAutoFit/>
          </a:bodyPr>
          <a:lstStyle/>
          <a:p>
            <a:r>
              <a:rPr lang="en-US" sz="1800" dirty="0"/>
              <a:t>13.75</a:t>
            </a:r>
          </a:p>
        </p:txBody>
      </p:sp>
      <p:sp>
        <p:nvSpPr>
          <p:cNvPr id="31772" name="Line 28"/>
          <p:cNvSpPr>
            <a:spLocks noChangeShapeType="1"/>
          </p:cNvSpPr>
          <p:nvPr/>
        </p:nvSpPr>
        <p:spPr bwMode="auto">
          <a:xfrm>
            <a:off x="3749675" y="4914900"/>
            <a:ext cx="762000" cy="0"/>
          </a:xfrm>
          <a:prstGeom prst="line">
            <a:avLst/>
          </a:prstGeom>
          <a:noFill/>
          <a:ln w="9525">
            <a:solidFill>
              <a:schemeClr val="tx1"/>
            </a:solidFill>
            <a:round/>
            <a:headEnd/>
            <a:tailEnd/>
          </a:ln>
        </p:spPr>
        <p:txBody>
          <a:bodyPr/>
          <a:lstStyle/>
          <a:p>
            <a:endParaRPr lang="en-US"/>
          </a:p>
        </p:txBody>
      </p:sp>
      <p:sp>
        <p:nvSpPr>
          <p:cNvPr id="31773" name="Text Box 29"/>
          <p:cNvSpPr txBox="1">
            <a:spLocks noChangeArrowheads="1"/>
          </p:cNvSpPr>
          <p:nvPr/>
        </p:nvSpPr>
        <p:spPr bwMode="auto">
          <a:xfrm>
            <a:off x="854075" y="3771900"/>
            <a:ext cx="438150" cy="366713"/>
          </a:xfrm>
          <a:prstGeom prst="rect">
            <a:avLst/>
          </a:prstGeom>
          <a:noFill/>
          <a:ln w="9525">
            <a:noFill/>
            <a:miter lim="800000"/>
            <a:headEnd/>
            <a:tailEnd/>
          </a:ln>
        </p:spPr>
        <p:txBody>
          <a:bodyPr wrap="none">
            <a:spAutoFit/>
          </a:bodyPr>
          <a:lstStyle/>
          <a:p>
            <a:r>
              <a:rPr lang="en-US" sz="1800" dirty="0"/>
              <a:t>10</a:t>
            </a:r>
          </a:p>
        </p:txBody>
      </p:sp>
      <p:sp>
        <p:nvSpPr>
          <p:cNvPr id="31774" name="Line 30"/>
          <p:cNvSpPr>
            <a:spLocks noChangeShapeType="1"/>
          </p:cNvSpPr>
          <p:nvPr/>
        </p:nvSpPr>
        <p:spPr bwMode="auto">
          <a:xfrm>
            <a:off x="3749675" y="3848100"/>
            <a:ext cx="762000" cy="0"/>
          </a:xfrm>
          <a:prstGeom prst="line">
            <a:avLst/>
          </a:prstGeom>
          <a:noFill/>
          <a:ln w="25400">
            <a:solidFill>
              <a:srgbClr val="147627"/>
            </a:solidFill>
            <a:round/>
            <a:headEnd/>
            <a:tailEnd/>
          </a:ln>
        </p:spPr>
        <p:txBody>
          <a:bodyPr/>
          <a:lstStyle/>
          <a:p>
            <a:endParaRPr lang="en-US"/>
          </a:p>
        </p:txBody>
      </p:sp>
      <p:sp>
        <p:nvSpPr>
          <p:cNvPr id="31775" name="Text Box 31"/>
          <p:cNvSpPr txBox="1">
            <a:spLocks noChangeArrowheads="1"/>
          </p:cNvSpPr>
          <p:nvPr/>
        </p:nvSpPr>
        <p:spPr bwMode="auto">
          <a:xfrm>
            <a:off x="930275" y="4152900"/>
            <a:ext cx="311150" cy="366713"/>
          </a:xfrm>
          <a:prstGeom prst="rect">
            <a:avLst/>
          </a:prstGeom>
          <a:noFill/>
          <a:ln w="9525">
            <a:noFill/>
            <a:miter lim="800000"/>
            <a:headEnd/>
            <a:tailEnd/>
          </a:ln>
        </p:spPr>
        <p:txBody>
          <a:bodyPr wrap="none">
            <a:spAutoFit/>
          </a:bodyPr>
          <a:lstStyle/>
          <a:p>
            <a:r>
              <a:rPr lang="en-US" sz="1800"/>
              <a:t>5</a:t>
            </a:r>
          </a:p>
        </p:txBody>
      </p:sp>
      <p:sp>
        <p:nvSpPr>
          <p:cNvPr id="31776" name="Line 32"/>
          <p:cNvSpPr>
            <a:spLocks noChangeShapeType="1"/>
          </p:cNvSpPr>
          <p:nvPr/>
        </p:nvSpPr>
        <p:spPr bwMode="auto">
          <a:xfrm>
            <a:off x="4511675" y="4305300"/>
            <a:ext cx="762000" cy="0"/>
          </a:xfrm>
          <a:prstGeom prst="line">
            <a:avLst/>
          </a:prstGeom>
          <a:noFill/>
          <a:ln w="25400">
            <a:solidFill>
              <a:srgbClr val="147627"/>
            </a:solidFill>
            <a:round/>
            <a:headEnd/>
            <a:tailEnd/>
          </a:ln>
        </p:spPr>
        <p:txBody>
          <a:bodyPr/>
          <a:lstStyle/>
          <a:p>
            <a:endParaRPr lang="en-US"/>
          </a:p>
        </p:txBody>
      </p:sp>
      <p:sp>
        <p:nvSpPr>
          <p:cNvPr id="31777" name="Text Box 33"/>
          <p:cNvSpPr txBox="1">
            <a:spLocks noChangeArrowheads="1"/>
          </p:cNvSpPr>
          <p:nvPr/>
        </p:nvSpPr>
        <p:spPr bwMode="auto">
          <a:xfrm>
            <a:off x="777875" y="4533900"/>
            <a:ext cx="501650" cy="366713"/>
          </a:xfrm>
          <a:prstGeom prst="rect">
            <a:avLst/>
          </a:prstGeom>
          <a:noFill/>
          <a:ln w="9525">
            <a:noFill/>
            <a:miter lim="800000"/>
            <a:headEnd/>
            <a:tailEnd/>
          </a:ln>
        </p:spPr>
        <p:txBody>
          <a:bodyPr wrap="none">
            <a:spAutoFit/>
          </a:bodyPr>
          <a:lstStyle/>
          <a:p>
            <a:r>
              <a:rPr lang="en-US" sz="1800"/>
              <a:t>1.3</a:t>
            </a:r>
          </a:p>
        </p:txBody>
      </p:sp>
      <p:sp>
        <p:nvSpPr>
          <p:cNvPr id="31778" name="Text Box 34"/>
          <p:cNvSpPr txBox="1">
            <a:spLocks noChangeArrowheads="1"/>
          </p:cNvSpPr>
          <p:nvPr/>
        </p:nvSpPr>
        <p:spPr bwMode="auto">
          <a:xfrm>
            <a:off x="701675" y="5219700"/>
            <a:ext cx="577850" cy="366713"/>
          </a:xfrm>
          <a:prstGeom prst="rect">
            <a:avLst/>
          </a:prstGeom>
          <a:noFill/>
          <a:ln w="9525">
            <a:noFill/>
            <a:miter lim="800000"/>
            <a:headEnd/>
            <a:tailEnd/>
          </a:ln>
        </p:spPr>
        <p:txBody>
          <a:bodyPr wrap="none">
            <a:spAutoFit/>
          </a:bodyPr>
          <a:lstStyle/>
          <a:p>
            <a:r>
              <a:rPr lang="en-US" sz="1800"/>
              <a:t>-2.5</a:t>
            </a:r>
          </a:p>
        </p:txBody>
      </p:sp>
      <p:sp>
        <p:nvSpPr>
          <p:cNvPr id="31779" name="Line 35"/>
          <p:cNvSpPr>
            <a:spLocks noChangeShapeType="1"/>
          </p:cNvSpPr>
          <p:nvPr/>
        </p:nvSpPr>
        <p:spPr bwMode="auto">
          <a:xfrm>
            <a:off x="5273675" y="4610100"/>
            <a:ext cx="762000" cy="0"/>
          </a:xfrm>
          <a:prstGeom prst="line">
            <a:avLst/>
          </a:prstGeom>
          <a:noFill/>
          <a:ln w="25400">
            <a:solidFill>
              <a:srgbClr val="147627"/>
            </a:solidFill>
            <a:round/>
            <a:headEnd/>
            <a:tailEnd/>
          </a:ln>
        </p:spPr>
        <p:txBody>
          <a:bodyPr/>
          <a:lstStyle/>
          <a:p>
            <a:endParaRPr lang="en-US"/>
          </a:p>
        </p:txBody>
      </p:sp>
      <p:sp>
        <p:nvSpPr>
          <p:cNvPr id="31780" name="Oval 36"/>
          <p:cNvSpPr>
            <a:spLocks noChangeArrowheads="1"/>
          </p:cNvSpPr>
          <p:nvPr/>
        </p:nvSpPr>
        <p:spPr bwMode="auto">
          <a:xfrm>
            <a:off x="5959475" y="4838700"/>
            <a:ext cx="152400" cy="152400"/>
          </a:xfrm>
          <a:prstGeom prst="ellipse">
            <a:avLst/>
          </a:prstGeom>
          <a:solidFill>
            <a:srgbClr val="FF0000"/>
          </a:solidFill>
          <a:ln w="9525">
            <a:solidFill>
              <a:schemeClr val="tx1"/>
            </a:solidFill>
            <a:round/>
            <a:headEnd/>
            <a:tailEnd/>
          </a:ln>
        </p:spPr>
        <p:txBody>
          <a:bodyPr wrap="none" anchor="ctr"/>
          <a:lstStyle/>
          <a:p>
            <a:endParaRPr lang="en-US"/>
          </a:p>
        </p:txBody>
      </p:sp>
      <p:sp>
        <p:nvSpPr>
          <p:cNvPr id="31781" name="Line 37"/>
          <p:cNvSpPr>
            <a:spLocks noChangeShapeType="1"/>
          </p:cNvSpPr>
          <p:nvPr/>
        </p:nvSpPr>
        <p:spPr bwMode="auto">
          <a:xfrm>
            <a:off x="6035675" y="5448300"/>
            <a:ext cx="762000" cy="0"/>
          </a:xfrm>
          <a:prstGeom prst="line">
            <a:avLst/>
          </a:prstGeom>
          <a:noFill/>
          <a:ln w="25400">
            <a:solidFill>
              <a:srgbClr val="FF0000"/>
            </a:solidFill>
            <a:round/>
            <a:headEnd/>
            <a:tailEnd/>
          </a:ln>
        </p:spPr>
        <p:txBody>
          <a:bodyPr/>
          <a:lstStyle/>
          <a:p>
            <a:endParaRPr lang="en-US"/>
          </a:p>
        </p:txBody>
      </p:sp>
      <p:sp>
        <p:nvSpPr>
          <p:cNvPr id="31782" name="Text Box 38"/>
          <p:cNvSpPr txBox="1">
            <a:spLocks noChangeArrowheads="1"/>
          </p:cNvSpPr>
          <p:nvPr/>
        </p:nvSpPr>
        <p:spPr bwMode="auto">
          <a:xfrm>
            <a:off x="847725" y="5676900"/>
            <a:ext cx="387350" cy="366713"/>
          </a:xfrm>
          <a:prstGeom prst="rect">
            <a:avLst/>
          </a:prstGeom>
          <a:noFill/>
          <a:ln w="9525">
            <a:noFill/>
            <a:miter lim="800000"/>
            <a:headEnd/>
            <a:tailEnd/>
          </a:ln>
        </p:spPr>
        <p:txBody>
          <a:bodyPr wrap="none">
            <a:spAutoFit/>
          </a:bodyPr>
          <a:lstStyle/>
          <a:p>
            <a:r>
              <a:rPr lang="en-US" sz="1800"/>
              <a:t>-5</a:t>
            </a:r>
          </a:p>
        </p:txBody>
      </p:sp>
      <p:sp>
        <p:nvSpPr>
          <p:cNvPr id="31783" name="Line 39"/>
          <p:cNvSpPr>
            <a:spLocks noChangeShapeType="1"/>
          </p:cNvSpPr>
          <p:nvPr/>
        </p:nvSpPr>
        <p:spPr bwMode="auto">
          <a:xfrm>
            <a:off x="6797675" y="5905500"/>
            <a:ext cx="762000" cy="0"/>
          </a:xfrm>
          <a:prstGeom prst="line">
            <a:avLst/>
          </a:prstGeom>
          <a:noFill/>
          <a:ln w="25400">
            <a:solidFill>
              <a:srgbClr val="FF00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3"/>
          <p:cNvSpPr txBox="1">
            <a:spLocks noChangeArrowheads="1"/>
          </p:cNvSpPr>
          <p:nvPr/>
        </p:nvSpPr>
        <p:spPr bwMode="auto">
          <a:xfrm>
            <a:off x="179512" y="1333217"/>
            <a:ext cx="2448272" cy="1015663"/>
          </a:xfrm>
          <a:prstGeom prst="rect">
            <a:avLst/>
          </a:prstGeom>
          <a:noFill/>
          <a:ln w="9525">
            <a:noFill/>
            <a:miter lim="800000"/>
            <a:headEnd/>
            <a:tailEnd/>
          </a:ln>
        </p:spPr>
        <p:txBody>
          <a:bodyPr wrap="square">
            <a:spAutoFit/>
          </a:bodyPr>
          <a:lstStyle/>
          <a:p>
            <a:pPr algn="r">
              <a:spcBef>
                <a:spcPct val="50000"/>
              </a:spcBef>
            </a:pPr>
            <a:r>
              <a:rPr lang="en-US" dirty="0" smtClean="0">
                <a:solidFill>
                  <a:srgbClr val="147627"/>
                </a:solidFill>
                <a:latin typeface="Times New Roman" pitchFamily="18" charset="0"/>
              </a:rPr>
              <a:t>Marginal </a:t>
            </a:r>
            <a:r>
              <a:rPr lang="en-US" dirty="0" smtClean="0">
                <a:solidFill>
                  <a:srgbClr val="147627"/>
                </a:solidFill>
                <a:latin typeface="Times New Roman" pitchFamily="18" charset="0"/>
              </a:rPr>
              <a:t>Profit:</a:t>
            </a:r>
            <a:endParaRPr lang="en-US" dirty="0">
              <a:solidFill>
                <a:srgbClr val="147627"/>
              </a:solidFill>
              <a:latin typeface="Times New Roman" pitchFamily="18" charset="0"/>
            </a:endParaRPr>
          </a:p>
          <a:p>
            <a:pPr algn="r">
              <a:spcBef>
                <a:spcPct val="50000"/>
              </a:spcBef>
            </a:pPr>
            <a:r>
              <a:rPr lang="en-US" dirty="0" smtClean="0">
                <a:solidFill>
                  <a:srgbClr val="FF0000"/>
                </a:solidFill>
                <a:latin typeface="Times New Roman" pitchFamily="18" charset="0"/>
              </a:rPr>
              <a:t> </a:t>
            </a:r>
            <a:r>
              <a:rPr lang="en-US" dirty="0">
                <a:solidFill>
                  <a:srgbClr val="FF0000"/>
                </a:solidFill>
                <a:latin typeface="Times New Roman" pitchFamily="18" charset="0"/>
              </a:rPr>
              <a:t>Marginal Cost</a:t>
            </a:r>
            <a:r>
              <a:rPr lang="en-US" dirty="0">
                <a:latin typeface="Times New Roman" pitchFamily="18" charset="0"/>
              </a:rPr>
              <a:t>:</a:t>
            </a:r>
          </a:p>
        </p:txBody>
      </p:sp>
      <p:sp>
        <p:nvSpPr>
          <p:cNvPr id="32771" name="Text Box 4"/>
          <p:cNvSpPr txBox="1">
            <a:spLocks noChangeArrowheads="1"/>
          </p:cNvSpPr>
          <p:nvPr/>
        </p:nvSpPr>
        <p:spPr bwMode="auto">
          <a:xfrm>
            <a:off x="2951163" y="1376363"/>
            <a:ext cx="2484933" cy="1015663"/>
          </a:xfrm>
          <a:prstGeom prst="rect">
            <a:avLst/>
          </a:prstGeom>
          <a:noFill/>
          <a:ln w="9525">
            <a:noFill/>
            <a:miter lim="800000"/>
            <a:headEnd/>
            <a:tailEnd/>
          </a:ln>
        </p:spPr>
        <p:txBody>
          <a:bodyPr wrap="square">
            <a:spAutoFit/>
          </a:bodyPr>
          <a:lstStyle/>
          <a:p>
            <a:pPr>
              <a:spcBef>
                <a:spcPct val="50000"/>
              </a:spcBef>
            </a:pPr>
            <a:r>
              <a:rPr lang="en-US" dirty="0" smtClean="0">
                <a:solidFill>
                  <a:srgbClr val="147627"/>
                </a:solidFill>
                <a:latin typeface="Times New Roman" pitchFamily="18" charset="0"/>
              </a:rPr>
              <a:t>MP </a:t>
            </a:r>
            <a:r>
              <a:rPr lang="en-US" dirty="0">
                <a:solidFill>
                  <a:srgbClr val="147627"/>
                </a:solidFill>
                <a:latin typeface="Times New Roman" pitchFamily="18" charset="0"/>
              </a:rPr>
              <a:t>= p – c</a:t>
            </a:r>
          </a:p>
          <a:p>
            <a:pPr>
              <a:spcBef>
                <a:spcPct val="50000"/>
              </a:spcBef>
            </a:pPr>
            <a:r>
              <a:rPr lang="en-US" dirty="0">
                <a:solidFill>
                  <a:srgbClr val="FF0000"/>
                </a:solidFill>
                <a:latin typeface="Times New Roman" pitchFamily="18" charset="0"/>
              </a:rPr>
              <a:t>MC = c - v</a:t>
            </a:r>
          </a:p>
        </p:txBody>
      </p:sp>
      <p:sp>
        <p:nvSpPr>
          <p:cNvPr id="32772" name="Text Box 5"/>
          <p:cNvSpPr txBox="1">
            <a:spLocks noChangeArrowheads="1"/>
          </p:cNvSpPr>
          <p:nvPr/>
        </p:nvSpPr>
        <p:spPr bwMode="auto">
          <a:xfrm>
            <a:off x="6480089" y="1376772"/>
            <a:ext cx="2663911" cy="1015663"/>
          </a:xfrm>
          <a:prstGeom prst="rect">
            <a:avLst/>
          </a:prstGeom>
          <a:noFill/>
          <a:ln w="9525">
            <a:noFill/>
            <a:miter lim="800000"/>
            <a:headEnd/>
            <a:tailEnd/>
          </a:ln>
        </p:spPr>
        <p:txBody>
          <a:bodyPr wrap="square">
            <a:spAutoFit/>
          </a:bodyPr>
          <a:lstStyle/>
          <a:p>
            <a:pPr>
              <a:spcBef>
                <a:spcPct val="50000"/>
              </a:spcBef>
            </a:pPr>
            <a:r>
              <a:rPr lang="en-US" dirty="0" smtClean="0">
                <a:solidFill>
                  <a:srgbClr val="147627"/>
                </a:solidFill>
                <a:latin typeface="Times New Roman" pitchFamily="18" charset="0"/>
              </a:rPr>
              <a:t>MP </a:t>
            </a:r>
            <a:r>
              <a:rPr lang="en-US" dirty="0">
                <a:solidFill>
                  <a:srgbClr val="147627"/>
                </a:solidFill>
                <a:latin typeface="Times New Roman" pitchFamily="18" charset="0"/>
              </a:rPr>
              <a:t>= 30 - 10 = </a:t>
            </a:r>
            <a:r>
              <a:rPr lang="en-US" b="1" dirty="0">
                <a:solidFill>
                  <a:srgbClr val="147627"/>
                </a:solidFill>
                <a:latin typeface="Times New Roman" pitchFamily="18" charset="0"/>
              </a:rPr>
              <a:t>20</a:t>
            </a:r>
          </a:p>
          <a:p>
            <a:pPr>
              <a:spcBef>
                <a:spcPct val="50000"/>
              </a:spcBef>
            </a:pPr>
            <a:r>
              <a:rPr lang="en-US" dirty="0">
                <a:solidFill>
                  <a:srgbClr val="FF0000"/>
                </a:solidFill>
                <a:latin typeface="Times New Roman" pitchFamily="18" charset="0"/>
              </a:rPr>
              <a:t>MC = 10-5 = </a:t>
            </a:r>
            <a:r>
              <a:rPr lang="en-US" b="1" dirty="0">
                <a:solidFill>
                  <a:srgbClr val="FF0000"/>
                </a:solidFill>
                <a:latin typeface="Times New Roman" pitchFamily="18" charset="0"/>
              </a:rPr>
              <a:t>5</a:t>
            </a:r>
          </a:p>
        </p:txBody>
      </p:sp>
      <p:sp>
        <p:nvSpPr>
          <p:cNvPr id="32773" name="Rectangle 12"/>
          <p:cNvSpPr>
            <a:spLocks noGrp="1" noChangeArrowheads="1"/>
          </p:cNvSpPr>
          <p:nvPr>
            <p:ph type="title"/>
          </p:nvPr>
        </p:nvSpPr>
        <p:spPr>
          <a:noFill/>
        </p:spPr>
        <p:txBody>
          <a:bodyPr/>
          <a:lstStyle/>
          <a:p>
            <a:pPr eaLnBrk="1" hangingPunct="1"/>
            <a:r>
              <a:rPr lang="en-US" sz="3200" smtClean="0"/>
              <a:t>Analytical Solution for the Optimal Service Level</a:t>
            </a:r>
          </a:p>
        </p:txBody>
      </p:sp>
      <p:sp>
        <p:nvSpPr>
          <p:cNvPr id="823309" name="Text Box 13"/>
          <p:cNvSpPr txBox="1">
            <a:spLocks noChangeArrowheads="1"/>
          </p:cNvSpPr>
          <p:nvPr/>
        </p:nvSpPr>
        <p:spPr bwMode="auto">
          <a:xfrm>
            <a:off x="287338" y="2492896"/>
            <a:ext cx="8856662" cy="3970318"/>
          </a:xfrm>
          <a:prstGeom prst="rect">
            <a:avLst/>
          </a:prstGeom>
          <a:noFill/>
          <a:ln w="9525">
            <a:noFill/>
            <a:miter lim="800000"/>
            <a:headEnd/>
            <a:tailEnd/>
          </a:ln>
        </p:spPr>
        <p:txBody>
          <a:bodyPr wrap="square">
            <a:spAutoFit/>
          </a:bodyPr>
          <a:lstStyle/>
          <a:p>
            <a:pPr>
              <a:spcBef>
                <a:spcPct val="50000"/>
              </a:spcBef>
            </a:pPr>
            <a:r>
              <a:rPr lang="en-US" dirty="0">
                <a:latin typeface="Times New Roman" pitchFamily="18" charset="0"/>
              </a:rPr>
              <a:t>Suppose I have ordered Q units. </a:t>
            </a:r>
          </a:p>
          <a:p>
            <a:pPr>
              <a:spcBef>
                <a:spcPct val="50000"/>
              </a:spcBef>
            </a:pPr>
            <a:r>
              <a:rPr lang="en-US" dirty="0">
                <a:latin typeface="Times New Roman" pitchFamily="18" charset="0"/>
              </a:rPr>
              <a:t>What is the expected cost of ordering one more units?</a:t>
            </a:r>
          </a:p>
          <a:p>
            <a:pPr>
              <a:spcBef>
                <a:spcPct val="50000"/>
              </a:spcBef>
            </a:pPr>
            <a:r>
              <a:rPr lang="en-US" dirty="0">
                <a:latin typeface="Times New Roman" pitchFamily="18" charset="0"/>
              </a:rPr>
              <a:t>What is the expected benefit of ordering one more units?</a:t>
            </a:r>
          </a:p>
          <a:p>
            <a:pPr>
              <a:spcBef>
                <a:spcPct val="50000"/>
              </a:spcBef>
            </a:pPr>
            <a:r>
              <a:rPr lang="en-US" dirty="0">
                <a:latin typeface="Times New Roman" pitchFamily="18" charset="0"/>
              </a:rPr>
              <a:t>If I have ordered  one unit more than Q units, the probability of not selling that extra unit </a:t>
            </a:r>
            <a:r>
              <a:rPr lang="en-US" dirty="0" smtClean="0">
                <a:latin typeface="Times New Roman" pitchFamily="18" charset="0"/>
              </a:rPr>
              <a:t>is the probability demand to be </a:t>
            </a:r>
            <a:r>
              <a:rPr lang="en-US" dirty="0">
                <a:latin typeface="Times New Roman" pitchFamily="18" charset="0"/>
              </a:rPr>
              <a:t>less than or equal to Q. </a:t>
            </a:r>
            <a:endParaRPr lang="en-US" dirty="0" smtClean="0">
              <a:latin typeface="Times New Roman" pitchFamily="18" charset="0"/>
            </a:endParaRPr>
          </a:p>
          <a:p>
            <a:pPr>
              <a:spcBef>
                <a:spcPct val="50000"/>
              </a:spcBef>
            </a:pPr>
            <a:r>
              <a:rPr lang="en-US" dirty="0" smtClean="0">
                <a:latin typeface="Times New Roman" pitchFamily="18" charset="0"/>
              </a:rPr>
              <a:t>Since </a:t>
            </a:r>
            <a:r>
              <a:rPr lang="en-US" dirty="0">
                <a:latin typeface="Times New Roman" pitchFamily="18" charset="0"/>
              </a:rPr>
              <a:t>we have P( </a:t>
            </a:r>
            <a:r>
              <a:rPr lang="en-US" b="1" i="1" dirty="0" smtClean="0">
                <a:latin typeface="Times New Roman" pitchFamily="18" charset="0"/>
              </a:rPr>
              <a:t>R </a:t>
            </a:r>
            <a:r>
              <a:rPr lang="en-US" i="1" dirty="0">
                <a:latin typeface="Times New Roman" pitchFamily="18" charset="0"/>
              </a:rPr>
              <a:t>≤ Q)</a:t>
            </a:r>
            <a:r>
              <a:rPr lang="en-US" dirty="0">
                <a:latin typeface="Times New Roman" pitchFamily="18" charset="0"/>
              </a:rPr>
              <a:t>.</a:t>
            </a:r>
          </a:p>
          <a:p>
            <a:pPr>
              <a:spcBef>
                <a:spcPct val="50000"/>
              </a:spcBef>
            </a:pPr>
            <a:r>
              <a:rPr lang="en-US" dirty="0" smtClean="0">
                <a:solidFill>
                  <a:srgbClr val="FF0000"/>
                </a:solidFill>
                <a:latin typeface="Times New Roman" pitchFamily="18" charset="0"/>
              </a:rPr>
              <a:t>The </a:t>
            </a:r>
            <a:r>
              <a:rPr lang="en-US" dirty="0">
                <a:solidFill>
                  <a:srgbClr val="FF0000"/>
                </a:solidFill>
                <a:latin typeface="Times New Roman" pitchFamily="18" charset="0"/>
              </a:rPr>
              <a:t>expected marginal cost =MC</a:t>
            </a:r>
            <a:r>
              <a:rPr lang="en-US" dirty="0">
                <a:solidFill>
                  <a:srgbClr val="FF0000"/>
                </a:solidFill>
                <a:latin typeface="Times New Roman" pitchFamily="18" charset="0"/>
                <a:cs typeface="Arial" pitchFamily="34" charset="0"/>
              </a:rPr>
              <a:t>× </a:t>
            </a:r>
            <a:r>
              <a:rPr lang="en-US" dirty="0">
                <a:solidFill>
                  <a:srgbClr val="FF0000"/>
                </a:solidFill>
                <a:latin typeface="Times New Roman" pitchFamily="18" charset="0"/>
              </a:rPr>
              <a:t>P( </a:t>
            </a:r>
            <a:r>
              <a:rPr lang="en-US" b="1" i="1" dirty="0" smtClean="0">
                <a:solidFill>
                  <a:srgbClr val="FF0000"/>
                </a:solidFill>
                <a:latin typeface="Times New Roman" pitchFamily="18" charset="0"/>
              </a:rPr>
              <a:t>R </a:t>
            </a:r>
            <a:r>
              <a:rPr lang="en-US" i="1" dirty="0">
                <a:solidFill>
                  <a:srgbClr val="FF0000"/>
                </a:solidFill>
                <a:latin typeface="Times New Roman" pitchFamily="18" charset="0"/>
              </a:rPr>
              <a:t>≤ Q</a:t>
            </a:r>
            <a:r>
              <a:rPr lang="en-US" i="1" dirty="0" smtClean="0">
                <a:solidFill>
                  <a:srgbClr val="FF0000"/>
                </a:solidFill>
                <a:latin typeface="Times New Roman" pitchFamily="18" charset="0"/>
              </a:rPr>
              <a:t>)</a:t>
            </a:r>
            <a:endParaRPr lang="en-US" dirty="0">
              <a:solidFill>
                <a:srgbClr val="FF0000"/>
              </a:solidFill>
              <a:latin typeface="Times New Roman"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3309">
                                            <p:txEl>
                                              <p:pRg st="0" end="0"/>
                                            </p:txEl>
                                          </p:spTgt>
                                        </p:tgtEl>
                                        <p:attrNameLst>
                                          <p:attrName>style.visibility</p:attrName>
                                        </p:attrNameLst>
                                      </p:cBhvr>
                                      <p:to>
                                        <p:strVal val="visible"/>
                                      </p:to>
                                    </p:set>
                                    <p:animEffect transition="in" filter="dissolve">
                                      <p:cBhvr>
                                        <p:cTn id="7" dur="500"/>
                                        <p:tgtEl>
                                          <p:spTgt spid="8233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23309">
                                            <p:txEl>
                                              <p:pRg st="1" end="1"/>
                                            </p:txEl>
                                          </p:spTgt>
                                        </p:tgtEl>
                                        <p:attrNameLst>
                                          <p:attrName>style.visibility</p:attrName>
                                        </p:attrNameLst>
                                      </p:cBhvr>
                                      <p:to>
                                        <p:strVal val="visible"/>
                                      </p:to>
                                    </p:set>
                                    <p:animEffect transition="in" filter="dissolve">
                                      <p:cBhvr>
                                        <p:cTn id="12" dur="500"/>
                                        <p:tgtEl>
                                          <p:spTgt spid="8233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23309">
                                            <p:txEl>
                                              <p:pRg st="2" end="2"/>
                                            </p:txEl>
                                          </p:spTgt>
                                        </p:tgtEl>
                                        <p:attrNameLst>
                                          <p:attrName>style.visibility</p:attrName>
                                        </p:attrNameLst>
                                      </p:cBhvr>
                                      <p:to>
                                        <p:strVal val="visible"/>
                                      </p:to>
                                    </p:set>
                                    <p:animEffect transition="in" filter="dissolve">
                                      <p:cBhvr>
                                        <p:cTn id="17" dur="500"/>
                                        <p:tgtEl>
                                          <p:spTgt spid="8233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23309">
                                            <p:txEl>
                                              <p:pRg st="3" end="3"/>
                                            </p:txEl>
                                          </p:spTgt>
                                        </p:tgtEl>
                                        <p:attrNameLst>
                                          <p:attrName>style.visibility</p:attrName>
                                        </p:attrNameLst>
                                      </p:cBhvr>
                                      <p:to>
                                        <p:strVal val="visible"/>
                                      </p:to>
                                    </p:set>
                                    <p:animEffect transition="in" filter="dissolve">
                                      <p:cBhvr>
                                        <p:cTn id="22" dur="500"/>
                                        <p:tgtEl>
                                          <p:spTgt spid="82330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23309">
                                            <p:txEl>
                                              <p:pRg st="4" end="4"/>
                                            </p:txEl>
                                          </p:spTgt>
                                        </p:tgtEl>
                                        <p:attrNameLst>
                                          <p:attrName>style.visibility</p:attrName>
                                        </p:attrNameLst>
                                      </p:cBhvr>
                                      <p:to>
                                        <p:strVal val="visible"/>
                                      </p:to>
                                    </p:set>
                                    <p:animEffect transition="in" filter="dissolve">
                                      <p:cBhvr>
                                        <p:cTn id="27" dur="500"/>
                                        <p:tgtEl>
                                          <p:spTgt spid="82330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23309">
                                            <p:txEl>
                                              <p:pRg st="5" end="5"/>
                                            </p:txEl>
                                          </p:spTgt>
                                        </p:tgtEl>
                                        <p:attrNameLst>
                                          <p:attrName>style.visibility</p:attrName>
                                        </p:attrNameLst>
                                      </p:cBhvr>
                                      <p:to>
                                        <p:strVal val="visible"/>
                                      </p:to>
                                    </p:set>
                                    <p:animEffect transition="in" filter="dissolve">
                                      <p:cBhvr>
                                        <p:cTn id="32" dur="500"/>
                                        <p:tgtEl>
                                          <p:spTgt spid="82330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330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12"/>
          <p:cNvSpPr>
            <a:spLocks noGrp="1" noChangeArrowheads="1"/>
          </p:cNvSpPr>
          <p:nvPr>
            <p:ph type="title"/>
          </p:nvPr>
        </p:nvSpPr>
        <p:spPr>
          <a:noFill/>
        </p:spPr>
        <p:txBody>
          <a:bodyPr/>
          <a:lstStyle/>
          <a:p>
            <a:pPr eaLnBrk="1" hangingPunct="1"/>
            <a:r>
              <a:rPr lang="en-US" sz="3200" smtClean="0"/>
              <a:t>Analytical Solution for the Optimal Service Level</a:t>
            </a:r>
          </a:p>
        </p:txBody>
      </p:sp>
      <p:sp>
        <p:nvSpPr>
          <p:cNvPr id="823309" name="Text Box 13"/>
          <p:cNvSpPr txBox="1">
            <a:spLocks noChangeArrowheads="1"/>
          </p:cNvSpPr>
          <p:nvPr/>
        </p:nvSpPr>
        <p:spPr bwMode="auto">
          <a:xfrm>
            <a:off x="287338" y="1340769"/>
            <a:ext cx="8856662" cy="4339650"/>
          </a:xfrm>
          <a:prstGeom prst="rect">
            <a:avLst/>
          </a:prstGeom>
          <a:noFill/>
          <a:ln w="9525">
            <a:noFill/>
            <a:miter lim="800000"/>
            <a:headEnd/>
            <a:tailEnd/>
          </a:ln>
        </p:spPr>
        <p:txBody>
          <a:bodyPr wrap="square">
            <a:spAutoFit/>
          </a:bodyPr>
          <a:lstStyle/>
          <a:p>
            <a:pPr>
              <a:spcBef>
                <a:spcPct val="50000"/>
              </a:spcBef>
            </a:pPr>
            <a:r>
              <a:rPr lang="en-US" dirty="0" smtClean="0">
                <a:latin typeface="Times New Roman" pitchFamily="18" charset="0"/>
              </a:rPr>
              <a:t>If </a:t>
            </a:r>
            <a:r>
              <a:rPr lang="en-US" dirty="0">
                <a:latin typeface="Times New Roman" pitchFamily="18" charset="0"/>
              </a:rPr>
              <a:t>I have ordered  one unit more than Q units, the probability of  selling that extra unit is </a:t>
            </a:r>
            <a:r>
              <a:rPr lang="en-US" dirty="0" smtClean="0">
                <a:latin typeface="Times New Roman" pitchFamily="18" charset="0"/>
              </a:rPr>
              <a:t>the probability of demand to be greater </a:t>
            </a:r>
            <a:r>
              <a:rPr lang="en-US" dirty="0">
                <a:latin typeface="Times New Roman" pitchFamily="18" charset="0"/>
              </a:rPr>
              <a:t>than Q.  </a:t>
            </a:r>
            <a:endParaRPr lang="en-US" dirty="0" smtClean="0">
              <a:latin typeface="Times New Roman" pitchFamily="18" charset="0"/>
            </a:endParaRPr>
          </a:p>
          <a:p>
            <a:pPr>
              <a:spcBef>
                <a:spcPct val="50000"/>
              </a:spcBef>
            </a:pPr>
            <a:r>
              <a:rPr lang="en-US" dirty="0" smtClean="0">
                <a:latin typeface="Times New Roman" pitchFamily="18" charset="0"/>
              </a:rPr>
              <a:t>We </a:t>
            </a:r>
            <a:r>
              <a:rPr lang="en-US" dirty="0">
                <a:latin typeface="Times New Roman" pitchFamily="18" charset="0"/>
              </a:rPr>
              <a:t>know that </a:t>
            </a:r>
            <a:r>
              <a:rPr lang="en-US" dirty="0" smtClean="0">
                <a:latin typeface="Times New Roman" pitchFamily="18" charset="0"/>
              </a:rPr>
              <a:t>P(</a:t>
            </a:r>
            <a:r>
              <a:rPr lang="en-US" b="1" i="1" dirty="0" smtClean="0">
                <a:latin typeface="Times New Roman" pitchFamily="18" charset="0"/>
              </a:rPr>
              <a:t>R </a:t>
            </a:r>
            <a:r>
              <a:rPr lang="en-US" dirty="0" smtClean="0">
                <a:latin typeface="Times New Roman" pitchFamily="18" charset="0"/>
              </a:rPr>
              <a:t>&gt; Q) </a:t>
            </a:r>
            <a:r>
              <a:rPr lang="en-US" dirty="0">
                <a:latin typeface="Times New Roman" pitchFamily="18" charset="0"/>
              </a:rPr>
              <a:t>= 1- </a:t>
            </a:r>
            <a:r>
              <a:rPr lang="en-US" dirty="0" smtClean="0">
                <a:latin typeface="Times New Roman" pitchFamily="18" charset="0"/>
              </a:rPr>
              <a:t>P(</a:t>
            </a:r>
            <a:r>
              <a:rPr lang="en-US" b="1" i="1" dirty="0" smtClean="0">
                <a:latin typeface="Times New Roman" pitchFamily="18" charset="0"/>
              </a:rPr>
              <a:t>R </a:t>
            </a:r>
            <a:r>
              <a:rPr lang="en-US" i="1" dirty="0" smtClean="0">
                <a:latin typeface="Times New Roman" pitchFamily="18" charset="0"/>
              </a:rPr>
              <a:t>≤ </a:t>
            </a:r>
            <a:r>
              <a:rPr lang="en-US" i="1" dirty="0">
                <a:latin typeface="Times New Roman" pitchFamily="18" charset="0"/>
              </a:rPr>
              <a:t>Q)</a:t>
            </a:r>
            <a:r>
              <a:rPr lang="en-US" dirty="0">
                <a:latin typeface="Times New Roman" pitchFamily="18" charset="0"/>
              </a:rPr>
              <a:t>.</a:t>
            </a:r>
          </a:p>
          <a:p>
            <a:pPr>
              <a:spcBef>
                <a:spcPct val="50000"/>
              </a:spcBef>
            </a:pPr>
            <a:r>
              <a:rPr lang="en-US" dirty="0">
                <a:solidFill>
                  <a:srgbClr val="147627"/>
                </a:solidFill>
                <a:latin typeface="Times New Roman" pitchFamily="18" charset="0"/>
              </a:rPr>
              <a:t>The expected marginal benefit = MB</a:t>
            </a:r>
            <a:r>
              <a:rPr lang="en-US" dirty="0">
                <a:solidFill>
                  <a:srgbClr val="147627"/>
                </a:solidFill>
                <a:latin typeface="Times New Roman" pitchFamily="18" charset="0"/>
                <a:cs typeface="Arial" pitchFamily="34" charset="0"/>
              </a:rPr>
              <a:t>× [1-</a:t>
            </a:r>
            <a:r>
              <a:rPr lang="en-US" dirty="0">
                <a:solidFill>
                  <a:srgbClr val="147627"/>
                </a:solidFill>
                <a:latin typeface="Times New Roman" pitchFamily="18" charset="0"/>
              </a:rPr>
              <a:t>Prob.( </a:t>
            </a:r>
            <a:r>
              <a:rPr lang="en-US" b="1" i="1" dirty="0" smtClean="0">
                <a:solidFill>
                  <a:srgbClr val="147627"/>
                </a:solidFill>
                <a:latin typeface="Times New Roman" pitchFamily="18" charset="0"/>
              </a:rPr>
              <a:t>r </a:t>
            </a:r>
            <a:r>
              <a:rPr lang="en-US" i="1" dirty="0">
                <a:solidFill>
                  <a:srgbClr val="147627"/>
                </a:solidFill>
                <a:latin typeface="Times New Roman" pitchFamily="18" charset="0"/>
              </a:rPr>
              <a:t>≤ Q</a:t>
            </a:r>
            <a:r>
              <a:rPr lang="en-US" i="1" dirty="0" smtClean="0">
                <a:solidFill>
                  <a:srgbClr val="147627"/>
                </a:solidFill>
                <a:latin typeface="Times New Roman" pitchFamily="18" charset="0"/>
              </a:rPr>
              <a:t>)</a:t>
            </a:r>
            <a:r>
              <a:rPr lang="en-US" dirty="0" smtClean="0">
                <a:solidFill>
                  <a:srgbClr val="147627"/>
                </a:solidFill>
                <a:latin typeface="Times New Roman" pitchFamily="18" charset="0"/>
              </a:rPr>
              <a:t>]</a:t>
            </a:r>
          </a:p>
          <a:p>
            <a:pPr>
              <a:spcBef>
                <a:spcPct val="50000"/>
              </a:spcBef>
            </a:pPr>
            <a:endParaRPr lang="en-US" dirty="0">
              <a:solidFill>
                <a:srgbClr val="147627"/>
              </a:solidFill>
              <a:latin typeface="Times New Roman" pitchFamily="18" charset="0"/>
            </a:endParaRPr>
          </a:p>
          <a:p>
            <a:pPr>
              <a:spcBef>
                <a:spcPct val="50000"/>
              </a:spcBef>
            </a:pPr>
            <a:r>
              <a:rPr lang="en-US" dirty="0" smtClean="0">
                <a:latin typeface="Times New Roman" pitchFamily="18" charset="0"/>
              </a:rPr>
              <a:t>As long as expected marginal cost is </a:t>
            </a:r>
            <a:r>
              <a:rPr lang="en-US" b="1" dirty="0" smtClean="0">
                <a:latin typeface="Times New Roman" pitchFamily="18" charset="0"/>
              </a:rPr>
              <a:t>less than expected marginal profit </a:t>
            </a:r>
            <a:r>
              <a:rPr lang="en-US" dirty="0" smtClean="0">
                <a:latin typeface="Times New Roman" pitchFamily="18" charset="0"/>
              </a:rPr>
              <a:t>we buy the next unit. </a:t>
            </a:r>
          </a:p>
          <a:p>
            <a:pPr>
              <a:spcBef>
                <a:spcPct val="50000"/>
              </a:spcBef>
            </a:pPr>
            <a:r>
              <a:rPr lang="en-US" dirty="0" smtClean="0">
                <a:latin typeface="Times New Roman" pitchFamily="18" charset="0"/>
              </a:rPr>
              <a:t>We stop as soon as: </a:t>
            </a:r>
            <a:r>
              <a:rPr lang="en-US" b="1" dirty="0" smtClean="0">
                <a:latin typeface="Times New Roman" pitchFamily="18" charset="0"/>
              </a:rPr>
              <a:t>Expected marginal cost </a:t>
            </a:r>
            <a:r>
              <a:rPr lang="en-US" b="1" dirty="0" smtClean="0">
                <a:latin typeface="Times New Roman" pitchFamily="18" charset="0"/>
                <a:cs typeface="Arial" pitchFamily="34" charset="0"/>
              </a:rPr>
              <a:t>≥ </a:t>
            </a:r>
            <a:r>
              <a:rPr lang="en-US" b="1" dirty="0" smtClean="0">
                <a:latin typeface="Times New Roman" pitchFamily="18" charset="0"/>
              </a:rPr>
              <a:t>Expected marginal profit. </a:t>
            </a:r>
            <a:endParaRPr lang="en-US" dirty="0">
              <a:solidFill>
                <a:srgbClr val="147627"/>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3309">
                                            <p:txEl>
                                              <p:pRg st="0" end="0"/>
                                            </p:txEl>
                                          </p:spTgt>
                                        </p:tgtEl>
                                        <p:attrNameLst>
                                          <p:attrName>style.visibility</p:attrName>
                                        </p:attrNameLst>
                                      </p:cBhvr>
                                      <p:to>
                                        <p:strVal val="visible"/>
                                      </p:to>
                                    </p:set>
                                    <p:animEffect transition="in" filter="dissolve">
                                      <p:cBhvr>
                                        <p:cTn id="7" dur="500"/>
                                        <p:tgtEl>
                                          <p:spTgt spid="8233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23309">
                                            <p:txEl>
                                              <p:pRg st="1" end="1"/>
                                            </p:txEl>
                                          </p:spTgt>
                                        </p:tgtEl>
                                        <p:attrNameLst>
                                          <p:attrName>style.visibility</p:attrName>
                                        </p:attrNameLst>
                                      </p:cBhvr>
                                      <p:to>
                                        <p:strVal val="visible"/>
                                      </p:to>
                                    </p:set>
                                    <p:animEffect transition="in" filter="dissolve">
                                      <p:cBhvr>
                                        <p:cTn id="12" dur="500"/>
                                        <p:tgtEl>
                                          <p:spTgt spid="8233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23309">
                                            <p:txEl>
                                              <p:pRg st="2" end="2"/>
                                            </p:txEl>
                                          </p:spTgt>
                                        </p:tgtEl>
                                        <p:attrNameLst>
                                          <p:attrName>style.visibility</p:attrName>
                                        </p:attrNameLst>
                                      </p:cBhvr>
                                      <p:to>
                                        <p:strVal val="visible"/>
                                      </p:to>
                                    </p:set>
                                    <p:animEffect transition="in" filter="dissolve">
                                      <p:cBhvr>
                                        <p:cTn id="17" dur="500"/>
                                        <p:tgtEl>
                                          <p:spTgt spid="8233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23309">
                                            <p:txEl>
                                              <p:pRg st="4" end="4"/>
                                            </p:txEl>
                                          </p:spTgt>
                                        </p:tgtEl>
                                        <p:attrNameLst>
                                          <p:attrName>style.visibility</p:attrName>
                                        </p:attrNameLst>
                                      </p:cBhvr>
                                      <p:to>
                                        <p:strVal val="visible"/>
                                      </p:to>
                                    </p:set>
                                    <p:animEffect transition="in" filter="dissolve">
                                      <p:cBhvr>
                                        <p:cTn id="22" dur="500"/>
                                        <p:tgtEl>
                                          <p:spTgt spid="82330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23309">
                                            <p:txEl>
                                              <p:pRg st="5" end="5"/>
                                            </p:txEl>
                                          </p:spTgt>
                                        </p:tgtEl>
                                        <p:attrNameLst>
                                          <p:attrName>style.visibility</p:attrName>
                                        </p:attrNameLst>
                                      </p:cBhvr>
                                      <p:to>
                                        <p:strVal val="visible"/>
                                      </p:to>
                                    </p:set>
                                    <p:animEffect transition="in" filter="dissolve">
                                      <p:cBhvr>
                                        <p:cTn id="27" dur="500"/>
                                        <p:tgtEl>
                                          <p:spTgt spid="82330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330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327" name="Text Box 7"/>
          <p:cNvSpPr txBox="1">
            <a:spLocks noChangeArrowheads="1"/>
          </p:cNvSpPr>
          <p:nvPr/>
        </p:nvSpPr>
        <p:spPr bwMode="auto">
          <a:xfrm>
            <a:off x="1223628" y="1520788"/>
            <a:ext cx="6480720" cy="461665"/>
          </a:xfrm>
          <a:prstGeom prst="rect">
            <a:avLst/>
          </a:prstGeom>
          <a:noFill/>
          <a:ln w="9525">
            <a:noFill/>
            <a:miter lim="800000"/>
            <a:headEnd/>
            <a:tailEnd/>
          </a:ln>
        </p:spPr>
        <p:txBody>
          <a:bodyPr wrap="square">
            <a:spAutoFit/>
          </a:bodyPr>
          <a:lstStyle/>
          <a:p>
            <a:pPr>
              <a:spcBef>
                <a:spcPct val="50000"/>
              </a:spcBef>
            </a:pPr>
            <a:r>
              <a:rPr lang="en-US" dirty="0" err="1" smtClean="0">
                <a:solidFill>
                  <a:srgbClr val="FF0000"/>
                </a:solidFill>
                <a:latin typeface="Times New Roman" pitchFamily="18" charset="0"/>
              </a:rPr>
              <a:t>MC</a:t>
            </a:r>
            <a:r>
              <a:rPr lang="en-US" dirty="0" err="1" smtClean="0">
                <a:solidFill>
                  <a:srgbClr val="FF0000"/>
                </a:solidFill>
                <a:latin typeface="Times New Roman" pitchFamily="18" charset="0"/>
                <a:cs typeface="Times New Roman" pitchFamily="18" charset="0"/>
              </a:rPr>
              <a:t>×</a:t>
            </a:r>
            <a:r>
              <a:rPr lang="en-US" dirty="0" err="1" smtClean="0">
                <a:solidFill>
                  <a:srgbClr val="FF0000"/>
                </a:solidFill>
                <a:latin typeface="Times New Roman" pitchFamily="18" charset="0"/>
              </a:rPr>
              <a:t>Prob</a:t>
            </a:r>
            <a:r>
              <a:rPr lang="en-US" dirty="0" smtClean="0">
                <a:solidFill>
                  <a:srgbClr val="FF0000"/>
                </a:solidFill>
                <a:latin typeface="Times New Roman" pitchFamily="18" charset="0"/>
              </a:rPr>
              <a:t>(</a:t>
            </a:r>
            <a:r>
              <a:rPr lang="en-US" b="1" i="1" dirty="0" smtClean="0">
                <a:solidFill>
                  <a:srgbClr val="FF0000"/>
                </a:solidFill>
                <a:latin typeface="Times New Roman" pitchFamily="18" charset="0"/>
              </a:rPr>
              <a:t>R</a:t>
            </a:r>
            <a:r>
              <a:rPr lang="en-US" dirty="0" smtClean="0">
                <a:solidFill>
                  <a:srgbClr val="FF0000"/>
                </a:solidFill>
                <a:latin typeface="Times New Roman" pitchFamily="18" charset="0"/>
              </a:rPr>
              <a:t> </a:t>
            </a:r>
            <a:r>
              <a:rPr lang="en-US" dirty="0">
                <a:solidFill>
                  <a:srgbClr val="FF0000"/>
                </a:solidFill>
                <a:latin typeface="Times New Roman" pitchFamily="18" charset="0"/>
              </a:rPr>
              <a:t>≤ Q*)</a:t>
            </a:r>
            <a:r>
              <a:rPr lang="en-US" dirty="0">
                <a:latin typeface="Times New Roman" pitchFamily="18" charset="0"/>
              </a:rPr>
              <a:t> ≥ </a:t>
            </a:r>
            <a:r>
              <a:rPr lang="en-US" dirty="0" smtClean="0">
                <a:solidFill>
                  <a:srgbClr val="147627"/>
                </a:solidFill>
                <a:latin typeface="Times New Roman" pitchFamily="18" charset="0"/>
              </a:rPr>
              <a:t>MP</a:t>
            </a:r>
            <a:r>
              <a:rPr lang="en-US" dirty="0" smtClean="0">
                <a:solidFill>
                  <a:srgbClr val="147627"/>
                </a:solidFill>
                <a:latin typeface="Times New Roman" pitchFamily="18" charset="0"/>
                <a:cs typeface="Times New Roman" pitchFamily="18" charset="0"/>
              </a:rPr>
              <a:t>×</a:t>
            </a:r>
            <a:r>
              <a:rPr lang="en-US" dirty="0" smtClean="0">
                <a:solidFill>
                  <a:srgbClr val="147627"/>
                </a:solidFill>
                <a:latin typeface="Times New Roman" pitchFamily="18" charset="0"/>
              </a:rPr>
              <a:t> </a:t>
            </a:r>
            <a:r>
              <a:rPr lang="en-US" dirty="0">
                <a:solidFill>
                  <a:srgbClr val="147627"/>
                </a:solidFill>
                <a:latin typeface="Times New Roman" pitchFamily="18" charset="0"/>
              </a:rPr>
              <a:t>[1 – </a:t>
            </a:r>
            <a:r>
              <a:rPr lang="en-US" dirty="0" err="1" smtClean="0">
                <a:solidFill>
                  <a:srgbClr val="147627"/>
                </a:solidFill>
                <a:latin typeface="Times New Roman" pitchFamily="18" charset="0"/>
              </a:rPr>
              <a:t>Prob</a:t>
            </a:r>
            <a:r>
              <a:rPr lang="en-US" dirty="0" smtClean="0">
                <a:solidFill>
                  <a:srgbClr val="147627"/>
                </a:solidFill>
                <a:latin typeface="Times New Roman" pitchFamily="18" charset="0"/>
              </a:rPr>
              <a:t>( </a:t>
            </a:r>
            <a:r>
              <a:rPr lang="en-US" b="1" i="1" dirty="0" smtClean="0">
                <a:solidFill>
                  <a:srgbClr val="147627"/>
                </a:solidFill>
                <a:latin typeface="Times New Roman" pitchFamily="18" charset="0"/>
              </a:rPr>
              <a:t>R</a:t>
            </a:r>
            <a:r>
              <a:rPr lang="en-US" dirty="0" smtClean="0">
                <a:solidFill>
                  <a:srgbClr val="147627"/>
                </a:solidFill>
                <a:latin typeface="Times New Roman" pitchFamily="18" charset="0"/>
              </a:rPr>
              <a:t> </a:t>
            </a:r>
            <a:r>
              <a:rPr lang="en-US" dirty="0">
                <a:solidFill>
                  <a:srgbClr val="147627"/>
                </a:solidFill>
                <a:latin typeface="Times New Roman" pitchFamily="18" charset="0"/>
                <a:cs typeface="Arial" pitchFamily="34" charset="0"/>
              </a:rPr>
              <a:t>≤ Q*)]</a:t>
            </a:r>
          </a:p>
        </p:txBody>
      </p:sp>
      <p:sp>
        <p:nvSpPr>
          <p:cNvPr id="10249" name="Rectangle 12"/>
          <p:cNvSpPr>
            <a:spLocks noGrp="1" noChangeArrowheads="1"/>
          </p:cNvSpPr>
          <p:nvPr>
            <p:ph type="title"/>
          </p:nvPr>
        </p:nvSpPr>
        <p:spPr>
          <a:noFill/>
        </p:spPr>
        <p:txBody>
          <a:bodyPr/>
          <a:lstStyle/>
          <a:p>
            <a:pPr eaLnBrk="1" hangingPunct="1"/>
            <a:r>
              <a:rPr lang="en-US" sz="3200" smtClean="0"/>
              <a:t>Analytical Solution for the Optimal Service Level</a:t>
            </a:r>
          </a:p>
        </p:txBody>
      </p:sp>
      <p:sp>
        <p:nvSpPr>
          <p:cNvPr id="10250" name="Text Box 4"/>
          <p:cNvSpPr txBox="1">
            <a:spLocks noChangeArrowheads="1"/>
          </p:cNvSpPr>
          <p:nvPr/>
        </p:nvSpPr>
        <p:spPr bwMode="auto">
          <a:xfrm>
            <a:off x="2519772" y="3284984"/>
            <a:ext cx="4933391" cy="1015663"/>
          </a:xfrm>
          <a:prstGeom prst="rect">
            <a:avLst/>
          </a:prstGeom>
          <a:noFill/>
          <a:ln w="9525">
            <a:noFill/>
            <a:miter lim="800000"/>
            <a:headEnd/>
            <a:tailEnd/>
          </a:ln>
        </p:spPr>
        <p:txBody>
          <a:bodyPr wrap="square">
            <a:spAutoFit/>
          </a:bodyPr>
          <a:lstStyle/>
          <a:p>
            <a:pPr>
              <a:spcBef>
                <a:spcPct val="50000"/>
              </a:spcBef>
            </a:pPr>
            <a:r>
              <a:rPr lang="en-US" dirty="0" smtClean="0">
                <a:solidFill>
                  <a:srgbClr val="147627"/>
                </a:solidFill>
                <a:latin typeface="Times New Roman" pitchFamily="18" charset="0"/>
              </a:rPr>
              <a:t>MP </a:t>
            </a:r>
            <a:r>
              <a:rPr lang="en-US" dirty="0">
                <a:solidFill>
                  <a:srgbClr val="147627"/>
                </a:solidFill>
                <a:latin typeface="Times New Roman" pitchFamily="18" charset="0"/>
              </a:rPr>
              <a:t>= p – c = Underage Cost = C</a:t>
            </a:r>
            <a:r>
              <a:rPr lang="en-US" baseline="-25000" dirty="0">
                <a:solidFill>
                  <a:srgbClr val="147627"/>
                </a:solidFill>
                <a:latin typeface="Times New Roman" pitchFamily="18" charset="0"/>
              </a:rPr>
              <a:t>u</a:t>
            </a:r>
          </a:p>
          <a:p>
            <a:pPr>
              <a:spcBef>
                <a:spcPct val="50000"/>
              </a:spcBef>
            </a:pPr>
            <a:r>
              <a:rPr lang="en-US" dirty="0">
                <a:solidFill>
                  <a:srgbClr val="FF0000"/>
                </a:solidFill>
                <a:latin typeface="Times New Roman" pitchFamily="18" charset="0"/>
              </a:rPr>
              <a:t>MC = c – v = Overage Cost = C</a:t>
            </a:r>
            <a:r>
              <a:rPr lang="en-US" baseline="-25000" dirty="0">
                <a:solidFill>
                  <a:srgbClr val="FF0000"/>
                </a:solidFill>
                <a:latin typeface="Times New Roman" pitchFamily="18" charset="0"/>
              </a:rPr>
              <a:t>o</a:t>
            </a:r>
          </a:p>
        </p:txBody>
      </p:sp>
      <p:graphicFrame>
        <p:nvGraphicFramePr>
          <p:cNvPr id="10242" name="Object 13"/>
          <p:cNvGraphicFramePr>
            <a:graphicFrameLocks noChangeAspect="1"/>
          </p:cNvGraphicFramePr>
          <p:nvPr/>
        </p:nvGraphicFramePr>
        <p:xfrm>
          <a:off x="3383868" y="5409220"/>
          <a:ext cx="1397000" cy="933450"/>
        </p:xfrm>
        <a:graphic>
          <a:graphicData uri="http://schemas.openxmlformats.org/presentationml/2006/ole">
            <p:oleObj spid="_x0000_s10242" name="Equation" r:id="rId4" imgW="647640" imgH="431640" progId="Equation.3">
              <p:embed/>
            </p:oleObj>
          </a:graphicData>
        </a:graphic>
      </p:graphicFrame>
      <p:graphicFrame>
        <p:nvGraphicFramePr>
          <p:cNvPr id="10243" name="Object 15"/>
          <p:cNvGraphicFramePr>
            <a:graphicFrameLocks noChangeAspect="1"/>
          </p:cNvGraphicFramePr>
          <p:nvPr/>
        </p:nvGraphicFramePr>
        <p:xfrm>
          <a:off x="3094038" y="4437063"/>
          <a:ext cx="2917825" cy="787400"/>
        </p:xfrm>
        <a:graphic>
          <a:graphicData uri="http://schemas.openxmlformats.org/presentationml/2006/ole">
            <p:oleObj spid="_x0000_s10243" name="Equation" r:id="rId5" imgW="1460160" imgH="393480" progId="Equation.3">
              <p:embed/>
            </p:oleObj>
          </a:graphicData>
        </a:graphic>
      </p:graphicFrame>
      <p:graphicFrame>
        <p:nvGraphicFramePr>
          <p:cNvPr id="10244" name="Object 16"/>
          <p:cNvGraphicFramePr>
            <a:graphicFrameLocks noChangeAspect="1"/>
          </p:cNvGraphicFramePr>
          <p:nvPr/>
        </p:nvGraphicFramePr>
        <p:xfrm>
          <a:off x="5292080" y="5445224"/>
          <a:ext cx="2986087" cy="906463"/>
        </p:xfrm>
        <a:graphic>
          <a:graphicData uri="http://schemas.openxmlformats.org/presentationml/2006/ole">
            <p:oleObj spid="_x0000_s10244" name="Equation" r:id="rId6" imgW="1384200" imgH="419040" progId="Equation.3">
              <p:embed/>
            </p:oleObj>
          </a:graphicData>
        </a:graphic>
      </p:graphicFrame>
      <p:graphicFrame>
        <p:nvGraphicFramePr>
          <p:cNvPr id="3" name="Object 15"/>
          <p:cNvGraphicFramePr>
            <a:graphicFrameLocks noChangeAspect="1"/>
          </p:cNvGraphicFramePr>
          <p:nvPr/>
        </p:nvGraphicFramePr>
        <p:xfrm>
          <a:off x="1259632" y="5517232"/>
          <a:ext cx="1344612" cy="787400"/>
        </p:xfrm>
        <a:graphic>
          <a:graphicData uri="http://schemas.openxmlformats.org/presentationml/2006/ole">
            <p:oleObj spid="_x0000_s10255" name="Equation" r:id="rId7" imgW="672840" imgH="393480" progId="Equation.3">
              <p:embed/>
            </p:oleObj>
          </a:graphicData>
        </a:graphic>
      </p:graphicFrame>
      <p:grpSp>
        <p:nvGrpSpPr>
          <p:cNvPr id="13" name="Group 12"/>
          <p:cNvGrpSpPr/>
          <p:nvPr/>
        </p:nvGrpSpPr>
        <p:grpSpPr>
          <a:xfrm>
            <a:off x="2051720" y="2240868"/>
            <a:ext cx="4104456" cy="819150"/>
            <a:chOff x="2051720" y="2240868"/>
            <a:chExt cx="4104456" cy="819150"/>
          </a:xfrm>
        </p:grpSpPr>
        <p:grpSp>
          <p:nvGrpSpPr>
            <p:cNvPr id="2" name="Group 18"/>
            <p:cNvGrpSpPr>
              <a:grpSpLocks/>
            </p:cNvGrpSpPr>
            <p:nvPr/>
          </p:nvGrpSpPr>
          <p:grpSpPr bwMode="auto">
            <a:xfrm>
              <a:off x="2051720" y="2240868"/>
              <a:ext cx="4104456" cy="777875"/>
              <a:chOff x="1315" y="1874"/>
              <a:chExt cx="2041" cy="490"/>
            </a:xfrm>
          </p:grpSpPr>
          <p:graphicFrame>
            <p:nvGraphicFramePr>
              <p:cNvPr id="10245" name="Object 3"/>
              <p:cNvGraphicFramePr>
                <a:graphicFrameLocks noChangeAspect="1"/>
              </p:cNvGraphicFramePr>
              <p:nvPr/>
            </p:nvGraphicFramePr>
            <p:xfrm>
              <a:off x="2517" y="1874"/>
              <a:ext cx="839" cy="490"/>
            </p:xfrm>
            <a:graphic>
              <a:graphicData uri="http://schemas.openxmlformats.org/presentationml/2006/ole">
                <p:oleObj spid="_x0000_s10245" name="Equation" r:id="rId8" imgW="672840" imgH="393480" progId="">
                  <p:embed/>
                </p:oleObj>
              </a:graphicData>
            </a:graphic>
          </p:graphicFrame>
          <p:sp>
            <p:nvSpPr>
              <p:cNvPr id="10254" name="Text Box 8"/>
              <p:cNvSpPr txBox="1">
                <a:spLocks noChangeArrowheads="1"/>
              </p:cNvSpPr>
              <p:nvPr/>
            </p:nvSpPr>
            <p:spPr bwMode="auto">
              <a:xfrm>
                <a:off x="1315" y="2009"/>
                <a:ext cx="1248" cy="291"/>
              </a:xfrm>
              <a:prstGeom prst="rect">
                <a:avLst/>
              </a:prstGeom>
              <a:noFill/>
              <a:ln w="9525">
                <a:noFill/>
                <a:miter lim="800000"/>
                <a:headEnd/>
                <a:tailEnd/>
              </a:ln>
            </p:spPr>
            <p:txBody>
              <a:bodyPr>
                <a:spAutoFit/>
              </a:bodyPr>
              <a:lstStyle/>
              <a:p>
                <a:pPr>
                  <a:spcBef>
                    <a:spcPct val="50000"/>
                  </a:spcBef>
                </a:pPr>
                <a:r>
                  <a:rPr lang="en-US" dirty="0" err="1" smtClean="0">
                    <a:solidFill>
                      <a:srgbClr val="7030A0"/>
                    </a:solidFill>
                    <a:latin typeface="Times New Roman" pitchFamily="18" charset="0"/>
                  </a:rPr>
                  <a:t>Prob</a:t>
                </a:r>
                <a:r>
                  <a:rPr lang="en-US" dirty="0" smtClean="0">
                    <a:solidFill>
                      <a:srgbClr val="7030A0"/>
                    </a:solidFill>
                    <a:latin typeface="Times New Roman" pitchFamily="18" charset="0"/>
                  </a:rPr>
                  <a:t>(</a:t>
                </a:r>
                <a:r>
                  <a:rPr lang="en-US" b="1" i="1" dirty="0" smtClean="0">
                    <a:solidFill>
                      <a:srgbClr val="7030A0"/>
                    </a:solidFill>
                    <a:latin typeface="Times New Roman" pitchFamily="18" charset="0"/>
                  </a:rPr>
                  <a:t>R </a:t>
                </a:r>
                <a:r>
                  <a:rPr lang="en-US" dirty="0">
                    <a:solidFill>
                      <a:srgbClr val="7030A0"/>
                    </a:solidFill>
                    <a:latin typeface="Times New Roman" pitchFamily="18" charset="0"/>
                    <a:cs typeface="Arial" pitchFamily="34" charset="0"/>
                  </a:rPr>
                  <a:t>≤ Q*) ≥</a:t>
                </a:r>
                <a:r>
                  <a:rPr lang="en-US" dirty="0">
                    <a:solidFill>
                      <a:srgbClr val="7030A0"/>
                    </a:solidFill>
                    <a:cs typeface="Arial" pitchFamily="34" charset="0"/>
                  </a:rPr>
                  <a:t> </a:t>
                </a:r>
              </a:p>
            </p:txBody>
          </p:sp>
        </p:grpSp>
        <p:pic>
          <p:nvPicPr>
            <p:cNvPr id="10256" name="Picture 16"/>
            <p:cNvPicPr>
              <a:picLocks noChangeAspect="1" noChangeArrowheads="1"/>
            </p:cNvPicPr>
            <p:nvPr/>
          </p:nvPicPr>
          <p:blipFill>
            <a:blip r:embed="rId9" cstate="print"/>
            <a:srcRect/>
            <a:stretch>
              <a:fillRect/>
            </a:stretch>
          </p:blipFill>
          <p:spPr bwMode="auto">
            <a:xfrm>
              <a:off x="4463988" y="2240868"/>
              <a:ext cx="1666875" cy="81915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4327"/>
                                        </p:tgtEl>
                                        <p:attrNameLst>
                                          <p:attrName>style.visibility</p:attrName>
                                        </p:attrNameLst>
                                      </p:cBhvr>
                                      <p:to>
                                        <p:strVal val="visible"/>
                                      </p:to>
                                    </p:set>
                                    <p:animEffect transition="in" filter="dissolve">
                                      <p:cBhvr>
                                        <p:cTn id="7" dur="500"/>
                                        <p:tgtEl>
                                          <p:spTgt spid="82432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50"/>
                                        </p:tgtEl>
                                        <p:attrNameLst>
                                          <p:attrName>style.visibility</p:attrName>
                                        </p:attrNameLst>
                                      </p:cBhvr>
                                      <p:to>
                                        <p:strVal val="visible"/>
                                      </p:to>
                                    </p:set>
                                    <p:animEffect transition="in" filter="dissolve">
                                      <p:cBhvr>
                                        <p:cTn id="17" dur="500"/>
                                        <p:tgtEl>
                                          <p:spTgt spid="1025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0243"/>
                                        </p:tgtEl>
                                        <p:attrNameLst>
                                          <p:attrName>style.visibility</p:attrName>
                                        </p:attrNameLst>
                                      </p:cBhvr>
                                      <p:to>
                                        <p:strVal val="visible"/>
                                      </p:to>
                                    </p:set>
                                    <p:animEffect transition="in" filter="dissolve">
                                      <p:cBhvr>
                                        <p:cTn id="22" dur="500"/>
                                        <p:tgtEl>
                                          <p:spTgt spid="1024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0242"/>
                                        </p:tgtEl>
                                        <p:attrNameLst>
                                          <p:attrName>style.visibility</p:attrName>
                                        </p:attrNameLst>
                                      </p:cBhvr>
                                      <p:to>
                                        <p:strVal val="visible"/>
                                      </p:to>
                                    </p:set>
                                    <p:animEffect transition="in" filter="dissolve">
                                      <p:cBhvr>
                                        <p:cTn id="32" dur="500"/>
                                        <p:tgtEl>
                                          <p:spTgt spid="1024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0244"/>
                                        </p:tgtEl>
                                        <p:attrNameLst>
                                          <p:attrName>style.visibility</p:attrName>
                                        </p:attrNameLst>
                                      </p:cBhvr>
                                      <p:to>
                                        <p:strVal val="visible"/>
                                      </p:to>
                                    </p:set>
                                    <p:animEffect transition="in" filter="dissolve">
                                      <p:cBhvr>
                                        <p:cTn id="37"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4327" grpId="0"/>
      <p:bldP spid="1025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3200" smtClean="0"/>
              <a:t>Marginal Value:  The General Formula</a:t>
            </a:r>
          </a:p>
        </p:txBody>
      </p:sp>
      <p:sp>
        <p:nvSpPr>
          <p:cNvPr id="40963" name="Rectangle 3"/>
          <p:cNvSpPr>
            <a:spLocks noGrp="1" noChangeArrowheads="1"/>
          </p:cNvSpPr>
          <p:nvPr>
            <p:ph type="body" idx="1"/>
          </p:nvPr>
        </p:nvSpPr>
        <p:spPr>
          <a:xfrm>
            <a:off x="359532" y="1412776"/>
            <a:ext cx="8784468" cy="3924436"/>
          </a:xfrm>
        </p:spPr>
        <p:txBody>
          <a:bodyPr/>
          <a:lstStyle/>
          <a:p>
            <a:pPr>
              <a:buFont typeface="Wingdings" pitchFamily="2" charset="2"/>
              <a:buNone/>
            </a:pPr>
            <a:r>
              <a:rPr lang="en-US" sz="2200" dirty="0" smtClean="0"/>
              <a:t>P(</a:t>
            </a:r>
            <a:r>
              <a:rPr lang="en-US" sz="2200" b="1" i="1" dirty="0" smtClean="0"/>
              <a:t>R</a:t>
            </a:r>
            <a:r>
              <a:rPr lang="en-US" sz="2200" dirty="0" smtClean="0"/>
              <a:t> </a:t>
            </a:r>
            <a:r>
              <a:rPr lang="en-US" dirty="0" smtClean="0">
                <a:latin typeface="Arial" pitchFamily="34" charset="0"/>
                <a:cs typeface="Arial" pitchFamily="34" charset="0"/>
                <a:sym typeface="Mathematica1"/>
              </a:rPr>
              <a:t>≤</a:t>
            </a:r>
            <a:r>
              <a:rPr lang="en-US" sz="2200" dirty="0" smtClean="0">
                <a:sym typeface="Mathematica1"/>
              </a:rPr>
              <a:t> Q*)</a:t>
            </a:r>
            <a:r>
              <a:rPr lang="en-US" sz="2200" dirty="0" smtClean="0"/>
              <a:t> </a:t>
            </a:r>
            <a:r>
              <a:rPr lang="en-US" sz="2200" dirty="0" smtClean="0">
                <a:cs typeface="Tahoma" pitchFamily="34" charset="0"/>
              </a:rPr>
              <a:t>≥</a:t>
            </a:r>
            <a:r>
              <a:rPr lang="en-US" sz="2200" dirty="0" smtClean="0">
                <a:sym typeface="Mathematica1"/>
              </a:rPr>
              <a:t> </a:t>
            </a:r>
            <a:r>
              <a:rPr lang="en-US" sz="2200" dirty="0" smtClean="0"/>
              <a:t>C</a:t>
            </a:r>
            <a:r>
              <a:rPr lang="en-US" sz="2200" baseline="-25000" dirty="0" smtClean="0"/>
              <a:t>u </a:t>
            </a:r>
            <a:r>
              <a:rPr lang="en-US" sz="2300" dirty="0" smtClean="0"/>
              <a:t>/ (</a:t>
            </a:r>
            <a:r>
              <a:rPr lang="en-US" sz="2300" dirty="0" err="1" smtClean="0"/>
              <a:t>C</a:t>
            </a:r>
            <a:r>
              <a:rPr lang="en-US" sz="2200" baseline="-25000" dirty="0" err="1" smtClean="0"/>
              <a:t>o</a:t>
            </a:r>
            <a:r>
              <a:rPr lang="en-US" sz="2200" dirty="0" err="1" smtClean="0">
                <a:sym typeface="Mathematica1"/>
              </a:rPr>
              <a:t>+</a:t>
            </a:r>
            <a:r>
              <a:rPr lang="en-US" sz="2200" dirty="0" err="1" smtClean="0"/>
              <a:t>C</a:t>
            </a:r>
            <a:r>
              <a:rPr lang="en-US" sz="2200" baseline="-25000" dirty="0" err="1" smtClean="0"/>
              <a:t>u</a:t>
            </a:r>
            <a:r>
              <a:rPr lang="en-US" sz="2300" dirty="0" smtClean="0"/>
              <a:t>)</a:t>
            </a:r>
          </a:p>
          <a:p>
            <a:pPr>
              <a:buFont typeface="Wingdings" pitchFamily="2" charset="2"/>
              <a:buNone/>
            </a:pPr>
            <a:r>
              <a:rPr lang="en-US" dirty="0" smtClean="0"/>
              <a:t>C</a:t>
            </a:r>
            <a:r>
              <a:rPr lang="en-US" baseline="-25000" dirty="0" smtClean="0"/>
              <a:t>u </a:t>
            </a:r>
            <a:r>
              <a:rPr lang="en-US" dirty="0" smtClean="0"/>
              <a:t>/ (</a:t>
            </a:r>
            <a:r>
              <a:rPr lang="en-US" dirty="0" err="1" smtClean="0"/>
              <a:t>C</a:t>
            </a:r>
            <a:r>
              <a:rPr lang="en-US" baseline="-25000" dirty="0" err="1" smtClean="0"/>
              <a:t>o</a:t>
            </a:r>
            <a:r>
              <a:rPr lang="en-US" dirty="0" err="1" smtClean="0">
                <a:sym typeface="Mathematica1"/>
              </a:rPr>
              <a:t>+</a:t>
            </a:r>
            <a:r>
              <a:rPr lang="en-US" dirty="0" err="1" smtClean="0"/>
              <a:t>C</a:t>
            </a:r>
            <a:r>
              <a:rPr lang="en-US" baseline="-25000" dirty="0" err="1" smtClean="0"/>
              <a:t>u</a:t>
            </a:r>
            <a:r>
              <a:rPr lang="en-US" dirty="0" smtClean="0"/>
              <a:t>) = (30-10)/[(10-5)+(30-10)] = 20/25 = 0.8</a:t>
            </a:r>
          </a:p>
          <a:p>
            <a:pPr>
              <a:buNone/>
            </a:pPr>
            <a:r>
              <a:rPr lang="en-US" dirty="0" smtClean="0"/>
              <a:t>Order until P(</a:t>
            </a:r>
            <a:r>
              <a:rPr lang="en-US" b="1" i="1" dirty="0" smtClean="0"/>
              <a:t>R</a:t>
            </a:r>
            <a:r>
              <a:rPr lang="en-US" dirty="0" smtClean="0"/>
              <a:t> </a:t>
            </a:r>
            <a:r>
              <a:rPr lang="en-US" sz="2800" dirty="0" smtClean="0">
                <a:latin typeface="Arial" pitchFamily="34" charset="0"/>
                <a:cs typeface="Arial" pitchFamily="34" charset="0"/>
                <a:sym typeface="Mathematica1"/>
              </a:rPr>
              <a:t>≤</a:t>
            </a:r>
            <a:r>
              <a:rPr lang="en-US" dirty="0" smtClean="0">
                <a:sym typeface="Mathematica1"/>
              </a:rPr>
              <a:t> Q*)</a:t>
            </a:r>
            <a:r>
              <a:rPr lang="en-US" dirty="0" smtClean="0"/>
              <a:t> </a:t>
            </a:r>
            <a:r>
              <a:rPr lang="en-US" dirty="0" smtClean="0">
                <a:cs typeface="Tahoma" pitchFamily="34" charset="0"/>
              </a:rPr>
              <a:t>≥</a:t>
            </a:r>
            <a:r>
              <a:rPr lang="en-US" dirty="0" smtClean="0">
                <a:sym typeface="Mathematica1"/>
              </a:rPr>
              <a:t> 0.8</a:t>
            </a:r>
          </a:p>
          <a:p>
            <a:pPr>
              <a:buNone/>
            </a:pPr>
            <a:r>
              <a:rPr lang="en-US" dirty="0" smtClean="0"/>
              <a:t>P(</a:t>
            </a:r>
            <a:r>
              <a:rPr lang="en-US" b="1" i="1" dirty="0" smtClean="0"/>
              <a:t>R</a:t>
            </a:r>
            <a:r>
              <a:rPr lang="en-US" dirty="0" smtClean="0"/>
              <a:t> </a:t>
            </a:r>
            <a:r>
              <a:rPr lang="en-US" dirty="0" smtClean="0">
                <a:latin typeface="Arial" pitchFamily="34" charset="0"/>
                <a:cs typeface="Arial" pitchFamily="34" charset="0"/>
                <a:sym typeface="Mathematica1"/>
              </a:rPr>
              <a:t>≤</a:t>
            </a:r>
            <a:r>
              <a:rPr lang="en-US" dirty="0" smtClean="0">
                <a:sym typeface="Mathematica1"/>
              </a:rPr>
              <a:t> 5000)</a:t>
            </a:r>
            <a:r>
              <a:rPr lang="en-US" dirty="0" smtClean="0"/>
              <a:t> </a:t>
            </a:r>
            <a:r>
              <a:rPr lang="en-US" dirty="0" smtClean="0">
                <a:cs typeface="Tahoma" pitchFamily="34" charset="0"/>
              </a:rPr>
              <a:t>≥</a:t>
            </a:r>
            <a:r>
              <a:rPr lang="en-US" dirty="0" smtClean="0">
                <a:sym typeface="Mathematica1"/>
              </a:rPr>
              <a:t> = 0.75  not &gt; 0.8 still order</a:t>
            </a:r>
          </a:p>
          <a:p>
            <a:pPr>
              <a:buNone/>
            </a:pPr>
            <a:r>
              <a:rPr lang="en-US" dirty="0" smtClean="0">
                <a:sym typeface="Mathematica1"/>
              </a:rPr>
              <a:t>P(</a:t>
            </a:r>
            <a:r>
              <a:rPr lang="en-US" b="1" i="1" dirty="0" smtClean="0"/>
              <a:t>R</a:t>
            </a:r>
            <a:r>
              <a:rPr lang="en-US" dirty="0" smtClean="0">
                <a:sym typeface="Mathematica1"/>
              </a:rPr>
              <a:t> ≤ 6000) ≥ = 0.9   &gt; 0.8 Stop</a:t>
            </a:r>
          </a:p>
          <a:p>
            <a:pPr>
              <a:buNone/>
            </a:pPr>
            <a:r>
              <a:rPr lang="en-US" dirty="0" smtClean="0">
                <a:latin typeface="+mn-lt"/>
              </a:rPr>
              <a:t>In Continuous Model where demand for example has Uniform or Normal distribution</a:t>
            </a:r>
          </a:p>
          <a:p>
            <a:pPr>
              <a:buNone/>
            </a:pPr>
            <a:endParaRPr lang="en-US" dirty="0" smtClean="0">
              <a:sym typeface="Mathematica1"/>
            </a:endParaRPr>
          </a:p>
          <a:p>
            <a:pPr>
              <a:buFont typeface="Wingdings" pitchFamily="2" charset="2"/>
              <a:buNone/>
            </a:pPr>
            <a:endParaRPr lang="en-US" sz="2300" dirty="0" smtClean="0"/>
          </a:p>
        </p:txBody>
      </p:sp>
      <p:pic>
        <p:nvPicPr>
          <p:cNvPr id="33799" name="Picture 4"/>
          <p:cNvPicPr>
            <a:picLocks noChangeAspect="1" noChangeArrowheads="1"/>
          </p:cNvPicPr>
          <p:nvPr/>
        </p:nvPicPr>
        <p:blipFill>
          <a:blip r:embed="rId4" cstate="print"/>
          <a:srcRect r="63953"/>
          <a:stretch>
            <a:fillRect/>
          </a:stretch>
        </p:blipFill>
        <p:spPr bwMode="auto">
          <a:xfrm>
            <a:off x="6149975" y="2312876"/>
            <a:ext cx="2994025" cy="1958975"/>
          </a:xfrm>
          <a:prstGeom prst="rect">
            <a:avLst/>
          </a:prstGeom>
          <a:noFill/>
          <a:ln w="9525">
            <a:noFill/>
            <a:miter lim="800000"/>
            <a:headEnd/>
            <a:tailEnd/>
          </a:ln>
        </p:spPr>
      </p:pic>
      <p:graphicFrame>
        <p:nvGraphicFramePr>
          <p:cNvPr id="33800" name="Object 18"/>
          <p:cNvGraphicFramePr>
            <a:graphicFrameLocks noChangeAspect="1"/>
          </p:cNvGraphicFramePr>
          <p:nvPr/>
        </p:nvGraphicFramePr>
        <p:xfrm>
          <a:off x="1475656" y="5445224"/>
          <a:ext cx="2919412" cy="787400"/>
        </p:xfrm>
        <a:graphic>
          <a:graphicData uri="http://schemas.openxmlformats.org/presentationml/2006/ole">
            <p:oleObj spid="_x0000_s33800" name="Equation" r:id="rId5" imgW="1460160" imgH="393480" progId="Equation.3">
              <p:embed/>
            </p:oleObj>
          </a:graphicData>
        </a:graphic>
      </p:graphicFrame>
      <p:graphicFrame>
        <p:nvGraphicFramePr>
          <p:cNvPr id="33801" name="Object 19"/>
          <p:cNvGraphicFramePr>
            <a:graphicFrameLocks noChangeAspect="1"/>
          </p:cNvGraphicFramePr>
          <p:nvPr/>
        </p:nvGraphicFramePr>
        <p:xfrm>
          <a:off x="4499446" y="5447878"/>
          <a:ext cx="1397000" cy="933450"/>
        </p:xfrm>
        <a:graphic>
          <a:graphicData uri="http://schemas.openxmlformats.org/presentationml/2006/ole">
            <p:oleObj spid="_x0000_s33801" name="Equation" r:id="rId6" imgW="647640" imgH="431640" progId="Equation.3">
              <p:embed/>
            </p:oleObj>
          </a:graphicData>
        </a:graphic>
      </p:graphicFrame>
      <p:graphicFrame>
        <p:nvGraphicFramePr>
          <p:cNvPr id="33802" name="Object 20"/>
          <p:cNvGraphicFramePr>
            <a:graphicFrameLocks noChangeAspect="1"/>
          </p:cNvGraphicFramePr>
          <p:nvPr/>
        </p:nvGraphicFramePr>
        <p:xfrm>
          <a:off x="6167908" y="5433590"/>
          <a:ext cx="1068388" cy="906463"/>
        </p:xfrm>
        <a:graphic>
          <a:graphicData uri="http://schemas.openxmlformats.org/presentationml/2006/ole">
            <p:oleObj spid="_x0000_s33802" name="Equation" r:id="rId7" imgW="495000" imgH="419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dissolve">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dissolve">
                                      <p:cBhvr>
                                        <p:cTn id="12" dur="500"/>
                                        <p:tgtEl>
                                          <p:spTgt spid="409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dissolve">
                                      <p:cBhvr>
                                        <p:cTn id="17" dur="500"/>
                                        <p:tgtEl>
                                          <p:spTgt spid="409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dissolve">
                                      <p:cBhvr>
                                        <p:cTn id="22" dur="500"/>
                                        <p:tgtEl>
                                          <p:spTgt spid="409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0963">
                                            <p:txEl>
                                              <p:pRg st="4" end="4"/>
                                            </p:txEl>
                                          </p:spTgt>
                                        </p:tgtEl>
                                        <p:attrNameLst>
                                          <p:attrName>style.visibility</p:attrName>
                                        </p:attrNameLst>
                                      </p:cBhvr>
                                      <p:to>
                                        <p:strVal val="visible"/>
                                      </p:to>
                                    </p:set>
                                    <p:animEffect transition="in" filter="dissolve">
                                      <p:cBhvr>
                                        <p:cTn id="27" dur="500"/>
                                        <p:tgtEl>
                                          <p:spTgt spid="409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0963">
                                            <p:txEl>
                                              <p:pRg st="5" end="5"/>
                                            </p:txEl>
                                          </p:spTgt>
                                        </p:tgtEl>
                                        <p:attrNameLst>
                                          <p:attrName>style.visibility</p:attrName>
                                        </p:attrNameLst>
                                      </p:cBhvr>
                                      <p:to>
                                        <p:strVal val="visible"/>
                                      </p:to>
                                    </p:set>
                                    <p:animEffect transition="in" filter="dissolve">
                                      <p:cBhvr>
                                        <p:cTn id="32" dur="500"/>
                                        <p:tgtEl>
                                          <p:spTgt spid="409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3200" smtClean="0"/>
              <a:t>Type-1 Service Level</a:t>
            </a:r>
          </a:p>
        </p:txBody>
      </p:sp>
      <p:sp>
        <p:nvSpPr>
          <p:cNvPr id="36867" name="Rectangle 3"/>
          <p:cNvSpPr>
            <a:spLocks noGrp="1" noChangeArrowheads="1"/>
          </p:cNvSpPr>
          <p:nvPr>
            <p:ph type="body" idx="1"/>
          </p:nvPr>
        </p:nvSpPr>
        <p:spPr/>
        <p:txBody>
          <a:bodyPr/>
          <a:lstStyle/>
          <a:p>
            <a:pPr marL="533400" indent="-533400">
              <a:buNone/>
            </a:pPr>
            <a:r>
              <a:rPr lang="en-US" dirty="0" smtClean="0"/>
              <a:t>What is the meaning of the number 0.80?</a:t>
            </a:r>
            <a:r>
              <a:rPr lang="en-US" b="1" dirty="0" smtClean="0"/>
              <a:t>  </a:t>
            </a:r>
          </a:p>
          <a:p>
            <a:pPr marL="533400" indent="-533400">
              <a:buNone/>
            </a:pPr>
            <a:r>
              <a:rPr lang="en-US" b="1" dirty="0" smtClean="0"/>
              <a:t>80% of the time</a:t>
            </a:r>
            <a:r>
              <a:rPr lang="en-US" dirty="0" smtClean="0"/>
              <a:t> all the demand is satisfied.</a:t>
            </a:r>
          </a:p>
          <a:p>
            <a:pPr marL="533400" indent="-533400">
              <a:buFont typeface="Wingdings" pitchFamily="2" charset="2"/>
              <a:buNone/>
            </a:pPr>
            <a:endParaRPr lang="en-US" dirty="0" smtClean="0"/>
          </a:p>
          <a:p>
            <a:pPr marL="952500" lvl="1" indent="-495300"/>
            <a:r>
              <a:rPr lang="en-US" sz="2200" dirty="0" smtClean="0"/>
              <a:t>Probability {demand is smaller than Q} =</a:t>
            </a:r>
          </a:p>
          <a:p>
            <a:pPr marL="952500" lvl="1" indent="-495300"/>
            <a:r>
              <a:rPr lang="en-US" sz="2200" dirty="0" smtClean="0"/>
              <a:t>Probability {No shortage} =</a:t>
            </a:r>
          </a:p>
          <a:p>
            <a:pPr marL="952500" lvl="1" indent="-495300"/>
            <a:r>
              <a:rPr lang="en-US" sz="2200" dirty="0" smtClean="0"/>
              <a:t>Probability {All the demand is satisfied from stock} = 0.80</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3200" smtClean="0"/>
              <a:t>Marginal Value:  Uniform distribution</a:t>
            </a:r>
          </a:p>
        </p:txBody>
      </p:sp>
      <p:sp>
        <p:nvSpPr>
          <p:cNvPr id="41987" name="Rectangle 3"/>
          <p:cNvSpPr>
            <a:spLocks noGrp="1" noChangeArrowheads="1"/>
          </p:cNvSpPr>
          <p:nvPr>
            <p:ph type="body" idx="1"/>
          </p:nvPr>
        </p:nvSpPr>
        <p:spPr>
          <a:xfrm>
            <a:off x="431800" y="1520825"/>
            <a:ext cx="5089525" cy="557213"/>
          </a:xfrm>
        </p:spPr>
        <p:txBody>
          <a:bodyPr/>
          <a:lstStyle/>
          <a:p>
            <a:pPr>
              <a:buFont typeface="Wingdings" pitchFamily="2" charset="2"/>
              <a:buNone/>
            </a:pPr>
            <a:r>
              <a:rPr lang="en-US" smtClean="0"/>
              <a:t>Suppose instead of a discreet demand of</a:t>
            </a:r>
          </a:p>
          <a:p>
            <a:pPr>
              <a:buFont typeface="Wingdings" pitchFamily="2" charset="2"/>
              <a:buNone/>
            </a:pPr>
            <a:endParaRPr lang="en-US" smtClean="0"/>
          </a:p>
        </p:txBody>
      </p:sp>
      <p:pic>
        <p:nvPicPr>
          <p:cNvPr id="7" name="Picture 4"/>
          <p:cNvPicPr>
            <a:picLocks noChangeAspect="1" noChangeArrowheads="1"/>
          </p:cNvPicPr>
          <p:nvPr/>
        </p:nvPicPr>
        <p:blipFill>
          <a:blip r:embed="rId3" cstate="print"/>
          <a:srcRect r="63953"/>
          <a:stretch>
            <a:fillRect/>
          </a:stretch>
        </p:blipFill>
        <p:spPr bwMode="auto">
          <a:xfrm>
            <a:off x="5594350" y="1347788"/>
            <a:ext cx="2994025" cy="1958975"/>
          </a:xfrm>
          <a:prstGeom prst="rect">
            <a:avLst/>
          </a:prstGeom>
          <a:noFill/>
          <a:ln w="9525">
            <a:noFill/>
            <a:miter lim="800000"/>
            <a:headEnd/>
            <a:tailEnd/>
          </a:ln>
        </p:spPr>
      </p:pic>
      <p:sp>
        <p:nvSpPr>
          <p:cNvPr id="9" name="Rectangle 3"/>
          <p:cNvSpPr txBox="1">
            <a:spLocks noChangeArrowheads="1"/>
          </p:cNvSpPr>
          <p:nvPr/>
        </p:nvSpPr>
        <p:spPr bwMode="auto">
          <a:xfrm>
            <a:off x="406400" y="5072063"/>
            <a:ext cx="2632075" cy="511175"/>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kern="0" dirty="0" smtClean="0">
                <a:solidFill>
                  <a:srgbClr val="1A1A74"/>
                </a:solidFill>
                <a:latin typeface="+mn-lt"/>
              </a:rPr>
              <a:t>Pr{r </a:t>
            </a:r>
            <a:r>
              <a:rPr lang="en-US" kern="0" dirty="0">
                <a:solidFill>
                  <a:srgbClr val="1A1A74"/>
                </a:solidFill>
                <a:cs typeface="Arial" pitchFamily="34" charset="0"/>
              </a:rPr>
              <a:t>≤ </a:t>
            </a:r>
            <a:r>
              <a:rPr lang="en-US" kern="0" dirty="0">
                <a:solidFill>
                  <a:srgbClr val="1A1A74"/>
                </a:solidFill>
                <a:latin typeface="+mn-lt"/>
              </a:rPr>
              <a:t>Q*} = 0.80</a:t>
            </a:r>
          </a:p>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		</a:t>
            </a:r>
          </a:p>
        </p:txBody>
      </p:sp>
      <p:grpSp>
        <p:nvGrpSpPr>
          <p:cNvPr id="2" name="Group 12"/>
          <p:cNvGrpSpPr>
            <a:grpSpLocks/>
          </p:cNvGrpSpPr>
          <p:nvPr/>
        </p:nvGrpSpPr>
        <p:grpSpPr bwMode="auto">
          <a:xfrm>
            <a:off x="446088" y="3429000"/>
            <a:ext cx="8653462" cy="1647825"/>
            <a:chOff x="446031" y="3429000"/>
            <a:chExt cx="8653581" cy="1647287"/>
          </a:xfrm>
        </p:grpSpPr>
        <p:sp>
          <p:nvSpPr>
            <p:cNvPr id="8" name="Rectangle 3"/>
            <p:cNvSpPr txBox="1">
              <a:spLocks noChangeArrowheads="1"/>
            </p:cNvSpPr>
            <p:nvPr/>
          </p:nvSpPr>
          <p:spPr bwMode="auto">
            <a:xfrm>
              <a:off x="446031" y="3429000"/>
              <a:ext cx="8328140" cy="985516"/>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We have a continuous demand uniformly distributed between 1000 and 7000 </a:t>
              </a:r>
            </a:p>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		</a:t>
              </a:r>
            </a:p>
          </p:txBody>
        </p:sp>
        <p:sp>
          <p:nvSpPr>
            <p:cNvPr id="10" name="Rectangle 9"/>
            <p:cNvSpPr/>
            <p:nvPr/>
          </p:nvSpPr>
          <p:spPr>
            <a:xfrm>
              <a:off x="5886468" y="4049510"/>
              <a:ext cx="2848014" cy="7300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829" name="TextBox 10"/>
            <p:cNvSpPr txBox="1">
              <a:spLocks noChangeArrowheads="1"/>
            </p:cNvSpPr>
            <p:nvPr/>
          </p:nvSpPr>
          <p:spPr bwMode="auto">
            <a:xfrm>
              <a:off x="5553971" y="4706955"/>
              <a:ext cx="697627" cy="369332"/>
            </a:xfrm>
            <a:prstGeom prst="rect">
              <a:avLst/>
            </a:prstGeom>
            <a:noFill/>
            <a:ln w="9525">
              <a:noFill/>
              <a:miter lim="800000"/>
              <a:headEnd/>
              <a:tailEnd/>
            </a:ln>
          </p:spPr>
          <p:txBody>
            <a:bodyPr wrap="none">
              <a:spAutoFit/>
            </a:bodyPr>
            <a:lstStyle/>
            <a:p>
              <a:r>
                <a:rPr lang="en-US" sz="1800"/>
                <a:t>1000</a:t>
              </a:r>
            </a:p>
          </p:txBody>
        </p:sp>
        <p:sp>
          <p:nvSpPr>
            <p:cNvPr id="34830" name="TextBox 11"/>
            <p:cNvSpPr txBox="1">
              <a:spLocks noChangeArrowheads="1"/>
            </p:cNvSpPr>
            <p:nvPr/>
          </p:nvSpPr>
          <p:spPr bwMode="auto">
            <a:xfrm>
              <a:off x="8401985" y="4706955"/>
              <a:ext cx="697627" cy="369332"/>
            </a:xfrm>
            <a:prstGeom prst="rect">
              <a:avLst/>
            </a:prstGeom>
            <a:noFill/>
            <a:ln w="9525">
              <a:noFill/>
              <a:miter lim="800000"/>
              <a:headEnd/>
              <a:tailEnd/>
            </a:ln>
          </p:spPr>
          <p:txBody>
            <a:bodyPr wrap="none">
              <a:spAutoFit/>
            </a:bodyPr>
            <a:lstStyle/>
            <a:p>
              <a:r>
                <a:rPr lang="en-US" sz="1800"/>
                <a:t>7000</a:t>
              </a:r>
            </a:p>
          </p:txBody>
        </p:sp>
      </p:grpSp>
      <p:sp>
        <p:nvSpPr>
          <p:cNvPr id="15" name="Rectangle 3"/>
          <p:cNvSpPr txBox="1">
            <a:spLocks noChangeArrowheads="1"/>
          </p:cNvSpPr>
          <p:nvPr/>
        </p:nvSpPr>
        <p:spPr bwMode="auto">
          <a:xfrm>
            <a:off x="409575" y="5692775"/>
            <a:ext cx="2921000" cy="511175"/>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b="1" kern="0" dirty="0">
                <a:solidFill>
                  <a:srgbClr val="1A1A74"/>
                </a:solidFill>
                <a:latin typeface="+mn-lt"/>
              </a:rPr>
              <a:t>How do you find Q?</a:t>
            </a:r>
          </a:p>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dissolve">
                                      <p:cBhvr>
                                        <p:cTn id="7" dur="500"/>
                                        <p:tgtEl>
                                          <p:spTgt spid="41987">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ssolv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dissolv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dissolve">
                                      <p:cBhvr>
                                        <p:cTn id="2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P spid="9"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3200" smtClean="0"/>
              <a:t>Consumer Reaction</a:t>
            </a:r>
          </a:p>
        </p:txBody>
      </p:sp>
      <p:sp>
        <p:nvSpPr>
          <p:cNvPr id="20483" name="Rectangle 3"/>
          <p:cNvSpPr>
            <a:spLocks noGrp="1" noChangeArrowheads="1"/>
          </p:cNvSpPr>
          <p:nvPr>
            <p:ph type="body" idx="1"/>
          </p:nvPr>
        </p:nvSpPr>
        <p:spPr/>
        <p:txBody>
          <a:bodyPr/>
          <a:lstStyle/>
          <a:p>
            <a:pPr>
              <a:buFont typeface="Wingdings" pitchFamily="2" charset="2"/>
              <a:buNone/>
            </a:pPr>
            <a:r>
              <a:rPr lang="en-US" smtClean="0"/>
              <a:t>  </a:t>
            </a:r>
          </a:p>
        </p:txBody>
      </p:sp>
      <p:pic>
        <p:nvPicPr>
          <p:cNvPr id="20484" name="Picture 4"/>
          <p:cNvPicPr>
            <a:picLocks noChangeAspect="1" noChangeArrowheads="1"/>
          </p:cNvPicPr>
          <p:nvPr/>
        </p:nvPicPr>
        <p:blipFill>
          <a:blip r:embed="rId3" cstate="print"/>
          <a:srcRect/>
          <a:stretch>
            <a:fillRect/>
          </a:stretch>
        </p:blipFill>
        <p:spPr bwMode="auto">
          <a:xfrm>
            <a:off x="592138" y="1781175"/>
            <a:ext cx="8229600" cy="4010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3200" smtClean="0"/>
              <a:t>Marginal Value:  Uniform distribution</a:t>
            </a:r>
          </a:p>
        </p:txBody>
      </p:sp>
      <p:sp>
        <p:nvSpPr>
          <p:cNvPr id="35843" name="Rectangle 3"/>
          <p:cNvSpPr>
            <a:spLocks noGrp="1" noChangeArrowheads="1"/>
          </p:cNvSpPr>
          <p:nvPr>
            <p:ph type="body" idx="1"/>
          </p:nvPr>
        </p:nvSpPr>
        <p:spPr/>
        <p:txBody>
          <a:bodyPr/>
          <a:lstStyle/>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a:p>
            <a:pPr>
              <a:buFont typeface="Wingdings" pitchFamily="2" charset="2"/>
              <a:buNone/>
            </a:pPr>
            <a:endParaRPr lang="en-US" sz="2200" smtClean="0">
              <a:latin typeface="Georgia" pitchFamily="18" charset="0"/>
            </a:endParaRPr>
          </a:p>
        </p:txBody>
      </p:sp>
      <p:sp>
        <p:nvSpPr>
          <p:cNvPr id="35844" name="Line 4"/>
          <p:cNvSpPr>
            <a:spLocks noChangeShapeType="1"/>
          </p:cNvSpPr>
          <p:nvPr/>
        </p:nvSpPr>
        <p:spPr bwMode="auto">
          <a:xfrm>
            <a:off x="957263" y="1828800"/>
            <a:ext cx="0" cy="1981200"/>
          </a:xfrm>
          <a:prstGeom prst="line">
            <a:avLst/>
          </a:prstGeom>
          <a:noFill/>
          <a:ln w="9525">
            <a:solidFill>
              <a:schemeClr val="tx1"/>
            </a:solidFill>
            <a:round/>
            <a:headEnd/>
            <a:tailEnd/>
          </a:ln>
        </p:spPr>
        <p:txBody>
          <a:bodyPr wrap="none" anchor="ctr"/>
          <a:lstStyle/>
          <a:p>
            <a:endParaRPr lang="en-US"/>
          </a:p>
        </p:txBody>
      </p:sp>
      <p:sp>
        <p:nvSpPr>
          <p:cNvPr id="35845" name="Line 5"/>
          <p:cNvSpPr>
            <a:spLocks noChangeShapeType="1"/>
          </p:cNvSpPr>
          <p:nvPr/>
        </p:nvSpPr>
        <p:spPr bwMode="auto">
          <a:xfrm>
            <a:off x="957263" y="3810000"/>
            <a:ext cx="6477000" cy="0"/>
          </a:xfrm>
          <a:prstGeom prst="line">
            <a:avLst/>
          </a:prstGeom>
          <a:noFill/>
          <a:ln w="9525">
            <a:solidFill>
              <a:schemeClr val="tx1"/>
            </a:solidFill>
            <a:round/>
            <a:headEnd/>
            <a:tailEnd/>
          </a:ln>
        </p:spPr>
        <p:txBody>
          <a:bodyPr wrap="none" anchor="ctr"/>
          <a:lstStyle/>
          <a:p>
            <a:endParaRPr lang="en-US"/>
          </a:p>
        </p:txBody>
      </p:sp>
      <p:sp>
        <p:nvSpPr>
          <p:cNvPr id="35846" name="Rectangle 6"/>
          <p:cNvSpPr>
            <a:spLocks noChangeArrowheads="1"/>
          </p:cNvSpPr>
          <p:nvPr/>
        </p:nvSpPr>
        <p:spPr bwMode="auto">
          <a:xfrm>
            <a:off x="2100263" y="3352800"/>
            <a:ext cx="4800600" cy="457200"/>
          </a:xfrm>
          <a:prstGeom prst="rect">
            <a:avLst/>
          </a:prstGeom>
          <a:noFill/>
          <a:ln w="9525">
            <a:solidFill>
              <a:schemeClr val="tx1"/>
            </a:solidFill>
            <a:miter lim="800000"/>
            <a:headEnd/>
            <a:tailEnd/>
          </a:ln>
        </p:spPr>
        <p:txBody>
          <a:bodyPr wrap="none" anchor="ctr"/>
          <a:lstStyle/>
          <a:p>
            <a:endParaRPr lang="en-US"/>
          </a:p>
        </p:txBody>
      </p:sp>
      <p:sp>
        <p:nvSpPr>
          <p:cNvPr id="35847" name="Text Box 7"/>
          <p:cNvSpPr txBox="1">
            <a:spLocks noChangeArrowheads="1"/>
          </p:cNvSpPr>
          <p:nvPr/>
        </p:nvSpPr>
        <p:spPr bwMode="auto">
          <a:xfrm>
            <a:off x="1779588" y="3798888"/>
            <a:ext cx="1077912" cy="427037"/>
          </a:xfrm>
          <a:prstGeom prst="rect">
            <a:avLst/>
          </a:prstGeom>
          <a:noFill/>
          <a:ln w="9525">
            <a:noFill/>
            <a:miter lim="800000"/>
            <a:headEnd/>
            <a:tailEnd/>
          </a:ln>
        </p:spPr>
        <p:txBody>
          <a:bodyPr wrap="none">
            <a:spAutoFit/>
          </a:bodyPr>
          <a:lstStyle/>
          <a:p>
            <a:pPr eaLnBrk="0" hangingPunct="0"/>
            <a:r>
              <a:rPr lang="en-US" sz="2200">
                <a:latin typeface="Georgia" pitchFamily="18" charset="0"/>
              </a:rPr>
              <a:t>l=1000</a:t>
            </a:r>
          </a:p>
        </p:txBody>
      </p:sp>
      <p:sp>
        <p:nvSpPr>
          <p:cNvPr id="35848" name="Text Box 8"/>
          <p:cNvSpPr txBox="1">
            <a:spLocks noChangeArrowheads="1"/>
          </p:cNvSpPr>
          <p:nvPr/>
        </p:nvSpPr>
        <p:spPr bwMode="auto">
          <a:xfrm>
            <a:off x="6443663" y="3910013"/>
            <a:ext cx="1177925" cy="427037"/>
          </a:xfrm>
          <a:prstGeom prst="rect">
            <a:avLst/>
          </a:prstGeom>
          <a:noFill/>
          <a:ln w="9525">
            <a:noFill/>
            <a:miter lim="800000"/>
            <a:headEnd/>
            <a:tailEnd/>
          </a:ln>
        </p:spPr>
        <p:txBody>
          <a:bodyPr wrap="none">
            <a:spAutoFit/>
          </a:bodyPr>
          <a:lstStyle/>
          <a:p>
            <a:pPr eaLnBrk="0" hangingPunct="0"/>
            <a:r>
              <a:rPr lang="en-US" sz="2200">
                <a:latin typeface="Georgia" pitchFamily="18" charset="0"/>
              </a:rPr>
              <a:t>u=7000</a:t>
            </a:r>
          </a:p>
        </p:txBody>
      </p:sp>
      <p:sp>
        <p:nvSpPr>
          <p:cNvPr id="35849" name="Line 9"/>
          <p:cNvSpPr>
            <a:spLocks noChangeShapeType="1"/>
          </p:cNvSpPr>
          <p:nvPr/>
        </p:nvSpPr>
        <p:spPr bwMode="auto">
          <a:xfrm>
            <a:off x="5681663" y="2971800"/>
            <a:ext cx="0" cy="990600"/>
          </a:xfrm>
          <a:prstGeom prst="line">
            <a:avLst/>
          </a:prstGeom>
          <a:noFill/>
          <a:ln w="9525">
            <a:solidFill>
              <a:schemeClr val="tx1"/>
            </a:solidFill>
            <a:round/>
            <a:headEnd/>
            <a:tailEnd type="triangle" w="med" len="med"/>
          </a:ln>
        </p:spPr>
        <p:txBody>
          <a:bodyPr wrap="none" anchor="ctr"/>
          <a:lstStyle/>
          <a:p>
            <a:endParaRPr lang="en-US"/>
          </a:p>
        </p:txBody>
      </p:sp>
      <p:sp>
        <p:nvSpPr>
          <p:cNvPr id="35850" name="Text Box 10"/>
          <p:cNvSpPr txBox="1">
            <a:spLocks noChangeArrowheads="1"/>
          </p:cNvSpPr>
          <p:nvPr/>
        </p:nvSpPr>
        <p:spPr bwMode="auto">
          <a:xfrm>
            <a:off x="5757863" y="2743200"/>
            <a:ext cx="317500" cy="427038"/>
          </a:xfrm>
          <a:prstGeom prst="rect">
            <a:avLst/>
          </a:prstGeom>
          <a:noFill/>
          <a:ln w="9525">
            <a:noFill/>
            <a:miter lim="800000"/>
            <a:headEnd/>
            <a:tailEnd/>
          </a:ln>
        </p:spPr>
        <p:txBody>
          <a:bodyPr wrap="none">
            <a:spAutoFit/>
          </a:bodyPr>
          <a:lstStyle/>
          <a:p>
            <a:pPr eaLnBrk="0" hangingPunct="0"/>
            <a:r>
              <a:rPr lang="en-US" sz="2200">
                <a:latin typeface="Georgia" pitchFamily="18" charset="0"/>
              </a:rPr>
              <a:t>?</a:t>
            </a:r>
          </a:p>
        </p:txBody>
      </p:sp>
      <p:sp>
        <p:nvSpPr>
          <p:cNvPr id="35851" name="Rectangle 11"/>
          <p:cNvSpPr>
            <a:spLocks noChangeArrowheads="1"/>
          </p:cNvSpPr>
          <p:nvPr/>
        </p:nvSpPr>
        <p:spPr bwMode="auto">
          <a:xfrm flipV="1">
            <a:off x="2100263" y="3352800"/>
            <a:ext cx="3581400" cy="457200"/>
          </a:xfrm>
          <a:prstGeom prst="rect">
            <a:avLst/>
          </a:prstGeom>
          <a:solidFill>
            <a:schemeClr val="folHlink"/>
          </a:solidFill>
          <a:ln w="9525">
            <a:solidFill>
              <a:schemeClr val="tx1"/>
            </a:solidFill>
            <a:miter lim="800000"/>
            <a:headEnd/>
            <a:tailEnd/>
          </a:ln>
        </p:spPr>
        <p:txBody>
          <a:bodyPr rot="10800000" wrap="none" anchor="ctr"/>
          <a:lstStyle/>
          <a:p>
            <a:pPr algn="ctr" eaLnBrk="0" hangingPunct="0"/>
            <a:endParaRPr lang="en-US" sz="2200">
              <a:latin typeface="Georgia" pitchFamily="18" charset="0"/>
            </a:endParaRPr>
          </a:p>
        </p:txBody>
      </p:sp>
      <p:sp>
        <p:nvSpPr>
          <p:cNvPr id="35852" name="AutoShape 12"/>
          <p:cNvSpPr>
            <a:spLocks/>
          </p:cNvSpPr>
          <p:nvPr/>
        </p:nvSpPr>
        <p:spPr bwMode="auto">
          <a:xfrm rot="-5330353">
            <a:off x="4251325" y="2193925"/>
            <a:ext cx="533400" cy="4838700"/>
          </a:xfrm>
          <a:prstGeom prst="leftBrace">
            <a:avLst>
              <a:gd name="adj1" fmla="val 75595"/>
              <a:gd name="adj2" fmla="val 50000"/>
            </a:avLst>
          </a:prstGeom>
          <a:noFill/>
          <a:ln w="9525">
            <a:solidFill>
              <a:schemeClr val="tx1"/>
            </a:solidFill>
            <a:round/>
            <a:headEnd/>
            <a:tailEnd/>
          </a:ln>
        </p:spPr>
        <p:txBody>
          <a:bodyPr wrap="none" anchor="ctr"/>
          <a:lstStyle/>
          <a:p>
            <a:endParaRPr lang="en-US"/>
          </a:p>
        </p:txBody>
      </p:sp>
      <p:sp>
        <p:nvSpPr>
          <p:cNvPr id="35853" name="AutoShape 13"/>
          <p:cNvSpPr>
            <a:spLocks/>
          </p:cNvSpPr>
          <p:nvPr/>
        </p:nvSpPr>
        <p:spPr bwMode="auto">
          <a:xfrm rot="10723517">
            <a:off x="7131050" y="3351213"/>
            <a:ext cx="349250" cy="457200"/>
          </a:xfrm>
          <a:prstGeom prst="leftBrace">
            <a:avLst>
              <a:gd name="adj1" fmla="val 10909"/>
              <a:gd name="adj2" fmla="val 50000"/>
            </a:avLst>
          </a:prstGeom>
          <a:noFill/>
          <a:ln w="9525">
            <a:solidFill>
              <a:schemeClr val="tx1"/>
            </a:solidFill>
            <a:round/>
            <a:headEnd/>
            <a:tailEnd/>
          </a:ln>
        </p:spPr>
        <p:txBody>
          <a:bodyPr wrap="none" anchor="ctr"/>
          <a:lstStyle/>
          <a:p>
            <a:endParaRPr lang="en-US"/>
          </a:p>
        </p:txBody>
      </p:sp>
      <p:sp>
        <p:nvSpPr>
          <p:cNvPr id="35854" name="Text Box 14"/>
          <p:cNvSpPr txBox="1">
            <a:spLocks noChangeArrowheads="1"/>
          </p:cNvSpPr>
          <p:nvPr/>
        </p:nvSpPr>
        <p:spPr bwMode="auto">
          <a:xfrm>
            <a:off x="3863975" y="4900613"/>
            <a:ext cx="1381125" cy="427037"/>
          </a:xfrm>
          <a:prstGeom prst="rect">
            <a:avLst/>
          </a:prstGeom>
          <a:noFill/>
          <a:ln w="9525">
            <a:noFill/>
            <a:miter lim="800000"/>
            <a:headEnd/>
            <a:tailEnd/>
          </a:ln>
        </p:spPr>
        <p:txBody>
          <a:bodyPr wrap="none">
            <a:spAutoFit/>
          </a:bodyPr>
          <a:lstStyle/>
          <a:p>
            <a:pPr algn="ctr" eaLnBrk="0" hangingPunct="0"/>
            <a:r>
              <a:rPr lang="en-US" sz="2200">
                <a:latin typeface="Georgia" pitchFamily="18" charset="0"/>
              </a:rPr>
              <a:t>u-l=6000</a:t>
            </a:r>
          </a:p>
        </p:txBody>
      </p:sp>
      <p:sp>
        <p:nvSpPr>
          <p:cNvPr id="35855" name="Text Box 15"/>
          <p:cNvSpPr txBox="1">
            <a:spLocks noChangeArrowheads="1"/>
          </p:cNvSpPr>
          <p:nvPr/>
        </p:nvSpPr>
        <p:spPr bwMode="auto">
          <a:xfrm>
            <a:off x="7391400" y="3306763"/>
            <a:ext cx="1109663" cy="427037"/>
          </a:xfrm>
          <a:prstGeom prst="rect">
            <a:avLst/>
          </a:prstGeom>
          <a:noFill/>
          <a:ln w="9525">
            <a:noFill/>
            <a:miter lim="800000"/>
            <a:headEnd/>
            <a:tailEnd/>
          </a:ln>
        </p:spPr>
        <p:txBody>
          <a:bodyPr wrap="none">
            <a:spAutoFit/>
          </a:bodyPr>
          <a:lstStyle/>
          <a:p>
            <a:pPr algn="ctr" eaLnBrk="0" hangingPunct="0"/>
            <a:r>
              <a:rPr lang="en-US" sz="2200">
                <a:latin typeface="Georgia" pitchFamily="18" charset="0"/>
              </a:rPr>
              <a:t>1/6000</a:t>
            </a:r>
          </a:p>
        </p:txBody>
      </p:sp>
      <p:sp>
        <p:nvSpPr>
          <p:cNvPr id="35856" name="Text Box 16"/>
          <p:cNvSpPr txBox="1">
            <a:spLocks noChangeArrowheads="1"/>
          </p:cNvSpPr>
          <p:nvPr/>
        </p:nvSpPr>
        <p:spPr bwMode="auto">
          <a:xfrm>
            <a:off x="3608388" y="3352800"/>
            <a:ext cx="855662" cy="427038"/>
          </a:xfrm>
          <a:prstGeom prst="rect">
            <a:avLst/>
          </a:prstGeom>
          <a:noFill/>
          <a:ln w="9525">
            <a:noFill/>
            <a:miter lim="800000"/>
            <a:headEnd/>
            <a:tailEnd/>
          </a:ln>
        </p:spPr>
        <p:txBody>
          <a:bodyPr wrap="none">
            <a:spAutoFit/>
          </a:bodyPr>
          <a:lstStyle/>
          <a:p>
            <a:pPr algn="ctr" eaLnBrk="0" hangingPunct="0"/>
            <a:r>
              <a:rPr lang="en-US" sz="2200" b="1">
                <a:solidFill>
                  <a:srgbClr val="000000"/>
                </a:solidFill>
                <a:latin typeface="Georgia" pitchFamily="18" charset="0"/>
              </a:rPr>
              <a:t>0.80</a:t>
            </a:r>
          </a:p>
        </p:txBody>
      </p:sp>
      <p:sp>
        <p:nvSpPr>
          <p:cNvPr id="35857" name="AutoShape 17"/>
          <p:cNvSpPr>
            <a:spLocks/>
          </p:cNvSpPr>
          <p:nvPr/>
        </p:nvSpPr>
        <p:spPr bwMode="auto">
          <a:xfrm rot="5394664">
            <a:off x="3663156" y="1254919"/>
            <a:ext cx="452438" cy="3581400"/>
          </a:xfrm>
          <a:prstGeom prst="leftBrace">
            <a:avLst>
              <a:gd name="adj1" fmla="val 65965"/>
              <a:gd name="adj2" fmla="val 50000"/>
            </a:avLst>
          </a:prstGeom>
          <a:noFill/>
          <a:ln w="9525">
            <a:solidFill>
              <a:schemeClr val="tx1"/>
            </a:solidFill>
            <a:round/>
            <a:headEnd/>
            <a:tailEnd/>
          </a:ln>
        </p:spPr>
        <p:txBody>
          <a:bodyPr wrap="none" anchor="ctr"/>
          <a:lstStyle/>
          <a:p>
            <a:endParaRPr lang="en-US"/>
          </a:p>
        </p:txBody>
      </p:sp>
      <p:sp>
        <p:nvSpPr>
          <p:cNvPr id="35858" name="Text Box 18"/>
          <p:cNvSpPr txBox="1">
            <a:spLocks noChangeArrowheads="1"/>
          </p:cNvSpPr>
          <p:nvPr/>
        </p:nvSpPr>
        <p:spPr bwMode="auto">
          <a:xfrm>
            <a:off x="3014663" y="2286000"/>
            <a:ext cx="1836737" cy="427038"/>
          </a:xfrm>
          <a:prstGeom prst="rect">
            <a:avLst/>
          </a:prstGeom>
          <a:noFill/>
          <a:ln w="9525">
            <a:noFill/>
            <a:miter lim="800000"/>
            <a:headEnd/>
            <a:tailEnd/>
          </a:ln>
        </p:spPr>
        <p:txBody>
          <a:bodyPr wrap="none">
            <a:spAutoFit/>
          </a:bodyPr>
          <a:lstStyle/>
          <a:p>
            <a:pPr algn="ctr" eaLnBrk="0" hangingPunct="0"/>
            <a:r>
              <a:rPr lang="en-US" sz="2200">
                <a:latin typeface="Georgia" pitchFamily="18" charset="0"/>
              </a:rPr>
              <a:t>Q-l = Q-1000</a:t>
            </a:r>
          </a:p>
        </p:txBody>
      </p:sp>
      <p:sp>
        <p:nvSpPr>
          <p:cNvPr id="35859" name="Text Box 19"/>
          <p:cNvSpPr txBox="1">
            <a:spLocks noChangeArrowheads="1"/>
          </p:cNvSpPr>
          <p:nvPr/>
        </p:nvSpPr>
        <p:spPr bwMode="auto">
          <a:xfrm>
            <a:off x="3059039" y="5586413"/>
            <a:ext cx="2937021" cy="769441"/>
          </a:xfrm>
          <a:prstGeom prst="rect">
            <a:avLst/>
          </a:prstGeom>
          <a:noFill/>
          <a:ln w="9525">
            <a:noFill/>
            <a:miter lim="800000"/>
            <a:headEnd/>
            <a:tailEnd/>
          </a:ln>
        </p:spPr>
        <p:txBody>
          <a:bodyPr wrap="none">
            <a:spAutoFit/>
          </a:bodyPr>
          <a:lstStyle/>
          <a:p>
            <a:pPr algn="ctr" eaLnBrk="0" hangingPunct="0"/>
            <a:r>
              <a:rPr lang="en-US" sz="2200" dirty="0" smtClean="0">
                <a:latin typeface="Georgia" pitchFamily="18" charset="0"/>
              </a:rPr>
              <a:t>(Q-1000)/</a:t>
            </a:r>
            <a:r>
              <a:rPr lang="en-US" sz="2200" dirty="0">
                <a:latin typeface="Georgia" pitchFamily="18" charset="0"/>
              </a:rPr>
              <a:t>6000=0.80</a:t>
            </a:r>
          </a:p>
          <a:p>
            <a:pPr algn="ctr" eaLnBrk="0" hangingPunct="0"/>
            <a:r>
              <a:rPr lang="en-US" sz="2200" dirty="0">
                <a:latin typeface="Georgia" pitchFamily="18" charset="0"/>
              </a:rPr>
              <a:t>Q = 5800</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z="3200" smtClean="0"/>
              <a:t>Marginal Value:  Normal Distribution</a:t>
            </a:r>
          </a:p>
        </p:txBody>
      </p:sp>
      <p:sp>
        <p:nvSpPr>
          <p:cNvPr id="37891" name="Rectangle 3"/>
          <p:cNvSpPr>
            <a:spLocks noGrp="1" noChangeArrowheads="1"/>
          </p:cNvSpPr>
          <p:nvPr>
            <p:ph type="body" idx="1"/>
          </p:nvPr>
        </p:nvSpPr>
        <p:spPr/>
        <p:txBody>
          <a:bodyPr/>
          <a:lstStyle/>
          <a:p>
            <a:pPr>
              <a:buFont typeface="Wingdings" pitchFamily="2" charset="2"/>
              <a:buNone/>
            </a:pPr>
            <a:r>
              <a:rPr lang="en-US" dirty="0" smtClean="0"/>
              <a:t>Suppose the demand is </a:t>
            </a:r>
            <a:r>
              <a:rPr lang="en-US" b="1" dirty="0" smtClean="0"/>
              <a:t>normally</a:t>
            </a:r>
            <a:r>
              <a:rPr lang="en-US" dirty="0" smtClean="0"/>
              <a:t> distributed with a </a:t>
            </a:r>
            <a:r>
              <a:rPr lang="en-US" b="1" dirty="0" smtClean="0"/>
              <a:t>mean of 40</a:t>
            </a:r>
            <a:r>
              <a:rPr lang="en-US" dirty="0" smtClean="0"/>
              <a:t>00 and a </a:t>
            </a:r>
            <a:r>
              <a:rPr lang="en-US" b="1" dirty="0" smtClean="0"/>
              <a:t>standard deviation of 1</a:t>
            </a:r>
            <a:r>
              <a:rPr lang="en-US" dirty="0" smtClean="0"/>
              <a:t>000.</a:t>
            </a:r>
          </a:p>
          <a:p>
            <a:pPr>
              <a:buFont typeface="Wingdings" pitchFamily="2" charset="2"/>
              <a:buNone/>
            </a:pPr>
            <a:r>
              <a:rPr lang="en-US" b="1" dirty="0" smtClean="0"/>
              <a:t>What is the optimal order quantity?</a:t>
            </a:r>
            <a:endParaRPr lang="en-US" dirty="0" smtClean="0"/>
          </a:p>
          <a:p>
            <a:pPr>
              <a:buFont typeface="Wingdings" pitchFamily="2" charset="2"/>
              <a:buNone/>
            </a:pPr>
            <a:endParaRPr lang="en-US" dirty="0" smtClean="0"/>
          </a:p>
          <a:p>
            <a:pPr>
              <a:buFont typeface="Wingdings" pitchFamily="2" charset="2"/>
              <a:buNone/>
            </a:pPr>
            <a:r>
              <a:rPr lang="en-US" b="1" dirty="0" smtClean="0"/>
              <a:t>Notice</a:t>
            </a:r>
            <a:r>
              <a:rPr lang="en-US" dirty="0" smtClean="0"/>
              <a:t>: F(Q) = 0.80 is correct for all distributions.</a:t>
            </a:r>
          </a:p>
          <a:p>
            <a:pPr>
              <a:buFont typeface="Wingdings" pitchFamily="2" charset="2"/>
              <a:buNone/>
            </a:pPr>
            <a:r>
              <a:rPr lang="en-US" dirty="0" smtClean="0"/>
              <a:t>We only need to find the right value of Q assuming the normal distribution.</a:t>
            </a:r>
          </a:p>
          <a:p>
            <a:pPr>
              <a:buFont typeface="Wingdings" pitchFamily="2" charset="2"/>
              <a:buNone/>
            </a:pPr>
            <a:r>
              <a:rPr lang="en-US" dirty="0" smtClean="0"/>
              <a:t>P(</a:t>
            </a:r>
            <a:r>
              <a:rPr lang="en-US" b="1" dirty="0" smtClean="0"/>
              <a:t>z</a:t>
            </a:r>
            <a:r>
              <a:rPr lang="en-US" dirty="0" smtClean="0"/>
              <a:t> ≤ Z) = 0.8 </a:t>
            </a:r>
            <a:r>
              <a:rPr lang="en-US" dirty="0" smtClean="0">
                <a:sym typeface="Wingdings" pitchFamily="2" charset="2"/>
              </a:rPr>
              <a:t> Z= 0.842</a:t>
            </a:r>
          </a:p>
          <a:p>
            <a:pPr>
              <a:buFont typeface="Wingdings" pitchFamily="2" charset="2"/>
              <a:buNone/>
            </a:pPr>
            <a:r>
              <a:rPr lang="en-US" dirty="0" smtClean="0">
                <a:sym typeface="Wingdings" pitchFamily="2" charset="2"/>
              </a:rPr>
              <a:t>Q = mean +  z Standard Deviation  4000+841 = 4841</a:t>
            </a: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n-US" sz="3200" smtClean="0"/>
              <a:t>Marginal Value:  Normal Distribution</a:t>
            </a:r>
          </a:p>
        </p:txBody>
      </p:sp>
      <p:graphicFrame>
        <p:nvGraphicFramePr>
          <p:cNvPr id="12290" name="Object 2"/>
          <p:cNvGraphicFramePr>
            <a:graphicFrameLocks noChangeAspect="1"/>
          </p:cNvGraphicFramePr>
          <p:nvPr/>
        </p:nvGraphicFramePr>
        <p:xfrm>
          <a:off x="683568" y="1340768"/>
          <a:ext cx="7662863" cy="3740150"/>
        </p:xfrm>
        <a:graphic>
          <a:graphicData uri="http://schemas.openxmlformats.org/presentationml/2006/ole">
            <p:oleObj spid="_x0000_s12290" name="Worksheet" r:id="rId4" imgW="6658051" imgH="2848111" progId="Excel.Sheet.8">
              <p:embed/>
            </p:oleObj>
          </a:graphicData>
        </a:graphic>
      </p:graphicFrame>
      <p:sp>
        <p:nvSpPr>
          <p:cNvPr id="12292" name="Line 4"/>
          <p:cNvSpPr>
            <a:spLocks noChangeShapeType="1"/>
          </p:cNvSpPr>
          <p:nvPr/>
        </p:nvSpPr>
        <p:spPr bwMode="auto">
          <a:xfrm flipV="1">
            <a:off x="4874568" y="2788568"/>
            <a:ext cx="0" cy="1981200"/>
          </a:xfrm>
          <a:prstGeom prst="line">
            <a:avLst/>
          </a:prstGeom>
          <a:noFill/>
          <a:ln w="9525">
            <a:solidFill>
              <a:schemeClr val="tx1"/>
            </a:solidFill>
            <a:round/>
            <a:headEnd/>
            <a:tailEnd/>
          </a:ln>
        </p:spPr>
        <p:txBody>
          <a:bodyPr wrap="none" anchor="ctr"/>
          <a:lstStyle/>
          <a:p>
            <a:endParaRPr lang="en-US"/>
          </a:p>
        </p:txBody>
      </p:sp>
      <p:sp>
        <p:nvSpPr>
          <p:cNvPr id="12293" name="Text Box 5"/>
          <p:cNvSpPr txBox="1">
            <a:spLocks noChangeArrowheads="1"/>
          </p:cNvSpPr>
          <p:nvPr/>
        </p:nvSpPr>
        <p:spPr bwMode="auto">
          <a:xfrm>
            <a:off x="4874568" y="2483768"/>
            <a:ext cx="676275" cy="366712"/>
          </a:xfrm>
          <a:prstGeom prst="rect">
            <a:avLst/>
          </a:prstGeom>
          <a:noFill/>
          <a:ln w="9525">
            <a:noFill/>
            <a:miter lim="800000"/>
            <a:headEnd/>
            <a:tailEnd/>
          </a:ln>
        </p:spPr>
        <p:txBody>
          <a:bodyPr wrap="none">
            <a:spAutoFit/>
          </a:bodyPr>
          <a:lstStyle/>
          <a:p>
            <a:pPr algn="ctr" eaLnBrk="0" hangingPunct="0"/>
            <a:r>
              <a:rPr lang="en-US" sz="1800">
                <a:latin typeface="Georgia" pitchFamily="18" charset="0"/>
              </a:rPr>
              <a:t>4841</a:t>
            </a:r>
          </a:p>
        </p:txBody>
      </p:sp>
      <p:sp>
        <p:nvSpPr>
          <p:cNvPr id="12294" name="Text Box 6"/>
          <p:cNvSpPr>
            <a:spLocks noGrp="1" noChangeArrowheads="1"/>
          </p:cNvSpPr>
          <p:nvPr>
            <p:ph type="body" idx="1"/>
          </p:nvPr>
        </p:nvSpPr>
        <p:spPr>
          <a:noFill/>
        </p:spPr>
        <p:txBody>
          <a:bodyPr/>
          <a:lstStyle/>
          <a:p>
            <a:pPr>
              <a:buFont typeface="Wingdings" pitchFamily="2" charset="2"/>
              <a:buNone/>
            </a:pPr>
            <a:r>
              <a:rPr lang="en-US" sz="2200" dirty="0" smtClean="0"/>
              <a:t> </a:t>
            </a:r>
          </a:p>
        </p:txBody>
      </p:sp>
      <p:sp>
        <p:nvSpPr>
          <p:cNvPr id="12295" name="Text Box 7"/>
          <p:cNvSpPr txBox="1">
            <a:spLocks noChangeArrowheads="1"/>
          </p:cNvSpPr>
          <p:nvPr/>
        </p:nvSpPr>
        <p:spPr bwMode="auto">
          <a:xfrm>
            <a:off x="1836093" y="1950368"/>
            <a:ext cx="1849438" cy="641350"/>
          </a:xfrm>
          <a:prstGeom prst="rect">
            <a:avLst/>
          </a:prstGeom>
          <a:noFill/>
          <a:ln w="9525">
            <a:noFill/>
            <a:miter lim="800000"/>
            <a:headEnd/>
            <a:tailEnd/>
          </a:ln>
        </p:spPr>
        <p:txBody>
          <a:bodyPr wrap="none">
            <a:spAutoFit/>
          </a:bodyPr>
          <a:lstStyle/>
          <a:p>
            <a:pPr algn="ctr" eaLnBrk="0" hangingPunct="0"/>
            <a:r>
              <a:rPr lang="en-US" sz="1800">
                <a:latin typeface="Georgia" pitchFamily="18" charset="0"/>
              </a:rPr>
              <a:t>Probability of </a:t>
            </a:r>
          </a:p>
          <a:p>
            <a:pPr algn="ctr" eaLnBrk="0" hangingPunct="0"/>
            <a:r>
              <a:rPr lang="en-US" sz="1800">
                <a:latin typeface="Georgia" pitchFamily="18" charset="0"/>
              </a:rPr>
              <a:t>excess inventory</a:t>
            </a:r>
          </a:p>
        </p:txBody>
      </p:sp>
      <p:sp>
        <p:nvSpPr>
          <p:cNvPr id="12296" name="Line 8"/>
          <p:cNvSpPr>
            <a:spLocks noChangeShapeType="1"/>
          </p:cNvSpPr>
          <p:nvPr/>
        </p:nvSpPr>
        <p:spPr bwMode="auto">
          <a:xfrm>
            <a:off x="2436168" y="2636168"/>
            <a:ext cx="1371600" cy="1295400"/>
          </a:xfrm>
          <a:prstGeom prst="line">
            <a:avLst/>
          </a:prstGeom>
          <a:noFill/>
          <a:ln w="9525">
            <a:solidFill>
              <a:schemeClr val="tx1"/>
            </a:solidFill>
            <a:round/>
            <a:headEnd/>
            <a:tailEnd type="triangle" w="med" len="med"/>
          </a:ln>
        </p:spPr>
        <p:txBody>
          <a:bodyPr wrap="none" anchor="ctr"/>
          <a:lstStyle/>
          <a:p>
            <a:endParaRPr lang="en-US"/>
          </a:p>
        </p:txBody>
      </p:sp>
      <p:sp>
        <p:nvSpPr>
          <p:cNvPr id="12297" name="Text Box 9"/>
          <p:cNvSpPr txBox="1">
            <a:spLocks noChangeArrowheads="1"/>
          </p:cNvSpPr>
          <p:nvPr/>
        </p:nvSpPr>
        <p:spPr bwMode="auto">
          <a:xfrm>
            <a:off x="5353993" y="1950368"/>
            <a:ext cx="1614488" cy="641350"/>
          </a:xfrm>
          <a:prstGeom prst="rect">
            <a:avLst/>
          </a:prstGeom>
          <a:noFill/>
          <a:ln w="9525">
            <a:noFill/>
            <a:miter lim="800000"/>
            <a:headEnd/>
            <a:tailEnd/>
          </a:ln>
        </p:spPr>
        <p:txBody>
          <a:bodyPr wrap="none">
            <a:spAutoFit/>
          </a:bodyPr>
          <a:lstStyle/>
          <a:p>
            <a:pPr algn="ctr" eaLnBrk="0" hangingPunct="0"/>
            <a:r>
              <a:rPr lang="en-US" sz="1800">
                <a:latin typeface="Georgia" pitchFamily="18" charset="0"/>
              </a:rPr>
              <a:t>Probability of </a:t>
            </a:r>
          </a:p>
          <a:p>
            <a:pPr algn="ctr" eaLnBrk="0" hangingPunct="0"/>
            <a:r>
              <a:rPr lang="en-US" sz="1800">
                <a:latin typeface="Georgia" pitchFamily="18" charset="0"/>
              </a:rPr>
              <a:t>shortage</a:t>
            </a:r>
          </a:p>
        </p:txBody>
      </p:sp>
      <p:sp>
        <p:nvSpPr>
          <p:cNvPr id="12298" name="Line 10"/>
          <p:cNvSpPr>
            <a:spLocks noChangeShapeType="1"/>
          </p:cNvSpPr>
          <p:nvPr/>
        </p:nvSpPr>
        <p:spPr bwMode="auto">
          <a:xfrm flipH="1">
            <a:off x="5026968" y="2636168"/>
            <a:ext cx="1524000" cy="1524000"/>
          </a:xfrm>
          <a:prstGeom prst="line">
            <a:avLst/>
          </a:prstGeom>
          <a:noFill/>
          <a:ln w="9525">
            <a:solidFill>
              <a:schemeClr val="tx1"/>
            </a:solidFill>
            <a:round/>
            <a:headEnd/>
            <a:tailEnd type="triangle" w="med" len="med"/>
          </a:ln>
        </p:spPr>
        <p:txBody>
          <a:bodyPr wrap="none" anchor="ctr"/>
          <a:lstStyle/>
          <a:p>
            <a:endParaRPr lang="en-US"/>
          </a:p>
        </p:txBody>
      </p:sp>
      <p:sp>
        <p:nvSpPr>
          <p:cNvPr id="12299" name="Text Box 11"/>
          <p:cNvSpPr txBox="1">
            <a:spLocks noChangeArrowheads="1"/>
          </p:cNvSpPr>
          <p:nvPr/>
        </p:nvSpPr>
        <p:spPr bwMode="auto">
          <a:xfrm>
            <a:off x="3799831" y="3779168"/>
            <a:ext cx="557212" cy="304800"/>
          </a:xfrm>
          <a:prstGeom prst="rect">
            <a:avLst/>
          </a:prstGeom>
          <a:noFill/>
          <a:ln w="9525">
            <a:noFill/>
            <a:miter lim="800000"/>
            <a:headEnd/>
            <a:tailEnd/>
          </a:ln>
        </p:spPr>
        <p:txBody>
          <a:bodyPr wrap="none">
            <a:spAutoFit/>
          </a:bodyPr>
          <a:lstStyle/>
          <a:p>
            <a:pPr algn="ctr" eaLnBrk="0" hangingPunct="0"/>
            <a:r>
              <a:rPr lang="en-US" sz="1400">
                <a:latin typeface="Georgia" pitchFamily="18" charset="0"/>
              </a:rPr>
              <a:t>0.80</a:t>
            </a:r>
          </a:p>
        </p:txBody>
      </p:sp>
      <p:sp>
        <p:nvSpPr>
          <p:cNvPr id="12300" name="Text Box 12"/>
          <p:cNvSpPr txBox="1">
            <a:spLocks noChangeArrowheads="1"/>
          </p:cNvSpPr>
          <p:nvPr/>
        </p:nvSpPr>
        <p:spPr bwMode="auto">
          <a:xfrm>
            <a:off x="5190481" y="4412580"/>
            <a:ext cx="604837" cy="336550"/>
          </a:xfrm>
          <a:prstGeom prst="rect">
            <a:avLst/>
          </a:prstGeom>
          <a:noFill/>
          <a:ln w="9525">
            <a:noFill/>
            <a:miter lim="800000"/>
            <a:headEnd/>
            <a:tailEnd/>
          </a:ln>
        </p:spPr>
        <p:txBody>
          <a:bodyPr wrap="none">
            <a:spAutoFit/>
          </a:bodyPr>
          <a:lstStyle/>
          <a:p>
            <a:pPr algn="ctr" eaLnBrk="0" hangingPunct="0"/>
            <a:r>
              <a:rPr lang="en-US" sz="1600" dirty="0">
                <a:latin typeface="Georgia" pitchFamily="18" charset="0"/>
              </a:rPr>
              <a:t>0.20</a:t>
            </a:r>
          </a:p>
        </p:txBody>
      </p:sp>
      <p:sp>
        <p:nvSpPr>
          <p:cNvPr id="16" name="Rectangle 3"/>
          <p:cNvSpPr txBox="1">
            <a:spLocks noChangeArrowheads="1"/>
          </p:cNvSpPr>
          <p:nvPr/>
        </p:nvSpPr>
        <p:spPr bwMode="auto">
          <a:xfrm>
            <a:off x="575556" y="5013177"/>
            <a:ext cx="8328025" cy="147616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mn-lt"/>
                <a:ea typeface="+mn-ea"/>
                <a:cs typeface="+mn-cs"/>
              </a:rPr>
              <a:t>Given a service level, how do we calculate </a:t>
            </a:r>
            <a:r>
              <a:rPr kumimoji="0" lang="en-US" sz="3400" b="0" i="0" u="none" strike="noStrike" kern="0" cap="none" spc="0" normalizeH="0" baseline="0" noProof="0" dirty="0" smtClean="0">
                <a:ln>
                  <a:noFill/>
                </a:ln>
                <a:solidFill>
                  <a:srgbClr val="1A1A74"/>
                </a:solidFill>
                <a:effectLst/>
                <a:uLnTx/>
                <a:uFillTx/>
                <a:latin typeface="Georgia" pitchFamily="18" charset="0"/>
                <a:ea typeface="+mn-ea"/>
                <a:cs typeface="+mn-cs"/>
              </a:rPr>
              <a:t>z</a:t>
            </a:r>
            <a:r>
              <a:rPr kumimoji="0" lang="en-US" sz="2400" b="0" i="0" u="none" strike="noStrike" kern="0" cap="none" spc="0" normalizeH="0" baseline="0" noProof="0" dirty="0" smtClean="0">
                <a:ln>
                  <a:noFill/>
                </a:ln>
                <a:solidFill>
                  <a:srgbClr val="1A1A74"/>
                </a:solidFill>
                <a:effectLst/>
                <a:uLnTx/>
                <a:uFillTx/>
                <a:latin typeface="+mn-lt"/>
                <a:ea typeface="+mn-ea"/>
                <a:cs typeface="+mn-cs"/>
              </a:rPr>
              <a:t>?</a:t>
            </a:r>
          </a:p>
          <a:p>
            <a:pPr marL="342900" marR="0" lvl="0" indent="-342900" algn="l" defTabSz="914400" rtl="0" eaLnBrk="0" fontAlgn="base" latinLnBrk="0" hangingPunct="0">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mn-lt"/>
                <a:ea typeface="+mn-ea"/>
                <a:cs typeface="+mn-cs"/>
              </a:rPr>
              <a:t>From our normal table or</a:t>
            </a:r>
          </a:p>
          <a:p>
            <a:pPr marL="342900" marR="0" lvl="0" indent="-342900" algn="l" defTabSz="914400" rtl="0" eaLnBrk="0" fontAlgn="base" latinLnBrk="0" hangingPunct="0">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mn-lt"/>
                <a:ea typeface="+mn-ea"/>
                <a:cs typeface="+mn-cs"/>
              </a:rPr>
              <a:t>From Excel  </a:t>
            </a:r>
            <a:r>
              <a:rPr kumimoji="0" lang="en-US" sz="2400" b="0" i="0" u="none" strike="noStrike" kern="0" cap="none" spc="0" normalizeH="0" baseline="0" noProof="0" dirty="0" err="1" smtClean="0">
                <a:ln>
                  <a:noFill/>
                </a:ln>
                <a:solidFill>
                  <a:srgbClr val="1A1A74"/>
                </a:solidFill>
                <a:effectLst/>
                <a:uLnTx/>
                <a:uFillTx/>
                <a:latin typeface="+mn-lt"/>
              </a:rPr>
              <a:t>Normsinv</a:t>
            </a:r>
            <a:r>
              <a:rPr kumimoji="0" lang="en-US" sz="2400" b="0" i="0" u="none" strike="noStrike" kern="0" cap="none" spc="0" normalizeH="0" baseline="0" noProof="0" dirty="0" smtClean="0">
                <a:ln>
                  <a:noFill/>
                </a:ln>
                <a:solidFill>
                  <a:srgbClr val="1A1A74"/>
                </a:solidFill>
                <a:effectLst/>
                <a:uLnTx/>
                <a:uFillTx/>
                <a:latin typeface="+mn-lt"/>
              </a:rPr>
              <a:t>(service level)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7013" y="215900"/>
            <a:ext cx="8653462" cy="876300"/>
          </a:xfrm>
        </p:spPr>
        <p:txBody>
          <a:bodyPr/>
          <a:lstStyle/>
          <a:p>
            <a:r>
              <a:rPr lang="en-US" sz="3200" smtClean="0"/>
              <a:t>Additional Example</a:t>
            </a:r>
          </a:p>
        </p:txBody>
      </p:sp>
      <p:sp>
        <p:nvSpPr>
          <p:cNvPr id="43011" name="Rectangle 3"/>
          <p:cNvSpPr>
            <a:spLocks noGrp="1" noChangeArrowheads="1"/>
          </p:cNvSpPr>
          <p:nvPr>
            <p:ph type="body" idx="1"/>
          </p:nvPr>
        </p:nvSpPr>
        <p:spPr>
          <a:xfrm>
            <a:off x="251520" y="1340768"/>
            <a:ext cx="8302625" cy="2736304"/>
          </a:xfrm>
        </p:spPr>
        <p:txBody>
          <a:bodyPr/>
          <a:lstStyle/>
          <a:p>
            <a:pPr marL="0" indent="0">
              <a:buFont typeface="Wingdings" pitchFamily="2" charset="2"/>
              <a:buNone/>
            </a:pPr>
            <a:r>
              <a:rPr lang="en-US" sz="2200" dirty="0" smtClean="0"/>
              <a:t>Your store is selling calendars, which cost you $6.00 and sell for $12.00 Data from previous years suggest that demand is well described by a normal distribution with mean value 60 and standard deviation 10. Calendars which remain unsold after January are returned to the publisher for a $2.00 "salvage" credit. There is only one opportunity to order the calendars. What is the right number of calendars to order? </a:t>
            </a:r>
          </a:p>
          <a:p>
            <a:pPr>
              <a:buFont typeface="Wingdings" pitchFamily="2" charset="2"/>
              <a:buNone/>
            </a:pPr>
            <a:endParaRPr lang="en-US" sz="2200" dirty="0" smtClean="0"/>
          </a:p>
        </p:txBody>
      </p:sp>
      <p:sp>
        <p:nvSpPr>
          <p:cNvPr id="7" name="Rectangle 3"/>
          <p:cNvSpPr txBox="1">
            <a:spLocks noChangeArrowheads="1"/>
          </p:cNvSpPr>
          <p:nvPr/>
        </p:nvSpPr>
        <p:spPr bwMode="auto">
          <a:xfrm>
            <a:off x="381000" y="4185084"/>
            <a:ext cx="8763000" cy="98583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smtClean="0">
                <a:ln>
                  <a:noFill/>
                </a:ln>
                <a:solidFill>
                  <a:srgbClr val="1A1A74"/>
                </a:solidFill>
                <a:effectLst/>
                <a:uLnTx/>
                <a:uFillTx/>
                <a:latin typeface="+mn-lt"/>
                <a:ea typeface="+mn-ea"/>
                <a:cs typeface="+mn-cs"/>
              </a:rPr>
              <a:t>MC= Overage Cost = C</a:t>
            </a:r>
            <a:r>
              <a:rPr kumimoji="0" lang="en-US" sz="2400" b="0" i="0" u="none" strike="noStrike" kern="0" cap="none" spc="0" normalizeH="0" baseline="-25000" noProof="0" smtClean="0">
                <a:ln>
                  <a:noFill/>
                </a:ln>
                <a:solidFill>
                  <a:srgbClr val="1A1A74"/>
                </a:solidFill>
                <a:effectLst/>
                <a:uLnTx/>
                <a:uFillTx/>
                <a:latin typeface="+mn-lt"/>
                <a:ea typeface="+mn-ea"/>
                <a:cs typeface="+mn-cs"/>
              </a:rPr>
              <a:t>o</a:t>
            </a:r>
            <a:r>
              <a:rPr kumimoji="0" lang="en-US" sz="2400" b="0" i="0" u="none" strike="noStrike" kern="0" cap="none" spc="0" normalizeH="0" baseline="0" noProof="0" smtClean="0">
                <a:ln>
                  <a:noFill/>
                </a:ln>
                <a:solidFill>
                  <a:srgbClr val="1A1A74"/>
                </a:solidFill>
                <a:effectLst/>
                <a:uLnTx/>
                <a:uFillTx/>
                <a:latin typeface="+mn-lt"/>
                <a:ea typeface="+mn-ea"/>
                <a:cs typeface="+mn-cs"/>
              </a:rPr>
              <a:t> = Unit Cost – Salvage = 6 – 2 = 4</a:t>
            </a: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smtClean="0">
                <a:ln>
                  <a:noFill/>
                </a:ln>
                <a:solidFill>
                  <a:srgbClr val="1A1A74"/>
                </a:solidFill>
                <a:effectLst/>
                <a:uLnTx/>
                <a:uFillTx/>
                <a:latin typeface="+mn-lt"/>
                <a:ea typeface="+mn-ea"/>
                <a:cs typeface="+mn-cs"/>
              </a:rPr>
              <a:t>MB= Underage Cost = C</a:t>
            </a:r>
            <a:r>
              <a:rPr kumimoji="0" lang="en-US" sz="2400" b="0" i="0" u="none" strike="noStrike" kern="0" cap="none" spc="0" normalizeH="0" baseline="-25000" noProof="0" smtClean="0">
                <a:ln>
                  <a:noFill/>
                </a:ln>
                <a:solidFill>
                  <a:srgbClr val="1A1A74"/>
                </a:solidFill>
                <a:effectLst/>
                <a:uLnTx/>
                <a:uFillTx/>
                <a:latin typeface="+mn-lt"/>
                <a:ea typeface="+mn-ea"/>
                <a:cs typeface="+mn-cs"/>
              </a:rPr>
              <a:t>u</a:t>
            </a:r>
            <a:r>
              <a:rPr kumimoji="0" lang="en-US" sz="2400" b="0" i="0" u="none" strike="noStrike" kern="0" cap="none" spc="0" normalizeH="0" baseline="0" noProof="0" smtClean="0">
                <a:ln>
                  <a:noFill/>
                </a:ln>
                <a:solidFill>
                  <a:srgbClr val="1A1A74"/>
                </a:solidFill>
                <a:effectLst/>
                <a:uLnTx/>
                <a:uFillTx/>
                <a:latin typeface="+mn-lt"/>
                <a:ea typeface="+mn-ea"/>
                <a:cs typeface="+mn-cs"/>
              </a:rPr>
              <a:t> = Selling Price – Unit Cost = 12 – 6 = 6</a:t>
            </a: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endParaRPr kumimoji="0" lang="en-US" sz="2400" b="0" i="0" u="none" strike="noStrike" kern="0" cap="none" spc="0" normalizeH="0" baseline="0" noProof="0" smtClean="0">
              <a:ln>
                <a:noFill/>
              </a:ln>
              <a:solidFill>
                <a:srgbClr val="1A1A74"/>
              </a:solidFill>
              <a:effectLst/>
              <a:uLnTx/>
              <a:uFillTx/>
              <a:latin typeface="+mn-lt"/>
              <a:ea typeface="+mn-ea"/>
              <a:cs typeface="+mn-cs"/>
            </a:endParaRP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endParaRPr kumimoji="0" lang="en-US" sz="2400" b="0" i="0" u="none" strike="noStrike" kern="0" cap="none" spc="0" normalizeH="0" baseline="0" noProof="0" dirty="0" smtClean="0">
              <a:ln>
                <a:noFill/>
              </a:ln>
              <a:solidFill>
                <a:srgbClr val="1A1A74"/>
              </a:solidFill>
              <a:effectLst/>
              <a:uLnTx/>
              <a:uFillTx/>
              <a:latin typeface="+mn-lt"/>
              <a:ea typeface="+mn-ea"/>
              <a:cs typeface="+mn-cs"/>
            </a:endParaRPr>
          </a:p>
        </p:txBody>
      </p:sp>
      <p:graphicFrame>
        <p:nvGraphicFramePr>
          <p:cNvPr id="14338" name="Object 2"/>
          <p:cNvGraphicFramePr>
            <a:graphicFrameLocks noChangeAspect="1"/>
          </p:cNvGraphicFramePr>
          <p:nvPr/>
        </p:nvGraphicFramePr>
        <p:xfrm>
          <a:off x="2481263" y="5408613"/>
          <a:ext cx="4246562" cy="936625"/>
        </p:xfrm>
        <a:graphic>
          <a:graphicData uri="http://schemas.openxmlformats.org/presentationml/2006/ole">
            <p:oleObj spid="_x0000_s43015" name="Equation" r:id="rId4" imgW="2120760" imgH="4316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4338"/>
                                        </p:tgtEl>
                                        <p:attrNameLst>
                                          <p:attrName>style.visibility</p:attrName>
                                        </p:attrNameLst>
                                      </p:cBhvr>
                                      <p:to>
                                        <p:strVal val="visible"/>
                                      </p:to>
                                    </p:set>
                                    <p:animEffect transition="in" filter="dissolve">
                                      <p:cBhvr>
                                        <p:cTn id="17"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a:xfrm>
            <a:off x="227013" y="288925"/>
            <a:ext cx="8653462" cy="730250"/>
          </a:xfrm>
        </p:spPr>
        <p:txBody>
          <a:bodyPr/>
          <a:lstStyle/>
          <a:p>
            <a:r>
              <a:rPr lang="en-US" sz="3200" smtClean="0"/>
              <a:t>Additional Example - Solution</a:t>
            </a:r>
          </a:p>
        </p:txBody>
      </p:sp>
      <p:sp>
        <p:nvSpPr>
          <p:cNvPr id="2" name="Text Box 5"/>
          <p:cNvSpPr txBox="1">
            <a:spLocks noChangeArrowheads="1"/>
          </p:cNvSpPr>
          <p:nvPr/>
        </p:nvSpPr>
        <p:spPr bwMode="auto">
          <a:xfrm>
            <a:off x="395536" y="3969060"/>
            <a:ext cx="7950200" cy="830997"/>
          </a:xfrm>
          <a:prstGeom prst="rect">
            <a:avLst/>
          </a:prstGeom>
          <a:noFill/>
          <a:ln w="12700">
            <a:noFill/>
            <a:miter lim="800000"/>
            <a:headEnd/>
            <a:tailEnd/>
          </a:ln>
        </p:spPr>
        <p:txBody>
          <a:bodyPr>
            <a:spAutoFit/>
          </a:bodyPr>
          <a:lstStyle/>
          <a:p>
            <a:pPr eaLnBrk="0" hangingPunct="0">
              <a:spcBef>
                <a:spcPct val="50000"/>
              </a:spcBef>
            </a:pPr>
            <a:r>
              <a:rPr lang="en-US" dirty="0">
                <a:solidFill>
                  <a:srgbClr val="000099"/>
                </a:solidFill>
                <a:latin typeface="Times New Roman" pitchFamily="18" charset="0"/>
              </a:rPr>
              <a:t>By convention, for the continuous demand distributions, the results are rounded to the closest integer</a:t>
            </a:r>
            <a:r>
              <a:rPr lang="en-US" b="1" dirty="0">
                <a:solidFill>
                  <a:srgbClr val="000099"/>
                </a:solidFill>
                <a:latin typeface="Times New Roman" pitchFamily="18" charset="0"/>
              </a:rPr>
              <a:t>.</a:t>
            </a:r>
          </a:p>
        </p:txBody>
      </p:sp>
      <p:graphicFrame>
        <p:nvGraphicFramePr>
          <p:cNvPr id="14347" name="Object 11"/>
          <p:cNvGraphicFramePr>
            <a:graphicFrameLocks noChangeAspect="1"/>
          </p:cNvGraphicFramePr>
          <p:nvPr/>
        </p:nvGraphicFramePr>
        <p:xfrm>
          <a:off x="1799692" y="2384884"/>
          <a:ext cx="5315723" cy="900100"/>
        </p:xfrm>
        <a:graphic>
          <a:graphicData uri="http://schemas.openxmlformats.org/presentationml/2006/ole">
            <p:oleObj spid="_x0000_s14339" name="Equation" r:id="rId4" imgW="2679480" imgH="419040" progId="Equation.3">
              <p:embed/>
            </p:oleObj>
          </a:graphicData>
        </a:graphic>
      </p:graphicFrame>
      <p:sp>
        <p:nvSpPr>
          <p:cNvPr id="12" name="Rectangle 3"/>
          <p:cNvSpPr txBox="1">
            <a:spLocks noChangeArrowheads="1"/>
          </p:cNvSpPr>
          <p:nvPr/>
        </p:nvSpPr>
        <p:spPr bwMode="auto">
          <a:xfrm>
            <a:off x="251520" y="1268760"/>
            <a:ext cx="8302625" cy="1296144"/>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Look for </a:t>
            </a:r>
            <a:r>
              <a:rPr lang="en-US" kern="0" dirty="0" smtClean="0">
                <a:solidFill>
                  <a:srgbClr val="1A1A74"/>
                </a:solidFill>
                <a:latin typeface="+mn-lt"/>
              </a:rPr>
              <a:t>P(x </a:t>
            </a:r>
            <a:r>
              <a:rPr lang="en-US" kern="0" dirty="0">
                <a:solidFill>
                  <a:srgbClr val="1A1A74"/>
                </a:solidFill>
                <a:latin typeface="+mn-lt"/>
              </a:rPr>
              <a:t>≤ </a:t>
            </a:r>
            <a:r>
              <a:rPr lang="en-US" kern="0" dirty="0" smtClean="0">
                <a:solidFill>
                  <a:srgbClr val="1A1A74"/>
                </a:solidFill>
                <a:latin typeface="+mn-lt"/>
              </a:rPr>
              <a:t>Z) </a:t>
            </a:r>
            <a:r>
              <a:rPr lang="en-US" kern="0" dirty="0">
                <a:solidFill>
                  <a:srgbClr val="1A1A74"/>
                </a:solidFill>
                <a:latin typeface="+mn-lt"/>
              </a:rPr>
              <a:t>= 0.6 in Standard Normal table or </a:t>
            </a:r>
            <a:endParaRPr lang="en-US" kern="0" dirty="0" smtClean="0">
              <a:solidFill>
                <a:srgbClr val="1A1A74"/>
              </a:solidFill>
              <a:latin typeface="+mn-lt"/>
            </a:endParaRPr>
          </a:p>
          <a:p>
            <a:pPr marL="342900" indent="-342900" eaLnBrk="0" hangingPunct="0">
              <a:lnSpc>
                <a:spcPct val="130000"/>
              </a:lnSpc>
              <a:spcBef>
                <a:spcPct val="20000"/>
              </a:spcBef>
              <a:buClr>
                <a:srgbClr val="000000"/>
              </a:buClr>
              <a:buFont typeface="Wingdings" pitchFamily="2" charset="2"/>
              <a:buNone/>
              <a:defRPr/>
            </a:pPr>
            <a:r>
              <a:rPr lang="en-US" kern="0" dirty="0" smtClean="0">
                <a:solidFill>
                  <a:srgbClr val="1A1A74"/>
                </a:solidFill>
                <a:latin typeface="+mn-lt"/>
              </a:rPr>
              <a:t>for </a:t>
            </a:r>
            <a:r>
              <a:rPr lang="en-US" kern="0" dirty="0">
                <a:solidFill>
                  <a:srgbClr val="1A1A74"/>
                </a:solidFill>
                <a:latin typeface="+mn-lt"/>
              </a:rPr>
              <a:t>NORMSINV(0.6) in excel </a:t>
            </a:r>
            <a:r>
              <a:rPr lang="en-US" kern="0" dirty="0">
                <a:solidFill>
                  <a:srgbClr val="1A1A74"/>
                </a:solidFill>
                <a:latin typeface="+mn-lt"/>
                <a:sym typeface="Wingdings" pitchFamily="2" charset="2"/>
              </a:rPr>
              <a:t> 0.2533</a:t>
            </a:r>
            <a:endParaRPr lang="en-US" kern="0" dirty="0">
              <a:solidFill>
                <a:srgbClr val="1A1A74"/>
              </a:solidFill>
              <a:latin typeface="+mn-lt"/>
            </a:endParaRPr>
          </a:p>
          <a:p>
            <a:pPr marL="342900" indent="-342900" eaLnBrk="0" hangingPunct="0">
              <a:lnSpc>
                <a:spcPct val="130000"/>
              </a:lnSpc>
              <a:spcBef>
                <a:spcPct val="20000"/>
              </a:spcBef>
              <a:buClr>
                <a:srgbClr val="000000"/>
              </a:buClr>
              <a:buFont typeface="Wingdings" pitchFamily="2" charset="2"/>
              <a:buNone/>
              <a:defRPr/>
            </a:pPr>
            <a:endParaRPr lang="en-US" kern="0" dirty="0">
              <a:solidFill>
                <a:srgbClr val="1A1A74"/>
              </a:solidFill>
              <a:latin typeface="+mn-lt"/>
            </a:endParaRPr>
          </a:p>
          <a:p>
            <a:pPr marL="342900" indent="-342900" eaLnBrk="0" hangingPunct="0">
              <a:lnSpc>
                <a:spcPct val="130000"/>
              </a:lnSpc>
              <a:spcBef>
                <a:spcPct val="20000"/>
              </a:spcBef>
              <a:buClr>
                <a:srgbClr val="000000"/>
              </a:buClr>
              <a:buFont typeface="Wingdings" pitchFamily="2" charset="2"/>
              <a:buNone/>
              <a:defRPr/>
            </a:pPr>
            <a:endParaRPr lang="en-US" kern="0" dirty="0">
              <a:solidFill>
                <a:srgbClr val="1A1A74"/>
              </a:solidFill>
              <a:latin typeface="+mn-lt"/>
            </a:endParaRPr>
          </a:p>
        </p:txBody>
      </p:sp>
      <p:graphicFrame>
        <p:nvGraphicFramePr>
          <p:cNvPr id="14348" name="Object 12"/>
          <p:cNvGraphicFramePr>
            <a:graphicFrameLocks noChangeAspect="1"/>
          </p:cNvGraphicFramePr>
          <p:nvPr/>
        </p:nvGraphicFramePr>
        <p:xfrm>
          <a:off x="1547664" y="3320988"/>
          <a:ext cx="6307574" cy="504056"/>
        </p:xfrm>
        <a:graphic>
          <a:graphicData uri="http://schemas.openxmlformats.org/presentationml/2006/ole">
            <p:oleObj spid="_x0000_s14340" name="Equation" r:id="rId5" imgW="3098520" imgH="228600" progId="Equation.3">
              <p:embed/>
            </p:oleObj>
          </a:graphicData>
        </a:graphic>
      </p:graphicFrame>
      <p:sp>
        <p:nvSpPr>
          <p:cNvPr id="15" name="Rectangle 3"/>
          <p:cNvSpPr txBox="1">
            <a:spLocks noChangeArrowheads="1"/>
          </p:cNvSpPr>
          <p:nvPr/>
        </p:nvSpPr>
        <p:spPr bwMode="auto">
          <a:xfrm>
            <a:off x="251520" y="4905164"/>
            <a:ext cx="8892480" cy="158417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0" marR="0" lvl="0" indent="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mn-lt"/>
                <a:ea typeface="+mn-ea"/>
                <a:cs typeface="+mn-cs"/>
              </a:rPr>
              <a:t>Suppose the supplier would like to decrease the unit cost in order to have you increase your order quantity by 20%. What is the minimum decrease (in $) that the supplier has to offer.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dissolv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dissolv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4347"/>
                                        </p:tgtEl>
                                        <p:attrNameLst>
                                          <p:attrName>style.visibility</p:attrName>
                                        </p:attrNameLst>
                                      </p:cBhvr>
                                      <p:to>
                                        <p:strVal val="visible"/>
                                      </p:to>
                                    </p:set>
                                    <p:animEffect transition="in" filter="dissolve">
                                      <p:cBhvr>
                                        <p:cTn id="17" dur="500"/>
                                        <p:tgtEl>
                                          <p:spTgt spid="1434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4348"/>
                                        </p:tgtEl>
                                        <p:attrNameLst>
                                          <p:attrName>style.visibility</p:attrName>
                                        </p:attrNameLst>
                                      </p:cBhvr>
                                      <p:to>
                                        <p:strVal val="visible"/>
                                      </p:to>
                                    </p:set>
                                    <p:animEffect transition="in" filter="dissolve">
                                      <p:cBhvr>
                                        <p:cTn id="22" dur="500"/>
                                        <p:tgtEl>
                                          <p:spTgt spid="1434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7013" y="288925"/>
            <a:ext cx="8726487" cy="685800"/>
          </a:xfrm>
        </p:spPr>
        <p:txBody>
          <a:bodyPr/>
          <a:lstStyle/>
          <a:p>
            <a:r>
              <a:rPr lang="en-US" sz="3200" smtClean="0"/>
              <a:t>Additional Example - Solution</a:t>
            </a:r>
          </a:p>
        </p:txBody>
      </p:sp>
      <p:sp>
        <p:nvSpPr>
          <p:cNvPr id="15366" name="Rectangle 3"/>
          <p:cNvSpPr>
            <a:spLocks noGrp="1" noChangeArrowheads="1"/>
          </p:cNvSpPr>
          <p:nvPr>
            <p:ph type="body" idx="1"/>
          </p:nvPr>
        </p:nvSpPr>
        <p:spPr>
          <a:xfrm>
            <a:off x="251520" y="1304765"/>
            <a:ext cx="8892480" cy="648072"/>
          </a:xfrm>
        </p:spPr>
        <p:txBody>
          <a:bodyPr/>
          <a:lstStyle/>
          <a:p>
            <a:pPr marL="0" indent="0">
              <a:buFont typeface="Wingdings" pitchFamily="2" charset="2"/>
              <a:buNone/>
            </a:pPr>
            <a:r>
              <a:rPr lang="en-US" sz="2200" dirty="0" smtClean="0"/>
              <a:t>	</a:t>
            </a:r>
            <a:r>
              <a:rPr lang="en-US" dirty="0" err="1" smtClean="0"/>
              <a:t>Q</a:t>
            </a:r>
            <a:r>
              <a:rPr lang="en-US" baseline="30000" dirty="0" err="1" smtClean="0"/>
              <a:t>new</a:t>
            </a:r>
            <a:r>
              <a:rPr lang="en-US" dirty="0" smtClean="0"/>
              <a:t> = 1.2 * 63 = 75.6 ~ 76 units</a:t>
            </a:r>
          </a:p>
        </p:txBody>
      </p:sp>
      <p:graphicFrame>
        <p:nvGraphicFramePr>
          <p:cNvPr id="10" name="Object 2"/>
          <p:cNvGraphicFramePr>
            <a:graphicFrameLocks noChangeAspect="1"/>
          </p:cNvGraphicFramePr>
          <p:nvPr/>
        </p:nvGraphicFramePr>
        <p:xfrm>
          <a:off x="800100" y="1952625"/>
          <a:ext cx="7518400" cy="971550"/>
        </p:xfrm>
        <a:graphic>
          <a:graphicData uri="http://schemas.openxmlformats.org/presentationml/2006/ole">
            <p:oleObj spid="_x0000_s15362" name="Equation" r:id="rId4" imgW="3301920" imgH="393480" progId="Equation.3">
              <p:embed/>
            </p:oleObj>
          </a:graphicData>
        </a:graphic>
      </p:graphicFrame>
      <p:sp>
        <p:nvSpPr>
          <p:cNvPr id="12" name="Rectangle 3"/>
          <p:cNvSpPr txBox="1">
            <a:spLocks noChangeArrowheads="1"/>
          </p:cNvSpPr>
          <p:nvPr/>
        </p:nvSpPr>
        <p:spPr bwMode="auto">
          <a:xfrm>
            <a:off x="395536" y="2960948"/>
            <a:ext cx="8302625" cy="985838"/>
          </a:xfrm>
          <a:prstGeom prst="rect">
            <a:avLst/>
          </a:prstGeom>
          <a:noFill/>
          <a:ln w="9525">
            <a:noFill/>
            <a:miter lim="800000"/>
            <a:headEnd/>
            <a:tailEnd/>
          </a:ln>
        </p:spPr>
        <p:txBody>
          <a:bodyPr lIns="92075" tIns="46038" rIns="92075" bIns="46038"/>
          <a:lstStyle/>
          <a:p>
            <a:pPr marL="342900" indent="-342900" eaLnBrk="0" hangingPunct="0">
              <a:lnSpc>
                <a:spcPct val="130000"/>
              </a:lnSpc>
              <a:spcBef>
                <a:spcPct val="20000"/>
              </a:spcBef>
              <a:buClr>
                <a:srgbClr val="000000"/>
              </a:buClr>
              <a:buFont typeface="Wingdings" pitchFamily="2" charset="2"/>
              <a:buNone/>
              <a:defRPr/>
            </a:pPr>
            <a:r>
              <a:rPr lang="en-US" kern="0" dirty="0">
                <a:solidFill>
                  <a:srgbClr val="1A1A74"/>
                </a:solidFill>
                <a:latin typeface="+mn-lt"/>
              </a:rPr>
              <a:t>Look for P(Z ≤ 1.6) = 0.6 in Standard Normal table </a:t>
            </a:r>
            <a:endParaRPr lang="en-US" kern="0" dirty="0" smtClean="0">
              <a:solidFill>
                <a:srgbClr val="1A1A74"/>
              </a:solidFill>
              <a:latin typeface="+mn-lt"/>
            </a:endParaRPr>
          </a:p>
          <a:p>
            <a:pPr marL="342900" indent="-342900" eaLnBrk="0" hangingPunct="0">
              <a:lnSpc>
                <a:spcPct val="130000"/>
              </a:lnSpc>
              <a:spcBef>
                <a:spcPct val="20000"/>
              </a:spcBef>
              <a:buClr>
                <a:srgbClr val="000000"/>
              </a:buClr>
              <a:buFont typeface="Wingdings" pitchFamily="2" charset="2"/>
              <a:buNone/>
              <a:defRPr/>
            </a:pPr>
            <a:r>
              <a:rPr lang="en-US" kern="0" dirty="0" smtClean="0">
                <a:solidFill>
                  <a:srgbClr val="1A1A74"/>
                </a:solidFill>
                <a:latin typeface="+mn-lt"/>
              </a:rPr>
              <a:t>or </a:t>
            </a:r>
            <a:r>
              <a:rPr lang="en-US" kern="0" dirty="0">
                <a:solidFill>
                  <a:srgbClr val="1A1A74"/>
                </a:solidFill>
                <a:latin typeface="+mn-lt"/>
              </a:rPr>
              <a:t>for NORMSDIST(1.6) in excel </a:t>
            </a:r>
            <a:r>
              <a:rPr lang="en-US" kern="0" dirty="0">
                <a:solidFill>
                  <a:srgbClr val="1A1A74"/>
                </a:solidFill>
                <a:latin typeface="+mn-lt"/>
                <a:sym typeface="Wingdings" pitchFamily="2" charset="2"/>
              </a:rPr>
              <a:t> 0.9452</a:t>
            </a:r>
            <a:endParaRPr lang="en-US" kern="0" dirty="0">
              <a:solidFill>
                <a:srgbClr val="1A1A74"/>
              </a:solidFill>
              <a:latin typeface="+mn-lt"/>
            </a:endParaRPr>
          </a:p>
          <a:p>
            <a:pPr marL="342900" indent="-342900" eaLnBrk="0" hangingPunct="0">
              <a:lnSpc>
                <a:spcPct val="130000"/>
              </a:lnSpc>
              <a:spcBef>
                <a:spcPct val="20000"/>
              </a:spcBef>
              <a:buClr>
                <a:srgbClr val="000000"/>
              </a:buClr>
              <a:buFont typeface="Wingdings" pitchFamily="2" charset="2"/>
              <a:buNone/>
              <a:defRPr/>
            </a:pPr>
            <a:endParaRPr lang="en-US" sz="2200" kern="0" dirty="0">
              <a:solidFill>
                <a:srgbClr val="1A1A74"/>
              </a:solidFill>
              <a:latin typeface="+mn-lt"/>
            </a:endParaRPr>
          </a:p>
          <a:p>
            <a:pPr marL="342900" indent="-342900" eaLnBrk="0" hangingPunct="0">
              <a:lnSpc>
                <a:spcPct val="130000"/>
              </a:lnSpc>
              <a:spcBef>
                <a:spcPct val="20000"/>
              </a:spcBef>
              <a:buClr>
                <a:srgbClr val="000000"/>
              </a:buClr>
              <a:buFont typeface="Wingdings" pitchFamily="2" charset="2"/>
              <a:buNone/>
              <a:defRPr/>
            </a:pPr>
            <a:endParaRPr lang="en-US" sz="2200" kern="0" dirty="0">
              <a:solidFill>
                <a:srgbClr val="1A1A74"/>
              </a:solidFill>
              <a:latin typeface="+mn-lt"/>
            </a:endParaRPr>
          </a:p>
        </p:txBody>
      </p:sp>
      <p:graphicFrame>
        <p:nvGraphicFramePr>
          <p:cNvPr id="15373" name="Object 13"/>
          <p:cNvGraphicFramePr>
            <a:graphicFrameLocks noChangeAspect="1"/>
          </p:cNvGraphicFramePr>
          <p:nvPr/>
        </p:nvGraphicFramePr>
        <p:xfrm>
          <a:off x="461963" y="4221163"/>
          <a:ext cx="8215312" cy="1008062"/>
        </p:xfrm>
        <a:graphic>
          <a:graphicData uri="http://schemas.openxmlformats.org/presentationml/2006/ole">
            <p:oleObj spid="_x0000_s15363" name="Equation" r:id="rId5" imgW="3809880" imgH="431640" progId="Equation.3">
              <p:embed/>
            </p:oleObj>
          </a:graphicData>
        </a:graphic>
      </p:graphicFrame>
      <p:graphicFrame>
        <p:nvGraphicFramePr>
          <p:cNvPr id="15374" name="Object 14"/>
          <p:cNvGraphicFramePr>
            <a:graphicFrameLocks noChangeAspect="1"/>
          </p:cNvGraphicFramePr>
          <p:nvPr/>
        </p:nvGraphicFramePr>
        <p:xfrm>
          <a:off x="935596" y="5553236"/>
          <a:ext cx="4709568" cy="576064"/>
        </p:xfrm>
        <a:graphic>
          <a:graphicData uri="http://schemas.openxmlformats.org/presentationml/2006/ole">
            <p:oleObj spid="_x0000_s15364" name="Equation" r:id="rId6" imgW="1574640" imgH="1774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dissolve">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animEffect transition="in" filter="dissolve">
                                      <p:cBhvr>
                                        <p:cTn id="17" dur="500"/>
                                        <p:tgtEl>
                                          <p:spTgt spid="1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373"/>
                                        </p:tgtEl>
                                        <p:attrNameLst>
                                          <p:attrName>style.visibility</p:attrName>
                                        </p:attrNameLst>
                                      </p:cBhvr>
                                      <p:to>
                                        <p:strVal val="visible"/>
                                      </p:to>
                                    </p:set>
                                    <p:animEffect transition="in" filter="dissolve">
                                      <p:cBhvr>
                                        <p:cTn id="22" dur="500"/>
                                        <p:tgtEl>
                                          <p:spTgt spid="1537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5374"/>
                                        </p:tgtEl>
                                        <p:attrNameLst>
                                          <p:attrName>style.visibility</p:attrName>
                                        </p:attrNameLst>
                                      </p:cBhvr>
                                      <p:to>
                                        <p:strVal val="visible"/>
                                      </p:to>
                                    </p:set>
                                    <p:animEffect transition="in" filter="dissolve">
                                      <p:cBhvr>
                                        <p:cTn id="27" dur="500"/>
                                        <p:tgtEl>
                                          <p:spTgt spid="15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00038" y="288925"/>
            <a:ext cx="7772400" cy="685800"/>
          </a:xfrm>
        </p:spPr>
        <p:txBody>
          <a:bodyPr/>
          <a:lstStyle/>
          <a:p>
            <a:r>
              <a:rPr lang="en-US" sz="3200" smtClean="0"/>
              <a:t>Additional Example</a:t>
            </a:r>
          </a:p>
        </p:txBody>
      </p:sp>
      <p:sp>
        <p:nvSpPr>
          <p:cNvPr id="44035" name="Rectangle 3"/>
          <p:cNvSpPr>
            <a:spLocks noGrp="1" noChangeArrowheads="1"/>
          </p:cNvSpPr>
          <p:nvPr>
            <p:ph type="body" idx="1"/>
          </p:nvPr>
        </p:nvSpPr>
        <p:spPr>
          <a:xfrm>
            <a:off x="251520" y="1304764"/>
            <a:ext cx="8302625" cy="3960440"/>
          </a:xfrm>
        </p:spPr>
        <p:txBody>
          <a:bodyPr/>
          <a:lstStyle/>
          <a:p>
            <a:pPr marL="0" indent="0">
              <a:buFont typeface="Wingdings" pitchFamily="2" charset="2"/>
              <a:buNone/>
            </a:pPr>
            <a:r>
              <a:rPr lang="en-US" dirty="0" smtClean="0"/>
              <a:t>On consecutive Sundays, Mac, the owner of your local newsstand, purchases a number of copies of “The Computer Journal”. He pays 25 cents for each copy and sells each for 75 cents. Copies he has not sold during the week can be returned to his supplier for 10 cents each. The supplier is able to salvage the paper for printing future issues. Mac has kept careful records of the demand each week for the journal.  The observed demand during the past weeks has the following distribution:</a:t>
            </a:r>
          </a:p>
          <a:p>
            <a:pPr marL="0" indent="0">
              <a:buFont typeface="Wingdings" pitchFamily="2" charset="2"/>
              <a:buNone/>
            </a:pPr>
            <a:endParaRPr lang="en-US" dirty="0" smtClean="0"/>
          </a:p>
          <a:p>
            <a:pPr marL="0" indent="0">
              <a:buFont typeface="Wingdings" pitchFamily="2" charset="2"/>
              <a:buNone/>
            </a:pPr>
            <a:endParaRPr lang="en-US" sz="2000" dirty="0" smtClean="0"/>
          </a:p>
        </p:txBody>
      </p:sp>
      <p:graphicFrame>
        <p:nvGraphicFramePr>
          <p:cNvPr id="44040" name="Object 8"/>
          <p:cNvGraphicFramePr>
            <a:graphicFrameLocks noChangeAspect="1"/>
          </p:cNvGraphicFramePr>
          <p:nvPr/>
        </p:nvGraphicFramePr>
        <p:xfrm>
          <a:off x="431540" y="5157192"/>
          <a:ext cx="8114071" cy="792088"/>
        </p:xfrm>
        <a:graphic>
          <a:graphicData uri="http://schemas.openxmlformats.org/presentationml/2006/ole">
            <p:oleObj spid="_x0000_s44040" name="Worksheet" r:id="rId4" imgW="4000602" imgH="390661" progId="Excel.Sheet.12">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00038" y="288925"/>
            <a:ext cx="7772400" cy="685800"/>
          </a:xfrm>
        </p:spPr>
        <p:txBody>
          <a:bodyPr/>
          <a:lstStyle/>
          <a:p>
            <a:r>
              <a:rPr lang="en-US" sz="3200" smtClean="0"/>
              <a:t>Additional Example</a:t>
            </a:r>
          </a:p>
        </p:txBody>
      </p:sp>
      <p:sp>
        <p:nvSpPr>
          <p:cNvPr id="44035" name="Rectangle 3"/>
          <p:cNvSpPr>
            <a:spLocks noGrp="1" noChangeArrowheads="1"/>
          </p:cNvSpPr>
          <p:nvPr>
            <p:ph type="body" idx="1"/>
          </p:nvPr>
        </p:nvSpPr>
        <p:spPr>
          <a:xfrm>
            <a:off x="287524" y="2132856"/>
            <a:ext cx="8302625" cy="4284476"/>
          </a:xfrm>
        </p:spPr>
        <p:txBody>
          <a:bodyPr/>
          <a:lstStyle/>
          <a:p>
            <a:pPr marL="457200" indent="-457200">
              <a:buNone/>
            </a:pPr>
            <a:r>
              <a:rPr lang="en-US" dirty="0" smtClean="0"/>
              <a:t>a) How many units are sold if we have ordered 7 units</a:t>
            </a:r>
          </a:p>
          <a:p>
            <a:pPr marL="457200" indent="-457200">
              <a:buNone/>
            </a:pPr>
            <a:r>
              <a:rPr lang="en-US" dirty="0" smtClean="0"/>
              <a:t>There is 0.18 + 0.20 + 0.10 + 0.10 + 0.08 + 0.04 + 0.04 = 0.74</a:t>
            </a:r>
          </a:p>
          <a:p>
            <a:pPr marL="457200" indent="-457200">
              <a:buNone/>
            </a:pPr>
            <a:r>
              <a:rPr lang="en-US" dirty="0" smtClean="0"/>
              <a:t>There is </a:t>
            </a:r>
            <a:r>
              <a:rPr lang="en-US" b="1" dirty="0" smtClean="0">
                <a:solidFill>
                  <a:srgbClr val="FF0000"/>
                </a:solidFill>
              </a:rPr>
              <a:t>0.74</a:t>
            </a:r>
            <a:r>
              <a:rPr lang="en-US" dirty="0" smtClean="0"/>
              <a:t> </a:t>
            </a:r>
            <a:r>
              <a:rPr lang="en-US" dirty="0" smtClean="0"/>
              <a:t>probability </a:t>
            </a:r>
            <a:r>
              <a:rPr lang="en-US" dirty="0" smtClean="0"/>
              <a:t>that demand is greater than or equal to </a:t>
            </a:r>
            <a:r>
              <a:rPr lang="en-US" b="1" dirty="0" smtClean="0">
                <a:solidFill>
                  <a:srgbClr val="FF0000"/>
                </a:solidFill>
              </a:rPr>
              <a:t>7</a:t>
            </a:r>
            <a:r>
              <a:rPr lang="en-US" dirty="0" smtClean="0"/>
              <a:t>.</a:t>
            </a:r>
          </a:p>
          <a:p>
            <a:pPr marL="457200" indent="-457200">
              <a:buNone/>
            </a:pPr>
            <a:r>
              <a:rPr lang="en-US" dirty="0" smtClean="0"/>
              <a:t>There is </a:t>
            </a:r>
            <a:r>
              <a:rPr lang="en-US" b="1" dirty="0" smtClean="0">
                <a:solidFill>
                  <a:srgbClr val="FF0000"/>
                </a:solidFill>
              </a:rPr>
              <a:t>0.16</a:t>
            </a:r>
            <a:r>
              <a:rPr lang="en-US" dirty="0" smtClean="0"/>
              <a:t> probability that demand is equal to </a:t>
            </a:r>
            <a:r>
              <a:rPr lang="en-US" b="1" dirty="0" smtClean="0">
                <a:solidFill>
                  <a:srgbClr val="FF0000"/>
                </a:solidFill>
              </a:rPr>
              <a:t>6</a:t>
            </a:r>
            <a:r>
              <a:rPr lang="en-US" dirty="0" smtClean="0"/>
              <a:t>.</a:t>
            </a:r>
            <a:endParaRPr lang="en-US" dirty="0" smtClean="0"/>
          </a:p>
          <a:p>
            <a:pPr marL="457200" indent="-457200">
              <a:buNone/>
            </a:pPr>
            <a:r>
              <a:rPr lang="en-US" dirty="0" smtClean="0"/>
              <a:t>There is </a:t>
            </a:r>
            <a:r>
              <a:rPr lang="en-US" b="1" dirty="0" smtClean="0">
                <a:solidFill>
                  <a:srgbClr val="FF0000"/>
                </a:solidFill>
              </a:rPr>
              <a:t>0.06</a:t>
            </a:r>
            <a:r>
              <a:rPr lang="en-US" dirty="0" smtClean="0"/>
              <a:t> </a:t>
            </a:r>
            <a:r>
              <a:rPr lang="en-US" dirty="0" smtClean="0"/>
              <a:t>probability that demand is equal to </a:t>
            </a:r>
            <a:r>
              <a:rPr lang="en-US" b="1" dirty="0" smtClean="0">
                <a:solidFill>
                  <a:srgbClr val="FF0000"/>
                </a:solidFill>
              </a:rPr>
              <a:t>5</a:t>
            </a:r>
            <a:r>
              <a:rPr lang="en-US" dirty="0" smtClean="0"/>
              <a:t>.</a:t>
            </a:r>
            <a:endParaRPr lang="en-US" dirty="0" smtClean="0"/>
          </a:p>
          <a:p>
            <a:pPr marL="0" indent="0">
              <a:buNone/>
            </a:pPr>
            <a:r>
              <a:rPr lang="en-US" dirty="0" smtClean="0"/>
              <a:t>There is </a:t>
            </a:r>
            <a:r>
              <a:rPr lang="en-US" b="1" dirty="0" smtClean="0">
                <a:solidFill>
                  <a:srgbClr val="FF0000"/>
                </a:solidFill>
              </a:rPr>
              <a:t>0.04</a:t>
            </a:r>
            <a:r>
              <a:rPr lang="en-US" dirty="0" smtClean="0"/>
              <a:t> </a:t>
            </a:r>
            <a:r>
              <a:rPr lang="en-US" dirty="0" smtClean="0"/>
              <a:t>probability that demand is equal to </a:t>
            </a:r>
            <a:r>
              <a:rPr lang="en-US" b="1" dirty="0" smtClean="0">
                <a:solidFill>
                  <a:srgbClr val="FF0000"/>
                </a:solidFill>
              </a:rPr>
              <a:t>4</a:t>
            </a:r>
            <a:r>
              <a:rPr lang="en-US" dirty="0" smtClean="0"/>
              <a:t>.</a:t>
            </a:r>
          </a:p>
          <a:p>
            <a:pPr marL="0" indent="0">
              <a:buNone/>
            </a:pPr>
            <a:r>
              <a:rPr lang="en-US" dirty="0" smtClean="0"/>
              <a:t>The expected number of units sold is</a:t>
            </a:r>
          </a:p>
          <a:p>
            <a:pPr marL="457200" indent="-457200">
              <a:buNone/>
            </a:pPr>
            <a:r>
              <a:rPr lang="en-US" b="1" dirty="0" smtClean="0">
                <a:solidFill>
                  <a:srgbClr val="FF0000"/>
                </a:solidFill>
              </a:rPr>
              <a:t>0.74(7) + 0.16 (6) + 0.06 (5) + 0.04 (4) = 6.6 </a:t>
            </a:r>
          </a:p>
          <a:p>
            <a:pPr marL="0" indent="0">
              <a:buNone/>
            </a:pPr>
            <a:endParaRPr lang="en-US" dirty="0" smtClean="0"/>
          </a:p>
          <a:p>
            <a:pPr marL="0" indent="0">
              <a:buFont typeface="Wingdings" pitchFamily="2" charset="2"/>
              <a:buNone/>
            </a:pPr>
            <a:endParaRPr lang="en-US" sz="2000" dirty="0" smtClean="0"/>
          </a:p>
        </p:txBody>
      </p:sp>
      <p:graphicFrame>
        <p:nvGraphicFramePr>
          <p:cNvPr id="44040" name="Object 8"/>
          <p:cNvGraphicFramePr>
            <a:graphicFrameLocks noChangeAspect="1"/>
          </p:cNvGraphicFramePr>
          <p:nvPr/>
        </p:nvGraphicFramePr>
        <p:xfrm>
          <a:off x="395536" y="1340768"/>
          <a:ext cx="8114071" cy="792088"/>
        </p:xfrm>
        <a:graphic>
          <a:graphicData uri="http://schemas.openxmlformats.org/presentationml/2006/ole">
            <p:oleObj spid="_x0000_s96258" name="Worksheet" r:id="rId4" imgW="4000602" imgH="390661" progId="Excel.Sheet.12">
              <p:embed/>
            </p:oleObj>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00038" y="288925"/>
            <a:ext cx="7772400" cy="685800"/>
          </a:xfrm>
        </p:spPr>
        <p:txBody>
          <a:bodyPr/>
          <a:lstStyle/>
          <a:p>
            <a:r>
              <a:rPr lang="en-US" sz="3200" smtClean="0"/>
              <a:t>Additional Example</a:t>
            </a:r>
          </a:p>
        </p:txBody>
      </p:sp>
      <p:sp>
        <p:nvSpPr>
          <p:cNvPr id="44035" name="Rectangle 3"/>
          <p:cNvSpPr>
            <a:spLocks noGrp="1" noChangeArrowheads="1"/>
          </p:cNvSpPr>
          <p:nvPr>
            <p:ph type="body" idx="1"/>
          </p:nvPr>
        </p:nvSpPr>
        <p:spPr>
          <a:xfrm>
            <a:off x="287524" y="2132856"/>
            <a:ext cx="8748972" cy="4284476"/>
          </a:xfrm>
        </p:spPr>
        <p:txBody>
          <a:bodyPr/>
          <a:lstStyle/>
          <a:p>
            <a:pPr marL="457200" indent="-457200">
              <a:buNone/>
            </a:pPr>
            <a:r>
              <a:rPr lang="en-US" dirty="0" smtClean="0"/>
              <a:t>b) How many units are salvaged?</a:t>
            </a:r>
          </a:p>
          <a:p>
            <a:pPr marL="457200" indent="-457200">
              <a:buNone/>
            </a:pPr>
            <a:r>
              <a:rPr lang="en-US" b="1" dirty="0" smtClean="0">
                <a:solidFill>
                  <a:srgbClr val="FF0000"/>
                </a:solidFill>
              </a:rPr>
              <a:t>7-6.6 = 0.4</a:t>
            </a:r>
            <a:r>
              <a:rPr lang="en-US" dirty="0" smtClean="0"/>
              <a:t>. Alternatively, we can compute it directly </a:t>
            </a:r>
          </a:p>
          <a:p>
            <a:pPr marL="457200" indent="-457200">
              <a:buNone/>
            </a:pPr>
            <a:r>
              <a:rPr lang="en-US" dirty="0" smtClean="0"/>
              <a:t>There </a:t>
            </a:r>
            <a:r>
              <a:rPr lang="en-US" dirty="0" smtClean="0"/>
              <a:t>is </a:t>
            </a:r>
            <a:r>
              <a:rPr lang="en-US" b="1" dirty="0" smtClean="0">
                <a:solidFill>
                  <a:srgbClr val="FF0000"/>
                </a:solidFill>
              </a:rPr>
              <a:t>0.74</a:t>
            </a:r>
            <a:r>
              <a:rPr lang="en-US" dirty="0" smtClean="0"/>
              <a:t> </a:t>
            </a:r>
            <a:r>
              <a:rPr lang="en-US" dirty="0" smtClean="0"/>
              <a:t>probability </a:t>
            </a:r>
            <a:r>
              <a:rPr lang="en-US" dirty="0" smtClean="0"/>
              <a:t>that we </a:t>
            </a:r>
            <a:r>
              <a:rPr lang="en-US" dirty="0" smtClean="0"/>
              <a:t>salvage </a:t>
            </a:r>
            <a:r>
              <a:rPr lang="en-US" dirty="0" smtClean="0"/>
              <a:t>7 – 7 = </a:t>
            </a:r>
            <a:r>
              <a:rPr lang="en-US" b="1" dirty="0" smtClean="0">
                <a:solidFill>
                  <a:srgbClr val="FF0000"/>
                </a:solidFill>
              </a:rPr>
              <a:t>0</a:t>
            </a:r>
            <a:r>
              <a:rPr lang="en-US" dirty="0" smtClean="0"/>
              <a:t> </a:t>
            </a:r>
            <a:r>
              <a:rPr lang="en-US" dirty="0" smtClean="0"/>
              <a:t>units</a:t>
            </a:r>
            <a:endParaRPr lang="en-US" dirty="0" smtClean="0"/>
          </a:p>
          <a:p>
            <a:pPr marL="457200" indent="-457200">
              <a:buNone/>
            </a:pPr>
            <a:r>
              <a:rPr lang="en-US" dirty="0" smtClean="0"/>
              <a:t>There is </a:t>
            </a:r>
            <a:r>
              <a:rPr lang="en-US" b="1" dirty="0" smtClean="0">
                <a:solidFill>
                  <a:srgbClr val="FF0000"/>
                </a:solidFill>
              </a:rPr>
              <a:t>0.16</a:t>
            </a:r>
            <a:r>
              <a:rPr lang="en-US" dirty="0" smtClean="0"/>
              <a:t> probability that </a:t>
            </a:r>
            <a:r>
              <a:rPr lang="en-US" dirty="0" smtClean="0"/>
              <a:t>we salvage </a:t>
            </a:r>
            <a:r>
              <a:rPr lang="en-US" dirty="0" smtClean="0"/>
              <a:t>7- 6 = </a:t>
            </a:r>
            <a:r>
              <a:rPr lang="en-US" b="1" dirty="0" smtClean="0">
                <a:solidFill>
                  <a:srgbClr val="FF0000"/>
                </a:solidFill>
              </a:rPr>
              <a:t>1 </a:t>
            </a:r>
            <a:r>
              <a:rPr lang="en-US" dirty="0" smtClean="0"/>
              <a:t>units</a:t>
            </a:r>
            <a:endParaRPr lang="en-US" dirty="0" smtClean="0"/>
          </a:p>
          <a:p>
            <a:pPr marL="457200" indent="-457200">
              <a:buNone/>
            </a:pPr>
            <a:r>
              <a:rPr lang="en-US" dirty="0" smtClean="0"/>
              <a:t>There is </a:t>
            </a:r>
            <a:r>
              <a:rPr lang="en-US" b="1" dirty="0" smtClean="0">
                <a:solidFill>
                  <a:srgbClr val="FF0000"/>
                </a:solidFill>
              </a:rPr>
              <a:t>0.06</a:t>
            </a:r>
            <a:r>
              <a:rPr lang="en-US" dirty="0" smtClean="0"/>
              <a:t> </a:t>
            </a:r>
            <a:r>
              <a:rPr lang="en-US" dirty="0" smtClean="0"/>
              <a:t>probability that we salvage 7- </a:t>
            </a:r>
            <a:r>
              <a:rPr lang="en-US" dirty="0" smtClean="0"/>
              <a:t>5 = </a:t>
            </a:r>
            <a:r>
              <a:rPr lang="en-US" b="1" dirty="0" smtClean="0">
                <a:solidFill>
                  <a:srgbClr val="FF0000"/>
                </a:solidFill>
              </a:rPr>
              <a:t>2 </a:t>
            </a:r>
            <a:r>
              <a:rPr lang="en-US" dirty="0" smtClean="0"/>
              <a:t>units</a:t>
            </a:r>
          </a:p>
          <a:p>
            <a:pPr marL="0" indent="0">
              <a:buNone/>
            </a:pPr>
            <a:r>
              <a:rPr lang="en-US" dirty="0" smtClean="0"/>
              <a:t>There is </a:t>
            </a:r>
            <a:r>
              <a:rPr lang="en-US" b="1" dirty="0" smtClean="0">
                <a:solidFill>
                  <a:srgbClr val="FF0000"/>
                </a:solidFill>
              </a:rPr>
              <a:t>0.04</a:t>
            </a:r>
            <a:r>
              <a:rPr lang="en-US" dirty="0" smtClean="0"/>
              <a:t> </a:t>
            </a:r>
            <a:r>
              <a:rPr lang="en-US" dirty="0" smtClean="0"/>
              <a:t>probability that we salvage </a:t>
            </a:r>
            <a:r>
              <a:rPr lang="en-US" dirty="0" smtClean="0"/>
              <a:t>7-4 = </a:t>
            </a:r>
            <a:r>
              <a:rPr lang="en-US" b="1" dirty="0" smtClean="0">
                <a:solidFill>
                  <a:srgbClr val="FF0000"/>
                </a:solidFill>
              </a:rPr>
              <a:t>3</a:t>
            </a:r>
            <a:r>
              <a:rPr lang="en-US" dirty="0" smtClean="0"/>
              <a:t> </a:t>
            </a:r>
            <a:r>
              <a:rPr lang="en-US" dirty="0" smtClean="0"/>
              <a:t>units</a:t>
            </a:r>
            <a:endParaRPr lang="en-US" dirty="0" smtClean="0"/>
          </a:p>
          <a:p>
            <a:pPr marL="0" indent="0">
              <a:buNone/>
            </a:pPr>
            <a:r>
              <a:rPr lang="en-US" dirty="0" smtClean="0"/>
              <a:t>The expected number of units salvaged is</a:t>
            </a:r>
          </a:p>
          <a:p>
            <a:pPr marL="457200" indent="-457200">
              <a:buNone/>
            </a:pPr>
            <a:r>
              <a:rPr lang="en-US" b="1" dirty="0" smtClean="0">
                <a:solidFill>
                  <a:srgbClr val="FF0000"/>
                </a:solidFill>
              </a:rPr>
              <a:t>0.74(0) </a:t>
            </a:r>
            <a:r>
              <a:rPr lang="en-US" b="1" dirty="0" smtClean="0">
                <a:solidFill>
                  <a:srgbClr val="FF0000"/>
                </a:solidFill>
              </a:rPr>
              <a:t>+ 0.16 </a:t>
            </a:r>
            <a:r>
              <a:rPr lang="en-US" b="1" dirty="0" smtClean="0">
                <a:solidFill>
                  <a:srgbClr val="FF0000"/>
                </a:solidFill>
              </a:rPr>
              <a:t>(1) </a:t>
            </a:r>
            <a:r>
              <a:rPr lang="en-US" b="1" dirty="0" smtClean="0">
                <a:solidFill>
                  <a:srgbClr val="FF0000"/>
                </a:solidFill>
              </a:rPr>
              <a:t>+ 0.06 </a:t>
            </a:r>
            <a:r>
              <a:rPr lang="en-US" b="1" dirty="0" smtClean="0">
                <a:solidFill>
                  <a:srgbClr val="FF0000"/>
                </a:solidFill>
              </a:rPr>
              <a:t>(2) </a:t>
            </a:r>
            <a:r>
              <a:rPr lang="en-US" b="1" dirty="0" smtClean="0">
                <a:solidFill>
                  <a:srgbClr val="FF0000"/>
                </a:solidFill>
              </a:rPr>
              <a:t>+ 0.04 </a:t>
            </a:r>
            <a:r>
              <a:rPr lang="en-US" b="1" dirty="0" smtClean="0">
                <a:solidFill>
                  <a:srgbClr val="FF0000"/>
                </a:solidFill>
              </a:rPr>
              <a:t>(3) </a:t>
            </a:r>
            <a:r>
              <a:rPr lang="en-US" b="1" dirty="0" smtClean="0">
                <a:solidFill>
                  <a:srgbClr val="FF0000"/>
                </a:solidFill>
              </a:rPr>
              <a:t>= </a:t>
            </a:r>
            <a:r>
              <a:rPr lang="en-US" b="1" dirty="0" smtClean="0">
                <a:solidFill>
                  <a:srgbClr val="FF0000"/>
                </a:solidFill>
              </a:rPr>
              <a:t>0.4  </a:t>
            </a:r>
            <a:r>
              <a:rPr lang="en-US" b="1" dirty="0" smtClean="0">
                <a:solidFill>
                  <a:srgbClr val="147627"/>
                </a:solidFill>
              </a:rPr>
              <a:t>and 7-0.4 = 6.6 sold</a:t>
            </a:r>
          </a:p>
        </p:txBody>
      </p:sp>
      <p:graphicFrame>
        <p:nvGraphicFramePr>
          <p:cNvPr id="44040" name="Object 8"/>
          <p:cNvGraphicFramePr>
            <a:graphicFrameLocks noChangeAspect="1"/>
          </p:cNvGraphicFramePr>
          <p:nvPr/>
        </p:nvGraphicFramePr>
        <p:xfrm>
          <a:off x="395536" y="1340768"/>
          <a:ext cx="8114071" cy="792088"/>
        </p:xfrm>
        <a:graphic>
          <a:graphicData uri="http://schemas.openxmlformats.org/presentationml/2006/ole">
            <p:oleObj spid="_x0000_s97282" name="Worksheet" r:id="rId4" imgW="4000602" imgH="390661" progId="Excel.Sheet.12">
              <p:embed/>
            </p:oleObj>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00038" y="288925"/>
            <a:ext cx="7772400" cy="685800"/>
          </a:xfrm>
        </p:spPr>
        <p:txBody>
          <a:bodyPr/>
          <a:lstStyle/>
          <a:p>
            <a:r>
              <a:rPr lang="en-US" sz="3200" smtClean="0"/>
              <a:t>Additional Example</a:t>
            </a:r>
          </a:p>
        </p:txBody>
      </p:sp>
      <p:sp>
        <p:nvSpPr>
          <p:cNvPr id="44035" name="Rectangle 3"/>
          <p:cNvSpPr>
            <a:spLocks noGrp="1" noChangeArrowheads="1"/>
          </p:cNvSpPr>
          <p:nvPr>
            <p:ph type="body" idx="1"/>
          </p:nvPr>
        </p:nvSpPr>
        <p:spPr>
          <a:xfrm>
            <a:off x="251520" y="1304764"/>
            <a:ext cx="8748972" cy="3384376"/>
          </a:xfrm>
        </p:spPr>
        <p:txBody>
          <a:bodyPr/>
          <a:lstStyle/>
          <a:p>
            <a:pPr marL="457200" indent="-457200">
              <a:buNone/>
            </a:pPr>
            <a:r>
              <a:rPr lang="en-US" dirty="0" smtClean="0"/>
              <a:t>c</a:t>
            </a:r>
            <a:r>
              <a:rPr lang="en-US" dirty="0" smtClean="0"/>
              <a:t>) Compute the total profit if we order 7 units.</a:t>
            </a:r>
          </a:p>
          <a:p>
            <a:pPr marL="457200" indent="-457200">
              <a:buNone/>
            </a:pPr>
            <a:r>
              <a:rPr lang="en-US" dirty="0" smtClean="0"/>
              <a:t>Out of 7 units, 6.6 sold, 0.4 salvaged.</a:t>
            </a:r>
          </a:p>
          <a:p>
            <a:pPr marL="457200" indent="-457200">
              <a:buNone/>
            </a:pPr>
            <a:r>
              <a:rPr lang="en-US" dirty="0" smtClean="0"/>
              <a:t>P = 75, c= 25, v=10.</a:t>
            </a:r>
          </a:p>
          <a:p>
            <a:pPr marL="457200" indent="-457200">
              <a:buNone/>
            </a:pPr>
            <a:r>
              <a:rPr lang="en-US" dirty="0" smtClean="0">
                <a:solidFill>
                  <a:srgbClr val="147627"/>
                </a:solidFill>
              </a:rPr>
              <a:t>Profit per unit sold  = 75-25 = 50</a:t>
            </a:r>
          </a:p>
          <a:p>
            <a:pPr marL="457200" indent="-457200">
              <a:buNone/>
            </a:pPr>
            <a:r>
              <a:rPr lang="en-US" dirty="0" smtClean="0">
                <a:solidFill>
                  <a:srgbClr val="FF0000"/>
                </a:solidFill>
              </a:rPr>
              <a:t>Cost per unit salvaged  = 25-10 = 15</a:t>
            </a:r>
          </a:p>
          <a:p>
            <a:pPr marL="457200" indent="-457200">
              <a:buNone/>
            </a:pPr>
            <a:r>
              <a:rPr lang="en-US" b="1" dirty="0" smtClean="0">
                <a:solidFill>
                  <a:srgbClr val="FF0000"/>
                </a:solidFill>
              </a:rPr>
              <a:t>Total Profit =  </a:t>
            </a:r>
            <a:r>
              <a:rPr lang="en-US" b="1" dirty="0" smtClean="0">
                <a:solidFill>
                  <a:srgbClr val="147627"/>
                </a:solidFill>
              </a:rPr>
              <a:t>6.6(50) </a:t>
            </a:r>
            <a:r>
              <a:rPr lang="en-US" dirty="0" smtClean="0"/>
              <a:t>+</a:t>
            </a:r>
            <a:r>
              <a:rPr lang="en-US" b="1" dirty="0" smtClean="0">
                <a:solidFill>
                  <a:srgbClr val="147627"/>
                </a:solidFill>
              </a:rPr>
              <a:t> </a:t>
            </a:r>
            <a:r>
              <a:rPr lang="en-US" b="1" dirty="0" smtClean="0">
                <a:solidFill>
                  <a:srgbClr val="FF0000"/>
                </a:solidFill>
              </a:rPr>
              <a:t>0.4(15)  </a:t>
            </a:r>
            <a:r>
              <a:rPr lang="en-US" dirty="0" smtClean="0"/>
              <a:t>=</a:t>
            </a:r>
            <a:r>
              <a:rPr lang="en-US" b="1" dirty="0" smtClean="0">
                <a:solidFill>
                  <a:srgbClr val="FF0000"/>
                </a:solidFill>
              </a:rPr>
              <a:t> </a:t>
            </a:r>
            <a:r>
              <a:rPr lang="en-US" b="1" dirty="0" smtClean="0">
                <a:solidFill>
                  <a:srgbClr val="147627"/>
                </a:solidFill>
              </a:rPr>
              <a:t>333 </a:t>
            </a:r>
            <a:r>
              <a:rPr lang="en-US" dirty="0" smtClean="0"/>
              <a:t>- </a:t>
            </a:r>
            <a:r>
              <a:rPr lang="en-US" b="1" dirty="0" smtClean="0">
                <a:solidFill>
                  <a:srgbClr val="FF0000"/>
                </a:solidFill>
              </a:rPr>
              <a:t>9 = </a:t>
            </a:r>
            <a:r>
              <a:rPr lang="en-US" b="1" dirty="0" smtClean="0">
                <a:solidFill>
                  <a:srgbClr val="147627"/>
                </a:solidFill>
              </a:rPr>
              <a:t>324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3200" smtClean="0"/>
              <a:t>Optimal Service Level:  The Newsvendor Problem</a:t>
            </a:r>
          </a:p>
        </p:txBody>
      </p:sp>
      <p:pic>
        <p:nvPicPr>
          <p:cNvPr id="22531" name="Picture 3" descr="MCj03871960000[1]"/>
          <p:cNvPicPr>
            <a:picLocks noChangeAspect="1" noChangeArrowheads="1"/>
          </p:cNvPicPr>
          <p:nvPr/>
        </p:nvPicPr>
        <p:blipFill>
          <a:blip r:embed="rId3" cstate="print"/>
          <a:srcRect/>
          <a:stretch>
            <a:fillRect/>
          </a:stretch>
        </p:blipFill>
        <p:spPr bwMode="auto">
          <a:xfrm>
            <a:off x="3095625" y="1852613"/>
            <a:ext cx="3025775" cy="2692400"/>
          </a:xfrm>
          <a:prstGeom prst="rect">
            <a:avLst/>
          </a:prstGeom>
          <a:noFill/>
          <a:ln w="9525">
            <a:noFill/>
            <a:miter lim="800000"/>
            <a:headEnd/>
            <a:tailEnd/>
          </a:ln>
        </p:spPr>
      </p:pic>
      <p:sp>
        <p:nvSpPr>
          <p:cNvPr id="25604" name="Text Box 4"/>
          <p:cNvSpPr txBox="1">
            <a:spLocks noChangeArrowheads="1"/>
          </p:cNvSpPr>
          <p:nvPr/>
        </p:nvSpPr>
        <p:spPr bwMode="auto">
          <a:xfrm>
            <a:off x="431800" y="2752725"/>
            <a:ext cx="2627313" cy="1200150"/>
          </a:xfrm>
          <a:prstGeom prst="rect">
            <a:avLst/>
          </a:prstGeom>
          <a:noFill/>
          <a:ln w="9525">
            <a:noFill/>
            <a:miter lim="800000"/>
            <a:headEnd/>
            <a:tailEnd/>
          </a:ln>
        </p:spPr>
        <p:txBody>
          <a:bodyPr>
            <a:spAutoFit/>
          </a:bodyPr>
          <a:lstStyle/>
          <a:p>
            <a:pPr>
              <a:spcBef>
                <a:spcPct val="50000"/>
              </a:spcBef>
              <a:defRPr/>
            </a:pPr>
            <a:r>
              <a:rPr lang="en-US" dirty="0">
                <a:latin typeface="+mn-lt"/>
              </a:rPr>
              <a:t>Cost of ordering too much: holding cost, salvage</a:t>
            </a:r>
          </a:p>
        </p:txBody>
      </p:sp>
      <p:sp>
        <p:nvSpPr>
          <p:cNvPr id="25605" name="Text Box 5"/>
          <p:cNvSpPr txBox="1">
            <a:spLocks noChangeArrowheads="1"/>
          </p:cNvSpPr>
          <p:nvPr/>
        </p:nvSpPr>
        <p:spPr bwMode="auto">
          <a:xfrm>
            <a:off x="6011862" y="3436938"/>
            <a:ext cx="3132138" cy="1200329"/>
          </a:xfrm>
          <a:prstGeom prst="rect">
            <a:avLst/>
          </a:prstGeom>
          <a:noFill/>
          <a:ln w="9525">
            <a:noFill/>
            <a:miter lim="800000"/>
            <a:headEnd/>
            <a:tailEnd/>
          </a:ln>
        </p:spPr>
        <p:txBody>
          <a:bodyPr wrap="square">
            <a:spAutoFit/>
          </a:bodyPr>
          <a:lstStyle/>
          <a:p>
            <a:pPr>
              <a:spcBef>
                <a:spcPct val="50000"/>
              </a:spcBef>
              <a:defRPr/>
            </a:pPr>
            <a:r>
              <a:rPr lang="en-US" dirty="0">
                <a:latin typeface="+mn-lt"/>
              </a:rPr>
              <a:t>Cost of </a:t>
            </a:r>
            <a:r>
              <a:rPr lang="en-US" dirty="0" smtClean="0">
                <a:latin typeface="+mn-lt"/>
              </a:rPr>
              <a:t>ordering </a:t>
            </a:r>
            <a:r>
              <a:rPr lang="en-US" dirty="0">
                <a:latin typeface="+mn-lt"/>
              </a:rPr>
              <a:t>too little: lost of sale, low service level</a:t>
            </a:r>
          </a:p>
        </p:txBody>
      </p:sp>
      <p:sp>
        <p:nvSpPr>
          <p:cNvPr id="818184" name="Text Box 8"/>
          <p:cNvSpPr txBox="1">
            <a:spLocks noChangeArrowheads="1"/>
          </p:cNvSpPr>
          <p:nvPr/>
        </p:nvSpPr>
        <p:spPr bwMode="auto">
          <a:xfrm>
            <a:off x="322263" y="5218113"/>
            <a:ext cx="8821737" cy="1200150"/>
          </a:xfrm>
          <a:prstGeom prst="rect">
            <a:avLst/>
          </a:prstGeom>
          <a:noFill/>
          <a:ln w="9525">
            <a:noFill/>
            <a:miter lim="800000"/>
            <a:headEnd/>
            <a:tailEnd/>
          </a:ln>
        </p:spPr>
        <p:txBody>
          <a:bodyPr>
            <a:spAutoFit/>
          </a:bodyPr>
          <a:lstStyle/>
          <a:p>
            <a:pPr>
              <a:spcBef>
                <a:spcPct val="50000"/>
              </a:spcBef>
              <a:defRPr/>
            </a:pPr>
            <a:r>
              <a:rPr lang="en-US" dirty="0">
                <a:latin typeface="+mn-lt"/>
              </a:rPr>
              <a:t>The decision maker balances the expected costs of ordering too much with the expected costs of ordering too little to determine the optimal order quantity.</a:t>
            </a:r>
          </a:p>
        </p:txBody>
      </p:sp>
      <p:sp>
        <p:nvSpPr>
          <p:cNvPr id="25609" name="Text Box 9"/>
          <p:cNvSpPr txBox="1">
            <a:spLocks noChangeArrowheads="1"/>
          </p:cNvSpPr>
          <p:nvPr/>
        </p:nvSpPr>
        <p:spPr bwMode="auto">
          <a:xfrm>
            <a:off x="250825" y="1341438"/>
            <a:ext cx="8424863" cy="457200"/>
          </a:xfrm>
          <a:prstGeom prst="rect">
            <a:avLst/>
          </a:prstGeom>
          <a:noFill/>
          <a:ln w="9525">
            <a:noFill/>
            <a:miter lim="800000"/>
            <a:headEnd/>
            <a:tailEnd/>
          </a:ln>
        </p:spPr>
        <p:txBody>
          <a:bodyPr>
            <a:spAutoFit/>
          </a:bodyPr>
          <a:lstStyle/>
          <a:p>
            <a:pPr>
              <a:spcBef>
                <a:spcPct val="50000"/>
              </a:spcBef>
              <a:defRPr/>
            </a:pPr>
            <a:r>
              <a:rPr lang="en-US" dirty="0">
                <a:latin typeface="+mn-lt"/>
              </a:rPr>
              <a:t>How do we choose what level of service a firm should offer?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8184"/>
                                        </p:tgtEl>
                                        <p:attrNameLst>
                                          <p:attrName>style.visibility</p:attrName>
                                        </p:attrNameLst>
                                      </p:cBhvr>
                                      <p:to>
                                        <p:strVal val="visible"/>
                                      </p:to>
                                    </p:set>
                                    <p:animEffect transition="in" filter="dissolve">
                                      <p:cBhvr>
                                        <p:cTn id="7" dur="500"/>
                                        <p:tgtEl>
                                          <p:spTgt spid="818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818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00038" y="288925"/>
            <a:ext cx="7772400" cy="685800"/>
          </a:xfrm>
        </p:spPr>
        <p:txBody>
          <a:bodyPr/>
          <a:lstStyle/>
          <a:p>
            <a:r>
              <a:rPr lang="en-US" sz="3200" smtClean="0"/>
              <a:t>Additional Example</a:t>
            </a:r>
          </a:p>
        </p:txBody>
      </p:sp>
      <p:sp>
        <p:nvSpPr>
          <p:cNvPr id="44035" name="Rectangle 3"/>
          <p:cNvSpPr>
            <a:spLocks noGrp="1" noChangeArrowheads="1"/>
          </p:cNvSpPr>
          <p:nvPr>
            <p:ph type="body" idx="1"/>
          </p:nvPr>
        </p:nvSpPr>
        <p:spPr>
          <a:xfrm>
            <a:off x="251520" y="2204864"/>
            <a:ext cx="8748972" cy="4392488"/>
          </a:xfrm>
        </p:spPr>
        <p:txBody>
          <a:bodyPr/>
          <a:lstStyle/>
          <a:p>
            <a:pPr marL="457200" indent="-457200">
              <a:buNone/>
            </a:pPr>
            <a:r>
              <a:rPr lang="en-US" dirty="0" smtClean="0"/>
              <a:t>d) Compute the expected Marginal profit of ordering the 8</a:t>
            </a:r>
            <a:r>
              <a:rPr lang="en-US" baseline="30000" dirty="0" smtClean="0"/>
              <a:t>th</a:t>
            </a:r>
            <a:r>
              <a:rPr lang="en-US" dirty="0" smtClean="0"/>
              <a:t> unit.</a:t>
            </a:r>
          </a:p>
          <a:p>
            <a:pPr marL="457200" indent="-457200">
              <a:buNone/>
            </a:pPr>
            <a:r>
              <a:rPr lang="en-US" dirty="0" smtClean="0">
                <a:solidFill>
                  <a:srgbClr val="147627"/>
                </a:solidFill>
              </a:rPr>
              <a:t>MP = 75-25 = 50</a:t>
            </a:r>
          </a:p>
          <a:p>
            <a:pPr marL="457200" indent="-457200">
              <a:buNone/>
            </a:pPr>
            <a:r>
              <a:rPr lang="en-US" dirty="0" smtClean="0">
                <a:solidFill>
                  <a:srgbClr val="147627"/>
                </a:solidFill>
              </a:rPr>
              <a:t>P(R ≥ 8) =  0.2 + 0.1 + 0.1 + 0.08 + 0.04 + 0.04 = 0.56</a:t>
            </a:r>
          </a:p>
          <a:p>
            <a:pPr marL="457200" indent="-457200">
              <a:buNone/>
            </a:pPr>
            <a:r>
              <a:rPr lang="en-US" dirty="0" smtClean="0">
                <a:solidFill>
                  <a:srgbClr val="147627"/>
                </a:solidFill>
              </a:rPr>
              <a:t>Expected Marginal profit = 0.56(50) = 28</a:t>
            </a:r>
          </a:p>
          <a:p>
            <a:pPr marL="457200" indent="-457200">
              <a:buNone/>
            </a:pPr>
            <a:r>
              <a:rPr lang="en-US" dirty="0" smtClean="0"/>
              <a:t>d) Compute the expected Marginal </a:t>
            </a:r>
            <a:r>
              <a:rPr lang="en-US" dirty="0" smtClean="0"/>
              <a:t>cost </a:t>
            </a:r>
            <a:r>
              <a:rPr lang="en-US" dirty="0" smtClean="0"/>
              <a:t>of ordering the 8</a:t>
            </a:r>
            <a:r>
              <a:rPr lang="en-US" baseline="30000" dirty="0" smtClean="0"/>
              <a:t>th</a:t>
            </a:r>
            <a:r>
              <a:rPr lang="en-US" dirty="0" smtClean="0"/>
              <a:t> unit.</a:t>
            </a:r>
          </a:p>
          <a:p>
            <a:pPr marL="457200" indent="-457200">
              <a:buNone/>
            </a:pPr>
            <a:r>
              <a:rPr lang="en-US" dirty="0" smtClean="0">
                <a:solidFill>
                  <a:srgbClr val="FF0000"/>
                </a:solidFill>
              </a:rPr>
              <a:t>MC </a:t>
            </a:r>
            <a:r>
              <a:rPr lang="en-US" dirty="0" smtClean="0">
                <a:solidFill>
                  <a:srgbClr val="FF0000"/>
                </a:solidFill>
              </a:rPr>
              <a:t>= </a:t>
            </a:r>
            <a:r>
              <a:rPr lang="en-US" dirty="0" smtClean="0">
                <a:solidFill>
                  <a:srgbClr val="FF0000"/>
                </a:solidFill>
              </a:rPr>
              <a:t>25 – 10  </a:t>
            </a:r>
            <a:r>
              <a:rPr lang="en-US" dirty="0" smtClean="0">
                <a:solidFill>
                  <a:srgbClr val="FF0000"/>
                </a:solidFill>
              </a:rPr>
              <a:t>= </a:t>
            </a:r>
            <a:r>
              <a:rPr lang="en-US" dirty="0" smtClean="0">
                <a:solidFill>
                  <a:srgbClr val="FF0000"/>
                </a:solidFill>
              </a:rPr>
              <a:t>15</a:t>
            </a:r>
            <a:endParaRPr lang="en-US" dirty="0" smtClean="0">
              <a:solidFill>
                <a:srgbClr val="FF0000"/>
              </a:solidFill>
            </a:endParaRPr>
          </a:p>
          <a:p>
            <a:pPr marL="457200" indent="-457200">
              <a:buNone/>
            </a:pPr>
            <a:r>
              <a:rPr lang="en-US" dirty="0" smtClean="0">
                <a:solidFill>
                  <a:srgbClr val="FF0000"/>
                </a:solidFill>
              </a:rPr>
              <a:t>P(R </a:t>
            </a:r>
            <a:r>
              <a:rPr lang="en-US" dirty="0" smtClean="0">
                <a:solidFill>
                  <a:srgbClr val="FF0000"/>
                </a:solidFill>
              </a:rPr>
              <a:t>≤ 7) </a:t>
            </a:r>
            <a:r>
              <a:rPr lang="en-US" dirty="0" smtClean="0">
                <a:solidFill>
                  <a:srgbClr val="FF0000"/>
                </a:solidFill>
              </a:rPr>
              <a:t>=  </a:t>
            </a:r>
            <a:r>
              <a:rPr lang="en-US" dirty="0" smtClean="0">
                <a:solidFill>
                  <a:srgbClr val="FF0000"/>
                </a:solidFill>
              </a:rPr>
              <a:t>1-0.56 = 0.44</a:t>
            </a:r>
            <a:endParaRPr lang="en-US" dirty="0" smtClean="0">
              <a:solidFill>
                <a:srgbClr val="FF0000"/>
              </a:solidFill>
            </a:endParaRPr>
          </a:p>
          <a:p>
            <a:pPr marL="457200" indent="-457200">
              <a:buNone/>
            </a:pPr>
            <a:r>
              <a:rPr lang="en-US" dirty="0" smtClean="0">
                <a:solidFill>
                  <a:srgbClr val="FF0000"/>
                </a:solidFill>
              </a:rPr>
              <a:t>Expected </a:t>
            </a:r>
            <a:r>
              <a:rPr lang="en-US" dirty="0" smtClean="0">
                <a:solidFill>
                  <a:srgbClr val="FF0000"/>
                </a:solidFill>
              </a:rPr>
              <a:t>Marginal cost  </a:t>
            </a:r>
            <a:r>
              <a:rPr lang="en-US" dirty="0" smtClean="0">
                <a:solidFill>
                  <a:srgbClr val="FF0000"/>
                </a:solidFill>
              </a:rPr>
              <a:t>= </a:t>
            </a:r>
            <a:r>
              <a:rPr lang="en-US" dirty="0" smtClean="0">
                <a:solidFill>
                  <a:srgbClr val="FF0000"/>
                </a:solidFill>
              </a:rPr>
              <a:t>0.44(15) </a:t>
            </a:r>
            <a:r>
              <a:rPr lang="en-US" dirty="0" smtClean="0">
                <a:solidFill>
                  <a:srgbClr val="FF0000"/>
                </a:solidFill>
              </a:rPr>
              <a:t>= </a:t>
            </a:r>
            <a:r>
              <a:rPr lang="en-US" dirty="0" smtClean="0">
                <a:solidFill>
                  <a:srgbClr val="FF0000"/>
                </a:solidFill>
              </a:rPr>
              <a:t>6.6</a:t>
            </a:r>
            <a:endParaRPr lang="en-US" dirty="0" smtClean="0">
              <a:solidFill>
                <a:srgbClr val="FF0000"/>
              </a:solidFill>
            </a:endParaRPr>
          </a:p>
          <a:p>
            <a:pPr marL="457200" indent="-457200">
              <a:buNone/>
            </a:pPr>
            <a:endParaRPr lang="en-US" dirty="0" smtClean="0"/>
          </a:p>
          <a:p>
            <a:pPr marL="457200" indent="-457200">
              <a:buNone/>
            </a:pPr>
            <a:endParaRPr lang="en-US" b="1" dirty="0" smtClean="0">
              <a:solidFill>
                <a:srgbClr val="147627"/>
              </a:solidFill>
            </a:endParaRPr>
          </a:p>
        </p:txBody>
      </p:sp>
      <p:graphicFrame>
        <p:nvGraphicFramePr>
          <p:cNvPr id="99330" name="Object 8"/>
          <p:cNvGraphicFramePr>
            <a:graphicFrameLocks noChangeAspect="1"/>
          </p:cNvGraphicFramePr>
          <p:nvPr/>
        </p:nvGraphicFramePr>
        <p:xfrm>
          <a:off x="395288" y="1341438"/>
          <a:ext cx="8113712" cy="792162"/>
        </p:xfrm>
        <a:graphic>
          <a:graphicData uri="http://schemas.openxmlformats.org/presentationml/2006/ole">
            <p:oleObj spid="_x0000_s99330" name="Worksheet" r:id="rId4" imgW="4000602" imgH="390661" progId="Excel.Sheet.12">
              <p:embed/>
            </p:oleObj>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Rectangle 2"/>
          <p:cNvSpPr>
            <a:spLocks noGrp="1" noChangeArrowheads="1"/>
          </p:cNvSpPr>
          <p:nvPr>
            <p:ph type="title"/>
          </p:nvPr>
        </p:nvSpPr>
        <p:spPr>
          <a:xfrm>
            <a:off x="227013" y="215900"/>
            <a:ext cx="8616950" cy="685800"/>
          </a:xfrm>
        </p:spPr>
        <p:txBody>
          <a:bodyPr/>
          <a:lstStyle/>
          <a:p>
            <a:r>
              <a:rPr lang="en-US" sz="3200" smtClean="0"/>
              <a:t>Additional Example - Solution</a:t>
            </a:r>
          </a:p>
        </p:txBody>
      </p:sp>
      <p:sp>
        <p:nvSpPr>
          <p:cNvPr id="16392" name="Rectangle 3"/>
          <p:cNvSpPr>
            <a:spLocks noGrp="1" noChangeArrowheads="1"/>
          </p:cNvSpPr>
          <p:nvPr>
            <p:ph type="body" idx="1"/>
          </p:nvPr>
        </p:nvSpPr>
        <p:spPr>
          <a:xfrm>
            <a:off x="287524" y="2348557"/>
            <a:ext cx="8856476" cy="1068524"/>
          </a:xfrm>
        </p:spPr>
        <p:txBody>
          <a:bodyPr/>
          <a:lstStyle/>
          <a:p>
            <a:pPr>
              <a:lnSpc>
                <a:spcPct val="90000"/>
              </a:lnSpc>
              <a:buFont typeface="Wingdings" pitchFamily="2" charset="2"/>
              <a:buNone/>
            </a:pPr>
            <a:r>
              <a:rPr lang="en-US" dirty="0" smtClean="0"/>
              <a:t>Overage Cost = C</a:t>
            </a:r>
            <a:r>
              <a:rPr lang="en-US" baseline="-25000" dirty="0" smtClean="0"/>
              <a:t>o</a:t>
            </a:r>
            <a:r>
              <a:rPr lang="en-US" dirty="0" smtClean="0"/>
              <a:t> = Unit Cost – Salvage = 0.25 – 0.1 = 0.15</a:t>
            </a:r>
          </a:p>
          <a:p>
            <a:pPr>
              <a:lnSpc>
                <a:spcPct val="90000"/>
              </a:lnSpc>
              <a:buFont typeface="Wingdings" pitchFamily="2" charset="2"/>
              <a:buNone/>
            </a:pPr>
            <a:r>
              <a:rPr lang="en-US" dirty="0" smtClean="0"/>
              <a:t>Underage Cost = C</a:t>
            </a:r>
            <a:r>
              <a:rPr lang="en-US" baseline="-25000" dirty="0" smtClean="0"/>
              <a:t>u</a:t>
            </a:r>
            <a:r>
              <a:rPr lang="en-US" dirty="0" smtClean="0"/>
              <a:t> = Selling Price – Unit Cost = 0.75 – 0.25 = 0.50</a:t>
            </a:r>
          </a:p>
          <a:p>
            <a:pPr>
              <a:lnSpc>
                <a:spcPct val="90000"/>
              </a:lnSpc>
              <a:buFont typeface="Wingdings" pitchFamily="2" charset="2"/>
              <a:buNone/>
            </a:pPr>
            <a:endParaRPr lang="en-US" sz="2000" dirty="0" smtClean="0"/>
          </a:p>
          <a:p>
            <a:pPr>
              <a:lnSpc>
                <a:spcPct val="90000"/>
              </a:lnSpc>
              <a:buFont typeface="Wingdings" pitchFamily="2" charset="2"/>
              <a:buNone/>
            </a:pPr>
            <a:endParaRPr lang="en-US" sz="2000" dirty="0" smtClean="0"/>
          </a:p>
          <a:p>
            <a:pPr>
              <a:lnSpc>
                <a:spcPct val="90000"/>
              </a:lnSpc>
              <a:buFont typeface="Wingdings" pitchFamily="2" charset="2"/>
              <a:buNone/>
            </a:pPr>
            <a:endParaRPr lang="en-US" sz="2000" dirty="0" smtClean="0"/>
          </a:p>
          <a:p>
            <a:pPr>
              <a:lnSpc>
                <a:spcPct val="90000"/>
              </a:lnSpc>
              <a:buFont typeface="Wingdings" pitchFamily="2" charset="2"/>
              <a:buNone/>
            </a:pPr>
            <a:endParaRPr lang="en-US" sz="2000" dirty="0" smtClean="0"/>
          </a:p>
          <a:p>
            <a:pPr>
              <a:lnSpc>
                <a:spcPct val="90000"/>
              </a:lnSpc>
              <a:buFont typeface="Wingdings" pitchFamily="2" charset="2"/>
              <a:buNone/>
            </a:pPr>
            <a:endParaRPr lang="en-US" sz="2000" dirty="0" smtClean="0"/>
          </a:p>
        </p:txBody>
      </p:sp>
      <p:graphicFrame>
        <p:nvGraphicFramePr>
          <p:cNvPr id="16386" name="Object 2"/>
          <p:cNvGraphicFramePr>
            <a:graphicFrameLocks noChangeAspect="1"/>
          </p:cNvGraphicFramePr>
          <p:nvPr/>
        </p:nvGraphicFramePr>
        <p:xfrm>
          <a:off x="333375" y="3284264"/>
          <a:ext cx="5253038" cy="1512888"/>
        </p:xfrm>
        <a:graphic>
          <a:graphicData uri="http://schemas.openxmlformats.org/presentationml/2006/ole">
            <p:oleObj spid="_x0000_s16386" name="Equation" r:id="rId4" imgW="2577960" imgH="685800" progId="Equation.3">
              <p:embed/>
            </p:oleObj>
          </a:graphicData>
        </a:graphic>
      </p:graphicFrame>
      <p:graphicFrame>
        <p:nvGraphicFramePr>
          <p:cNvPr id="16387" name="Object 3"/>
          <p:cNvGraphicFramePr>
            <a:graphicFrameLocks noChangeAspect="1"/>
          </p:cNvGraphicFramePr>
          <p:nvPr/>
        </p:nvGraphicFramePr>
        <p:xfrm>
          <a:off x="6300788" y="3321050"/>
          <a:ext cx="2057400" cy="2109788"/>
        </p:xfrm>
        <a:graphic>
          <a:graphicData uri="http://schemas.openxmlformats.org/presentationml/2006/ole">
            <p:oleObj spid="_x0000_s16387" name="Worksheet" r:id="rId5" imgW="2190659" imgH="2171802" progId="Excel.Sheet.8">
              <p:embed/>
            </p:oleObj>
          </a:graphicData>
        </a:graphic>
      </p:graphicFrame>
      <p:sp>
        <p:nvSpPr>
          <p:cNvPr id="10" name="Rectangle 3"/>
          <p:cNvSpPr txBox="1">
            <a:spLocks noChangeArrowheads="1"/>
          </p:cNvSpPr>
          <p:nvPr/>
        </p:nvSpPr>
        <p:spPr bwMode="auto">
          <a:xfrm>
            <a:off x="6156176" y="5841268"/>
            <a:ext cx="2664296" cy="792088"/>
          </a:xfrm>
          <a:prstGeom prst="rect">
            <a:avLst/>
          </a:prstGeom>
          <a:noFill/>
          <a:ln w="9525">
            <a:noFill/>
            <a:miter lim="800000"/>
            <a:headEnd/>
            <a:tailEnd/>
          </a:ln>
        </p:spPr>
        <p:txBody>
          <a:bodyPr lIns="92075" tIns="46038" rIns="92075" bIns="46038"/>
          <a:lstStyle/>
          <a:p>
            <a:pPr marL="342900" indent="-342900" eaLnBrk="0" hangingPunct="0">
              <a:lnSpc>
                <a:spcPct val="90000"/>
              </a:lnSpc>
              <a:spcBef>
                <a:spcPct val="20000"/>
              </a:spcBef>
              <a:buClr>
                <a:srgbClr val="000000"/>
              </a:buClr>
              <a:buFont typeface="Wingdings" pitchFamily="2" charset="2"/>
              <a:buNone/>
              <a:defRPr/>
            </a:pPr>
            <a:endParaRPr lang="en-US" sz="2000" kern="0" dirty="0">
              <a:solidFill>
                <a:srgbClr val="1A1A74"/>
              </a:solidFill>
              <a:latin typeface="+mn-lt"/>
            </a:endParaRPr>
          </a:p>
          <a:p>
            <a:pPr>
              <a:lnSpc>
                <a:spcPct val="90000"/>
              </a:lnSpc>
              <a:buFont typeface="Wingdings" pitchFamily="2" charset="2"/>
              <a:buNone/>
              <a:defRPr/>
            </a:pPr>
            <a:r>
              <a:rPr lang="en-US" dirty="0" smtClean="0">
                <a:solidFill>
                  <a:srgbClr val="1A1A74"/>
                </a:solidFill>
                <a:latin typeface="+mn-lt"/>
              </a:rPr>
              <a:t>Q</a:t>
            </a:r>
            <a:r>
              <a:rPr lang="en-US" dirty="0">
                <a:solidFill>
                  <a:srgbClr val="1A1A74"/>
                </a:solidFill>
                <a:latin typeface="+mn-lt"/>
              </a:rPr>
              <a:t>* = 10</a:t>
            </a:r>
          </a:p>
        </p:txBody>
      </p:sp>
      <p:sp>
        <p:nvSpPr>
          <p:cNvPr id="7" name="Rectangle 3"/>
          <p:cNvSpPr txBox="1">
            <a:spLocks noChangeArrowheads="1"/>
          </p:cNvSpPr>
          <p:nvPr/>
        </p:nvSpPr>
        <p:spPr bwMode="auto">
          <a:xfrm>
            <a:off x="215516" y="1304764"/>
            <a:ext cx="8820472" cy="64807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0" marR="0" lvl="0" indent="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4"/>
                </a:solidFill>
                <a:effectLst/>
                <a:uLnTx/>
                <a:uFillTx/>
                <a:latin typeface="+mn-lt"/>
                <a:ea typeface="+mn-ea"/>
                <a:cs typeface="+mn-cs"/>
              </a:rPr>
              <a:t>e) What </a:t>
            </a:r>
            <a:r>
              <a:rPr kumimoji="0" lang="en-US" sz="2400" b="0" i="0" u="none" strike="noStrike" kern="0" cap="none" spc="0" normalizeH="0" baseline="0" noProof="0" dirty="0" smtClean="0">
                <a:ln>
                  <a:noFill/>
                </a:ln>
                <a:solidFill>
                  <a:srgbClr val="1A1A74"/>
                </a:solidFill>
                <a:effectLst/>
                <a:uLnTx/>
                <a:uFillTx/>
                <a:latin typeface="+mn-lt"/>
                <a:ea typeface="+mn-ea"/>
                <a:cs typeface="+mn-cs"/>
              </a:rPr>
              <a:t>is the optimum order quantity for Mac to minimize his cost?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dissolve">
                                      <p:cBhvr>
                                        <p:cTn id="7" dur="500"/>
                                        <p:tgtEl>
                                          <p:spTgt spid="1638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387"/>
                                        </p:tgtEl>
                                        <p:attrNameLst>
                                          <p:attrName>style.visibility</p:attrName>
                                        </p:attrNameLst>
                                      </p:cBhvr>
                                      <p:to>
                                        <p:strVal val="visible"/>
                                      </p:to>
                                    </p:set>
                                    <p:animEffect transition="in" filter="dissolve">
                                      <p:cBhvr>
                                        <p:cTn id="12" dur="500"/>
                                        <p:tgtEl>
                                          <p:spTgt spid="1638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3200" smtClean="0"/>
              <a:t>News Vendor Model; Assimptions</a:t>
            </a:r>
          </a:p>
        </p:txBody>
      </p:sp>
      <p:sp>
        <p:nvSpPr>
          <p:cNvPr id="26627" name="Rectangle 3"/>
          <p:cNvSpPr>
            <a:spLocks noGrp="1" noChangeArrowheads="1"/>
          </p:cNvSpPr>
          <p:nvPr>
            <p:ph type="body" idx="1"/>
          </p:nvPr>
        </p:nvSpPr>
        <p:spPr>
          <a:xfrm>
            <a:off x="215900" y="1304925"/>
            <a:ext cx="7958138" cy="4892675"/>
          </a:xfrm>
        </p:spPr>
        <p:txBody>
          <a:bodyPr/>
          <a:lstStyle/>
          <a:p>
            <a:pPr marL="460375" lvl="1" indent="-349250">
              <a:lnSpc>
                <a:spcPct val="80000"/>
              </a:lnSpc>
              <a:buFont typeface="Wingdings" pitchFamily="2" charset="2"/>
              <a:buChar char="v"/>
              <a:defRPr/>
            </a:pPr>
            <a:r>
              <a:rPr lang="en-US" b="1" dirty="0" smtClean="0"/>
              <a:t>Demand is random</a:t>
            </a:r>
          </a:p>
          <a:p>
            <a:pPr marL="460375" lvl="1" indent="-349250">
              <a:lnSpc>
                <a:spcPct val="80000"/>
              </a:lnSpc>
              <a:buFont typeface="Wingdings" pitchFamily="2" charset="2"/>
              <a:buChar char="v"/>
              <a:defRPr/>
            </a:pPr>
            <a:r>
              <a:rPr lang="en-US" b="1" dirty="0" smtClean="0"/>
              <a:t>Distribution of demand is known</a:t>
            </a:r>
          </a:p>
          <a:p>
            <a:pPr marL="460375" lvl="1" indent="-349250">
              <a:lnSpc>
                <a:spcPct val="80000"/>
              </a:lnSpc>
              <a:buFont typeface="Wingdings" pitchFamily="2" charset="2"/>
              <a:buChar char="v"/>
              <a:defRPr/>
            </a:pPr>
            <a:r>
              <a:rPr lang="en-US" dirty="0" smtClean="0"/>
              <a:t>No initial inventory</a:t>
            </a:r>
          </a:p>
          <a:p>
            <a:pPr marL="460375" lvl="1" indent="-349250">
              <a:lnSpc>
                <a:spcPct val="80000"/>
              </a:lnSpc>
              <a:buFont typeface="Wingdings" pitchFamily="2" charset="2"/>
              <a:buChar char="v"/>
              <a:defRPr/>
            </a:pPr>
            <a:r>
              <a:rPr lang="en-US" dirty="0" smtClean="0"/>
              <a:t>Set-up cost is zero</a:t>
            </a:r>
          </a:p>
          <a:p>
            <a:pPr marL="460375" lvl="1" indent="-349250">
              <a:lnSpc>
                <a:spcPct val="80000"/>
              </a:lnSpc>
              <a:buFont typeface="Wingdings" pitchFamily="2" charset="2"/>
              <a:buChar char="v"/>
              <a:defRPr/>
            </a:pPr>
            <a:r>
              <a:rPr lang="en-US" dirty="0" smtClean="0"/>
              <a:t>Single period</a:t>
            </a:r>
          </a:p>
          <a:p>
            <a:pPr marL="460375" lvl="1" indent="-349250">
              <a:lnSpc>
                <a:spcPct val="80000"/>
              </a:lnSpc>
              <a:buFont typeface="Wingdings" pitchFamily="2" charset="2"/>
              <a:buChar char="v"/>
              <a:defRPr/>
            </a:pPr>
            <a:r>
              <a:rPr lang="en-US" dirty="0" smtClean="0"/>
              <a:t>Zero lead time</a:t>
            </a:r>
          </a:p>
          <a:p>
            <a:pPr marL="460375" lvl="1" indent="-349250">
              <a:lnSpc>
                <a:spcPct val="80000"/>
              </a:lnSpc>
              <a:buFont typeface="Wingdings" pitchFamily="2" charset="2"/>
              <a:buChar char="v"/>
              <a:defRPr/>
            </a:pPr>
            <a:r>
              <a:rPr lang="en-US" dirty="0" smtClean="0"/>
              <a:t>Linear costs</a:t>
            </a:r>
          </a:p>
          <a:p>
            <a:pPr lvl="1">
              <a:lnSpc>
                <a:spcPct val="80000"/>
              </a:lnSpc>
              <a:buFont typeface="Wingdings" pitchFamily="2" charset="2"/>
              <a:buChar char="§"/>
              <a:defRPr/>
            </a:pPr>
            <a:r>
              <a:rPr lang="en-US" sz="2000" dirty="0" smtClean="0"/>
              <a:t>Purchasing (production)</a:t>
            </a:r>
          </a:p>
          <a:p>
            <a:pPr lvl="1">
              <a:lnSpc>
                <a:spcPct val="80000"/>
              </a:lnSpc>
              <a:buFont typeface="Wingdings" pitchFamily="2" charset="2"/>
              <a:buChar char="§"/>
              <a:defRPr/>
            </a:pPr>
            <a:r>
              <a:rPr lang="en-US" sz="2000" dirty="0" smtClean="0"/>
              <a:t>Salvage value</a:t>
            </a:r>
          </a:p>
          <a:p>
            <a:pPr lvl="1">
              <a:lnSpc>
                <a:spcPct val="80000"/>
              </a:lnSpc>
              <a:buFont typeface="Wingdings" pitchFamily="2" charset="2"/>
              <a:buChar char="§"/>
              <a:defRPr/>
            </a:pPr>
            <a:r>
              <a:rPr lang="en-US" sz="2000" dirty="0" smtClean="0"/>
              <a:t>Revenue</a:t>
            </a:r>
          </a:p>
          <a:p>
            <a:pPr lvl="1">
              <a:lnSpc>
                <a:spcPct val="80000"/>
              </a:lnSpc>
              <a:buFont typeface="Wingdings" pitchFamily="2" charset="2"/>
              <a:buChar char="§"/>
              <a:defRPr/>
            </a:pPr>
            <a:r>
              <a:rPr lang="en-US" sz="2000" dirty="0" smtClean="0"/>
              <a:t>Goodwill</a:t>
            </a:r>
          </a:p>
          <a:p>
            <a:pPr lvl="2">
              <a:lnSpc>
                <a:spcPct val="80000"/>
              </a:lnSpc>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US" sz="3200" smtClean="0"/>
              <a:t>Optimal Service Level:  The Newsvendor Problem</a:t>
            </a:r>
          </a:p>
        </p:txBody>
      </p:sp>
      <p:graphicFrame>
        <p:nvGraphicFramePr>
          <p:cNvPr id="1026" name="Object 73"/>
          <p:cNvGraphicFramePr>
            <a:graphicFrameLocks noChangeAspect="1"/>
          </p:cNvGraphicFramePr>
          <p:nvPr>
            <p:ph sz="half" idx="1"/>
          </p:nvPr>
        </p:nvGraphicFramePr>
        <p:xfrm>
          <a:off x="539750" y="2024844"/>
          <a:ext cx="2663825" cy="2497138"/>
        </p:xfrm>
        <a:graphic>
          <a:graphicData uri="http://schemas.openxmlformats.org/presentationml/2006/ole">
            <p:oleObj spid="_x0000_s1026" name="Worksheet" r:id="rId4" imgW="2124253" imgH="1990861" progId="Excel.Sheet.8">
              <p:embed/>
            </p:oleObj>
          </a:graphicData>
        </a:graphic>
      </p:graphicFrame>
      <p:sp>
        <p:nvSpPr>
          <p:cNvPr id="1028" name="Text Box 69"/>
          <p:cNvSpPr txBox="1">
            <a:spLocks noChangeArrowheads="1"/>
          </p:cNvSpPr>
          <p:nvPr/>
        </p:nvSpPr>
        <p:spPr bwMode="auto">
          <a:xfrm>
            <a:off x="287338" y="1268760"/>
            <a:ext cx="8856662" cy="701675"/>
          </a:xfrm>
          <a:prstGeom prst="rect">
            <a:avLst/>
          </a:prstGeom>
          <a:noFill/>
          <a:ln w="9525">
            <a:noFill/>
            <a:miter lim="800000"/>
            <a:headEnd/>
            <a:tailEnd/>
          </a:ln>
        </p:spPr>
        <p:txBody>
          <a:bodyPr>
            <a:spAutoFit/>
          </a:bodyPr>
          <a:lstStyle/>
          <a:p>
            <a:r>
              <a:rPr lang="en-US" sz="2000">
                <a:latin typeface="Times New Roman" pitchFamily="18" charset="0"/>
              </a:rPr>
              <a:t>Cost =1800, Sales Price = 2500, Salvage Price = 1700</a:t>
            </a:r>
          </a:p>
          <a:p>
            <a:r>
              <a:rPr lang="en-US" sz="2000">
                <a:latin typeface="Times New Roman" pitchFamily="18" charset="0"/>
              </a:rPr>
              <a:t>Underage Cost = 2500-1800 = 700, Overage Cost = 1800-1700 = 100</a:t>
            </a:r>
          </a:p>
        </p:txBody>
      </p:sp>
      <p:sp>
        <p:nvSpPr>
          <p:cNvPr id="1029" name="Text Box 76"/>
          <p:cNvSpPr txBox="1">
            <a:spLocks noChangeArrowheads="1"/>
          </p:cNvSpPr>
          <p:nvPr/>
        </p:nvSpPr>
        <p:spPr bwMode="auto">
          <a:xfrm>
            <a:off x="287524" y="4639357"/>
            <a:ext cx="7345362" cy="1311275"/>
          </a:xfrm>
          <a:prstGeom prst="rect">
            <a:avLst/>
          </a:prstGeom>
          <a:noFill/>
          <a:ln w="9525">
            <a:noFill/>
            <a:miter lim="800000"/>
            <a:headEnd/>
            <a:tailEnd/>
          </a:ln>
        </p:spPr>
        <p:txBody>
          <a:bodyPr>
            <a:spAutoFit/>
          </a:bodyPr>
          <a:lstStyle/>
          <a:p>
            <a:r>
              <a:rPr lang="en-US" sz="2000">
                <a:latin typeface="Times New Roman" pitchFamily="18" charset="0"/>
              </a:rPr>
              <a:t>What is probability of demand to be equal to 130? </a:t>
            </a:r>
          </a:p>
          <a:p>
            <a:r>
              <a:rPr lang="en-US" sz="2000">
                <a:latin typeface="Times New Roman" pitchFamily="18" charset="0"/>
              </a:rPr>
              <a:t>What is probability of demand to be less than or equal to 140?</a:t>
            </a:r>
          </a:p>
          <a:p>
            <a:r>
              <a:rPr lang="en-US" sz="2000">
                <a:latin typeface="Times New Roman" pitchFamily="18" charset="0"/>
              </a:rPr>
              <a:t>What is probability of demand to be greater than or equal to 140?</a:t>
            </a:r>
          </a:p>
          <a:p>
            <a:r>
              <a:rPr lang="en-US" sz="2000">
                <a:latin typeface="Times New Roman" pitchFamily="18" charset="0"/>
              </a:rPr>
              <a:t>What is probability of demand to be equal to 133?</a:t>
            </a:r>
          </a:p>
        </p:txBody>
      </p:sp>
      <p:pic>
        <p:nvPicPr>
          <p:cNvPr id="1030" name="Picture 100"/>
          <p:cNvPicPr>
            <a:picLocks noChangeAspect="1" noChangeArrowheads="1"/>
          </p:cNvPicPr>
          <p:nvPr/>
        </p:nvPicPr>
        <p:blipFill>
          <a:blip r:embed="rId5" cstate="print"/>
          <a:srcRect/>
          <a:stretch>
            <a:fillRect/>
          </a:stretch>
        </p:blipFill>
        <p:spPr bwMode="auto">
          <a:xfrm>
            <a:off x="3959225" y="2264557"/>
            <a:ext cx="4295775" cy="2352675"/>
          </a:xfrm>
          <a:prstGeom prst="rect">
            <a:avLst/>
          </a:prstGeom>
          <a:noFill/>
          <a:ln w="9525">
            <a:noFill/>
            <a:miter lim="800000"/>
            <a:headEnd/>
            <a:tailEnd/>
          </a:ln>
        </p:spPr>
      </p:pic>
      <p:sp>
        <p:nvSpPr>
          <p:cNvPr id="10" name="TextBox 9"/>
          <p:cNvSpPr txBox="1">
            <a:spLocks noChangeArrowheads="1"/>
          </p:cNvSpPr>
          <p:nvPr/>
        </p:nvSpPr>
        <p:spPr bwMode="auto">
          <a:xfrm>
            <a:off x="5531036" y="4617132"/>
            <a:ext cx="784225" cy="461962"/>
          </a:xfrm>
          <a:prstGeom prst="rect">
            <a:avLst/>
          </a:prstGeom>
          <a:noFill/>
          <a:ln w="9525">
            <a:noFill/>
            <a:miter lim="800000"/>
            <a:headEnd/>
            <a:tailEnd/>
          </a:ln>
        </p:spPr>
        <p:txBody>
          <a:bodyPr wrap="none">
            <a:spAutoFit/>
          </a:bodyPr>
          <a:lstStyle/>
          <a:p>
            <a:r>
              <a:rPr lang="en-US">
                <a:solidFill>
                  <a:srgbClr val="FF0000"/>
                </a:solidFill>
              </a:rPr>
              <a:t>0.09</a:t>
            </a:r>
          </a:p>
        </p:txBody>
      </p:sp>
      <p:sp>
        <p:nvSpPr>
          <p:cNvPr id="11" name="TextBox 10"/>
          <p:cNvSpPr txBox="1">
            <a:spLocks noChangeArrowheads="1"/>
          </p:cNvSpPr>
          <p:nvPr/>
        </p:nvSpPr>
        <p:spPr bwMode="auto">
          <a:xfrm>
            <a:off x="6647049" y="5014007"/>
            <a:ext cx="2430462" cy="307975"/>
          </a:xfrm>
          <a:prstGeom prst="rect">
            <a:avLst/>
          </a:prstGeom>
          <a:noFill/>
          <a:ln w="9525">
            <a:noFill/>
            <a:miter lim="800000"/>
            <a:headEnd/>
            <a:tailEnd/>
          </a:ln>
        </p:spPr>
        <p:txBody>
          <a:bodyPr wrap="none">
            <a:spAutoFit/>
          </a:bodyPr>
          <a:lstStyle/>
          <a:p>
            <a:r>
              <a:rPr lang="en-US" sz="1400">
                <a:solidFill>
                  <a:srgbClr val="FF0000"/>
                </a:solidFill>
              </a:rPr>
              <a:t>0.02+0.05+0.08+0.09+0.11=</a:t>
            </a:r>
          </a:p>
        </p:txBody>
      </p:sp>
      <p:sp>
        <p:nvSpPr>
          <p:cNvPr id="12" name="TextBox 11"/>
          <p:cNvSpPr txBox="1">
            <a:spLocks noChangeArrowheads="1"/>
          </p:cNvSpPr>
          <p:nvPr/>
        </p:nvSpPr>
        <p:spPr bwMode="auto">
          <a:xfrm>
            <a:off x="8310749" y="4690157"/>
            <a:ext cx="784225" cy="460375"/>
          </a:xfrm>
          <a:prstGeom prst="rect">
            <a:avLst/>
          </a:prstGeom>
          <a:noFill/>
          <a:ln w="9525">
            <a:noFill/>
            <a:miter lim="800000"/>
            <a:headEnd/>
            <a:tailEnd/>
          </a:ln>
        </p:spPr>
        <p:txBody>
          <a:bodyPr wrap="none">
            <a:spAutoFit/>
          </a:bodyPr>
          <a:lstStyle/>
          <a:p>
            <a:r>
              <a:rPr lang="en-US">
                <a:solidFill>
                  <a:srgbClr val="FF0000"/>
                </a:solidFill>
              </a:rPr>
              <a:t>0.35</a:t>
            </a:r>
          </a:p>
        </p:txBody>
      </p:sp>
      <p:sp>
        <p:nvSpPr>
          <p:cNvPr id="13" name="TextBox 12"/>
          <p:cNvSpPr txBox="1">
            <a:spLocks noChangeArrowheads="1"/>
          </p:cNvSpPr>
          <p:nvPr/>
        </p:nvSpPr>
        <p:spPr bwMode="auto">
          <a:xfrm>
            <a:off x="7007411" y="5301344"/>
            <a:ext cx="1233488" cy="307975"/>
          </a:xfrm>
          <a:prstGeom prst="rect">
            <a:avLst/>
          </a:prstGeom>
          <a:noFill/>
          <a:ln w="9525">
            <a:noFill/>
            <a:miter lim="800000"/>
            <a:headEnd/>
            <a:tailEnd/>
          </a:ln>
        </p:spPr>
        <p:txBody>
          <a:bodyPr wrap="none">
            <a:spAutoFit/>
          </a:bodyPr>
          <a:lstStyle/>
          <a:p>
            <a:r>
              <a:rPr lang="en-US" sz="1400">
                <a:solidFill>
                  <a:srgbClr val="FF0000"/>
                </a:solidFill>
              </a:rPr>
              <a:t>1-0.35+0.11=</a:t>
            </a:r>
          </a:p>
        </p:txBody>
      </p:sp>
      <p:sp>
        <p:nvSpPr>
          <p:cNvPr id="14" name="TextBox 13"/>
          <p:cNvSpPr txBox="1">
            <a:spLocks noChangeArrowheads="1"/>
          </p:cNvSpPr>
          <p:nvPr/>
        </p:nvSpPr>
        <p:spPr bwMode="auto">
          <a:xfrm>
            <a:off x="8274236" y="5193394"/>
            <a:ext cx="784225" cy="461963"/>
          </a:xfrm>
          <a:prstGeom prst="rect">
            <a:avLst/>
          </a:prstGeom>
          <a:noFill/>
          <a:ln w="9525">
            <a:noFill/>
            <a:miter lim="800000"/>
            <a:headEnd/>
            <a:tailEnd/>
          </a:ln>
        </p:spPr>
        <p:txBody>
          <a:bodyPr wrap="none">
            <a:spAutoFit/>
          </a:bodyPr>
          <a:lstStyle/>
          <a:p>
            <a:r>
              <a:rPr lang="en-US">
                <a:solidFill>
                  <a:srgbClr val="FF0000"/>
                </a:solidFill>
              </a:rPr>
              <a:t>0.76</a:t>
            </a:r>
          </a:p>
        </p:txBody>
      </p:sp>
      <p:sp>
        <p:nvSpPr>
          <p:cNvPr id="15" name="TextBox 14"/>
          <p:cNvSpPr txBox="1">
            <a:spLocks noChangeArrowheads="1"/>
          </p:cNvSpPr>
          <p:nvPr/>
        </p:nvSpPr>
        <p:spPr bwMode="auto">
          <a:xfrm>
            <a:off x="5565961" y="5482319"/>
            <a:ext cx="357188" cy="460375"/>
          </a:xfrm>
          <a:prstGeom prst="rect">
            <a:avLst/>
          </a:prstGeom>
          <a:noFill/>
          <a:ln w="9525">
            <a:noFill/>
            <a:miter lim="800000"/>
            <a:headEnd/>
            <a:tailEnd/>
          </a:ln>
        </p:spPr>
        <p:txBody>
          <a:bodyPr wrap="none">
            <a:spAutoFit/>
          </a:bodyPr>
          <a:lstStyle/>
          <a:p>
            <a:r>
              <a:rPr lang="en-US">
                <a:solidFill>
                  <a:srgbClr val="FF0000"/>
                </a:solidFill>
              </a:rPr>
              <a:t>0</a:t>
            </a:r>
          </a:p>
        </p:txBody>
      </p:sp>
      <p:sp>
        <p:nvSpPr>
          <p:cNvPr id="16" name="TextBox 15"/>
          <p:cNvSpPr txBox="1"/>
          <p:nvPr/>
        </p:nvSpPr>
        <p:spPr>
          <a:xfrm>
            <a:off x="503238" y="6023619"/>
            <a:ext cx="4480714" cy="461665"/>
          </a:xfrm>
          <a:prstGeom prst="rect">
            <a:avLst/>
          </a:prstGeom>
          <a:noFill/>
        </p:spPr>
        <p:txBody>
          <a:bodyPr wrap="none">
            <a:spAutoFit/>
          </a:bodyPr>
          <a:lstStyle/>
          <a:p>
            <a:pPr>
              <a:defRPr/>
            </a:pPr>
            <a:r>
              <a:rPr lang="en-US" dirty="0" smtClean="0">
                <a:solidFill>
                  <a:srgbClr val="FF0000"/>
                </a:solidFill>
                <a:latin typeface="+mn-lt"/>
              </a:rPr>
              <a:t>P(</a:t>
            </a:r>
            <a:r>
              <a:rPr lang="en-US" b="1" i="1" dirty="0" smtClean="0">
                <a:solidFill>
                  <a:srgbClr val="FF0000"/>
                </a:solidFill>
                <a:latin typeface="+mn-lt"/>
              </a:rPr>
              <a:t>R  </a:t>
            </a:r>
            <a:r>
              <a:rPr lang="en-US" dirty="0" smtClean="0">
                <a:solidFill>
                  <a:srgbClr val="FF0000"/>
                </a:solidFill>
                <a:latin typeface="+mn-lt"/>
              </a:rPr>
              <a:t>≥ Q ) </a:t>
            </a:r>
            <a:r>
              <a:rPr lang="en-US" dirty="0">
                <a:solidFill>
                  <a:srgbClr val="FF0000"/>
                </a:solidFill>
                <a:latin typeface="+mn-lt"/>
              </a:rPr>
              <a:t>= </a:t>
            </a:r>
            <a:r>
              <a:rPr lang="en-US" dirty="0" smtClean="0">
                <a:solidFill>
                  <a:srgbClr val="FF0000"/>
                </a:solidFill>
                <a:latin typeface="+mn-lt"/>
              </a:rPr>
              <a:t>1-P(</a:t>
            </a:r>
            <a:r>
              <a:rPr lang="en-US" b="1" i="1" dirty="0" smtClean="0">
                <a:solidFill>
                  <a:srgbClr val="FF0000"/>
                </a:solidFill>
                <a:latin typeface="+mn-lt"/>
              </a:rPr>
              <a:t>R </a:t>
            </a:r>
            <a:r>
              <a:rPr lang="en-US" dirty="0" smtClean="0">
                <a:solidFill>
                  <a:srgbClr val="FF0000"/>
                </a:solidFill>
                <a:latin typeface="+mn-lt"/>
              </a:rPr>
              <a:t>≤ Q)+P(</a:t>
            </a:r>
            <a:r>
              <a:rPr lang="en-US" b="1" i="1" dirty="0">
                <a:solidFill>
                  <a:srgbClr val="FF0000"/>
                </a:solidFill>
                <a:latin typeface="+mn-lt"/>
              </a:rPr>
              <a:t>R</a:t>
            </a:r>
            <a:r>
              <a:rPr lang="en-US" b="1" i="1" dirty="0" smtClean="0">
                <a:solidFill>
                  <a:srgbClr val="FF0000"/>
                </a:solidFill>
                <a:latin typeface="+mn-lt"/>
              </a:rPr>
              <a:t> </a:t>
            </a:r>
            <a:r>
              <a:rPr lang="en-US" dirty="0" smtClean="0">
                <a:solidFill>
                  <a:srgbClr val="FF0000"/>
                </a:solidFill>
                <a:latin typeface="+mn-lt"/>
              </a:rPr>
              <a:t>= Q)</a:t>
            </a:r>
            <a:endParaRPr lang="en-US" dirty="0">
              <a:solidFill>
                <a:srgbClr val="FF0000"/>
              </a:solidFill>
              <a:latin typeface="+mn-lt"/>
            </a:endParaRPr>
          </a:p>
        </p:txBody>
      </p:sp>
      <p:sp>
        <p:nvSpPr>
          <p:cNvPr id="17" name="TextBox 16"/>
          <p:cNvSpPr txBox="1"/>
          <p:nvPr/>
        </p:nvSpPr>
        <p:spPr>
          <a:xfrm>
            <a:off x="5738626" y="6048581"/>
            <a:ext cx="2337499" cy="584775"/>
          </a:xfrm>
          <a:prstGeom prst="rect">
            <a:avLst/>
          </a:prstGeom>
          <a:solidFill>
            <a:schemeClr val="accent2">
              <a:lumMod val="20000"/>
              <a:lumOff val="80000"/>
            </a:schemeClr>
          </a:solidFill>
          <a:ln>
            <a:solidFill>
              <a:schemeClr val="tx1"/>
            </a:solidFill>
          </a:ln>
        </p:spPr>
        <p:txBody>
          <a:bodyPr wrap="none" rtlCol="0">
            <a:spAutoFit/>
          </a:bodyPr>
          <a:lstStyle/>
          <a:p>
            <a:r>
              <a:rPr lang="en-US" sz="1600" b="1" i="1" dirty="0" smtClean="0">
                <a:solidFill>
                  <a:srgbClr val="FF0000"/>
                </a:solidFill>
                <a:latin typeface="+mn-lt"/>
              </a:rPr>
              <a:t>R </a:t>
            </a:r>
            <a:r>
              <a:rPr lang="en-US" sz="1600" b="1" i="1" dirty="0" smtClean="0">
                <a:solidFill>
                  <a:srgbClr val="FF0000"/>
                </a:solidFill>
                <a:latin typeface="+mn-lt"/>
              </a:rPr>
              <a:t>is quantity of demand</a:t>
            </a:r>
          </a:p>
          <a:p>
            <a:r>
              <a:rPr lang="en-US" sz="1600" b="1" i="1" dirty="0" smtClean="0">
                <a:solidFill>
                  <a:srgbClr val="FF0000"/>
                </a:solidFill>
                <a:latin typeface="+mn-lt"/>
              </a:rPr>
              <a:t>Q </a:t>
            </a:r>
            <a:r>
              <a:rPr lang="en-US" sz="1600" b="1" i="1" dirty="0" smtClean="0">
                <a:solidFill>
                  <a:srgbClr val="FF0000"/>
                </a:solidFill>
                <a:latin typeface="+mn-lt"/>
              </a:rPr>
              <a:t>is </a:t>
            </a:r>
            <a:r>
              <a:rPr lang="en-US" sz="1600" b="1" i="1" dirty="0" smtClean="0">
                <a:solidFill>
                  <a:srgbClr val="FF0000"/>
                </a:solidFill>
                <a:latin typeface="+mn-lt"/>
              </a:rPr>
              <a:t>the </a:t>
            </a:r>
            <a:r>
              <a:rPr lang="en-US" sz="1600" b="1" i="1" dirty="0" smtClean="0">
                <a:solidFill>
                  <a:srgbClr val="FF0000"/>
                </a:solidFill>
                <a:latin typeface="+mn-lt"/>
              </a:rPr>
              <a:t>quantity ordered</a:t>
            </a:r>
            <a:endParaRPr lang="en-US" sz="1600" b="1" i="1" dirty="0">
              <a:solidFill>
                <a:srgbClr val="FF0000"/>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dissolv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dissolv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dissolv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dissolve">
                                      <p:cBhvr>
                                        <p:cTn id="37" dur="500"/>
                                        <p:tgtEl>
                                          <p:spTgt spid="16"/>
                                        </p:tgtEl>
                                      </p:cBhvr>
                                    </p:animEffect>
                                  </p:childTnLst>
                                </p:cTn>
                              </p:par>
                            </p:childTnLst>
                          </p:cTn>
                        </p:par>
                        <p:par>
                          <p:cTn id="38" fill="hold">
                            <p:stCondLst>
                              <p:cond delay="500"/>
                            </p:stCondLst>
                            <p:childTnLst>
                              <p:par>
                                <p:cTn id="39" presetID="1" presetClass="entr" presetSubtype="0" fill="hold" grpId="0" nodeType="afterEffect">
                                  <p:stCondLst>
                                    <p:cond delay="150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pPr eaLnBrk="1" hangingPunct="1"/>
            <a:r>
              <a:rPr lang="en-US" sz="3200" smtClean="0"/>
              <a:t>Optimal Service Level:  The Newsvendor Problem</a:t>
            </a:r>
          </a:p>
        </p:txBody>
      </p:sp>
      <p:graphicFrame>
        <p:nvGraphicFramePr>
          <p:cNvPr id="2050" name="Object 4"/>
          <p:cNvGraphicFramePr>
            <a:graphicFrameLocks noChangeAspect="1"/>
          </p:cNvGraphicFramePr>
          <p:nvPr>
            <p:ph sz="half" idx="1"/>
          </p:nvPr>
        </p:nvGraphicFramePr>
        <p:xfrm>
          <a:off x="250825" y="1449388"/>
          <a:ext cx="2124075" cy="1828800"/>
        </p:xfrm>
        <a:graphic>
          <a:graphicData uri="http://schemas.openxmlformats.org/presentationml/2006/ole">
            <p:oleObj spid="_x0000_s2050" name="Worksheet" r:id="rId4" imgW="2124009" imgH="1828800" progId="Excel.Sheet.8">
              <p:embed/>
            </p:oleObj>
          </a:graphicData>
        </a:graphic>
      </p:graphicFrame>
      <p:sp>
        <p:nvSpPr>
          <p:cNvPr id="2053" name="Text Box 5"/>
          <p:cNvSpPr txBox="1">
            <a:spLocks noChangeArrowheads="1"/>
          </p:cNvSpPr>
          <p:nvPr/>
        </p:nvSpPr>
        <p:spPr bwMode="auto">
          <a:xfrm>
            <a:off x="215900" y="3392488"/>
            <a:ext cx="7345363" cy="1311275"/>
          </a:xfrm>
          <a:prstGeom prst="rect">
            <a:avLst/>
          </a:prstGeom>
          <a:noFill/>
          <a:ln w="9525">
            <a:noFill/>
            <a:miter lim="800000"/>
            <a:headEnd/>
            <a:tailEnd/>
          </a:ln>
        </p:spPr>
        <p:txBody>
          <a:bodyPr>
            <a:spAutoFit/>
          </a:bodyPr>
          <a:lstStyle/>
          <a:p>
            <a:r>
              <a:rPr lang="en-US" sz="2000">
                <a:latin typeface="Times New Roman" pitchFamily="18" charset="0"/>
              </a:rPr>
              <a:t>What is probability of demand to be equal to 116?</a:t>
            </a:r>
          </a:p>
          <a:p>
            <a:r>
              <a:rPr lang="en-US" sz="2000">
                <a:latin typeface="Times New Roman" pitchFamily="18" charset="0"/>
              </a:rPr>
              <a:t>What is probability of demand to be less than or equal to 116?</a:t>
            </a:r>
          </a:p>
          <a:p>
            <a:r>
              <a:rPr lang="en-US" sz="2000">
                <a:latin typeface="Times New Roman" pitchFamily="18" charset="0"/>
              </a:rPr>
              <a:t>What is probability of demand to be greater than or equal to 116?</a:t>
            </a:r>
          </a:p>
          <a:p>
            <a:r>
              <a:rPr lang="en-US" sz="2000">
                <a:latin typeface="Times New Roman" pitchFamily="18" charset="0"/>
              </a:rPr>
              <a:t>What is probability of demand to be equal to 113.3?</a:t>
            </a:r>
          </a:p>
        </p:txBody>
      </p:sp>
      <p:graphicFrame>
        <p:nvGraphicFramePr>
          <p:cNvPr id="2051" name="Object 8"/>
          <p:cNvGraphicFramePr>
            <a:graphicFrameLocks noChangeAspect="1"/>
          </p:cNvGraphicFramePr>
          <p:nvPr>
            <p:ph sz="quarter" idx="3"/>
          </p:nvPr>
        </p:nvGraphicFramePr>
        <p:xfrm>
          <a:off x="2336800" y="1450975"/>
          <a:ext cx="2147888" cy="1828800"/>
        </p:xfrm>
        <a:graphic>
          <a:graphicData uri="http://schemas.openxmlformats.org/presentationml/2006/ole">
            <p:oleObj spid="_x0000_s2051" name="Worksheet" r:id="rId5" imgW="2124253" imgH="1828800" progId="Excel.Sheet.8">
              <p:embed/>
            </p:oleObj>
          </a:graphicData>
        </a:graphic>
      </p:graphicFrame>
      <p:sp>
        <p:nvSpPr>
          <p:cNvPr id="9" name="TextBox 8"/>
          <p:cNvSpPr txBox="1">
            <a:spLocks noChangeArrowheads="1"/>
          </p:cNvSpPr>
          <p:nvPr/>
        </p:nvSpPr>
        <p:spPr bwMode="auto">
          <a:xfrm>
            <a:off x="5364163" y="3384550"/>
            <a:ext cx="955675" cy="461963"/>
          </a:xfrm>
          <a:prstGeom prst="rect">
            <a:avLst/>
          </a:prstGeom>
          <a:noFill/>
          <a:ln w="9525">
            <a:noFill/>
            <a:miter lim="800000"/>
            <a:headEnd/>
            <a:tailEnd/>
          </a:ln>
        </p:spPr>
        <p:txBody>
          <a:bodyPr wrap="none">
            <a:spAutoFit/>
          </a:bodyPr>
          <a:lstStyle/>
          <a:p>
            <a:r>
              <a:rPr lang="en-US">
                <a:solidFill>
                  <a:srgbClr val="FF0000"/>
                </a:solidFill>
              </a:rPr>
              <a:t>0.005</a:t>
            </a:r>
          </a:p>
        </p:txBody>
      </p:sp>
      <p:sp>
        <p:nvSpPr>
          <p:cNvPr id="10" name="TextBox 9"/>
          <p:cNvSpPr txBox="1">
            <a:spLocks noChangeArrowheads="1"/>
          </p:cNvSpPr>
          <p:nvPr/>
        </p:nvSpPr>
        <p:spPr bwMode="auto">
          <a:xfrm>
            <a:off x="6588125" y="3752850"/>
            <a:ext cx="1287463" cy="307975"/>
          </a:xfrm>
          <a:prstGeom prst="rect">
            <a:avLst/>
          </a:prstGeom>
          <a:noFill/>
          <a:ln w="9525">
            <a:noFill/>
            <a:miter lim="800000"/>
            <a:headEnd/>
            <a:tailEnd/>
          </a:ln>
        </p:spPr>
        <p:txBody>
          <a:bodyPr wrap="none">
            <a:spAutoFit/>
          </a:bodyPr>
          <a:lstStyle/>
          <a:p>
            <a:r>
              <a:rPr lang="en-US" sz="1400">
                <a:solidFill>
                  <a:srgbClr val="FF0000"/>
                </a:solidFill>
              </a:rPr>
              <a:t>0.02+0.035 = </a:t>
            </a:r>
          </a:p>
        </p:txBody>
      </p:sp>
      <p:sp>
        <p:nvSpPr>
          <p:cNvPr id="11" name="TextBox 10"/>
          <p:cNvSpPr txBox="1">
            <a:spLocks noChangeArrowheads="1"/>
          </p:cNvSpPr>
          <p:nvPr/>
        </p:nvSpPr>
        <p:spPr bwMode="auto">
          <a:xfrm>
            <a:off x="7667625" y="3681413"/>
            <a:ext cx="955675" cy="461962"/>
          </a:xfrm>
          <a:prstGeom prst="rect">
            <a:avLst/>
          </a:prstGeom>
          <a:noFill/>
          <a:ln w="9525">
            <a:noFill/>
            <a:miter lim="800000"/>
            <a:headEnd/>
            <a:tailEnd/>
          </a:ln>
        </p:spPr>
        <p:txBody>
          <a:bodyPr wrap="none">
            <a:spAutoFit/>
          </a:bodyPr>
          <a:lstStyle/>
          <a:p>
            <a:r>
              <a:rPr lang="en-US">
                <a:solidFill>
                  <a:srgbClr val="FF0000"/>
                </a:solidFill>
              </a:rPr>
              <a:t>0.055</a:t>
            </a:r>
          </a:p>
        </p:txBody>
      </p:sp>
      <p:sp>
        <p:nvSpPr>
          <p:cNvPr id="12" name="TextBox 11"/>
          <p:cNvSpPr txBox="1">
            <a:spLocks noChangeArrowheads="1"/>
          </p:cNvSpPr>
          <p:nvPr/>
        </p:nvSpPr>
        <p:spPr bwMode="auto">
          <a:xfrm>
            <a:off x="6985000" y="4041775"/>
            <a:ext cx="1495425" cy="306388"/>
          </a:xfrm>
          <a:prstGeom prst="rect">
            <a:avLst/>
          </a:prstGeom>
          <a:noFill/>
          <a:ln w="9525">
            <a:noFill/>
            <a:miter lim="800000"/>
            <a:headEnd/>
            <a:tailEnd/>
          </a:ln>
        </p:spPr>
        <p:txBody>
          <a:bodyPr wrap="none">
            <a:spAutoFit/>
          </a:bodyPr>
          <a:lstStyle/>
          <a:p>
            <a:r>
              <a:rPr lang="en-US" sz="1400">
                <a:solidFill>
                  <a:srgbClr val="FF0000"/>
                </a:solidFill>
              </a:rPr>
              <a:t>1-0.055+0.005 =</a:t>
            </a:r>
          </a:p>
        </p:txBody>
      </p:sp>
      <p:sp>
        <p:nvSpPr>
          <p:cNvPr id="13" name="TextBox 12"/>
          <p:cNvSpPr txBox="1">
            <a:spLocks noChangeArrowheads="1"/>
          </p:cNvSpPr>
          <p:nvPr/>
        </p:nvSpPr>
        <p:spPr bwMode="auto">
          <a:xfrm>
            <a:off x="8359775" y="3968750"/>
            <a:ext cx="784225" cy="461963"/>
          </a:xfrm>
          <a:prstGeom prst="rect">
            <a:avLst/>
          </a:prstGeom>
          <a:noFill/>
          <a:ln w="9525">
            <a:noFill/>
            <a:miter lim="800000"/>
            <a:headEnd/>
            <a:tailEnd/>
          </a:ln>
        </p:spPr>
        <p:txBody>
          <a:bodyPr wrap="none">
            <a:spAutoFit/>
          </a:bodyPr>
          <a:lstStyle/>
          <a:p>
            <a:r>
              <a:rPr lang="en-US">
                <a:solidFill>
                  <a:srgbClr val="FF0000"/>
                </a:solidFill>
              </a:rPr>
              <a:t>0.95</a:t>
            </a:r>
          </a:p>
        </p:txBody>
      </p:sp>
      <p:sp>
        <p:nvSpPr>
          <p:cNvPr id="14" name="TextBox 13"/>
          <p:cNvSpPr txBox="1">
            <a:spLocks noChangeArrowheads="1"/>
          </p:cNvSpPr>
          <p:nvPr/>
        </p:nvSpPr>
        <p:spPr bwMode="auto">
          <a:xfrm>
            <a:off x="5616575" y="4292600"/>
            <a:ext cx="355600" cy="461963"/>
          </a:xfrm>
          <a:prstGeom prst="rect">
            <a:avLst/>
          </a:prstGeom>
          <a:noFill/>
          <a:ln w="9525">
            <a:noFill/>
            <a:miter lim="800000"/>
            <a:headEnd/>
            <a:tailEnd/>
          </a:ln>
        </p:spPr>
        <p:txBody>
          <a:bodyPr wrap="none">
            <a:spAutoFit/>
          </a:bodyPr>
          <a:lstStyle/>
          <a:p>
            <a:r>
              <a:rPr lang="en-US">
                <a:solidFill>
                  <a:srgbClr val="FF0000"/>
                </a:solidFill>
              </a:rPr>
              <a:t>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ssolv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dissolv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dissolve">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sz="3200" smtClean="0"/>
              <a:t>Optimal Service Level:  The Newsvendor Problem</a:t>
            </a:r>
          </a:p>
        </p:txBody>
      </p:sp>
      <p:pic>
        <p:nvPicPr>
          <p:cNvPr id="3076" name="Picture 25"/>
          <p:cNvPicPr>
            <a:picLocks noChangeAspect="1" noChangeArrowheads="1"/>
          </p:cNvPicPr>
          <p:nvPr/>
        </p:nvPicPr>
        <p:blipFill>
          <a:blip r:embed="rId4" cstate="print"/>
          <a:srcRect/>
          <a:stretch>
            <a:fillRect/>
          </a:stretch>
        </p:blipFill>
        <p:spPr bwMode="auto">
          <a:xfrm>
            <a:off x="4584700" y="1311275"/>
            <a:ext cx="4295775" cy="2352675"/>
          </a:xfrm>
          <a:prstGeom prst="rect">
            <a:avLst/>
          </a:prstGeom>
          <a:noFill/>
          <a:ln w="9525">
            <a:noFill/>
            <a:miter lim="800000"/>
            <a:headEnd/>
            <a:tailEnd/>
          </a:ln>
        </p:spPr>
      </p:pic>
      <p:sp>
        <p:nvSpPr>
          <p:cNvPr id="3077" name="Rectangle 7"/>
          <p:cNvSpPr>
            <a:spLocks noChangeArrowheads="1"/>
          </p:cNvSpPr>
          <p:nvPr/>
        </p:nvSpPr>
        <p:spPr bwMode="auto">
          <a:xfrm>
            <a:off x="5010150" y="2881313"/>
            <a:ext cx="401638" cy="549275"/>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078" name="Rectangle 10"/>
          <p:cNvSpPr>
            <a:spLocks noChangeArrowheads="1"/>
          </p:cNvSpPr>
          <p:nvPr/>
        </p:nvSpPr>
        <p:spPr bwMode="auto">
          <a:xfrm>
            <a:off x="5411788" y="2589213"/>
            <a:ext cx="395287" cy="83978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079" name="Rectangle 11"/>
          <p:cNvSpPr>
            <a:spLocks noChangeArrowheads="1"/>
          </p:cNvSpPr>
          <p:nvPr/>
        </p:nvSpPr>
        <p:spPr bwMode="auto">
          <a:xfrm>
            <a:off x="5805488" y="2479675"/>
            <a:ext cx="401637" cy="949325"/>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080" name="Rectangle 12"/>
          <p:cNvSpPr>
            <a:spLocks noChangeArrowheads="1"/>
          </p:cNvSpPr>
          <p:nvPr/>
        </p:nvSpPr>
        <p:spPr bwMode="auto">
          <a:xfrm>
            <a:off x="4608513" y="3136900"/>
            <a:ext cx="401637" cy="2921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081" name="Rectangle 13"/>
          <p:cNvSpPr>
            <a:spLocks noChangeArrowheads="1"/>
          </p:cNvSpPr>
          <p:nvPr/>
        </p:nvSpPr>
        <p:spPr bwMode="auto">
          <a:xfrm>
            <a:off x="6192838" y="2297113"/>
            <a:ext cx="423862" cy="113188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082" name="Rectangle 14"/>
          <p:cNvSpPr>
            <a:spLocks noChangeArrowheads="1"/>
          </p:cNvSpPr>
          <p:nvPr/>
        </p:nvSpPr>
        <p:spPr bwMode="auto">
          <a:xfrm>
            <a:off x="6580188" y="1785938"/>
            <a:ext cx="392112" cy="164306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083" name="Rectangle 15"/>
          <p:cNvSpPr>
            <a:spLocks noChangeArrowheads="1"/>
          </p:cNvSpPr>
          <p:nvPr/>
        </p:nvSpPr>
        <p:spPr bwMode="auto">
          <a:xfrm>
            <a:off x="6972300" y="1420813"/>
            <a:ext cx="374650" cy="200818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084" name="Rectangle 16"/>
          <p:cNvSpPr>
            <a:spLocks noChangeArrowheads="1"/>
          </p:cNvSpPr>
          <p:nvPr/>
        </p:nvSpPr>
        <p:spPr bwMode="auto">
          <a:xfrm>
            <a:off x="7346950" y="1858963"/>
            <a:ext cx="401638" cy="157003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085" name="Rectangle 17"/>
          <p:cNvSpPr>
            <a:spLocks noChangeArrowheads="1"/>
          </p:cNvSpPr>
          <p:nvPr/>
        </p:nvSpPr>
        <p:spPr bwMode="auto">
          <a:xfrm>
            <a:off x="7748588" y="2625725"/>
            <a:ext cx="412750" cy="803275"/>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086" name="Rectangle 18"/>
          <p:cNvSpPr>
            <a:spLocks noChangeArrowheads="1"/>
          </p:cNvSpPr>
          <p:nvPr/>
        </p:nvSpPr>
        <p:spPr bwMode="auto">
          <a:xfrm>
            <a:off x="8161338" y="2881313"/>
            <a:ext cx="390525" cy="54768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087" name="Rectangle 19"/>
          <p:cNvSpPr>
            <a:spLocks noChangeArrowheads="1"/>
          </p:cNvSpPr>
          <p:nvPr/>
        </p:nvSpPr>
        <p:spPr bwMode="auto">
          <a:xfrm>
            <a:off x="8551863" y="3209925"/>
            <a:ext cx="358775" cy="219075"/>
          </a:xfrm>
          <a:prstGeom prst="rect">
            <a:avLst/>
          </a:prstGeom>
          <a:solidFill>
            <a:schemeClr val="accent1"/>
          </a:solidFill>
          <a:ln w="9525">
            <a:solidFill>
              <a:schemeClr val="tx1"/>
            </a:solidFill>
            <a:miter lim="800000"/>
            <a:headEnd/>
            <a:tailEnd/>
          </a:ln>
        </p:spPr>
        <p:txBody>
          <a:bodyPr wrap="none" anchor="ctr"/>
          <a:lstStyle/>
          <a:p>
            <a:endParaRPr lang="en-US"/>
          </a:p>
        </p:txBody>
      </p:sp>
      <p:pic>
        <p:nvPicPr>
          <p:cNvPr id="972822" name="Picture 22"/>
          <p:cNvPicPr>
            <a:picLocks noChangeAspect="1" noChangeArrowheads="1"/>
          </p:cNvPicPr>
          <p:nvPr/>
        </p:nvPicPr>
        <p:blipFill>
          <a:blip r:embed="rId4" cstate="print"/>
          <a:srcRect/>
          <a:stretch>
            <a:fillRect/>
          </a:stretch>
        </p:blipFill>
        <p:spPr bwMode="auto">
          <a:xfrm>
            <a:off x="287338" y="1341438"/>
            <a:ext cx="4295775" cy="2352675"/>
          </a:xfrm>
          <a:prstGeom prst="rect">
            <a:avLst/>
          </a:prstGeom>
          <a:noFill/>
          <a:ln w="9525">
            <a:noFill/>
            <a:miter lim="800000"/>
            <a:headEnd/>
            <a:tailEnd/>
          </a:ln>
        </p:spPr>
      </p:pic>
      <p:sp>
        <p:nvSpPr>
          <p:cNvPr id="972824" name="Text Box 24"/>
          <p:cNvSpPr txBox="1">
            <a:spLocks noChangeArrowheads="1"/>
          </p:cNvSpPr>
          <p:nvPr/>
        </p:nvSpPr>
        <p:spPr bwMode="auto">
          <a:xfrm>
            <a:off x="3851275" y="3856038"/>
            <a:ext cx="4895850" cy="708025"/>
          </a:xfrm>
          <a:prstGeom prst="rect">
            <a:avLst/>
          </a:prstGeom>
          <a:noFill/>
          <a:ln w="9525">
            <a:noFill/>
            <a:miter lim="800000"/>
            <a:headEnd/>
            <a:tailEnd/>
          </a:ln>
        </p:spPr>
        <p:txBody>
          <a:bodyPr>
            <a:spAutoFit/>
          </a:bodyPr>
          <a:lstStyle/>
          <a:p>
            <a:r>
              <a:rPr lang="en-US" sz="2000">
                <a:latin typeface="Times New Roman" pitchFamily="18" charset="0"/>
              </a:rPr>
              <a:t>What is probability of demand to be equal to 130?</a:t>
            </a:r>
          </a:p>
        </p:txBody>
      </p:sp>
      <p:graphicFrame>
        <p:nvGraphicFramePr>
          <p:cNvPr id="972827" name="Object 27"/>
          <p:cNvGraphicFramePr>
            <a:graphicFrameLocks noChangeAspect="1"/>
          </p:cNvGraphicFramePr>
          <p:nvPr>
            <p:ph sz="half" idx="1"/>
          </p:nvPr>
        </p:nvGraphicFramePr>
        <p:xfrm>
          <a:off x="325438" y="3867150"/>
          <a:ext cx="3136900" cy="2511425"/>
        </p:xfrm>
        <a:graphic>
          <a:graphicData uri="http://schemas.openxmlformats.org/presentationml/2006/ole">
            <p:oleObj spid="_x0000_s3074" name="Worksheet" r:id="rId5" imgW="2485949" imgH="1990861" progId="Excel.Sheet.8">
              <p:embed/>
            </p:oleObj>
          </a:graphicData>
        </a:graphic>
      </p:graphicFrame>
      <p:sp>
        <p:nvSpPr>
          <p:cNvPr id="21" name="TextBox 20"/>
          <p:cNvSpPr txBox="1">
            <a:spLocks noChangeArrowheads="1"/>
          </p:cNvSpPr>
          <p:nvPr/>
        </p:nvSpPr>
        <p:spPr bwMode="auto">
          <a:xfrm>
            <a:off x="4679950" y="4149725"/>
            <a:ext cx="355600" cy="460375"/>
          </a:xfrm>
          <a:prstGeom prst="rect">
            <a:avLst/>
          </a:prstGeom>
          <a:noFill/>
          <a:ln w="9525">
            <a:noFill/>
            <a:miter lim="800000"/>
            <a:headEnd/>
            <a:tailEnd/>
          </a:ln>
        </p:spPr>
        <p:txBody>
          <a:bodyPr wrap="none">
            <a:spAutoFit/>
          </a:bodyPr>
          <a:lstStyle/>
          <a:p>
            <a:r>
              <a:rPr lang="en-US">
                <a:solidFill>
                  <a:srgbClr val="FF0000"/>
                </a:solidFill>
              </a:rPr>
              <a:t>0</a:t>
            </a:r>
          </a:p>
        </p:txBody>
      </p:sp>
      <p:sp>
        <p:nvSpPr>
          <p:cNvPr id="22" name="Text Box 24"/>
          <p:cNvSpPr txBox="1">
            <a:spLocks noChangeArrowheads="1"/>
          </p:cNvSpPr>
          <p:nvPr/>
        </p:nvSpPr>
        <p:spPr bwMode="auto">
          <a:xfrm>
            <a:off x="3816350" y="4689475"/>
            <a:ext cx="4895850" cy="708025"/>
          </a:xfrm>
          <a:prstGeom prst="rect">
            <a:avLst/>
          </a:prstGeom>
          <a:noFill/>
          <a:ln w="9525">
            <a:noFill/>
            <a:miter lim="800000"/>
            <a:headEnd/>
            <a:tailEnd/>
          </a:ln>
        </p:spPr>
        <p:txBody>
          <a:bodyPr>
            <a:spAutoFit/>
          </a:bodyPr>
          <a:lstStyle/>
          <a:p>
            <a:r>
              <a:rPr lang="en-US" sz="2000">
                <a:latin typeface="Times New Roman" pitchFamily="18" charset="0"/>
              </a:rPr>
              <a:t>What is probability of demand to be less than or equal to 145?</a:t>
            </a:r>
          </a:p>
        </p:txBody>
      </p:sp>
      <p:sp>
        <p:nvSpPr>
          <p:cNvPr id="23" name="Text Box 24"/>
          <p:cNvSpPr txBox="1">
            <a:spLocks noChangeArrowheads="1"/>
          </p:cNvSpPr>
          <p:nvPr/>
        </p:nvSpPr>
        <p:spPr bwMode="auto">
          <a:xfrm>
            <a:off x="3851275" y="5516563"/>
            <a:ext cx="4895850" cy="708025"/>
          </a:xfrm>
          <a:prstGeom prst="rect">
            <a:avLst/>
          </a:prstGeom>
          <a:noFill/>
          <a:ln w="9525">
            <a:noFill/>
            <a:miter lim="800000"/>
            <a:headEnd/>
            <a:tailEnd/>
          </a:ln>
        </p:spPr>
        <p:txBody>
          <a:bodyPr>
            <a:spAutoFit/>
          </a:bodyPr>
          <a:lstStyle/>
          <a:p>
            <a:r>
              <a:rPr lang="en-US" sz="2000" dirty="0">
                <a:latin typeface="Times New Roman" pitchFamily="18" charset="0"/>
              </a:rPr>
              <a:t>What is probability of demand to be greater than  </a:t>
            </a:r>
            <a:r>
              <a:rPr lang="en-US" sz="2000" dirty="0" smtClean="0">
                <a:latin typeface="Times New Roman" pitchFamily="18" charset="0"/>
              </a:rPr>
              <a:t>or equal to 145</a:t>
            </a:r>
            <a:r>
              <a:rPr lang="en-US" sz="2000" dirty="0">
                <a:latin typeface="Times New Roman" pitchFamily="18" charset="0"/>
              </a:rPr>
              <a:t>?</a:t>
            </a:r>
          </a:p>
        </p:txBody>
      </p:sp>
      <p:sp>
        <p:nvSpPr>
          <p:cNvPr id="24" name="TextBox 23"/>
          <p:cNvSpPr txBox="1">
            <a:spLocks noChangeArrowheads="1"/>
          </p:cNvSpPr>
          <p:nvPr/>
        </p:nvSpPr>
        <p:spPr bwMode="auto">
          <a:xfrm>
            <a:off x="5580063" y="5049838"/>
            <a:ext cx="2530475" cy="306387"/>
          </a:xfrm>
          <a:prstGeom prst="rect">
            <a:avLst/>
          </a:prstGeom>
          <a:noFill/>
          <a:ln w="9525">
            <a:noFill/>
            <a:miter lim="800000"/>
            <a:headEnd/>
            <a:tailEnd/>
          </a:ln>
        </p:spPr>
        <p:txBody>
          <a:bodyPr wrap="none">
            <a:spAutoFit/>
          </a:bodyPr>
          <a:lstStyle/>
          <a:p>
            <a:r>
              <a:rPr lang="en-US" sz="1400">
                <a:solidFill>
                  <a:srgbClr val="FF0000"/>
                </a:solidFill>
              </a:rPr>
              <a:t>0.02+0.05+0.08+0.09+0.11 = </a:t>
            </a:r>
          </a:p>
        </p:txBody>
      </p:sp>
      <p:sp>
        <p:nvSpPr>
          <p:cNvPr id="25" name="TextBox 24"/>
          <p:cNvSpPr txBox="1">
            <a:spLocks noChangeArrowheads="1"/>
          </p:cNvSpPr>
          <p:nvPr/>
        </p:nvSpPr>
        <p:spPr bwMode="auto">
          <a:xfrm>
            <a:off x="8027988" y="4976813"/>
            <a:ext cx="784225" cy="461962"/>
          </a:xfrm>
          <a:prstGeom prst="rect">
            <a:avLst/>
          </a:prstGeom>
          <a:noFill/>
          <a:ln w="9525">
            <a:noFill/>
            <a:miter lim="800000"/>
            <a:headEnd/>
            <a:tailEnd/>
          </a:ln>
        </p:spPr>
        <p:txBody>
          <a:bodyPr wrap="none">
            <a:spAutoFit/>
          </a:bodyPr>
          <a:lstStyle/>
          <a:p>
            <a:r>
              <a:rPr lang="en-US">
                <a:solidFill>
                  <a:srgbClr val="FF0000"/>
                </a:solidFill>
              </a:rPr>
              <a:t>0.35</a:t>
            </a:r>
          </a:p>
        </p:txBody>
      </p:sp>
      <p:sp>
        <p:nvSpPr>
          <p:cNvPr id="26" name="TextBox 25"/>
          <p:cNvSpPr txBox="1">
            <a:spLocks noChangeArrowheads="1"/>
          </p:cNvSpPr>
          <p:nvPr/>
        </p:nvSpPr>
        <p:spPr bwMode="auto">
          <a:xfrm>
            <a:off x="6156176" y="5876925"/>
            <a:ext cx="846138" cy="307975"/>
          </a:xfrm>
          <a:prstGeom prst="rect">
            <a:avLst/>
          </a:prstGeom>
          <a:noFill/>
          <a:ln w="9525">
            <a:noFill/>
            <a:miter lim="800000"/>
            <a:headEnd/>
            <a:tailEnd/>
          </a:ln>
        </p:spPr>
        <p:txBody>
          <a:bodyPr wrap="none">
            <a:spAutoFit/>
          </a:bodyPr>
          <a:lstStyle/>
          <a:p>
            <a:r>
              <a:rPr lang="en-US" sz="1400">
                <a:solidFill>
                  <a:srgbClr val="FF0000"/>
                </a:solidFill>
              </a:rPr>
              <a:t>1-0.35 =</a:t>
            </a:r>
          </a:p>
        </p:txBody>
      </p:sp>
      <p:sp>
        <p:nvSpPr>
          <p:cNvPr id="27" name="TextBox 26"/>
          <p:cNvSpPr txBox="1">
            <a:spLocks noChangeArrowheads="1"/>
          </p:cNvSpPr>
          <p:nvPr/>
        </p:nvSpPr>
        <p:spPr bwMode="auto">
          <a:xfrm>
            <a:off x="6911826" y="5805488"/>
            <a:ext cx="784225" cy="461962"/>
          </a:xfrm>
          <a:prstGeom prst="rect">
            <a:avLst/>
          </a:prstGeom>
          <a:noFill/>
          <a:ln w="9525">
            <a:noFill/>
            <a:miter lim="800000"/>
            <a:headEnd/>
            <a:tailEnd/>
          </a:ln>
        </p:spPr>
        <p:txBody>
          <a:bodyPr wrap="none">
            <a:spAutoFit/>
          </a:bodyPr>
          <a:lstStyle/>
          <a:p>
            <a:r>
              <a:rPr lang="en-US">
                <a:solidFill>
                  <a:srgbClr val="FF0000"/>
                </a:solidFill>
              </a:rPr>
              <a:t>0.65</a:t>
            </a:r>
          </a:p>
        </p:txBody>
      </p:sp>
      <p:sp>
        <p:nvSpPr>
          <p:cNvPr id="28" name="TextBox 27"/>
          <p:cNvSpPr txBox="1"/>
          <p:nvPr/>
        </p:nvSpPr>
        <p:spPr>
          <a:xfrm>
            <a:off x="3959225" y="6165850"/>
            <a:ext cx="3004349" cy="461665"/>
          </a:xfrm>
          <a:prstGeom prst="rect">
            <a:avLst/>
          </a:prstGeom>
          <a:noFill/>
        </p:spPr>
        <p:txBody>
          <a:bodyPr wrap="none">
            <a:spAutoFit/>
          </a:bodyPr>
          <a:lstStyle/>
          <a:p>
            <a:pPr>
              <a:defRPr/>
            </a:pPr>
            <a:r>
              <a:rPr lang="en-US" dirty="0" smtClean="0">
                <a:solidFill>
                  <a:srgbClr val="FF0000"/>
                </a:solidFill>
                <a:latin typeface="+mn-lt"/>
              </a:rPr>
              <a:t>P(</a:t>
            </a:r>
            <a:r>
              <a:rPr lang="en-US" b="1" i="1" dirty="0" smtClean="0">
                <a:solidFill>
                  <a:srgbClr val="FF0000"/>
                </a:solidFill>
                <a:latin typeface="+mn-lt"/>
              </a:rPr>
              <a:t>R </a:t>
            </a:r>
            <a:r>
              <a:rPr lang="en-US" dirty="0" smtClean="0">
                <a:solidFill>
                  <a:srgbClr val="FF0000"/>
                </a:solidFill>
                <a:latin typeface="+mn-lt"/>
              </a:rPr>
              <a:t>≥ Q) </a:t>
            </a:r>
            <a:r>
              <a:rPr lang="en-US" dirty="0">
                <a:solidFill>
                  <a:srgbClr val="FF0000"/>
                </a:solidFill>
                <a:latin typeface="+mn-lt"/>
              </a:rPr>
              <a:t>= </a:t>
            </a:r>
            <a:r>
              <a:rPr lang="en-US" dirty="0" smtClean="0">
                <a:solidFill>
                  <a:srgbClr val="FF0000"/>
                </a:solidFill>
                <a:latin typeface="+mn-lt"/>
              </a:rPr>
              <a:t>1-P(</a:t>
            </a:r>
            <a:r>
              <a:rPr lang="en-US" b="1" i="1" dirty="0" smtClean="0">
                <a:solidFill>
                  <a:srgbClr val="FF0000"/>
                </a:solidFill>
                <a:latin typeface="+mn-lt"/>
              </a:rPr>
              <a:t>R </a:t>
            </a:r>
            <a:r>
              <a:rPr lang="en-US" dirty="0" smtClean="0">
                <a:solidFill>
                  <a:srgbClr val="FF0000"/>
                </a:solidFill>
                <a:latin typeface="+mn-lt"/>
              </a:rPr>
              <a:t>≤ Q)</a:t>
            </a:r>
            <a:endParaRPr lang="en-US" dirty="0">
              <a:solidFill>
                <a:srgbClr val="FF0000"/>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72827"/>
                                        </p:tgtEl>
                                        <p:attrNameLst>
                                          <p:attrName>style.visibility</p:attrName>
                                        </p:attrNameLst>
                                      </p:cBhvr>
                                      <p:to>
                                        <p:strVal val="visible"/>
                                      </p:to>
                                    </p:set>
                                    <p:animEffect transition="in" filter="dissolve">
                                      <p:cBhvr>
                                        <p:cTn id="7" dur="500"/>
                                        <p:tgtEl>
                                          <p:spTgt spid="972827"/>
                                        </p:tgtEl>
                                      </p:cBhvr>
                                    </p:animEffect>
                                  </p:childTnLst>
                                </p:cTn>
                              </p:par>
                              <p:par>
                                <p:cTn id="8" presetID="9" presetClass="exit" presetSubtype="0" fill="hold" nodeType="withEffect">
                                  <p:stCondLst>
                                    <p:cond delay="0"/>
                                  </p:stCondLst>
                                  <p:childTnLst>
                                    <p:animEffect transition="out" filter="dissolve">
                                      <p:cBhvr>
                                        <p:cTn id="9" dur="500"/>
                                        <p:tgtEl>
                                          <p:spTgt spid="972822"/>
                                        </p:tgtEl>
                                      </p:cBhvr>
                                    </p:animEffect>
                                    <p:set>
                                      <p:cBhvr>
                                        <p:cTn id="10" dur="1" fill="hold">
                                          <p:stCondLst>
                                            <p:cond delay="499"/>
                                          </p:stCondLst>
                                        </p:cTn>
                                        <p:tgtEl>
                                          <p:spTgt spid="97282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972824">
                                            <p:txEl>
                                              <p:pRg st="0" end="0"/>
                                            </p:txEl>
                                          </p:spTgt>
                                        </p:tgtEl>
                                        <p:attrNameLst>
                                          <p:attrName>style.visibility</p:attrName>
                                        </p:attrNameLst>
                                      </p:cBhvr>
                                      <p:to>
                                        <p:strVal val="visible"/>
                                      </p:to>
                                    </p:set>
                                    <p:animEffect transition="in" filter="dissolve">
                                      <p:cBhvr>
                                        <p:cTn id="15" dur="500"/>
                                        <p:tgtEl>
                                          <p:spTgt spid="97282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dissolve">
                                      <p:cBhvr>
                                        <p:cTn id="20" dur="500"/>
                                        <p:tgtEl>
                                          <p:spTgt spid="21"/>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2">
                                            <p:txEl>
                                              <p:pRg st="0" end="0"/>
                                            </p:txEl>
                                          </p:spTgt>
                                        </p:tgtEl>
                                        <p:attrNameLst>
                                          <p:attrName>style.visibility</p:attrName>
                                        </p:attrNameLst>
                                      </p:cBhvr>
                                      <p:to>
                                        <p:strVal val="visible"/>
                                      </p:to>
                                    </p:set>
                                    <p:animEffect transition="in" filter="dissolve">
                                      <p:cBhvr>
                                        <p:cTn id="25" dur="500"/>
                                        <p:tgtEl>
                                          <p:spTgt spid="22">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dissolve">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dissolve">
                                      <p:cBhvr>
                                        <p:cTn id="35" dur="500"/>
                                        <p:tgtEl>
                                          <p:spTgt spid="25"/>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23">
                                            <p:txEl>
                                              <p:pRg st="0" end="0"/>
                                            </p:txEl>
                                          </p:spTgt>
                                        </p:tgtEl>
                                        <p:attrNameLst>
                                          <p:attrName>style.visibility</p:attrName>
                                        </p:attrNameLst>
                                      </p:cBhvr>
                                      <p:to>
                                        <p:strVal val="visible"/>
                                      </p:to>
                                    </p:set>
                                    <p:animEffect transition="in" filter="dissolve">
                                      <p:cBhvr>
                                        <p:cTn id="40" dur="500"/>
                                        <p:tgtEl>
                                          <p:spTgt spid="23">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dissolve">
                                      <p:cBhvr>
                                        <p:cTn id="45" dur="500"/>
                                        <p:tgtEl>
                                          <p:spTgt spid="26"/>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27"/>
                                        </p:tgtEl>
                                        <p:attrNameLst>
                                          <p:attrName>style.visibility</p:attrName>
                                        </p:attrNameLst>
                                      </p:cBhvr>
                                      <p:to>
                                        <p:strVal val="visible"/>
                                      </p:to>
                                    </p:set>
                                    <p:animEffect transition="in" filter="dissolve">
                                      <p:cBhvr>
                                        <p:cTn id="50" dur="500"/>
                                        <p:tgtEl>
                                          <p:spTgt spid="27"/>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dissolve">
                                      <p:cBhvr>
                                        <p:cTn id="55"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4" grpId="0" build="p"/>
      <p:bldP spid="21" grpId="0"/>
      <p:bldP spid="22" grpId="0" build="p"/>
      <p:bldP spid="23" grpId="0" build="p"/>
      <p:bldP spid="24" grpId="0"/>
      <p:bldP spid="25" grpId="0"/>
      <p:bldP spid="26" grpId="0"/>
      <p:bldP spid="27" grpId="0"/>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eaLnBrk="1" hangingPunct="1"/>
            <a:r>
              <a:rPr lang="en-US" sz="3200" smtClean="0"/>
              <a:t>Compute the Average Demand</a:t>
            </a:r>
          </a:p>
        </p:txBody>
      </p:sp>
      <p:graphicFrame>
        <p:nvGraphicFramePr>
          <p:cNvPr id="4098" name="Object 4"/>
          <p:cNvGraphicFramePr>
            <a:graphicFrameLocks noChangeAspect="1"/>
          </p:cNvGraphicFramePr>
          <p:nvPr>
            <p:ph sz="half" idx="1"/>
          </p:nvPr>
        </p:nvGraphicFramePr>
        <p:xfrm>
          <a:off x="5165725" y="1457325"/>
          <a:ext cx="3708400" cy="3508375"/>
        </p:xfrm>
        <a:graphic>
          <a:graphicData uri="http://schemas.openxmlformats.org/presentationml/2006/ole">
            <p:oleObj spid="_x0000_s4098" name="Worksheet" r:id="rId4" imgW="2124253" imgH="2009639" progId="Excel.Sheet.8">
              <p:embed/>
            </p:oleObj>
          </a:graphicData>
        </a:graphic>
      </p:graphicFrame>
      <p:graphicFrame>
        <p:nvGraphicFramePr>
          <p:cNvPr id="933894" name="Object 6"/>
          <p:cNvGraphicFramePr>
            <a:graphicFrameLocks noChangeAspect="1"/>
          </p:cNvGraphicFramePr>
          <p:nvPr>
            <p:ph sz="half" idx="2"/>
          </p:nvPr>
        </p:nvGraphicFramePr>
        <p:xfrm>
          <a:off x="596900" y="1350963"/>
          <a:ext cx="3968750" cy="762000"/>
        </p:xfrm>
        <a:graphic>
          <a:graphicData uri="http://schemas.openxmlformats.org/presentationml/2006/ole">
            <p:oleObj spid="_x0000_s4099" name="Equation" r:id="rId5" imgW="2247840" imgH="431640" progId="Equation.3">
              <p:embed/>
            </p:oleObj>
          </a:graphicData>
        </a:graphic>
      </p:graphicFrame>
      <p:sp>
        <p:nvSpPr>
          <p:cNvPr id="933896" name="Text Box 8"/>
          <p:cNvSpPr txBox="1">
            <a:spLocks noChangeArrowheads="1"/>
          </p:cNvSpPr>
          <p:nvPr/>
        </p:nvSpPr>
        <p:spPr bwMode="auto">
          <a:xfrm>
            <a:off x="287338" y="2225675"/>
            <a:ext cx="4752975" cy="2282825"/>
          </a:xfrm>
          <a:prstGeom prst="rect">
            <a:avLst/>
          </a:prstGeom>
          <a:noFill/>
          <a:ln w="9525">
            <a:noFill/>
            <a:miter lim="800000"/>
            <a:headEnd/>
            <a:tailEnd/>
          </a:ln>
        </p:spPr>
        <p:txBody>
          <a:bodyPr>
            <a:spAutoFit/>
          </a:bodyPr>
          <a:lstStyle/>
          <a:p>
            <a:r>
              <a:rPr lang="en-US">
                <a:solidFill>
                  <a:srgbClr val="000000"/>
                </a:solidFill>
                <a:latin typeface="Times New Roman" pitchFamily="18" charset="0"/>
              </a:rPr>
              <a:t>Average Demand = </a:t>
            </a:r>
          </a:p>
          <a:p>
            <a:r>
              <a:rPr lang="en-US">
                <a:solidFill>
                  <a:srgbClr val="000000"/>
                </a:solidFill>
                <a:latin typeface="Times New Roman" pitchFamily="18" charset="0"/>
              </a:rPr>
              <a:t>+100</a:t>
            </a:r>
            <a:r>
              <a:rPr lang="en-US">
                <a:solidFill>
                  <a:srgbClr val="000000"/>
                </a:solidFill>
                <a:latin typeface="Times New Roman" pitchFamily="18" charset="0"/>
                <a:cs typeface="Times New Roman" pitchFamily="18" charset="0"/>
              </a:rPr>
              <a:t>×0.02 </a:t>
            </a:r>
            <a:r>
              <a:rPr lang="en-US">
                <a:solidFill>
                  <a:srgbClr val="000000"/>
                </a:solidFill>
                <a:latin typeface="Times New Roman" pitchFamily="18" charset="0"/>
              </a:rPr>
              <a:t>+110</a:t>
            </a:r>
            <a:r>
              <a:rPr lang="en-US">
                <a:solidFill>
                  <a:srgbClr val="000000"/>
                </a:solidFill>
                <a:latin typeface="Times New Roman" pitchFamily="18" charset="0"/>
                <a:cs typeface="Times New Roman" pitchFamily="18" charset="0"/>
              </a:rPr>
              <a:t>×0.05</a:t>
            </a:r>
            <a:r>
              <a:rPr lang="en-US">
                <a:solidFill>
                  <a:srgbClr val="000000"/>
                </a:solidFill>
                <a:latin typeface="Times New Roman" pitchFamily="18" charset="0"/>
              </a:rPr>
              <a:t>+120</a:t>
            </a:r>
            <a:r>
              <a:rPr lang="en-US">
                <a:solidFill>
                  <a:srgbClr val="000000"/>
                </a:solidFill>
                <a:latin typeface="Times New Roman" pitchFamily="18" charset="0"/>
                <a:cs typeface="Times New Roman" pitchFamily="18" charset="0"/>
              </a:rPr>
              <a:t>×0.08</a:t>
            </a:r>
            <a:r>
              <a:rPr lang="en-US">
                <a:solidFill>
                  <a:srgbClr val="000000"/>
                </a:solidFill>
                <a:latin typeface="Times New Roman" pitchFamily="18" charset="0"/>
              </a:rPr>
              <a:t> +130</a:t>
            </a:r>
            <a:r>
              <a:rPr lang="en-US">
                <a:solidFill>
                  <a:srgbClr val="000000"/>
                </a:solidFill>
                <a:latin typeface="Times New Roman" pitchFamily="18" charset="0"/>
                <a:cs typeface="Times New Roman" pitchFamily="18" charset="0"/>
              </a:rPr>
              <a:t>×0.09</a:t>
            </a:r>
            <a:r>
              <a:rPr lang="en-US">
                <a:solidFill>
                  <a:srgbClr val="000000"/>
                </a:solidFill>
                <a:latin typeface="Times New Roman" pitchFamily="18" charset="0"/>
              </a:rPr>
              <a:t>+140</a:t>
            </a:r>
            <a:r>
              <a:rPr lang="en-US">
                <a:solidFill>
                  <a:srgbClr val="000000"/>
                </a:solidFill>
                <a:latin typeface="Times New Roman" pitchFamily="18" charset="0"/>
                <a:cs typeface="Times New Roman" pitchFamily="18" charset="0"/>
              </a:rPr>
              <a:t>×0.11</a:t>
            </a:r>
            <a:r>
              <a:rPr lang="en-US">
                <a:solidFill>
                  <a:srgbClr val="000000"/>
                </a:solidFill>
                <a:latin typeface="Times New Roman" pitchFamily="18" charset="0"/>
              </a:rPr>
              <a:t> +150</a:t>
            </a:r>
            <a:r>
              <a:rPr lang="en-US">
                <a:solidFill>
                  <a:srgbClr val="000000"/>
                </a:solidFill>
                <a:latin typeface="Times New Roman" pitchFamily="18" charset="0"/>
                <a:cs typeface="Times New Roman" pitchFamily="18" charset="0"/>
              </a:rPr>
              <a:t>×0.16</a:t>
            </a:r>
          </a:p>
          <a:p>
            <a:r>
              <a:rPr lang="en-US">
                <a:solidFill>
                  <a:srgbClr val="000000"/>
                </a:solidFill>
                <a:latin typeface="Times New Roman" pitchFamily="18" charset="0"/>
              </a:rPr>
              <a:t>+160</a:t>
            </a:r>
            <a:r>
              <a:rPr lang="en-US">
                <a:solidFill>
                  <a:srgbClr val="000000"/>
                </a:solidFill>
                <a:latin typeface="Times New Roman" pitchFamily="18" charset="0"/>
                <a:cs typeface="Times New Roman" pitchFamily="18" charset="0"/>
              </a:rPr>
              <a:t>×0.20</a:t>
            </a:r>
            <a:r>
              <a:rPr lang="en-US">
                <a:solidFill>
                  <a:srgbClr val="000000"/>
                </a:solidFill>
                <a:latin typeface="Times New Roman" pitchFamily="18" charset="0"/>
              </a:rPr>
              <a:t> +170</a:t>
            </a:r>
            <a:r>
              <a:rPr lang="en-US">
                <a:solidFill>
                  <a:srgbClr val="000000"/>
                </a:solidFill>
                <a:latin typeface="Times New Roman" pitchFamily="18" charset="0"/>
                <a:cs typeface="Times New Roman" pitchFamily="18" charset="0"/>
              </a:rPr>
              <a:t>×0.15 </a:t>
            </a:r>
            <a:r>
              <a:rPr lang="en-US">
                <a:solidFill>
                  <a:srgbClr val="000000"/>
                </a:solidFill>
                <a:latin typeface="Times New Roman" pitchFamily="18" charset="0"/>
              </a:rPr>
              <a:t>+180</a:t>
            </a:r>
            <a:r>
              <a:rPr lang="en-US">
                <a:solidFill>
                  <a:srgbClr val="000000"/>
                </a:solidFill>
                <a:latin typeface="Times New Roman" pitchFamily="18" charset="0"/>
                <a:cs typeface="Times New Roman" pitchFamily="18" charset="0"/>
              </a:rPr>
              <a:t>×0.08</a:t>
            </a:r>
            <a:r>
              <a:rPr lang="en-US">
                <a:solidFill>
                  <a:srgbClr val="000000"/>
                </a:solidFill>
                <a:latin typeface="Times New Roman" pitchFamily="18" charset="0"/>
              </a:rPr>
              <a:t> +190</a:t>
            </a:r>
            <a:r>
              <a:rPr lang="en-US">
                <a:solidFill>
                  <a:srgbClr val="000000"/>
                </a:solidFill>
                <a:latin typeface="Times New Roman" pitchFamily="18" charset="0"/>
                <a:cs typeface="Times New Roman" pitchFamily="18" charset="0"/>
              </a:rPr>
              <a:t>×0.05</a:t>
            </a:r>
            <a:r>
              <a:rPr lang="en-US">
                <a:solidFill>
                  <a:srgbClr val="000000"/>
                </a:solidFill>
                <a:latin typeface="Times New Roman" pitchFamily="18" charset="0"/>
              </a:rPr>
              <a:t>+200</a:t>
            </a:r>
            <a:r>
              <a:rPr lang="en-US">
                <a:solidFill>
                  <a:srgbClr val="000000"/>
                </a:solidFill>
                <a:latin typeface="Times New Roman" pitchFamily="18" charset="0"/>
                <a:cs typeface="Times New Roman" pitchFamily="18" charset="0"/>
              </a:rPr>
              <a:t>×0.01</a:t>
            </a:r>
          </a:p>
          <a:p>
            <a:r>
              <a:rPr lang="en-US">
                <a:solidFill>
                  <a:srgbClr val="000000"/>
                </a:solidFill>
                <a:latin typeface="Times New Roman" pitchFamily="18" charset="0"/>
                <a:cs typeface="Times New Roman" pitchFamily="18" charset="0"/>
              </a:rPr>
              <a:t>Average Demand = 151.6 </a:t>
            </a:r>
          </a:p>
        </p:txBody>
      </p:sp>
      <p:sp>
        <p:nvSpPr>
          <p:cNvPr id="933897" name="Text Box 9"/>
          <p:cNvSpPr txBox="1">
            <a:spLocks noChangeArrowheads="1"/>
          </p:cNvSpPr>
          <p:nvPr/>
        </p:nvSpPr>
        <p:spPr bwMode="auto">
          <a:xfrm>
            <a:off x="287338" y="5013325"/>
            <a:ext cx="8856662" cy="1138773"/>
          </a:xfrm>
          <a:prstGeom prst="rect">
            <a:avLst/>
          </a:prstGeom>
          <a:noFill/>
          <a:ln w="9525">
            <a:noFill/>
            <a:miter lim="800000"/>
            <a:headEnd/>
            <a:tailEnd/>
          </a:ln>
        </p:spPr>
        <p:txBody>
          <a:bodyPr wrap="square">
            <a:spAutoFit/>
          </a:bodyPr>
          <a:lstStyle/>
          <a:p>
            <a:r>
              <a:rPr lang="en-US" dirty="0">
                <a:latin typeface="Times New Roman" pitchFamily="18" charset="0"/>
              </a:rPr>
              <a:t>How many units should I have to sell 151.6 units (on average)? </a:t>
            </a:r>
          </a:p>
          <a:p>
            <a:r>
              <a:rPr lang="en-US" dirty="0">
                <a:latin typeface="Times New Roman" pitchFamily="18" charset="0"/>
              </a:rPr>
              <a:t>How many units do I sell (on average) if I have 100 units</a:t>
            </a:r>
            <a:r>
              <a:rPr lang="en-US" sz="2000" dirty="0">
                <a:latin typeface="Times New Roman" pitchFamily="18" charset="0"/>
              </a:rPr>
              <a:t>?</a:t>
            </a:r>
          </a:p>
          <a:p>
            <a:endParaRPr lang="en-US" sz="20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33894"/>
                                        </p:tgtEl>
                                        <p:attrNameLst>
                                          <p:attrName>style.visibility</p:attrName>
                                        </p:attrNameLst>
                                      </p:cBhvr>
                                      <p:to>
                                        <p:strVal val="visible"/>
                                      </p:to>
                                    </p:set>
                                    <p:animEffect transition="in" filter="dissolve">
                                      <p:cBhvr>
                                        <p:cTn id="7" dur="500"/>
                                        <p:tgtEl>
                                          <p:spTgt spid="93389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33896"/>
                                        </p:tgtEl>
                                        <p:attrNameLst>
                                          <p:attrName>style.visibility</p:attrName>
                                        </p:attrNameLst>
                                      </p:cBhvr>
                                      <p:to>
                                        <p:strVal val="visible"/>
                                      </p:to>
                                    </p:set>
                                    <p:animEffect transition="in" filter="dissolve">
                                      <p:cBhvr>
                                        <p:cTn id="12" dur="500"/>
                                        <p:tgtEl>
                                          <p:spTgt spid="93389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33897">
                                            <p:txEl>
                                              <p:pRg st="0" end="0"/>
                                            </p:txEl>
                                          </p:spTgt>
                                        </p:tgtEl>
                                        <p:attrNameLst>
                                          <p:attrName>style.visibility</p:attrName>
                                        </p:attrNameLst>
                                      </p:cBhvr>
                                      <p:to>
                                        <p:strVal val="visible"/>
                                      </p:to>
                                    </p:set>
                                    <p:animEffect transition="in" filter="dissolve">
                                      <p:cBhvr>
                                        <p:cTn id="17" dur="500"/>
                                        <p:tgtEl>
                                          <p:spTgt spid="93389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33897">
                                            <p:txEl>
                                              <p:pRg st="1" end="1"/>
                                            </p:txEl>
                                          </p:spTgt>
                                        </p:tgtEl>
                                        <p:attrNameLst>
                                          <p:attrName>style.visibility</p:attrName>
                                        </p:attrNameLst>
                                      </p:cBhvr>
                                      <p:to>
                                        <p:strVal val="visible"/>
                                      </p:to>
                                    </p:set>
                                    <p:animEffect transition="in" filter="dissolve">
                                      <p:cBhvr>
                                        <p:cTn id="22" dur="500"/>
                                        <p:tgtEl>
                                          <p:spTgt spid="93389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3896" grpId="0"/>
      <p:bldP spid="933897" grpId="0" build="p"/>
    </p:bldLst>
  </p:timing>
</p:sld>
</file>

<file path=ppt/theme/theme1.xml><?xml version="1.0" encoding="utf-8"?>
<a:theme xmlns:a="http://schemas.openxmlformats.org/drawingml/2006/main" name="Sample presentation slides with animation [2]">
  <a:themeElements>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fontScheme name="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Sample presentation slides with animation [2]</Template>
  <TotalTime>10228</TotalTime>
  <Words>2604</Words>
  <Application>Microsoft Office PowerPoint</Application>
  <PresentationFormat>On-screen Show (4:3)</PresentationFormat>
  <Paragraphs>372</Paragraphs>
  <Slides>41</Slides>
  <Notes>41</Notes>
  <HiddenSlides>0</HiddenSlides>
  <MMClips>0</MMClips>
  <ScaleCrop>false</ScaleCrop>
  <HeadingPairs>
    <vt:vector size="6" baseType="variant">
      <vt:variant>
        <vt:lpstr>Theme</vt:lpstr>
      </vt:variant>
      <vt:variant>
        <vt:i4>1</vt:i4>
      </vt:variant>
      <vt:variant>
        <vt:lpstr>Embedded OLE Servers</vt:lpstr>
      </vt:variant>
      <vt:variant>
        <vt:i4>5</vt:i4>
      </vt:variant>
      <vt:variant>
        <vt:lpstr>Slide Titles</vt:lpstr>
      </vt:variant>
      <vt:variant>
        <vt:i4>41</vt:i4>
      </vt:variant>
    </vt:vector>
  </HeadingPairs>
  <TitlesOfParts>
    <vt:vector size="47" baseType="lpstr">
      <vt:lpstr>Sample presentation slides with animation [2]</vt:lpstr>
      <vt:lpstr>Worksheet</vt:lpstr>
      <vt:lpstr>Equation</vt:lpstr>
      <vt:lpstr>Microsoft Equation 3.0</vt:lpstr>
      <vt:lpstr>Microsoft Office Excel 97-2003 Worksheet</vt:lpstr>
      <vt:lpstr>Microsoft Office Excel Worksheet</vt:lpstr>
      <vt:lpstr>The Magnitude of Shortages  (Out of Stock)</vt:lpstr>
      <vt:lpstr>What are the Reasons?</vt:lpstr>
      <vt:lpstr>Consumer Reaction</vt:lpstr>
      <vt:lpstr>Optimal Service Level:  The Newsvendor Problem</vt:lpstr>
      <vt:lpstr>News Vendor Model; Assimptions</vt:lpstr>
      <vt:lpstr>Optimal Service Level:  The Newsvendor Problem</vt:lpstr>
      <vt:lpstr>Optimal Service Level:  The Newsvendor Problem</vt:lpstr>
      <vt:lpstr>Optimal Service Level:  The Newsvendor Problem</vt:lpstr>
      <vt:lpstr>Compute the Average Demand</vt:lpstr>
      <vt:lpstr>Slide 10</vt:lpstr>
      <vt:lpstr>Slide 11</vt:lpstr>
      <vt:lpstr>Cumulative Probabilities</vt:lpstr>
      <vt:lpstr>Number of Units Sold, Salvages</vt:lpstr>
      <vt:lpstr>Total Revenue for Different Ordering Policies</vt:lpstr>
      <vt:lpstr>Denim Wholesaler; Marginal Analysis </vt:lpstr>
      <vt:lpstr>Marginal Analysis</vt:lpstr>
      <vt:lpstr>Marginal Analysis</vt:lpstr>
      <vt:lpstr>Marginal Analysis</vt:lpstr>
      <vt:lpstr>Marginal Analysis</vt:lpstr>
      <vt:lpstr>Marginal Analysis</vt:lpstr>
      <vt:lpstr>Marginal Analysis</vt:lpstr>
      <vt:lpstr>Marginal Analysis</vt:lpstr>
      <vt:lpstr>Marginal Analysis</vt:lpstr>
      <vt:lpstr>Analytical Solution for the Optimal Service Level</vt:lpstr>
      <vt:lpstr>Analytical Solution for the Optimal Service Level</vt:lpstr>
      <vt:lpstr>Analytical Solution for the Optimal Service Level</vt:lpstr>
      <vt:lpstr>Marginal Value:  The General Formula</vt:lpstr>
      <vt:lpstr>Type-1 Service Level</vt:lpstr>
      <vt:lpstr>Marginal Value:  Uniform distribution</vt:lpstr>
      <vt:lpstr>Marginal Value:  Uniform distribution</vt:lpstr>
      <vt:lpstr>Marginal Value:  Normal Distribution</vt:lpstr>
      <vt:lpstr>Marginal Value:  Normal Distribution</vt:lpstr>
      <vt:lpstr>Additional Example</vt:lpstr>
      <vt:lpstr>Additional Example - Solution</vt:lpstr>
      <vt:lpstr>Additional Example - Solution</vt:lpstr>
      <vt:lpstr>Additional Example</vt:lpstr>
      <vt:lpstr>Additional Example</vt:lpstr>
      <vt:lpstr>Additional Example</vt:lpstr>
      <vt:lpstr>Additional Example</vt:lpstr>
      <vt:lpstr>Additional Example</vt:lpstr>
      <vt:lpstr>Additional Example - Solution</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subject/>
  <dc:creator>Tony Barnett</dc:creator>
  <cp:keywords/>
  <dc:description/>
  <cp:lastModifiedBy>aa2035</cp:lastModifiedBy>
  <cp:revision>258</cp:revision>
  <dcterms:created xsi:type="dcterms:W3CDTF">2005-11-30T06:54:40Z</dcterms:created>
  <dcterms:modified xsi:type="dcterms:W3CDTF">2011-10-21T00:41:15Z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