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11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12.xml" ContentType="application/vnd.openxmlformats-officedocument.presentationml.notesSlide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bookmarkIdSeed="2">
  <p:sldMasterIdLst>
    <p:sldMasterId id="2147483740" r:id="rId1"/>
    <p:sldMasterId id="2147483749" r:id="rId2"/>
  </p:sldMasterIdLst>
  <p:notesMasterIdLst>
    <p:notesMasterId r:id="rId22"/>
  </p:notesMasterIdLst>
  <p:handoutMasterIdLst>
    <p:handoutMasterId r:id="rId23"/>
  </p:handoutMasterIdLst>
  <p:sldIdLst>
    <p:sldId id="477" r:id="rId3"/>
    <p:sldId id="670" r:id="rId4"/>
    <p:sldId id="1361" r:id="rId5"/>
    <p:sldId id="1373" r:id="rId6"/>
    <p:sldId id="1363" r:id="rId7"/>
    <p:sldId id="1364" r:id="rId8"/>
    <p:sldId id="1365" r:id="rId9"/>
    <p:sldId id="1366" r:id="rId10"/>
    <p:sldId id="1306" r:id="rId11"/>
    <p:sldId id="1367" r:id="rId12"/>
    <p:sldId id="1370" r:id="rId13"/>
    <p:sldId id="1371" r:id="rId14"/>
    <p:sldId id="1372" r:id="rId15"/>
    <p:sldId id="1368" r:id="rId16"/>
    <p:sldId id="1334" r:id="rId17"/>
    <p:sldId id="1348" r:id="rId18"/>
    <p:sldId id="1345" r:id="rId19"/>
    <p:sldId id="1346" r:id="rId20"/>
    <p:sldId id="1360" r:id="rId21"/>
  </p:sldIdLst>
  <p:sldSz cx="12192000" cy="6858000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18" userDrawn="1">
          <p15:clr>
            <a:srgbClr val="A4A3A4"/>
          </p15:clr>
        </p15:guide>
        <p15:guide id="2" pos="2983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ef-Vaziri , Ardavan" initials="A,A" lastIdx="1" clrIdx="0">
    <p:extLst>
      <p:ext uri="{19B8F6BF-5375-455C-9EA6-DF929625EA0E}">
        <p15:presenceInfo xmlns:p15="http://schemas.microsoft.com/office/powerpoint/2012/main" userId="S::ardavan.asef-vaziri@csun.edu::6881700c-bd5e-4111-a757-cbc9491e8d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6F81"/>
    <a:srgbClr val="72659E"/>
    <a:srgbClr val="FF0000"/>
    <a:srgbClr val="043B5A"/>
    <a:srgbClr val="02566A"/>
    <a:srgbClr val="0C7585"/>
    <a:srgbClr val="0F2D4F"/>
    <a:srgbClr val="003B56"/>
    <a:srgbClr val="3C1581"/>
    <a:srgbClr val="A792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96" autoAdjust="0"/>
    <p:restoredTop sz="88805" autoAdjust="0"/>
  </p:normalViewPr>
  <p:slideViewPr>
    <p:cSldViewPr>
      <p:cViewPr>
        <p:scale>
          <a:sx n="86" d="100"/>
          <a:sy n="86" d="100"/>
        </p:scale>
        <p:origin x="288" y="3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54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5574"/>
    </p:cViewPr>
  </p:sorterViewPr>
  <p:notesViewPr>
    <p:cSldViewPr>
      <p:cViewPr varScale="1">
        <p:scale>
          <a:sx n="83" d="100"/>
          <a:sy n="83" d="100"/>
        </p:scale>
        <p:origin x="3816" y="60"/>
      </p:cViewPr>
      <p:guideLst>
        <p:guide orient="horz" pos="2218"/>
        <p:guide pos="298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52"/>
            <a:ext cx="3078048" cy="47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t" anchorCtr="0" compatLnSpc="1">
            <a:prstTxWarp prst="textNoShape">
              <a:avLst/>
            </a:prstTxWarp>
          </a:bodyPr>
          <a:lstStyle>
            <a:lvl1pPr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429" y="-1552"/>
            <a:ext cx="3078047" cy="47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t" anchorCtr="0" compatLnSpc="1">
            <a:prstTxWarp prst="textNoShape">
              <a:avLst/>
            </a:prstTxWarp>
          </a:bodyPr>
          <a:lstStyle>
            <a:lvl1pPr algn="r"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6568"/>
            <a:ext cx="3078048" cy="47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b" anchorCtr="0" compatLnSpc="1">
            <a:prstTxWarp prst="textNoShape">
              <a:avLst/>
            </a:prstTxWarp>
          </a:bodyPr>
          <a:lstStyle>
            <a:lvl1pPr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429" y="8916568"/>
            <a:ext cx="3078047" cy="47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b" anchorCtr="0" compatLnSpc="1">
            <a:prstTxWarp prst="textNoShape">
              <a:avLst/>
            </a:prstTxWarp>
          </a:bodyPr>
          <a:lstStyle>
            <a:lvl1pPr algn="r"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fld id="{4AF56A66-A16D-4DDE-BF06-390EB7CDF1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874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2-10-30T20:56:22.8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29810 18080 0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2-10-30T21:26:18.6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29457 17815 0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2-10-30T20:56:22.8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29810 18080 0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2-10-30T21:26:18.6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29457 17815 0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2-10-30T20:56:22.8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29810 18080 0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2-10-30T21:26:18.6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29457 17815 0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52"/>
            <a:ext cx="3078048" cy="47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t" anchorCtr="0" compatLnSpc="1">
            <a:prstTxWarp prst="textNoShape">
              <a:avLst/>
            </a:prstTxWarp>
          </a:bodyPr>
          <a:lstStyle>
            <a:lvl1pPr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429" y="-1552"/>
            <a:ext cx="3078047" cy="47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t" anchorCtr="0" compatLnSpc="1">
            <a:prstTxWarp prst="textNoShape">
              <a:avLst/>
            </a:prstTxWarp>
          </a:bodyPr>
          <a:lstStyle>
            <a:lvl1pPr algn="r"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34975" y="711200"/>
            <a:ext cx="6234113" cy="35067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380" y="4458284"/>
            <a:ext cx="5209715" cy="422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95" tIns="47598" rIns="95195" bIns="475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6568"/>
            <a:ext cx="3078048" cy="47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b" anchorCtr="0" compatLnSpc="1">
            <a:prstTxWarp prst="textNoShape">
              <a:avLst/>
            </a:prstTxWarp>
          </a:bodyPr>
          <a:lstStyle>
            <a:lvl1pPr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429" y="8916568"/>
            <a:ext cx="3078047" cy="47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96" tIns="0" rIns="19696" bIns="0" numCol="1" anchor="b" anchorCtr="0" compatLnSpc="1">
            <a:prstTxWarp prst="textNoShape">
              <a:avLst/>
            </a:prstTxWarp>
          </a:bodyPr>
          <a:lstStyle>
            <a:lvl1pPr algn="r" defTabSz="944684">
              <a:defRPr sz="1000" i="1">
                <a:latin typeface="Times New Roman" charset="0"/>
              </a:defRPr>
            </a:lvl1pPr>
          </a:lstStyle>
          <a:p>
            <a:pPr>
              <a:defRPr/>
            </a:pPr>
            <a:fld id="{5A0BD41A-4BE2-453E-B10D-012B00A477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046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365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0BD41A-4BE2-453E-B10D-012B00A477F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530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0BD41A-4BE2-453E-B10D-012B00A477F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855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0BD41A-4BE2-453E-B10D-012B00A477F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542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416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0BD41A-4BE2-453E-B10D-012B00A477F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353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0BD41A-4BE2-453E-B10D-012B00A477F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655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0BD41A-4BE2-453E-B10D-012B00A477F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221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0BD41A-4BE2-453E-B10D-012B00A477F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076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678DA-66FA-46F9-8031-1CB2E52D81F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044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0BD41A-4BE2-453E-B10D-012B00A477F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726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0BD41A-4BE2-453E-B10D-012B00A477F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624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A8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2438400"/>
          </a:xfrm>
          <a:prstGeom prst="rect">
            <a:avLst/>
          </a:prstGeom>
          <a:ln>
            <a:solidFill>
              <a:schemeClr val="accent4">
                <a:lumMod val="65000"/>
                <a:lumOff val="35000"/>
              </a:schemeClr>
            </a:solidFill>
          </a:ln>
        </p:spPr>
        <p:txBody>
          <a:bodyPr/>
          <a:lstStyle>
            <a:lvl1pPr algn="ctr">
              <a:defRPr sz="54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242201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10064" y="0"/>
            <a:ext cx="1219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20622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-15998" y="0"/>
            <a:ext cx="1220799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715CCA-083B-4BCC-B9AF-275D3659D6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590774"/>
            <a:ext cx="12192000" cy="588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21434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68" y="762000"/>
            <a:ext cx="12192000" cy="5715000"/>
          </a:xfrm>
          <a:prstGeom prst="rect">
            <a:avLst/>
          </a:prstGeom>
        </p:spPr>
        <p:txBody>
          <a:bodyPr/>
          <a:lstStyle>
            <a:lvl1pPr>
              <a:buSzPct val="88000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>
              <a:buClrTx/>
              <a:defRPr sz="18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-29183" y="0"/>
            <a:ext cx="1225685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770428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5" y="609600"/>
            <a:ext cx="12192000" cy="5867400"/>
          </a:xfrm>
          <a:prstGeom prst="rect">
            <a:avLst/>
          </a:prstGeom>
        </p:spPr>
        <p:txBody>
          <a:bodyPr/>
          <a:lstStyle>
            <a:lvl1pPr>
              <a:buSzPct val="88000"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>
              <a:defRPr sz="26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>
              <a:buClrTx/>
              <a:defRPr>
                <a:solidFill>
                  <a:schemeClr val="tx1"/>
                </a:solidFill>
                <a:latin typeface="Book Antiqua" panose="0204060205030503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1219199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519105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+ 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8447617" y="113072"/>
            <a:ext cx="28447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11292415" y="113072"/>
            <a:ext cx="735711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900" smtClean="0">
                <a:solidFill>
                  <a:schemeClr val="dk1"/>
                </a:solidFill>
              </a:rPr>
              <a:pPr algn="r">
                <a:buSzPct val="25000"/>
              </a:pPr>
              <a:t>‹#›</a:t>
            </a:fld>
            <a:endParaRPr lang="en-US" sz="9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051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 userDrawn="1"/>
        </p:nvCxnSpPr>
        <p:spPr bwMode="auto">
          <a:xfrm>
            <a:off x="27460" y="6675227"/>
            <a:ext cx="12192000" cy="1588"/>
          </a:xfrm>
          <a:prstGeom prst="line">
            <a:avLst/>
          </a:prstGeom>
          <a:solidFill>
            <a:schemeClr val="accent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 userDrawn="1"/>
        </p:nvCxnSpPr>
        <p:spPr bwMode="auto">
          <a:xfrm flipV="1">
            <a:off x="-8237" y="6678406"/>
            <a:ext cx="12227697" cy="27601"/>
          </a:xfrm>
          <a:prstGeom prst="line">
            <a:avLst/>
          </a:prstGeom>
          <a:solidFill>
            <a:schemeClr val="accent1"/>
          </a:solidFill>
          <a:ln w="371475" cap="flat" cmpd="sng" algn="ctr">
            <a:solidFill>
              <a:srgbClr val="A5002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 Box 57"/>
          <p:cNvSpPr txBox="1">
            <a:spLocks noChangeArrowheads="1"/>
          </p:cNvSpPr>
          <p:nvPr userDrawn="1"/>
        </p:nvSpPr>
        <p:spPr bwMode="auto">
          <a:xfrm>
            <a:off x="11318919" y="6598094"/>
            <a:ext cx="914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fld id="{0CC00814-8DFB-4A98-8C67-ED9467B5CADE}" type="slidenum">
              <a:rPr lang="en-US" sz="1200" b="1" i="1" smtClean="0">
                <a:solidFill>
                  <a:schemeClr val="bg1"/>
                </a:solidFill>
                <a:latin typeface="Book Antiqua" panose="02040602050305030304" pitchFamily="18" charset="0"/>
              </a:rPr>
              <a:pPr algn="r">
                <a:defRPr/>
              </a:pPr>
              <a:t>‹#›</a:t>
            </a:fld>
            <a:endParaRPr lang="en-US" sz="1200" b="1" i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5" name="Text Box 57"/>
          <p:cNvSpPr txBox="1">
            <a:spLocks noChangeArrowheads="1"/>
          </p:cNvSpPr>
          <p:nvPr userDrawn="1"/>
        </p:nvSpPr>
        <p:spPr bwMode="auto">
          <a:xfrm>
            <a:off x="-20581" y="6550224"/>
            <a:ext cx="95586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dirty="0">
                <a:solidFill>
                  <a:schemeClr val="bg1"/>
                </a:solidFill>
              </a:rPr>
              <a:t>® </a:t>
            </a:r>
            <a:r>
              <a:rPr lang="en-US" sz="1400" b="1" i="1" dirty="0">
                <a:ln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</a:rPr>
              <a:t>Ardavan Asef-Vaziri, DSI  53</a:t>
            </a:r>
            <a:r>
              <a:rPr lang="en-US" sz="1400" b="1" i="1" baseline="0" dirty="0">
                <a:ln>
                  <a:noFill/>
                </a:ln>
                <a:solidFill>
                  <a:schemeClr val="bg1"/>
                </a:solidFill>
                <a:latin typeface="Book Antiqua" panose="02040602050305030304" pitchFamily="18" charset="0"/>
              </a:rPr>
              <a:t>rd Annual Conference, Houston, Texas, November, 2022.</a:t>
            </a:r>
            <a:endParaRPr lang="en-US" sz="1400" b="1" i="1" dirty="0">
              <a:ln>
                <a:noFill/>
              </a:ln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C44B36-7709-44F4-ADD7-4F4D66BCE20A}"/>
              </a:ext>
            </a:extLst>
          </p:cNvPr>
          <p:cNvSpPr/>
          <p:nvPr userDrawn="1"/>
        </p:nvSpPr>
        <p:spPr bwMode="auto">
          <a:xfrm>
            <a:off x="0" y="-7873"/>
            <a:ext cx="12192000" cy="589737"/>
          </a:xfrm>
          <a:prstGeom prst="rect">
            <a:avLst/>
          </a:prstGeom>
          <a:solidFill>
            <a:srgbClr val="A80000"/>
          </a:solidFill>
          <a:ln w="9525" cap="flat" cmpd="sng" algn="ctr">
            <a:solidFill>
              <a:srgbClr val="A8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A80000"/>
              </a:highlight>
              <a:latin typeface="Verdana" pitchFamily="-112" charset="0"/>
            </a:endParaRPr>
          </a:p>
        </p:txBody>
      </p:sp>
      <p:sp>
        <p:nvSpPr>
          <p:cNvPr id="14" name="Rectangle 50"/>
          <p:cNvSpPr>
            <a:spLocks noGrp="1" noChangeArrowheads="1"/>
          </p:cNvSpPr>
          <p:nvPr>
            <p:ph type="title"/>
          </p:nvPr>
        </p:nvSpPr>
        <p:spPr bwMode="gray">
          <a:xfrm>
            <a:off x="0" y="0"/>
            <a:ext cx="12192000" cy="589738"/>
          </a:xfrm>
          <a:prstGeom prst="rect">
            <a:avLst/>
          </a:prstGeom>
          <a:noFill/>
          <a:ln w="9525">
            <a:solidFill>
              <a:srgbClr val="A5002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8CCA66-0EF3-453E-9842-71C90AACF18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470768" y="6520543"/>
            <a:ext cx="2540000" cy="3374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9812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52" r:id="rId5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highlight>
            <a:srgbClr val="A80000"/>
          </a:highlight>
          <a:latin typeface="Impact" pitchFamily="34" charset="0"/>
          <a:ea typeface="ＭＳ Ｐゴシック" pitchFamily="-65" charset="-128"/>
          <a:cs typeface="Impact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MS Reference Sans Serif" pitchFamily="34" charset="0"/>
          <a:ea typeface="ＭＳ Ｐゴシック" pitchFamily="-65" charset="-128"/>
          <a:cs typeface="MS Reference Sans Serif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MS Reference Sans Serif" pitchFamily="34" charset="0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hape 15" descr="Pearson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480" y="6471923"/>
            <a:ext cx="1223999" cy="27991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 Placeholder 5"/>
          <p:cNvSpPr txBox="1">
            <a:spLocks/>
          </p:cNvSpPr>
          <p:nvPr userDrawn="1"/>
        </p:nvSpPr>
        <p:spPr>
          <a:xfrm>
            <a:off x="3426348" y="6563562"/>
            <a:ext cx="8103551" cy="229382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55588" marR="0" lvl="0" indent="-2555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altLang="en-US" sz="1200" dirty="0">
                <a:solidFill>
                  <a:schemeClr val="tx1"/>
                </a:solidFill>
                <a:latin typeface="Verdana"/>
                <a:ea typeface="Verdana" panose="020B0604030504040204" pitchFamily="34" charset="0"/>
                <a:cs typeface="Verdana" panose="020B0604030504040204" pitchFamily="34" charset="0"/>
              </a:rPr>
              <a:t>Copyright © 2019, 2016, 2013 Pearson Education, Inc. All Rights Reserved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DBCB88-2D83-44C8-82C3-2F695F73B21D}"/>
              </a:ext>
            </a:extLst>
          </p:cNvPr>
          <p:cNvSpPr/>
          <p:nvPr userDrawn="1"/>
        </p:nvSpPr>
        <p:spPr>
          <a:xfrm>
            <a:off x="3373" y="0"/>
            <a:ext cx="606227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444F90-AF4A-4472-8B1E-3AAFFB858493}"/>
              </a:ext>
            </a:extLst>
          </p:cNvPr>
          <p:cNvSpPr/>
          <p:nvPr userDrawn="1"/>
        </p:nvSpPr>
        <p:spPr>
          <a:xfrm>
            <a:off x="11582400" y="0"/>
            <a:ext cx="606227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2E0E4B4-2A3A-4B38-ACC2-11C84A4B7D81}"/>
              </a:ext>
            </a:extLst>
          </p:cNvPr>
          <p:cNvCxnSpPr/>
          <p:nvPr userDrawn="1"/>
        </p:nvCxnSpPr>
        <p:spPr>
          <a:xfrm>
            <a:off x="0" y="914400"/>
            <a:ext cx="12188627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3B88940-F6AF-4A5D-8D7A-39E171DF6B68}"/>
              </a:ext>
            </a:extLst>
          </p:cNvPr>
          <p:cNvCxnSpPr/>
          <p:nvPr userDrawn="1"/>
        </p:nvCxnSpPr>
        <p:spPr>
          <a:xfrm>
            <a:off x="3373" y="6324600"/>
            <a:ext cx="12188627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50">
            <a:extLst>
              <a:ext uri="{FF2B5EF4-FFF2-40B4-BE49-F238E27FC236}">
                <a16:creationId xmlns:a16="http://schemas.microsoft.com/office/drawing/2014/main" id="{D2321382-1636-4EB5-A73B-7A5CF3E0C6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609600" y="1"/>
            <a:ext cx="12192000" cy="914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51979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3600" b="0" i="0" u="none" strike="noStrike" cap="none">
          <a:solidFill>
            <a:srgbClr val="3C1581"/>
          </a:solidFill>
          <a:latin typeface="Impact" panose="020B0806030902050204" pitchFamily="34" charset="0"/>
          <a:ea typeface="Impact" panose="020B0806030902050204" pitchFamily="34" charset="0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255588" marR="0" lvl="0" indent="-25558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5.emf"/><Relationship Id="rId5" Type="http://schemas.openxmlformats.org/officeDocument/2006/relationships/package" Target="../embeddings/Microsoft_Excel_Worksheet7.xlsx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6.emf"/><Relationship Id="rId4" Type="http://schemas.openxmlformats.org/officeDocument/2006/relationships/package" Target="../embeddings/Microsoft_Excel_Worksheet8.xls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7.emf"/><Relationship Id="rId4" Type="http://schemas.openxmlformats.org/officeDocument/2006/relationships/package" Target="../embeddings/Microsoft_Excel_Worksheet9.xlsx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customXml" Target="../ink/ink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0.png"/><Relationship Id="rId11" Type="http://schemas.openxmlformats.org/officeDocument/2006/relationships/image" Target="../media/image19.png"/><Relationship Id="rId5" Type="http://schemas.openxmlformats.org/officeDocument/2006/relationships/image" Target="../media/image29.emf"/><Relationship Id="rId10" Type="http://schemas.openxmlformats.org/officeDocument/2006/relationships/customXml" Target="../ink/ink2.xml"/><Relationship Id="rId4" Type="http://schemas.openxmlformats.org/officeDocument/2006/relationships/package" Target="../embeddings/Microsoft_Excel_Worksheet10.xlsx"/><Relationship Id="rId9" Type="http://schemas.openxmlformats.org/officeDocument/2006/relationships/image" Target="../media/image148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0.png"/><Relationship Id="rId3" Type="http://schemas.openxmlformats.org/officeDocument/2006/relationships/notesSlide" Target="../notesSlides/notesSlide11.xml"/><Relationship Id="rId7" Type="http://schemas.openxmlformats.org/officeDocument/2006/relationships/customXml" Target="../ink/ink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1.emf"/><Relationship Id="rId5" Type="http://schemas.openxmlformats.org/officeDocument/2006/relationships/package" Target="../embeddings/Microsoft_Excel_Worksheet11.xlsx"/><Relationship Id="rId4" Type="http://schemas.openxmlformats.org/officeDocument/2006/relationships/image" Target="../media/image30.png"/><Relationship Id="rId9" Type="http://schemas.openxmlformats.org/officeDocument/2006/relationships/customXml" Target="../ink/ink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0.png"/><Relationship Id="rId3" Type="http://schemas.openxmlformats.org/officeDocument/2006/relationships/notesSlide" Target="../notesSlides/notesSlide12.xml"/><Relationship Id="rId7" Type="http://schemas.openxmlformats.org/officeDocument/2006/relationships/customXml" Target="../ink/ink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0.png"/><Relationship Id="rId5" Type="http://schemas.openxmlformats.org/officeDocument/2006/relationships/image" Target="../media/image32.emf"/><Relationship Id="rId4" Type="http://schemas.openxmlformats.org/officeDocument/2006/relationships/package" Target="../embeddings/Microsoft_Excel_Worksheet12.xlsx"/><Relationship Id="rId9" Type="http://schemas.openxmlformats.org/officeDocument/2006/relationships/customXml" Target="../ink/ink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3.emf"/><Relationship Id="rId4" Type="http://schemas.openxmlformats.org/officeDocument/2006/relationships/package" Target="../embeddings/Microsoft_Excel_Worksheet13.xlsx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emf"/><Relationship Id="rId10" Type="http://schemas.openxmlformats.org/officeDocument/2006/relationships/image" Target="../media/image11.png"/><Relationship Id="rId4" Type="http://schemas.openxmlformats.org/officeDocument/2006/relationships/package" Target="../embeddings/Microsoft_Excel_Worksheet.xlsx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Excel_Worksheet1.xls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Excel_Worksheet2.xls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emf"/><Relationship Id="rId5" Type="http://schemas.openxmlformats.org/officeDocument/2006/relationships/package" Target="../embeddings/Microsoft_Excel_Worksheet3.xlsx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emf"/><Relationship Id="rId5" Type="http://schemas.openxmlformats.org/officeDocument/2006/relationships/package" Target="../embeddings/Microsoft_Excel_Worksheet4.xlsx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emf"/><Relationship Id="rId5" Type="http://schemas.openxmlformats.org/officeDocument/2006/relationships/package" Target="../embeddings/Microsoft_Excel_Worksheet5.xlsx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emf"/><Relationship Id="rId5" Type="http://schemas.openxmlformats.org/officeDocument/2006/relationships/package" Target="../embeddings/Microsoft_Excel_Worksheet6.xlsx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BBBECE8-9C36-4F3C-ABB2-547F4DFEF1C7}"/>
              </a:ext>
            </a:extLst>
          </p:cNvPr>
          <p:cNvSpPr/>
          <p:nvPr/>
        </p:nvSpPr>
        <p:spPr bwMode="auto">
          <a:xfrm>
            <a:off x="-76200" y="-11690"/>
            <a:ext cx="12334568" cy="6869690"/>
          </a:xfrm>
          <a:prstGeom prst="rect">
            <a:avLst/>
          </a:prstGeom>
          <a:solidFill>
            <a:srgbClr val="043B5A"/>
          </a:solidFill>
          <a:ln w="9525" cap="flat" cmpd="sng" algn="ctr">
            <a:solidFill>
              <a:srgbClr val="02566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EAB1AE-D948-468D-B7D7-8C46B380E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3640" y="990600"/>
            <a:ext cx="4648200" cy="4690553"/>
          </a:xfrm>
          <a:prstGeom prst="rect">
            <a:avLst/>
          </a:prstGeom>
        </p:spPr>
      </p:pic>
      <p:pic>
        <p:nvPicPr>
          <p:cNvPr id="14" name="Picture 13" descr="A picture containing shoji, window, building&#10;&#10;Description automatically generated">
            <a:extLst>
              <a:ext uri="{FF2B5EF4-FFF2-40B4-BE49-F238E27FC236}">
                <a16:creationId xmlns:a16="http://schemas.microsoft.com/office/drawing/2014/main" id="{5BC44481-98CF-448B-9743-773D1BF660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914400"/>
            <a:ext cx="9144000" cy="51850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BA75EE-FFBB-4EBF-B68A-A56828899D45}"/>
              </a:ext>
            </a:extLst>
          </p:cNvPr>
          <p:cNvSpPr txBox="1"/>
          <p:nvPr/>
        </p:nvSpPr>
        <p:spPr>
          <a:xfrm>
            <a:off x="0" y="-73544"/>
            <a:ext cx="122097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Impact" panose="020B0806030902050204" pitchFamily="34" charset="0"/>
              </a:rPr>
              <a:t>Building the Course of Operations Management Around Web-Based Simulation Games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D0CD26-BA35-4014-8EB0-347E0F0AD2C9}"/>
              </a:ext>
            </a:extLst>
          </p:cNvPr>
          <p:cNvSpPr txBox="1"/>
          <p:nvPr/>
        </p:nvSpPr>
        <p:spPr>
          <a:xfrm>
            <a:off x="25400" y="6027003"/>
            <a:ext cx="12146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Impact" panose="020B0806030902050204" pitchFamily="34" charset="0"/>
              </a:rPr>
              <a:t>Ardavan Asef-Vaziri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Impact" panose="020B0806030902050204" pitchFamily="34" charset="0"/>
              </a:rPr>
              <a:t>Systems and Operations Management, California State University, Northridge</a:t>
            </a:r>
          </a:p>
        </p:txBody>
      </p:sp>
    </p:spTree>
    <p:extLst>
      <p:ext uri="{BB962C8B-B14F-4D97-AF65-F5344CB8AC3E}">
        <p14:creationId xmlns:p14="http://schemas.microsoft.com/office/powerpoint/2010/main" val="7735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A8F9359-2828-4E4C-A8DC-7ABA6E773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Underage Costs vs Total overage Costs</a:t>
            </a:r>
          </a:p>
        </p:txBody>
      </p:sp>
      <p:pic>
        <p:nvPicPr>
          <p:cNvPr id="5" name="!!Picture-Top">
            <a:extLst>
              <a:ext uri="{FF2B5EF4-FFF2-40B4-BE49-F238E27FC236}">
                <a16:creationId xmlns:a16="http://schemas.microsoft.com/office/drawing/2014/main" id="{438C9DEA-3EE5-46C5-BC28-544D47F61F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666135"/>
            <a:ext cx="9179014" cy="5810865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53A4E11-D3E0-4703-8D48-3E1261CCCD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6060174"/>
              </p:ext>
            </p:extLst>
          </p:nvPr>
        </p:nvGraphicFramePr>
        <p:xfrm>
          <a:off x="476250" y="968375"/>
          <a:ext cx="9048750" cy="547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2" name="Worksheet" r:id="rId5" imgW="9639477" imgH="5895936" progId="Excel.Sheet.12">
                  <p:embed/>
                </p:oleObj>
              </mc:Choice>
              <mc:Fallback>
                <p:oleObj name="Worksheet" r:id="rId5" imgW="9639477" imgH="5895936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453A4E11-D3E0-4703-8D48-3E1261CCCD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6250" y="968375"/>
                        <a:ext cx="9048750" cy="547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A445CDEC-6258-4090-9C6B-41AF7315FE37}"/>
              </a:ext>
            </a:extLst>
          </p:cNvPr>
          <p:cNvSpPr/>
          <p:nvPr/>
        </p:nvSpPr>
        <p:spPr bwMode="auto">
          <a:xfrm>
            <a:off x="4112041" y="2541641"/>
            <a:ext cx="629866" cy="189777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5DBB58-B313-4BC3-BF42-5E9B358EF106}"/>
              </a:ext>
            </a:extLst>
          </p:cNvPr>
          <p:cNvSpPr/>
          <p:nvPr/>
        </p:nvSpPr>
        <p:spPr bwMode="auto">
          <a:xfrm>
            <a:off x="4114523" y="2731358"/>
            <a:ext cx="629867" cy="191282"/>
          </a:xfrm>
          <a:prstGeom prst="rect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E345533-2EBC-4D4F-9112-A7477DC228C8}"/>
              </a:ext>
            </a:extLst>
          </p:cNvPr>
          <p:cNvSpPr/>
          <p:nvPr/>
        </p:nvSpPr>
        <p:spPr bwMode="auto">
          <a:xfrm>
            <a:off x="3328639" y="2713705"/>
            <a:ext cx="655005" cy="867695"/>
          </a:xfrm>
          <a:custGeom>
            <a:avLst/>
            <a:gdLst>
              <a:gd name="connsiteX0" fmla="*/ 1209094 w 1209094"/>
              <a:gd name="connsiteY0" fmla="*/ 2052320 h 2052320"/>
              <a:gd name="connsiteX1" fmla="*/ 54 w 1209094"/>
              <a:gd name="connsiteY1" fmla="*/ 812800 h 2052320"/>
              <a:gd name="connsiteX2" fmla="*/ 1158294 w 1209094"/>
              <a:gd name="connsiteY2" fmla="*/ 0 h 205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094" h="2052320">
                <a:moveTo>
                  <a:pt x="1209094" y="2052320"/>
                </a:moveTo>
                <a:cubicBezTo>
                  <a:pt x="608807" y="1603586"/>
                  <a:pt x="8521" y="1154853"/>
                  <a:pt x="54" y="812800"/>
                </a:cubicBezTo>
                <a:cubicBezTo>
                  <a:pt x="-8413" y="470747"/>
                  <a:pt x="973721" y="135467"/>
                  <a:pt x="1158294" y="0"/>
                </a:cubicBez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4331081-B85E-4C71-B3B8-9331CB5396DE}"/>
              </a:ext>
            </a:extLst>
          </p:cNvPr>
          <p:cNvSpPr/>
          <p:nvPr/>
        </p:nvSpPr>
        <p:spPr bwMode="auto">
          <a:xfrm rot="10800000">
            <a:off x="4866298" y="2713702"/>
            <a:ext cx="1110465" cy="1465525"/>
          </a:xfrm>
          <a:custGeom>
            <a:avLst/>
            <a:gdLst>
              <a:gd name="connsiteX0" fmla="*/ 1209094 w 1209094"/>
              <a:gd name="connsiteY0" fmla="*/ 2052320 h 2052320"/>
              <a:gd name="connsiteX1" fmla="*/ 54 w 1209094"/>
              <a:gd name="connsiteY1" fmla="*/ 812800 h 2052320"/>
              <a:gd name="connsiteX2" fmla="*/ 1158294 w 1209094"/>
              <a:gd name="connsiteY2" fmla="*/ 0 h 205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094" h="2052320">
                <a:moveTo>
                  <a:pt x="1209094" y="2052320"/>
                </a:moveTo>
                <a:cubicBezTo>
                  <a:pt x="608807" y="1603586"/>
                  <a:pt x="8521" y="1154853"/>
                  <a:pt x="54" y="812800"/>
                </a:cubicBezTo>
                <a:cubicBezTo>
                  <a:pt x="-8413" y="470747"/>
                  <a:pt x="973721" y="135467"/>
                  <a:pt x="1158294" y="0"/>
                </a:cubicBez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6B7021D-1179-4019-93B4-D812E4BCFE07}"/>
              </a:ext>
            </a:extLst>
          </p:cNvPr>
          <p:cNvSpPr/>
          <p:nvPr/>
        </p:nvSpPr>
        <p:spPr bwMode="auto">
          <a:xfrm>
            <a:off x="3392272" y="2819402"/>
            <a:ext cx="655004" cy="1123334"/>
          </a:xfrm>
          <a:custGeom>
            <a:avLst/>
            <a:gdLst>
              <a:gd name="connsiteX0" fmla="*/ 1209094 w 1209094"/>
              <a:gd name="connsiteY0" fmla="*/ 2052320 h 2052320"/>
              <a:gd name="connsiteX1" fmla="*/ 54 w 1209094"/>
              <a:gd name="connsiteY1" fmla="*/ 812800 h 2052320"/>
              <a:gd name="connsiteX2" fmla="*/ 1158294 w 1209094"/>
              <a:gd name="connsiteY2" fmla="*/ 0 h 205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094" h="2052320">
                <a:moveTo>
                  <a:pt x="1209094" y="2052320"/>
                </a:moveTo>
                <a:cubicBezTo>
                  <a:pt x="608807" y="1603586"/>
                  <a:pt x="8521" y="1154853"/>
                  <a:pt x="54" y="812800"/>
                </a:cubicBezTo>
                <a:cubicBezTo>
                  <a:pt x="-8413" y="470747"/>
                  <a:pt x="973721" y="135467"/>
                  <a:pt x="1158294" y="0"/>
                </a:cubicBezTo>
              </a:path>
            </a:pathLst>
          </a:cu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F93EADD-C680-45E0-BE38-18BA30010833}"/>
              </a:ext>
            </a:extLst>
          </p:cNvPr>
          <p:cNvSpPr/>
          <p:nvPr/>
        </p:nvSpPr>
        <p:spPr bwMode="auto">
          <a:xfrm rot="10800000">
            <a:off x="4758144" y="2819402"/>
            <a:ext cx="1169756" cy="1544288"/>
          </a:xfrm>
          <a:custGeom>
            <a:avLst/>
            <a:gdLst>
              <a:gd name="connsiteX0" fmla="*/ 1209094 w 1209094"/>
              <a:gd name="connsiteY0" fmla="*/ 2052320 h 2052320"/>
              <a:gd name="connsiteX1" fmla="*/ 54 w 1209094"/>
              <a:gd name="connsiteY1" fmla="*/ 812800 h 2052320"/>
              <a:gd name="connsiteX2" fmla="*/ 1158294 w 1209094"/>
              <a:gd name="connsiteY2" fmla="*/ 0 h 205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094" h="2052320">
                <a:moveTo>
                  <a:pt x="1209094" y="2052320"/>
                </a:moveTo>
                <a:cubicBezTo>
                  <a:pt x="608807" y="1603586"/>
                  <a:pt x="8521" y="1154853"/>
                  <a:pt x="54" y="812800"/>
                </a:cubicBezTo>
                <a:cubicBezTo>
                  <a:pt x="-8413" y="470747"/>
                  <a:pt x="973721" y="135467"/>
                  <a:pt x="1158294" y="0"/>
                </a:cubicBezTo>
              </a:path>
            </a:pathLst>
          </a:cu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30CAC1-1971-4954-B977-38E713A16744}"/>
              </a:ext>
            </a:extLst>
          </p:cNvPr>
          <p:cNvSpPr/>
          <p:nvPr/>
        </p:nvSpPr>
        <p:spPr bwMode="auto">
          <a:xfrm>
            <a:off x="4119037" y="4263074"/>
            <a:ext cx="627539" cy="188320"/>
          </a:xfrm>
          <a:prstGeom prst="rect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BBDF48-17F3-4BF5-AECE-B8A9348985EA}"/>
              </a:ext>
            </a:extLst>
          </p:cNvPr>
          <p:cNvSpPr/>
          <p:nvPr/>
        </p:nvSpPr>
        <p:spPr bwMode="auto">
          <a:xfrm>
            <a:off x="4113806" y="4085960"/>
            <a:ext cx="634595" cy="177114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D9A05F-35EB-451E-96DA-FB4D3FC43190}"/>
              </a:ext>
            </a:extLst>
          </p:cNvPr>
          <p:cNvSpPr/>
          <p:nvPr/>
        </p:nvSpPr>
        <p:spPr bwMode="auto">
          <a:xfrm>
            <a:off x="4134497" y="3498284"/>
            <a:ext cx="558548" cy="212114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2B4A2A-FB8E-4856-86DA-6211E376B87A}"/>
              </a:ext>
            </a:extLst>
          </p:cNvPr>
          <p:cNvSpPr/>
          <p:nvPr/>
        </p:nvSpPr>
        <p:spPr bwMode="auto">
          <a:xfrm>
            <a:off x="4112465" y="3894860"/>
            <a:ext cx="635937" cy="183752"/>
          </a:xfrm>
          <a:prstGeom prst="rect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8141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A8F9359-2828-4E4C-A8DC-7ABA6E773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Retailer profit vs Supplier Profit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8C9DEA-3EE5-46C5-BC28-544D47F61F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15324"/>
          <a:stretch/>
        </p:blipFill>
        <p:spPr>
          <a:xfrm>
            <a:off x="152400" y="666135"/>
            <a:ext cx="7772400" cy="5810865"/>
          </a:xfrm>
          <a:prstGeom prst="rect">
            <a:avLst/>
          </a:prstGeom>
        </p:spPr>
      </p:pic>
      <p:sp>
        <p:nvSpPr>
          <p:cNvPr id="7" name="AutoShape 3">
            <a:extLst>
              <a:ext uri="{FF2B5EF4-FFF2-40B4-BE49-F238E27FC236}">
                <a16:creationId xmlns:a16="http://schemas.microsoft.com/office/drawing/2014/main" id="{A489CCF0-6EC1-4464-92D4-5CE5AC4AE1CA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457200" y="981075"/>
            <a:ext cx="7467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" name="Rectangle 5">
            <a:extLst>
              <a:ext uri="{FF2B5EF4-FFF2-40B4-BE49-F238E27FC236}">
                <a16:creationId xmlns:a16="http://schemas.microsoft.com/office/drawing/2014/main" id="{F5FA6EFD-F988-4170-98A5-4AC6ACC05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875" y="1176338"/>
            <a:ext cx="636588" cy="2047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Rectangle 6">
            <a:extLst>
              <a:ext uri="{FF2B5EF4-FFF2-40B4-BE49-F238E27FC236}">
                <a16:creationId xmlns:a16="http://schemas.microsoft.com/office/drawing/2014/main" id="{D095C66D-98EC-4089-B87D-23F270463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875" y="1373188"/>
            <a:ext cx="636588" cy="2047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" name="Rectangle 7">
            <a:extLst>
              <a:ext uri="{FF2B5EF4-FFF2-40B4-BE49-F238E27FC236}">
                <a16:creationId xmlns:a16="http://schemas.microsoft.com/office/drawing/2014/main" id="{4E18B0F2-CB5D-4969-9DFE-D5FEE3657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0038" y="1373188"/>
            <a:ext cx="611188" cy="204788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" name="Rectangle 8">
            <a:extLst>
              <a:ext uri="{FF2B5EF4-FFF2-40B4-BE49-F238E27FC236}">
                <a16:creationId xmlns:a16="http://schemas.microsoft.com/office/drawing/2014/main" id="{DA4CC183-D268-4A84-BD40-CB3570152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875" y="1568450"/>
            <a:ext cx="636588" cy="1755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" name="Rectangle 9">
            <a:extLst>
              <a:ext uri="{FF2B5EF4-FFF2-40B4-BE49-F238E27FC236}">
                <a16:creationId xmlns:a16="http://schemas.microsoft.com/office/drawing/2014/main" id="{B547105B-C83E-48E9-8FCF-AC27AF886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875" y="3314700"/>
            <a:ext cx="636588" cy="2047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" name="Rectangle 10">
            <a:extLst>
              <a:ext uri="{FF2B5EF4-FFF2-40B4-BE49-F238E27FC236}">
                <a16:creationId xmlns:a16="http://schemas.microsoft.com/office/drawing/2014/main" id="{6454568B-FD77-43C7-89F0-E6C44ACC2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0038" y="3314700"/>
            <a:ext cx="611188" cy="204788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" name="Rectangle 11">
            <a:extLst>
              <a:ext uri="{FF2B5EF4-FFF2-40B4-BE49-F238E27FC236}">
                <a16:creationId xmlns:a16="http://schemas.microsoft.com/office/drawing/2014/main" id="{2338DE71-4398-4C5B-BFCF-3EE196FCB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875" y="3509963"/>
            <a:ext cx="636588" cy="9890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" name="Rectangle 12">
            <a:extLst>
              <a:ext uri="{FF2B5EF4-FFF2-40B4-BE49-F238E27FC236}">
                <a16:creationId xmlns:a16="http://schemas.microsoft.com/office/drawing/2014/main" id="{5E218E9B-F510-4963-8B02-5F9C2E665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875" y="4489450"/>
            <a:ext cx="636588" cy="2063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" name="Rectangle 13">
            <a:extLst>
              <a:ext uri="{FF2B5EF4-FFF2-40B4-BE49-F238E27FC236}">
                <a16:creationId xmlns:a16="http://schemas.microsoft.com/office/drawing/2014/main" id="{9646BF96-6F39-4F76-B646-FB26BFE6BB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0038" y="4489450"/>
            <a:ext cx="611188" cy="20637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" name="Rectangle 14">
            <a:extLst>
              <a:ext uri="{FF2B5EF4-FFF2-40B4-BE49-F238E27FC236}">
                <a16:creationId xmlns:a16="http://schemas.microsoft.com/office/drawing/2014/main" id="{D5D3ADB1-4DF4-4BFA-8A48-456A22A27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875" y="4686300"/>
            <a:ext cx="636588" cy="17716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" name="Rectangle 15">
            <a:extLst>
              <a:ext uri="{FF2B5EF4-FFF2-40B4-BE49-F238E27FC236}">
                <a16:creationId xmlns:a16="http://schemas.microsoft.com/office/drawing/2014/main" id="{1AAC5BBC-5B64-4621-B27C-4D1A36883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188" y="990600"/>
            <a:ext cx="6096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Random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3" name="Rectangle 16">
            <a:extLst>
              <a:ext uri="{FF2B5EF4-FFF2-40B4-BE49-F238E27FC236}">
                <a16:creationId xmlns:a16="http://schemas.microsoft.com/office/drawing/2014/main" id="{4E7B44A9-5B52-4633-BC74-EB94B32ED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788" y="990600"/>
            <a:ext cx="6096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Demand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4" name="Rectangle 17">
            <a:extLst>
              <a:ext uri="{FF2B5EF4-FFF2-40B4-BE49-F238E27FC236}">
                <a16:creationId xmlns:a16="http://schemas.microsoft.com/office/drawing/2014/main" id="{A5E2F069-C80D-41CC-A994-11252337B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990600"/>
            <a:ext cx="7985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Understock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5" name="Rectangle 18">
            <a:extLst>
              <a:ext uri="{FF2B5EF4-FFF2-40B4-BE49-F238E27FC236}">
                <a16:creationId xmlns:a16="http://schemas.microsoft.com/office/drawing/2014/main" id="{CA1ED092-8C7B-4045-9972-AFAE9D9A3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990600"/>
            <a:ext cx="9239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AveDemData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6" name="Rectangle 19">
            <a:extLst>
              <a:ext uri="{FF2B5EF4-FFF2-40B4-BE49-F238E27FC236}">
                <a16:creationId xmlns:a16="http://schemas.microsoft.com/office/drawing/2014/main" id="{12F675B4-4BE9-4719-8BAB-6C9B54EFF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8475" y="990600"/>
            <a:ext cx="2778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100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7" name="Rectangle 20">
            <a:extLst>
              <a:ext uri="{FF2B5EF4-FFF2-40B4-BE49-F238E27FC236}">
                <a16:creationId xmlns:a16="http://schemas.microsoft.com/office/drawing/2014/main" id="{3A09D76D-7DDD-45A0-8A21-39540F89E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990600"/>
            <a:ext cx="44926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Given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8" name="Rectangle 21">
            <a:extLst>
              <a:ext uri="{FF2B5EF4-FFF2-40B4-BE49-F238E27FC236}">
                <a16:creationId xmlns:a16="http://schemas.microsoft.com/office/drawing/2014/main" id="{7E9379E1-0761-4E5D-998D-BB6E4EE88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413" y="1203325"/>
            <a:ext cx="215900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92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9" name="Rectangle 22">
            <a:extLst>
              <a:ext uri="{FF2B5EF4-FFF2-40B4-BE49-F238E27FC236}">
                <a16:creationId xmlns:a16="http://schemas.microsoft.com/office/drawing/2014/main" id="{82040A13-ED2A-4A6B-BCCC-36894BE7D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6063" y="1203325"/>
            <a:ext cx="215900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94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0" name="Rectangle 23">
            <a:extLst>
              <a:ext uri="{FF2B5EF4-FFF2-40B4-BE49-F238E27FC236}">
                <a16:creationId xmlns:a16="http://schemas.microsoft.com/office/drawing/2014/main" id="{E2622360-1EFB-4F7A-8F96-746976F98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9775" y="1185863"/>
            <a:ext cx="13493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1" name="Rectangle 24">
            <a:extLst>
              <a:ext uri="{FF2B5EF4-FFF2-40B4-BE49-F238E27FC236}">
                <a16:creationId xmlns:a16="http://schemas.microsoft.com/office/drawing/2014/main" id="{D0B18327-0E3D-4680-8E99-85E010C52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185863"/>
            <a:ext cx="1130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StdDevDemData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2" name="Rectangle 25">
            <a:extLst>
              <a:ext uri="{FF2B5EF4-FFF2-40B4-BE49-F238E27FC236}">
                <a16:creationId xmlns:a16="http://schemas.microsoft.com/office/drawing/2014/main" id="{B2ABADA2-F5FE-4BF8-9A72-199E6E123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185863"/>
            <a:ext cx="2063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25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3" name="Rectangle 26">
            <a:extLst>
              <a:ext uri="{FF2B5EF4-FFF2-40B4-BE49-F238E27FC236}">
                <a16:creationId xmlns:a16="http://schemas.microsoft.com/office/drawing/2014/main" id="{17E99E75-578A-4C3C-9F9B-D2FE831E6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1185863"/>
            <a:ext cx="44926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Given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4" name="Rectangle 27">
            <a:extLst>
              <a:ext uri="{FF2B5EF4-FFF2-40B4-BE49-F238E27FC236}">
                <a16:creationId xmlns:a16="http://schemas.microsoft.com/office/drawing/2014/main" id="{346F1804-D90B-4419-A283-E4B25A510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413" y="1400175"/>
            <a:ext cx="215900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85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5" name="Rectangle 28">
            <a:extLst>
              <a:ext uri="{FF2B5EF4-FFF2-40B4-BE49-F238E27FC236}">
                <a16:creationId xmlns:a16="http://schemas.microsoft.com/office/drawing/2014/main" id="{6E80A1A5-AB62-4B45-B4B1-0A4EBF581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4150" y="1400175"/>
            <a:ext cx="287338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102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6" name="Rectangle 29">
            <a:extLst>
              <a:ext uri="{FF2B5EF4-FFF2-40B4-BE49-F238E27FC236}">
                <a16:creationId xmlns:a16="http://schemas.microsoft.com/office/drawing/2014/main" id="{052EF09C-F583-497F-9CAC-6325C24B2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9775" y="1390650"/>
            <a:ext cx="1349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7" name="Rectangle 30">
            <a:extLst>
              <a:ext uri="{FF2B5EF4-FFF2-40B4-BE49-F238E27FC236}">
                <a16:creationId xmlns:a16="http://schemas.microsoft.com/office/drawing/2014/main" id="{AAD25D77-1D44-4D99-AE9D-8C84174D8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381125"/>
            <a:ext cx="9509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RandDemand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8" name="Rectangle 31">
            <a:extLst>
              <a:ext uri="{FF2B5EF4-FFF2-40B4-BE49-F238E27FC236}">
                <a16:creationId xmlns:a16="http://schemas.microsoft.com/office/drawing/2014/main" id="{05053D6E-1D35-4B8C-87B0-AFC786892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8475" y="1390650"/>
            <a:ext cx="2778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Book Antiqua" panose="02040602050305030304" pitchFamily="18" charset="0"/>
              </a:rPr>
              <a:t>116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9" name="Rectangle 32">
            <a:extLst>
              <a:ext uri="{FF2B5EF4-FFF2-40B4-BE49-F238E27FC236}">
                <a16:creationId xmlns:a16="http://schemas.microsoft.com/office/drawing/2014/main" id="{5D43617D-A8D4-44FE-8BD2-2D8A20655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1381125"/>
            <a:ext cx="29432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=ROUND(NORM.INV(RAND(),$F$1,$F$2),0)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0" name="Rectangle 33">
            <a:extLst>
              <a:ext uri="{FF2B5EF4-FFF2-40B4-BE49-F238E27FC236}">
                <a16:creationId xmlns:a16="http://schemas.microsoft.com/office/drawing/2014/main" id="{5466ECEA-DEE0-4DE0-B830-AB20566A7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413" y="1595438"/>
            <a:ext cx="215900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80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1" name="Rectangle 34">
            <a:extLst>
              <a:ext uri="{FF2B5EF4-FFF2-40B4-BE49-F238E27FC236}">
                <a16:creationId xmlns:a16="http://schemas.microsoft.com/office/drawing/2014/main" id="{F4D35E13-3783-486B-BF94-8E985B714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4150" y="1595438"/>
            <a:ext cx="287338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124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2" name="Rectangle 35">
            <a:extLst>
              <a:ext uri="{FF2B5EF4-FFF2-40B4-BE49-F238E27FC236}">
                <a16:creationId xmlns:a16="http://schemas.microsoft.com/office/drawing/2014/main" id="{D4230C23-79EB-4435-AA99-8C4F10A03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850" y="1587500"/>
            <a:ext cx="2063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24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3" name="Rectangle 36">
            <a:extLst>
              <a:ext uri="{FF2B5EF4-FFF2-40B4-BE49-F238E27FC236}">
                <a16:creationId xmlns:a16="http://schemas.microsoft.com/office/drawing/2014/main" id="{14D2EF59-670C-42D4-A356-5B040F7AE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577975"/>
            <a:ext cx="111283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DemandAveSim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4" name="Rectangle 37">
            <a:extLst>
              <a:ext uri="{FF2B5EF4-FFF2-40B4-BE49-F238E27FC236}">
                <a16:creationId xmlns:a16="http://schemas.microsoft.com/office/drawing/2014/main" id="{CD8368E6-0A2F-456A-88BF-43D169FCE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7988" y="1577975"/>
            <a:ext cx="457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100.59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5" name="Rectangle 38">
            <a:extLst>
              <a:ext uri="{FF2B5EF4-FFF2-40B4-BE49-F238E27FC236}">
                <a16:creationId xmlns:a16="http://schemas.microsoft.com/office/drawing/2014/main" id="{C9ABC3CA-E200-4DC8-BBE9-8FE480A71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1577975"/>
            <a:ext cx="15255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=AVERAGE(B2:B1001)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6" name="Rectangle 39">
            <a:extLst>
              <a:ext uri="{FF2B5EF4-FFF2-40B4-BE49-F238E27FC236}">
                <a16:creationId xmlns:a16="http://schemas.microsoft.com/office/drawing/2014/main" id="{9E17E2AB-D825-4E0E-9581-ADB17BC77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500" y="1792288"/>
            <a:ext cx="287338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103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7" name="Rectangle 40">
            <a:extLst>
              <a:ext uri="{FF2B5EF4-FFF2-40B4-BE49-F238E27FC236}">
                <a16:creationId xmlns:a16="http://schemas.microsoft.com/office/drawing/2014/main" id="{774AE736-69DE-4FC5-88F5-7CA3DDD3D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6063" y="1792288"/>
            <a:ext cx="215900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85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8" name="Rectangle 41">
            <a:extLst>
              <a:ext uri="{FF2B5EF4-FFF2-40B4-BE49-F238E27FC236}">
                <a16:creationId xmlns:a16="http://schemas.microsoft.com/office/drawing/2014/main" id="{DA1A1427-D710-4BE2-89DB-EF1C331A1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9775" y="1773238"/>
            <a:ext cx="13493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9" name="Rectangle 42">
            <a:extLst>
              <a:ext uri="{FF2B5EF4-FFF2-40B4-BE49-F238E27FC236}">
                <a16:creationId xmlns:a16="http://schemas.microsoft.com/office/drawing/2014/main" id="{1FA37106-0A91-423A-8AE0-46182E845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773238"/>
            <a:ext cx="13192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DemandStdDevSim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0" name="Rectangle 43">
            <a:extLst>
              <a:ext uri="{FF2B5EF4-FFF2-40B4-BE49-F238E27FC236}">
                <a16:creationId xmlns:a16="http://schemas.microsoft.com/office/drawing/2014/main" id="{B1EA942B-E091-45D5-9A36-F13629D25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4500" y="1773238"/>
            <a:ext cx="38576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25.42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1" name="Rectangle 44">
            <a:extLst>
              <a:ext uri="{FF2B5EF4-FFF2-40B4-BE49-F238E27FC236}">
                <a16:creationId xmlns:a16="http://schemas.microsoft.com/office/drawing/2014/main" id="{21027EFF-4EAE-4542-A7EF-CDF3E1030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1773238"/>
            <a:ext cx="13906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=STDEV.S(B2:B1001)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2" name="Rectangle 45">
            <a:extLst>
              <a:ext uri="{FF2B5EF4-FFF2-40B4-BE49-F238E27FC236}">
                <a16:creationId xmlns:a16="http://schemas.microsoft.com/office/drawing/2014/main" id="{D1C4474A-D259-42FE-A428-3DC4C8312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413" y="1987550"/>
            <a:ext cx="215900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3" name="Rectangle 46">
            <a:extLst>
              <a:ext uri="{FF2B5EF4-FFF2-40B4-BE49-F238E27FC236}">
                <a16:creationId xmlns:a16="http://schemas.microsoft.com/office/drawing/2014/main" id="{5494C1EE-670F-4A5B-B160-BA4C69809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4150" y="1987550"/>
            <a:ext cx="287338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104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4" name="Rectangle 47">
            <a:extLst>
              <a:ext uri="{FF2B5EF4-FFF2-40B4-BE49-F238E27FC236}">
                <a16:creationId xmlns:a16="http://schemas.microsoft.com/office/drawing/2014/main" id="{0574F399-A201-4B5A-AC91-1D81ED8BB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9775" y="1978025"/>
            <a:ext cx="1349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5" name="Rectangle 48">
            <a:extLst>
              <a:ext uri="{FF2B5EF4-FFF2-40B4-BE49-F238E27FC236}">
                <a16:creationId xmlns:a16="http://schemas.microsoft.com/office/drawing/2014/main" id="{565616B4-D48A-499F-B637-020A87EEA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1970088"/>
            <a:ext cx="1524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p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6" name="Rectangle 49">
            <a:extLst>
              <a:ext uri="{FF2B5EF4-FFF2-40B4-BE49-F238E27FC236}">
                <a16:creationId xmlns:a16="http://schemas.microsoft.com/office/drawing/2014/main" id="{975E085C-C1B2-4B03-9777-63ECC84AE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8475" y="1970088"/>
            <a:ext cx="2778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120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7" name="Rectangle 50">
            <a:extLst>
              <a:ext uri="{FF2B5EF4-FFF2-40B4-BE49-F238E27FC236}">
                <a16:creationId xmlns:a16="http://schemas.microsoft.com/office/drawing/2014/main" id="{8DA97B59-AAD9-465D-BE22-5D063CA61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1970088"/>
            <a:ext cx="44926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Given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8" name="Rectangle 51">
            <a:extLst>
              <a:ext uri="{FF2B5EF4-FFF2-40B4-BE49-F238E27FC236}">
                <a16:creationId xmlns:a16="http://schemas.microsoft.com/office/drawing/2014/main" id="{F1D42B7B-3872-4BDB-9C0E-F8AC2F0D9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413" y="2182813"/>
            <a:ext cx="215900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83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9" name="Rectangle 52">
            <a:extLst>
              <a:ext uri="{FF2B5EF4-FFF2-40B4-BE49-F238E27FC236}">
                <a16:creationId xmlns:a16="http://schemas.microsoft.com/office/drawing/2014/main" id="{7524DEE7-D5E5-46FC-8565-28F590A3F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4150" y="2182813"/>
            <a:ext cx="287338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128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0" name="Rectangle 53">
            <a:extLst>
              <a:ext uri="{FF2B5EF4-FFF2-40B4-BE49-F238E27FC236}">
                <a16:creationId xmlns:a16="http://schemas.microsoft.com/office/drawing/2014/main" id="{3B254187-E07A-4483-9F07-FB2897E77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850" y="2174875"/>
            <a:ext cx="2063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28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1" name="Rectangle 54">
            <a:extLst>
              <a:ext uri="{FF2B5EF4-FFF2-40B4-BE49-F238E27FC236}">
                <a16:creationId xmlns:a16="http://schemas.microsoft.com/office/drawing/2014/main" id="{12E4475E-85F1-4393-ABAB-AA94CF8BA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2165350"/>
            <a:ext cx="1254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c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2" name="Rectangle 55">
            <a:extLst>
              <a:ext uri="{FF2B5EF4-FFF2-40B4-BE49-F238E27FC236}">
                <a16:creationId xmlns:a16="http://schemas.microsoft.com/office/drawing/2014/main" id="{A452AA1D-86A5-4978-8272-CF8234F08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165350"/>
            <a:ext cx="2063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40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3" name="Rectangle 56">
            <a:extLst>
              <a:ext uri="{FF2B5EF4-FFF2-40B4-BE49-F238E27FC236}">
                <a16:creationId xmlns:a16="http://schemas.microsoft.com/office/drawing/2014/main" id="{A9E6B4B9-EF59-4084-B95C-DF05CCB2D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2165350"/>
            <a:ext cx="44926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Given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4" name="Rectangle 57">
            <a:extLst>
              <a:ext uri="{FF2B5EF4-FFF2-40B4-BE49-F238E27FC236}">
                <a16:creationId xmlns:a16="http://schemas.microsoft.com/office/drawing/2014/main" id="{BEFCA690-5C91-4587-B5E9-11107C938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500" y="2379663"/>
            <a:ext cx="287338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133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5" name="Rectangle 58">
            <a:extLst>
              <a:ext uri="{FF2B5EF4-FFF2-40B4-BE49-F238E27FC236}">
                <a16:creationId xmlns:a16="http://schemas.microsoft.com/office/drawing/2014/main" id="{DFE04CC9-9C12-49EA-B0E4-B9E4C38D0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6063" y="2379663"/>
            <a:ext cx="215900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86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6" name="Rectangle 59">
            <a:extLst>
              <a:ext uri="{FF2B5EF4-FFF2-40B4-BE49-F238E27FC236}">
                <a16:creationId xmlns:a16="http://schemas.microsoft.com/office/drawing/2014/main" id="{0ACB6DE0-A211-4F88-BE9F-4E3CA2331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9775" y="2362200"/>
            <a:ext cx="13493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7" name="Rectangle 60">
            <a:extLst>
              <a:ext uri="{FF2B5EF4-FFF2-40B4-BE49-F238E27FC236}">
                <a16:creationId xmlns:a16="http://schemas.microsoft.com/office/drawing/2014/main" id="{C7DBD16B-172C-4FF0-A819-F694E25D6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2362200"/>
            <a:ext cx="1428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v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8" name="Rectangle 61">
            <a:extLst>
              <a:ext uri="{FF2B5EF4-FFF2-40B4-BE49-F238E27FC236}">
                <a16:creationId xmlns:a16="http://schemas.microsoft.com/office/drawing/2014/main" id="{77DC2EF5-6B48-4772-B95C-CF5949BEC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362200"/>
            <a:ext cx="2063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9" name="Rectangle 62">
            <a:extLst>
              <a:ext uri="{FF2B5EF4-FFF2-40B4-BE49-F238E27FC236}">
                <a16:creationId xmlns:a16="http://schemas.microsoft.com/office/drawing/2014/main" id="{82E0ADFF-FC51-4828-A387-BC7BDC743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2362200"/>
            <a:ext cx="44926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Given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0" name="Rectangle 63">
            <a:extLst>
              <a:ext uri="{FF2B5EF4-FFF2-40B4-BE49-F238E27FC236}">
                <a16:creationId xmlns:a16="http://schemas.microsoft.com/office/drawing/2014/main" id="{00D3BA21-E381-4D4F-9758-17C402C8F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413" y="2574925"/>
            <a:ext cx="215900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82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1" name="Rectangle 64">
            <a:extLst>
              <a:ext uri="{FF2B5EF4-FFF2-40B4-BE49-F238E27FC236}">
                <a16:creationId xmlns:a16="http://schemas.microsoft.com/office/drawing/2014/main" id="{738DD5F3-4C8E-4048-BE36-C1A8FA76C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6063" y="2574925"/>
            <a:ext cx="215900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2" name="Rectangle 65">
            <a:extLst>
              <a:ext uri="{FF2B5EF4-FFF2-40B4-BE49-F238E27FC236}">
                <a16:creationId xmlns:a16="http://schemas.microsoft.com/office/drawing/2014/main" id="{63529F3C-1037-4539-9272-64FE1BCAC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9775" y="2557463"/>
            <a:ext cx="13493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3" name="Rectangle 66">
            <a:extLst>
              <a:ext uri="{FF2B5EF4-FFF2-40B4-BE49-F238E27FC236}">
                <a16:creationId xmlns:a16="http://schemas.microsoft.com/office/drawing/2014/main" id="{4E0853D3-EF89-4DBC-8592-C0B5E3278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2557463"/>
            <a:ext cx="2508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Cu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4" name="Rectangle 67">
            <a:extLst>
              <a:ext uri="{FF2B5EF4-FFF2-40B4-BE49-F238E27FC236}">
                <a16:creationId xmlns:a16="http://schemas.microsoft.com/office/drawing/2014/main" id="{93C5A629-5F86-4F59-B573-2BD9CF46F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557463"/>
            <a:ext cx="2063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80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" name="Rectangle 68">
            <a:extLst>
              <a:ext uri="{FF2B5EF4-FFF2-40B4-BE49-F238E27FC236}">
                <a16:creationId xmlns:a16="http://schemas.microsoft.com/office/drawing/2014/main" id="{EF006FC1-D6DA-4373-B9C5-7919A30D6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2557463"/>
            <a:ext cx="44926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Given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6" name="Rectangle 69">
            <a:extLst>
              <a:ext uri="{FF2B5EF4-FFF2-40B4-BE49-F238E27FC236}">
                <a16:creationId xmlns:a16="http://schemas.microsoft.com/office/drawing/2014/main" id="{449115DC-B5AA-413D-AC46-BEA3F556B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413" y="2752725"/>
            <a:ext cx="215900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93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7" name="Rectangle 70">
            <a:extLst>
              <a:ext uri="{FF2B5EF4-FFF2-40B4-BE49-F238E27FC236}">
                <a16:creationId xmlns:a16="http://schemas.microsoft.com/office/drawing/2014/main" id="{77623DDD-B9FC-40D0-8BA7-FE615727B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4150" y="2752725"/>
            <a:ext cx="287338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116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8" name="Rectangle 71">
            <a:extLst>
              <a:ext uri="{FF2B5EF4-FFF2-40B4-BE49-F238E27FC236}">
                <a16:creationId xmlns:a16="http://schemas.microsoft.com/office/drawing/2014/main" id="{D667C640-106F-4818-B739-9DB7A5A63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850" y="2744788"/>
            <a:ext cx="2063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16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9" name="Rectangle 72">
            <a:extLst>
              <a:ext uri="{FF2B5EF4-FFF2-40B4-BE49-F238E27FC236}">
                <a16:creationId xmlns:a16="http://schemas.microsoft.com/office/drawing/2014/main" id="{B3D2ED7E-C40D-490E-9084-9056AEB81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2735263"/>
            <a:ext cx="2428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Co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0" name="Rectangle 73">
            <a:extLst>
              <a:ext uri="{FF2B5EF4-FFF2-40B4-BE49-F238E27FC236}">
                <a16:creationId xmlns:a16="http://schemas.microsoft.com/office/drawing/2014/main" id="{4F4BF8C1-5A9F-43DD-B78B-D1A025DF2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735263"/>
            <a:ext cx="2063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20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1" name="Rectangle 74">
            <a:extLst>
              <a:ext uri="{FF2B5EF4-FFF2-40B4-BE49-F238E27FC236}">
                <a16:creationId xmlns:a16="http://schemas.microsoft.com/office/drawing/2014/main" id="{F9AE25AD-AA33-45E9-9A3E-C36FAEBF0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2735263"/>
            <a:ext cx="50323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=F7-F8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2" name="Rectangle 75">
            <a:extLst>
              <a:ext uri="{FF2B5EF4-FFF2-40B4-BE49-F238E27FC236}">
                <a16:creationId xmlns:a16="http://schemas.microsoft.com/office/drawing/2014/main" id="{E560C57B-EA2E-4973-99AA-2357AD140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413" y="2949575"/>
            <a:ext cx="215900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3" name="Rectangle 76">
            <a:extLst>
              <a:ext uri="{FF2B5EF4-FFF2-40B4-BE49-F238E27FC236}">
                <a16:creationId xmlns:a16="http://schemas.microsoft.com/office/drawing/2014/main" id="{7D9A0718-4E4A-4919-AF4F-BCF093896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6063" y="2949575"/>
            <a:ext cx="215900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92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4" name="Rectangle 77">
            <a:extLst>
              <a:ext uri="{FF2B5EF4-FFF2-40B4-BE49-F238E27FC236}">
                <a16:creationId xmlns:a16="http://schemas.microsoft.com/office/drawing/2014/main" id="{86F7830E-DF90-4A84-A917-E4266153E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9775" y="2932113"/>
            <a:ext cx="13493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5" name="Rectangle 78">
            <a:extLst>
              <a:ext uri="{FF2B5EF4-FFF2-40B4-BE49-F238E27FC236}">
                <a16:creationId xmlns:a16="http://schemas.microsoft.com/office/drawing/2014/main" id="{44A426D7-5F6A-4FE5-B7AC-AF23A78DF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2932113"/>
            <a:ext cx="2778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SL*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6" name="Rectangle 79">
            <a:extLst>
              <a:ext uri="{FF2B5EF4-FFF2-40B4-BE49-F238E27FC236}">
                <a16:creationId xmlns:a16="http://schemas.microsoft.com/office/drawing/2014/main" id="{0130F9AB-C8BE-4784-85D4-9DF153CC8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9425" y="2932113"/>
            <a:ext cx="3238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80%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7" name="Rectangle 80">
            <a:extLst>
              <a:ext uri="{FF2B5EF4-FFF2-40B4-BE49-F238E27FC236}">
                <a16:creationId xmlns:a16="http://schemas.microsoft.com/office/drawing/2014/main" id="{1D1CC6B4-2C9C-4A68-85D9-C3C84E645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2932113"/>
            <a:ext cx="9509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=F9/(F9+F10)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8" name="Rectangle 81">
            <a:extLst>
              <a:ext uri="{FF2B5EF4-FFF2-40B4-BE49-F238E27FC236}">
                <a16:creationId xmlns:a16="http://schemas.microsoft.com/office/drawing/2014/main" id="{71F6223F-BDDB-49AB-8C1D-2943E93CE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413" y="3144838"/>
            <a:ext cx="215900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90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9" name="Rectangle 82">
            <a:extLst>
              <a:ext uri="{FF2B5EF4-FFF2-40B4-BE49-F238E27FC236}">
                <a16:creationId xmlns:a16="http://schemas.microsoft.com/office/drawing/2014/main" id="{C1DAECED-7B02-4FC7-A0B2-FD866D887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6063" y="3144838"/>
            <a:ext cx="215900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0" name="Rectangle 83">
            <a:extLst>
              <a:ext uri="{FF2B5EF4-FFF2-40B4-BE49-F238E27FC236}">
                <a16:creationId xmlns:a16="http://schemas.microsoft.com/office/drawing/2014/main" id="{D73710FF-1449-40E3-8147-024199036B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9775" y="3127375"/>
            <a:ext cx="13493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1" name="Rectangle 84">
            <a:extLst>
              <a:ext uri="{FF2B5EF4-FFF2-40B4-BE49-F238E27FC236}">
                <a16:creationId xmlns:a16="http://schemas.microsoft.com/office/drawing/2014/main" id="{2BB5FBBA-66CC-429B-9440-541BB619A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3127375"/>
            <a:ext cx="8699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RoundUpQ*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2" name="Rectangle 85">
            <a:extLst>
              <a:ext uri="{FF2B5EF4-FFF2-40B4-BE49-F238E27FC236}">
                <a16:creationId xmlns:a16="http://schemas.microsoft.com/office/drawing/2014/main" id="{AF38E6B5-ECAC-4195-A2AB-FF046AE7E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8475" y="3127375"/>
            <a:ext cx="2778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122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3" name="Rectangle 86">
            <a:extLst>
              <a:ext uri="{FF2B5EF4-FFF2-40B4-BE49-F238E27FC236}">
                <a16:creationId xmlns:a16="http://schemas.microsoft.com/office/drawing/2014/main" id="{FC747DAE-510B-448E-9094-5A9D4A94D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3127375"/>
            <a:ext cx="252253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=ROUNDUP(NORMINV(F11,F1,F2),0)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4" name="Rectangle 87">
            <a:extLst>
              <a:ext uri="{FF2B5EF4-FFF2-40B4-BE49-F238E27FC236}">
                <a16:creationId xmlns:a16="http://schemas.microsoft.com/office/drawing/2014/main" id="{804A769D-4569-476D-BA50-1F621BEA3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413" y="3341688"/>
            <a:ext cx="215900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94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5" name="Rectangle 88">
            <a:extLst>
              <a:ext uri="{FF2B5EF4-FFF2-40B4-BE49-F238E27FC236}">
                <a16:creationId xmlns:a16="http://schemas.microsoft.com/office/drawing/2014/main" id="{04641496-BB55-44B2-95A0-E67097F60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4150" y="3341688"/>
            <a:ext cx="287338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109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6" name="Rectangle 89">
            <a:extLst>
              <a:ext uri="{FF2B5EF4-FFF2-40B4-BE49-F238E27FC236}">
                <a16:creationId xmlns:a16="http://schemas.microsoft.com/office/drawing/2014/main" id="{C8A61B78-EBDB-4E52-86F2-822FC4A52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9775" y="3332163"/>
            <a:ext cx="1349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7" name="Rectangle 90">
            <a:extLst>
              <a:ext uri="{FF2B5EF4-FFF2-40B4-BE49-F238E27FC236}">
                <a16:creationId xmlns:a16="http://schemas.microsoft.com/office/drawing/2014/main" id="{3456BEB0-1BD0-4ADC-8659-6D111CBB3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3324225"/>
            <a:ext cx="43973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OurQ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8" name="Rectangle 91">
            <a:extLst>
              <a:ext uri="{FF2B5EF4-FFF2-40B4-BE49-F238E27FC236}">
                <a16:creationId xmlns:a16="http://schemas.microsoft.com/office/drawing/2014/main" id="{A0D1586F-4F52-4C0D-8756-0865B7AA3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8475" y="3332163"/>
            <a:ext cx="2778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Book Antiqua" panose="02040602050305030304" pitchFamily="18" charset="0"/>
              </a:rPr>
              <a:t>100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9" name="Rectangle 92">
            <a:extLst>
              <a:ext uri="{FF2B5EF4-FFF2-40B4-BE49-F238E27FC236}">
                <a16:creationId xmlns:a16="http://schemas.microsoft.com/office/drawing/2014/main" id="{BDC0720A-2A55-4A8F-A81C-F2749C22B3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3324225"/>
            <a:ext cx="53816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Chosen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0" name="Rectangle 93">
            <a:extLst>
              <a:ext uri="{FF2B5EF4-FFF2-40B4-BE49-F238E27FC236}">
                <a16:creationId xmlns:a16="http://schemas.microsoft.com/office/drawing/2014/main" id="{8F348AA5-63A5-4042-9534-0C4EE6BCD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500" y="3536950"/>
            <a:ext cx="287338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130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1" name="Rectangle 94">
            <a:extLst>
              <a:ext uri="{FF2B5EF4-FFF2-40B4-BE49-F238E27FC236}">
                <a16:creationId xmlns:a16="http://schemas.microsoft.com/office/drawing/2014/main" id="{4C446AF7-72B6-496D-9406-87029E96F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6063" y="3536950"/>
            <a:ext cx="215900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97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2" name="Rectangle 95">
            <a:extLst>
              <a:ext uri="{FF2B5EF4-FFF2-40B4-BE49-F238E27FC236}">
                <a16:creationId xmlns:a16="http://schemas.microsoft.com/office/drawing/2014/main" id="{93155125-49D9-412D-AEF9-AC55156A1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9775" y="3519488"/>
            <a:ext cx="13493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3" name="Rectangle 96">
            <a:extLst>
              <a:ext uri="{FF2B5EF4-FFF2-40B4-BE49-F238E27FC236}">
                <a16:creationId xmlns:a16="http://schemas.microsoft.com/office/drawing/2014/main" id="{E1095E03-533F-4807-87BB-9BF4B00FB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3519488"/>
            <a:ext cx="96043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Lost SalesAve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4" name="Rectangle 97">
            <a:extLst>
              <a:ext uri="{FF2B5EF4-FFF2-40B4-BE49-F238E27FC236}">
                <a16:creationId xmlns:a16="http://schemas.microsoft.com/office/drawing/2014/main" id="{0AF44DF9-F43B-48FE-BAAA-8712708D7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9425" y="3519488"/>
            <a:ext cx="3143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10.4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5" name="Rectangle 98">
            <a:extLst>
              <a:ext uri="{FF2B5EF4-FFF2-40B4-BE49-F238E27FC236}">
                <a16:creationId xmlns:a16="http://schemas.microsoft.com/office/drawing/2014/main" id="{B0CAC8D6-0C2C-4B21-93B3-6CB71CDAA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3519488"/>
            <a:ext cx="15430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=AVERAGE(C2:C1001)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6" name="Rectangle 99">
            <a:extLst>
              <a:ext uri="{FF2B5EF4-FFF2-40B4-BE49-F238E27FC236}">
                <a16:creationId xmlns:a16="http://schemas.microsoft.com/office/drawing/2014/main" id="{43AAE08C-088E-4A4F-89E2-0F4552523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413" y="3733800"/>
            <a:ext cx="215900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7" name="Rectangle 100">
            <a:extLst>
              <a:ext uri="{FF2B5EF4-FFF2-40B4-BE49-F238E27FC236}">
                <a16:creationId xmlns:a16="http://schemas.microsoft.com/office/drawing/2014/main" id="{98CF42A0-65C4-4711-9A3E-0DDEC9F98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6063" y="3733800"/>
            <a:ext cx="215900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97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8" name="Rectangle 101">
            <a:extLst>
              <a:ext uri="{FF2B5EF4-FFF2-40B4-BE49-F238E27FC236}">
                <a16:creationId xmlns:a16="http://schemas.microsoft.com/office/drawing/2014/main" id="{C525A2FD-3FA1-4783-B90F-CDCBB20EC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9775" y="3714750"/>
            <a:ext cx="13493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9" name="Rectangle 102">
            <a:extLst>
              <a:ext uri="{FF2B5EF4-FFF2-40B4-BE49-F238E27FC236}">
                <a16:creationId xmlns:a16="http://schemas.microsoft.com/office/drawing/2014/main" id="{78FA201D-D086-42CA-B5CE-2343FA1C5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3714750"/>
            <a:ext cx="6461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SalesAve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0" name="Rectangle 103">
            <a:extLst>
              <a:ext uri="{FF2B5EF4-FFF2-40B4-BE49-F238E27FC236}">
                <a16:creationId xmlns:a16="http://schemas.microsoft.com/office/drawing/2014/main" id="{59B9C6A0-38ED-4674-8C05-8867D3151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9425" y="3714750"/>
            <a:ext cx="3143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90.2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1" name="Rectangle 104">
            <a:extLst>
              <a:ext uri="{FF2B5EF4-FFF2-40B4-BE49-F238E27FC236}">
                <a16:creationId xmlns:a16="http://schemas.microsoft.com/office/drawing/2014/main" id="{3065D1DB-4320-4A67-BA1B-42C58F7CC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3714750"/>
            <a:ext cx="5746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=F4-F14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2" name="Rectangle 105">
            <a:extLst>
              <a:ext uri="{FF2B5EF4-FFF2-40B4-BE49-F238E27FC236}">
                <a16:creationId xmlns:a16="http://schemas.microsoft.com/office/drawing/2014/main" id="{8F97BFE0-41BF-48C3-8E4A-98D8A19AC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500" y="3929063"/>
            <a:ext cx="287338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111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3" name="Rectangle 106">
            <a:extLst>
              <a:ext uri="{FF2B5EF4-FFF2-40B4-BE49-F238E27FC236}">
                <a16:creationId xmlns:a16="http://schemas.microsoft.com/office/drawing/2014/main" id="{F8694300-DCC2-4758-AD13-F629AB8F3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6063" y="3929063"/>
            <a:ext cx="215900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80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4" name="Rectangle 107">
            <a:extLst>
              <a:ext uri="{FF2B5EF4-FFF2-40B4-BE49-F238E27FC236}">
                <a16:creationId xmlns:a16="http://schemas.microsoft.com/office/drawing/2014/main" id="{0ED43A22-1FB7-4F63-A1B4-C1E3DB8A9A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9775" y="3911600"/>
            <a:ext cx="13493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5" name="Rectangle 108">
            <a:extLst>
              <a:ext uri="{FF2B5EF4-FFF2-40B4-BE49-F238E27FC236}">
                <a16:creationId xmlns:a16="http://schemas.microsoft.com/office/drawing/2014/main" id="{5917E631-9FDD-413D-B5CE-789CC9270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3911600"/>
            <a:ext cx="9874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OverStockAve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6" name="Rectangle 109">
            <a:extLst>
              <a:ext uri="{FF2B5EF4-FFF2-40B4-BE49-F238E27FC236}">
                <a16:creationId xmlns:a16="http://schemas.microsoft.com/office/drawing/2014/main" id="{618FA2EB-465E-4F07-A8E2-F5472BB0A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9425" y="3911600"/>
            <a:ext cx="3143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9.82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7" name="Rectangle 110">
            <a:extLst>
              <a:ext uri="{FF2B5EF4-FFF2-40B4-BE49-F238E27FC236}">
                <a16:creationId xmlns:a16="http://schemas.microsoft.com/office/drawing/2014/main" id="{D3822F13-81EC-4ABE-8692-5D1DC8E12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3911600"/>
            <a:ext cx="6461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=F13-F15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8" name="Rectangle 111">
            <a:extLst>
              <a:ext uri="{FF2B5EF4-FFF2-40B4-BE49-F238E27FC236}">
                <a16:creationId xmlns:a16="http://schemas.microsoft.com/office/drawing/2014/main" id="{8C8C99BD-ACE7-4265-9937-503F5FCAA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500" y="4124325"/>
            <a:ext cx="287338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159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9" name="Rectangle 112">
            <a:extLst>
              <a:ext uri="{FF2B5EF4-FFF2-40B4-BE49-F238E27FC236}">
                <a16:creationId xmlns:a16="http://schemas.microsoft.com/office/drawing/2014/main" id="{DA53FE13-B371-475C-878E-1E796815C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6063" y="4124325"/>
            <a:ext cx="215900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80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0" name="Rectangle 113">
            <a:extLst>
              <a:ext uri="{FF2B5EF4-FFF2-40B4-BE49-F238E27FC236}">
                <a16:creationId xmlns:a16="http://schemas.microsoft.com/office/drawing/2014/main" id="{B409F53A-F56F-45A4-9716-1FD5EEED1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9775" y="4106863"/>
            <a:ext cx="13493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1" name="Rectangle 114">
            <a:extLst>
              <a:ext uri="{FF2B5EF4-FFF2-40B4-BE49-F238E27FC236}">
                <a16:creationId xmlns:a16="http://schemas.microsoft.com/office/drawing/2014/main" id="{6E70D0C9-7EBF-4CFD-9DAA-AE460ABFF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4106863"/>
            <a:ext cx="10318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$Lost SalesAve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2" name="Rectangle 115">
            <a:extLst>
              <a:ext uri="{FF2B5EF4-FFF2-40B4-BE49-F238E27FC236}">
                <a16:creationId xmlns:a16="http://schemas.microsoft.com/office/drawing/2014/main" id="{E0CA46BB-B566-4234-BFCC-11CBCCEA1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7988" y="4106863"/>
            <a:ext cx="457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832.64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3" name="Rectangle 116">
            <a:extLst>
              <a:ext uri="{FF2B5EF4-FFF2-40B4-BE49-F238E27FC236}">
                <a16:creationId xmlns:a16="http://schemas.microsoft.com/office/drawing/2014/main" id="{CE9ED926-3D41-4EC8-9A23-A9FE05A48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4106863"/>
            <a:ext cx="584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=F14*F9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4" name="Rectangle 117">
            <a:extLst>
              <a:ext uri="{FF2B5EF4-FFF2-40B4-BE49-F238E27FC236}">
                <a16:creationId xmlns:a16="http://schemas.microsoft.com/office/drawing/2014/main" id="{955403C4-7BBD-4006-BA19-77C39C86D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500" y="4321175"/>
            <a:ext cx="287338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105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5" name="Rectangle 118">
            <a:extLst>
              <a:ext uri="{FF2B5EF4-FFF2-40B4-BE49-F238E27FC236}">
                <a16:creationId xmlns:a16="http://schemas.microsoft.com/office/drawing/2014/main" id="{1C242787-FFF2-4EE2-8CEA-39B2806D8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4150" y="4321175"/>
            <a:ext cx="287338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102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6" name="Rectangle 119">
            <a:extLst>
              <a:ext uri="{FF2B5EF4-FFF2-40B4-BE49-F238E27FC236}">
                <a16:creationId xmlns:a16="http://schemas.microsoft.com/office/drawing/2014/main" id="{F09232A4-FEC1-430E-ABF2-900ED7B3F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9775" y="4311650"/>
            <a:ext cx="1349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7" name="Rectangle 120">
            <a:extLst>
              <a:ext uri="{FF2B5EF4-FFF2-40B4-BE49-F238E27FC236}">
                <a16:creationId xmlns:a16="http://schemas.microsoft.com/office/drawing/2014/main" id="{5ABB0D7D-CEC8-4807-AB33-993A99DF7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4303713"/>
            <a:ext cx="105886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$OverStockAve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8" name="Rectangle 121">
            <a:extLst>
              <a:ext uri="{FF2B5EF4-FFF2-40B4-BE49-F238E27FC236}">
                <a16:creationId xmlns:a16="http://schemas.microsoft.com/office/drawing/2014/main" id="{E002B043-117E-4088-8427-7B220FE54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7988" y="4303713"/>
            <a:ext cx="457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196.32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9" name="Rectangle 122">
            <a:extLst>
              <a:ext uri="{FF2B5EF4-FFF2-40B4-BE49-F238E27FC236}">
                <a16:creationId xmlns:a16="http://schemas.microsoft.com/office/drawing/2014/main" id="{82F96943-1BC2-49BE-9584-87BB02E15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4303713"/>
            <a:ext cx="65563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=F16*F10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0" name="Rectangle 123">
            <a:extLst>
              <a:ext uri="{FF2B5EF4-FFF2-40B4-BE49-F238E27FC236}">
                <a16:creationId xmlns:a16="http://schemas.microsoft.com/office/drawing/2014/main" id="{FE9F22B3-2FF1-41B3-9297-0AB56D4FF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500" y="4516438"/>
            <a:ext cx="287338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102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1" name="Rectangle 124">
            <a:extLst>
              <a:ext uri="{FF2B5EF4-FFF2-40B4-BE49-F238E27FC236}">
                <a16:creationId xmlns:a16="http://schemas.microsoft.com/office/drawing/2014/main" id="{DCC33764-CABA-47E6-BCA2-9C1123706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6063" y="4516438"/>
            <a:ext cx="215900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95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2" name="Rectangle 125">
            <a:extLst>
              <a:ext uri="{FF2B5EF4-FFF2-40B4-BE49-F238E27FC236}">
                <a16:creationId xmlns:a16="http://schemas.microsoft.com/office/drawing/2014/main" id="{DF806540-5289-4050-A139-B7EFBB4FC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9775" y="4498975"/>
            <a:ext cx="13493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3" name="Rectangle 126">
            <a:extLst>
              <a:ext uri="{FF2B5EF4-FFF2-40B4-BE49-F238E27FC236}">
                <a16:creationId xmlns:a16="http://schemas.microsoft.com/office/drawing/2014/main" id="{AFBAE916-5938-47F5-8C14-2BAA53D3E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4498975"/>
            <a:ext cx="15351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$TotalOverUnderStock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4" name="Rectangle 127">
            <a:extLst>
              <a:ext uri="{FF2B5EF4-FFF2-40B4-BE49-F238E27FC236}">
                <a16:creationId xmlns:a16="http://schemas.microsoft.com/office/drawing/2014/main" id="{C0A4D222-70FD-4BED-9117-6E01385F2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1475" y="4508500"/>
            <a:ext cx="5302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Book Antiqua" panose="02040602050305030304" pitchFamily="18" charset="0"/>
              </a:rPr>
              <a:t>1028.96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5" name="Rectangle 128">
            <a:extLst>
              <a:ext uri="{FF2B5EF4-FFF2-40B4-BE49-F238E27FC236}">
                <a16:creationId xmlns:a16="http://schemas.microsoft.com/office/drawing/2014/main" id="{08EAE420-80C7-4E4B-AF41-C797F028A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4498975"/>
            <a:ext cx="69056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=F17+F18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6" name="Rectangle 129">
            <a:extLst>
              <a:ext uri="{FF2B5EF4-FFF2-40B4-BE49-F238E27FC236}">
                <a16:creationId xmlns:a16="http://schemas.microsoft.com/office/drawing/2014/main" id="{8CAAAE60-757D-4721-8316-44441C811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413" y="4713288"/>
            <a:ext cx="215900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90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7" name="Rectangle 130">
            <a:extLst>
              <a:ext uri="{FF2B5EF4-FFF2-40B4-BE49-F238E27FC236}">
                <a16:creationId xmlns:a16="http://schemas.microsoft.com/office/drawing/2014/main" id="{83330484-A589-4E5A-ACC7-BA04B7062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4150" y="4713288"/>
            <a:ext cx="287338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132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8" name="Rectangle 131">
            <a:extLst>
              <a:ext uri="{FF2B5EF4-FFF2-40B4-BE49-F238E27FC236}">
                <a16:creationId xmlns:a16="http://schemas.microsoft.com/office/drawing/2014/main" id="{0D935541-5448-4E03-8237-E4C144041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850" y="4703763"/>
            <a:ext cx="2063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32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9" name="Rectangle 132">
            <a:extLst>
              <a:ext uri="{FF2B5EF4-FFF2-40B4-BE49-F238E27FC236}">
                <a16:creationId xmlns:a16="http://schemas.microsoft.com/office/drawing/2014/main" id="{BCC279B1-4104-4425-B388-9BBE43C55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4695825"/>
            <a:ext cx="9159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Service Level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0" name="Rectangle 133">
            <a:extLst>
              <a:ext uri="{FF2B5EF4-FFF2-40B4-BE49-F238E27FC236}">
                <a16:creationId xmlns:a16="http://schemas.microsoft.com/office/drawing/2014/main" id="{E1ABC64D-882E-4CF3-80A3-4B218855D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5450" y="4695825"/>
            <a:ext cx="4302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80.0%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1" name="Rectangle 134">
            <a:extLst>
              <a:ext uri="{FF2B5EF4-FFF2-40B4-BE49-F238E27FC236}">
                <a16:creationId xmlns:a16="http://schemas.microsoft.com/office/drawing/2014/main" id="{ECA89F2F-1CE9-4BC5-8E5B-9DB24E5E6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4695825"/>
            <a:ext cx="9509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=F9/(F9+F10)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2" name="Rectangle 135">
            <a:extLst>
              <a:ext uri="{FF2B5EF4-FFF2-40B4-BE49-F238E27FC236}">
                <a16:creationId xmlns:a16="http://schemas.microsoft.com/office/drawing/2014/main" id="{2C8DE551-69DA-4ADF-BD79-FFAF86CAA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500" y="4908550"/>
            <a:ext cx="287338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141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3" name="Rectangle 136">
            <a:extLst>
              <a:ext uri="{FF2B5EF4-FFF2-40B4-BE49-F238E27FC236}">
                <a16:creationId xmlns:a16="http://schemas.microsoft.com/office/drawing/2014/main" id="{8E3D7D55-0EF1-43BB-8E59-4E72D8FD8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6063" y="4908550"/>
            <a:ext cx="215900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77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4" name="Rectangle 137">
            <a:extLst>
              <a:ext uri="{FF2B5EF4-FFF2-40B4-BE49-F238E27FC236}">
                <a16:creationId xmlns:a16="http://schemas.microsoft.com/office/drawing/2014/main" id="{1D41986E-35AC-44E4-BC5B-224BBF984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9775" y="4891088"/>
            <a:ext cx="13493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5" name="Rectangle 138">
            <a:extLst>
              <a:ext uri="{FF2B5EF4-FFF2-40B4-BE49-F238E27FC236}">
                <a16:creationId xmlns:a16="http://schemas.microsoft.com/office/drawing/2014/main" id="{DA9DA167-6EE2-4EBC-AC21-B9DFEA8F2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4891088"/>
            <a:ext cx="5651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FillRate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6" name="Rectangle 139">
            <a:extLst>
              <a:ext uri="{FF2B5EF4-FFF2-40B4-BE49-F238E27FC236}">
                <a16:creationId xmlns:a16="http://schemas.microsoft.com/office/drawing/2014/main" id="{5DF0C729-F6A5-4F0D-91D1-D49C1FA29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1475" y="4891088"/>
            <a:ext cx="5302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0.89653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7" name="Rectangle 140">
            <a:extLst>
              <a:ext uri="{FF2B5EF4-FFF2-40B4-BE49-F238E27FC236}">
                <a16:creationId xmlns:a16="http://schemas.microsoft.com/office/drawing/2014/main" id="{37C0DFE0-268E-474A-BA4B-59E7D4A44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4891088"/>
            <a:ext cx="6191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=F15/F4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8" name="Rectangle 141">
            <a:extLst>
              <a:ext uri="{FF2B5EF4-FFF2-40B4-BE49-F238E27FC236}">
                <a16:creationId xmlns:a16="http://schemas.microsoft.com/office/drawing/2014/main" id="{4632AF17-EC18-4EE9-A0C5-325D54305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413" y="5105400"/>
            <a:ext cx="215900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88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9" name="Rectangle 142">
            <a:extLst>
              <a:ext uri="{FF2B5EF4-FFF2-40B4-BE49-F238E27FC236}">
                <a16:creationId xmlns:a16="http://schemas.microsoft.com/office/drawing/2014/main" id="{6E7A2C05-C13D-4FC3-B6AC-1DC1E1E82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4150" y="5105400"/>
            <a:ext cx="287338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130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0" name="Rectangle 143">
            <a:extLst>
              <a:ext uri="{FF2B5EF4-FFF2-40B4-BE49-F238E27FC236}">
                <a16:creationId xmlns:a16="http://schemas.microsoft.com/office/drawing/2014/main" id="{F8025B93-59D0-4B4E-A7A9-A05A3B447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850" y="5095875"/>
            <a:ext cx="2063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30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1" name="Rectangle 144">
            <a:extLst>
              <a:ext uri="{FF2B5EF4-FFF2-40B4-BE49-F238E27FC236}">
                <a16:creationId xmlns:a16="http://schemas.microsoft.com/office/drawing/2014/main" id="{40FF9710-7B3F-4DDE-A460-76FD6C9F9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5086350"/>
            <a:ext cx="8794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ServiceLevel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2" name="Rectangle 145">
            <a:extLst>
              <a:ext uri="{FF2B5EF4-FFF2-40B4-BE49-F238E27FC236}">
                <a16:creationId xmlns:a16="http://schemas.microsoft.com/office/drawing/2014/main" id="{DBC23917-C65C-4686-999F-512D37B59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4500" y="5086350"/>
            <a:ext cx="38576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0.487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3" name="Rectangle 146">
            <a:extLst>
              <a:ext uri="{FF2B5EF4-FFF2-40B4-BE49-F238E27FC236}">
                <a16:creationId xmlns:a16="http://schemas.microsoft.com/office/drawing/2014/main" id="{7BD8BE9D-3E72-4AB7-A12F-58BFD405E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5086350"/>
            <a:ext cx="31861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=COUNTIF($C$2:$C$1001,0)/COUNT(C2:C1001)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4" name="Rectangle 147">
            <a:extLst>
              <a:ext uri="{FF2B5EF4-FFF2-40B4-BE49-F238E27FC236}">
                <a16:creationId xmlns:a16="http://schemas.microsoft.com/office/drawing/2014/main" id="{1AD6D769-4160-4A8B-A3CE-DFE4B62B5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500" y="5300663"/>
            <a:ext cx="287338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118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5" name="Rectangle 148">
            <a:extLst>
              <a:ext uri="{FF2B5EF4-FFF2-40B4-BE49-F238E27FC236}">
                <a16:creationId xmlns:a16="http://schemas.microsoft.com/office/drawing/2014/main" id="{9EBE57FE-8398-44E0-BFDF-829F24E38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6063" y="5300663"/>
            <a:ext cx="215900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83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6" name="Rectangle 149">
            <a:extLst>
              <a:ext uri="{FF2B5EF4-FFF2-40B4-BE49-F238E27FC236}">
                <a16:creationId xmlns:a16="http://schemas.microsoft.com/office/drawing/2014/main" id="{49991EE1-2120-4064-8B00-66B7232E0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9775" y="5283200"/>
            <a:ext cx="13493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7" name="Rectangle 150">
            <a:extLst>
              <a:ext uri="{FF2B5EF4-FFF2-40B4-BE49-F238E27FC236}">
                <a16:creationId xmlns:a16="http://schemas.microsoft.com/office/drawing/2014/main" id="{CA1DD4F8-7EA5-440A-A0CE-C4D070E54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5283200"/>
            <a:ext cx="15970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Retailes Expected Profit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8" name="Rectangle 151">
            <a:extLst>
              <a:ext uri="{FF2B5EF4-FFF2-40B4-BE49-F238E27FC236}">
                <a16:creationId xmlns:a16="http://schemas.microsoft.com/office/drawing/2014/main" id="{A62BAC71-60C7-4889-BD1E-58A20DE2B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7988" y="5283200"/>
            <a:ext cx="457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7018.4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9" name="Rectangle 152">
            <a:extLst>
              <a:ext uri="{FF2B5EF4-FFF2-40B4-BE49-F238E27FC236}">
                <a16:creationId xmlns:a16="http://schemas.microsoft.com/office/drawing/2014/main" id="{84B885C7-6020-4E00-A22D-64C5E3376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9248" y="5293032"/>
            <a:ext cx="106439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=F9*F15-F10*F16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290" name="Rectangle 153">
            <a:extLst>
              <a:ext uri="{FF2B5EF4-FFF2-40B4-BE49-F238E27FC236}">
                <a16:creationId xmlns:a16="http://schemas.microsoft.com/office/drawing/2014/main" id="{6F88680E-A0CD-486D-8CAC-F2993452A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500" y="5495925"/>
            <a:ext cx="287338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103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1" name="Rectangle 154">
            <a:extLst>
              <a:ext uri="{FF2B5EF4-FFF2-40B4-BE49-F238E27FC236}">
                <a16:creationId xmlns:a16="http://schemas.microsoft.com/office/drawing/2014/main" id="{4D44FB6D-BF60-496F-ADEC-5EB946251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4150" y="5495925"/>
            <a:ext cx="287338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115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2" name="Rectangle 155">
            <a:extLst>
              <a:ext uri="{FF2B5EF4-FFF2-40B4-BE49-F238E27FC236}">
                <a16:creationId xmlns:a16="http://schemas.microsoft.com/office/drawing/2014/main" id="{E42F6AF7-1E2E-4E67-B17F-60F21BB37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850" y="5487988"/>
            <a:ext cx="2063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15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3" name="Rectangle 156">
            <a:extLst>
              <a:ext uri="{FF2B5EF4-FFF2-40B4-BE49-F238E27FC236}">
                <a16:creationId xmlns:a16="http://schemas.microsoft.com/office/drawing/2014/main" id="{E1858372-B8CE-4A24-8E16-843DB4541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5478463"/>
            <a:ext cx="15970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Retailes Expected Profit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4" name="Rectangle 157">
            <a:extLst>
              <a:ext uri="{FF2B5EF4-FFF2-40B4-BE49-F238E27FC236}">
                <a16:creationId xmlns:a16="http://schemas.microsoft.com/office/drawing/2014/main" id="{1AF232ED-EE8E-4E2A-B17C-18DF01EA0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7988" y="5478463"/>
            <a:ext cx="4572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7018.4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5" name="Rectangle 158">
            <a:extLst>
              <a:ext uri="{FF2B5EF4-FFF2-40B4-BE49-F238E27FC236}">
                <a16:creationId xmlns:a16="http://schemas.microsoft.com/office/drawing/2014/main" id="{1EA1B908-BDE5-4136-BB50-73F1D5459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9515" y="5507027"/>
            <a:ext cx="151002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=F15*F6+F16*F8-F13*F7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296" name="Rectangle 159">
            <a:extLst>
              <a:ext uri="{FF2B5EF4-FFF2-40B4-BE49-F238E27FC236}">
                <a16:creationId xmlns:a16="http://schemas.microsoft.com/office/drawing/2014/main" id="{F132D8BA-2880-4B1F-AABA-2EFDB8188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413" y="5692775"/>
            <a:ext cx="215900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96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7" name="Rectangle 160">
            <a:extLst>
              <a:ext uri="{FF2B5EF4-FFF2-40B4-BE49-F238E27FC236}">
                <a16:creationId xmlns:a16="http://schemas.microsoft.com/office/drawing/2014/main" id="{A0492A11-9E94-4229-8939-4CEA9A2DE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4150" y="5692775"/>
            <a:ext cx="287338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122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8" name="Rectangle 161">
            <a:extLst>
              <a:ext uri="{FF2B5EF4-FFF2-40B4-BE49-F238E27FC236}">
                <a16:creationId xmlns:a16="http://schemas.microsoft.com/office/drawing/2014/main" id="{793CC740-80F6-4D94-A1B1-CAB5C6B43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850" y="5683250"/>
            <a:ext cx="2063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22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9" name="Rectangle 162">
            <a:extLst>
              <a:ext uri="{FF2B5EF4-FFF2-40B4-BE49-F238E27FC236}">
                <a16:creationId xmlns:a16="http://schemas.microsoft.com/office/drawing/2014/main" id="{7FB07221-4574-4A79-8DF5-1A9820C6F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5675313"/>
            <a:ext cx="2603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cM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0" name="Rectangle 163">
            <a:extLst>
              <a:ext uri="{FF2B5EF4-FFF2-40B4-BE49-F238E27FC236}">
                <a16:creationId xmlns:a16="http://schemas.microsoft.com/office/drawing/2014/main" id="{AB494BF4-3D2C-4728-91F5-9A57A5E30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675313"/>
            <a:ext cx="2063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10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1" name="Rectangle 164">
            <a:extLst>
              <a:ext uri="{FF2B5EF4-FFF2-40B4-BE49-F238E27FC236}">
                <a16:creationId xmlns:a16="http://schemas.microsoft.com/office/drawing/2014/main" id="{6E17E872-6E4B-4607-83AA-64035CC84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5675313"/>
            <a:ext cx="44926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Given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2" name="Rectangle 165">
            <a:extLst>
              <a:ext uri="{FF2B5EF4-FFF2-40B4-BE49-F238E27FC236}">
                <a16:creationId xmlns:a16="http://schemas.microsoft.com/office/drawing/2014/main" id="{ABA89173-D905-4F90-9131-1DD7F25B8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413" y="5888038"/>
            <a:ext cx="215900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3" name="Rectangle 166">
            <a:extLst>
              <a:ext uri="{FF2B5EF4-FFF2-40B4-BE49-F238E27FC236}">
                <a16:creationId xmlns:a16="http://schemas.microsoft.com/office/drawing/2014/main" id="{F96E002C-825C-4DDD-B0B3-0E8691BE3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4150" y="5888038"/>
            <a:ext cx="287338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122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4" name="Rectangle 167">
            <a:extLst>
              <a:ext uri="{FF2B5EF4-FFF2-40B4-BE49-F238E27FC236}">
                <a16:creationId xmlns:a16="http://schemas.microsoft.com/office/drawing/2014/main" id="{E5CD7572-20F1-4231-9122-340C06076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850" y="5880100"/>
            <a:ext cx="2063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22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5" name="Rectangle 168">
            <a:extLst>
              <a:ext uri="{FF2B5EF4-FFF2-40B4-BE49-F238E27FC236}">
                <a16:creationId xmlns:a16="http://schemas.microsoft.com/office/drawing/2014/main" id="{A0DC3FE1-C077-4134-87A2-A17577A5B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5870575"/>
            <a:ext cx="132873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Manufacturer Profit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6" name="Rectangle 169">
            <a:extLst>
              <a:ext uri="{FF2B5EF4-FFF2-40B4-BE49-F238E27FC236}">
                <a16:creationId xmlns:a16="http://schemas.microsoft.com/office/drawing/2014/main" id="{809A1AE3-F3E9-40C3-AB29-F6AAAAE89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1475" y="5870575"/>
            <a:ext cx="45845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2803.68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7" name="Rectangle 170">
            <a:extLst>
              <a:ext uri="{FF2B5EF4-FFF2-40B4-BE49-F238E27FC236}">
                <a16:creationId xmlns:a16="http://schemas.microsoft.com/office/drawing/2014/main" id="{3524D859-9BA7-46C8-A870-0579CD92F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2193" y="5880623"/>
            <a:ext cx="171200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Book Antiqua" panose="02040602050305030304" pitchFamily="18" charset="0"/>
              </a:rPr>
              <a:t>=F13*(F7-F25)-F16*(F8-F25)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308" name="Rectangle 171">
            <a:extLst>
              <a:ext uri="{FF2B5EF4-FFF2-40B4-BE49-F238E27FC236}">
                <a16:creationId xmlns:a16="http://schemas.microsoft.com/office/drawing/2014/main" id="{3A8C11EF-7175-4520-8910-83121C4C9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500" y="6084888"/>
            <a:ext cx="287338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112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9" name="Rectangle 172">
            <a:extLst>
              <a:ext uri="{FF2B5EF4-FFF2-40B4-BE49-F238E27FC236}">
                <a16:creationId xmlns:a16="http://schemas.microsoft.com/office/drawing/2014/main" id="{5D2C8331-1C55-45A5-8A6D-76F467253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6063" y="6084888"/>
            <a:ext cx="215900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83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0" name="Rectangle 173">
            <a:extLst>
              <a:ext uri="{FF2B5EF4-FFF2-40B4-BE49-F238E27FC236}">
                <a16:creationId xmlns:a16="http://schemas.microsoft.com/office/drawing/2014/main" id="{47956E13-F393-4F4E-97F6-C65A0002B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9775" y="6067425"/>
            <a:ext cx="13493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1" name="Rectangle 174">
            <a:extLst>
              <a:ext uri="{FF2B5EF4-FFF2-40B4-BE49-F238E27FC236}">
                <a16:creationId xmlns:a16="http://schemas.microsoft.com/office/drawing/2014/main" id="{016BC5E3-2880-45F0-8A41-C9AA1E2DA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413" y="6067425"/>
            <a:ext cx="13366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Supply Chain Profit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2" name="Rectangle 175">
            <a:extLst>
              <a:ext uri="{FF2B5EF4-FFF2-40B4-BE49-F238E27FC236}">
                <a16:creationId xmlns:a16="http://schemas.microsoft.com/office/drawing/2014/main" id="{6E12542A-6B0D-4D5A-A1DF-423F1257A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1475" y="6067425"/>
            <a:ext cx="45845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100" dirty="0">
                <a:solidFill>
                  <a:srgbClr val="000000"/>
                </a:solidFill>
                <a:latin typeface="Book Antiqua" panose="02040602050305030304" pitchFamily="18" charset="0"/>
              </a:rPr>
              <a:t>9228.08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3" name="Rectangle 176">
            <a:extLst>
              <a:ext uri="{FF2B5EF4-FFF2-40B4-BE49-F238E27FC236}">
                <a16:creationId xmlns:a16="http://schemas.microsoft.com/office/drawing/2014/main" id="{15B5B028-541D-4FD6-9E1E-DAFA40BE3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6067425"/>
            <a:ext cx="69056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=F23+F26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4" name="Rectangle 177">
            <a:extLst>
              <a:ext uri="{FF2B5EF4-FFF2-40B4-BE49-F238E27FC236}">
                <a16:creationId xmlns:a16="http://schemas.microsoft.com/office/drawing/2014/main" id="{ECD62CF5-9049-4AD4-BEB9-4E96C7F31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413" y="6280150"/>
            <a:ext cx="215900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5" name="Rectangle 178">
            <a:extLst>
              <a:ext uri="{FF2B5EF4-FFF2-40B4-BE49-F238E27FC236}">
                <a16:creationId xmlns:a16="http://schemas.microsoft.com/office/drawing/2014/main" id="{B09ECA3D-E49E-443F-943C-06467C9FF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4150" y="6280150"/>
            <a:ext cx="287338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101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6" name="Rectangle 179">
            <a:extLst>
              <a:ext uri="{FF2B5EF4-FFF2-40B4-BE49-F238E27FC236}">
                <a16:creationId xmlns:a16="http://schemas.microsoft.com/office/drawing/2014/main" id="{EF8F5299-9F77-4D31-BE6F-88370040F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9775" y="6272213"/>
            <a:ext cx="1349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7" name="Line 180">
            <a:extLst>
              <a:ext uri="{FF2B5EF4-FFF2-40B4-BE49-F238E27FC236}">
                <a16:creationId xmlns:a16="http://schemas.microsoft.com/office/drawing/2014/main" id="{6F7DCD45-3579-4914-99DF-D094B8C4E54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176338"/>
            <a:ext cx="574675" cy="0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" name="Rectangle 181">
            <a:extLst>
              <a:ext uri="{FF2B5EF4-FFF2-40B4-BE49-F238E27FC236}">
                <a16:creationId xmlns:a16="http://schemas.microsoft.com/office/drawing/2014/main" id="{9CDC31CD-BE6A-40BA-B965-6A12C20A6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76338"/>
            <a:ext cx="574675" cy="95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9" name="Line 182">
            <a:extLst>
              <a:ext uri="{FF2B5EF4-FFF2-40B4-BE49-F238E27FC236}">
                <a16:creationId xmlns:a16="http://schemas.microsoft.com/office/drawing/2014/main" id="{9A5422AD-3205-493D-9F75-CB085BDAA37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1875" y="981075"/>
            <a:ext cx="0" cy="195263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0" name="Rectangle 183">
            <a:extLst>
              <a:ext uri="{FF2B5EF4-FFF2-40B4-BE49-F238E27FC236}">
                <a16:creationId xmlns:a16="http://schemas.microsoft.com/office/drawing/2014/main" id="{3EEA3085-786A-4263-880A-AEF9FC700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875" y="981075"/>
            <a:ext cx="9525" cy="195263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1" name="Line 184">
            <a:extLst>
              <a:ext uri="{FF2B5EF4-FFF2-40B4-BE49-F238E27FC236}">
                <a16:creationId xmlns:a16="http://schemas.microsoft.com/office/drawing/2014/main" id="{16AFA15A-CAD9-410C-AC06-E709E280D2DF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0525" y="981075"/>
            <a:ext cx="0" cy="195263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2" name="Rectangle 185">
            <a:extLst>
              <a:ext uri="{FF2B5EF4-FFF2-40B4-BE49-F238E27FC236}">
                <a16:creationId xmlns:a16="http://schemas.microsoft.com/office/drawing/2014/main" id="{3754F122-CD12-4434-9C96-9005D3C21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0525" y="981075"/>
            <a:ext cx="7938" cy="195263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3" name="Line 186">
            <a:extLst>
              <a:ext uri="{FF2B5EF4-FFF2-40B4-BE49-F238E27FC236}">
                <a16:creationId xmlns:a16="http://schemas.microsoft.com/office/drawing/2014/main" id="{A4B47556-F5EE-4691-B75D-CCB458045E7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373188"/>
            <a:ext cx="574675" cy="0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4" name="Rectangle 187">
            <a:extLst>
              <a:ext uri="{FF2B5EF4-FFF2-40B4-BE49-F238E27FC236}">
                <a16:creationId xmlns:a16="http://schemas.microsoft.com/office/drawing/2014/main" id="{90089F5B-7E82-4CAF-AC69-65F708586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373188"/>
            <a:ext cx="574675" cy="7938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" name="Line 188">
            <a:extLst>
              <a:ext uri="{FF2B5EF4-FFF2-40B4-BE49-F238E27FC236}">
                <a16:creationId xmlns:a16="http://schemas.microsoft.com/office/drawing/2014/main" id="{310FE8C4-AAAF-4BED-9D65-FA826E8CD64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8463" y="1373188"/>
            <a:ext cx="2441575" cy="0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" name="Rectangle 189">
            <a:extLst>
              <a:ext uri="{FF2B5EF4-FFF2-40B4-BE49-F238E27FC236}">
                <a16:creationId xmlns:a16="http://schemas.microsoft.com/office/drawing/2014/main" id="{CD918F96-97F3-47F3-8CCC-C31551B69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1373188"/>
            <a:ext cx="2441575" cy="7938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" name="Line 190">
            <a:extLst>
              <a:ext uri="{FF2B5EF4-FFF2-40B4-BE49-F238E27FC236}">
                <a16:creationId xmlns:a16="http://schemas.microsoft.com/office/drawing/2014/main" id="{018633A1-BC1E-4308-A942-DC26468D51B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0038" y="981075"/>
            <a:ext cx="0" cy="392113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" name="Rectangle 191">
            <a:extLst>
              <a:ext uri="{FF2B5EF4-FFF2-40B4-BE49-F238E27FC236}">
                <a16:creationId xmlns:a16="http://schemas.microsoft.com/office/drawing/2014/main" id="{77622A18-B0B5-4A18-B2E4-5A5E82FA1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0038" y="981075"/>
            <a:ext cx="9525" cy="392113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" name="Line 192">
            <a:extLst>
              <a:ext uri="{FF2B5EF4-FFF2-40B4-BE49-F238E27FC236}">
                <a16:creationId xmlns:a16="http://schemas.microsoft.com/office/drawing/2014/main" id="{D3D57D14-B45E-4FF5-B37E-B85D0E126620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1700" y="981075"/>
            <a:ext cx="0" cy="392113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" name="Rectangle 193">
            <a:extLst>
              <a:ext uri="{FF2B5EF4-FFF2-40B4-BE49-F238E27FC236}">
                <a16:creationId xmlns:a16="http://schemas.microsoft.com/office/drawing/2014/main" id="{DDED0A1C-56AF-4D9F-BD5F-391944080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1700" y="981075"/>
            <a:ext cx="9525" cy="392113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1" name="Line 194">
            <a:extLst>
              <a:ext uri="{FF2B5EF4-FFF2-40B4-BE49-F238E27FC236}">
                <a16:creationId xmlns:a16="http://schemas.microsoft.com/office/drawing/2014/main" id="{DB5DC532-BBB0-4321-995D-753948463B8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568450"/>
            <a:ext cx="574675" cy="0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2" name="Rectangle 195">
            <a:extLst>
              <a:ext uri="{FF2B5EF4-FFF2-40B4-BE49-F238E27FC236}">
                <a16:creationId xmlns:a16="http://schemas.microsoft.com/office/drawing/2014/main" id="{6ECFF502-173B-4184-A6AB-AA7F28143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568450"/>
            <a:ext cx="574675" cy="95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3" name="Line 196">
            <a:extLst>
              <a:ext uri="{FF2B5EF4-FFF2-40B4-BE49-F238E27FC236}">
                <a16:creationId xmlns:a16="http://schemas.microsoft.com/office/drawing/2014/main" id="{BCE08367-3F50-4935-B905-E51E8F9191A8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8463" y="1568450"/>
            <a:ext cx="2441575" cy="0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4" name="Rectangle 197">
            <a:extLst>
              <a:ext uri="{FF2B5EF4-FFF2-40B4-BE49-F238E27FC236}">
                <a16:creationId xmlns:a16="http://schemas.microsoft.com/office/drawing/2014/main" id="{AF277841-FFDF-4793-AC23-DEC9D90C4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1568450"/>
            <a:ext cx="2441575" cy="95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5" name="Line 198">
            <a:extLst>
              <a:ext uri="{FF2B5EF4-FFF2-40B4-BE49-F238E27FC236}">
                <a16:creationId xmlns:a16="http://schemas.microsoft.com/office/drawing/2014/main" id="{2A566386-BD59-46AB-9F4E-CA56164DE15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765300"/>
            <a:ext cx="574675" cy="0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6" name="Rectangle 199">
            <a:extLst>
              <a:ext uri="{FF2B5EF4-FFF2-40B4-BE49-F238E27FC236}">
                <a16:creationId xmlns:a16="http://schemas.microsoft.com/office/drawing/2014/main" id="{5A8FCA95-57B4-4EE6-BDD1-47491B218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765300"/>
            <a:ext cx="574675" cy="7938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" name="Line 200">
            <a:extLst>
              <a:ext uri="{FF2B5EF4-FFF2-40B4-BE49-F238E27FC236}">
                <a16:creationId xmlns:a16="http://schemas.microsoft.com/office/drawing/2014/main" id="{AE48CE48-457E-4765-8AA5-C3A3B2692E0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960563"/>
            <a:ext cx="574675" cy="0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" name="Rectangle 201">
            <a:extLst>
              <a:ext uri="{FF2B5EF4-FFF2-40B4-BE49-F238E27FC236}">
                <a16:creationId xmlns:a16="http://schemas.microsoft.com/office/drawing/2014/main" id="{CAD39A9C-87FD-4BDB-92C9-42218B0FD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960563"/>
            <a:ext cx="574675" cy="95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" name="Line 202">
            <a:extLst>
              <a:ext uri="{FF2B5EF4-FFF2-40B4-BE49-F238E27FC236}">
                <a16:creationId xmlns:a16="http://schemas.microsoft.com/office/drawing/2014/main" id="{42F21FD3-1498-45BD-8148-FB18731C174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2157413"/>
            <a:ext cx="574675" cy="0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" name="Rectangle 203">
            <a:extLst>
              <a:ext uri="{FF2B5EF4-FFF2-40B4-BE49-F238E27FC236}">
                <a16:creationId xmlns:a16="http://schemas.microsoft.com/office/drawing/2014/main" id="{4E8C7AB3-C710-4A0B-A315-77DC5F898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157413"/>
            <a:ext cx="574675" cy="7938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" name="Line 204">
            <a:extLst>
              <a:ext uri="{FF2B5EF4-FFF2-40B4-BE49-F238E27FC236}">
                <a16:creationId xmlns:a16="http://schemas.microsoft.com/office/drawing/2014/main" id="{A7301D20-D08C-4D7A-9B40-42999EBB288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2352675"/>
            <a:ext cx="574675" cy="0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206">
            <a:extLst>
              <a:ext uri="{FF2B5EF4-FFF2-40B4-BE49-F238E27FC236}">
                <a16:creationId xmlns:a16="http://schemas.microsoft.com/office/drawing/2014/main" id="{0E7DE571-E8DF-4A03-9878-989DA0434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352675"/>
            <a:ext cx="574675" cy="95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207">
            <a:extLst>
              <a:ext uri="{FF2B5EF4-FFF2-40B4-BE49-F238E27FC236}">
                <a16:creationId xmlns:a16="http://schemas.microsoft.com/office/drawing/2014/main" id="{04731B42-EF00-450B-95A7-8771C9AD398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2547938"/>
            <a:ext cx="574675" cy="0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208">
            <a:extLst>
              <a:ext uri="{FF2B5EF4-FFF2-40B4-BE49-F238E27FC236}">
                <a16:creationId xmlns:a16="http://schemas.microsoft.com/office/drawing/2014/main" id="{1F6D2C00-B8F7-4E18-80D7-0488F5845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547938"/>
            <a:ext cx="574675" cy="95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209">
            <a:extLst>
              <a:ext uri="{FF2B5EF4-FFF2-40B4-BE49-F238E27FC236}">
                <a16:creationId xmlns:a16="http://schemas.microsoft.com/office/drawing/2014/main" id="{C2AEE18D-CE35-4F8C-B0E3-55CD7DC2B55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2744788"/>
            <a:ext cx="574675" cy="0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210">
            <a:extLst>
              <a:ext uri="{FF2B5EF4-FFF2-40B4-BE49-F238E27FC236}">
                <a16:creationId xmlns:a16="http://schemas.microsoft.com/office/drawing/2014/main" id="{3DA7798C-3556-4B15-8854-03E45C8D6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4788"/>
            <a:ext cx="574675" cy="7938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211">
            <a:extLst>
              <a:ext uri="{FF2B5EF4-FFF2-40B4-BE49-F238E27FC236}">
                <a16:creationId xmlns:a16="http://schemas.microsoft.com/office/drawing/2014/main" id="{C332DF32-9EAC-4DFB-BDFE-E12AEC796E5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2922588"/>
            <a:ext cx="574675" cy="0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212">
            <a:extLst>
              <a:ext uri="{FF2B5EF4-FFF2-40B4-BE49-F238E27FC236}">
                <a16:creationId xmlns:a16="http://schemas.microsoft.com/office/drawing/2014/main" id="{7A54434F-8039-441E-B2E9-6BDDF4E0C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922588"/>
            <a:ext cx="574675" cy="95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213">
            <a:extLst>
              <a:ext uri="{FF2B5EF4-FFF2-40B4-BE49-F238E27FC236}">
                <a16:creationId xmlns:a16="http://schemas.microsoft.com/office/drawing/2014/main" id="{D2738D49-C42C-42D4-9DAE-1978D6D8924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3117850"/>
            <a:ext cx="574675" cy="0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214">
            <a:extLst>
              <a:ext uri="{FF2B5EF4-FFF2-40B4-BE49-F238E27FC236}">
                <a16:creationId xmlns:a16="http://schemas.microsoft.com/office/drawing/2014/main" id="{8E07EE45-1EA8-410D-A03E-5C77AE0A7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117850"/>
            <a:ext cx="574675" cy="95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215">
            <a:extLst>
              <a:ext uri="{FF2B5EF4-FFF2-40B4-BE49-F238E27FC236}">
                <a16:creationId xmlns:a16="http://schemas.microsoft.com/office/drawing/2014/main" id="{6E791E6E-63BD-4391-A0B6-4F1AA61854C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3314700"/>
            <a:ext cx="574675" cy="0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216">
            <a:extLst>
              <a:ext uri="{FF2B5EF4-FFF2-40B4-BE49-F238E27FC236}">
                <a16:creationId xmlns:a16="http://schemas.microsoft.com/office/drawing/2014/main" id="{7F6BEB5D-26DB-4F86-816B-81C7CBE02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314700"/>
            <a:ext cx="574675" cy="95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217">
            <a:extLst>
              <a:ext uri="{FF2B5EF4-FFF2-40B4-BE49-F238E27FC236}">
                <a16:creationId xmlns:a16="http://schemas.microsoft.com/office/drawing/2014/main" id="{68F5CD4B-A2AF-454D-B38E-A93A9243CB3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8463" y="3314700"/>
            <a:ext cx="2441575" cy="0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218">
            <a:extLst>
              <a:ext uri="{FF2B5EF4-FFF2-40B4-BE49-F238E27FC236}">
                <a16:creationId xmlns:a16="http://schemas.microsoft.com/office/drawing/2014/main" id="{6807CABE-3C4A-4A66-B903-7A159F63A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3314700"/>
            <a:ext cx="2441575" cy="95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219">
            <a:extLst>
              <a:ext uri="{FF2B5EF4-FFF2-40B4-BE49-F238E27FC236}">
                <a16:creationId xmlns:a16="http://schemas.microsoft.com/office/drawing/2014/main" id="{EB0D8D9E-A04E-48CE-A1C3-26315820044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0038" y="1577975"/>
            <a:ext cx="0" cy="1736725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220">
            <a:extLst>
              <a:ext uri="{FF2B5EF4-FFF2-40B4-BE49-F238E27FC236}">
                <a16:creationId xmlns:a16="http://schemas.microsoft.com/office/drawing/2014/main" id="{08BB694F-1E38-491C-B8C1-933E85DDF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0038" y="1577975"/>
            <a:ext cx="9525" cy="17367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221">
            <a:extLst>
              <a:ext uri="{FF2B5EF4-FFF2-40B4-BE49-F238E27FC236}">
                <a16:creationId xmlns:a16="http://schemas.microsoft.com/office/drawing/2014/main" id="{3927ECC5-9DAC-4C66-A8EE-217889519B93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1700" y="1577975"/>
            <a:ext cx="0" cy="1736725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22">
            <a:extLst>
              <a:ext uri="{FF2B5EF4-FFF2-40B4-BE49-F238E27FC236}">
                <a16:creationId xmlns:a16="http://schemas.microsoft.com/office/drawing/2014/main" id="{D4AA4CE9-EFCA-4DCC-B1F4-88CE84C66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1700" y="1577975"/>
            <a:ext cx="9525" cy="17367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23">
            <a:extLst>
              <a:ext uri="{FF2B5EF4-FFF2-40B4-BE49-F238E27FC236}">
                <a16:creationId xmlns:a16="http://schemas.microsoft.com/office/drawing/2014/main" id="{7BFBC23D-D1B4-4893-A932-EB05920CB53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3509963"/>
            <a:ext cx="574675" cy="0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224">
            <a:extLst>
              <a:ext uri="{FF2B5EF4-FFF2-40B4-BE49-F238E27FC236}">
                <a16:creationId xmlns:a16="http://schemas.microsoft.com/office/drawing/2014/main" id="{AEC5A08E-4CED-4718-9EEB-A06047CF2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509963"/>
            <a:ext cx="574675" cy="95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25">
            <a:extLst>
              <a:ext uri="{FF2B5EF4-FFF2-40B4-BE49-F238E27FC236}">
                <a16:creationId xmlns:a16="http://schemas.microsoft.com/office/drawing/2014/main" id="{D99804B2-EC3F-4545-B711-E853B15B2B28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8463" y="3509963"/>
            <a:ext cx="2441575" cy="0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26">
            <a:extLst>
              <a:ext uri="{FF2B5EF4-FFF2-40B4-BE49-F238E27FC236}">
                <a16:creationId xmlns:a16="http://schemas.microsoft.com/office/drawing/2014/main" id="{CDDE6877-D5A7-4C03-A1FA-5FC1EEC7E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3509963"/>
            <a:ext cx="2441575" cy="95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227">
            <a:extLst>
              <a:ext uri="{FF2B5EF4-FFF2-40B4-BE49-F238E27FC236}">
                <a16:creationId xmlns:a16="http://schemas.microsoft.com/office/drawing/2014/main" id="{1A51BD85-F2B3-4A23-825F-CFBCB474C06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3706813"/>
            <a:ext cx="574675" cy="0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228">
            <a:extLst>
              <a:ext uri="{FF2B5EF4-FFF2-40B4-BE49-F238E27FC236}">
                <a16:creationId xmlns:a16="http://schemas.microsoft.com/office/drawing/2014/main" id="{15E35F55-BBE2-4A14-8C9F-E5C170536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706813"/>
            <a:ext cx="574675" cy="7938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229">
            <a:extLst>
              <a:ext uri="{FF2B5EF4-FFF2-40B4-BE49-F238E27FC236}">
                <a16:creationId xmlns:a16="http://schemas.microsoft.com/office/drawing/2014/main" id="{62C3BDF9-BDFF-466C-969D-FB385A15BC1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3902075"/>
            <a:ext cx="574675" cy="0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230">
            <a:extLst>
              <a:ext uri="{FF2B5EF4-FFF2-40B4-BE49-F238E27FC236}">
                <a16:creationId xmlns:a16="http://schemas.microsoft.com/office/drawing/2014/main" id="{0B772CEC-EADB-492A-91A6-E6456453D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902075"/>
            <a:ext cx="574675" cy="95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231">
            <a:extLst>
              <a:ext uri="{FF2B5EF4-FFF2-40B4-BE49-F238E27FC236}">
                <a16:creationId xmlns:a16="http://schemas.microsoft.com/office/drawing/2014/main" id="{3102AE94-294A-48AA-8BF3-C70615147C9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4098925"/>
            <a:ext cx="574675" cy="0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232">
            <a:extLst>
              <a:ext uri="{FF2B5EF4-FFF2-40B4-BE49-F238E27FC236}">
                <a16:creationId xmlns:a16="http://schemas.microsoft.com/office/drawing/2014/main" id="{9C4EA831-68C3-459C-8D3C-38E8488F7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098925"/>
            <a:ext cx="574675" cy="7938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233">
            <a:extLst>
              <a:ext uri="{FF2B5EF4-FFF2-40B4-BE49-F238E27FC236}">
                <a16:creationId xmlns:a16="http://schemas.microsoft.com/office/drawing/2014/main" id="{449D9222-18BC-46A2-B45A-6359F3175CE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4294188"/>
            <a:ext cx="574675" cy="0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234">
            <a:extLst>
              <a:ext uri="{FF2B5EF4-FFF2-40B4-BE49-F238E27FC236}">
                <a16:creationId xmlns:a16="http://schemas.microsoft.com/office/drawing/2014/main" id="{CBA4F60A-AAEE-4D46-B398-867EC6982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294188"/>
            <a:ext cx="574675" cy="95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235">
            <a:extLst>
              <a:ext uri="{FF2B5EF4-FFF2-40B4-BE49-F238E27FC236}">
                <a16:creationId xmlns:a16="http://schemas.microsoft.com/office/drawing/2014/main" id="{BD3539CA-87BB-4930-B42A-63D7D8FBF9A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4489450"/>
            <a:ext cx="574675" cy="0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Rectangle 236">
            <a:extLst>
              <a:ext uri="{FF2B5EF4-FFF2-40B4-BE49-F238E27FC236}">
                <a16:creationId xmlns:a16="http://schemas.microsoft.com/office/drawing/2014/main" id="{5296395E-92C6-41B2-9E88-9DFA924F9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489450"/>
            <a:ext cx="574675" cy="95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237">
            <a:extLst>
              <a:ext uri="{FF2B5EF4-FFF2-40B4-BE49-F238E27FC236}">
                <a16:creationId xmlns:a16="http://schemas.microsoft.com/office/drawing/2014/main" id="{A924D9F3-7648-4065-87CB-E72EA4DADA1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8463" y="4489450"/>
            <a:ext cx="2441575" cy="0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Rectangle 238">
            <a:extLst>
              <a:ext uri="{FF2B5EF4-FFF2-40B4-BE49-F238E27FC236}">
                <a16:creationId xmlns:a16="http://schemas.microsoft.com/office/drawing/2014/main" id="{31FF3EE1-BE79-47F5-97AB-CD1CA1AAC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4489450"/>
            <a:ext cx="2441575" cy="95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239">
            <a:extLst>
              <a:ext uri="{FF2B5EF4-FFF2-40B4-BE49-F238E27FC236}">
                <a16:creationId xmlns:a16="http://schemas.microsoft.com/office/drawing/2014/main" id="{948E2B27-200B-4F8E-8B92-ABA5C84EBE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0038" y="3519488"/>
            <a:ext cx="0" cy="969963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Rectangle 240">
            <a:extLst>
              <a:ext uri="{FF2B5EF4-FFF2-40B4-BE49-F238E27FC236}">
                <a16:creationId xmlns:a16="http://schemas.microsoft.com/office/drawing/2014/main" id="{D106CFFA-11C3-4846-80CF-8B17866A5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0038" y="3519488"/>
            <a:ext cx="9525" cy="969963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Line 241">
            <a:extLst>
              <a:ext uri="{FF2B5EF4-FFF2-40B4-BE49-F238E27FC236}">
                <a16:creationId xmlns:a16="http://schemas.microsoft.com/office/drawing/2014/main" id="{C9030837-CE33-4575-AC9B-DC34B844896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1700" y="3519488"/>
            <a:ext cx="0" cy="969963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Rectangle 242">
            <a:extLst>
              <a:ext uri="{FF2B5EF4-FFF2-40B4-BE49-F238E27FC236}">
                <a16:creationId xmlns:a16="http://schemas.microsoft.com/office/drawing/2014/main" id="{97851838-9303-4077-9A02-066D2C551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1700" y="3519488"/>
            <a:ext cx="9525" cy="969963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Line 243">
            <a:extLst>
              <a:ext uri="{FF2B5EF4-FFF2-40B4-BE49-F238E27FC236}">
                <a16:creationId xmlns:a16="http://schemas.microsoft.com/office/drawing/2014/main" id="{95289A54-8962-4086-961B-7E6843AAF27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4686300"/>
            <a:ext cx="574675" cy="0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Rectangle 244">
            <a:extLst>
              <a:ext uri="{FF2B5EF4-FFF2-40B4-BE49-F238E27FC236}">
                <a16:creationId xmlns:a16="http://schemas.microsoft.com/office/drawing/2014/main" id="{D0FFE3F8-60E9-4C26-B5E7-7EA673658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686300"/>
            <a:ext cx="574675" cy="95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Line 245">
            <a:extLst>
              <a:ext uri="{FF2B5EF4-FFF2-40B4-BE49-F238E27FC236}">
                <a16:creationId xmlns:a16="http://schemas.microsoft.com/office/drawing/2014/main" id="{95F63EFE-DA71-4D28-B6FA-2227458B80F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8463" y="4686300"/>
            <a:ext cx="2441575" cy="0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Rectangle 246">
            <a:extLst>
              <a:ext uri="{FF2B5EF4-FFF2-40B4-BE49-F238E27FC236}">
                <a16:creationId xmlns:a16="http://schemas.microsoft.com/office/drawing/2014/main" id="{F9DF3045-7D8E-4575-810B-5A29C6BCA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4686300"/>
            <a:ext cx="2441575" cy="95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Line 247">
            <a:extLst>
              <a:ext uri="{FF2B5EF4-FFF2-40B4-BE49-F238E27FC236}">
                <a16:creationId xmlns:a16="http://schemas.microsoft.com/office/drawing/2014/main" id="{D5ECE62C-9907-431B-B09F-91DAEBC039B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4881563"/>
            <a:ext cx="574675" cy="0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Rectangle 248">
            <a:extLst>
              <a:ext uri="{FF2B5EF4-FFF2-40B4-BE49-F238E27FC236}">
                <a16:creationId xmlns:a16="http://schemas.microsoft.com/office/drawing/2014/main" id="{E4E542AE-BCF1-49A4-94F5-3D8FA3717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881563"/>
            <a:ext cx="574675" cy="95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49">
            <a:extLst>
              <a:ext uri="{FF2B5EF4-FFF2-40B4-BE49-F238E27FC236}">
                <a16:creationId xmlns:a16="http://schemas.microsoft.com/office/drawing/2014/main" id="{1513DB60-06A9-49CC-A7A3-777D7C8FC6D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5078413"/>
            <a:ext cx="574675" cy="0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Rectangle 250">
            <a:extLst>
              <a:ext uri="{FF2B5EF4-FFF2-40B4-BE49-F238E27FC236}">
                <a16:creationId xmlns:a16="http://schemas.microsoft.com/office/drawing/2014/main" id="{0CB7F48B-6FFB-40B6-877A-8DF467987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078413"/>
            <a:ext cx="574675" cy="7938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Line 251">
            <a:extLst>
              <a:ext uri="{FF2B5EF4-FFF2-40B4-BE49-F238E27FC236}">
                <a16:creationId xmlns:a16="http://schemas.microsoft.com/office/drawing/2014/main" id="{9BA3C851-833D-432F-846D-45BCD91ADC6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5273675"/>
            <a:ext cx="574675" cy="0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Rectangle 252">
            <a:extLst>
              <a:ext uri="{FF2B5EF4-FFF2-40B4-BE49-F238E27FC236}">
                <a16:creationId xmlns:a16="http://schemas.microsoft.com/office/drawing/2014/main" id="{D1EFFA33-BEA4-4F6F-B13F-3CF304C55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273675"/>
            <a:ext cx="574675" cy="95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Line 253">
            <a:extLst>
              <a:ext uri="{FF2B5EF4-FFF2-40B4-BE49-F238E27FC236}">
                <a16:creationId xmlns:a16="http://schemas.microsoft.com/office/drawing/2014/main" id="{A18B3A12-9767-499B-A332-A65BA3C304C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5470525"/>
            <a:ext cx="574675" cy="0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Rectangle 254">
            <a:extLst>
              <a:ext uri="{FF2B5EF4-FFF2-40B4-BE49-F238E27FC236}">
                <a16:creationId xmlns:a16="http://schemas.microsoft.com/office/drawing/2014/main" id="{302A993D-76D9-4274-9A79-5E6B71382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470525"/>
            <a:ext cx="574675" cy="7938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255">
            <a:extLst>
              <a:ext uri="{FF2B5EF4-FFF2-40B4-BE49-F238E27FC236}">
                <a16:creationId xmlns:a16="http://schemas.microsoft.com/office/drawing/2014/main" id="{62CE2DF2-7105-403C-896F-9E2A1BD76C4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5665788"/>
            <a:ext cx="574675" cy="0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Rectangle 256">
            <a:extLst>
              <a:ext uri="{FF2B5EF4-FFF2-40B4-BE49-F238E27FC236}">
                <a16:creationId xmlns:a16="http://schemas.microsoft.com/office/drawing/2014/main" id="{EF756B68-787D-4049-AAD3-D90BF0CA6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665788"/>
            <a:ext cx="574675" cy="95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257">
            <a:extLst>
              <a:ext uri="{FF2B5EF4-FFF2-40B4-BE49-F238E27FC236}">
                <a16:creationId xmlns:a16="http://schemas.microsoft.com/office/drawing/2014/main" id="{980B9683-AFA3-48C7-8DA3-2D701A091C6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5861050"/>
            <a:ext cx="574675" cy="0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Rectangle 258">
            <a:extLst>
              <a:ext uri="{FF2B5EF4-FFF2-40B4-BE49-F238E27FC236}">
                <a16:creationId xmlns:a16="http://schemas.microsoft.com/office/drawing/2014/main" id="{58ABC581-E8DB-4066-AAD2-0D9431AC1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861050"/>
            <a:ext cx="574675" cy="95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Line 259">
            <a:extLst>
              <a:ext uri="{FF2B5EF4-FFF2-40B4-BE49-F238E27FC236}">
                <a16:creationId xmlns:a16="http://schemas.microsoft.com/office/drawing/2014/main" id="{2445F034-64BC-4643-89F0-19F45515C6B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057900"/>
            <a:ext cx="574675" cy="0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Rectangle 260">
            <a:extLst>
              <a:ext uri="{FF2B5EF4-FFF2-40B4-BE49-F238E27FC236}">
                <a16:creationId xmlns:a16="http://schemas.microsoft.com/office/drawing/2014/main" id="{DC6C5FE4-E15B-4624-9750-F281162BC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057900"/>
            <a:ext cx="574675" cy="95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Line 261">
            <a:extLst>
              <a:ext uri="{FF2B5EF4-FFF2-40B4-BE49-F238E27FC236}">
                <a16:creationId xmlns:a16="http://schemas.microsoft.com/office/drawing/2014/main" id="{EE21798A-39F2-4101-89F6-01FB5DDB8BA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253163"/>
            <a:ext cx="574675" cy="0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Rectangle 262">
            <a:extLst>
              <a:ext uri="{FF2B5EF4-FFF2-40B4-BE49-F238E27FC236}">
                <a16:creationId xmlns:a16="http://schemas.microsoft.com/office/drawing/2014/main" id="{01D3F456-9AB9-4C60-9F4A-11A887E37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253163"/>
            <a:ext cx="574675" cy="95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Line 263">
            <a:extLst>
              <a:ext uri="{FF2B5EF4-FFF2-40B4-BE49-F238E27FC236}">
                <a16:creationId xmlns:a16="http://schemas.microsoft.com/office/drawing/2014/main" id="{19596399-6AF1-4DA4-BFBD-F96D9FA8334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450013"/>
            <a:ext cx="574675" cy="0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Rectangle 264">
            <a:extLst>
              <a:ext uri="{FF2B5EF4-FFF2-40B4-BE49-F238E27FC236}">
                <a16:creationId xmlns:a16="http://schemas.microsoft.com/office/drawing/2014/main" id="{A58BC5E6-5AA0-4D36-9356-908B730C5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450013"/>
            <a:ext cx="574675" cy="7938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Line 265">
            <a:extLst>
              <a:ext uri="{FF2B5EF4-FFF2-40B4-BE49-F238E27FC236}">
                <a16:creationId xmlns:a16="http://schemas.microsoft.com/office/drawing/2014/main" id="{454C6BA7-7C99-483C-9E06-4FF2D9ED550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981075"/>
            <a:ext cx="1588" cy="5476875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Rectangle 266">
            <a:extLst>
              <a:ext uri="{FF2B5EF4-FFF2-40B4-BE49-F238E27FC236}">
                <a16:creationId xmlns:a16="http://schemas.microsoft.com/office/drawing/2014/main" id="{23879615-0591-4526-842E-81D9E7CAA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981075"/>
            <a:ext cx="9525" cy="5486400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Line 267">
            <a:extLst>
              <a:ext uri="{FF2B5EF4-FFF2-40B4-BE49-F238E27FC236}">
                <a16:creationId xmlns:a16="http://schemas.microsoft.com/office/drawing/2014/main" id="{EAA36E9C-7534-4B4D-AE36-36584374228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1875" y="6457950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Rectangle 268">
            <a:extLst>
              <a:ext uri="{FF2B5EF4-FFF2-40B4-BE49-F238E27FC236}">
                <a16:creationId xmlns:a16="http://schemas.microsoft.com/office/drawing/2014/main" id="{8B15ED61-7A3A-48FA-B049-E28EE84DA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875" y="6457950"/>
            <a:ext cx="9525" cy="95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Line 269">
            <a:extLst>
              <a:ext uri="{FF2B5EF4-FFF2-40B4-BE49-F238E27FC236}">
                <a16:creationId xmlns:a16="http://schemas.microsoft.com/office/drawing/2014/main" id="{621E087A-A866-48DB-B489-FE602D0841A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0525" y="6457950"/>
            <a:ext cx="1588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Rectangle 270">
            <a:extLst>
              <a:ext uri="{FF2B5EF4-FFF2-40B4-BE49-F238E27FC236}">
                <a16:creationId xmlns:a16="http://schemas.microsoft.com/office/drawing/2014/main" id="{5B08D29A-5EF9-4D4B-B188-A39F2E514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0525" y="6457950"/>
            <a:ext cx="7938" cy="95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Line 271">
            <a:extLst>
              <a:ext uri="{FF2B5EF4-FFF2-40B4-BE49-F238E27FC236}">
                <a16:creationId xmlns:a16="http://schemas.microsoft.com/office/drawing/2014/main" id="{DBC86A85-DEE8-4B7E-BDE3-D7898375D07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4588" y="981075"/>
            <a:ext cx="1588" cy="5476875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Rectangle 272">
            <a:extLst>
              <a:ext uri="{FF2B5EF4-FFF2-40B4-BE49-F238E27FC236}">
                <a16:creationId xmlns:a16="http://schemas.microsoft.com/office/drawing/2014/main" id="{2436750C-8317-4BD2-94EC-20C858755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4588" y="981075"/>
            <a:ext cx="7938" cy="5486400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Line 273">
            <a:extLst>
              <a:ext uri="{FF2B5EF4-FFF2-40B4-BE49-F238E27FC236}">
                <a16:creationId xmlns:a16="http://schemas.microsoft.com/office/drawing/2014/main" id="{C569320C-E1A6-4D4C-84F9-4BC6B7EBD9F6}"/>
              </a:ext>
            </a:extLst>
          </p:cNvPr>
          <p:cNvSpPr>
            <a:spLocks noChangeShapeType="1"/>
          </p:cNvSpPr>
          <p:nvPr/>
        </p:nvSpPr>
        <p:spPr bwMode="auto">
          <a:xfrm>
            <a:off x="2638425" y="981075"/>
            <a:ext cx="1588" cy="5476875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Rectangle 274">
            <a:extLst>
              <a:ext uri="{FF2B5EF4-FFF2-40B4-BE49-F238E27FC236}">
                <a16:creationId xmlns:a16="http://schemas.microsoft.com/office/drawing/2014/main" id="{2D9FA9D1-CC95-483F-9E60-621EEDB3F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981075"/>
            <a:ext cx="9525" cy="5486400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Line 275">
            <a:extLst>
              <a:ext uri="{FF2B5EF4-FFF2-40B4-BE49-F238E27FC236}">
                <a16:creationId xmlns:a16="http://schemas.microsoft.com/office/drawing/2014/main" id="{90B20B1F-D343-4DC9-A1AE-95EB33844FE9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0038" y="4695825"/>
            <a:ext cx="1588" cy="1762125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Rectangle 276">
            <a:extLst>
              <a:ext uri="{FF2B5EF4-FFF2-40B4-BE49-F238E27FC236}">
                <a16:creationId xmlns:a16="http://schemas.microsoft.com/office/drawing/2014/main" id="{BCDB098C-177C-44B5-B43F-7070D432E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0038" y="4695825"/>
            <a:ext cx="9525" cy="1771650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Line 277">
            <a:extLst>
              <a:ext uri="{FF2B5EF4-FFF2-40B4-BE49-F238E27FC236}">
                <a16:creationId xmlns:a16="http://schemas.microsoft.com/office/drawing/2014/main" id="{EB66F6FF-8982-4474-A875-C889E95F9C39}"/>
              </a:ext>
            </a:extLst>
          </p:cNvPr>
          <p:cNvSpPr>
            <a:spLocks noChangeShapeType="1"/>
          </p:cNvSpPr>
          <p:nvPr/>
        </p:nvSpPr>
        <p:spPr bwMode="auto">
          <a:xfrm>
            <a:off x="4711700" y="4695825"/>
            <a:ext cx="1588" cy="1762125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Rectangle 278">
            <a:extLst>
              <a:ext uri="{FF2B5EF4-FFF2-40B4-BE49-F238E27FC236}">
                <a16:creationId xmlns:a16="http://schemas.microsoft.com/office/drawing/2014/main" id="{E18FD723-5465-4078-809A-09FB14E67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1700" y="4695825"/>
            <a:ext cx="9525" cy="1771650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Line 279">
            <a:extLst>
              <a:ext uri="{FF2B5EF4-FFF2-40B4-BE49-F238E27FC236}">
                <a16:creationId xmlns:a16="http://schemas.microsoft.com/office/drawing/2014/main" id="{17897316-323D-468A-9328-F822D3FC9D9B}"/>
              </a:ext>
            </a:extLst>
          </p:cNvPr>
          <p:cNvSpPr>
            <a:spLocks noChangeShapeType="1"/>
          </p:cNvSpPr>
          <p:nvPr/>
        </p:nvSpPr>
        <p:spPr bwMode="auto">
          <a:xfrm>
            <a:off x="7907338" y="981075"/>
            <a:ext cx="1588" cy="5476875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Rectangle 280">
            <a:extLst>
              <a:ext uri="{FF2B5EF4-FFF2-40B4-BE49-F238E27FC236}">
                <a16:creationId xmlns:a16="http://schemas.microsoft.com/office/drawing/2014/main" id="{E10F2E26-B073-445C-B876-3CBE747A3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7338" y="981075"/>
            <a:ext cx="7938" cy="5486400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Line 281">
            <a:extLst>
              <a:ext uri="{FF2B5EF4-FFF2-40B4-BE49-F238E27FC236}">
                <a16:creationId xmlns:a16="http://schemas.microsoft.com/office/drawing/2014/main" id="{63BA528C-7F28-4527-8EB6-F692BA964A2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981075"/>
            <a:ext cx="7458075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Rectangle 282">
            <a:extLst>
              <a:ext uri="{FF2B5EF4-FFF2-40B4-BE49-F238E27FC236}">
                <a16:creationId xmlns:a16="http://schemas.microsoft.com/office/drawing/2014/main" id="{B3AFD3B6-9FE1-4814-B67E-E86BEE5AB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981075"/>
            <a:ext cx="7467600" cy="95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Line 283">
            <a:extLst>
              <a:ext uri="{FF2B5EF4-FFF2-40B4-BE49-F238E27FC236}">
                <a16:creationId xmlns:a16="http://schemas.microsoft.com/office/drawing/2014/main" id="{40CF8667-93AD-4CDB-9426-F9C8F677B7EF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8463" y="1176338"/>
            <a:ext cx="6246813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Rectangle 284">
            <a:extLst>
              <a:ext uri="{FF2B5EF4-FFF2-40B4-BE49-F238E27FC236}">
                <a16:creationId xmlns:a16="http://schemas.microsoft.com/office/drawing/2014/main" id="{FC50188C-5BC9-4EC4-A260-05ABC5B68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1176338"/>
            <a:ext cx="6256338" cy="95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Line 285">
            <a:extLst>
              <a:ext uri="{FF2B5EF4-FFF2-40B4-BE49-F238E27FC236}">
                <a16:creationId xmlns:a16="http://schemas.microsoft.com/office/drawing/2014/main" id="{598DD7DD-A9BB-4B55-9E7A-0094C85AC6D0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1225" y="1373188"/>
            <a:ext cx="3194050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Rectangle 286">
            <a:extLst>
              <a:ext uri="{FF2B5EF4-FFF2-40B4-BE49-F238E27FC236}">
                <a16:creationId xmlns:a16="http://schemas.microsoft.com/office/drawing/2014/main" id="{0C7F0550-C419-4D51-9280-5B7F573E0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1225" y="1373188"/>
            <a:ext cx="3203575" cy="7938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Line 287">
            <a:extLst>
              <a:ext uri="{FF2B5EF4-FFF2-40B4-BE49-F238E27FC236}">
                <a16:creationId xmlns:a16="http://schemas.microsoft.com/office/drawing/2014/main" id="{4EDC72F2-F669-40D7-9A83-F4907CFF033D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1225" y="1568450"/>
            <a:ext cx="3194050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Rectangle 288">
            <a:extLst>
              <a:ext uri="{FF2B5EF4-FFF2-40B4-BE49-F238E27FC236}">
                <a16:creationId xmlns:a16="http://schemas.microsoft.com/office/drawing/2014/main" id="{26549AA8-60D1-4EC1-9DD4-0DB200423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1225" y="1568450"/>
            <a:ext cx="3203575" cy="95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Line 289">
            <a:extLst>
              <a:ext uri="{FF2B5EF4-FFF2-40B4-BE49-F238E27FC236}">
                <a16:creationId xmlns:a16="http://schemas.microsoft.com/office/drawing/2014/main" id="{ED33E28C-E353-4778-8D86-908B30ECDA1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8463" y="1765300"/>
            <a:ext cx="6246813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Rectangle 290">
            <a:extLst>
              <a:ext uri="{FF2B5EF4-FFF2-40B4-BE49-F238E27FC236}">
                <a16:creationId xmlns:a16="http://schemas.microsoft.com/office/drawing/2014/main" id="{61DEB8D0-5AE2-4205-9BE8-88430FC17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1765300"/>
            <a:ext cx="6256338" cy="7938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Line 291">
            <a:extLst>
              <a:ext uri="{FF2B5EF4-FFF2-40B4-BE49-F238E27FC236}">
                <a16:creationId xmlns:a16="http://schemas.microsoft.com/office/drawing/2014/main" id="{76959305-DB7B-42DB-BC3C-FC582050F1CF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8463" y="1960563"/>
            <a:ext cx="6246813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Rectangle 292">
            <a:extLst>
              <a:ext uri="{FF2B5EF4-FFF2-40B4-BE49-F238E27FC236}">
                <a16:creationId xmlns:a16="http://schemas.microsoft.com/office/drawing/2014/main" id="{67F9205E-930D-4831-8E9B-5647982FB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1960563"/>
            <a:ext cx="6256338" cy="95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Line 293">
            <a:extLst>
              <a:ext uri="{FF2B5EF4-FFF2-40B4-BE49-F238E27FC236}">
                <a16:creationId xmlns:a16="http://schemas.microsoft.com/office/drawing/2014/main" id="{A48ED16F-DBCD-4574-89EA-171768B66402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8463" y="2157413"/>
            <a:ext cx="6246813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Rectangle 294">
            <a:extLst>
              <a:ext uri="{FF2B5EF4-FFF2-40B4-BE49-F238E27FC236}">
                <a16:creationId xmlns:a16="http://schemas.microsoft.com/office/drawing/2014/main" id="{71CBFCA4-B03A-4827-8941-31737D949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2157413"/>
            <a:ext cx="6256338" cy="7938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Line 295">
            <a:extLst>
              <a:ext uri="{FF2B5EF4-FFF2-40B4-BE49-F238E27FC236}">
                <a16:creationId xmlns:a16="http://schemas.microsoft.com/office/drawing/2014/main" id="{702A073A-80DE-444E-8AD2-6D22921C243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8463" y="2352675"/>
            <a:ext cx="6246813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Rectangle 296">
            <a:extLst>
              <a:ext uri="{FF2B5EF4-FFF2-40B4-BE49-F238E27FC236}">
                <a16:creationId xmlns:a16="http://schemas.microsoft.com/office/drawing/2014/main" id="{B2D72C77-8E3A-4D5C-95BD-9AB486FD3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2352675"/>
            <a:ext cx="6256338" cy="95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Line 297">
            <a:extLst>
              <a:ext uri="{FF2B5EF4-FFF2-40B4-BE49-F238E27FC236}">
                <a16:creationId xmlns:a16="http://schemas.microsoft.com/office/drawing/2014/main" id="{874CEEB9-3D32-4FB4-AB44-FB4AF8E3679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8463" y="2547938"/>
            <a:ext cx="6246813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Rectangle 298">
            <a:extLst>
              <a:ext uri="{FF2B5EF4-FFF2-40B4-BE49-F238E27FC236}">
                <a16:creationId xmlns:a16="http://schemas.microsoft.com/office/drawing/2014/main" id="{A18EA3C4-483D-4818-BDDF-87E700715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2547938"/>
            <a:ext cx="6256338" cy="95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Line 299">
            <a:extLst>
              <a:ext uri="{FF2B5EF4-FFF2-40B4-BE49-F238E27FC236}">
                <a16:creationId xmlns:a16="http://schemas.microsoft.com/office/drawing/2014/main" id="{801D9071-22BD-4BD0-92BD-AFE35C9AFBD6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8463" y="2744788"/>
            <a:ext cx="6246813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Rectangle 300">
            <a:extLst>
              <a:ext uri="{FF2B5EF4-FFF2-40B4-BE49-F238E27FC236}">
                <a16:creationId xmlns:a16="http://schemas.microsoft.com/office/drawing/2014/main" id="{864E4AAF-0EBD-49CE-8229-543FCA787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2744788"/>
            <a:ext cx="6256338" cy="7938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Line 301">
            <a:extLst>
              <a:ext uri="{FF2B5EF4-FFF2-40B4-BE49-F238E27FC236}">
                <a16:creationId xmlns:a16="http://schemas.microsoft.com/office/drawing/2014/main" id="{E1D6F8D4-A275-41DB-83C2-BE3D9127791B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8463" y="2922588"/>
            <a:ext cx="6246813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Rectangle 302">
            <a:extLst>
              <a:ext uri="{FF2B5EF4-FFF2-40B4-BE49-F238E27FC236}">
                <a16:creationId xmlns:a16="http://schemas.microsoft.com/office/drawing/2014/main" id="{6F34CF00-597D-4004-8CC6-6C9AF81FA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2922588"/>
            <a:ext cx="6256338" cy="95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Line 303">
            <a:extLst>
              <a:ext uri="{FF2B5EF4-FFF2-40B4-BE49-F238E27FC236}">
                <a16:creationId xmlns:a16="http://schemas.microsoft.com/office/drawing/2014/main" id="{C65A7714-CE60-4145-9783-2F8FB1AD423D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8463" y="3117850"/>
            <a:ext cx="6246813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Rectangle 304">
            <a:extLst>
              <a:ext uri="{FF2B5EF4-FFF2-40B4-BE49-F238E27FC236}">
                <a16:creationId xmlns:a16="http://schemas.microsoft.com/office/drawing/2014/main" id="{10518035-CC92-48DB-9162-41ED35FA9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3117850"/>
            <a:ext cx="6256338" cy="95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Line 305">
            <a:extLst>
              <a:ext uri="{FF2B5EF4-FFF2-40B4-BE49-F238E27FC236}">
                <a16:creationId xmlns:a16="http://schemas.microsoft.com/office/drawing/2014/main" id="{9DBDDFD9-482A-4B0E-BFE8-08531B5CAD3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1225" y="3314700"/>
            <a:ext cx="3194050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Rectangle 306">
            <a:extLst>
              <a:ext uri="{FF2B5EF4-FFF2-40B4-BE49-F238E27FC236}">
                <a16:creationId xmlns:a16="http://schemas.microsoft.com/office/drawing/2014/main" id="{6E23059C-9882-4D16-90AB-2396DA4BF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1225" y="3314700"/>
            <a:ext cx="3203575" cy="95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Line 307">
            <a:extLst>
              <a:ext uri="{FF2B5EF4-FFF2-40B4-BE49-F238E27FC236}">
                <a16:creationId xmlns:a16="http://schemas.microsoft.com/office/drawing/2014/main" id="{EFF9ACEE-C478-4DCE-8B25-B580BA1D8809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1225" y="3509963"/>
            <a:ext cx="3194050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Rectangle 308">
            <a:extLst>
              <a:ext uri="{FF2B5EF4-FFF2-40B4-BE49-F238E27FC236}">
                <a16:creationId xmlns:a16="http://schemas.microsoft.com/office/drawing/2014/main" id="{5C0205F7-2151-45E2-AE37-349FDEC6A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1225" y="3509963"/>
            <a:ext cx="3203575" cy="95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Line 309">
            <a:extLst>
              <a:ext uri="{FF2B5EF4-FFF2-40B4-BE49-F238E27FC236}">
                <a16:creationId xmlns:a16="http://schemas.microsoft.com/office/drawing/2014/main" id="{10D81291-40F9-480C-ABA9-9205E62C0FAB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8463" y="3706813"/>
            <a:ext cx="6246813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Rectangle 310">
            <a:extLst>
              <a:ext uri="{FF2B5EF4-FFF2-40B4-BE49-F238E27FC236}">
                <a16:creationId xmlns:a16="http://schemas.microsoft.com/office/drawing/2014/main" id="{4DF196A4-8688-4DA9-99FC-56B4BB1C0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3706813"/>
            <a:ext cx="6256338" cy="7938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Line 311">
            <a:extLst>
              <a:ext uri="{FF2B5EF4-FFF2-40B4-BE49-F238E27FC236}">
                <a16:creationId xmlns:a16="http://schemas.microsoft.com/office/drawing/2014/main" id="{8AC65331-630C-439E-8A43-76C51F903C68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8463" y="3902075"/>
            <a:ext cx="6246813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Rectangle 312">
            <a:extLst>
              <a:ext uri="{FF2B5EF4-FFF2-40B4-BE49-F238E27FC236}">
                <a16:creationId xmlns:a16="http://schemas.microsoft.com/office/drawing/2014/main" id="{A58FCA83-4D90-40F4-B00F-72687FAA4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3902075"/>
            <a:ext cx="6256338" cy="95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Line 313">
            <a:extLst>
              <a:ext uri="{FF2B5EF4-FFF2-40B4-BE49-F238E27FC236}">
                <a16:creationId xmlns:a16="http://schemas.microsoft.com/office/drawing/2014/main" id="{5A804ACD-C7DC-4980-A458-75DB9F03FF6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8463" y="4098925"/>
            <a:ext cx="6246813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Rectangle 314">
            <a:extLst>
              <a:ext uri="{FF2B5EF4-FFF2-40B4-BE49-F238E27FC236}">
                <a16:creationId xmlns:a16="http://schemas.microsoft.com/office/drawing/2014/main" id="{EBAF4C7C-E61F-4894-9963-1C7B6A04E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4098925"/>
            <a:ext cx="6256338" cy="7938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Line 315">
            <a:extLst>
              <a:ext uri="{FF2B5EF4-FFF2-40B4-BE49-F238E27FC236}">
                <a16:creationId xmlns:a16="http://schemas.microsoft.com/office/drawing/2014/main" id="{26D1B44C-3127-455D-BB29-A3F518273CB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8463" y="4294188"/>
            <a:ext cx="6246813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Rectangle 316">
            <a:extLst>
              <a:ext uri="{FF2B5EF4-FFF2-40B4-BE49-F238E27FC236}">
                <a16:creationId xmlns:a16="http://schemas.microsoft.com/office/drawing/2014/main" id="{0DF6F9F5-1934-4FE6-9B82-C39968D24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4294188"/>
            <a:ext cx="6256338" cy="95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Line 317">
            <a:extLst>
              <a:ext uri="{FF2B5EF4-FFF2-40B4-BE49-F238E27FC236}">
                <a16:creationId xmlns:a16="http://schemas.microsoft.com/office/drawing/2014/main" id="{DCF5A9D1-982F-4ECF-B6F2-6F505098B60A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1225" y="4489450"/>
            <a:ext cx="3194050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Rectangle 318">
            <a:extLst>
              <a:ext uri="{FF2B5EF4-FFF2-40B4-BE49-F238E27FC236}">
                <a16:creationId xmlns:a16="http://schemas.microsoft.com/office/drawing/2014/main" id="{DF6A5251-F0A7-45A9-B103-D34AC657D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1225" y="4489450"/>
            <a:ext cx="3203575" cy="95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Line 319">
            <a:extLst>
              <a:ext uri="{FF2B5EF4-FFF2-40B4-BE49-F238E27FC236}">
                <a16:creationId xmlns:a16="http://schemas.microsoft.com/office/drawing/2014/main" id="{CC75EA66-688C-4170-8E14-BB69606DA8F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1225" y="4686300"/>
            <a:ext cx="3194050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Rectangle 320">
            <a:extLst>
              <a:ext uri="{FF2B5EF4-FFF2-40B4-BE49-F238E27FC236}">
                <a16:creationId xmlns:a16="http://schemas.microsoft.com/office/drawing/2014/main" id="{7DC87893-2822-4DD9-A0FF-E227F8059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1225" y="4686300"/>
            <a:ext cx="3203575" cy="95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Line 321">
            <a:extLst>
              <a:ext uri="{FF2B5EF4-FFF2-40B4-BE49-F238E27FC236}">
                <a16:creationId xmlns:a16="http://schemas.microsoft.com/office/drawing/2014/main" id="{2A5D4960-578E-4724-803D-065380C04D4D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8463" y="4881563"/>
            <a:ext cx="6246813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Rectangle 322">
            <a:extLst>
              <a:ext uri="{FF2B5EF4-FFF2-40B4-BE49-F238E27FC236}">
                <a16:creationId xmlns:a16="http://schemas.microsoft.com/office/drawing/2014/main" id="{EFE0FAA7-5868-4248-92EC-1BCA2E56C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4881563"/>
            <a:ext cx="6256338" cy="95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Line 323">
            <a:extLst>
              <a:ext uri="{FF2B5EF4-FFF2-40B4-BE49-F238E27FC236}">
                <a16:creationId xmlns:a16="http://schemas.microsoft.com/office/drawing/2014/main" id="{36461301-C92E-4412-A5B7-409DE797FB0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8463" y="5078413"/>
            <a:ext cx="6246813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Rectangle 324">
            <a:extLst>
              <a:ext uri="{FF2B5EF4-FFF2-40B4-BE49-F238E27FC236}">
                <a16:creationId xmlns:a16="http://schemas.microsoft.com/office/drawing/2014/main" id="{1C96433D-E17C-4A00-8B6A-19D5EA191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5078413"/>
            <a:ext cx="6256338" cy="7938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Line 325">
            <a:extLst>
              <a:ext uri="{FF2B5EF4-FFF2-40B4-BE49-F238E27FC236}">
                <a16:creationId xmlns:a16="http://schemas.microsoft.com/office/drawing/2014/main" id="{9709D0C7-52BC-4ED0-8557-C3C5348D87C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8463" y="5273675"/>
            <a:ext cx="6246813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Rectangle 326">
            <a:extLst>
              <a:ext uri="{FF2B5EF4-FFF2-40B4-BE49-F238E27FC236}">
                <a16:creationId xmlns:a16="http://schemas.microsoft.com/office/drawing/2014/main" id="{C8E4D04F-6117-49F1-BD59-E00D8490A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5273675"/>
            <a:ext cx="6256338" cy="95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" name="Line 327">
            <a:extLst>
              <a:ext uri="{FF2B5EF4-FFF2-40B4-BE49-F238E27FC236}">
                <a16:creationId xmlns:a16="http://schemas.microsoft.com/office/drawing/2014/main" id="{FBCA8476-4646-4D69-AF4B-F5780519D0A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8463" y="5470525"/>
            <a:ext cx="6246813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Rectangle 328">
            <a:extLst>
              <a:ext uri="{FF2B5EF4-FFF2-40B4-BE49-F238E27FC236}">
                <a16:creationId xmlns:a16="http://schemas.microsoft.com/office/drawing/2014/main" id="{A365BA6F-EB02-48B1-8FA4-7AE41E8FD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5470525"/>
            <a:ext cx="6256338" cy="7938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" name="Line 329">
            <a:extLst>
              <a:ext uri="{FF2B5EF4-FFF2-40B4-BE49-F238E27FC236}">
                <a16:creationId xmlns:a16="http://schemas.microsoft.com/office/drawing/2014/main" id="{E4E89686-B5FE-44F3-915F-43C5A9D2262F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8463" y="5665788"/>
            <a:ext cx="6246813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Rectangle 330">
            <a:extLst>
              <a:ext uri="{FF2B5EF4-FFF2-40B4-BE49-F238E27FC236}">
                <a16:creationId xmlns:a16="http://schemas.microsoft.com/office/drawing/2014/main" id="{EAA83405-BC49-481C-B7AA-22B88610D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5665788"/>
            <a:ext cx="6256338" cy="95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" name="Line 331">
            <a:extLst>
              <a:ext uri="{FF2B5EF4-FFF2-40B4-BE49-F238E27FC236}">
                <a16:creationId xmlns:a16="http://schemas.microsoft.com/office/drawing/2014/main" id="{D843FB96-DDE6-45F6-BCE6-EBE0A8704FF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8463" y="5861050"/>
            <a:ext cx="6246813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" name="Rectangle 332">
            <a:extLst>
              <a:ext uri="{FF2B5EF4-FFF2-40B4-BE49-F238E27FC236}">
                <a16:creationId xmlns:a16="http://schemas.microsoft.com/office/drawing/2014/main" id="{B785CE4E-1750-4B4D-8A44-C62017B15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5861050"/>
            <a:ext cx="6256338" cy="95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" name="Line 333">
            <a:extLst>
              <a:ext uri="{FF2B5EF4-FFF2-40B4-BE49-F238E27FC236}">
                <a16:creationId xmlns:a16="http://schemas.microsoft.com/office/drawing/2014/main" id="{C6A6F02E-7E80-4689-99DD-5455130B1BF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8463" y="6057900"/>
            <a:ext cx="6246813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Rectangle 334">
            <a:extLst>
              <a:ext uri="{FF2B5EF4-FFF2-40B4-BE49-F238E27FC236}">
                <a16:creationId xmlns:a16="http://schemas.microsoft.com/office/drawing/2014/main" id="{847D9AE3-E648-4E98-ADD0-51C96264A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6057900"/>
            <a:ext cx="6256338" cy="95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" name="Line 335">
            <a:extLst>
              <a:ext uri="{FF2B5EF4-FFF2-40B4-BE49-F238E27FC236}">
                <a16:creationId xmlns:a16="http://schemas.microsoft.com/office/drawing/2014/main" id="{8E77E832-2FC5-4115-93FF-6CA2695AA21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8463" y="6253163"/>
            <a:ext cx="6246813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" name="Rectangle 336">
            <a:extLst>
              <a:ext uri="{FF2B5EF4-FFF2-40B4-BE49-F238E27FC236}">
                <a16:creationId xmlns:a16="http://schemas.microsoft.com/office/drawing/2014/main" id="{B42D9566-54E4-4034-8121-50886CC62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6253163"/>
            <a:ext cx="6256338" cy="95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" name="Line 337">
            <a:extLst>
              <a:ext uri="{FF2B5EF4-FFF2-40B4-BE49-F238E27FC236}">
                <a16:creationId xmlns:a16="http://schemas.microsoft.com/office/drawing/2014/main" id="{EC93B264-2FD5-45A8-8F3B-9B8D02190CC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8463" y="6450013"/>
            <a:ext cx="6246813" cy="1588"/>
          </a:xfrm>
          <a:prstGeom prst="line">
            <a:avLst/>
          </a:prstGeom>
          <a:noFill/>
          <a:ln w="0">
            <a:solidFill>
              <a:srgbClr val="D4D4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" name="Rectangle 338">
            <a:extLst>
              <a:ext uri="{FF2B5EF4-FFF2-40B4-BE49-F238E27FC236}">
                <a16:creationId xmlns:a16="http://schemas.microsoft.com/office/drawing/2014/main" id="{DE65DB27-38B5-4234-A392-CD646AAF6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6450013"/>
            <a:ext cx="6256338" cy="7938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7673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8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" grpId="0"/>
      <p:bldP spid="295" grpId="0"/>
      <p:bldP spid="30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A8F9359-2828-4E4C-A8DC-7ABA6E773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Service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8C9DEA-3EE5-46C5-BC28-544D47F61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666135"/>
            <a:ext cx="9179014" cy="5810865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69EA592-5191-4BA1-96B1-BC194F649F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303301"/>
              </p:ext>
            </p:extLst>
          </p:nvPr>
        </p:nvGraphicFramePr>
        <p:xfrm>
          <a:off x="468351" y="977592"/>
          <a:ext cx="8764857" cy="5421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2" name="Worksheet" r:id="rId4" imgW="9363031" imgH="6057664" progId="Excel.Sheet.12">
                  <p:embed/>
                </p:oleObj>
              </mc:Choice>
              <mc:Fallback>
                <p:oleObj name="Worksheet" r:id="rId4" imgW="9363031" imgH="605766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8351" y="977592"/>
                        <a:ext cx="8764857" cy="54213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5620053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A8F9359-2828-4E4C-A8DC-7ABA6E773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</a:t>
            </a:r>
            <a:r>
              <a:rPr lang="en-US"/>
              <a:t>Number Generation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8C9DEA-3EE5-46C5-BC28-544D47F61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666135"/>
            <a:ext cx="9179014" cy="5810865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47375C9-7CEC-4CED-A910-3B0C70BDB1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93140"/>
              </p:ext>
            </p:extLst>
          </p:nvPr>
        </p:nvGraphicFramePr>
        <p:xfrm>
          <a:off x="457201" y="990600"/>
          <a:ext cx="8762999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6" name="Worksheet" r:id="rId4" imgW="9439053" imgH="6076754" progId="Excel.Sheet.12">
                  <p:embed/>
                </p:oleObj>
              </mc:Choice>
              <mc:Fallback>
                <p:oleObj name="Worksheet" r:id="rId4" imgW="9439053" imgH="607675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1" y="990600"/>
                        <a:ext cx="8762999" cy="541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453146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9A399A2-1ECB-4DC7-89A3-A17F4E547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Practices</a:t>
            </a:r>
          </a:p>
        </p:txBody>
      </p:sp>
    </p:spTree>
    <p:extLst>
      <p:ext uri="{BB962C8B-B14F-4D97-AF65-F5344CB8AC3E}">
        <p14:creationId xmlns:p14="http://schemas.microsoft.com/office/powerpoint/2010/main" val="58715200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!!Picture-Top">
            <a:extLst>
              <a:ext uri="{FF2B5EF4-FFF2-40B4-BE49-F238E27FC236}">
                <a16:creationId xmlns:a16="http://schemas.microsoft.com/office/drawing/2014/main" id="{FAFCCAFF-F1AF-4083-B691-16954D0E2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61" y="634314"/>
            <a:ext cx="11860141" cy="5842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28F6EC3-FDAB-4FFA-BF13-CA04CAD71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Inventory to Sell The Average Demand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659C8FC-4CFD-478B-BE69-58505B3FF2EC}"/>
              </a:ext>
            </a:extLst>
          </p:cNvPr>
          <p:cNvGrpSpPr/>
          <p:nvPr/>
        </p:nvGrpSpPr>
        <p:grpSpPr>
          <a:xfrm>
            <a:off x="190802" y="839375"/>
            <a:ext cx="7086654" cy="467012"/>
            <a:chOff x="334412" y="1035998"/>
            <a:chExt cx="7086654" cy="46701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73644D2-347A-4146-8DA0-6163B9DB3CFE}"/>
                </a:ext>
              </a:extLst>
            </p:cNvPr>
            <p:cNvSpPr/>
            <p:nvPr/>
          </p:nvSpPr>
          <p:spPr bwMode="auto">
            <a:xfrm>
              <a:off x="334412" y="1035998"/>
              <a:ext cx="618699" cy="237744"/>
            </a:xfrm>
            <a:prstGeom prst="rect">
              <a:avLst/>
            </a:prstGeom>
            <a:noFill/>
            <a:ln w="571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-112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8037CCB-7A9D-4C52-91CD-24ABAD29137A}"/>
                </a:ext>
              </a:extLst>
            </p:cNvPr>
            <p:cNvSpPr/>
            <p:nvPr/>
          </p:nvSpPr>
          <p:spPr bwMode="auto">
            <a:xfrm>
              <a:off x="4144466" y="1252748"/>
              <a:ext cx="3276600" cy="250262"/>
            </a:xfrm>
            <a:prstGeom prst="rect">
              <a:avLst/>
            </a:prstGeom>
            <a:noFill/>
            <a:ln w="571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itchFamily="-112" charset="0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25536C9-2A1F-42E5-82ED-26EFC244681C}"/>
              </a:ext>
            </a:extLst>
          </p:cNvPr>
          <p:cNvSpPr/>
          <p:nvPr/>
        </p:nvSpPr>
        <p:spPr bwMode="auto">
          <a:xfrm>
            <a:off x="192377" y="826309"/>
            <a:ext cx="623954" cy="5656284"/>
          </a:xfrm>
          <a:prstGeom prst="rect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5945006-5B14-4E6A-B464-072D8326C9C1}"/>
              </a:ext>
            </a:extLst>
          </p:cNvPr>
          <p:cNvSpPr/>
          <p:nvPr/>
        </p:nvSpPr>
        <p:spPr bwMode="auto">
          <a:xfrm>
            <a:off x="3368298" y="1287360"/>
            <a:ext cx="616624" cy="449056"/>
          </a:xfrm>
          <a:prstGeom prst="rect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F652A71-101E-481F-90FD-7F69EE65180B}"/>
              </a:ext>
            </a:extLst>
          </p:cNvPr>
          <p:cNvSpPr/>
          <p:nvPr/>
        </p:nvSpPr>
        <p:spPr bwMode="auto">
          <a:xfrm>
            <a:off x="3360845" y="3215897"/>
            <a:ext cx="633269" cy="213104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29861C4-6A41-4AF1-9343-CDFE88CA029B}"/>
              </a:ext>
            </a:extLst>
          </p:cNvPr>
          <p:cNvSpPr/>
          <p:nvPr/>
        </p:nvSpPr>
        <p:spPr bwMode="auto">
          <a:xfrm>
            <a:off x="918049" y="816864"/>
            <a:ext cx="742719" cy="5660136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4BA116D-5B86-4C15-91B4-8700D6408DF2}"/>
              </a:ext>
            </a:extLst>
          </p:cNvPr>
          <p:cNvSpPr/>
          <p:nvPr/>
        </p:nvSpPr>
        <p:spPr bwMode="auto">
          <a:xfrm>
            <a:off x="3360844" y="3427933"/>
            <a:ext cx="633269" cy="213104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723D8FB-ABBD-4B3B-A6A0-EE0C701FA0D5}"/>
              </a:ext>
            </a:extLst>
          </p:cNvPr>
          <p:cNvSpPr/>
          <p:nvPr/>
        </p:nvSpPr>
        <p:spPr bwMode="auto">
          <a:xfrm>
            <a:off x="7293390" y="609600"/>
            <a:ext cx="1313385" cy="581691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Verdana" pitchFamily="-112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44CBD1F-A20C-4CF1-89CC-ACEFD762D10D}"/>
              </a:ext>
            </a:extLst>
          </p:cNvPr>
          <p:cNvSpPr/>
          <p:nvPr/>
        </p:nvSpPr>
        <p:spPr bwMode="auto">
          <a:xfrm>
            <a:off x="2009856" y="1449811"/>
            <a:ext cx="1316711" cy="2118360"/>
          </a:xfrm>
          <a:custGeom>
            <a:avLst/>
            <a:gdLst>
              <a:gd name="connsiteX0" fmla="*/ 1209094 w 1209094"/>
              <a:gd name="connsiteY0" fmla="*/ 2052320 h 2052320"/>
              <a:gd name="connsiteX1" fmla="*/ 54 w 1209094"/>
              <a:gd name="connsiteY1" fmla="*/ 812800 h 2052320"/>
              <a:gd name="connsiteX2" fmla="*/ 1158294 w 1209094"/>
              <a:gd name="connsiteY2" fmla="*/ 0 h 205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094" h="2052320">
                <a:moveTo>
                  <a:pt x="1209094" y="2052320"/>
                </a:moveTo>
                <a:cubicBezTo>
                  <a:pt x="608807" y="1603586"/>
                  <a:pt x="8521" y="1154853"/>
                  <a:pt x="54" y="812800"/>
                </a:cubicBezTo>
                <a:cubicBezTo>
                  <a:pt x="-8413" y="470747"/>
                  <a:pt x="973721" y="135467"/>
                  <a:pt x="1158294" y="0"/>
                </a:cubicBez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E2C92FB-E773-48A6-BF97-5A9B7E6B416C}"/>
              </a:ext>
            </a:extLst>
          </p:cNvPr>
          <p:cNvSpPr/>
          <p:nvPr/>
        </p:nvSpPr>
        <p:spPr bwMode="auto">
          <a:xfrm rot="10800000">
            <a:off x="4052547" y="1408378"/>
            <a:ext cx="1209094" cy="2321391"/>
          </a:xfrm>
          <a:custGeom>
            <a:avLst/>
            <a:gdLst>
              <a:gd name="connsiteX0" fmla="*/ 1209094 w 1209094"/>
              <a:gd name="connsiteY0" fmla="*/ 2052320 h 2052320"/>
              <a:gd name="connsiteX1" fmla="*/ 54 w 1209094"/>
              <a:gd name="connsiteY1" fmla="*/ 812800 h 2052320"/>
              <a:gd name="connsiteX2" fmla="*/ 1158294 w 1209094"/>
              <a:gd name="connsiteY2" fmla="*/ 0 h 205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094" h="2052320">
                <a:moveTo>
                  <a:pt x="1209094" y="2052320"/>
                </a:moveTo>
                <a:cubicBezTo>
                  <a:pt x="608807" y="1603586"/>
                  <a:pt x="8521" y="1154853"/>
                  <a:pt x="54" y="812800"/>
                </a:cubicBezTo>
                <a:cubicBezTo>
                  <a:pt x="-8413" y="470747"/>
                  <a:pt x="973721" y="135467"/>
                  <a:pt x="1158294" y="0"/>
                </a:cubicBez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6547F3-D823-4EF2-B828-E257F8F509EC}"/>
              </a:ext>
            </a:extLst>
          </p:cNvPr>
          <p:cNvSpPr/>
          <p:nvPr/>
        </p:nvSpPr>
        <p:spPr bwMode="auto">
          <a:xfrm>
            <a:off x="3363075" y="3632456"/>
            <a:ext cx="633269" cy="213104"/>
          </a:xfrm>
          <a:prstGeom prst="rect">
            <a:avLst/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85EA624-BC1E-49BC-AC60-72117118CA3B}"/>
              </a:ext>
            </a:extLst>
          </p:cNvPr>
          <p:cNvSpPr/>
          <p:nvPr/>
        </p:nvSpPr>
        <p:spPr bwMode="auto">
          <a:xfrm>
            <a:off x="3376265" y="609600"/>
            <a:ext cx="616624" cy="449056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1D0448-5EE2-43BC-A3A4-108D02FE987E}"/>
              </a:ext>
            </a:extLst>
          </p:cNvPr>
          <p:cNvSpPr txBox="1"/>
          <p:nvPr/>
        </p:nvSpPr>
        <p:spPr>
          <a:xfrm>
            <a:off x="1752600" y="696410"/>
            <a:ext cx="2424325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=MAX(0,A2-$E$13)</a:t>
            </a:r>
          </a:p>
        </p:txBody>
      </p:sp>
    </p:spTree>
    <p:extLst>
      <p:ext uri="{BB962C8B-B14F-4D97-AF65-F5344CB8AC3E}">
        <p14:creationId xmlns:p14="http://schemas.microsoft.com/office/powerpoint/2010/main" val="11591148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14" grpId="0" animBg="1"/>
      <p:bldP spid="15" grpId="0" animBg="1"/>
      <p:bldP spid="16" grpId="0" animBg="1"/>
      <p:bldP spid="27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0D050010-F132-43E0-9C08-387ECD8563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838" y="862013"/>
          <a:ext cx="11744325" cy="564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28" name="Worksheet" r:id="rId4" imgW="11534731" imgH="5648305" progId="Excel.Sheet.12">
                  <p:embed/>
                </p:oleObj>
              </mc:Choice>
              <mc:Fallback>
                <p:oleObj name="Worksheet" r:id="rId4" imgW="11534731" imgH="5648305" progId="Excel.Sheet.12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0D050010-F132-43E0-9C08-387ECD8563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0838" y="862013"/>
                        <a:ext cx="11744325" cy="564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94BA5211-F8E8-48F8-9206-0C23E9A9AD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09600"/>
            <a:ext cx="12039601" cy="591517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762ACF5-66B3-4B14-A4C8-6787ABBC6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`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CD1611-D276-45B7-998F-29CBD08C0E90}"/>
              </a:ext>
            </a:extLst>
          </p:cNvPr>
          <p:cNvSpPr/>
          <p:nvPr/>
        </p:nvSpPr>
        <p:spPr bwMode="auto">
          <a:xfrm>
            <a:off x="2878164" y="3429000"/>
            <a:ext cx="533223" cy="463083"/>
          </a:xfrm>
          <a:custGeom>
            <a:avLst/>
            <a:gdLst>
              <a:gd name="connsiteX0" fmla="*/ 1209094 w 1209094"/>
              <a:gd name="connsiteY0" fmla="*/ 2052320 h 2052320"/>
              <a:gd name="connsiteX1" fmla="*/ 54 w 1209094"/>
              <a:gd name="connsiteY1" fmla="*/ 812800 h 2052320"/>
              <a:gd name="connsiteX2" fmla="*/ 1158294 w 1209094"/>
              <a:gd name="connsiteY2" fmla="*/ 0 h 205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094" h="2052320">
                <a:moveTo>
                  <a:pt x="1209094" y="2052320"/>
                </a:moveTo>
                <a:cubicBezTo>
                  <a:pt x="608807" y="1603586"/>
                  <a:pt x="8521" y="1154853"/>
                  <a:pt x="54" y="812800"/>
                </a:cubicBezTo>
                <a:cubicBezTo>
                  <a:pt x="-8413" y="470747"/>
                  <a:pt x="973721" y="135467"/>
                  <a:pt x="1158294" y="0"/>
                </a:cubicBezTo>
              </a:path>
            </a:pathLst>
          </a:cu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4A6FD4C-595D-4DFE-89E2-F9E61C42765E}"/>
              </a:ext>
            </a:extLst>
          </p:cNvPr>
          <p:cNvSpPr/>
          <p:nvPr/>
        </p:nvSpPr>
        <p:spPr bwMode="auto">
          <a:xfrm rot="10800000">
            <a:off x="4193652" y="3461105"/>
            <a:ext cx="518106" cy="612140"/>
          </a:xfrm>
          <a:custGeom>
            <a:avLst/>
            <a:gdLst>
              <a:gd name="connsiteX0" fmla="*/ 1209094 w 1209094"/>
              <a:gd name="connsiteY0" fmla="*/ 2052320 h 2052320"/>
              <a:gd name="connsiteX1" fmla="*/ 54 w 1209094"/>
              <a:gd name="connsiteY1" fmla="*/ 812800 h 2052320"/>
              <a:gd name="connsiteX2" fmla="*/ 1158294 w 1209094"/>
              <a:gd name="connsiteY2" fmla="*/ 0 h 205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094" h="2052320">
                <a:moveTo>
                  <a:pt x="1209094" y="2052320"/>
                </a:moveTo>
                <a:cubicBezTo>
                  <a:pt x="608807" y="1603586"/>
                  <a:pt x="8521" y="1154853"/>
                  <a:pt x="54" y="812800"/>
                </a:cubicBezTo>
                <a:cubicBezTo>
                  <a:pt x="-8413" y="470747"/>
                  <a:pt x="973721" y="135467"/>
                  <a:pt x="1158294" y="0"/>
                </a:cubicBezTo>
              </a:path>
            </a:pathLst>
          </a:cu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91641AD-9AA6-42D6-81F8-30EBD0985756}"/>
                  </a:ext>
                </a:extLst>
              </p14:cNvPr>
              <p14:cNvContentPartPr/>
              <p14:nvPr/>
            </p14:nvContentPartPr>
            <p14:xfrm>
              <a:off x="10731600" y="6508800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91641AD-9AA6-42D6-81F8-30EBD098575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722240" y="6499440"/>
                <a:ext cx="19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8EDEA5D-C237-476E-936B-15AF436A095D}"/>
                  </a:ext>
                </a:extLst>
              </p14:cNvPr>
              <p14:cNvContentPartPr/>
              <p14:nvPr/>
            </p14:nvContentPartPr>
            <p14:xfrm>
              <a:off x="10604520" y="6413400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8EDEA5D-C237-476E-936B-15AF436A095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595160" y="640404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575B5B27-7579-4A28-BE1E-0C7A9BA8A075}"/>
              </a:ext>
            </a:extLst>
          </p:cNvPr>
          <p:cNvSpPr/>
          <p:nvPr/>
        </p:nvSpPr>
        <p:spPr bwMode="auto">
          <a:xfrm>
            <a:off x="7407589" y="858718"/>
            <a:ext cx="1272878" cy="555432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A717F01-C021-4380-A80C-441751EA299A}"/>
              </a:ext>
            </a:extLst>
          </p:cNvPr>
          <p:cNvSpPr/>
          <p:nvPr/>
        </p:nvSpPr>
        <p:spPr bwMode="auto">
          <a:xfrm>
            <a:off x="3510673" y="1487121"/>
            <a:ext cx="629866" cy="228600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425ACE5-CF2D-428C-8264-6A700B5ECCEA}"/>
              </a:ext>
            </a:extLst>
          </p:cNvPr>
          <p:cNvSpPr/>
          <p:nvPr/>
        </p:nvSpPr>
        <p:spPr bwMode="auto">
          <a:xfrm>
            <a:off x="3534193" y="3767175"/>
            <a:ext cx="624078" cy="228571"/>
          </a:xfrm>
          <a:prstGeom prst="rect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61FF974-C3FC-4947-B413-220D86160C44}"/>
              </a:ext>
            </a:extLst>
          </p:cNvPr>
          <p:cNvSpPr/>
          <p:nvPr/>
        </p:nvSpPr>
        <p:spPr bwMode="auto">
          <a:xfrm>
            <a:off x="3534194" y="3987149"/>
            <a:ext cx="627539" cy="217261"/>
          </a:xfrm>
          <a:prstGeom prst="rect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D4E784F-F972-4F27-8BDD-E69005AE4BD4}"/>
              </a:ext>
            </a:extLst>
          </p:cNvPr>
          <p:cNvSpPr/>
          <p:nvPr/>
        </p:nvSpPr>
        <p:spPr bwMode="auto">
          <a:xfrm>
            <a:off x="3515798" y="4417882"/>
            <a:ext cx="642008" cy="187784"/>
          </a:xfrm>
          <a:prstGeom prst="rect">
            <a:avLst/>
          </a:prstGeom>
          <a:noFill/>
          <a:ln w="57150" cap="flat" cmpd="sng" algn="ctr">
            <a:solidFill>
              <a:srgbClr val="72659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BC359C6-3B7D-449F-A2A4-D3789A083C0A}"/>
              </a:ext>
            </a:extLst>
          </p:cNvPr>
          <p:cNvSpPr/>
          <p:nvPr/>
        </p:nvSpPr>
        <p:spPr bwMode="auto">
          <a:xfrm>
            <a:off x="3524864" y="4187174"/>
            <a:ext cx="633878" cy="217261"/>
          </a:xfrm>
          <a:prstGeom prst="rect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244C9E-23EB-4A31-8240-0E69F11145FF}"/>
              </a:ext>
            </a:extLst>
          </p:cNvPr>
          <p:cNvSpPr/>
          <p:nvPr/>
        </p:nvSpPr>
        <p:spPr bwMode="auto">
          <a:xfrm>
            <a:off x="990600" y="1066800"/>
            <a:ext cx="838200" cy="5440560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pic>
        <p:nvPicPr>
          <p:cNvPr id="8" name="!!Picture-Top">
            <a:extLst>
              <a:ext uri="{FF2B5EF4-FFF2-40B4-BE49-F238E27FC236}">
                <a16:creationId xmlns:a16="http://schemas.microsoft.com/office/drawing/2014/main" id="{EB73FDD0-42F8-42CB-9D1B-BCAC8F53A0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05200" y="3546255"/>
            <a:ext cx="676190" cy="2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634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2" grpId="0" animBg="1"/>
      <p:bldP spid="23" grpId="0" animBg="1"/>
      <p:bldP spid="28" grpId="0" animBg="1"/>
      <p:bldP spid="29" grpId="0" animBg="1"/>
      <p:bldP spid="21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4BA5211-F8E8-48F8-9206-0C23E9A9AD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55" y="609600"/>
            <a:ext cx="12039601" cy="5915178"/>
          </a:xfrm>
          <a:prstGeom prst="rect">
            <a:avLst/>
          </a:prstGeom>
        </p:spPr>
      </p:pic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0D050010-F132-43E0-9C08-387ECD8563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838" y="862013"/>
          <a:ext cx="11744325" cy="564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52" name="Worksheet" r:id="rId5" imgW="11534731" imgH="5648305" progId="Excel.Sheet.12">
                  <p:embed/>
                </p:oleObj>
              </mc:Choice>
              <mc:Fallback>
                <p:oleObj name="Worksheet" r:id="rId5" imgW="11534731" imgH="5648305" progId="Excel.Sheet.12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0D050010-F132-43E0-9C08-387ECD8563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0838" y="862013"/>
                        <a:ext cx="11744325" cy="564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B762ACF5-66B3-4B14-A4C8-6787ABBC6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A717F01-C021-4380-A80C-441751EA299A}"/>
              </a:ext>
            </a:extLst>
          </p:cNvPr>
          <p:cNvSpPr/>
          <p:nvPr/>
        </p:nvSpPr>
        <p:spPr bwMode="auto">
          <a:xfrm>
            <a:off x="3523841" y="1905000"/>
            <a:ext cx="629866" cy="22860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91641AD-9AA6-42D6-81F8-30EBD0985756}"/>
                  </a:ext>
                </a:extLst>
              </p14:cNvPr>
              <p14:cNvContentPartPr/>
              <p14:nvPr/>
            </p14:nvContentPartPr>
            <p14:xfrm>
              <a:off x="10731600" y="6508800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91641AD-9AA6-42D6-81F8-30EBD098575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722240" y="6499440"/>
                <a:ext cx="19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8EDEA5D-C237-476E-936B-15AF436A095D}"/>
                  </a:ext>
                </a:extLst>
              </p14:cNvPr>
              <p14:cNvContentPartPr/>
              <p14:nvPr/>
            </p14:nvContentPartPr>
            <p14:xfrm>
              <a:off x="10604520" y="6413400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8EDEA5D-C237-476E-936B-15AF436A095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595160" y="640404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08017380-4BF4-421C-8380-029D0538CED5}"/>
              </a:ext>
            </a:extLst>
          </p:cNvPr>
          <p:cNvSpPr/>
          <p:nvPr/>
        </p:nvSpPr>
        <p:spPr bwMode="auto">
          <a:xfrm>
            <a:off x="3523841" y="2125662"/>
            <a:ext cx="629866" cy="22860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706E502-6537-4ABD-9567-45E0D3745C60}"/>
              </a:ext>
            </a:extLst>
          </p:cNvPr>
          <p:cNvSpPr/>
          <p:nvPr/>
        </p:nvSpPr>
        <p:spPr bwMode="auto">
          <a:xfrm>
            <a:off x="3523841" y="2548992"/>
            <a:ext cx="629866" cy="194208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8D93DA-625C-4C22-870B-771D43D53018}"/>
              </a:ext>
            </a:extLst>
          </p:cNvPr>
          <p:cNvSpPr/>
          <p:nvPr/>
        </p:nvSpPr>
        <p:spPr bwMode="auto">
          <a:xfrm>
            <a:off x="3523306" y="2119354"/>
            <a:ext cx="630936" cy="229072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32271BF-3B12-43BD-88FA-2CDA500FF4B7}"/>
              </a:ext>
            </a:extLst>
          </p:cNvPr>
          <p:cNvSpPr/>
          <p:nvPr/>
        </p:nvSpPr>
        <p:spPr bwMode="auto">
          <a:xfrm>
            <a:off x="3522771" y="2345429"/>
            <a:ext cx="630936" cy="212396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569F105-69FC-44FA-B23C-F3D8D19DA5C3}"/>
              </a:ext>
            </a:extLst>
          </p:cNvPr>
          <p:cNvSpPr/>
          <p:nvPr/>
        </p:nvSpPr>
        <p:spPr bwMode="auto">
          <a:xfrm>
            <a:off x="3523306" y="2749508"/>
            <a:ext cx="630936" cy="214354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578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3" grpId="0" animBg="1"/>
      <p:bldP spid="34" grpId="0" animBg="1"/>
      <p:bldP spid="15" grpId="0" animBg="1"/>
      <p:bldP spid="35" grpId="0" animBg="1"/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77E97635-0CA8-470E-83D2-0211ACE27B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913" y="847878"/>
          <a:ext cx="11744443" cy="567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6" name="Worksheet" r:id="rId4" imgW="11534731" imgH="5676939" progId="Excel.Sheet.12">
                  <p:embed/>
                </p:oleObj>
              </mc:Choice>
              <mc:Fallback>
                <p:oleObj name="Worksheet" r:id="rId4" imgW="11534731" imgH="5676939" progId="Excel.Sheet.12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77E97635-0CA8-470E-83D2-0211ACE27B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0913" y="847878"/>
                        <a:ext cx="11744443" cy="567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B762ACF5-66B3-4B14-A4C8-6787ABBC6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BA5211-F8E8-48F8-9206-0C23E9A9AD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55" y="609600"/>
            <a:ext cx="12039601" cy="591517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A717F01-C021-4380-A80C-441751EA299A}"/>
              </a:ext>
            </a:extLst>
          </p:cNvPr>
          <p:cNvSpPr/>
          <p:nvPr/>
        </p:nvSpPr>
        <p:spPr bwMode="auto">
          <a:xfrm>
            <a:off x="3517385" y="2526475"/>
            <a:ext cx="629866" cy="218768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425ACE5-CF2D-428C-8264-6A700B5ECCEA}"/>
              </a:ext>
            </a:extLst>
          </p:cNvPr>
          <p:cNvSpPr/>
          <p:nvPr/>
        </p:nvSpPr>
        <p:spPr bwMode="auto">
          <a:xfrm>
            <a:off x="3514350" y="2743200"/>
            <a:ext cx="635937" cy="228600"/>
          </a:xfrm>
          <a:prstGeom prst="rect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D517BC1-5515-4D29-97C7-C8620E155120}"/>
              </a:ext>
            </a:extLst>
          </p:cNvPr>
          <p:cNvSpPr/>
          <p:nvPr/>
        </p:nvSpPr>
        <p:spPr bwMode="auto">
          <a:xfrm>
            <a:off x="2741024" y="2666999"/>
            <a:ext cx="635937" cy="1046367"/>
          </a:xfrm>
          <a:custGeom>
            <a:avLst/>
            <a:gdLst>
              <a:gd name="connsiteX0" fmla="*/ 1209094 w 1209094"/>
              <a:gd name="connsiteY0" fmla="*/ 2052320 h 2052320"/>
              <a:gd name="connsiteX1" fmla="*/ 54 w 1209094"/>
              <a:gd name="connsiteY1" fmla="*/ 812800 h 2052320"/>
              <a:gd name="connsiteX2" fmla="*/ 1158294 w 1209094"/>
              <a:gd name="connsiteY2" fmla="*/ 0 h 205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094" h="2052320">
                <a:moveTo>
                  <a:pt x="1209094" y="2052320"/>
                </a:moveTo>
                <a:cubicBezTo>
                  <a:pt x="608807" y="1603586"/>
                  <a:pt x="8521" y="1154853"/>
                  <a:pt x="54" y="812800"/>
                </a:cubicBezTo>
                <a:cubicBezTo>
                  <a:pt x="-8413" y="470747"/>
                  <a:pt x="973721" y="135467"/>
                  <a:pt x="1158294" y="0"/>
                </a:cubicBez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69D7826-2B90-48F6-B85E-BE20541D746C}"/>
              </a:ext>
            </a:extLst>
          </p:cNvPr>
          <p:cNvSpPr/>
          <p:nvPr/>
        </p:nvSpPr>
        <p:spPr bwMode="auto">
          <a:xfrm rot="10800000">
            <a:off x="4289185" y="2666998"/>
            <a:ext cx="1269684" cy="2057401"/>
          </a:xfrm>
          <a:custGeom>
            <a:avLst/>
            <a:gdLst>
              <a:gd name="connsiteX0" fmla="*/ 1209094 w 1209094"/>
              <a:gd name="connsiteY0" fmla="*/ 2052320 h 2052320"/>
              <a:gd name="connsiteX1" fmla="*/ 54 w 1209094"/>
              <a:gd name="connsiteY1" fmla="*/ 812800 h 2052320"/>
              <a:gd name="connsiteX2" fmla="*/ 1158294 w 1209094"/>
              <a:gd name="connsiteY2" fmla="*/ 0 h 205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094" h="2052320">
                <a:moveTo>
                  <a:pt x="1209094" y="2052320"/>
                </a:moveTo>
                <a:cubicBezTo>
                  <a:pt x="608807" y="1603586"/>
                  <a:pt x="8521" y="1154853"/>
                  <a:pt x="54" y="812800"/>
                </a:cubicBezTo>
                <a:cubicBezTo>
                  <a:pt x="-8413" y="470747"/>
                  <a:pt x="973721" y="135467"/>
                  <a:pt x="1158294" y="0"/>
                </a:cubicBez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BCD1611-D276-45B7-998F-29CBD08C0E90}"/>
              </a:ext>
            </a:extLst>
          </p:cNvPr>
          <p:cNvSpPr/>
          <p:nvPr/>
        </p:nvSpPr>
        <p:spPr bwMode="auto">
          <a:xfrm>
            <a:off x="2948790" y="2888885"/>
            <a:ext cx="597066" cy="1243638"/>
          </a:xfrm>
          <a:custGeom>
            <a:avLst/>
            <a:gdLst>
              <a:gd name="connsiteX0" fmla="*/ 1209094 w 1209094"/>
              <a:gd name="connsiteY0" fmla="*/ 2052320 h 2052320"/>
              <a:gd name="connsiteX1" fmla="*/ 54 w 1209094"/>
              <a:gd name="connsiteY1" fmla="*/ 812800 h 2052320"/>
              <a:gd name="connsiteX2" fmla="*/ 1158294 w 1209094"/>
              <a:gd name="connsiteY2" fmla="*/ 0 h 205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094" h="2052320">
                <a:moveTo>
                  <a:pt x="1209094" y="2052320"/>
                </a:moveTo>
                <a:cubicBezTo>
                  <a:pt x="608807" y="1603586"/>
                  <a:pt x="8521" y="1154853"/>
                  <a:pt x="54" y="812800"/>
                </a:cubicBezTo>
                <a:cubicBezTo>
                  <a:pt x="-8413" y="470747"/>
                  <a:pt x="973721" y="135467"/>
                  <a:pt x="1158294" y="0"/>
                </a:cubicBezTo>
              </a:path>
            </a:pathLst>
          </a:cu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4A6FD4C-595D-4DFE-89E2-F9E61C42765E}"/>
              </a:ext>
            </a:extLst>
          </p:cNvPr>
          <p:cNvSpPr/>
          <p:nvPr/>
        </p:nvSpPr>
        <p:spPr bwMode="auto">
          <a:xfrm rot="10800000">
            <a:off x="4299734" y="2875934"/>
            <a:ext cx="1110465" cy="2086741"/>
          </a:xfrm>
          <a:custGeom>
            <a:avLst/>
            <a:gdLst>
              <a:gd name="connsiteX0" fmla="*/ 1209094 w 1209094"/>
              <a:gd name="connsiteY0" fmla="*/ 2052320 h 2052320"/>
              <a:gd name="connsiteX1" fmla="*/ 54 w 1209094"/>
              <a:gd name="connsiteY1" fmla="*/ 812800 h 2052320"/>
              <a:gd name="connsiteX2" fmla="*/ 1158294 w 1209094"/>
              <a:gd name="connsiteY2" fmla="*/ 0 h 205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094" h="2052320">
                <a:moveTo>
                  <a:pt x="1209094" y="2052320"/>
                </a:moveTo>
                <a:cubicBezTo>
                  <a:pt x="608807" y="1603586"/>
                  <a:pt x="8521" y="1154853"/>
                  <a:pt x="54" y="812800"/>
                </a:cubicBezTo>
                <a:cubicBezTo>
                  <a:pt x="-8413" y="470747"/>
                  <a:pt x="973721" y="135467"/>
                  <a:pt x="1158294" y="0"/>
                </a:cubicBezTo>
              </a:path>
            </a:pathLst>
          </a:cu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91641AD-9AA6-42D6-81F8-30EBD0985756}"/>
                  </a:ext>
                </a:extLst>
              </p14:cNvPr>
              <p14:cNvContentPartPr/>
              <p14:nvPr/>
            </p14:nvContentPartPr>
            <p14:xfrm>
              <a:off x="10731600" y="6508800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91641AD-9AA6-42D6-81F8-30EBD098575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722240" y="6499440"/>
                <a:ext cx="19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8EDEA5D-C237-476E-936B-15AF436A095D}"/>
                  </a:ext>
                </a:extLst>
              </p14:cNvPr>
              <p14:cNvContentPartPr/>
              <p14:nvPr/>
            </p14:nvContentPartPr>
            <p14:xfrm>
              <a:off x="10604520" y="6413400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8EDEA5D-C237-476E-936B-15AF436A095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595160" y="640404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6BC359C6-3B7D-449F-A2A4-D3789A083C0A}"/>
              </a:ext>
            </a:extLst>
          </p:cNvPr>
          <p:cNvSpPr/>
          <p:nvPr/>
        </p:nvSpPr>
        <p:spPr bwMode="auto">
          <a:xfrm>
            <a:off x="3515379" y="4837014"/>
            <a:ext cx="633878" cy="188320"/>
          </a:xfrm>
          <a:prstGeom prst="rect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B767395-AA81-49EA-9F1F-4C8B4696A3D8}"/>
              </a:ext>
            </a:extLst>
          </p:cNvPr>
          <p:cNvSpPr/>
          <p:nvPr/>
        </p:nvSpPr>
        <p:spPr bwMode="auto">
          <a:xfrm>
            <a:off x="3517385" y="4608413"/>
            <a:ext cx="629866" cy="228600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E790F2D-B187-41FE-889D-854A83FEF661}"/>
              </a:ext>
            </a:extLst>
          </p:cNvPr>
          <p:cNvSpPr/>
          <p:nvPr/>
        </p:nvSpPr>
        <p:spPr bwMode="auto">
          <a:xfrm>
            <a:off x="3517385" y="3558480"/>
            <a:ext cx="629866" cy="228600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209A707-0161-4C2D-B2F0-23443FBD1B5E}"/>
              </a:ext>
            </a:extLst>
          </p:cNvPr>
          <p:cNvSpPr/>
          <p:nvPr/>
        </p:nvSpPr>
        <p:spPr bwMode="auto">
          <a:xfrm>
            <a:off x="3514350" y="3990427"/>
            <a:ext cx="635937" cy="228600"/>
          </a:xfrm>
          <a:prstGeom prst="rect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61F4415-D4CC-406F-850B-A291884A6E1D}"/>
              </a:ext>
            </a:extLst>
          </p:cNvPr>
          <p:cNvSpPr/>
          <p:nvPr/>
        </p:nvSpPr>
        <p:spPr bwMode="auto">
          <a:xfrm>
            <a:off x="7484127" y="847878"/>
            <a:ext cx="1110106" cy="560365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867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1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A8F9359-2828-4E4C-A8DC-7ABA6E773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</a:t>
            </a:r>
            <a:r>
              <a:rPr lang="en-US"/>
              <a:t>Number Generation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8C9DEA-3EE5-46C5-BC28-544D47F61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666135"/>
            <a:ext cx="9179014" cy="5810865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53A4E11-D3E0-4703-8D48-3E1261CCCD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0210302"/>
              </p:ext>
            </p:extLst>
          </p:nvPr>
        </p:nvGraphicFramePr>
        <p:xfrm>
          <a:off x="476864" y="975330"/>
          <a:ext cx="9048136" cy="546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5" name="Worksheet" r:id="rId4" imgW="9639477" imgH="5886391" progId="Excel.Sheet.12">
                  <p:embed/>
                </p:oleObj>
              </mc:Choice>
              <mc:Fallback>
                <p:oleObj name="Worksheet" r:id="rId4" imgW="9639477" imgH="5886391" progId="Excel.Shee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A0FD8FD-2985-4679-A5AA-EC3478EF07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6864" y="975330"/>
                        <a:ext cx="9048136" cy="546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143832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70B0B4-2AF1-42EF-A4AD-603C993CB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/>
          <a:lstStyle/>
          <a:p>
            <a:r>
              <a:rPr lang="en-US" dirty="0"/>
              <a:t>Random Number Generation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6C94FE2-7251-4D58-95AA-6D54F25C32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85975" y="762000"/>
          <a:ext cx="8353425" cy="524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04" name="Worksheet" r:id="rId4" imgW="8353313" imgH="5248547" progId="Excel.Sheet.12">
                  <p:embed/>
                </p:oleObj>
              </mc:Choice>
              <mc:Fallback>
                <p:oleObj name="Worksheet" r:id="rId4" imgW="8353313" imgH="5248547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6C94FE2-7251-4D58-95AA-6D54F25C32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85975" y="762000"/>
                        <a:ext cx="8353425" cy="5248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89730E88-67A9-441C-82B8-89A54DE283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649" y="628259"/>
            <a:ext cx="11650701" cy="56014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58673D-DCBC-45C1-83AD-B504F71409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465" y="599680"/>
            <a:ext cx="11603069" cy="56586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E49E0C-4EE9-42A9-8EA9-14B00D74FB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0176" y="604443"/>
            <a:ext cx="11631648" cy="56491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13F916-BAC2-4CDA-A2DA-42F9997BF5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412" y="618733"/>
            <a:ext cx="11641175" cy="56205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93B99A0-1667-425E-8DEC-7D998ED90B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4465" y="628259"/>
            <a:ext cx="11603069" cy="560148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195CF74-2D30-4BF0-BD9A-2FC9185B85F5}"/>
              </a:ext>
            </a:extLst>
          </p:cNvPr>
          <p:cNvSpPr txBox="1"/>
          <p:nvPr/>
        </p:nvSpPr>
        <p:spPr>
          <a:xfrm>
            <a:off x="6629400" y="1295400"/>
            <a:ext cx="4745925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U=l+(u-l)*Rand()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179D9F-78E7-4A2C-AD45-D34014E9E0A4}"/>
              </a:ext>
            </a:extLst>
          </p:cNvPr>
          <p:cNvSpPr txBox="1"/>
          <p:nvPr/>
        </p:nvSpPr>
        <p:spPr>
          <a:xfrm>
            <a:off x="6629400" y="4431268"/>
            <a:ext cx="4745925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NORM.INV(RAND()), Mean, StdDev)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433F1E-CAF9-43FB-9197-419B0DEBB790}"/>
              </a:ext>
            </a:extLst>
          </p:cNvPr>
          <p:cNvSpPr txBox="1"/>
          <p:nvPr/>
        </p:nvSpPr>
        <p:spPr>
          <a:xfrm>
            <a:off x="6934200" y="5197475"/>
            <a:ext cx="4745925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-Mean*Ln(Rand())</a:t>
            </a:r>
            <a:endParaRPr lang="en-US" dirty="0"/>
          </a:p>
        </p:txBody>
      </p:sp>
      <p:pic>
        <p:nvPicPr>
          <p:cNvPr id="18" name="!!Picture-Top">
            <a:extLst>
              <a:ext uri="{FF2B5EF4-FFF2-40B4-BE49-F238E27FC236}">
                <a16:creationId xmlns:a16="http://schemas.microsoft.com/office/drawing/2014/main" id="{81A534C7-EC6F-4CB1-801B-2CD3C56524A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61753" y="2022474"/>
            <a:ext cx="5305425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8324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85F410-C4A3-4DBF-9DB7-A38B4364C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Drawing the Curves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DEDF4D-AA50-4704-9F82-158780CCB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609600"/>
            <a:ext cx="9496113" cy="5804399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12B4850-15F4-404D-8B01-6D14466F3F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908234"/>
              </p:ext>
            </p:extLst>
          </p:nvPr>
        </p:nvGraphicFramePr>
        <p:xfrm>
          <a:off x="513736" y="914400"/>
          <a:ext cx="9210977" cy="5499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8" name="Worksheet" r:id="rId4" imgW="7229608" imgH="4391064" progId="Excel.Sheet.12">
                  <p:embed/>
                </p:oleObj>
              </mc:Choice>
              <mc:Fallback>
                <p:oleObj name="Worksheet" r:id="rId4" imgW="7229608" imgH="439106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3736" y="914400"/>
                        <a:ext cx="9210977" cy="54995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888637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A8F9359-2828-4E4C-A8DC-7ABA6E773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8C9DEA-3EE5-46C5-BC28-544D47F61F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191"/>
          <a:stretch/>
        </p:blipFill>
        <p:spPr>
          <a:xfrm>
            <a:off x="152400" y="666135"/>
            <a:ext cx="4572000" cy="5810865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D5112A8-B36F-4C25-BF2B-582F077BCA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880628"/>
              </p:ext>
            </p:extLst>
          </p:nvPr>
        </p:nvGraphicFramePr>
        <p:xfrm>
          <a:off x="477645" y="1000125"/>
          <a:ext cx="4246755" cy="540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0" name="Worksheet" r:id="rId4" imgW="4524153" imgH="5857757" progId="Excel.Sheet.12">
                  <p:embed/>
                </p:oleObj>
              </mc:Choice>
              <mc:Fallback>
                <p:oleObj name="Worksheet" r:id="rId4" imgW="4524153" imgH="58577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7645" y="1000125"/>
                        <a:ext cx="4246755" cy="540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024771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A8F9359-2828-4E4C-A8DC-7ABA6E773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Demand, Supply, </a:t>
            </a:r>
            <a:r>
              <a:rPr lang="en-US" dirty="0" err="1"/>
              <a:t>Sortage</a:t>
            </a:r>
            <a:r>
              <a:rPr lang="en-US" dirty="0"/>
              <a:t>, and </a:t>
            </a:r>
            <a:r>
              <a:rPr lang="en-US" dirty="0" err="1"/>
              <a:t>Sles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8C9DEA-3EE5-46C5-BC28-544D47F61F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922" y="666135"/>
            <a:ext cx="9179014" cy="5810865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53A4E11-D3E0-4703-8D48-3E1261CCCD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4445211"/>
              </p:ext>
            </p:extLst>
          </p:nvPr>
        </p:nvGraphicFramePr>
        <p:xfrm>
          <a:off x="476250" y="974725"/>
          <a:ext cx="9048750" cy="546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3" name="Worksheet" r:id="rId5" imgW="9639477" imgH="5886391" progId="Excel.Sheet.12">
                  <p:embed/>
                </p:oleObj>
              </mc:Choice>
              <mc:Fallback>
                <p:oleObj name="Worksheet" r:id="rId5" imgW="9639477" imgH="5886391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453A4E11-D3E0-4703-8D48-3E1261CCCD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6250" y="974725"/>
                        <a:ext cx="9048750" cy="5465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5A9D8AE9-316C-4D2E-8398-21E080CC7923}"/>
              </a:ext>
            </a:extLst>
          </p:cNvPr>
          <p:cNvSpPr/>
          <p:nvPr/>
        </p:nvSpPr>
        <p:spPr bwMode="auto">
          <a:xfrm>
            <a:off x="4114800" y="974725"/>
            <a:ext cx="581406" cy="396875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827E6E-C33D-4AF8-8BF9-1016A04E478F}"/>
              </a:ext>
            </a:extLst>
          </p:cNvPr>
          <p:cNvSpPr/>
          <p:nvPr/>
        </p:nvSpPr>
        <p:spPr bwMode="auto">
          <a:xfrm>
            <a:off x="4709922" y="1371601"/>
            <a:ext cx="3214878" cy="228600"/>
          </a:xfrm>
          <a:prstGeom prst="rect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2C0C8A-0FA1-4BEA-ADC0-32C07B2E6663}"/>
              </a:ext>
            </a:extLst>
          </p:cNvPr>
          <p:cNvSpPr/>
          <p:nvPr/>
        </p:nvSpPr>
        <p:spPr bwMode="auto">
          <a:xfrm>
            <a:off x="1081549" y="1160206"/>
            <a:ext cx="623193" cy="241557"/>
          </a:xfrm>
          <a:prstGeom prst="rect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05F747-3050-46DE-9182-E96607E507E3}"/>
              </a:ext>
            </a:extLst>
          </p:cNvPr>
          <p:cNvSpPr/>
          <p:nvPr/>
        </p:nvSpPr>
        <p:spPr bwMode="auto">
          <a:xfrm>
            <a:off x="4114456" y="1564661"/>
            <a:ext cx="581406" cy="396874"/>
          </a:xfrm>
          <a:prstGeom prst="rect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3AC987-EB30-439F-98A9-4862DF5A0610}"/>
              </a:ext>
            </a:extLst>
          </p:cNvPr>
          <p:cNvSpPr/>
          <p:nvPr/>
        </p:nvSpPr>
        <p:spPr bwMode="auto">
          <a:xfrm>
            <a:off x="1081549" y="1392596"/>
            <a:ext cx="623193" cy="5047892"/>
          </a:xfrm>
          <a:prstGeom prst="rect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11C4AE-162A-492A-91C4-F34860E293E1}"/>
              </a:ext>
            </a:extLst>
          </p:cNvPr>
          <p:cNvSpPr/>
          <p:nvPr/>
        </p:nvSpPr>
        <p:spPr bwMode="auto">
          <a:xfrm>
            <a:off x="4108638" y="3291420"/>
            <a:ext cx="633269" cy="213104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79E383-91BA-4D5F-9EEB-FC3EBD0B56B3}"/>
              </a:ext>
            </a:extLst>
          </p:cNvPr>
          <p:cNvSpPr/>
          <p:nvPr/>
        </p:nvSpPr>
        <p:spPr bwMode="auto">
          <a:xfrm>
            <a:off x="1785031" y="1163451"/>
            <a:ext cx="653369" cy="5277037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4CC535-7C58-4F93-8AB4-3BD70FC0523E}"/>
              </a:ext>
            </a:extLst>
          </p:cNvPr>
          <p:cNvSpPr txBox="1"/>
          <p:nvPr/>
        </p:nvSpPr>
        <p:spPr>
          <a:xfrm>
            <a:off x="2515524" y="1061679"/>
            <a:ext cx="251367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=MAX(0,A2-$F$13)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388DC92-2D5B-4E68-B893-B6FD543297FC}"/>
              </a:ext>
            </a:extLst>
          </p:cNvPr>
          <p:cNvSpPr/>
          <p:nvPr/>
        </p:nvSpPr>
        <p:spPr bwMode="auto">
          <a:xfrm>
            <a:off x="4108638" y="3502620"/>
            <a:ext cx="633269" cy="178594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C4DD3EC-1AB5-4960-8B98-F4515C8BA70A}"/>
              </a:ext>
            </a:extLst>
          </p:cNvPr>
          <p:cNvSpPr/>
          <p:nvPr/>
        </p:nvSpPr>
        <p:spPr bwMode="auto">
          <a:xfrm>
            <a:off x="2768015" y="1600201"/>
            <a:ext cx="1271824" cy="1981199"/>
          </a:xfrm>
          <a:custGeom>
            <a:avLst/>
            <a:gdLst>
              <a:gd name="connsiteX0" fmla="*/ 1209094 w 1209094"/>
              <a:gd name="connsiteY0" fmla="*/ 2052320 h 2052320"/>
              <a:gd name="connsiteX1" fmla="*/ 54 w 1209094"/>
              <a:gd name="connsiteY1" fmla="*/ 812800 h 2052320"/>
              <a:gd name="connsiteX2" fmla="*/ 1158294 w 1209094"/>
              <a:gd name="connsiteY2" fmla="*/ 0 h 205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094" h="2052320">
                <a:moveTo>
                  <a:pt x="1209094" y="2052320"/>
                </a:moveTo>
                <a:cubicBezTo>
                  <a:pt x="608807" y="1603586"/>
                  <a:pt x="8521" y="1154853"/>
                  <a:pt x="54" y="812800"/>
                </a:cubicBezTo>
                <a:cubicBezTo>
                  <a:pt x="-8413" y="470747"/>
                  <a:pt x="973721" y="135467"/>
                  <a:pt x="1158294" y="0"/>
                </a:cubicBez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33AB441-B8E4-42A3-AB5C-33BA09F616EC}"/>
              </a:ext>
            </a:extLst>
          </p:cNvPr>
          <p:cNvSpPr/>
          <p:nvPr/>
        </p:nvSpPr>
        <p:spPr bwMode="auto">
          <a:xfrm rot="10800000">
            <a:off x="4810706" y="1656735"/>
            <a:ext cx="1209094" cy="2129663"/>
          </a:xfrm>
          <a:custGeom>
            <a:avLst/>
            <a:gdLst>
              <a:gd name="connsiteX0" fmla="*/ 1209094 w 1209094"/>
              <a:gd name="connsiteY0" fmla="*/ 2052320 h 2052320"/>
              <a:gd name="connsiteX1" fmla="*/ 54 w 1209094"/>
              <a:gd name="connsiteY1" fmla="*/ 812800 h 2052320"/>
              <a:gd name="connsiteX2" fmla="*/ 1158294 w 1209094"/>
              <a:gd name="connsiteY2" fmla="*/ 0 h 205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094" h="2052320">
                <a:moveTo>
                  <a:pt x="1209094" y="2052320"/>
                </a:moveTo>
                <a:cubicBezTo>
                  <a:pt x="608807" y="1603586"/>
                  <a:pt x="8521" y="1154853"/>
                  <a:pt x="54" y="812800"/>
                </a:cubicBezTo>
                <a:cubicBezTo>
                  <a:pt x="-8413" y="470747"/>
                  <a:pt x="973721" y="135467"/>
                  <a:pt x="1158294" y="0"/>
                </a:cubicBez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8E0A912-03C8-430F-9076-78E881A93542}"/>
              </a:ext>
            </a:extLst>
          </p:cNvPr>
          <p:cNvSpPr/>
          <p:nvPr/>
        </p:nvSpPr>
        <p:spPr bwMode="auto">
          <a:xfrm>
            <a:off x="4108637" y="3696915"/>
            <a:ext cx="633269" cy="164306"/>
          </a:xfrm>
          <a:prstGeom prst="rect">
            <a:avLst/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0031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A8F9359-2828-4E4C-A8DC-7ABA6E773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Lost Sales (Shortage) vs Over Stock (Leftover) &amp; Fill Rate vs Service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8C9DEA-3EE5-46C5-BC28-544D47F61F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666135"/>
            <a:ext cx="9179014" cy="5810865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53A4E11-D3E0-4703-8D48-3E1261CCCD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980704"/>
              </p:ext>
            </p:extLst>
          </p:nvPr>
        </p:nvGraphicFramePr>
        <p:xfrm>
          <a:off x="476250" y="987425"/>
          <a:ext cx="9048750" cy="543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3" name="Worksheet" r:id="rId5" imgW="9639477" imgH="5857757" progId="Excel.Sheet.12">
                  <p:embed/>
                </p:oleObj>
              </mc:Choice>
              <mc:Fallback>
                <p:oleObj name="Worksheet" r:id="rId5" imgW="9639477" imgH="5857757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453A4E11-D3E0-4703-8D48-3E1261CCCD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6250" y="987425"/>
                        <a:ext cx="9048750" cy="543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ABAAE4D-3044-466D-96D1-C053763683FE}"/>
              </a:ext>
            </a:extLst>
          </p:cNvPr>
          <p:cNvSpPr/>
          <p:nvPr/>
        </p:nvSpPr>
        <p:spPr bwMode="auto">
          <a:xfrm>
            <a:off x="3546857" y="3380547"/>
            <a:ext cx="518107" cy="429453"/>
          </a:xfrm>
          <a:custGeom>
            <a:avLst/>
            <a:gdLst>
              <a:gd name="connsiteX0" fmla="*/ 1209094 w 1209094"/>
              <a:gd name="connsiteY0" fmla="*/ 2052320 h 2052320"/>
              <a:gd name="connsiteX1" fmla="*/ 54 w 1209094"/>
              <a:gd name="connsiteY1" fmla="*/ 812800 h 2052320"/>
              <a:gd name="connsiteX2" fmla="*/ 1158294 w 1209094"/>
              <a:gd name="connsiteY2" fmla="*/ 0 h 205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094" h="2052320">
                <a:moveTo>
                  <a:pt x="1209094" y="2052320"/>
                </a:moveTo>
                <a:cubicBezTo>
                  <a:pt x="608807" y="1603586"/>
                  <a:pt x="8521" y="1154853"/>
                  <a:pt x="54" y="812800"/>
                </a:cubicBezTo>
                <a:cubicBezTo>
                  <a:pt x="-8413" y="470747"/>
                  <a:pt x="973721" y="135467"/>
                  <a:pt x="1158294" y="0"/>
                </a:cubicBezTo>
              </a:path>
            </a:pathLst>
          </a:cu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7ACB1EC-CABA-4A63-BE56-BFC965203200}"/>
              </a:ext>
            </a:extLst>
          </p:cNvPr>
          <p:cNvSpPr/>
          <p:nvPr/>
        </p:nvSpPr>
        <p:spPr bwMode="auto">
          <a:xfrm rot="10800000">
            <a:off x="4722088" y="3410835"/>
            <a:ext cx="518106" cy="612140"/>
          </a:xfrm>
          <a:custGeom>
            <a:avLst/>
            <a:gdLst>
              <a:gd name="connsiteX0" fmla="*/ 1209094 w 1209094"/>
              <a:gd name="connsiteY0" fmla="*/ 2052320 h 2052320"/>
              <a:gd name="connsiteX1" fmla="*/ 54 w 1209094"/>
              <a:gd name="connsiteY1" fmla="*/ 812800 h 2052320"/>
              <a:gd name="connsiteX2" fmla="*/ 1158294 w 1209094"/>
              <a:gd name="connsiteY2" fmla="*/ 0 h 205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094" h="2052320">
                <a:moveTo>
                  <a:pt x="1209094" y="2052320"/>
                </a:moveTo>
                <a:cubicBezTo>
                  <a:pt x="608807" y="1603586"/>
                  <a:pt x="8521" y="1154853"/>
                  <a:pt x="54" y="812800"/>
                </a:cubicBezTo>
                <a:cubicBezTo>
                  <a:pt x="-8413" y="470747"/>
                  <a:pt x="973721" y="135467"/>
                  <a:pt x="1158294" y="0"/>
                </a:cubicBezTo>
              </a:path>
            </a:pathLst>
          </a:cu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0C1CC4-9996-48F5-8534-04C7E321DCF4}"/>
              </a:ext>
            </a:extLst>
          </p:cNvPr>
          <p:cNvSpPr/>
          <p:nvPr/>
        </p:nvSpPr>
        <p:spPr bwMode="auto">
          <a:xfrm>
            <a:off x="4125020" y="1565751"/>
            <a:ext cx="570738" cy="217016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467FD7-6F27-45A0-BEA6-14E4E5D349E2}"/>
              </a:ext>
            </a:extLst>
          </p:cNvPr>
          <p:cNvSpPr/>
          <p:nvPr/>
        </p:nvSpPr>
        <p:spPr bwMode="auto">
          <a:xfrm>
            <a:off x="4125021" y="3704836"/>
            <a:ext cx="597067" cy="176517"/>
          </a:xfrm>
          <a:prstGeom prst="rect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24AA0B-9C37-49E9-B766-1F75F51765B3}"/>
              </a:ext>
            </a:extLst>
          </p:cNvPr>
          <p:cNvSpPr/>
          <p:nvPr/>
        </p:nvSpPr>
        <p:spPr bwMode="auto">
          <a:xfrm>
            <a:off x="4135965" y="4858642"/>
            <a:ext cx="564967" cy="208440"/>
          </a:xfrm>
          <a:prstGeom prst="rect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01C830-44CC-44F5-A247-BA6DBDE0282B}"/>
              </a:ext>
            </a:extLst>
          </p:cNvPr>
          <p:cNvSpPr/>
          <p:nvPr/>
        </p:nvSpPr>
        <p:spPr bwMode="auto">
          <a:xfrm>
            <a:off x="1676400" y="1197978"/>
            <a:ext cx="762000" cy="5242152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pic>
        <p:nvPicPr>
          <p:cNvPr id="15" name="!!Picture-Top">
            <a:extLst>
              <a:ext uri="{FF2B5EF4-FFF2-40B4-BE49-F238E27FC236}">
                <a16:creationId xmlns:a16="http://schemas.microsoft.com/office/drawing/2014/main" id="{237DB885-25DE-438D-841B-B596C4980DF3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4095734" y="3493460"/>
            <a:ext cx="649142" cy="21701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FE9A9AC-CAA7-4150-A336-099D430085E4}"/>
              </a:ext>
            </a:extLst>
          </p:cNvPr>
          <p:cNvSpPr/>
          <p:nvPr/>
        </p:nvSpPr>
        <p:spPr bwMode="auto">
          <a:xfrm>
            <a:off x="4137091" y="5056240"/>
            <a:ext cx="557813" cy="208440"/>
          </a:xfrm>
          <a:prstGeom prst="rect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2AA5157-2BE7-4927-A14C-8E215D8CAF3C}"/>
              </a:ext>
            </a:extLst>
          </p:cNvPr>
          <p:cNvSpPr/>
          <p:nvPr/>
        </p:nvSpPr>
        <p:spPr bwMode="auto">
          <a:xfrm>
            <a:off x="4125043" y="3870512"/>
            <a:ext cx="590604" cy="221606"/>
          </a:xfrm>
          <a:prstGeom prst="rect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417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A8F9359-2828-4E4C-A8DC-7ABA6E773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Underage Cost vs Overage Cost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8C9DEA-3EE5-46C5-BC28-544D47F61F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666135"/>
            <a:ext cx="9179014" cy="5810865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53A4E11-D3E0-4703-8D48-3E1261CCCD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72900"/>
              </p:ext>
            </p:extLst>
          </p:nvPr>
        </p:nvGraphicFramePr>
        <p:xfrm>
          <a:off x="476864" y="975330"/>
          <a:ext cx="9048136" cy="546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6" name="Worksheet" r:id="rId5" imgW="9639477" imgH="5886391" progId="Excel.Sheet.12">
                  <p:embed/>
                </p:oleObj>
              </mc:Choice>
              <mc:Fallback>
                <p:oleObj name="Worksheet" r:id="rId5" imgW="9639477" imgH="5886391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453A4E11-D3E0-4703-8D48-3E1261CCCD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6864" y="975330"/>
                        <a:ext cx="9048136" cy="546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79D9CFA6-C753-4C36-BBFC-D214B955AD76}"/>
              </a:ext>
            </a:extLst>
          </p:cNvPr>
          <p:cNvSpPr/>
          <p:nvPr/>
        </p:nvSpPr>
        <p:spPr bwMode="auto">
          <a:xfrm>
            <a:off x="4115100" y="1981199"/>
            <a:ext cx="586528" cy="197196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4FE3DE-8042-48B7-9EED-F562F3D7C507}"/>
              </a:ext>
            </a:extLst>
          </p:cNvPr>
          <p:cNvSpPr/>
          <p:nvPr/>
        </p:nvSpPr>
        <p:spPr bwMode="auto">
          <a:xfrm>
            <a:off x="4122475" y="2728317"/>
            <a:ext cx="578278" cy="182919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E7D0BF-A380-4535-B1BF-42F1549746C8}"/>
              </a:ext>
            </a:extLst>
          </p:cNvPr>
          <p:cNvSpPr/>
          <p:nvPr/>
        </p:nvSpPr>
        <p:spPr bwMode="auto">
          <a:xfrm>
            <a:off x="4122473" y="2175936"/>
            <a:ext cx="582358" cy="159736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F05FFD-EA3E-4BAC-B884-5ABE0248E7B2}"/>
              </a:ext>
            </a:extLst>
          </p:cNvPr>
          <p:cNvSpPr/>
          <p:nvPr/>
        </p:nvSpPr>
        <p:spPr bwMode="auto">
          <a:xfrm>
            <a:off x="4122473" y="2568581"/>
            <a:ext cx="578279" cy="159736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4793A0-3079-40E8-AB0F-48D405AC4A1C}"/>
              </a:ext>
            </a:extLst>
          </p:cNvPr>
          <p:cNvSpPr/>
          <p:nvPr/>
        </p:nvSpPr>
        <p:spPr bwMode="auto">
          <a:xfrm>
            <a:off x="4115291" y="2175936"/>
            <a:ext cx="588182" cy="174507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Verdana" pitchFamily="-11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BDEB892-975B-4308-B5E2-980FA01A1EB9}"/>
              </a:ext>
            </a:extLst>
          </p:cNvPr>
          <p:cNvSpPr/>
          <p:nvPr/>
        </p:nvSpPr>
        <p:spPr bwMode="auto">
          <a:xfrm>
            <a:off x="4120148" y="2346982"/>
            <a:ext cx="580604" cy="192057"/>
          </a:xfrm>
          <a:prstGeom prst="rect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Verdana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3502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6" grpId="0" animBg="1"/>
      <p:bldP spid="17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A8F9359-2828-4E4C-A8DC-7ABA6E773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underage vs Total Overage Cost; Simulation-Based Service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8C9DEA-3EE5-46C5-BC28-544D47F61F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666135"/>
            <a:ext cx="9179014" cy="5810865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53A4E11-D3E0-4703-8D48-3E1261CCCD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369693"/>
              </p:ext>
            </p:extLst>
          </p:nvPr>
        </p:nvGraphicFramePr>
        <p:xfrm>
          <a:off x="476250" y="968375"/>
          <a:ext cx="9048750" cy="547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0" name="Worksheet" r:id="rId5" imgW="9639477" imgH="5895936" progId="Excel.Sheet.12">
                  <p:embed/>
                </p:oleObj>
              </mc:Choice>
              <mc:Fallback>
                <p:oleObj name="Worksheet" r:id="rId5" imgW="9639477" imgH="5895936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453A4E11-D3E0-4703-8D48-3E1261CCCD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6250" y="968375"/>
                        <a:ext cx="9048750" cy="547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A445CDEC-6258-4090-9C6B-41AF7315FE37}"/>
              </a:ext>
            </a:extLst>
          </p:cNvPr>
          <p:cNvSpPr/>
          <p:nvPr/>
        </p:nvSpPr>
        <p:spPr bwMode="auto">
          <a:xfrm>
            <a:off x="4112041" y="2541641"/>
            <a:ext cx="629866" cy="189777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5DBB58-B313-4BC3-BF42-5E9B358EF106}"/>
              </a:ext>
            </a:extLst>
          </p:cNvPr>
          <p:cNvSpPr/>
          <p:nvPr/>
        </p:nvSpPr>
        <p:spPr bwMode="auto">
          <a:xfrm>
            <a:off x="4114523" y="2731358"/>
            <a:ext cx="629867" cy="191282"/>
          </a:xfrm>
          <a:prstGeom prst="rect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E345533-2EBC-4D4F-9112-A7477DC228C8}"/>
              </a:ext>
            </a:extLst>
          </p:cNvPr>
          <p:cNvSpPr/>
          <p:nvPr/>
        </p:nvSpPr>
        <p:spPr bwMode="auto">
          <a:xfrm>
            <a:off x="3328639" y="2713705"/>
            <a:ext cx="655005" cy="867695"/>
          </a:xfrm>
          <a:custGeom>
            <a:avLst/>
            <a:gdLst>
              <a:gd name="connsiteX0" fmla="*/ 1209094 w 1209094"/>
              <a:gd name="connsiteY0" fmla="*/ 2052320 h 2052320"/>
              <a:gd name="connsiteX1" fmla="*/ 54 w 1209094"/>
              <a:gd name="connsiteY1" fmla="*/ 812800 h 2052320"/>
              <a:gd name="connsiteX2" fmla="*/ 1158294 w 1209094"/>
              <a:gd name="connsiteY2" fmla="*/ 0 h 205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094" h="2052320">
                <a:moveTo>
                  <a:pt x="1209094" y="2052320"/>
                </a:moveTo>
                <a:cubicBezTo>
                  <a:pt x="608807" y="1603586"/>
                  <a:pt x="8521" y="1154853"/>
                  <a:pt x="54" y="812800"/>
                </a:cubicBezTo>
                <a:cubicBezTo>
                  <a:pt x="-8413" y="470747"/>
                  <a:pt x="973721" y="135467"/>
                  <a:pt x="1158294" y="0"/>
                </a:cubicBez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4331081-B85E-4C71-B3B8-9331CB5396DE}"/>
              </a:ext>
            </a:extLst>
          </p:cNvPr>
          <p:cNvSpPr/>
          <p:nvPr/>
        </p:nvSpPr>
        <p:spPr bwMode="auto">
          <a:xfrm rot="10800000">
            <a:off x="4866298" y="2713702"/>
            <a:ext cx="1110465" cy="1465525"/>
          </a:xfrm>
          <a:custGeom>
            <a:avLst/>
            <a:gdLst>
              <a:gd name="connsiteX0" fmla="*/ 1209094 w 1209094"/>
              <a:gd name="connsiteY0" fmla="*/ 2052320 h 2052320"/>
              <a:gd name="connsiteX1" fmla="*/ 54 w 1209094"/>
              <a:gd name="connsiteY1" fmla="*/ 812800 h 2052320"/>
              <a:gd name="connsiteX2" fmla="*/ 1158294 w 1209094"/>
              <a:gd name="connsiteY2" fmla="*/ 0 h 205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094" h="2052320">
                <a:moveTo>
                  <a:pt x="1209094" y="2052320"/>
                </a:moveTo>
                <a:cubicBezTo>
                  <a:pt x="608807" y="1603586"/>
                  <a:pt x="8521" y="1154853"/>
                  <a:pt x="54" y="812800"/>
                </a:cubicBezTo>
                <a:cubicBezTo>
                  <a:pt x="-8413" y="470747"/>
                  <a:pt x="973721" y="135467"/>
                  <a:pt x="1158294" y="0"/>
                </a:cubicBez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6B7021D-1179-4019-93B4-D812E4BCFE07}"/>
              </a:ext>
            </a:extLst>
          </p:cNvPr>
          <p:cNvSpPr/>
          <p:nvPr/>
        </p:nvSpPr>
        <p:spPr bwMode="auto">
          <a:xfrm>
            <a:off x="3392272" y="2819402"/>
            <a:ext cx="655004" cy="1123334"/>
          </a:xfrm>
          <a:custGeom>
            <a:avLst/>
            <a:gdLst>
              <a:gd name="connsiteX0" fmla="*/ 1209094 w 1209094"/>
              <a:gd name="connsiteY0" fmla="*/ 2052320 h 2052320"/>
              <a:gd name="connsiteX1" fmla="*/ 54 w 1209094"/>
              <a:gd name="connsiteY1" fmla="*/ 812800 h 2052320"/>
              <a:gd name="connsiteX2" fmla="*/ 1158294 w 1209094"/>
              <a:gd name="connsiteY2" fmla="*/ 0 h 205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094" h="2052320">
                <a:moveTo>
                  <a:pt x="1209094" y="2052320"/>
                </a:moveTo>
                <a:cubicBezTo>
                  <a:pt x="608807" y="1603586"/>
                  <a:pt x="8521" y="1154853"/>
                  <a:pt x="54" y="812800"/>
                </a:cubicBezTo>
                <a:cubicBezTo>
                  <a:pt x="-8413" y="470747"/>
                  <a:pt x="973721" y="135467"/>
                  <a:pt x="1158294" y="0"/>
                </a:cubicBezTo>
              </a:path>
            </a:pathLst>
          </a:cu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F93EADD-C680-45E0-BE38-18BA30010833}"/>
              </a:ext>
            </a:extLst>
          </p:cNvPr>
          <p:cNvSpPr/>
          <p:nvPr/>
        </p:nvSpPr>
        <p:spPr bwMode="auto">
          <a:xfrm rot="10800000">
            <a:off x="4758144" y="2819402"/>
            <a:ext cx="1169756" cy="1544288"/>
          </a:xfrm>
          <a:custGeom>
            <a:avLst/>
            <a:gdLst>
              <a:gd name="connsiteX0" fmla="*/ 1209094 w 1209094"/>
              <a:gd name="connsiteY0" fmla="*/ 2052320 h 2052320"/>
              <a:gd name="connsiteX1" fmla="*/ 54 w 1209094"/>
              <a:gd name="connsiteY1" fmla="*/ 812800 h 2052320"/>
              <a:gd name="connsiteX2" fmla="*/ 1158294 w 1209094"/>
              <a:gd name="connsiteY2" fmla="*/ 0 h 205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094" h="2052320">
                <a:moveTo>
                  <a:pt x="1209094" y="2052320"/>
                </a:moveTo>
                <a:cubicBezTo>
                  <a:pt x="608807" y="1603586"/>
                  <a:pt x="8521" y="1154853"/>
                  <a:pt x="54" y="812800"/>
                </a:cubicBezTo>
                <a:cubicBezTo>
                  <a:pt x="-8413" y="470747"/>
                  <a:pt x="973721" y="135467"/>
                  <a:pt x="1158294" y="0"/>
                </a:cubicBezTo>
              </a:path>
            </a:pathLst>
          </a:cu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30CAC1-1971-4954-B977-38E713A16744}"/>
              </a:ext>
            </a:extLst>
          </p:cNvPr>
          <p:cNvSpPr/>
          <p:nvPr/>
        </p:nvSpPr>
        <p:spPr bwMode="auto">
          <a:xfrm>
            <a:off x="4119036" y="4263074"/>
            <a:ext cx="633878" cy="188320"/>
          </a:xfrm>
          <a:prstGeom prst="rect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BBDF48-17F3-4BF5-AECE-B8A9348985EA}"/>
              </a:ext>
            </a:extLst>
          </p:cNvPr>
          <p:cNvSpPr/>
          <p:nvPr/>
        </p:nvSpPr>
        <p:spPr bwMode="auto">
          <a:xfrm>
            <a:off x="4113806" y="4085960"/>
            <a:ext cx="634595" cy="177114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D9A05F-35EB-451E-96DA-FB4D3FC43190}"/>
              </a:ext>
            </a:extLst>
          </p:cNvPr>
          <p:cNvSpPr/>
          <p:nvPr/>
        </p:nvSpPr>
        <p:spPr bwMode="auto">
          <a:xfrm>
            <a:off x="4134497" y="3498284"/>
            <a:ext cx="558548" cy="212114"/>
          </a:xfrm>
          <a:prstGeom prst="rect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2B4A2A-FB8E-4856-86DA-6211E376B87A}"/>
              </a:ext>
            </a:extLst>
          </p:cNvPr>
          <p:cNvSpPr/>
          <p:nvPr/>
        </p:nvSpPr>
        <p:spPr bwMode="auto">
          <a:xfrm>
            <a:off x="4112465" y="3894860"/>
            <a:ext cx="635937" cy="183752"/>
          </a:xfrm>
          <a:prstGeom prst="rect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3150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F18B546-F591-4F72-8A53-DD9329920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09600"/>
          </a:xfrm>
        </p:spPr>
        <p:txBody>
          <a:bodyPr/>
          <a:lstStyle/>
          <a:p>
            <a:r>
              <a:rPr lang="en-US" dirty="0"/>
              <a:t>Cu vs Co Balance of Power   </a:t>
            </a:r>
            <a:r>
              <a:rPr lang="en-US" dirty="0">
                <a:sym typeface="Wingdings" panose="05000000000000000000" pitchFamily="2" charset="2"/>
              </a:rPr>
              <a:t></a:t>
            </a:r>
            <a:r>
              <a:rPr lang="en-US" dirty="0"/>
              <a:t>The Optimal Analytical Service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1F57BB-2D93-42E6-A5A5-BE32F8E696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970"/>
          <a:stretch/>
        </p:blipFill>
        <p:spPr>
          <a:xfrm>
            <a:off x="2125894" y="713721"/>
            <a:ext cx="4547419" cy="208553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4FB5E26-3BA7-4BCF-B705-6F11790D4722}"/>
              </a:ext>
            </a:extLst>
          </p:cNvPr>
          <p:cNvGrpSpPr/>
          <p:nvPr/>
        </p:nvGrpSpPr>
        <p:grpSpPr>
          <a:xfrm>
            <a:off x="4416498" y="2203971"/>
            <a:ext cx="1231587" cy="461665"/>
            <a:chOff x="7335999" y="4338113"/>
            <a:chExt cx="1244436" cy="461665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6128CFE-6A7E-4706-A053-5DE8D4A1A271}"/>
                </a:ext>
              </a:extLst>
            </p:cNvPr>
            <p:cNvCxnSpPr/>
            <p:nvPr/>
          </p:nvCxnSpPr>
          <p:spPr bwMode="auto">
            <a:xfrm>
              <a:off x="7335999" y="4563126"/>
              <a:ext cx="645134" cy="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45CBD41-E2EC-46EA-AA60-5715EA1FA629}"/>
                </a:ext>
              </a:extLst>
            </p:cNvPr>
            <p:cNvSpPr txBox="1"/>
            <p:nvPr/>
          </p:nvSpPr>
          <p:spPr>
            <a:xfrm>
              <a:off x="7945508" y="4338113"/>
              <a:ext cx="6349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Book Antiqua" panose="02040602050305030304" pitchFamily="18" charset="0"/>
                </a:rPr>
                <a:t>40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066E331-A06B-4226-AD60-58EA57CD107B}"/>
              </a:ext>
            </a:extLst>
          </p:cNvPr>
          <p:cNvGrpSpPr/>
          <p:nvPr/>
        </p:nvGrpSpPr>
        <p:grpSpPr>
          <a:xfrm>
            <a:off x="3343076" y="2195400"/>
            <a:ext cx="1076356" cy="461665"/>
            <a:chOff x="3491880" y="4356043"/>
            <a:chExt cx="1087585" cy="461665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17FA7F3-B742-44E0-A939-B5CB0F3019B8}"/>
                </a:ext>
              </a:extLst>
            </p:cNvPr>
            <p:cNvCxnSpPr/>
            <p:nvPr/>
          </p:nvCxnSpPr>
          <p:spPr bwMode="auto">
            <a:xfrm flipH="1">
              <a:off x="3931394" y="4586876"/>
              <a:ext cx="648071" cy="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rgbClr val="9B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7AB6BDD-197B-44D8-B50F-3DF72E03D5A3}"/>
                </a:ext>
              </a:extLst>
            </p:cNvPr>
            <p:cNvSpPr txBox="1"/>
            <p:nvPr/>
          </p:nvSpPr>
          <p:spPr>
            <a:xfrm>
              <a:off x="3491880" y="4356043"/>
              <a:ext cx="6349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  <a:latin typeface="Book Antiqua" panose="02040602050305030304" pitchFamily="18" charset="0"/>
                </a:rPr>
                <a:t>40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8A866B74-23DF-4F4F-9E4E-392E5AD779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1417" y="3273259"/>
            <a:ext cx="4594860" cy="230886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2FDC980B-61CE-4363-B69F-B490045716B4}"/>
              </a:ext>
            </a:extLst>
          </p:cNvPr>
          <p:cNvGrpSpPr/>
          <p:nvPr/>
        </p:nvGrpSpPr>
        <p:grpSpPr>
          <a:xfrm>
            <a:off x="8597569" y="4948808"/>
            <a:ext cx="1244436" cy="461665"/>
            <a:chOff x="7335999" y="4338113"/>
            <a:chExt cx="1244436" cy="461665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466AFAD-CC3C-4E36-A6B2-86D3B567A308}"/>
                </a:ext>
              </a:extLst>
            </p:cNvPr>
            <p:cNvCxnSpPr/>
            <p:nvPr/>
          </p:nvCxnSpPr>
          <p:spPr bwMode="auto">
            <a:xfrm>
              <a:off x="7335999" y="4563126"/>
              <a:ext cx="645134" cy="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3023D54-D1A0-419E-ABA7-B93676E78DF0}"/>
                </a:ext>
              </a:extLst>
            </p:cNvPr>
            <p:cNvSpPr txBox="1"/>
            <p:nvPr/>
          </p:nvSpPr>
          <p:spPr>
            <a:xfrm>
              <a:off x="7945508" y="4338113"/>
              <a:ext cx="6349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Book Antiqua" panose="02040602050305030304" pitchFamily="18" charset="0"/>
                </a:rPr>
                <a:t>40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F66FB5B-87A0-42BF-ADBE-D097FCD71C62}"/>
              </a:ext>
            </a:extLst>
          </p:cNvPr>
          <p:cNvGrpSpPr/>
          <p:nvPr/>
        </p:nvGrpSpPr>
        <p:grpSpPr>
          <a:xfrm>
            <a:off x="7715628" y="4942988"/>
            <a:ext cx="864096" cy="461665"/>
            <a:chOff x="3491880" y="4356043"/>
            <a:chExt cx="864096" cy="461665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B1007A7-28E2-4BD8-8C87-42D178E580DC}"/>
                </a:ext>
              </a:extLst>
            </p:cNvPr>
            <p:cNvCxnSpPr/>
            <p:nvPr/>
          </p:nvCxnSpPr>
          <p:spPr bwMode="auto">
            <a:xfrm flipH="1">
              <a:off x="3931395" y="4586875"/>
              <a:ext cx="424581" cy="1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6EA3E34-73E8-4A92-B55F-CE84C608290A}"/>
                </a:ext>
              </a:extLst>
            </p:cNvPr>
            <p:cNvSpPr txBox="1"/>
            <p:nvPr/>
          </p:nvSpPr>
          <p:spPr>
            <a:xfrm>
              <a:off x="3491880" y="4356043"/>
              <a:ext cx="6349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9B0000"/>
                  </a:solidFill>
                  <a:latin typeface="Book Antiqua" panose="02040602050305030304" pitchFamily="18" charset="0"/>
                </a:rPr>
                <a:t>20</a:t>
              </a:r>
            </a:p>
          </p:txBody>
        </p:sp>
      </p:grp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59573F8B-83B6-491D-83DF-FCE4A970EA4F}"/>
              </a:ext>
            </a:extLst>
          </p:cNvPr>
          <p:cNvSpPr txBox="1">
            <a:spLocks/>
          </p:cNvSpPr>
          <p:nvPr/>
        </p:nvSpPr>
        <p:spPr bwMode="auto">
          <a:xfrm>
            <a:off x="0" y="1098352"/>
            <a:ext cx="3323180" cy="11468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125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2000" kern="0" dirty="0">
                <a:solidFill>
                  <a:srgbClr val="0070C0"/>
                </a:solidFill>
                <a:effectLst/>
                <a:latin typeface="Book Antiqua" pitchFamily="18" charset="0"/>
              </a:rPr>
              <a:t>Cu = 80-40 = 40</a:t>
            </a:r>
          </a:p>
          <a:p>
            <a:pPr marL="0" indent="0">
              <a:buNone/>
            </a:pPr>
            <a:r>
              <a:rPr lang="en-US" sz="2000" kern="0" dirty="0">
                <a:solidFill>
                  <a:srgbClr val="9B0000"/>
                </a:solidFill>
                <a:effectLst/>
                <a:latin typeface="Book Antiqua" pitchFamily="18" charset="0"/>
              </a:rPr>
              <a:t>Co =40-0= 40</a:t>
            </a:r>
          </a:p>
          <a:p>
            <a:pPr marL="0" indent="0">
              <a:buNone/>
            </a:pPr>
            <a:endParaRPr lang="en-US" sz="2000" kern="0" dirty="0">
              <a:effectLst/>
              <a:latin typeface="Book Antiqua" pitchFamily="18" charset="0"/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45A6FE79-E6B0-46FC-AB75-AF3EA0C472A1}"/>
              </a:ext>
            </a:extLst>
          </p:cNvPr>
          <p:cNvSpPr txBox="1">
            <a:spLocks/>
          </p:cNvSpPr>
          <p:nvPr/>
        </p:nvSpPr>
        <p:spPr bwMode="auto">
          <a:xfrm>
            <a:off x="152400" y="4058741"/>
            <a:ext cx="3323180" cy="11843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125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2000" kern="0" dirty="0">
                <a:effectLst/>
                <a:latin typeface="Book Antiqua" pitchFamily="18" charset="0"/>
              </a:rPr>
              <a:t>p =$80, c=$40, v=$20</a:t>
            </a:r>
          </a:p>
          <a:p>
            <a:pPr marL="0" indent="0">
              <a:buNone/>
            </a:pPr>
            <a:r>
              <a:rPr lang="en-US" sz="2000" kern="0" dirty="0">
                <a:solidFill>
                  <a:srgbClr val="0070C0"/>
                </a:solidFill>
                <a:effectLst/>
                <a:latin typeface="Book Antiqua" pitchFamily="18" charset="0"/>
              </a:rPr>
              <a:t>Cu = 80-40 = 40</a:t>
            </a:r>
          </a:p>
          <a:p>
            <a:pPr marL="0" indent="0">
              <a:buNone/>
            </a:pPr>
            <a:r>
              <a:rPr lang="en-US" sz="2000" kern="0" dirty="0">
                <a:solidFill>
                  <a:srgbClr val="9B0000"/>
                </a:solidFill>
                <a:effectLst/>
                <a:latin typeface="Book Antiqua" pitchFamily="18" charset="0"/>
              </a:rPr>
              <a:t>Co =40-20= 20</a:t>
            </a:r>
          </a:p>
          <a:p>
            <a:pPr marL="0" indent="0">
              <a:buNone/>
            </a:pPr>
            <a:endParaRPr lang="en-US" sz="2000" kern="0" dirty="0">
              <a:effectLst/>
              <a:latin typeface="Book Antiqua" pitchFamily="18" charset="0"/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D56BC2C1-F52F-46A3-97D2-EE74B5F37752}"/>
              </a:ext>
            </a:extLst>
          </p:cNvPr>
          <p:cNvSpPr txBox="1">
            <a:spLocks/>
          </p:cNvSpPr>
          <p:nvPr/>
        </p:nvSpPr>
        <p:spPr bwMode="auto">
          <a:xfrm>
            <a:off x="6059989" y="1426551"/>
            <a:ext cx="3323180" cy="7906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125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2000" kern="0" dirty="0">
                <a:effectLst/>
                <a:latin typeface="Book Antiqua" pitchFamily="18" charset="0"/>
              </a:rPr>
              <a:t>SL* = Cu/(Cu+Co)</a:t>
            </a:r>
          </a:p>
          <a:p>
            <a:pPr marL="0" indent="0">
              <a:buNone/>
            </a:pPr>
            <a:r>
              <a:rPr lang="en-US" sz="2000" kern="0" dirty="0">
                <a:effectLst/>
                <a:latin typeface="Book Antiqua" pitchFamily="18" charset="0"/>
              </a:rPr>
              <a:t>SL*=40/(40+40)=0.5</a:t>
            </a:r>
          </a:p>
          <a:p>
            <a:pPr marL="0" indent="0">
              <a:buNone/>
            </a:pPr>
            <a:endParaRPr lang="en-US" sz="2000" kern="0" dirty="0">
              <a:effectLst/>
              <a:latin typeface="Book Antiqua" pitchFamily="18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1DE96BB-C287-40AA-ABD8-E97FEB310C39}"/>
              </a:ext>
            </a:extLst>
          </p:cNvPr>
          <p:cNvGrpSpPr/>
          <p:nvPr/>
        </p:nvGrpSpPr>
        <p:grpSpPr>
          <a:xfrm>
            <a:off x="5924219" y="5526756"/>
            <a:ext cx="4275872" cy="792088"/>
            <a:chOff x="3491880" y="5046518"/>
            <a:chExt cx="4320480" cy="792088"/>
          </a:xfrm>
        </p:grpSpPr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AAFA82EF-BAF2-46A4-A2F7-7647049715D8}"/>
                </a:ext>
              </a:extLst>
            </p:cNvPr>
            <p:cNvSpPr/>
            <p:nvPr/>
          </p:nvSpPr>
          <p:spPr bwMode="auto">
            <a:xfrm>
              <a:off x="4974870" y="5046518"/>
              <a:ext cx="1368152" cy="792088"/>
            </a:xfrm>
            <a:prstGeom prst="triangl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Verdana" pitchFamily="-112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407AE04-E488-4463-8CC6-59DAB75D4D44}"/>
                </a:ext>
              </a:extLst>
            </p:cNvPr>
            <p:cNvSpPr/>
            <p:nvPr/>
          </p:nvSpPr>
          <p:spPr bwMode="auto">
            <a:xfrm>
              <a:off x="3491880" y="5230383"/>
              <a:ext cx="4320480" cy="608223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Verdana" pitchFamily="-112" charset="0"/>
              </a:endParaRPr>
            </a:p>
          </p:txBody>
        </p:sp>
      </p:grp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877ED09C-44B1-44D0-83CF-006030C4808C}"/>
              </a:ext>
            </a:extLst>
          </p:cNvPr>
          <p:cNvSpPr txBox="1">
            <a:spLocks/>
          </p:cNvSpPr>
          <p:nvPr/>
        </p:nvSpPr>
        <p:spPr bwMode="auto">
          <a:xfrm>
            <a:off x="9383169" y="3772948"/>
            <a:ext cx="3323180" cy="9110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125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2000" kern="0" dirty="0">
                <a:effectLst/>
                <a:latin typeface="Book Antiqua" pitchFamily="18" charset="0"/>
              </a:rPr>
              <a:t>SL* = Cu/(Cu+Co)</a:t>
            </a:r>
          </a:p>
          <a:p>
            <a:pPr marL="0" indent="0">
              <a:buNone/>
            </a:pPr>
            <a:r>
              <a:rPr lang="en-US" sz="2000" kern="0" dirty="0">
                <a:effectLst/>
                <a:latin typeface="Book Antiqua" pitchFamily="18" charset="0"/>
              </a:rPr>
              <a:t>SL*=40/(40+20)=0.667</a:t>
            </a:r>
          </a:p>
          <a:p>
            <a:pPr marL="0" indent="0">
              <a:buNone/>
            </a:pPr>
            <a:endParaRPr lang="en-US" sz="2000" kern="0" dirty="0">
              <a:effectLst/>
              <a:latin typeface="Book Antiqua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75D3FD8-F7AA-48EE-A7D9-638B9405CACD}"/>
              </a:ext>
            </a:extLst>
          </p:cNvPr>
          <p:cNvGrpSpPr/>
          <p:nvPr/>
        </p:nvGrpSpPr>
        <p:grpSpPr>
          <a:xfrm>
            <a:off x="2256257" y="2665635"/>
            <a:ext cx="4275872" cy="792088"/>
            <a:chOff x="3491880" y="5046518"/>
            <a:chExt cx="4320480" cy="792088"/>
          </a:xfrm>
        </p:grpSpPr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D70BDDF9-3CCD-4B7C-A2BD-CE3252221D1D}"/>
                </a:ext>
              </a:extLst>
            </p:cNvPr>
            <p:cNvSpPr/>
            <p:nvPr/>
          </p:nvSpPr>
          <p:spPr bwMode="auto">
            <a:xfrm>
              <a:off x="4974870" y="5046518"/>
              <a:ext cx="1368152" cy="792088"/>
            </a:xfrm>
            <a:prstGeom prst="triangl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Verdana" pitchFamily="-112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96B418D-5B59-4B81-B1C1-C4201DDE5932}"/>
                </a:ext>
              </a:extLst>
            </p:cNvPr>
            <p:cNvSpPr/>
            <p:nvPr/>
          </p:nvSpPr>
          <p:spPr bwMode="auto">
            <a:xfrm>
              <a:off x="3491880" y="5230383"/>
              <a:ext cx="4320480" cy="608223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latin typeface="Verdana" pitchFamily="-112" charset="0"/>
              </a:endParaRPr>
            </a:p>
          </p:txBody>
        </p:sp>
      </p:grp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14FBB84B-720D-4FFC-80EF-4BD827E5D4B4}"/>
              </a:ext>
            </a:extLst>
          </p:cNvPr>
          <p:cNvSpPr txBox="1">
            <a:spLocks/>
          </p:cNvSpPr>
          <p:nvPr/>
        </p:nvSpPr>
        <p:spPr bwMode="auto">
          <a:xfrm>
            <a:off x="30271" y="677437"/>
            <a:ext cx="332318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75000"/>
              <a:buFont typeface="Monotype Sort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SzPct val="125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FFFF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2000" kern="0" dirty="0">
                <a:effectLst/>
                <a:latin typeface="Book Antiqua" pitchFamily="18" charset="0"/>
              </a:rPr>
              <a:t>p =$80, c=$40, v=$0</a:t>
            </a:r>
          </a:p>
          <a:p>
            <a:pPr marL="0" indent="0">
              <a:buNone/>
            </a:pPr>
            <a:endParaRPr lang="en-US" sz="2000" kern="0" dirty="0">
              <a:effectLst/>
              <a:latin typeface="Book Antiqua" pitchFamily="18" charset="0"/>
            </a:endParaRPr>
          </a:p>
        </p:txBody>
      </p:sp>
      <p:pic>
        <p:nvPicPr>
          <p:cNvPr id="3" name="!!Picture-Top">
            <a:extLst>
              <a:ext uri="{FF2B5EF4-FFF2-40B4-BE49-F238E27FC236}">
                <a16:creationId xmlns:a16="http://schemas.microsoft.com/office/drawing/2014/main" id="{1167407A-C569-488E-9E9A-510B44BAE3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1" y="598751"/>
            <a:ext cx="12100320" cy="587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358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0.047 4.07407E-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27" grpId="0" build="p"/>
      <p:bldP spid="28" grpId="0" build="p"/>
      <p:bldP spid="32" grpId="0" build="p"/>
    </p:bldLst>
  </p:timing>
</p:sld>
</file>

<file path=ppt/theme/theme1.xml><?xml version="1.0" encoding="utf-8"?>
<a:theme xmlns:a="http://schemas.openxmlformats.org/drawingml/2006/main" name="Lean Thinking Final">
  <a:themeElements>
    <a:clrScheme name="Custom 22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C00000"/>
      </a:hlink>
      <a:folHlink>
        <a:srgbClr val="CC9900"/>
      </a:folHlink>
    </a:clrScheme>
    <a:fontScheme name="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12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08 Lecture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007FA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43922</TotalTime>
  <Words>551</Words>
  <Application>Microsoft Office PowerPoint</Application>
  <PresentationFormat>Widescreen</PresentationFormat>
  <Paragraphs>215</Paragraphs>
  <Slides>19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Arial</vt:lpstr>
      <vt:lpstr>Book Antiqua</vt:lpstr>
      <vt:lpstr>Calibri</vt:lpstr>
      <vt:lpstr>Garamond</vt:lpstr>
      <vt:lpstr>Impact</vt:lpstr>
      <vt:lpstr>Monotype Sorts</vt:lpstr>
      <vt:lpstr>MS Reference Sans Serif</vt:lpstr>
      <vt:lpstr>Times New Roman</vt:lpstr>
      <vt:lpstr>Verdana</vt:lpstr>
      <vt:lpstr>Wingdings</vt:lpstr>
      <vt:lpstr>Lean Thinking Final</vt:lpstr>
      <vt:lpstr>508 Lecture</vt:lpstr>
      <vt:lpstr>Worksheet</vt:lpstr>
      <vt:lpstr>Microsoft Excel Worksheet</vt:lpstr>
      <vt:lpstr>PowerPoint Presentation</vt:lpstr>
      <vt:lpstr>Random Number Generation</vt:lpstr>
      <vt:lpstr>Drawing the Curves</vt:lpstr>
      <vt:lpstr>Starting Data</vt:lpstr>
      <vt:lpstr>Demand, Supply, Sortage, and Sles</vt:lpstr>
      <vt:lpstr>Lost Sales (Shortage) vs Over Stock (Leftover) &amp; Fill Rate vs Service Level</vt:lpstr>
      <vt:lpstr>Underage Cost vs Overage Cost</vt:lpstr>
      <vt:lpstr>Total underage vs Total Overage Cost; Simulation-Based Service Level</vt:lpstr>
      <vt:lpstr>Cu vs Co Balance of Power   The Optimal Analytical Service Level</vt:lpstr>
      <vt:lpstr>Total Underage Costs vs Total overage Costs</vt:lpstr>
      <vt:lpstr>Retailer profit vs Supplier Profit</vt:lpstr>
      <vt:lpstr>Optimal Service Level</vt:lpstr>
      <vt:lpstr>Random Number Generation</vt:lpstr>
      <vt:lpstr>Additional Practices</vt:lpstr>
      <vt:lpstr>How Much Inventory to Sell The Average Demand</vt:lpstr>
      <vt:lpstr>`</vt:lpstr>
      <vt:lpstr>PowerPoint Presentation</vt:lpstr>
      <vt:lpstr>PowerPoint Presentation</vt:lpstr>
      <vt:lpstr>Random Number Generation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Greys Sosic</dc:creator>
  <cp:lastModifiedBy>Asef-Vaziri , Ardavan</cp:lastModifiedBy>
  <cp:revision>738</cp:revision>
  <cp:lastPrinted>2021-08-25T16:42:58Z</cp:lastPrinted>
  <dcterms:created xsi:type="dcterms:W3CDTF">1995-06-17T23:31:02Z</dcterms:created>
  <dcterms:modified xsi:type="dcterms:W3CDTF">2022-12-01T13:50:14Z</dcterms:modified>
</cp:coreProperties>
</file>