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Lst>
  <p:notesMasterIdLst>
    <p:notesMasterId r:id="rId22"/>
  </p:notesMasterIdLst>
  <p:handoutMasterIdLst>
    <p:handoutMasterId r:id="rId23"/>
  </p:handoutMasterIdLst>
  <p:sldIdLst>
    <p:sldId id="603" r:id="rId7"/>
    <p:sldId id="607" r:id="rId8"/>
    <p:sldId id="618" r:id="rId9"/>
    <p:sldId id="619" r:id="rId10"/>
    <p:sldId id="621" r:id="rId11"/>
    <p:sldId id="633" r:id="rId12"/>
    <p:sldId id="624" r:id="rId13"/>
    <p:sldId id="625" r:id="rId14"/>
    <p:sldId id="627" r:id="rId15"/>
    <p:sldId id="628" r:id="rId16"/>
    <p:sldId id="629" r:id="rId17"/>
    <p:sldId id="626" r:id="rId18"/>
    <p:sldId id="630" r:id="rId19"/>
    <p:sldId id="631" r:id="rId20"/>
    <p:sldId id="632" r:id="rId2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000000"/>
    <a:srgbClr val="AA0000"/>
    <a:srgbClr val="A50023"/>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7" autoAdjust="0"/>
    <p:restoredTop sz="91618" autoAdjust="0"/>
  </p:normalViewPr>
  <p:slideViewPr>
    <p:cSldViewPr>
      <p:cViewPr varScale="1">
        <p:scale>
          <a:sx n="109" d="100"/>
          <a:sy n="109" d="100"/>
        </p:scale>
        <p:origin x="1662"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8/17/2023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8/17/2023</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218256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2</a:t>
            </a:fld>
            <a:endParaRPr lang="en-US" dirty="0"/>
          </a:p>
        </p:txBody>
      </p:sp>
    </p:spTree>
    <p:extLst>
      <p:ext uri="{BB962C8B-B14F-4D97-AF65-F5344CB8AC3E}">
        <p14:creationId xmlns:p14="http://schemas.microsoft.com/office/powerpoint/2010/main" val="2509100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4</a:t>
            </a:fld>
            <a:endParaRPr lang="en-US"/>
          </a:p>
        </p:txBody>
      </p:sp>
    </p:spTree>
    <p:extLst>
      <p:ext uri="{BB962C8B-B14F-4D97-AF65-F5344CB8AC3E}">
        <p14:creationId xmlns:p14="http://schemas.microsoft.com/office/powerpoint/2010/main" val="4065634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a:p>
        </p:txBody>
      </p:sp>
      <p:sp>
        <p:nvSpPr>
          <p:cNvPr id="52228" name="Slide Number Placeholder 3"/>
          <p:cNvSpPr>
            <a:spLocks noGrp="1"/>
          </p:cNvSpPr>
          <p:nvPr>
            <p:ph type="sldNum" sz="quarter" idx="5"/>
          </p:nvPr>
        </p:nvSpPr>
        <p:spPr>
          <a:noFill/>
        </p:spPr>
        <p:txBody>
          <a:bodyPr/>
          <a:lstStyle/>
          <a:p>
            <a:fld id="{55E6DA41-434E-4BBA-B5FD-21BAD36406AA}" type="slidenum">
              <a:rPr lang="en-US" smtClean="0"/>
              <a:pPr/>
              <a:t>7</a:t>
            </a:fld>
            <a:endParaRPr lang="en-US"/>
          </a:p>
        </p:txBody>
      </p:sp>
    </p:spTree>
    <p:extLst>
      <p:ext uri="{BB962C8B-B14F-4D97-AF65-F5344CB8AC3E}">
        <p14:creationId xmlns:p14="http://schemas.microsoft.com/office/powerpoint/2010/main" val="3197868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a:p>
        </p:txBody>
      </p:sp>
      <p:sp>
        <p:nvSpPr>
          <p:cNvPr id="52228" name="Slide Number Placeholder 3"/>
          <p:cNvSpPr>
            <a:spLocks noGrp="1"/>
          </p:cNvSpPr>
          <p:nvPr>
            <p:ph type="sldNum" sz="quarter" idx="5"/>
          </p:nvPr>
        </p:nvSpPr>
        <p:spPr>
          <a:noFill/>
        </p:spPr>
        <p:txBody>
          <a:bodyPr/>
          <a:lstStyle/>
          <a:p>
            <a:fld id="{55E6DA41-434E-4BBA-B5FD-21BAD36406AA}" type="slidenum">
              <a:rPr lang="en-US" smtClean="0"/>
              <a:pPr/>
              <a:t>8</a:t>
            </a:fld>
            <a:endParaRPr lang="en-US"/>
          </a:p>
        </p:txBody>
      </p:sp>
    </p:spTree>
    <p:extLst>
      <p:ext uri="{BB962C8B-B14F-4D97-AF65-F5344CB8AC3E}">
        <p14:creationId xmlns:p14="http://schemas.microsoft.com/office/powerpoint/2010/main" val="1002841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a:p>
        </p:txBody>
      </p:sp>
      <p:sp>
        <p:nvSpPr>
          <p:cNvPr id="52228" name="Slide Number Placeholder 3"/>
          <p:cNvSpPr>
            <a:spLocks noGrp="1"/>
          </p:cNvSpPr>
          <p:nvPr>
            <p:ph type="sldNum" sz="quarter" idx="5"/>
          </p:nvPr>
        </p:nvSpPr>
        <p:spPr>
          <a:noFill/>
        </p:spPr>
        <p:txBody>
          <a:bodyPr/>
          <a:lstStyle/>
          <a:p>
            <a:fld id="{55E6DA41-434E-4BBA-B5FD-21BAD36406AA}" type="slidenum">
              <a:rPr lang="en-US" smtClean="0"/>
              <a:pPr/>
              <a:t>9</a:t>
            </a:fld>
            <a:endParaRPr lang="en-US"/>
          </a:p>
        </p:txBody>
      </p:sp>
    </p:spTree>
    <p:extLst>
      <p:ext uri="{BB962C8B-B14F-4D97-AF65-F5344CB8AC3E}">
        <p14:creationId xmlns:p14="http://schemas.microsoft.com/office/powerpoint/2010/main" val="310910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solidFill>
                <a:prstClr val="black"/>
              </a:solidFill>
            </a:endParaRPr>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solidFill>
                <a:prstClr val="black"/>
              </a:solidFill>
            </a:endParaRPr>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solidFill>
                <a:prstClr val="black"/>
              </a:solidFill>
            </a:endParaRPr>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727728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a:p>
        </p:txBody>
      </p:sp>
      <p:sp>
        <p:nvSpPr>
          <p:cNvPr id="52228" name="Slide Number Placeholder 3"/>
          <p:cNvSpPr>
            <a:spLocks noGrp="1"/>
          </p:cNvSpPr>
          <p:nvPr>
            <p:ph type="sldNum" sz="quarter" idx="5"/>
          </p:nvPr>
        </p:nvSpPr>
        <p:spPr>
          <a:noFill/>
        </p:spPr>
        <p:txBody>
          <a:bodyPr/>
          <a:lstStyle/>
          <a:p>
            <a:fld id="{55E6DA41-434E-4BBA-B5FD-21BAD36406AA}" type="slidenum">
              <a:rPr lang="en-US" smtClean="0"/>
              <a:pPr/>
              <a:t>12</a:t>
            </a:fld>
            <a:endParaRPr lang="en-US"/>
          </a:p>
        </p:txBody>
      </p:sp>
    </p:spTree>
    <p:extLst>
      <p:ext uri="{BB962C8B-B14F-4D97-AF65-F5344CB8AC3E}">
        <p14:creationId xmlns:p14="http://schemas.microsoft.com/office/powerpoint/2010/main" val="1612141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solidFill>
                <a:prstClr val="black"/>
              </a:solidFill>
            </a:endParaRPr>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solidFill>
                <a:prstClr val="black"/>
              </a:solidFill>
            </a:endParaRPr>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solidFill>
                <a:prstClr val="black"/>
              </a:solidFill>
            </a:endParaRPr>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solidFill>
                  <a:prstClr val="black"/>
                </a:solidFill>
              </a:rPr>
              <a:pPr>
                <a:defRPr/>
              </a:pPr>
              <a:t>13</a:t>
            </a:fld>
            <a:endParaRPr lang="en-US">
              <a:solidFill>
                <a:prstClr val="black"/>
              </a:solidFill>
            </a:endParaRPr>
          </a:p>
        </p:txBody>
      </p:sp>
    </p:spTree>
    <p:extLst>
      <p:ext uri="{BB962C8B-B14F-4D97-AF65-F5344CB8AC3E}">
        <p14:creationId xmlns:p14="http://schemas.microsoft.com/office/powerpoint/2010/main" val="1004210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a:prstGeom prst="rect">
            <a:avLst/>
          </a:prstGeo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384712067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5715000"/>
          </a:xfrm>
          <a:prstGeom prst="rect">
            <a:avLst/>
          </a:prstGeo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9144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a:prstGeom prst="rect">
            <a:avLst/>
          </a:prstGeo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6248400"/>
            <a:ext cx="1905000" cy="457200"/>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a:defRPr/>
            </a:lvl1pPr>
          </a:lstStyle>
          <a:p>
            <a:endParaRPr lang="en-US" dirty="0"/>
          </a:p>
        </p:txBody>
      </p:sp>
      <p:sp>
        <p:nvSpPr>
          <p:cNvPr id="9" name="Slide Number Placeholder 8"/>
          <p:cNvSpPr>
            <a:spLocks noGrp="1"/>
          </p:cNvSpPr>
          <p:nvPr>
            <p:ph type="sldNum" sz="quarter" idx="12"/>
          </p:nvPr>
        </p:nvSpPr>
        <p:spPr>
          <a:xfrm>
            <a:off x="6553200" y="6248400"/>
            <a:ext cx="1905000" cy="457200"/>
          </a:xfrm>
          <a:prstGeom prst="rect">
            <a:avLst/>
          </a:prstGeom>
        </p:spPr>
        <p:txBody>
          <a:bodyPr/>
          <a:lstStyle>
            <a:lvl1pPr>
              <a:defRPr/>
            </a:lvl1pPr>
          </a:lstStyle>
          <a:p>
            <a:fld id="{D0944D79-BC56-44F6-9F07-E5F5D587D50A}" type="slidenum">
              <a:rPr lang="en-US"/>
              <a:pPr/>
              <a:t>‹#›</a:t>
            </a:fld>
            <a:endParaRPr lang="en-US" dirty="0"/>
          </a:p>
        </p:txBody>
      </p:sp>
    </p:spTree>
    <p:extLst>
      <p:ext uri="{BB962C8B-B14F-4D97-AF65-F5344CB8AC3E}">
        <p14:creationId xmlns:p14="http://schemas.microsoft.com/office/powerpoint/2010/main" val="1388543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5B4C2DC5-3867-40EF-A21F-D0F627E12E70}" type="slidenum">
              <a:rPr lang="en-US"/>
              <a:pPr>
                <a:defRPr/>
              </a:pPr>
              <a:t>‹#›</a:t>
            </a:fld>
            <a:endParaRPr lang="en-US" dirty="0"/>
          </a:p>
        </p:txBody>
      </p:sp>
    </p:spTree>
    <p:extLst>
      <p:ext uri="{BB962C8B-B14F-4D97-AF65-F5344CB8AC3E}">
        <p14:creationId xmlns:p14="http://schemas.microsoft.com/office/powerpoint/2010/main" val="75946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0735138D-BA06-4E7C-99FA-38DDE68AFE99}" type="slidenum">
              <a:rPr lang="en-US"/>
              <a:pPr>
                <a:defRPr/>
              </a:pPr>
              <a:t>‹#›</a:t>
            </a:fld>
            <a:endParaRPr lang="en-US" dirty="0"/>
          </a:p>
        </p:txBody>
      </p:sp>
    </p:spTree>
    <p:extLst>
      <p:ext uri="{BB962C8B-B14F-4D97-AF65-F5344CB8AC3E}">
        <p14:creationId xmlns:p14="http://schemas.microsoft.com/office/powerpoint/2010/main" val="8931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2438400" y="5562600"/>
            <a:ext cx="6477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35536138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7.xml"/><Relationship Id="rId1"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9144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9144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0595" y="6675227"/>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6178" y="6678405"/>
            <a:ext cx="9170773"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8489189" y="6598093"/>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12"/>
          <a:stretch>
            <a:fillRect/>
          </a:stretch>
        </p:blipFill>
        <p:spPr>
          <a:xfrm>
            <a:off x="7060962" y="6502378"/>
            <a:ext cx="1905000" cy="337457"/>
          </a:xfrm>
          <a:prstGeom prst="rect">
            <a:avLst/>
          </a:prstGeom>
          <a:noFill/>
        </p:spPr>
      </p:pic>
      <p:sp>
        <p:nvSpPr>
          <p:cNvPr id="15" name="Text Box 57"/>
          <p:cNvSpPr txBox="1">
            <a:spLocks noChangeArrowheads="1"/>
          </p:cNvSpPr>
          <p:nvPr userDrawn="1"/>
        </p:nvSpPr>
        <p:spPr bwMode="auto">
          <a:xfrm>
            <a:off x="-16572" y="6550223"/>
            <a:ext cx="7067140"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sym typeface="Symbol" panose="05050102010706020507" pitchFamily="18" charset="2"/>
              </a:rPr>
              <a:t>Basic</a:t>
            </a:r>
            <a:r>
              <a:rPr lang="en-US" sz="1400" b="1" i="1" baseline="0" dirty="0">
                <a:ln>
                  <a:noFill/>
                </a:ln>
                <a:solidFill>
                  <a:schemeClr val="bg1"/>
                </a:solidFill>
                <a:latin typeface="Book Antiqua" panose="02040602050305030304" pitchFamily="18" charset="0"/>
                <a:sym typeface="Symbol" panose="05050102010706020507" pitchFamily="18" charset="2"/>
              </a:rPr>
              <a:t> Inventory Problems. </a:t>
            </a:r>
            <a:r>
              <a:rPr lang="en-US" sz="1400" b="1" i="1" dirty="0">
                <a:ln>
                  <a:noFill/>
                </a:ln>
                <a:solidFill>
                  <a:schemeClr val="bg1"/>
                </a:solidFill>
                <a:latin typeface="Book Antiqua" panose="02040602050305030304" pitchFamily="18" charset="0"/>
              </a:rPr>
              <a:t>A. Asef-Vaziri, March </a:t>
            </a:r>
            <a:r>
              <a:rPr lang="en-US" sz="1400" b="1" i="1" baseline="0" dirty="0">
                <a:ln>
                  <a:noFill/>
                </a:ln>
                <a:solidFill>
                  <a:schemeClr val="bg1"/>
                </a:solidFill>
                <a:latin typeface="Book Antiqua" panose="02040602050305030304" pitchFamily="18" charset="0"/>
              </a:rPr>
              <a:t>2020</a:t>
            </a:r>
            <a:r>
              <a:rPr lang="en-US" sz="1400" b="1" i="1" dirty="0">
                <a:ln>
                  <a:noFill/>
                </a:ln>
                <a:solidFill>
                  <a:schemeClr val="bg1"/>
                </a:solidFill>
                <a:latin typeface="Book Antiqua" panose="02040602050305030304" pitchFamily="18" charset="0"/>
              </a:rPr>
              <a:t>. </a:t>
            </a: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4" r:id="rId6"/>
    <p:sldLayoutId id="2147483816" r:id="rId7"/>
    <p:sldLayoutId id="2147483817" r:id="rId8"/>
    <p:sldLayoutId id="2147483819" r:id="rId9"/>
    <p:sldLayoutId id="2147483820" r:id="rId10"/>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8/17/2023</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8/17/2023</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0.svg"/><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9.png"/><Relationship Id="rId5" Type="http://schemas.openxmlformats.org/officeDocument/2006/relationships/image" Target="../media/image5.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0.png"/><Relationship Id="rId1" Type="http://schemas.openxmlformats.org/officeDocument/2006/relationships/slideLayout" Target="../slideLayouts/slideLayout8.xml"/><Relationship Id="rId4" Type="http://schemas.openxmlformats.org/officeDocument/2006/relationships/image" Target="../media/image12.sv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_4WLZ8jUxIc" TargetMode="Externa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0"/>
            <a:ext cx="9144000" cy="914400"/>
          </a:xfrm>
        </p:spPr>
        <p:txBody>
          <a:bodyPr/>
          <a:lstStyle/>
          <a:p>
            <a:r>
              <a:rPr lang="en-US" dirty="0"/>
              <a:t>The Newsvendor Problem</a:t>
            </a:r>
            <a:endParaRPr lang="en-US" dirty="0">
              <a:ea typeface="ＭＳ Ｐゴシック" charset="-128"/>
            </a:endParaRPr>
          </a:p>
        </p:txBody>
      </p:sp>
      <p:sp>
        <p:nvSpPr>
          <p:cNvPr id="4" name="Content Placeholder 5"/>
          <p:cNvSpPr>
            <a:spLocks noGrp="1"/>
          </p:cNvSpPr>
          <p:nvPr>
            <p:ph sz="half" idx="2"/>
          </p:nvPr>
        </p:nvSpPr>
        <p:spPr>
          <a:xfrm>
            <a:off x="38100" y="853961"/>
            <a:ext cx="9105900" cy="1905000"/>
          </a:xfrm>
        </p:spPr>
        <p:txBody>
          <a:bodyPr/>
          <a:lstStyle/>
          <a:p>
            <a:r>
              <a:rPr lang="en-US" dirty="0">
                <a:latin typeface="Impact" panose="020B0806030902050204" pitchFamily="34" charset="0"/>
              </a:rPr>
              <a:t>The most important questions of life are, for the most part, really only problems of probability. </a:t>
            </a:r>
          </a:p>
          <a:p>
            <a:r>
              <a:rPr lang="en-US" dirty="0">
                <a:latin typeface="Impact" panose="020B0806030902050204" pitchFamily="34" charset="0"/>
              </a:rPr>
              <a:t>Pierre-Simon Laplace</a:t>
            </a:r>
          </a:p>
        </p:txBody>
      </p:sp>
      <p:sp>
        <p:nvSpPr>
          <p:cNvPr id="2" name="Rectangle 1"/>
          <p:cNvSpPr/>
          <p:nvPr/>
        </p:nvSpPr>
        <p:spPr>
          <a:xfrm>
            <a:off x="-62658" y="5222170"/>
            <a:ext cx="9201150" cy="1631216"/>
          </a:xfrm>
          <a:prstGeom prst="rect">
            <a:avLst/>
          </a:prstGeom>
        </p:spPr>
        <p:txBody>
          <a:bodyPr wrap="square">
            <a:spAutoFit/>
          </a:bodyPr>
          <a:lstStyle/>
          <a:p>
            <a:pPr algn="ctr"/>
            <a:r>
              <a:rPr lang="en-US" sz="2000" dirty="0">
                <a:solidFill>
                  <a:schemeClr val="bg1"/>
                </a:solidFill>
                <a:latin typeface="Impact" panose="020B0806030902050204" pitchFamily="34" charset="0"/>
                <a:ea typeface="ＭＳ Ｐゴシック" pitchFamily="-65" charset="-128"/>
                <a:cs typeface="MS Reference Sans Serif" pitchFamily="34" charset="0"/>
              </a:rPr>
              <a:t>Ardavan Asef-Vaziri</a:t>
            </a:r>
            <a:br>
              <a:rPr lang="en-US" sz="2000" dirty="0">
                <a:solidFill>
                  <a:schemeClr val="bg1"/>
                </a:solidFill>
                <a:latin typeface="Impact" panose="020B0806030902050204" pitchFamily="34" charset="0"/>
                <a:ea typeface="ＭＳ Ｐゴシック" pitchFamily="-65" charset="-128"/>
                <a:cs typeface="MS Reference Sans Serif" pitchFamily="34" charset="0"/>
              </a:rPr>
            </a:br>
            <a:r>
              <a:rPr lang="en-US" sz="2000" dirty="0">
                <a:solidFill>
                  <a:schemeClr val="bg1"/>
                </a:solidFill>
                <a:latin typeface="Impact" panose="020B0806030902050204" pitchFamily="34" charset="0"/>
                <a:ea typeface="ＭＳ Ｐゴシック" pitchFamily="-65" charset="-128"/>
                <a:cs typeface="MS Reference Sans Serif" pitchFamily="34" charset="0"/>
              </a:rPr>
              <a:t>Systems and Operations Management</a:t>
            </a:r>
            <a:br>
              <a:rPr lang="en-US" sz="2000" dirty="0">
                <a:solidFill>
                  <a:schemeClr val="bg1"/>
                </a:solidFill>
                <a:latin typeface="Impact" panose="020B0806030902050204" pitchFamily="34" charset="0"/>
                <a:ea typeface="ＭＳ Ｐゴシック" pitchFamily="-65" charset="-128"/>
                <a:cs typeface="MS Reference Sans Serif" pitchFamily="34" charset="0"/>
              </a:rPr>
            </a:br>
            <a:r>
              <a:rPr lang="en-US" sz="2000" dirty="0">
                <a:solidFill>
                  <a:schemeClr val="bg1"/>
                </a:solidFill>
                <a:latin typeface="Impact" panose="020B0806030902050204" pitchFamily="34" charset="0"/>
                <a:ea typeface="ＭＳ Ｐゴシック" pitchFamily="-65" charset="-128"/>
                <a:cs typeface="MS Reference Sans Serif" pitchFamily="34" charset="0"/>
              </a:rPr>
              <a:t>David Nazarian College of Business and Economics</a:t>
            </a:r>
            <a:br>
              <a:rPr lang="en-US" sz="2000" dirty="0">
                <a:solidFill>
                  <a:schemeClr val="bg1"/>
                </a:solidFill>
                <a:latin typeface="Impact" panose="020B0806030902050204" pitchFamily="34" charset="0"/>
                <a:ea typeface="ＭＳ Ｐゴシック" pitchFamily="-65" charset="-128"/>
                <a:cs typeface="MS Reference Sans Serif" pitchFamily="34" charset="0"/>
              </a:rPr>
            </a:br>
            <a:r>
              <a:rPr lang="en-US" sz="2000" dirty="0">
                <a:solidFill>
                  <a:schemeClr val="bg1"/>
                </a:solidFill>
                <a:latin typeface="Impact" panose="020B0806030902050204" pitchFamily="34" charset="0"/>
                <a:ea typeface="ＭＳ Ｐゴシック" pitchFamily="-65" charset="-128"/>
                <a:cs typeface="MS Reference Sans Serif" pitchFamily="34" charset="0"/>
              </a:rPr>
              <a:t>California State University, Northridge</a:t>
            </a:r>
          </a:p>
          <a:p>
            <a:pPr algn="ctr"/>
            <a:r>
              <a:rPr lang="en-US" sz="2000" dirty="0">
                <a:solidFill>
                  <a:schemeClr val="bg1"/>
                </a:solidFill>
                <a:latin typeface="Impact" panose="020B0806030902050204" pitchFamily="34" charset="0"/>
                <a:ea typeface="ＭＳ Ｐゴシック" pitchFamily="-65" charset="-128"/>
                <a:cs typeface="MS Reference Sans Serif" pitchFamily="34" charset="0"/>
              </a:rPr>
              <a:t>March 2020</a:t>
            </a:r>
          </a:p>
        </p:txBody>
      </p:sp>
      <p:pic>
        <p:nvPicPr>
          <p:cNvPr id="3" name="Picture 2"/>
          <p:cNvPicPr>
            <a:picLocks noChangeAspect="1"/>
          </p:cNvPicPr>
          <p:nvPr/>
        </p:nvPicPr>
        <p:blipFill>
          <a:blip r:embed="rId3"/>
          <a:stretch>
            <a:fillRect/>
          </a:stretch>
        </p:blipFill>
        <p:spPr>
          <a:xfrm>
            <a:off x="3056388" y="2326861"/>
            <a:ext cx="2839452" cy="2895309"/>
          </a:xfrm>
          <a:prstGeom prst="rect">
            <a:avLst/>
          </a:prstGeom>
        </p:spPr>
      </p:pic>
      <p:pic>
        <p:nvPicPr>
          <p:cNvPr id="6" name="Picture 5"/>
          <p:cNvPicPr>
            <a:picLocks noChangeAspect="1"/>
          </p:cNvPicPr>
          <p:nvPr/>
        </p:nvPicPr>
        <p:blipFill>
          <a:blip r:embed="rId4"/>
          <a:stretch>
            <a:fillRect/>
          </a:stretch>
        </p:blipFill>
        <p:spPr>
          <a:xfrm rot="3781038">
            <a:off x="3218498" y="1673314"/>
            <a:ext cx="1100083" cy="1741076"/>
          </a:xfrm>
          <a:prstGeom prst="rect">
            <a:avLst/>
          </a:prstGeom>
        </p:spPr>
      </p:pic>
    </p:spTree>
    <p:extLst>
      <p:ext uri="{BB962C8B-B14F-4D97-AF65-F5344CB8AC3E}">
        <p14:creationId xmlns:p14="http://schemas.microsoft.com/office/powerpoint/2010/main" val="231326408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49175"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6" name="Text Box 10"/>
          <p:cNvSpPr txBox="1">
            <a:spLocks noChangeArrowheads="1"/>
          </p:cNvSpPr>
          <p:nvPr/>
        </p:nvSpPr>
        <p:spPr bwMode="auto">
          <a:xfrm>
            <a:off x="0" y="721102"/>
            <a:ext cx="9301161" cy="2308324"/>
          </a:xfrm>
          <a:prstGeom prst="rect">
            <a:avLst/>
          </a:prstGeom>
          <a:noFill/>
          <a:ln w="12700">
            <a:noFill/>
            <a:miter lim="800000"/>
            <a:headEnd/>
            <a:tailEnd/>
          </a:ln>
        </p:spPr>
        <p:txBody>
          <a:bodyPr wrap="square">
            <a:spAutoFit/>
          </a:bodyPr>
          <a:lstStyle/>
          <a:p>
            <a:r>
              <a:rPr lang="en-US" sz="2400" dirty="0">
                <a:latin typeface="Book Antiqua" pitchFamily="18" charset="0"/>
              </a:rPr>
              <a:t>Daily demand for your product </a:t>
            </a:r>
            <a:r>
              <a:rPr lang="en-US" sz="2400" b="1" dirty="0">
                <a:latin typeface="Book Antiqua" pitchFamily="18" charset="0"/>
              </a:rPr>
              <a:t>R</a:t>
            </a:r>
            <a:r>
              <a:rPr lang="en-US" sz="2400" dirty="0">
                <a:latin typeface="Book Antiqua" pitchFamily="18" charset="0"/>
              </a:rPr>
              <a:t>~N(R,</a:t>
            </a:r>
            <a:r>
              <a:rPr lang="en-US" sz="2400" dirty="0">
                <a:latin typeface="Book Antiqua" pitchFamily="18" charset="0"/>
                <a:sym typeface="Symbol" panose="05050102010706020507" pitchFamily="18" charset="2"/>
              </a:rPr>
              <a:t></a:t>
            </a:r>
            <a:r>
              <a:rPr lang="en-US" sz="2400" baseline="-25000" dirty="0">
                <a:latin typeface="Book Antiqua" pitchFamily="18" charset="0"/>
                <a:sym typeface="Symbol" panose="05050102010706020507" pitchFamily="18" charset="2"/>
              </a:rPr>
              <a:t>R</a:t>
            </a:r>
            <a:r>
              <a:rPr lang="en-US" sz="2400" dirty="0">
                <a:latin typeface="Book Antiqua" pitchFamily="18" charset="0"/>
              </a:rPr>
              <a:t> ) = N(20, 5). Sales price is $100 per unit of product. You have decided to close this business line in 60 days. Your supplier has also decided to close the line immediately but has agreed to  provide your last order at a cost of $60 per unit. Any unsold product will be disposed at cost of $10 per unit due to EPA regulations. How many units do you order</a:t>
            </a:r>
          </a:p>
        </p:txBody>
      </p:sp>
      <p:sp>
        <p:nvSpPr>
          <p:cNvPr id="15374" name="Text Box 14"/>
          <p:cNvSpPr txBox="1">
            <a:spLocks noChangeArrowheads="1"/>
          </p:cNvSpPr>
          <p:nvPr/>
        </p:nvSpPr>
        <p:spPr bwMode="auto">
          <a:xfrm>
            <a:off x="1" y="13216"/>
            <a:ext cx="9143999" cy="707886"/>
          </a:xfrm>
          <a:prstGeom prst="rect">
            <a:avLst/>
          </a:prstGeom>
          <a:noFill/>
          <a:ln w="12700">
            <a:noFill/>
            <a:miter lim="800000"/>
            <a:headEnd/>
            <a:tailEnd/>
          </a:ln>
        </p:spPr>
        <p:txBody>
          <a:bodyPr wrap="square">
            <a:spAutoFit/>
          </a:bodyPr>
          <a:lstStyle/>
          <a:p>
            <a:pPr eaLnBrk="1" hangingPunct="1"/>
            <a:r>
              <a:rPr lang="en-US" sz="4000" dirty="0">
                <a:solidFill>
                  <a:srgbClr val="A80000"/>
                </a:solidFill>
                <a:latin typeface="Impact" pitchFamily="34" charset="0"/>
                <a:ea typeface="ＭＳ Ｐゴシック" pitchFamily="-65" charset="-128"/>
                <a:cs typeface="Impact" pitchFamily="34" charset="0"/>
              </a:rPr>
              <a:t>Problem 4. The Game</a:t>
            </a:r>
          </a:p>
        </p:txBody>
      </p:sp>
      <p:sp>
        <p:nvSpPr>
          <p:cNvPr id="6" name="Text Box 21"/>
          <p:cNvSpPr txBox="1">
            <a:spLocks noChangeArrowheads="1"/>
          </p:cNvSpPr>
          <p:nvPr/>
        </p:nvSpPr>
        <p:spPr bwMode="auto">
          <a:xfrm>
            <a:off x="36871" y="3200400"/>
            <a:ext cx="9070258" cy="2821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spcAft>
                <a:spcPts val="1000"/>
              </a:spcAft>
            </a:pPr>
            <a:r>
              <a:rPr lang="en-US" sz="2400" dirty="0">
                <a:latin typeface="Book Antiqua" pitchFamily="18" charset="0"/>
              </a:rPr>
              <a:t>LTD = R ×L =20 ×60 = 1200.</a:t>
            </a:r>
          </a:p>
          <a:p>
            <a:pPr>
              <a:spcAft>
                <a:spcPts val="1000"/>
              </a:spcAft>
            </a:pPr>
            <a:r>
              <a:rPr lang="en-US" sz="2400" dirty="0">
                <a:latin typeface="Book Antiqua" pitchFamily="18" charset="0"/>
              </a:rPr>
              <a:t>Should we order 1200 units or more or less? If we order 1200, the chance of shortage/overstock is 50/50. </a:t>
            </a:r>
          </a:p>
          <a:p>
            <a:pPr>
              <a:spcAft>
                <a:spcPts val="1000"/>
              </a:spcAft>
            </a:pPr>
            <a:r>
              <a:rPr lang="en-US" sz="2400" dirty="0">
                <a:latin typeface="Book Antiqua" pitchFamily="18" charset="0"/>
              </a:rPr>
              <a:t>Cu = 100 – 60 = 40</a:t>
            </a:r>
          </a:p>
          <a:p>
            <a:pPr>
              <a:spcAft>
                <a:spcPts val="1000"/>
              </a:spcAft>
            </a:pPr>
            <a:r>
              <a:rPr lang="en-US" sz="2400" dirty="0">
                <a:latin typeface="Book Antiqua" pitchFamily="18" charset="0"/>
              </a:rPr>
              <a:t>Co = 60-0+</a:t>
            </a:r>
            <a:r>
              <a:rPr lang="en-US" sz="2400" dirty="0">
                <a:solidFill>
                  <a:srgbClr val="A80000"/>
                </a:solidFill>
                <a:latin typeface="Book Antiqua" pitchFamily="18" charset="0"/>
              </a:rPr>
              <a:t>10</a:t>
            </a:r>
            <a:r>
              <a:rPr lang="en-US" sz="2400" dirty="0">
                <a:latin typeface="Book Antiqua" pitchFamily="18" charset="0"/>
              </a:rPr>
              <a:t> =</a:t>
            </a:r>
            <a:r>
              <a:rPr lang="en-US" sz="2400" dirty="0">
                <a:solidFill>
                  <a:srgbClr val="A80000"/>
                </a:solidFill>
                <a:latin typeface="Book Antiqua" pitchFamily="18" charset="0"/>
              </a:rPr>
              <a:t>70 </a:t>
            </a:r>
          </a:p>
          <a:p>
            <a:pPr>
              <a:spcAft>
                <a:spcPts val="1000"/>
              </a:spcAft>
            </a:pPr>
            <a:r>
              <a:rPr lang="en-US" sz="2400" dirty="0">
                <a:latin typeface="Book Antiqua" pitchFamily="18" charset="0"/>
              </a:rPr>
              <a:t>SL = Cu/(Cu+Co)  =  40/(40+70) = 0.3636.</a:t>
            </a:r>
          </a:p>
        </p:txBody>
      </p:sp>
    </p:spTree>
    <p:extLst>
      <p:ext uri="{BB962C8B-B14F-4D97-AF65-F5344CB8AC3E}">
        <p14:creationId xmlns:p14="http://schemas.microsoft.com/office/powerpoint/2010/main" val="35251572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mc:AlternateContent xmlns:mc="http://schemas.openxmlformats.org/markup-compatibility/2006" xmlns:a14="http://schemas.microsoft.com/office/drawing/2010/main">
        <mc:Choice Requires="a14">
          <p:sp>
            <p:nvSpPr>
              <p:cNvPr id="20488" name="Text Box 8"/>
              <p:cNvSpPr txBox="1">
                <a:spLocks noChangeArrowheads="1"/>
              </p:cNvSpPr>
              <p:nvPr/>
            </p:nvSpPr>
            <p:spPr bwMode="auto">
              <a:xfrm>
                <a:off x="-36723" y="761496"/>
                <a:ext cx="9159240" cy="308148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spcAft>
                    <a:spcPts val="1000"/>
                  </a:spcAft>
                </a:pPr>
                <a:r>
                  <a:rPr lang="en-US" sz="2400" dirty="0">
                    <a:latin typeface="Book Antiqua" pitchFamily="18" charset="0"/>
                  </a:rPr>
                  <a:t>Due to high overage cost, </a:t>
                </a:r>
                <a:r>
                  <a:rPr lang="en-US" sz="2400" b="1" dirty="0">
                    <a:solidFill>
                      <a:srgbClr val="A80000"/>
                    </a:solidFill>
                    <a:latin typeface="Book Antiqua" pitchFamily="18" charset="0"/>
                  </a:rPr>
                  <a:t>SL*&lt; 50%. </a:t>
                </a:r>
              </a:p>
              <a:p>
                <a:pPr>
                  <a:spcAft>
                    <a:spcPts val="1000"/>
                  </a:spcAft>
                </a:pPr>
                <a:r>
                  <a:rPr lang="en-US" sz="2400" dirty="0">
                    <a:latin typeface="Book Antiqua" pitchFamily="18" charset="0"/>
                  </a:rPr>
                  <a:t>L = 60, </a:t>
                </a:r>
                <a:r>
                  <a:rPr lang="el-GR" sz="2400" dirty="0">
                    <a:latin typeface="Book Antiqua" pitchFamily="18" charset="0"/>
                    <a:sym typeface="Wingdings" pitchFamily="2" charset="2"/>
                  </a:rPr>
                  <a:t>σ</a:t>
                </a:r>
                <a:r>
                  <a:rPr lang="en-US" sz="2400" baseline="-25000" dirty="0">
                    <a:latin typeface="Book Antiqua" pitchFamily="18" charset="0"/>
                    <a:sym typeface="Wingdings" pitchFamily="2" charset="2"/>
                  </a:rPr>
                  <a:t>R</a:t>
                </a:r>
                <a:r>
                  <a:rPr lang="en-US" sz="2400" dirty="0">
                    <a:latin typeface="Book Antiqua" pitchFamily="18" charset="0"/>
                    <a:sym typeface="Wingdings" pitchFamily="2" charset="2"/>
                  </a:rPr>
                  <a:t> =5</a:t>
                </a:r>
                <a:endParaRPr lang="en-US" sz="2400" b="1" dirty="0">
                  <a:solidFill>
                    <a:srgbClr val="FF0000"/>
                  </a:solidFill>
                  <a:latin typeface="Book Antiqua" pitchFamily="18" charset="0"/>
                </a:endParaRPr>
              </a:p>
              <a:p>
                <a:pPr>
                  <a:spcAft>
                    <a:spcPts val="1200"/>
                  </a:spcAft>
                </a:pPr>
                <a:r>
                  <a:rPr lang="en-US" sz="2400" dirty="0">
                    <a:latin typeface="Book Antiqua" pitchFamily="18" charset="0"/>
                  </a:rPr>
                  <a:t>L = 60 </a:t>
                </a:r>
                <a:r>
                  <a:rPr lang="en-US" sz="2400" dirty="0">
                    <a:latin typeface="Book Antiqua" pitchFamily="18" charset="0"/>
                    <a:sym typeface="Wingdings" pitchFamily="2" charset="2"/>
                  </a:rPr>
                  <a:t> </a:t>
                </a:r>
                <a:r>
                  <a:rPr lang="el-GR" sz="2400" dirty="0">
                    <a:latin typeface="Book Antiqua" pitchFamily="18" charset="0"/>
                    <a:sym typeface="Wingdings" pitchFamily="2" charset="2"/>
                  </a:rPr>
                  <a:t>σ</a:t>
                </a:r>
                <a:r>
                  <a:rPr lang="en-US" sz="2400" baseline="-25000" dirty="0">
                    <a:latin typeface="Book Antiqua" pitchFamily="18" charset="0"/>
                    <a:sym typeface="Wingdings" pitchFamily="2" charset="2"/>
                  </a:rPr>
                  <a:t>LTD</a:t>
                </a:r>
                <a:r>
                  <a:rPr lang="en-US" sz="2400" dirty="0">
                    <a:latin typeface="Book Antiqua" pitchFamily="18" charset="0"/>
                  </a:rPr>
                  <a:t> =R</a:t>
                </a:r>
                <a14:m>
                  <m:oMath xmlns:m="http://schemas.openxmlformats.org/officeDocument/2006/math">
                    <m:r>
                      <a:rPr lang="en-US" sz="2400" i="1">
                        <a:latin typeface="Cambria Math"/>
                      </a:rPr>
                      <m:t>√</m:t>
                    </m:r>
                    <m:r>
                      <a:rPr lang="en-US" sz="2400" b="0" i="1" smtClean="0">
                        <a:latin typeface="Cambria Math" panose="02040503050406030204" pitchFamily="18" charset="0"/>
                      </a:rPr>
                      <m:t>𝐿</m:t>
                    </m:r>
                  </m:oMath>
                </a14:m>
                <a:r>
                  <a:rPr lang="en-US" sz="2400" dirty="0">
                    <a:latin typeface="Book Antiqua" pitchFamily="18" charset="0"/>
                  </a:rPr>
                  <a:t> = 38.73</a:t>
                </a:r>
              </a:p>
              <a:p>
                <a:pPr>
                  <a:spcAft>
                    <a:spcPts val="1200"/>
                  </a:spcAft>
                </a:pPr>
                <a:r>
                  <a:rPr lang="en-US" sz="2400" dirty="0">
                    <a:latin typeface="Book Antiqua" pitchFamily="18" charset="0"/>
                    <a:sym typeface="Wingdings" pitchFamily="2" charset="2"/>
                  </a:rPr>
                  <a:t> </a:t>
                </a:r>
                <a:r>
                  <a:rPr lang="el-GR" sz="2400" dirty="0">
                    <a:latin typeface="Book Antiqua" pitchFamily="18" charset="0"/>
                    <a:sym typeface="Wingdings" pitchFamily="2" charset="2"/>
                  </a:rPr>
                  <a:t>σ</a:t>
                </a:r>
                <a:r>
                  <a:rPr lang="en-US" sz="2400" baseline="-25000" dirty="0">
                    <a:latin typeface="Book Antiqua" pitchFamily="18" charset="0"/>
                    <a:sym typeface="Wingdings" pitchFamily="2" charset="2"/>
                  </a:rPr>
                  <a:t>LTD</a:t>
                </a:r>
                <a:r>
                  <a:rPr lang="en-US" sz="2400" dirty="0">
                    <a:latin typeface="Book Antiqua" pitchFamily="18" charset="0"/>
                  </a:rPr>
                  <a:t> = 5</a:t>
                </a:r>
                <a14:m>
                  <m:oMath xmlns:m="http://schemas.openxmlformats.org/officeDocument/2006/math">
                    <m:r>
                      <a:rPr lang="en-US" sz="2400" i="1">
                        <a:latin typeface="Cambria Math"/>
                      </a:rPr>
                      <m:t>√60</m:t>
                    </m:r>
                  </m:oMath>
                </a14:m>
                <a:r>
                  <a:rPr lang="en-US" sz="2400" dirty="0">
                    <a:latin typeface="Book Antiqua" pitchFamily="18" charset="0"/>
                  </a:rPr>
                  <a:t> </a:t>
                </a:r>
              </a:p>
              <a:p>
                <a:pPr>
                  <a:spcAft>
                    <a:spcPts val="1200"/>
                  </a:spcAft>
                </a:pPr>
                <a:r>
                  <a:rPr lang="en-US" sz="2400" dirty="0">
                    <a:latin typeface="Book Antiqua" pitchFamily="18" charset="0"/>
                  </a:rPr>
                  <a:t> </a:t>
                </a:r>
                <a:r>
                  <a:rPr lang="el-GR" sz="2400" dirty="0">
                    <a:latin typeface="Book Antiqua" pitchFamily="18" charset="0"/>
                    <a:sym typeface="Wingdings" pitchFamily="2" charset="2"/>
                  </a:rPr>
                  <a:t>σ</a:t>
                </a:r>
                <a:r>
                  <a:rPr lang="en-US" sz="2400" baseline="-25000" dirty="0">
                    <a:latin typeface="Book Antiqua" pitchFamily="18" charset="0"/>
                    <a:sym typeface="Wingdings" pitchFamily="2" charset="2"/>
                  </a:rPr>
                  <a:t>LTD</a:t>
                </a:r>
                <a:r>
                  <a:rPr lang="en-US" sz="2400" dirty="0">
                    <a:latin typeface="Book Antiqua" pitchFamily="18" charset="0"/>
                  </a:rPr>
                  <a:t> = 38.73</a:t>
                </a:r>
              </a:p>
              <a:p>
                <a:pPr>
                  <a:spcAft>
                    <a:spcPts val="1200"/>
                  </a:spcAft>
                </a:pPr>
                <a:r>
                  <a:rPr lang="en-US" sz="2400" dirty="0">
                    <a:latin typeface="Book Antiqua" pitchFamily="18" charset="0"/>
                  </a:rPr>
                  <a:t>ROP = NORMINV(0.363636364 ,1200, 38.72983346 ) = 1186.49275 </a:t>
                </a:r>
              </a:p>
            </p:txBody>
          </p:sp>
        </mc:Choice>
        <mc:Fallback xmlns="">
          <p:sp>
            <p:nvSpPr>
              <p:cNvPr id="20488" name="Text Box 8"/>
              <p:cNvSpPr txBox="1">
                <a:spLocks noRot="1" noChangeAspect="1" noMove="1" noResize="1" noEditPoints="1" noAdjustHandles="1" noChangeArrowheads="1" noChangeShapeType="1" noTextEdit="1"/>
              </p:cNvSpPr>
              <p:nvPr/>
            </p:nvSpPr>
            <p:spPr bwMode="auto">
              <a:xfrm>
                <a:off x="-36723" y="761496"/>
                <a:ext cx="9159240" cy="3081485"/>
              </a:xfrm>
              <a:prstGeom prst="rect">
                <a:avLst/>
              </a:prstGeom>
              <a:blipFill>
                <a:blip r:embed="rId2"/>
                <a:stretch>
                  <a:fillRect l="-1065" t="-1782" b="-376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9" name="Text Box 14"/>
          <p:cNvSpPr txBox="1">
            <a:spLocks noChangeArrowheads="1"/>
          </p:cNvSpPr>
          <p:nvPr/>
        </p:nvSpPr>
        <p:spPr bwMode="auto">
          <a:xfrm>
            <a:off x="1" y="53610"/>
            <a:ext cx="9143999" cy="707886"/>
          </a:xfrm>
          <a:prstGeom prst="rect">
            <a:avLst/>
          </a:prstGeom>
          <a:noFill/>
          <a:ln w="12700">
            <a:noFill/>
            <a:miter lim="800000"/>
            <a:headEnd/>
            <a:tailEnd/>
          </a:ln>
        </p:spPr>
        <p:txBody>
          <a:bodyPr wrap="square">
            <a:spAutoFit/>
          </a:bodyPr>
          <a:lstStyle/>
          <a:p>
            <a:pPr eaLnBrk="1" hangingPunct="1"/>
            <a:r>
              <a:rPr lang="en-US" sz="4000" dirty="0">
                <a:solidFill>
                  <a:srgbClr val="A80000"/>
                </a:solidFill>
                <a:latin typeface="Impact" pitchFamily="34" charset="0"/>
                <a:ea typeface="ＭＳ Ｐゴシック" pitchFamily="-65" charset="-128"/>
                <a:cs typeface="Impact" pitchFamily="34" charset="0"/>
              </a:rPr>
              <a:t>Less Than 50% Service Level</a:t>
            </a:r>
          </a:p>
        </p:txBody>
      </p:sp>
    </p:spTree>
    <p:extLst>
      <p:ext uri="{BB962C8B-B14F-4D97-AF65-F5344CB8AC3E}">
        <p14:creationId xmlns:p14="http://schemas.microsoft.com/office/powerpoint/2010/main" val="32283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8">
                                            <p:txEl>
                                              <p:pRg st="0" end="0"/>
                                            </p:txEl>
                                          </p:spTgt>
                                        </p:tgtEl>
                                        <p:attrNameLst>
                                          <p:attrName>style.visibility</p:attrName>
                                        </p:attrNameLst>
                                      </p:cBhvr>
                                      <p:to>
                                        <p:strVal val="visible"/>
                                      </p:to>
                                    </p:set>
                                    <p:animEffect transition="in" filter="dissolve">
                                      <p:cBhvr>
                                        <p:cTn id="7" dur="500"/>
                                        <p:tgtEl>
                                          <p:spTgt spid="204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8">
                                            <p:txEl>
                                              <p:pRg st="1" end="1"/>
                                            </p:txEl>
                                          </p:spTgt>
                                        </p:tgtEl>
                                        <p:attrNameLst>
                                          <p:attrName>style.visibility</p:attrName>
                                        </p:attrNameLst>
                                      </p:cBhvr>
                                      <p:to>
                                        <p:strVal val="visible"/>
                                      </p:to>
                                    </p:set>
                                    <p:animEffect transition="in" filter="dissolve">
                                      <p:cBhvr>
                                        <p:cTn id="12" dur="500"/>
                                        <p:tgtEl>
                                          <p:spTgt spid="2048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8">
                                            <p:txEl>
                                              <p:pRg st="2" end="2"/>
                                            </p:txEl>
                                          </p:spTgt>
                                        </p:tgtEl>
                                        <p:attrNameLst>
                                          <p:attrName>style.visibility</p:attrName>
                                        </p:attrNameLst>
                                      </p:cBhvr>
                                      <p:to>
                                        <p:strVal val="visible"/>
                                      </p:to>
                                    </p:set>
                                    <p:animEffect transition="in" filter="dissolve">
                                      <p:cBhvr>
                                        <p:cTn id="17" dur="500"/>
                                        <p:tgtEl>
                                          <p:spTgt spid="2048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488">
                                            <p:txEl>
                                              <p:pRg st="3" end="3"/>
                                            </p:txEl>
                                          </p:spTgt>
                                        </p:tgtEl>
                                        <p:attrNameLst>
                                          <p:attrName>style.visibility</p:attrName>
                                        </p:attrNameLst>
                                      </p:cBhvr>
                                      <p:to>
                                        <p:strVal val="visible"/>
                                      </p:to>
                                    </p:set>
                                    <p:animEffect transition="in" filter="dissolve">
                                      <p:cBhvr>
                                        <p:cTn id="22" dur="500"/>
                                        <p:tgtEl>
                                          <p:spTgt spid="2048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488">
                                            <p:txEl>
                                              <p:pRg st="4" end="4"/>
                                            </p:txEl>
                                          </p:spTgt>
                                        </p:tgtEl>
                                        <p:attrNameLst>
                                          <p:attrName>style.visibility</p:attrName>
                                        </p:attrNameLst>
                                      </p:cBhvr>
                                      <p:to>
                                        <p:strVal val="visible"/>
                                      </p:to>
                                    </p:set>
                                    <p:animEffect transition="in" filter="dissolve">
                                      <p:cBhvr>
                                        <p:cTn id="27" dur="500"/>
                                        <p:tgtEl>
                                          <p:spTgt spid="2048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488">
                                            <p:txEl>
                                              <p:pRg st="5" end="5"/>
                                            </p:txEl>
                                          </p:spTgt>
                                        </p:tgtEl>
                                        <p:attrNameLst>
                                          <p:attrName>style.visibility</p:attrName>
                                        </p:attrNameLst>
                                      </p:cBhvr>
                                      <p:to>
                                        <p:strVal val="visible"/>
                                      </p:to>
                                    </p:set>
                                    <p:animEffect transition="in" filter="dissolve">
                                      <p:cBhvr>
                                        <p:cTn id="32" dur="500"/>
                                        <p:tgtEl>
                                          <p:spTgt spid="2048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0" y="0"/>
            <a:ext cx="9144000" cy="692696"/>
          </a:xfrm>
        </p:spPr>
        <p:txBody>
          <a:bodyPr/>
          <a:lstStyle/>
          <a:p>
            <a:r>
              <a:rPr lang="en-US" sz="4000" kern="1200" dirty="0"/>
              <a:t>The Newsvendor Problem Terminology</a:t>
            </a:r>
          </a:p>
        </p:txBody>
      </p:sp>
      <p:sp>
        <p:nvSpPr>
          <p:cNvPr id="1028" name="Text Box 69"/>
          <p:cNvSpPr txBox="1">
            <a:spLocks noChangeArrowheads="1"/>
          </p:cNvSpPr>
          <p:nvPr/>
        </p:nvSpPr>
        <p:spPr bwMode="auto">
          <a:xfrm>
            <a:off x="2378" y="764704"/>
            <a:ext cx="9141621" cy="2308324"/>
          </a:xfrm>
          <a:prstGeom prst="rect">
            <a:avLst/>
          </a:prstGeom>
          <a:noFill/>
          <a:ln w="9525">
            <a:noFill/>
            <a:miter lim="800000"/>
            <a:headEnd/>
            <a:tailEnd/>
          </a:ln>
        </p:spPr>
        <p:txBody>
          <a:bodyPr wrap="square">
            <a:spAutoFit/>
          </a:bodyPr>
          <a:lstStyle/>
          <a:p>
            <a:r>
              <a:rPr lang="en-US" sz="2400" dirty="0">
                <a:latin typeface="Book Antiqua" pitchFamily="18" charset="0"/>
              </a:rPr>
              <a:t>In the NVP terminology, the following notations is used</a:t>
            </a:r>
          </a:p>
          <a:p>
            <a:r>
              <a:rPr lang="en-US" sz="2400" b="1" dirty="0">
                <a:latin typeface="Book Antiqua" pitchFamily="18" charset="0"/>
              </a:rPr>
              <a:t>R</a:t>
            </a:r>
            <a:r>
              <a:rPr lang="en-US" sz="2400" dirty="0">
                <a:latin typeface="Book Antiqua" pitchFamily="18" charset="0"/>
              </a:rPr>
              <a:t>:  demand during the single period of study</a:t>
            </a:r>
          </a:p>
          <a:p>
            <a:r>
              <a:rPr lang="en-US" sz="2400" b="1" dirty="0">
                <a:latin typeface="Book Antiqua" pitchFamily="18" charset="0"/>
              </a:rPr>
              <a:t>R</a:t>
            </a:r>
            <a:r>
              <a:rPr lang="en-US" sz="2400" dirty="0">
                <a:latin typeface="Book Antiqua" pitchFamily="18" charset="0"/>
              </a:rPr>
              <a:t> =N(R,</a:t>
            </a:r>
            <a:r>
              <a:rPr lang="el-GR" sz="2400" dirty="0">
                <a:latin typeface="Book Antiqua" pitchFamily="18" charset="0"/>
              </a:rPr>
              <a:t> σ</a:t>
            </a:r>
            <a:r>
              <a:rPr lang="en-US" sz="2400" baseline="-25000" dirty="0">
                <a:latin typeface="Book Antiqua" pitchFamily="18" charset="0"/>
              </a:rPr>
              <a:t>R</a:t>
            </a:r>
            <a:r>
              <a:rPr lang="en-US" sz="2400" dirty="0">
                <a:latin typeface="Book Antiqua" pitchFamily="18" charset="0"/>
              </a:rPr>
              <a:t>)</a:t>
            </a:r>
          </a:p>
          <a:p>
            <a:r>
              <a:rPr lang="en-US" sz="2400" dirty="0">
                <a:latin typeface="Book Antiqua" pitchFamily="18" charset="0"/>
              </a:rPr>
              <a:t>Q* : What we order (only once) </a:t>
            </a:r>
          </a:p>
          <a:p>
            <a:r>
              <a:rPr lang="en-US" sz="2400" dirty="0">
                <a:latin typeface="Book Antiqua" pitchFamily="18" charset="0"/>
              </a:rPr>
              <a:t>P(R ≤ Q*) = Cu/(Cu+Co)</a:t>
            </a:r>
          </a:p>
          <a:p>
            <a:endParaRPr lang="en-US" sz="2400" dirty="0">
              <a:solidFill>
                <a:srgbClr val="C00000"/>
              </a:solidFill>
              <a:latin typeface="Book Antiqua" pitchFamily="18" charset="0"/>
            </a:endParaRPr>
          </a:p>
        </p:txBody>
      </p:sp>
    </p:spTree>
    <p:extLst>
      <p:ext uri="{BB962C8B-B14F-4D97-AF65-F5344CB8AC3E}">
        <p14:creationId xmlns:p14="http://schemas.microsoft.com/office/powerpoint/2010/main" val="2956708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animEffect transition="in" filter="dissolve">
                                      <p:cBhvr>
                                        <p:cTn id="7" dur="500"/>
                                        <p:tgtEl>
                                          <p:spTgt spid="10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8">
                                            <p:txEl>
                                              <p:pRg st="1" end="1"/>
                                            </p:txEl>
                                          </p:spTgt>
                                        </p:tgtEl>
                                        <p:attrNameLst>
                                          <p:attrName>style.visibility</p:attrName>
                                        </p:attrNameLst>
                                      </p:cBhvr>
                                      <p:to>
                                        <p:strVal val="visible"/>
                                      </p:to>
                                    </p:set>
                                    <p:animEffect transition="in" filter="dissolve">
                                      <p:cBhvr>
                                        <p:cTn id="12" dur="500"/>
                                        <p:tgtEl>
                                          <p:spTgt spid="102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8">
                                            <p:txEl>
                                              <p:pRg st="2" end="2"/>
                                            </p:txEl>
                                          </p:spTgt>
                                        </p:tgtEl>
                                        <p:attrNameLst>
                                          <p:attrName>style.visibility</p:attrName>
                                        </p:attrNameLst>
                                      </p:cBhvr>
                                      <p:to>
                                        <p:strVal val="visible"/>
                                      </p:to>
                                    </p:set>
                                    <p:animEffect transition="in" filter="dissolve">
                                      <p:cBhvr>
                                        <p:cTn id="17" dur="500"/>
                                        <p:tgtEl>
                                          <p:spTgt spid="102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8">
                                            <p:txEl>
                                              <p:pRg st="3" end="3"/>
                                            </p:txEl>
                                          </p:spTgt>
                                        </p:tgtEl>
                                        <p:attrNameLst>
                                          <p:attrName>style.visibility</p:attrName>
                                        </p:attrNameLst>
                                      </p:cBhvr>
                                      <p:to>
                                        <p:strVal val="visible"/>
                                      </p:to>
                                    </p:set>
                                    <p:animEffect transition="in" filter="dissolve">
                                      <p:cBhvr>
                                        <p:cTn id="22" dur="500"/>
                                        <p:tgtEl>
                                          <p:spTgt spid="102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8">
                                            <p:txEl>
                                              <p:pRg st="4" end="4"/>
                                            </p:txEl>
                                          </p:spTgt>
                                        </p:tgtEl>
                                        <p:attrNameLst>
                                          <p:attrName>style.visibility</p:attrName>
                                        </p:attrNameLst>
                                      </p:cBhvr>
                                      <p:to>
                                        <p:strVal val="visible"/>
                                      </p:to>
                                    </p:set>
                                    <p:animEffect transition="in" filter="dissolve">
                                      <p:cBhvr>
                                        <p:cTn id="27" dur="500"/>
                                        <p:tgtEl>
                                          <p:spTgt spid="10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50199"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6" name="Text Box 10"/>
          <p:cNvSpPr txBox="1">
            <a:spLocks noChangeArrowheads="1"/>
          </p:cNvSpPr>
          <p:nvPr/>
        </p:nvSpPr>
        <p:spPr bwMode="auto">
          <a:xfrm>
            <a:off x="-4761" y="721102"/>
            <a:ext cx="9072561" cy="3416320"/>
          </a:xfrm>
          <a:prstGeom prst="rect">
            <a:avLst/>
          </a:prstGeom>
          <a:noFill/>
          <a:ln w="12700">
            <a:noFill/>
            <a:miter lim="800000"/>
            <a:headEnd/>
            <a:tailEnd/>
          </a:ln>
        </p:spPr>
        <p:txBody>
          <a:bodyPr wrap="square">
            <a:spAutoFit/>
          </a:bodyPr>
          <a:lstStyle/>
          <a:p>
            <a:r>
              <a:rPr lang="en-US" sz="2400" dirty="0">
                <a:latin typeface="Book Antiqua" pitchFamily="18" charset="0"/>
              </a:rPr>
              <a:t>Johnson Electronics sells electrical and electronic components through catalogs. Catalogs are printed once every two years. Each printing run incurs a variable production cost of $5 per catalog. Annual demand for catalogs has normal distribution; mean of 16,000 and standard deviation of 4,000.  On average, each customer ordering a catalog generates a </a:t>
            </a:r>
            <a:r>
              <a:rPr lang="en-US" sz="2400" dirty="0">
                <a:solidFill>
                  <a:srgbClr val="FF0000"/>
                </a:solidFill>
                <a:latin typeface="Book Antiqua" pitchFamily="18" charset="0"/>
              </a:rPr>
              <a:t>$35 sales revenue</a:t>
            </a:r>
            <a:r>
              <a:rPr lang="en-US" sz="2400" dirty="0">
                <a:latin typeface="Book Antiqua" pitchFamily="18" charset="0"/>
              </a:rPr>
              <a:t>. Assuming that Johnson wants only one printing run in each two-year cycle (and leftovers of the previous cycle are worthless), how many catalogs should be printed in each run? </a:t>
            </a:r>
          </a:p>
        </p:txBody>
      </p:sp>
      <p:sp>
        <p:nvSpPr>
          <p:cNvPr id="15374" name="Text Box 14"/>
          <p:cNvSpPr txBox="1">
            <a:spLocks noChangeArrowheads="1"/>
          </p:cNvSpPr>
          <p:nvPr/>
        </p:nvSpPr>
        <p:spPr bwMode="auto">
          <a:xfrm>
            <a:off x="-19509" y="44430"/>
            <a:ext cx="9143999" cy="707886"/>
          </a:xfrm>
          <a:prstGeom prst="rect">
            <a:avLst/>
          </a:prstGeom>
          <a:noFill/>
          <a:ln w="12700">
            <a:noFill/>
            <a:miter lim="800000"/>
            <a:headEnd/>
            <a:tailEnd/>
          </a:ln>
        </p:spPr>
        <p:txBody>
          <a:bodyPr wrap="square">
            <a:spAutoFit/>
          </a:bodyPr>
          <a:lstStyle/>
          <a:p>
            <a:pPr eaLnBrk="1" hangingPunct="1"/>
            <a:r>
              <a:rPr lang="en-US" sz="4000" dirty="0">
                <a:solidFill>
                  <a:srgbClr val="A80000"/>
                </a:solidFill>
                <a:latin typeface="Impact" pitchFamily="34" charset="0"/>
                <a:ea typeface="ＭＳ Ｐゴシック" pitchFamily="-65" charset="-128"/>
                <a:cs typeface="Impact" pitchFamily="34" charset="0"/>
              </a:rPr>
              <a:t>Extra - Problem 7.4</a:t>
            </a:r>
          </a:p>
        </p:txBody>
      </p:sp>
      <p:sp>
        <p:nvSpPr>
          <p:cNvPr id="5" name="Text Box 10"/>
          <p:cNvSpPr txBox="1">
            <a:spLocks noChangeArrowheads="1"/>
          </p:cNvSpPr>
          <p:nvPr/>
        </p:nvSpPr>
        <p:spPr bwMode="auto">
          <a:xfrm>
            <a:off x="0" y="4329014"/>
            <a:ext cx="9163509" cy="1938992"/>
          </a:xfrm>
          <a:prstGeom prst="rect">
            <a:avLst/>
          </a:prstGeom>
          <a:noFill/>
          <a:ln w="12700">
            <a:noFill/>
            <a:miter lim="800000"/>
            <a:headEnd/>
            <a:tailEnd/>
          </a:ln>
        </p:spPr>
        <p:txBody>
          <a:bodyPr wrap="square">
            <a:spAutoFit/>
          </a:bodyPr>
          <a:lstStyle/>
          <a:p>
            <a:r>
              <a:rPr lang="en-US" sz="2400" dirty="0">
                <a:latin typeface="Book Antiqua" pitchFamily="18" charset="0"/>
              </a:rPr>
              <a:t>Is this an EOQ problem?  </a:t>
            </a:r>
          </a:p>
          <a:p>
            <a:r>
              <a:rPr lang="en-US" sz="2400" dirty="0">
                <a:latin typeface="Book Antiqua" pitchFamily="18" charset="0"/>
              </a:rPr>
              <a:t>We do a run every two years.  That would mean, in a deterministic EOQ setting, that Q must equal two years of average  demand;  32000 units. This is indeed a periodic inventory system, and the period is 2 years.  </a:t>
            </a:r>
          </a:p>
        </p:txBody>
      </p:sp>
      <p:pic>
        <p:nvPicPr>
          <p:cNvPr id="3" name="Graphic 2" descr="No sign with solid fill">
            <a:extLst>
              <a:ext uri="{FF2B5EF4-FFF2-40B4-BE49-F238E27FC236}">
                <a16:creationId xmlns:a16="http://schemas.microsoft.com/office/drawing/2014/main" id="{2EEC42D8-727F-4893-8C87-5BF606DA263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447800" y="228600"/>
            <a:ext cx="6819900" cy="6819900"/>
          </a:xfrm>
          <a:prstGeom prst="rect">
            <a:avLst/>
          </a:prstGeom>
        </p:spPr>
      </p:pic>
    </p:spTree>
    <p:extLst>
      <p:ext uri="{BB962C8B-B14F-4D97-AF65-F5344CB8AC3E}">
        <p14:creationId xmlns:p14="http://schemas.microsoft.com/office/powerpoint/2010/main" val="26563244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6405" name="Text Box 21"/>
          <p:cNvSpPr txBox="1">
            <a:spLocks noChangeArrowheads="1"/>
          </p:cNvSpPr>
          <p:nvPr/>
        </p:nvSpPr>
        <p:spPr bwMode="auto">
          <a:xfrm>
            <a:off x="-1" y="774290"/>
            <a:ext cx="9143999" cy="587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r>
              <a:rPr lang="en-US" sz="2400" dirty="0">
                <a:latin typeface="Book Antiqua" pitchFamily="18" charset="0"/>
              </a:rPr>
              <a:t>The question is whether 32000 is the best quantity we can print every two years? Or we should print more. If we produce 32,000 the probability of stockout is 50%. So this is an ROP problem when we want to have Isafety for 2 years. </a:t>
            </a:r>
          </a:p>
          <a:p>
            <a:endParaRPr lang="en-US" sz="2400" dirty="0">
              <a:latin typeface="Book Antiqua" pitchFamily="18" charset="0"/>
            </a:endParaRPr>
          </a:p>
          <a:p>
            <a:r>
              <a:rPr lang="en-US" sz="2400" dirty="0">
                <a:latin typeface="Book Antiqua" pitchFamily="18" charset="0"/>
              </a:rPr>
              <a:t>What the appropriate safety stock (or service level) should be.</a:t>
            </a:r>
          </a:p>
          <a:p>
            <a:r>
              <a:rPr lang="en-US" sz="2400" dirty="0">
                <a:latin typeface="Book Antiqua" pitchFamily="18" charset="0"/>
              </a:rPr>
              <a:t>Every catalog fetches sales of 35 and costs 5 to produce.  </a:t>
            </a:r>
          </a:p>
          <a:p>
            <a:pPr>
              <a:spcAft>
                <a:spcPts val="1200"/>
              </a:spcAft>
            </a:pPr>
            <a:r>
              <a:rPr lang="en-US" sz="2400" dirty="0">
                <a:latin typeface="Book Antiqua" pitchFamily="18" charset="0"/>
              </a:rPr>
              <a:t>Cu = 35 - 5= 30.  </a:t>
            </a:r>
          </a:p>
          <a:p>
            <a:pPr>
              <a:spcAft>
                <a:spcPts val="1200"/>
              </a:spcAft>
            </a:pPr>
            <a:r>
              <a:rPr lang="en-US" sz="2400" dirty="0">
                <a:latin typeface="Book Antiqua" pitchFamily="18" charset="0"/>
              </a:rPr>
              <a:t>What is my overage cost?  Each catalog costs $5, if not used, salvages at the end of two year period.</a:t>
            </a:r>
          </a:p>
          <a:p>
            <a:pPr>
              <a:spcAft>
                <a:spcPts val="1200"/>
              </a:spcAft>
            </a:pPr>
            <a:r>
              <a:rPr lang="en-US" sz="2400" dirty="0">
                <a:latin typeface="Book Antiqua" pitchFamily="18" charset="0"/>
              </a:rPr>
              <a:t>Co = 5-0 =5 </a:t>
            </a:r>
          </a:p>
          <a:p>
            <a:pPr>
              <a:spcAft>
                <a:spcPts val="1200"/>
              </a:spcAft>
            </a:pPr>
            <a:endParaRPr lang="en-US" sz="2400" dirty="0">
              <a:latin typeface="Book Antiqua" pitchFamily="18" charset="0"/>
            </a:endParaRPr>
          </a:p>
          <a:p>
            <a:endParaRPr lang="en-US" sz="2400" dirty="0">
              <a:latin typeface="Book Antiqua" pitchFamily="18" charset="0"/>
            </a:endParaRPr>
          </a:p>
          <a:p>
            <a:r>
              <a:rPr lang="en-US" sz="2400" dirty="0">
                <a:latin typeface="Book Antiqua" pitchFamily="18" charset="0"/>
              </a:rPr>
              <a:t>   </a:t>
            </a:r>
          </a:p>
        </p:txBody>
      </p:sp>
      <p:sp>
        <p:nvSpPr>
          <p:cNvPr id="5" name="Text Box 14"/>
          <p:cNvSpPr txBox="1">
            <a:spLocks noChangeArrowheads="1"/>
          </p:cNvSpPr>
          <p:nvPr/>
        </p:nvSpPr>
        <p:spPr bwMode="auto">
          <a:xfrm>
            <a:off x="-19509" y="44430"/>
            <a:ext cx="9143999" cy="707886"/>
          </a:xfrm>
          <a:prstGeom prst="rect">
            <a:avLst/>
          </a:prstGeom>
          <a:noFill/>
          <a:ln w="12700">
            <a:noFill/>
            <a:miter lim="800000"/>
            <a:headEnd/>
            <a:tailEnd/>
          </a:ln>
        </p:spPr>
        <p:txBody>
          <a:bodyPr wrap="square">
            <a:spAutoFit/>
          </a:bodyPr>
          <a:lstStyle/>
          <a:p>
            <a:pPr eaLnBrk="1" hangingPunct="1"/>
            <a:r>
              <a:rPr lang="en-US" sz="4000" dirty="0">
                <a:solidFill>
                  <a:srgbClr val="A80000"/>
                </a:solidFill>
                <a:latin typeface="Impact" pitchFamily="34" charset="0"/>
                <a:ea typeface="ＭＳ Ｐゴシック" pitchFamily="-65" charset="-128"/>
                <a:cs typeface="Impact" pitchFamily="34" charset="0"/>
              </a:rPr>
              <a:t>Extra - Problem 7.4</a:t>
            </a:r>
          </a:p>
        </p:txBody>
      </p:sp>
      <p:pic>
        <p:nvPicPr>
          <p:cNvPr id="6" name="Graphic 5" descr="No sign with solid fill">
            <a:extLst>
              <a:ext uri="{FF2B5EF4-FFF2-40B4-BE49-F238E27FC236}">
                <a16:creationId xmlns:a16="http://schemas.microsoft.com/office/drawing/2014/main" id="{461E1BF5-FF85-411E-8A76-C168A2FDB5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47800" y="228600"/>
            <a:ext cx="6819900" cy="6819900"/>
          </a:xfrm>
          <a:prstGeom prst="rect">
            <a:avLst/>
          </a:prstGeom>
        </p:spPr>
      </p:pic>
    </p:spTree>
    <p:extLst>
      <p:ext uri="{BB962C8B-B14F-4D97-AF65-F5344CB8AC3E}">
        <p14:creationId xmlns:p14="http://schemas.microsoft.com/office/powerpoint/2010/main" val="63005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405">
                                            <p:txEl>
                                              <p:pRg st="0" end="0"/>
                                            </p:txEl>
                                          </p:spTgt>
                                        </p:tgtEl>
                                        <p:attrNameLst>
                                          <p:attrName>style.visibility</p:attrName>
                                        </p:attrNameLst>
                                      </p:cBhvr>
                                      <p:to>
                                        <p:strVal val="visible"/>
                                      </p:to>
                                    </p:set>
                                    <p:animEffect transition="in" filter="dissolve">
                                      <p:cBhvr>
                                        <p:cTn id="7" dur="500"/>
                                        <p:tgtEl>
                                          <p:spTgt spid="164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405">
                                            <p:txEl>
                                              <p:pRg st="2" end="2"/>
                                            </p:txEl>
                                          </p:spTgt>
                                        </p:tgtEl>
                                        <p:attrNameLst>
                                          <p:attrName>style.visibility</p:attrName>
                                        </p:attrNameLst>
                                      </p:cBhvr>
                                      <p:to>
                                        <p:strVal val="visible"/>
                                      </p:to>
                                    </p:set>
                                    <p:animEffect transition="in" filter="dissolve">
                                      <p:cBhvr>
                                        <p:cTn id="12" dur="500"/>
                                        <p:tgtEl>
                                          <p:spTgt spid="1640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405">
                                            <p:txEl>
                                              <p:pRg st="3" end="3"/>
                                            </p:txEl>
                                          </p:spTgt>
                                        </p:tgtEl>
                                        <p:attrNameLst>
                                          <p:attrName>style.visibility</p:attrName>
                                        </p:attrNameLst>
                                      </p:cBhvr>
                                      <p:to>
                                        <p:strVal val="visible"/>
                                      </p:to>
                                    </p:set>
                                    <p:animEffect transition="in" filter="dissolve">
                                      <p:cBhvr>
                                        <p:cTn id="17" dur="500"/>
                                        <p:tgtEl>
                                          <p:spTgt spid="1640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405">
                                            <p:txEl>
                                              <p:pRg st="4" end="4"/>
                                            </p:txEl>
                                          </p:spTgt>
                                        </p:tgtEl>
                                        <p:attrNameLst>
                                          <p:attrName>style.visibility</p:attrName>
                                        </p:attrNameLst>
                                      </p:cBhvr>
                                      <p:to>
                                        <p:strVal val="visible"/>
                                      </p:to>
                                    </p:set>
                                    <p:animEffect transition="in" filter="dissolve">
                                      <p:cBhvr>
                                        <p:cTn id="22" dur="500"/>
                                        <p:tgtEl>
                                          <p:spTgt spid="1640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405">
                                            <p:txEl>
                                              <p:pRg st="5" end="5"/>
                                            </p:txEl>
                                          </p:spTgt>
                                        </p:tgtEl>
                                        <p:attrNameLst>
                                          <p:attrName>style.visibility</p:attrName>
                                        </p:attrNameLst>
                                      </p:cBhvr>
                                      <p:to>
                                        <p:strVal val="visible"/>
                                      </p:to>
                                    </p:set>
                                    <p:animEffect transition="in" filter="dissolve">
                                      <p:cBhvr>
                                        <p:cTn id="27" dur="500"/>
                                        <p:tgtEl>
                                          <p:spTgt spid="1640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405">
                                            <p:txEl>
                                              <p:pRg st="6" end="6"/>
                                            </p:txEl>
                                          </p:spTgt>
                                        </p:tgtEl>
                                        <p:attrNameLst>
                                          <p:attrName>style.visibility</p:attrName>
                                        </p:attrNameLst>
                                      </p:cBhvr>
                                      <p:to>
                                        <p:strVal val="visible"/>
                                      </p:to>
                                    </p:set>
                                    <p:animEffect transition="in" filter="dissolve">
                                      <p:cBhvr>
                                        <p:cTn id="32" dur="500"/>
                                        <p:tgtEl>
                                          <p:spTgt spid="1640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405">
                                            <p:txEl>
                                              <p:pRg st="9" end="9"/>
                                            </p:txEl>
                                          </p:spTgt>
                                        </p:tgtEl>
                                        <p:attrNameLst>
                                          <p:attrName>style.visibility</p:attrName>
                                        </p:attrNameLst>
                                      </p:cBhvr>
                                      <p:to>
                                        <p:strVal val="visible"/>
                                      </p:to>
                                    </p:set>
                                    <p:animEffect transition="in" filter="dissolve">
                                      <p:cBhvr>
                                        <p:cTn id="37" dur="500"/>
                                        <p:tgtEl>
                                          <p:spTgt spid="1640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mc:AlternateContent xmlns:mc="http://schemas.openxmlformats.org/markup-compatibility/2006" xmlns:a14="http://schemas.microsoft.com/office/drawing/2010/main">
        <mc:Choice Requires="a14">
          <p:sp>
            <p:nvSpPr>
              <p:cNvPr id="20488" name="Text Box 8"/>
              <p:cNvSpPr txBox="1">
                <a:spLocks noChangeArrowheads="1"/>
              </p:cNvSpPr>
              <p:nvPr/>
            </p:nvSpPr>
            <p:spPr bwMode="auto">
              <a:xfrm>
                <a:off x="-32370" y="716402"/>
                <a:ext cx="9159240" cy="605992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itchFamily="34" charset="0"/>
                  </a:defRPr>
                </a:lvl1pPr>
                <a:lvl2pPr marL="800100" indent="-342900">
                  <a:defRPr>
                    <a:solidFill>
                      <a:schemeClr val="tx1"/>
                    </a:solidFill>
                    <a:latin typeface="Arial" pitchFamily="34" charset="0"/>
                  </a:defRPr>
                </a:lvl2pPr>
                <a:lvl3pPr marL="1257300" indent="-342900">
                  <a:defRPr>
                    <a:solidFill>
                      <a:schemeClr val="tx1"/>
                    </a:solidFill>
                    <a:latin typeface="Arial" pitchFamily="34" charset="0"/>
                  </a:defRPr>
                </a:lvl3pPr>
                <a:lvl4pPr marL="1714500" indent="-342900">
                  <a:defRPr>
                    <a:solidFill>
                      <a:schemeClr val="tx1"/>
                    </a:solidFill>
                    <a:latin typeface="Arial" pitchFamily="34" charset="0"/>
                  </a:defRPr>
                </a:lvl4pPr>
                <a:lvl5pPr marL="2171700" indent="-342900">
                  <a:defRPr>
                    <a:solidFill>
                      <a:schemeClr val="tx1"/>
                    </a:solidFill>
                    <a:latin typeface="Arial" pitchFamily="34" charset="0"/>
                  </a:defRPr>
                </a:lvl5pPr>
                <a:lvl6pPr marL="2628900" indent="-342900" fontAlgn="base">
                  <a:spcBef>
                    <a:spcPct val="0"/>
                  </a:spcBef>
                  <a:spcAft>
                    <a:spcPct val="0"/>
                  </a:spcAft>
                  <a:defRPr>
                    <a:solidFill>
                      <a:schemeClr val="tx1"/>
                    </a:solidFill>
                    <a:latin typeface="Arial" pitchFamily="34" charset="0"/>
                  </a:defRPr>
                </a:lvl6pPr>
                <a:lvl7pPr marL="3086100" indent="-342900" fontAlgn="base">
                  <a:spcBef>
                    <a:spcPct val="0"/>
                  </a:spcBef>
                  <a:spcAft>
                    <a:spcPct val="0"/>
                  </a:spcAft>
                  <a:defRPr>
                    <a:solidFill>
                      <a:schemeClr val="tx1"/>
                    </a:solidFill>
                    <a:latin typeface="Arial" pitchFamily="34" charset="0"/>
                  </a:defRPr>
                </a:lvl7pPr>
                <a:lvl8pPr marL="3543300" indent="-342900" fontAlgn="base">
                  <a:spcBef>
                    <a:spcPct val="0"/>
                  </a:spcBef>
                  <a:spcAft>
                    <a:spcPct val="0"/>
                  </a:spcAft>
                  <a:defRPr>
                    <a:solidFill>
                      <a:schemeClr val="tx1"/>
                    </a:solidFill>
                    <a:latin typeface="Arial" pitchFamily="34" charset="0"/>
                  </a:defRPr>
                </a:lvl8pPr>
                <a:lvl9pPr marL="4000500" indent="-342900" fontAlgn="base">
                  <a:spcBef>
                    <a:spcPct val="0"/>
                  </a:spcBef>
                  <a:spcAft>
                    <a:spcPct val="0"/>
                  </a:spcAft>
                  <a:defRPr>
                    <a:solidFill>
                      <a:schemeClr val="tx1"/>
                    </a:solidFill>
                    <a:latin typeface="Arial" pitchFamily="34" charset="0"/>
                  </a:defRPr>
                </a:lvl9pPr>
              </a:lstStyle>
              <a:p>
                <a:pPr>
                  <a:spcAft>
                    <a:spcPts val="1200"/>
                  </a:spcAft>
                </a:pPr>
                <a:r>
                  <a:rPr lang="en-US" sz="2400" dirty="0">
                    <a:latin typeface="Book Antiqua" pitchFamily="18" charset="0"/>
                  </a:rPr>
                  <a:t>The optimal service level (or critical </a:t>
                </a:r>
                <a:r>
                  <a:rPr lang="en-US" sz="2400" dirty="0" err="1">
                    <a:latin typeface="Book Antiqua" pitchFamily="18" charset="0"/>
                  </a:rPr>
                  <a:t>fractile</a:t>
                </a:r>
                <a:r>
                  <a:rPr lang="en-US" sz="2400" dirty="0">
                    <a:latin typeface="Book Antiqua" pitchFamily="18" charset="0"/>
                  </a:rPr>
                  <a:t>): </a:t>
                </a:r>
              </a:p>
              <a:p>
                <a:pPr>
                  <a:spcAft>
                    <a:spcPts val="1200"/>
                  </a:spcAft>
                </a:pPr>
                <a:r>
                  <a:rPr lang="en-US" sz="2400" dirty="0">
                    <a:latin typeface="Book Antiqua" pitchFamily="18" charset="0"/>
                  </a:rPr>
                  <a:t>SL* = Cu/(Cu+Co)  =  30/(30+5) = 0.857.</a:t>
                </a:r>
              </a:p>
              <a:p>
                <a:pPr>
                  <a:spcAft>
                    <a:spcPts val="1200"/>
                  </a:spcAft>
                </a:pPr>
                <a:r>
                  <a:rPr lang="en-US" sz="2400" dirty="0">
                    <a:latin typeface="Book Antiqua" pitchFamily="18" charset="0"/>
                  </a:rPr>
                  <a:t>L = 2 </a:t>
                </a:r>
                <a:r>
                  <a:rPr lang="en-US" sz="2400" dirty="0">
                    <a:latin typeface="Book Antiqua" pitchFamily="18" charset="0"/>
                    <a:sym typeface="Wingdings" pitchFamily="2" charset="2"/>
                  </a:rPr>
                  <a:t> </a:t>
                </a:r>
                <a:r>
                  <a:rPr lang="el-GR" sz="2400" dirty="0">
                    <a:latin typeface="Book Antiqua" pitchFamily="18" charset="0"/>
                    <a:sym typeface="Wingdings" pitchFamily="2" charset="2"/>
                  </a:rPr>
                  <a:t>σ</a:t>
                </a:r>
                <a:r>
                  <a:rPr lang="en-US" sz="2400" baseline="-25000" dirty="0">
                    <a:latin typeface="Book Antiqua" pitchFamily="18" charset="0"/>
                    <a:sym typeface="Wingdings" pitchFamily="2" charset="2"/>
                  </a:rPr>
                  <a:t>LTD</a:t>
                </a:r>
                <a:r>
                  <a:rPr lang="en-US" sz="2400" dirty="0">
                    <a:latin typeface="Book Antiqua" pitchFamily="18" charset="0"/>
                  </a:rPr>
                  <a:t>=4000</a:t>
                </a:r>
                <a14:m>
                  <m:oMath xmlns:m="http://schemas.openxmlformats.org/officeDocument/2006/math">
                    <m:r>
                      <a:rPr lang="en-US" sz="2400" i="1">
                        <a:latin typeface="Cambria Math"/>
                      </a:rPr>
                      <m:t>√2</m:t>
                    </m:r>
                  </m:oMath>
                </a14:m>
                <a:r>
                  <a:rPr lang="en-US" sz="2400" dirty="0">
                    <a:latin typeface="Book Antiqua" pitchFamily="18" charset="0"/>
                  </a:rPr>
                  <a:t> = 5657</a:t>
                </a:r>
              </a:p>
              <a:p>
                <a:pPr>
                  <a:spcAft>
                    <a:spcPts val="1200"/>
                  </a:spcAft>
                </a:pPr>
                <a:r>
                  <a:rPr lang="en-US" sz="2400" dirty="0">
                    <a:latin typeface="Book Antiqua" pitchFamily="18" charset="0"/>
                  </a:rPr>
                  <a:t>LTD = 2(16000)= 32000</a:t>
                </a:r>
              </a:p>
              <a:p>
                <a:pPr>
                  <a:spcAft>
                    <a:spcPts val="1200"/>
                  </a:spcAft>
                </a:pPr>
                <a:r>
                  <a:rPr lang="en-US" sz="2400" dirty="0">
                    <a:latin typeface="Book Antiqua" pitchFamily="18" charset="0"/>
                  </a:rPr>
                  <a:t>=NORM.INV(30/35,2*16000,SQRT(2)*4000) = 38039.09085</a:t>
                </a:r>
              </a:p>
              <a:p>
                <a:r>
                  <a:rPr lang="en-US" sz="2400" dirty="0">
                    <a:latin typeface="Book Antiqua" pitchFamily="18" charset="0"/>
                  </a:rPr>
                  <a:t>If we order 38,039, there is 85.7% probability that we are not out of stock in the next two years. The Risk is 14.3%. The inventory cost is minimized. </a:t>
                </a:r>
              </a:p>
              <a:p>
                <a:endParaRPr lang="en-US" sz="2400" dirty="0">
                  <a:latin typeface="Book Antiqua" pitchFamily="18" charset="0"/>
                </a:endParaRPr>
              </a:p>
              <a:p>
                <a:r>
                  <a:rPr lang="en-US" sz="2400" dirty="0">
                    <a:latin typeface="Book Antiqua" pitchFamily="18" charset="0"/>
                  </a:rPr>
                  <a:t>How many catalogs should be distributed to break-even the fixed cost of 25,000</a:t>
                </a:r>
              </a:p>
              <a:p>
                <a:r>
                  <a:rPr lang="en-US" sz="2400" dirty="0">
                    <a:latin typeface="Book Antiqua" pitchFamily="18" charset="0"/>
                  </a:rPr>
                  <a:t>Marginal profit = 30, </a:t>
                </a:r>
              </a:p>
              <a:p>
                <a:r>
                  <a:rPr lang="en-US" sz="2400" dirty="0">
                    <a:latin typeface="Book Antiqua" pitchFamily="18" charset="0"/>
                  </a:rPr>
                  <a:t>Q = 25000/30 = 833.3 =834</a:t>
                </a:r>
              </a:p>
              <a:p>
                <a:endParaRPr lang="en-US" sz="2400" dirty="0">
                  <a:latin typeface="Book Antiqua" pitchFamily="18" charset="0"/>
                </a:endParaRPr>
              </a:p>
            </p:txBody>
          </p:sp>
        </mc:Choice>
        <mc:Fallback xmlns="">
          <p:sp>
            <p:nvSpPr>
              <p:cNvPr id="20488" name="Text Box 8"/>
              <p:cNvSpPr txBox="1">
                <a:spLocks noRot="1" noChangeAspect="1" noMove="1" noResize="1" noEditPoints="1" noAdjustHandles="1" noChangeArrowheads="1" noChangeShapeType="1" noTextEdit="1"/>
              </p:cNvSpPr>
              <p:nvPr/>
            </p:nvSpPr>
            <p:spPr bwMode="auto">
              <a:xfrm>
                <a:off x="-32370" y="716402"/>
                <a:ext cx="9159240" cy="6059929"/>
              </a:xfrm>
              <a:prstGeom prst="rect">
                <a:avLst/>
              </a:prstGeom>
              <a:blipFill>
                <a:blip r:embed="rId2"/>
                <a:stretch>
                  <a:fillRect l="-1065" t="-805" r="-166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5" name="Text Box 14"/>
          <p:cNvSpPr txBox="1">
            <a:spLocks noChangeArrowheads="1"/>
          </p:cNvSpPr>
          <p:nvPr/>
        </p:nvSpPr>
        <p:spPr bwMode="auto">
          <a:xfrm>
            <a:off x="-19509" y="44430"/>
            <a:ext cx="9143999" cy="707886"/>
          </a:xfrm>
          <a:prstGeom prst="rect">
            <a:avLst/>
          </a:prstGeom>
          <a:noFill/>
          <a:ln w="12700">
            <a:noFill/>
            <a:miter lim="800000"/>
            <a:headEnd/>
            <a:tailEnd/>
          </a:ln>
        </p:spPr>
        <p:txBody>
          <a:bodyPr wrap="square">
            <a:spAutoFit/>
          </a:bodyPr>
          <a:lstStyle/>
          <a:p>
            <a:pPr eaLnBrk="1" hangingPunct="1"/>
            <a:r>
              <a:rPr lang="en-US" sz="4000" dirty="0">
                <a:solidFill>
                  <a:srgbClr val="A80000"/>
                </a:solidFill>
                <a:latin typeface="Impact" pitchFamily="34" charset="0"/>
                <a:ea typeface="ＭＳ Ｐゴシック" pitchFamily="-65" charset="-128"/>
                <a:cs typeface="Impact" pitchFamily="34" charset="0"/>
              </a:rPr>
              <a:t>Extra - Problem 7.4</a:t>
            </a:r>
          </a:p>
        </p:txBody>
      </p:sp>
      <p:pic>
        <p:nvPicPr>
          <p:cNvPr id="6" name="Graphic 5" descr="No sign with solid fill">
            <a:extLst>
              <a:ext uri="{FF2B5EF4-FFF2-40B4-BE49-F238E27FC236}">
                <a16:creationId xmlns:a16="http://schemas.microsoft.com/office/drawing/2014/main" id="{F091E3D3-AF2E-4E74-A15E-7465055A4B9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47800" y="228600"/>
            <a:ext cx="6819900" cy="6819900"/>
          </a:xfrm>
          <a:prstGeom prst="rect">
            <a:avLst/>
          </a:prstGeom>
        </p:spPr>
      </p:pic>
    </p:spTree>
    <p:extLst>
      <p:ext uri="{BB962C8B-B14F-4D97-AF65-F5344CB8AC3E}">
        <p14:creationId xmlns:p14="http://schemas.microsoft.com/office/powerpoint/2010/main" val="334341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8">
                                            <p:txEl>
                                              <p:pRg st="0" end="0"/>
                                            </p:txEl>
                                          </p:spTgt>
                                        </p:tgtEl>
                                        <p:attrNameLst>
                                          <p:attrName>style.visibility</p:attrName>
                                        </p:attrNameLst>
                                      </p:cBhvr>
                                      <p:to>
                                        <p:strVal val="visible"/>
                                      </p:to>
                                    </p:set>
                                    <p:animEffect transition="in" filter="dissolve">
                                      <p:cBhvr>
                                        <p:cTn id="7" dur="500"/>
                                        <p:tgtEl>
                                          <p:spTgt spid="204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8">
                                            <p:txEl>
                                              <p:pRg st="1" end="1"/>
                                            </p:txEl>
                                          </p:spTgt>
                                        </p:tgtEl>
                                        <p:attrNameLst>
                                          <p:attrName>style.visibility</p:attrName>
                                        </p:attrNameLst>
                                      </p:cBhvr>
                                      <p:to>
                                        <p:strVal val="visible"/>
                                      </p:to>
                                    </p:set>
                                    <p:animEffect transition="in" filter="dissolve">
                                      <p:cBhvr>
                                        <p:cTn id="12" dur="500"/>
                                        <p:tgtEl>
                                          <p:spTgt spid="2048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8">
                                            <p:txEl>
                                              <p:pRg st="2" end="2"/>
                                            </p:txEl>
                                          </p:spTgt>
                                        </p:tgtEl>
                                        <p:attrNameLst>
                                          <p:attrName>style.visibility</p:attrName>
                                        </p:attrNameLst>
                                      </p:cBhvr>
                                      <p:to>
                                        <p:strVal val="visible"/>
                                      </p:to>
                                    </p:set>
                                    <p:animEffect transition="in" filter="dissolve">
                                      <p:cBhvr>
                                        <p:cTn id="17" dur="500"/>
                                        <p:tgtEl>
                                          <p:spTgt spid="2048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488">
                                            <p:txEl>
                                              <p:pRg st="3" end="3"/>
                                            </p:txEl>
                                          </p:spTgt>
                                        </p:tgtEl>
                                        <p:attrNameLst>
                                          <p:attrName>style.visibility</p:attrName>
                                        </p:attrNameLst>
                                      </p:cBhvr>
                                      <p:to>
                                        <p:strVal val="visible"/>
                                      </p:to>
                                    </p:set>
                                    <p:animEffect transition="in" filter="dissolve">
                                      <p:cBhvr>
                                        <p:cTn id="22" dur="500"/>
                                        <p:tgtEl>
                                          <p:spTgt spid="2048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488">
                                            <p:txEl>
                                              <p:pRg st="4" end="4"/>
                                            </p:txEl>
                                          </p:spTgt>
                                        </p:tgtEl>
                                        <p:attrNameLst>
                                          <p:attrName>style.visibility</p:attrName>
                                        </p:attrNameLst>
                                      </p:cBhvr>
                                      <p:to>
                                        <p:strVal val="visible"/>
                                      </p:to>
                                    </p:set>
                                    <p:animEffect transition="in" filter="dissolve">
                                      <p:cBhvr>
                                        <p:cTn id="27" dur="500"/>
                                        <p:tgtEl>
                                          <p:spTgt spid="2048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488">
                                            <p:txEl>
                                              <p:pRg st="5" end="5"/>
                                            </p:txEl>
                                          </p:spTgt>
                                        </p:tgtEl>
                                        <p:attrNameLst>
                                          <p:attrName>style.visibility</p:attrName>
                                        </p:attrNameLst>
                                      </p:cBhvr>
                                      <p:to>
                                        <p:strVal val="visible"/>
                                      </p:to>
                                    </p:set>
                                    <p:animEffect transition="in" filter="dissolve">
                                      <p:cBhvr>
                                        <p:cTn id="32" dur="500"/>
                                        <p:tgtEl>
                                          <p:spTgt spid="2048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488">
                                            <p:txEl>
                                              <p:pRg st="7" end="7"/>
                                            </p:txEl>
                                          </p:spTgt>
                                        </p:tgtEl>
                                        <p:attrNameLst>
                                          <p:attrName>style.visibility</p:attrName>
                                        </p:attrNameLst>
                                      </p:cBhvr>
                                      <p:to>
                                        <p:strVal val="visible"/>
                                      </p:to>
                                    </p:set>
                                    <p:animEffect transition="in" filter="dissolve">
                                      <p:cBhvr>
                                        <p:cTn id="37" dur="500"/>
                                        <p:tgtEl>
                                          <p:spTgt spid="20488">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488">
                                            <p:txEl>
                                              <p:pRg st="8" end="8"/>
                                            </p:txEl>
                                          </p:spTgt>
                                        </p:tgtEl>
                                        <p:attrNameLst>
                                          <p:attrName>style.visibility</p:attrName>
                                        </p:attrNameLst>
                                      </p:cBhvr>
                                      <p:to>
                                        <p:strVal val="visible"/>
                                      </p:to>
                                    </p:set>
                                    <p:animEffect transition="in" filter="dissolve">
                                      <p:cBhvr>
                                        <p:cTn id="42" dur="500"/>
                                        <p:tgtEl>
                                          <p:spTgt spid="20488">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0488">
                                            <p:txEl>
                                              <p:pRg st="9" end="9"/>
                                            </p:txEl>
                                          </p:spTgt>
                                        </p:tgtEl>
                                        <p:attrNameLst>
                                          <p:attrName>style.visibility</p:attrName>
                                        </p:attrNameLst>
                                      </p:cBhvr>
                                      <p:to>
                                        <p:strVal val="visible"/>
                                      </p:to>
                                    </p:set>
                                    <p:animEffect transition="in" filter="dissolve">
                                      <p:cBhvr>
                                        <p:cTn id="47" dur="500"/>
                                        <p:tgtEl>
                                          <p:spTgt spid="2048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400" dirty="0"/>
              <a:t>Teams and Clusters- In this Course and In Future</a:t>
            </a:r>
          </a:p>
        </p:txBody>
      </p:sp>
      <p:grpSp>
        <p:nvGrpSpPr>
          <p:cNvPr id="22" name="Group 21"/>
          <p:cNvGrpSpPr/>
          <p:nvPr/>
        </p:nvGrpSpPr>
        <p:grpSpPr>
          <a:xfrm>
            <a:off x="250843" y="1295400"/>
            <a:ext cx="2286000" cy="2209800"/>
            <a:chOff x="304800" y="1219200"/>
            <a:chExt cx="2286000" cy="2209800"/>
          </a:xfrm>
        </p:grpSpPr>
        <p:sp>
          <p:nvSpPr>
            <p:cNvPr id="5" name="Oval 4"/>
            <p:cNvSpPr/>
            <p:nvPr/>
          </p:nvSpPr>
          <p:spPr bwMode="auto">
            <a:xfrm>
              <a:off x="304800" y="1219200"/>
              <a:ext cx="533400" cy="533400"/>
            </a:xfrm>
            <a:prstGeom prst="ellipse">
              <a:avLst/>
            </a:prstGeom>
            <a:solidFill>
              <a:srgbClr val="C00000"/>
            </a:solidFill>
            <a:ln w="9525" cap="flat" cmpd="sng" algn="ctr">
              <a:solidFill>
                <a:srgbClr val="9E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6" name="Oval 5"/>
            <p:cNvSpPr/>
            <p:nvPr/>
          </p:nvSpPr>
          <p:spPr bwMode="auto">
            <a:xfrm>
              <a:off x="1219200" y="1905000"/>
              <a:ext cx="533400" cy="533400"/>
            </a:xfrm>
            <a:prstGeom prst="ellipse">
              <a:avLst/>
            </a:prstGeom>
            <a:solidFill>
              <a:srgbClr val="C00000"/>
            </a:solidFill>
            <a:ln w="9525" cap="flat" cmpd="sng" algn="ctr">
              <a:solidFill>
                <a:srgbClr val="9E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7" name="Oval 6"/>
            <p:cNvSpPr/>
            <p:nvPr/>
          </p:nvSpPr>
          <p:spPr bwMode="auto">
            <a:xfrm>
              <a:off x="2057400" y="1219200"/>
              <a:ext cx="533400" cy="533400"/>
            </a:xfrm>
            <a:prstGeom prst="ellipse">
              <a:avLst/>
            </a:prstGeom>
            <a:solidFill>
              <a:srgbClr val="C00000"/>
            </a:solidFill>
            <a:ln w="9525" cap="flat" cmpd="sng" algn="ctr">
              <a:solidFill>
                <a:srgbClr val="9E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8" name="Oval 7"/>
            <p:cNvSpPr/>
            <p:nvPr/>
          </p:nvSpPr>
          <p:spPr bwMode="auto">
            <a:xfrm>
              <a:off x="1219200" y="2895600"/>
              <a:ext cx="533400" cy="533400"/>
            </a:xfrm>
            <a:prstGeom prst="ellipse">
              <a:avLst/>
            </a:prstGeom>
            <a:solidFill>
              <a:srgbClr val="C00000"/>
            </a:solidFill>
            <a:ln w="9525" cap="flat" cmpd="sng" algn="ctr">
              <a:solidFill>
                <a:srgbClr val="9E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cxnSp>
          <p:nvCxnSpPr>
            <p:cNvPr id="10" name="Straight Connector 9"/>
            <p:cNvCxnSpPr>
              <a:stCxn id="5" idx="6"/>
              <a:endCxn id="7" idx="2"/>
            </p:cNvCxnSpPr>
            <p:nvPr/>
          </p:nvCxnSpPr>
          <p:spPr bwMode="auto">
            <a:xfrm>
              <a:off x="838200" y="1485900"/>
              <a:ext cx="1219200" cy="0"/>
            </a:xfrm>
            <a:prstGeom prst="line">
              <a:avLst/>
            </a:prstGeom>
            <a:ln w="38100">
              <a:solidFill>
                <a:srgbClr val="9E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 name="Straight Connector 10"/>
            <p:cNvCxnSpPr>
              <a:endCxn id="7" idx="4"/>
            </p:cNvCxnSpPr>
            <p:nvPr/>
          </p:nvCxnSpPr>
          <p:spPr bwMode="auto">
            <a:xfrm flipV="1">
              <a:off x="1752600" y="1752600"/>
              <a:ext cx="571500" cy="1295400"/>
            </a:xfrm>
            <a:prstGeom prst="line">
              <a:avLst/>
            </a:prstGeom>
            <a:ln w="38100">
              <a:solidFill>
                <a:srgbClr val="9E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3" name="Straight Connector 12"/>
            <p:cNvCxnSpPr>
              <a:stCxn id="5" idx="4"/>
            </p:cNvCxnSpPr>
            <p:nvPr/>
          </p:nvCxnSpPr>
          <p:spPr bwMode="auto">
            <a:xfrm>
              <a:off x="571500" y="1752600"/>
              <a:ext cx="647700" cy="1295400"/>
            </a:xfrm>
            <a:prstGeom prst="line">
              <a:avLst/>
            </a:prstGeom>
            <a:ln w="38100">
              <a:solidFill>
                <a:srgbClr val="9E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5" name="Straight Connector 14"/>
            <p:cNvCxnSpPr>
              <a:endCxn id="7" idx="3"/>
            </p:cNvCxnSpPr>
            <p:nvPr/>
          </p:nvCxnSpPr>
          <p:spPr bwMode="auto">
            <a:xfrm flipV="1">
              <a:off x="1752600" y="1674485"/>
              <a:ext cx="382915" cy="382915"/>
            </a:xfrm>
            <a:prstGeom prst="line">
              <a:avLst/>
            </a:prstGeom>
            <a:ln w="38100">
              <a:solidFill>
                <a:srgbClr val="9E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Straight Connector 16"/>
            <p:cNvCxnSpPr>
              <a:endCxn id="5" idx="5"/>
            </p:cNvCxnSpPr>
            <p:nvPr/>
          </p:nvCxnSpPr>
          <p:spPr bwMode="auto">
            <a:xfrm flipH="1" flipV="1">
              <a:off x="760085" y="1674485"/>
              <a:ext cx="459115" cy="362774"/>
            </a:xfrm>
            <a:prstGeom prst="line">
              <a:avLst/>
            </a:prstGeom>
            <a:ln w="38100">
              <a:solidFill>
                <a:srgbClr val="9E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Straight Connector 18"/>
            <p:cNvCxnSpPr>
              <a:stCxn id="8" idx="0"/>
              <a:endCxn id="6" idx="4"/>
            </p:cNvCxnSpPr>
            <p:nvPr/>
          </p:nvCxnSpPr>
          <p:spPr bwMode="auto">
            <a:xfrm flipV="1">
              <a:off x="1485900" y="2438400"/>
              <a:ext cx="0" cy="457200"/>
            </a:xfrm>
            <a:prstGeom prst="line">
              <a:avLst/>
            </a:prstGeom>
            <a:ln w="38100">
              <a:solidFill>
                <a:srgbClr val="9E000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23" name="Group 22"/>
          <p:cNvGrpSpPr/>
          <p:nvPr/>
        </p:nvGrpSpPr>
        <p:grpSpPr>
          <a:xfrm>
            <a:off x="3070243" y="2247900"/>
            <a:ext cx="2286000" cy="2209800"/>
            <a:chOff x="304800" y="1219200"/>
            <a:chExt cx="2286000" cy="2209800"/>
          </a:xfrm>
          <a:solidFill>
            <a:srgbClr val="000000"/>
          </a:solidFill>
        </p:grpSpPr>
        <p:sp>
          <p:nvSpPr>
            <p:cNvPr id="24" name="Oval 23"/>
            <p:cNvSpPr/>
            <p:nvPr/>
          </p:nvSpPr>
          <p:spPr bwMode="auto">
            <a:xfrm>
              <a:off x="304800" y="1219200"/>
              <a:ext cx="533400" cy="533400"/>
            </a:xfrm>
            <a:prstGeom prst="ellipse">
              <a:avLst/>
            </a:prstGeom>
            <a:grpFill/>
            <a:ln w="9525" cap="flat" cmpd="sng" algn="ctr">
              <a:solidFill>
                <a:srgbClr val="00206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25" name="Oval 24"/>
            <p:cNvSpPr/>
            <p:nvPr/>
          </p:nvSpPr>
          <p:spPr bwMode="auto">
            <a:xfrm>
              <a:off x="1219200" y="1905000"/>
              <a:ext cx="533400" cy="533400"/>
            </a:xfrm>
            <a:prstGeom prst="ellipse">
              <a:avLst/>
            </a:prstGeom>
            <a:grpFill/>
            <a:ln w="9525" cap="flat" cmpd="sng" algn="ctr">
              <a:solidFill>
                <a:srgbClr val="00206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26" name="Oval 25"/>
            <p:cNvSpPr/>
            <p:nvPr/>
          </p:nvSpPr>
          <p:spPr bwMode="auto">
            <a:xfrm>
              <a:off x="2057400" y="1219200"/>
              <a:ext cx="533400" cy="533400"/>
            </a:xfrm>
            <a:prstGeom prst="ellipse">
              <a:avLst/>
            </a:prstGeom>
            <a:grpFill/>
            <a:ln w="9525" cap="flat" cmpd="sng" algn="ctr">
              <a:solidFill>
                <a:srgbClr val="00206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27" name="Oval 26"/>
            <p:cNvSpPr/>
            <p:nvPr/>
          </p:nvSpPr>
          <p:spPr bwMode="auto">
            <a:xfrm>
              <a:off x="1219200" y="2895600"/>
              <a:ext cx="533400" cy="533400"/>
            </a:xfrm>
            <a:prstGeom prst="ellipse">
              <a:avLst/>
            </a:prstGeom>
            <a:grpFill/>
            <a:ln w="9525" cap="flat" cmpd="sng" algn="ctr">
              <a:solidFill>
                <a:srgbClr val="00206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cxnSp>
          <p:nvCxnSpPr>
            <p:cNvPr id="28" name="Straight Connector 27"/>
            <p:cNvCxnSpPr>
              <a:stCxn id="24" idx="6"/>
              <a:endCxn id="26" idx="2"/>
            </p:cNvCxnSpPr>
            <p:nvPr/>
          </p:nvCxnSpPr>
          <p:spPr bwMode="auto">
            <a:xfrm>
              <a:off x="838200" y="1485900"/>
              <a:ext cx="1219200" cy="0"/>
            </a:xfrm>
            <a:prstGeom prst="line">
              <a:avLst/>
            </a:prstGeom>
            <a:grpFill/>
            <a:ln w="38100">
              <a:solidFill>
                <a:srgbClr val="00206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9" name="Straight Connector 28"/>
            <p:cNvCxnSpPr>
              <a:endCxn id="26" idx="4"/>
            </p:cNvCxnSpPr>
            <p:nvPr/>
          </p:nvCxnSpPr>
          <p:spPr bwMode="auto">
            <a:xfrm flipV="1">
              <a:off x="1752600" y="1752600"/>
              <a:ext cx="571500" cy="1295400"/>
            </a:xfrm>
            <a:prstGeom prst="line">
              <a:avLst/>
            </a:prstGeom>
            <a:grpFill/>
            <a:ln w="38100">
              <a:solidFill>
                <a:srgbClr val="00206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Straight Connector 29"/>
            <p:cNvCxnSpPr>
              <a:stCxn id="24" idx="4"/>
            </p:cNvCxnSpPr>
            <p:nvPr/>
          </p:nvCxnSpPr>
          <p:spPr bwMode="auto">
            <a:xfrm>
              <a:off x="571500" y="1752600"/>
              <a:ext cx="647700" cy="1295400"/>
            </a:xfrm>
            <a:prstGeom prst="line">
              <a:avLst/>
            </a:prstGeom>
            <a:grpFill/>
            <a:ln w="38100">
              <a:solidFill>
                <a:srgbClr val="00206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p:cNvCxnSpPr>
              <a:endCxn id="26" idx="3"/>
            </p:cNvCxnSpPr>
            <p:nvPr/>
          </p:nvCxnSpPr>
          <p:spPr bwMode="auto">
            <a:xfrm flipV="1">
              <a:off x="1752600" y="1674485"/>
              <a:ext cx="382915" cy="382915"/>
            </a:xfrm>
            <a:prstGeom prst="line">
              <a:avLst/>
            </a:prstGeom>
            <a:grpFill/>
            <a:ln w="38100">
              <a:solidFill>
                <a:srgbClr val="00206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2" name="Straight Connector 31"/>
            <p:cNvCxnSpPr>
              <a:endCxn id="24" idx="5"/>
            </p:cNvCxnSpPr>
            <p:nvPr/>
          </p:nvCxnSpPr>
          <p:spPr bwMode="auto">
            <a:xfrm flipH="1" flipV="1">
              <a:off x="760085" y="1674485"/>
              <a:ext cx="459115" cy="362774"/>
            </a:xfrm>
            <a:prstGeom prst="line">
              <a:avLst/>
            </a:prstGeom>
            <a:grpFill/>
            <a:ln w="38100">
              <a:solidFill>
                <a:srgbClr val="00206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Straight Connector 32"/>
            <p:cNvCxnSpPr>
              <a:stCxn id="27" idx="0"/>
              <a:endCxn id="25" idx="4"/>
            </p:cNvCxnSpPr>
            <p:nvPr/>
          </p:nvCxnSpPr>
          <p:spPr bwMode="auto">
            <a:xfrm flipV="1">
              <a:off x="1485900" y="2438400"/>
              <a:ext cx="0" cy="457200"/>
            </a:xfrm>
            <a:prstGeom prst="line">
              <a:avLst/>
            </a:prstGeom>
            <a:grpFill/>
            <a:ln w="38100">
              <a:solidFill>
                <a:srgbClr val="00206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34" name="Group 33"/>
          <p:cNvGrpSpPr/>
          <p:nvPr/>
        </p:nvGrpSpPr>
        <p:grpSpPr>
          <a:xfrm>
            <a:off x="6102111" y="1143000"/>
            <a:ext cx="2286000" cy="2209800"/>
            <a:chOff x="304800" y="1219200"/>
            <a:chExt cx="2286000" cy="2209800"/>
          </a:xfrm>
          <a:solidFill>
            <a:srgbClr val="00B050"/>
          </a:solidFill>
        </p:grpSpPr>
        <p:sp>
          <p:nvSpPr>
            <p:cNvPr id="35" name="Oval 34"/>
            <p:cNvSpPr/>
            <p:nvPr/>
          </p:nvSpPr>
          <p:spPr bwMode="auto">
            <a:xfrm>
              <a:off x="304800" y="1219200"/>
              <a:ext cx="533400" cy="533400"/>
            </a:xfrm>
            <a:prstGeom prst="ellipse">
              <a:avLst/>
            </a:prstGeom>
            <a:grp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 name="Oval 35"/>
            <p:cNvSpPr/>
            <p:nvPr/>
          </p:nvSpPr>
          <p:spPr bwMode="auto">
            <a:xfrm>
              <a:off x="1219200" y="1905000"/>
              <a:ext cx="533400" cy="533400"/>
            </a:xfrm>
            <a:prstGeom prst="ellipse">
              <a:avLst/>
            </a:prstGeom>
            <a:grp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7" name="Oval 36"/>
            <p:cNvSpPr/>
            <p:nvPr/>
          </p:nvSpPr>
          <p:spPr bwMode="auto">
            <a:xfrm>
              <a:off x="2057400" y="1219200"/>
              <a:ext cx="533400" cy="533400"/>
            </a:xfrm>
            <a:prstGeom prst="ellipse">
              <a:avLst/>
            </a:prstGeom>
            <a:grp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8" name="Oval 37"/>
            <p:cNvSpPr/>
            <p:nvPr/>
          </p:nvSpPr>
          <p:spPr bwMode="auto">
            <a:xfrm>
              <a:off x="1219200" y="2895600"/>
              <a:ext cx="533400" cy="533400"/>
            </a:xfrm>
            <a:prstGeom prst="ellipse">
              <a:avLst/>
            </a:prstGeom>
            <a:grp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cxnSp>
          <p:nvCxnSpPr>
            <p:cNvPr id="39" name="Straight Connector 38"/>
            <p:cNvCxnSpPr>
              <a:stCxn id="35" idx="6"/>
              <a:endCxn id="37" idx="2"/>
            </p:cNvCxnSpPr>
            <p:nvPr/>
          </p:nvCxnSpPr>
          <p:spPr bwMode="auto">
            <a:xfrm>
              <a:off x="838200" y="1485900"/>
              <a:ext cx="1219200" cy="0"/>
            </a:xfrm>
            <a:prstGeom prst="line">
              <a:avLst/>
            </a:prstGeom>
            <a:grpFill/>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0" name="Straight Connector 39"/>
            <p:cNvCxnSpPr>
              <a:endCxn id="37" idx="4"/>
            </p:cNvCxnSpPr>
            <p:nvPr/>
          </p:nvCxnSpPr>
          <p:spPr bwMode="auto">
            <a:xfrm flipV="1">
              <a:off x="1752600" y="1752600"/>
              <a:ext cx="571500" cy="1295400"/>
            </a:xfrm>
            <a:prstGeom prst="line">
              <a:avLst/>
            </a:prstGeom>
            <a:grpFill/>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1" name="Straight Connector 40"/>
            <p:cNvCxnSpPr>
              <a:stCxn id="35" idx="4"/>
            </p:cNvCxnSpPr>
            <p:nvPr/>
          </p:nvCxnSpPr>
          <p:spPr bwMode="auto">
            <a:xfrm>
              <a:off x="571500" y="1752600"/>
              <a:ext cx="647700" cy="1295400"/>
            </a:xfrm>
            <a:prstGeom prst="line">
              <a:avLst/>
            </a:prstGeom>
            <a:grpFill/>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2" name="Straight Connector 41"/>
            <p:cNvCxnSpPr>
              <a:endCxn id="37" idx="3"/>
            </p:cNvCxnSpPr>
            <p:nvPr/>
          </p:nvCxnSpPr>
          <p:spPr bwMode="auto">
            <a:xfrm flipV="1">
              <a:off x="1752600" y="1674485"/>
              <a:ext cx="382915" cy="382915"/>
            </a:xfrm>
            <a:prstGeom prst="line">
              <a:avLst/>
            </a:prstGeom>
            <a:grpFill/>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3" name="Straight Connector 42"/>
            <p:cNvCxnSpPr>
              <a:endCxn id="35" idx="5"/>
            </p:cNvCxnSpPr>
            <p:nvPr/>
          </p:nvCxnSpPr>
          <p:spPr bwMode="auto">
            <a:xfrm flipH="1" flipV="1">
              <a:off x="760085" y="1674485"/>
              <a:ext cx="459115" cy="362774"/>
            </a:xfrm>
            <a:prstGeom prst="line">
              <a:avLst/>
            </a:prstGeom>
            <a:grpFill/>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4" name="Straight Connector 43"/>
            <p:cNvCxnSpPr>
              <a:stCxn id="38" idx="0"/>
              <a:endCxn id="36" idx="4"/>
            </p:cNvCxnSpPr>
            <p:nvPr/>
          </p:nvCxnSpPr>
          <p:spPr bwMode="auto">
            <a:xfrm flipV="1">
              <a:off x="1485900" y="2438400"/>
              <a:ext cx="0" cy="457200"/>
            </a:xfrm>
            <a:prstGeom prst="line">
              <a:avLst/>
            </a:prstGeom>
            <a:grpFill/>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45" name="Group 44"/>
          <p:cNvGrpSpPr/>
          <p:nvPr/>
        </p:nvGrpSpPr>
        <p:grpSpPr>
          <a:xfrm>
            <a:off x="555643" y="4120727"/>
            <a:ext cx="2286000" cy="2209800"/>
            <a:chOff x="304800" y="1219200"/>
            <a:chExt cx="2286000" cy="2209800"/>
          </a:xfrm>
          <a:solidFill>
            <a:srgbClr val="0070C0"/>
          </a:solidFill>
        </p:grpSpPr>
        <p:sp>
          <p:nvSpPr>
            <p:cNvPr id="46" name="Oval 45"/>
            <p:cNvSpPr/>
            <p:nvPr/>
          </p:nvSpPr>
          <p:spPr bwMode="auto">
            <a:xfrm>
              <a:off x="304800" y="1219200"/>
              <a:ext cx="533400" cy="533400"/>
            </a:xfrm>
            <a:prstGeom prst="ellipse">
              <a:avLst/>
            </a:prstGeom>
            <a:grp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7" name="Oval 46"/>
            <p:cNvSpPr/>
            <p:nvPr/>
          </p:nvSpPr>
          <p:spPr bwMode="auto">
            <a:xfrm>
              <a:off x="1219200" y="1905000"/>
              <a:ext cx="533400" cy="533400"/>
            </a:xfrm>
            <a:prstGeom prst="ellipse">
              <a:avLst/>
            </a:prstGeom>
            <a:grp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8" name="Oval 47"/>
            <p:cNvSpPr/>
            <p:nvPr/>
          </p:nvSpPr>
          <p:spPr bwMode="auto">
            <a:xfrm>
              <a:off x="2057400" y="1219200"/>
              <a:ext cx="533400" cy="533400"/>
            </a:xfrm>
            <a:prstGeom prst="ellipse">
              <a:avLst/>
            </a:prstGeom>
            <a:grp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49" name="Oval 48"/>
            <p:cNvSpPr/>
            <p:nvPr/>
          </p:nvSpPr>
          <p:spPr bwMode="auto">
            <a:xfrm>
              <a:off x="1219200" y="2895600"/>
              <a:ext cx="533400" cy="533400"/>
            </a:xfrm>
            <a:prstGeom prst="ellipse">
              <a:avLst/>
            </a:prstGeom>
            <a:grp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cxnSp>
          <p:nvCxnSpPr>
            <p:cNvPr id="50" name="Straight Connector 49"/>
            <p:cNvCxnSpPr>
              <a:stCxn id="46" idx="6"/>
              <a:endCxn id="48" idx="2"/>
            </p:cNvCxnSpPr>
            <p:nvPr/>
          </p:nvCxnSpPr>
          <p:spPr bwMode="auto">
            <a:xfrm>
              <a:off x="838200" y="1485900"/>
              <a:ext cx="1219200" cy="0"/>
            </a:xfrm>
            <a:prstGeom prst="line">
              <a:avLst/>
            </a:prstGeom>
            <a:grpFill/>
            <a:ln w="38100">
              <a:solidFill>
                <a:srgbClr val="0070C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1" name="Straight Connector 50"/>
            <p:cNvCxnSpPr>
              <a:endCxn id="48" idx="4"/>
            </p:cNvCxnSpPr>
            <p:nvPr/>
          </p:nvCxnSpPr>
          <p:spPr bwMode="auto">
            <a:xfrm flipV="1">
              <a:off x="1752600" y="1752600"/>
              <a:ext cx="571500" cy="1295400"/>
            </a:xfrm>
            <a:prstGeom prst="line">
              <a:avLst/>
            </a:prstGeom>
            <a:grpFill/>
            <a:ln w="38100">
              <a:solidFill>
                <a:srgbClr val="0070C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2" name="Straight Connector 51"/>
            <p:cNvCxnSpPr>
              <a:stCxn id="46" idx="4"/>
            </p:cNvCxnSpPr>
            <p:nvPr/>
          </p:nvCxnSpPr>
          <p:spPr bwMode="auto">
            <a:xfrm>
              <a:off x="571500" y="1752600"/>
              <a:ext cx="647700" cy="1295400"/>
            </a:xfrm>
            <a:prstGeom prst="line">
              <a:avLst/>
            </a:prstGeom>
            <a:grpFill/>
            <a:ln w="38100">
              <a:solidFill>
                <a:srgbClr val="0070C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3" name="Straight Connector 52"/>
            <p:cNvCxnSpPr>
              <a:endCxn id="48" idx="3"/>
            </p:cNvCxnSpPr>
            <p:nvPr/>
          </p:nvCxnSpPr>
          <p:spPr bwMode="auto">
            <a:xfrm flipV="1">
              <a:off x="1752600" y="1674485"/>
              <a:ext cx="382915" cy="382915"/>
            </a:xfrm>
            <a:prstGeom prst="line">
              <a:avLst/>
            </a:prstGeom>
            <a:grpFill/>
            <a:ln w="38100">
              <a:solidFill>
                <a:srgbClr val="0070C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4" name="Straight Connector 53"/>
            <p:cNvCxnSpPr>
              <a:endCxn id="46" idx="5"/>
            </p:cNvCxnSpPr>
            <p:nvPr/>
          </p:nvCxnSpPr>
          <p:spPr bwMode="auto">
            <a:xfrm flipH="1" flipV="1">
              <a:off x="760085" y="1674485"/>
              <a:ext cx="459115" cy="362774"/>
            </a:xfrm>
            <a:prstGeom prst="line">
              <a:avLst/>
            </a:prstGeom>
            <a:grpFill/>
            <a:ln w="38100">
              <a:solidFill>
                <a:srgbClr val="0070C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5" name="Straight Connector 54"/>
            <p:cNvCxnSpPr>
              <a:stCxn id="49" idx="0"/>
              <a:endCxn id="47" idx="4"/>
            </p:cNvCxnSpPr>
            <p:nvPr/>
          </p:nvCxnSpPr>
          <p:spPr bwMode="auto">
            <a:xfrm flipV="1">
              <a:off x="1485900" y="2438400"/>
              <a:ext cx="0" cy="457200"/>
            </a:xfrm>
            <a:prstGeom prst="line">
              <a:avLst/>
            </a:prstGeom>
            <a:grpFill/>
            <a:ln w="38100">
              <a:solidFill>
                <a:srgbClr val="0070C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56" name="Group 55"/>
          <p:cNvGrpSpPr/>
          <p:nvPr/>
        </p:nvGrpSpPr>
        <p:grpSpPr>
          <a:xfrm>
            <a:off x="6140211" y="4076700"/>
            <a:ext cx="2286000" cy="2209800"/>
            <a:chOff x="304800" y="1219200"/>
            <a:chExt cx="2286000" cy="2209800"/>
          </a:xfrm>
          <a:solidFill>
            <a:srgbClr val="7030A0"/>
          </a:solidFill>
        </p:grpSpPr>
        <p:sp>
          <p:nvSpPr>
            <p:cNvPr id="57" name="Oval 56"/>
            <p:cNvSpPr/>
            <p:nvPr/>
          </p:nvSpPr>
          <p:spPr bwMode="auto">
            <a:xfrm>
              <a:off x="304800" y="1219200"/>
              <a:ext cx="533400" cy="533400"/>
            </a:xfrm>
            <a:prstGeom prst="ellipse">
              <a:avLst/>
            </a:prstGeom>
            <a:grp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8" name="Oval 57"/>
            <p:cNvSpPr/>
            <p:nvPr/>
          </p:nvSpPr>
          <p:spPr bwMode="auto">
            <a:xfrm>
              <a:off x="1219200" y="1905000"/>
              <a:ext cx="533400" cy="533400"/>
            </a:xfrm>
            <a:prstGeom prst="ellipse">
              <a:avLst/>
            </a:prstGeom>
            <a:grp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59" name="Oval 58"/>
            <p:cNvSpPr/>
            <p:nvPr/>
          </p:nvSpPr>
          <p:spPr bwMode="auto">
            <a:xfrm>
              <a:off x="2057400" y="1219200"/>
              <a:ext cx="533400" cy="533400"/>
            </a:xfrm>
            <a:prstGeom prst="ellipse">
              <a:avLst/>
            </a:prstGeom>
            <a:grp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60" name="Oval 59"/>
            <p:cNvSpPr/>
            <p:nvPr/>
          </p:nvSpPr>
          <p:spPr bwMode="auto">
            <a:xfrm>
              <a:off x="1219200" y="2895600"/>
              <a:ext cx="533400" cy="533400"/>
            </a:xfrm>
            <a:prstGeom prst="ellipse">
              <a:avLst/>
            </a:prstGeom>
            <a:grp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cxnSp>
          <p:nvCxnSpPr>
            <p:cNvPr id="61" name="Straight Connector 60"/>
            <p:cNvCxnSpPr>
              <a:stCxn id="57" idx="6"/>
              <a:endCxn id="59" idx="2"/>
            </p:cNvCxnSpPr>
            <p:nvPr/>
          </p:nvCxnSpPr>
          <p:spPr bwMode="auto">
            <a:xfrm>
              <a:off x="838200" y="1485900"/>
              <a:ext cx="1219200" cy="0"/>
            </a:xfrm>
            <a:prstGeom prst="line">
              <a:avLst/>
            </a:prstGeom>
            <a:grpFill/>
            <a:ln w="38100">
              <a:solidFill>
                <a:srgbClr val="7030A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2" name="Straight Connector 61"/>
            <p:cNvCxnSpPr>
              <a:endCxn id="59" idx="4"/>
            </p:cNvCxnSpPr>
            <p:nvPr/>
          </p:nvCxnSpPr>
          <p:spPr bwMode="auto">
            <a:xfrm flipV="1">
              <a:off x="1752600" y="1752600"/>
              <a:ext cx="571500" cy="1295400"/>
            </a:xfrm>
            <a:prstGeom prst="line">
              <a:avLst/>
            </a:prstGeom>
            <a:grpFill/>
            <a:ln w="38100">
              <a:solidFill>
                <a:srgbClr val="7030A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3" name="Straight Connector 62"/>
            <p:cNvCxnSpPr>
              <a:stCxn id="57" idx="4"/>
            </p:cNvCxnSpPr>
            <p:nvPr/>
          </p:nvCxnSpPr>
          <p:spPr bwMode="auto">
            <a:xfrm>
              <a:off x="571500" y="1752600"/>
              <a:ext cx="647700" cy="1295400"/>
            </a:xfrm>
            <a:prstGeom prst="line">
              <a:avLst/>
            </a:prstGeom>
            <a:grpFill/>
            <a:ln w="38100">
              <a:solidFill>
                <a:srgbClr val="7030A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4" name="Straight Connector 63"/>
            <p:cNvCxnSpPr>
              <a:endCxn id="59" idx="3"/>
            </p:cNvCxnSpPr>
            <p:nvPr/>
          </p:nvCxnSpPr>
          <p:spPr bwMode="auto">
            <a:xfrm flipV="1">
              <a:off x="1752600" y="1674485"/>
              <a:ext cx="382915" cy="382915"/>
            </a:xfrm>
            <a:prstGeom prst="line">
              <a:avLst/>
            </a:prstGeom>
            <a:grpFill/>
            <a:ln w="38100">
              <a:solidFill>
                <a:srgbClr val="7030A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5" name="Straight Connector 64"/>
            <p:cNvCxnSpPr>
              <a:endCxn id="57" idx="5"/>
            </p:cNvCxnSpPr>
            <p:nvPr/>
          </p:nvCxnSpPr>
          <p:spPr bwMode="auto">
            <a:xfrm flipH="1" flipV="1">
              <a:off x="760085" y="1674485"/>
              <a:ext cx="459115" cy="362774"/>
            </a:xfrm>
            <a:prstGeom prst="line">
              <a:avLst/>
            </a:prstGeom>
            <a:grpFill/>
            <a:ln w="38100">
              <a:solidFill>
                <a:srgbClr val="7030A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6" name="Straight Connector 65"/>
            <p:cNvCxnSpPr>
              <a:stCxn id="60" idx="0"/>
              <a:endCxn id="58" idx="4"/>
            </p:cNvCxnSpPr>
            <p:nvPr/>
          </p:nvCxnSpPr>
          <p:spPr bwMode="auto">
            <a:xfrm flipV="1">
              <a:off x="1485900" y="2438400"/>
              <a:ext cx="0" cy="457200"/>
            </a:xfrm>
            <a:prstGeom prst="line">
              <a:avLst/>
            </a:prstGeom>
            <a:grpFill/>
            <a:ln w="38100">
              <a:solidFill>
                <a:srgbClr val="7030A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sp>
        <p:nvSpPr>
          <p:cNvPr id="68" name="Freeform 67"/>
          <p:cNvSpPr/>
          <p:nvPr/>
        </p:nvSpPr>
        <p:spPr bwMode="auto">
          <a:xfrm flipV="1">
            <a:off x="2536843" y="1543050"/>
            <a:ext cx="647700" cy="704850"/>
          </a:xfrm>
          <a:custGeom>
            <a:avLst/>
            <a:gdLst>
              <a:gd name="connsiteX0" fmla="*/ 0 w 745958"/>
              <a:gd name="connsiteY0" fmla="*/ 1383632 h 1383632"/>
              <a:gd name="connsiteX1" fmla="*/ 745958 w 745958"/>
              <a:gd name="connsiteY1" fmla="*/ 0 h 1383632"/>
            </a:gdLst>
            <a:ahLst/>
            <a:cxnLst>
              <a:cxn ang="0">
                <a:pos x="connsiteX0" y="connsiteY0"/>
              </a:cxn>
              <a:cxn ang="0">
                <a:pos x="connsiteX1" y="connsiteY1"/>
              </a:cxn>
            </a:cxnLst>
            <a:rect l="l" t="t" r="r" b="b"/>
            <a:pathLst>
              <a:path w="745958" h="1383632">
                <a:moveTo>
                  <a:pt x="0" y="1383632"/>
                </a:moveTo>
                <a:cubicBezTo>
                  <a:pt x="280737" y="802105"/>
                  <a:pt x="561474" y="220579"/>
                  <a:pt x="745958" y="0"/>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70" name="Freeform 69"/>
          <p:cNvSpPr/>
          <p:nvPr/>
        </p:nvSpPr>
        <p:spPr bwMode="auto">
          <a:xfrm flipH="1" flipV="1">
            <a:off x="2687328" y="2781299"/>
            <a:ext cx="513347" cy="1339428"/>
          </a:xfrm>
          <a:custGeom>
            <a:avLst/>
            <a:gdLst>
              <a:gd name="connsiteX0" fmla="*/ 0 w 745958"/>
              <a:gd name="connsiteY0" fmla="*/ 1383632 h 1383632"/>
              <a:gd name="connsiteX1" fmla="*/ 745958 w 745958"/>
              <a:gd name="connsiteY1" fmla="*/ 0 h 1383632"/>
            </a:gdLst>
            <a:ahLst/>
            <a:cxnLst>
              <a:cxn ang="0">
                <a:pos x="connsiteX0" y="connsiteY0"/>
              </a:cxn>
              <a:cxn ang="0">
                <a:pos x="connsiteX1" y="connsiteY1"/>
              </a:cxn>
            </a:cxnLst>
            <a:rect l="l" t="t" r="r" b="b"/>
            <a:pathLst>
              <a:path w="745958" h="1383632">
                <a:moveTo>
                  <a:pt x="0" y="1383632"/>
                </a:moveTo>
                <a:cubicBezTo>
                  <a:pt x="280737" y="802105"/>
                  <a:pt x="561474" y="220579"/>
                  <a:pt x="745958" y="0"/>
                </a:cubicBezTo>
              </a:path>
            </a:pathLst>
          </a:custGeom>
          <a:noFill/>
          <a:ln w="38100"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71" name="Freeform 70"/>
          <p:cNvSpPr/>
          <p:nvPr/>
        </p:nvSpPr>
        <p:spPr bwMode="auto">
          <a:xfrm flipH="1" flipV="1">
            <a:off x="2041544" y="4403512"/>
            <a:ext cx="2009272" cy="1692487"/>
          </a:xfrm>
          <a:custGeom>
            <a:avLst/>
            <a:gdLst>
              <a:gd name="connsiteX0" fmla="*/ 0 w 745958"/>
              <a:gd name="connsiteY0" fmla="*/ 1383632 h 1383632"/>
              <a:gd name="connsiteX1" fmla="*/ 745958 w 745958"/>
              <a:gd name="connsiteY1" fmla="*/ 0 h 1383632"/>
            </a:gdLst>
            <a:ahLst/>
            <a:cxnLst>
              <a:cxn ang="0">
                <a:pos x="connsiteX0" y="connsiteY0"/>
              </a:cxn>
              <a:cxn ang="0">
                <a:pos x="connsiteX1" y="connsiteY1"/>
              </a:cxn>
            </a:cxnLst>
            <a:rect l="l" t="t" r="r" b="b"/>
            <a:pathLst>
              <a:path w="745958" h="1383632">
                <a:moveTo>
                  <a:pt x="0" y="1383632"/>
                </a:moveTo>
                <a:cubicBezTo>
                  <a:pt x="280737" y="802105"/>
                  <a:pt x="561474" y="220579"/>
                  <a:pt x="745958" y="0"/>
                </a:cubicBezTo>
              </a:path>
            </a:pathLst>
          </a:custGeom>
          <a:noFill/>
          <a:ln w="38100"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72" name="Freeform 71"/>
          <p:cNvSpPr/>
          <p:nvPr/>
        </p:nvSpPr>
        <p:spPr bwMode="auto">
          <a:xfrm flipH="1" flipV="1">
            <a:off x="5273936" y="1562100"/>
            <a:ext cx="828174" cy="762000"/>
          </a:xfrm>
          <a:custGeom>
            <a:avLst/>
            <a:gdLst>
              <a:gd name="connsiteX0" fmla="*/ 0 w 745958"/>
              <a:gd name="connsiteY0" fmla="*/ 1383632 h 1383632"/>
              <a:gd name="connsiteX1" fmla="*/ 745958 w 745958"/>
              <a:gd name="connsiteY1" fmla="*/ 0 h 1383632"/>
            </a:gdLst>
            <a:ahLst/>
            <a:cxnLst>
              <a:cxn ang="0">
                <a:pos x="connsiteX0" y="connsiteY0"/>
              </a:cxn>
              <a:cxn ang="0">
                <a:pos x="connsiteX1" y="connsiteY1"/>
              </a:cxn>
            </a:cxnLst>
            <a:rect l="l" t="t" r="r" b="b"/>
            <a:pathLst>
              <a:path w="745958" h="1383632">
                <a:moveTo>
                  <a:pt x="0" y="1383632"/>
                </a:moveTo>
                <a:cubicBezTo>
                  <a:pt x="280737" y="802105"/>
                  <a:pt x="561474" y="220579"/>
                  <a:pt x="745958" y="0"/>
                </a:cubicBezTo>
              </a:path>
            </a:pathLst>
          </a:custGeom>
          <a:noFill/>
          <a:ln w="38100" cap="flat" cmpd="sng" algn="ctr">
            <a:solidFill>
              <a:srgbClr val="00B05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73" name="Freeform 72"/>
          <p:cNvSpPr/>
          <p:nvPr/>
        </p:nvSpPr>
        <p:spPr bwMode="auto">
          <a:xfrm flipH="1">
            <a:off x="4513987" y="4271210"/>
            <a:ext cx="1626224" cy="72189"/>
          </a:xfrm>
          <a:custGeom>
            <a:avLst/>
            <a:gdLst>
              <a:gd name="connsiteX0" fmla="*/ 0 w 745958"/>
              <a:gd name="connsiteY0" fmla="*/ 1383632 h 1383632"/>
              <a:gd name="connsiteX1" fmla="*/ 745958 w 745958"/>
              <a:gd name="connsiteY1" fmla="*/ 0 h 1383632"/>
            </a:gdLst>
            <a:ahLst/>
            <a:cxnLst>
              <a:cxn ang="0">
                <a:pos x="connsiteX0" y="connsiteY0"/>
              </a:cxn>
              <a:cxn ang="0">
                <a:pos x="connsiteX1" y="connsiteY1"/>
              </a:cxn>
            </a:cxnLst>
            <a:rect l="l" t="t" r="r" b="b"/>
            <a:pathLst>
              <a:path w="745958" h="1383632">
                <a:moveTo>
                  <a:pt x="0" y="1383632"/>
                </a:moveTo>
                <a:cubicBezTo>
                  <a:pt x="280737" y="802105"/>
                  <a:pt x="561474" y="220579"/>
                  <a:pt x="745958" y="0"/>
                </a:cubicBezTo>
              </a:path>
            </a:pathLst>
          </a:custGeom>
          <a:noFill/>
          <a:ln w="38100" cap="flat" cmpd="sng" algn="ctr">
            <a:solidFill>
              <a:srgbClr val="7030A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74" name="Freeform 73"/>
          <p:cNvSpPr/>
          <p:nvPr/>
        </p:nvSpPr>
        <p:spPr bwMode="auto">
          <a:xfrm flipH="1" flipV="1">
            <a:off x="4513987" y="3200399"/>
            <a:ext cx="2502524" cy="59156"/>
          </a:xfrm>
          <a:custGeom>
            <a:avLst/>
            <a:gdLst>
              <a:gd name="connsiteX0" fmla="*/ 0 w 745958"/>
              <a:gd name="connsiteY0" fmla="*/ 1383632 h 1383632"/>
              <a:gd name="connsiteX1" fmla="*/ 745958 w 745958"/>
              <a:gd name="connsiteY1" fmla="*/ 0 h 1383632"/>
            </a:gdLst>
            <a:ahLst/>
            <a:cxnLst>
              <a:cxn ang="0">
                <a:pos x="connsiteX0" y="connsiteY0"/>
              </a:cxn>
              <a:cxn ang="0">
                <a:pos x="connsiteX1" y="connsiteY1"/>
              </a:cxn>
            </a:cxnLst>
            <a:rect l="l" t="t" r="r" b="b"/>
            <a:pathLst>
              <a:path w="745958" h="1383632">
                <a:moveTo>
                  <a:pt x="0" y="1383632"/>
                </a:moveTo>
                <a:cubicBezTo>
                  <a:pt x="280737" y="802105"/>
                  <a:pt x="561474" y="220579"/>
                  <a:pt x="745958" y="0"/>
                </a:cubicBezTo>
              </a:path>
            </a:pathLst>
          </a:custGeom>
          <a:noFill/>
          <a:ln w="38100" cap="flat" cmpd="sng" algn="ctr">
            <a:solidFill>
              <a:srgbClr val="00B05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75" name="Freeform 74"/>
          <p:cNvSpPr/>
          <p:nvPr/>
        </p:nvSpPr>
        <p:spPr bwMode="auto">
          <a:xfrm flipH="1">
            <a:off x="5329013" y="2717176"/>
            <a:ext cx="1992297" cy="2045324"/>
          </a:xfrm>
          <a:custGeom>
            <a:avLst/>
            <a:gdLst>
              <a:gd name="connsiteX0" fmla="*/ 0 w 745958"/>
              <a:gd name="connsiteY0" fmla="*/ 1383632 h 1383632"/>
              <a:gd name="connsiteX1" fmla="*/ 745958 w 745958"/>
              <a:gd name="connsiteY1" fmla="*/ 0 h 1383632"/>
            </a:gdLst>
            <a:ahLst/>
            <a:cxnLst>
              <a:cxn ang="0">
                <a:pos x="connsiteX0" y="connsiteY0"/>
              </a:cxn>
              <a:cxn ang="0">
                <a:pos x="connsiteX1" y="connsiteY1"/>
              </a:cxn>
            </a:cxnLst>
            <a:rect l="l" t="t" r="r" b="b"/>
            <a:pathLst>
              <a:path w="745958" h="1383632">
                <a:moveTo>
                  <a:pt x="0" y="1383632"/>
                </a:moveTo>
                <a:cubicBezTo>
                  <a:pt x="280737" y="802105"/>
                  <a:pt x="561474" y="220579"/>
                  <a:pt x="745958" y="0"/>
                </a:cubicBezTo>
              </a:path>
            </a:pathLst>
          </a:custGeom>
          <a:noFill/>
          <a:ln w="38100" cap="flat" cmpd="sng" algn="ctr">
            <a:solidFill>
              <a:srgbClr val="7030A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78" name="Freeform 77"/>
          <p:cNvSpPr/>
          <p:nvPr/>
        </p:nvSpPr>
        <p:spPr bwMode="auto">
          <a:xfrm>
            <a:off x="728096" y="874373"/>
            <a:ext cx="3513221" cy="2053311"/>
          </a:xfrm>
          <a:custGeom>
            <a:avLst/>
            <a:gdLst>
              <a:gd name="connsiteX0" fmla="*/ 3513221 w 3513221"/>
              <a:gd name="connsiteY0" fmla="*/ 2053311 h 2053311"/>
              <a:gd name="connsiteX1" fmla="*/ 1876926 w 3513221"/>
              <a:gd name="connsiteY1" fmla="*/ 92164 h 2053311"/>
              <a:gd name="connsiteX2" fmla="*/ 0 w 3513221"/>
              <a:gd name="connsiteY2" fmla="*/ 501238 h 2053311"/>
            </a:gdLst>
            <a:ahLst/>
            <a:cxnLst>
              <a:cxn ang="0">
                <a:pos x="connsiteX0" y="connsiteY0"/>
              </a:cxn>
              <a:cxn ang="0">
                <a:pos x="connsiteX1" y="connsiteY1"/>
              </a:cxn>
              <a:cxn ang="0">
                <a:pos x="connsiteX2" y="connsiteY2"/>
              </a:cxn>
            </a:cxnLst>
            <a:rect l="l" t="t" r="r" b="b"/>
            <a:pathLst>
              <a:path w="3513221" h="2053311">
                <a:moveTo>
                  <a:pt x="3513221" y="2053311"/>
                </a:moveTo>
                <a:cubicBezTo>
                  <a:pt x="2987842" y="1202077"/>
                  <a:pt x="2462463" y="350843"/>
                  <a:pt x="1876926" y="92164"/>
                </a:cubicBezTo>
                <a:cubicBezTo>
                  <a:pt x="1291389" y="-166515"/>
                  <a:pt x="645694" y="167361"/>
                  <a:pt x="0" y="501238"/>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latin typeface="Verdana" pitchFamily="-112" charset="0"/>
            </a:endParaRPr>
          </a:p>
        </p:txBody>
      </p:sp>
      <p:sp>
        <p:nvSpPr>
          <p:cNvPr id="79" name="Freeform 78"/>
          <p:cNvSpPr/>
          <p:nvPr/>
        </p:nvSpPr>
        <p:spPr bwMode="auto">
          <a:xfrm>
            <a:off x="4469917" y="3372853"/>
            <a:ext cx="2683042" cy="2254138"/>
          </a:xfrm>
          <a:custGeom>
            <a:avLst/>
            <a:gdLst>
              <a:gd name="connsiteX0" fmla="*/ 0 w 2683042"/>
              <a:gd name="connsiteY0" fmla="*/ 0 h 2254138"/>
              <a:gd name="connsiteX1" fmla="*/ 1251284 w 2683042"/>
              <a:gd name="connsiteY1" fmla="*/ 2105526 h 2254138"/>
              <a:gd name="connsiteX2" fmla="*/ 2683042 w 2683042"/>
              <a:gd name="connsiteY2" fmla="*/ 1913021 h 2254138"/>
            </a:gdLst>
            <a:ahLst/>
            <a:cxnLst>
              <a:cxn ang="0">
                <a:pos x="connsiteX0" y="connsiteY0"/>
              </a:cxn>
              <a:cxn ang="0">
                <a:pos x="connsiteX1" y="connsiteY1"/>
              </a:cxn>
              <a:cxn ang="0">
                <a:pos x="connsiteX2" y="connsiteY2"/>
              </a:cxn>
            </a:cxnLst>
            <a:rect l="l" t="t" r="r" b="b"/>
            <a:pathLst>
              <a:path w="2683042" h="2254138">
                <a:moveTo>
                  <a:pt x="0" y="0"/>
                </a:moveTo>
                <a:cubicBezTo>
                  <a:pt x="402055" y="893344"/>
                  <a:pt x="804110" y="1786689"/>
                  <a:pt x="1251284" y="2105526"/>
                </a:cubicBezTo>
                <a:cubicBezTo>
                  <a:pt x="1698458" y="2424363"/>
                  <a:pt x="2190750" y="2168692"/>
                  <a:pt x="2683042" y="1913021"/>
                </a:cubicBezTo>
              </a:path>
            </a:pathLst>
          </a:custGeom>
          <a:noFill/>
          <a:ln w="38100" cap="flat" cmpd="sng" algn="ctr">
            <a:solidFill>
              <a:srgbClr val="7030A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latin typeface="Verdana" pitchFamily="-112" charset="0"/>
            </a:endParaRPr>
          </a:p>
        </p:txBody>
      </p:sp>
      <p:sp>
        <p:nvSpPr>
          <p:cNvPr id="80" name="Freeform 79"/>
          <p:cNvSpPr/>
          <p:nvPr/>
        </p:nvSpPr>
        <p:spPr bwMode="auto">
          <a:xfrm flipH="1" flipV="1">
            <a:off x="3501682" y="1385684"/>
            <a:ext cx="2600428" cy="919367"/>
          </a:xfrm>
          <a:custGeom>
            <a:avLst/>
            <a:gdLst>
              <a:gd name="connsiteX0" fmla="*/ 0 w 745958"/>
              <a:gd name="connsiteY0" fmla="*/ 1383632 h 1383632"/>
              <a:gd name="connsiteX1" fmla="*/ 745958 w 745958"/>
              <a:gd name="connsiteY1" fmla="*/ 0 h 1383632"/>
            </a:gdLst>
            <a:ahLst/>
            <a:cxnLst>
              <a:cxn ang="0">
                <a:pos x="connsiteX0" y="connsiteY0"/>
              </a:cxn>
              <a:cxn ang="0">
                <a:pos x="connsiteX1" y="connsiteY1"/>
              </a:cxn>
            </a:cxnLst>
            <a:rect l="l" t="t" r="r" b="b"/>
            <a:pathLst>
              <a:path w="745958" h="1383632">
                <a:moveTo>
                  <a:pt x="0" y="1383632"/>
                </a:moveTo>
                <a:cubicBezTo>
                  <a:pt x="280737" y="802105"/>
                  <a:pt x="561474" y="220579"/>
                  <a:pt x="745958" y="0"/>
                </a:cubicBezTo>
              </a:path>
            </a:pathLst>
          </a:custGeom>
          <a:noFill/>
          <a:ln w="38100" cap="flat" cmpd="sng" algn="ctr">
            <a:solidFill>
              <a:srgbClr val="00B05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grpSp>
        <p:nvGrpSpPr>
          <p:cNvPr id="83" name="Group 82"/>
          <p:cNvGrpSpPr/>
          <p:nvPr/>
        </p:nvGrpSpPr>
        <p:grpSpPr>
          <a:xfrm>
            <a:off x="6858005" y="3227863"/>
            <a:ext cx="2424501" cy="996527"/>
            <a:chOff x="6889994" y="3169230"/>
            <a:chExt cx="2424501" cy="996527"/>
          </a:xfrm>
        </p:grpSpPr>
        <p:sp>
          <p:nvSpPr>
            <p:cNvPr id="81" name="Right Arrow 80"/>
            <p:cNvSpPr/>
            <p:nvPr/>
          </p:nvSpPr>
          <p:spPr bwMode="auto">
            <a:xfrm>
              <a:off x="6889994" y="3169230"/>
              <a:ext cx="2201619" cy="996527"/>
            </a:xfrm>
            <a:prstGeom prst="rightArrow">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noFill/>
                <a:effectLst/>
                <a:latin typeface="Verdana" pitchFamily="-112" charset="0"/>
              </a:endParaRPr>
            </a:p>
          </p:txBody>
        </p:sp>
        <p:sp>
          <p:nvSpPr>
            <p:cNvPr id="82" name="TextBox 81"/>
            <p:cNvSpPr txBox="1"/>
            <p:nvPr/>
          </p:nvSpPr>
          <p:spPr>
            <a:xfrm>
              <a:off x="6908089" y="3436660"/>
              <a:ext cx="2406406" cy="461665"/>
            </a:xfrm>
            <a:prstGeom prst="rect">
              <a:avLst/>
            </a:prstGeom>
            <a:noFill/>
          </p:spPr>
          <p:txBody>
            <a:bodyPr wrap="square" rtlCol="0">
              <a:spAutoFit/>
            </a:bodyPr>
            <a:lstStyle/>
            <a:p>
              <a:r>
                <a:rPr lang="en-US" sz="2400" dirty="0">
                  <a:latin typeface="Book Antiqua" panose="02040602050305030304" pitchFamily="18" charset="0"/>
                </a:rPr>
                <a:t>Next Semester</a:t>
              </a:r>
            </a:p>
          </p:txBody>
        </p:sp>
      </p:grpSp>
      <p:grpSp>
        <p:nvGrpSpPr>
          <p:cNvPr id="76" name="Group 75"/>
          <p:cNvGrpSpPr/>
          <p:nvPr/>
        </p:nvGrpSpPr>
        <p:grpSpPr>
          <a:xfrm>
            <a:off x="55085" y="3294826"/>
            <a:ext cx="2424501" cy="996527"/>
            <a:chOff x="6889994" y="3169230"/>
            <a:chExt cx="2424501" cy="996527"/>
          </a:xfrm>
        </p:grpSpPr>
        <p:sp>
          <p:nvSpPr>
            <p:cNvPr id="77" name="Right Arrow 76"/>
            <p:cNvSpPr/>
            <p:nvPr/>
          </p:nvSpPr>
          <p:spPr bwMode="auto">
            <a:xfrm>
              <a:off x="6889994" y="3169230"/>
              <a:ext cx="2201619" cy="996527"/>
            </a:xfrm>
            <a:prstGeom prst="rightArrow">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noFill/>
                <a:effectLst/>
                <a:latin typeface="Verdana" pitchFamily="-112" charset="0"/>
              </a:endParaRPr>
            </a:p>
          </p:txBody>
        </p:sp>
        <p:sp>
          <p:nvSpPr>
            <p:cNvPr id="84" name="TextBox 83"/>
            <p:cNvSpPr txBox="1"/>
            <p:nvPr/>
          </p:nvSpPr>
          <p:spPr>
            <a:xfrm>
              <a:off x="6908089" y="3436660"/>
              <a:ext cx="2406406" cy="461665"/>
            </a:xfrm>
            <a:prstGeom prst="rect">
              <a:avLst/>
            </a:prstGeom>
            <a:noFill/>
          </p:spPr>
          <p:txBody>
            <a:bodyPr wrap="square" rtlCol="0">
              <a:spAutoFit/>
            </a:bodyPr>
            <a:lstStyle/>
            <a:p>
              <a:r>
                <a:rPr lang="en-US" sz="2400" dirty="0">
                  <a:latin typeface="Book Antiqua" panose="02040602050305030304" pitchFamily="18" charset="0"/>
                </a:rPr>
                <a:t>This Semester</a:t>
              </a:r>
            </a:p>
          </p:txBody>
        </p:sp>
      </p:grpSp>
      <p:pic>
        <p:nvPicPr>
          <p:cNvPr id="2" name="_4WLZ8jUxIc"/>
          <p:cNvPicPr>
            <a:picLocks noRot="1" noChangeAspect="1"/>
          </p:cNvPicPr>
          <p:nvPr>
            <a:videoFile r:link="rId1"/>
          </p:nvPr>
        </p:nvPicPr>
        <p:blipFill>
          <a:blip r:embed="rId4"/>
          <a:stretch>
            <a:fillRect/>
          </a:stretch>
        </p:blipFill>
        <p:spPr>
          <a:xfrm>
            <a:off x="-12993" y="861234"/>
            <a:ext cx="9129833" cy="5135531"/>
          </a:xfrm>
          <a:prstGeom prst="rect">
            <a:avLst/>
          </a:prstGeom>
        </p:spPr>
      </p:pic>
      <p:sp>
        <p:nvSpPr>
          <p:cNvPr id="4" name="Rectangle 3">
            <a:extLst>
              <a:ext uri="{FF2B5EF4-FFF2-40B4-BE49-F238E27FC236}">
                <a16:creationId xmlns:a16="http://schemas.microsoft.com/office/drawing/2014/main" id="{887359A9-D8B2-4C32-9D1B-12C2EB28BBE9}"/>
              </a:ext>
            </a:extLst>
          </p:cNvPr>
          <p:cNvSpPr/>
          <p:nvPr/>
        </p:nvSpPr>
        <p:spPr>
          <a:xfrm>
            <a:off x="2548614" y="6135949"/>
            <a:ext cx="3776547" cy="369332"/>
          </a:xfrm>
          <a:prstGeom prst="rect">
            <a:avLst/>
          </a:prstGeom>
        </p:spPr>
        <p:txBody>
          <a:bodyPr wrap="none">
            <a:spAutoFit/>
          </a:bodyPr>
          <a:lstStyle/>
          <a:p>
            <a:r>
              <a:rPr lang="en-US" dirty="0">
                <a:solidFill>
                  <a:schemeClr val="bg1"/>
                </a:solidFill>
                <a:highlight>
                  <a:srgbClr val="A80000"/>
                </a:highlight>
              </a:rPr>
              <a:t>https://youtu.be/_4WLZ8jUxIc</a:t>
            </a:r>
          </a:p>
        </p:txBody>
      </p:sp>
    </p:spTree>
    <p:extLst>
      <p:ext uri="{BB962C8B-B14F-4D97-AF65-F5344CB8AC3E}">
        <p14:creationId xmlns:p14="http://schemas.microsoft.com/office/powerpoint/2010/main" val="31448392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circle(in)">
                                      <p:cBhvr>
                                        <p:cTn id="7" dur="500"/>
                                        <p:tgtEl>
                                          <p:spTgt spid="7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circle(in)">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circle(in)">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circle(in)">
                                      <p:cBhvr>
                                        <p:cTn id="22" dur="500"/>
                                        <p:tgtEl>
                                          <p:spTgt spid="4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barn(inVertical)">
                                      <p:cBhvr>
                                        <p:cTn id="27" dur="500"/>
                                        <p:tgtEl>
                                          <p:spTgt spid="5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circle(in)">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circle(in)">
                                      <p:cBhvr>
                                        <p:cTn id="37" dur="500"/>
                                        <p:tgtEl>
                                          <p:spTgt spid="78"/>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75"/>
                                        </p:tgtEl>
                                        <p:attrNameLst>
                                          <p:attrName>style.visibility</p:attrName>
                                        </p:attrNameLst>
                                      </p:cBhvr>
                                      <p:to>
                                        <p:strVal val="visible"/>
                                      </p:to>
                                    </p:set>
                                    <p:animEffect transition="in" filter="circle(in)">
                                      <p:cBhvr>
                                        <p:cTn id="42" dur="500"/>
                                        <p:tgtEl>
                                          <p:spTgt spid="75"/>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71"/>
                                        </p:tgtEl>
                                        <p:attrNameLst>
                                          <p:attrName>style.visibility</p:attrName>
                                        </p:attrNameLst>
                                      </p:cBhvr>
                                      <p:to>
                                        <p:strVal val="visible"/>
                                      </p:to>
                                    </p:set>
                                    <p:animEffect transition="in" filter="circle(in)">
                                      <p:cBhvr>
                                        <p:cTn id="47" dur="500"/>
                                        <p:tgtEl>
                                          <p:spTgt spid="71"/>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circle(in)">
                                      <p:cBhvr>
                                        <p:cTn id="52" dur="500"/>
                                        <p:tgtEl>
                                          <p:spTgt spid="72"/>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74"/>
                                        </p:tgtEl>
                                        <p:attrNameLst>
                                          <p:attrName>style.visibility</p:attrName>
                                        </p:attrNameLst>
                                      </p:cBhvr>
                                      <p:to>
                                        <p:strVal val="visible"/>
                                      </p:to>
                                    </p:set>
                                    <p:animEffect transition="in" filter="circle(in)">
                                      <p:cBhvr>
                                        <p:cTn id="57" dur="500"/>
                                        <p:tgtEl>
                                          <p:spTgt spid="74"/>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79"/>
                                        </p:tgtEl>
                                        <p:attrNameLst>
                                          <p:attrName>style.visibility</p:attrName>
                                        </p:attrNameLst>
                                      </p:cBhvr>
                                      <p:to>
                                        <p:strVal val="visible"/>
                                      </p:to>
                                    </p:set>
                                    <p:animEffect transition="in" filter="circle(in)">
                                      <p:cBhvr>
                                        <p:cTn id="62" dur="500"/>
                                        <p:tgtEl>
                                          <p:spTgt spid="79"/>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73"/>
                                        </p:tgtEl>
                                        <p:attrNameLst>
                                          <p:attrName>style.visibility</p:attrName>
                                        </p:attrNameLst>
                                      </p:cBhvr>
                                      <p:to>
                                        <p:strVal val="visible"/>
                                      </p:to>
                                    </p:set>
                                    <p:animEffect transition="in" filter="circle(in)">
                                      <p:cBhvr>
                                        <p:cTn id="67" dur="500"/>
                                        <p:tgtEl>
                                          <p:spTgt spid="73"/>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70"/>
                                        </p:tgtEl>
                                        <p:attrNameLst>
                                          <p:attrName>style.visibility</p:attrName>
                                        </p:attrNameLst>
                                      </p:cBhvr>
                                      <p:to>
                                        <p:strVal val="visible"/>
                                      </p:to>
                                    </p:set>
                                    <p:animEffect transition="in" filter="circle(in)">
                                      <p:cBhvr>
                                        <p:cTn id="72" dur="500"/>
                                        <p:tgtEl>
                                          <p:spTgt spid="70"/>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68"/>
                                        </p:tgtEl>
                                        <p:attrNameLst>
                                          <p:attrName>style.visibility</p:attrName>
                                        </p:attrNameLst>
                                      </p:cBhvr>
                                      <p:to>
                                        <p:strVal val="visible"/>
                                      </p:to>
                                    </p:set>
                                    <p:animEffect transition="in" filter="circle(in)">
                                      <p:cBhvr>
                                        <p:cTn id="77" dur="500"/>
                                        <p:tgtEl>
                                          <p:spTgt spid="68"/>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80"/>
                                        </p:tgtEl>
                                        <p:attrNameLst>
                                          <p:attrName>style.visibility</p:attrName>
                                        </p:attrNameLst>
                                      </p:cBhvr>
                                      <p:to>
                                        <p:strVal val="visible"/>
                                      </p:to>
                                    </p:set>
                                    <p:animEffect transition="in" filter="circle(in)">
                                      <p:cBhvr>
                                        <p:cTn id="82" dur="500"/>
                                        <p:tgtEl>
                                          <p:spTgt spid="80"/>
                                        </p:tgtEl>
                                      </p:cBhvr>
                                    </p:animEffect>
                                  </p:childTnLst>
                                </p:cTn>
                              </p:par>
                            </p:childTnLst>
                          </p:cTn>
                        </p:par>
                      </p:childTnLst>
                    </p:cTn>
                  </p:par>
                  <p:par>
                    <p:cTn id="83" fill="hold">
                      <p:stCondLst>
                        <p:cond delay="indefinite"/>
                      </p:stCondLst>
                      <p:childTnLst>
                        <p:par>
                          <p:cTn id="84" fill="hold">
                            <p:stCondLst>
                              <p:cond delay="0"/>
                            </p:stCondLst>
                            <p:childTnLst>
                              <p:par>
                                <p:cTn id="85" presetID="6" presetClass="entr" presetSubtype="16" fill="hold" nodeType="clickEffect">
                                  <p:stCondLst>
                                    <p:cond delay="0"/>
                                  </p:stCondLst>
                                  <p:childTnLst>
                                    <p:set>
                                      <p:cBhvr>
                                        <p:cTn id="86" dur="1" fill="hold">
                                          <p:stCondLst>
                                            <p:cond delay="0"/>
                                          </p:stCondLst>
                                        </p:cTn>
                                        <p:tgtEl>
                                          <p:spTgt spid="83"/>
                                        </p:tgtEl>
                                        <p:attrNameLst>
                                          <p:attrName>style.visibility</p:attrName>
                                        </p:attrNameLst>
                                      </p:cBhvr>
                                      <p:to>
                                        <p:strVal val="visible"/>
                                      </p:to>
                                    </p:set>
                                    <p:animEffect transition="in" filter="circle(in)">
                                      <p:cBhvr>
                                        <p:cTn id="87" dur="500"/>
                                        <p:tgtEl>
                                          <p:spTgt spid="83"/>
                                        </p:tgtEl>
                                      </p:cBhvr>
                                    </p:animEffect>
                                  </p:childTnLst>
                                </p:cTn>
                              </p:par>
                            </p:childTnLst>
                          </p:cTn>
                        </p:par>
                        <p:par>
                          <p:cTn id="88" fill="hold">
                            <p:stCondLst>
                              <p:cond delay="500"/>
                            </p:stCondLst>
                            <p:childTnLst>
                              <p:par>
                                <p:cTn id="89" presetID="1" presetClass="mediacall" presetSubtype="0" fill="hold" nodeType="afterEffect">
                                  <p:stCondLst>
                                    <p:cond delay="0"/>
                                  </p:stCondLst>
                                  <p:childTnLst>
                                    <p:cmd type="call" cmd="playFrom(0.0)">
                                      <p:cBhvr>
                                        <p:cTn id="90"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91" fill="hold" display="0">
                  <p:stCondLst>
                    <p:cond delay="indefinite"/>
                  </p:stCondLst>
                </p:cTn>
                <p:tgtEl>
                  <p:spTgt spid="2"/>
                </p:tgtEl>
              </p:cMediaNode>
            </p:video>
            <p:seq concurrent="1" nextAc="seek">
              <p:cTn id="92" restart="whenNotActive" fill="hold" evtFilter="cancelBubble" nodeType="interactiveSeq">
                <p:stCondLst>
                  <p:cond evt="onClick" delay="0">
                    <p:tgtEl>
                      <p:spTgt spid="2"/>
                    </p:tgtEl>
                  </p:cond>
                </p:stCondLst>
                <p:endSync evt="end" delay="0">
                  <p:rtn val="all"/>
                </p:endSync>
                <p:childTnLst>
                  <p:par>
                    <p:cTn id="93" fill="hold">
                      <p:stCondLst>
                        <p:cond delay="0"/>
                      </p:stCondLst>
                      <p:childTnLst>
                        <p:par>
                          <p:cTn id="94" fill="hold">
                            <p:stCondLst>
                              <p:cond delay="0"/>
                            </p:stCondLst>
                            <p:childTnLst>
                              <p:par>
                                <p:cTn id="95" presetID="2" presetClass="mediacall" presetSubtype="0" fill="hold" nodeType="clickEffect">
                                  <p:stCondLst>
                                    <p:cond delay="0"/>
                                  </p:stCondLst>
                                  <p:childTnLst>
                                    <p:cmd type="call" cmd="togglePause">
                                      <p:cBhvr>
                                        <p:cTn id="96" dur="1" fill="hold"/>
                                        <p:tgtEl>
                                          <p:spTgt spid="2"/>
                                        </p:tgtEl>
                                      </p:cBhvr>
                                    </p:cmd>
                                  </p:childTnLst>
                                </p:cTn>
                              </p:par>
                            </p:childTnLst>
                          </p:cTn>
                        </p:par>
                      </p:childTnLst>
                    </p:cTn>
                  </p:par>
                </p:childTnLst>
              </p:cTn>
              <p:nextCondLst>
                <p:cond evt="onClick" delay="0">
                  <p:tgtEl>
                    <p:spTgt spid="2"/>
                  </p:tgtEl>
                </p:cond>
              </p:nextCondLst>
            </p:seq>
          </p:childTnLst>
        </p:cTn>
      </p:par>
    </p:tnLst>
    <p:bldLst>
      <p:bldP spid="68" grpId="0" animBg="1"/>
      <p:bldP spid="70" grpId="0" animBg="1"/>
      <p:bldP spid="71" grpId="0" animBg="1"/>
      <p:bldP spid="72" grpId="0" animBg="1"/>
      <p:bldP spid="73" grpId="0" animBg="1"/>
      <p:bldP spid="74" grpId="0" animBg="1"/>
      <p:bldP spid="75" grpId="0" animBg="1"/>
      <p:bldP spid="78" grpId="0" animBg="1"/>
      <p:bldP spid="79" grpId="0" animBg="1"/>
      <p:bldP spid="8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5750" y="863280"/>
            <a:ext cx="9072500" cy="3416320"/>
          </a:xfrm>
          <a:prstGeom prst="rect">
            <a:avLst/>
          </a:prstGeom>
          <a:noFill/>
          <a:ln w="9525">
            <a:noFill/>
            <a:miter lim="800000"/>
            <a:headEnd/>
            <a:tailEnd/>
          </a:ln>
        </p:spPr>
        <p:txBody>
          <a:bodyPr wrap="square">
            <a:spAutoFit/>
          </a:bodyPr>
          <a:lstStyle/>
          <a:p>
            <a:pPr marL="457200" indent="-457200" eaLnBrk="1" hangingPunct="1">
              <a:buAutoNum type="arabicPeriod"/>
              <a:defRPr/>
            </a:pPr>
            <a:r>
              <a:rPr lang="en-US" sz="2400" dirty="0">
                <a:latin typeface="Book Antiqua" pitchFamily="18" charset="0"/>
              </a:rPr>
              <a:t>Create a Smooth Flow</a:t>
            </a:r>
          </a:p>
          <a:p>
            <a:pPr marL="457200" indent="-457200" eaLnBrk="1" hangingPunct="1">
              <a:buAutoNum type="arabicPeriod"/>
              <a:defRPr/>
            </a:pPr>
            <a:r>
              <a:rPr lang="en-US" sz="2400" dirty="0">
                <a:latin typeface="Book Antiqua" pitchFamily="18" charset="0"/>
              </a:rPr>
              <a:t>Understand Trade-Off</a:t>
            </a:r>
          </a:p>
          <a:p>
            <a:pPr marL="457200" indent="-457200" eaLnBrk="1" hangingPunct="1">
              <a:buAutoNum type="arabicPeriod"/>
              <a:defRPr/>
            </a:pPr>
            <a:r>
              <a:rPr lang="en-US" sz="2400" dirty="0">
                <a:latin typeface="Book Antiqua" pitchFamily="18" charset="0"/>
              </a:rPr>
              <a:t>Removes Variability</a:t>
            </a:r>
          </a:p>
          <a:p>
            <a:pPr marL="457200" indent="-457200" eaLnBrk="1" hangingPunct="1">
              <a:buAutoNum type="arabicPeriod"/>
              <a:defRPr/>
            </a:pPr>
            <a:r>
              <a:rPr lang="en-US" sz="2400" dirty="0">
                <a:latin typeface="Book Antiqua" pitchFamily="18" charset="0"/>
              </a:rPr>
              <a:t>Align Process Competencies with Product Attributes</a:t>
            </a:r>
          </a:p>
          <a:p>
            <a:pPr marL="457200" indent="-457200" eaLnBrk="1" hangingPunct="1">
              <a:buAutoNum type="arabicPeriod"/>
              <a:defRPr/>
            </a:pPr>
            <a:r>
              <a:rPr lang="en-US" sz="2400" dirty="0">
                <a:latin typeface="Book Antiqua" pitchFamily="18" charset="0"/>
              </a:rPr>
              <a:t>Optimally locate </a:t>
            </a:r>
          </a:p>
          <a:p>
            <a:pPr marL="914400" lvl="1" indent="-457200" eaLnBrk="1" hangingPunct="1">
              <a:buFont typeface="+mj-lt"/>
              <a:buAutoNum type="alphaLcPeriod"/>
              <a:defRPr/>
            </a:pPr>
            <a:r>
              <a:rPr lang="en-US" sz="2400" dirty="0">
                <a:latin typeface="Book Antiqua" pitchFamily="18" charset="0"/>
              </a:rPr>
              <a:t>Product buffer- Inventory- Product Waits</a:t>
            </a:r>
          </a:p>
          <a:p>
            <a:pPr marL="914400" lvl="1" indent="-457200" eaLnBrk="1" hangingPunct="1">
              <a:buFont typeface="+mj-lt"/>
              <a:buAutoNum type="alphaLcPeriod"/>
              <a:defRPr/>
            </a:pPr>
            <a:r>
              <a:rPr lang="en-US" sz="2400" dirty="0">
                <a:latin typeface="Book Antiqua" pitchFamily="18" charset="0"/>
              </a:rPr>
              <a:t>Capacity buffer- Safety Capacity - Capacity Waits</a:t>
            </a:r>
          </a:p>
          <a:p>
            <a:pPr marL="914400" lvl="1" indent="-457200" eaLnBrk="1" hangingPunct="1">
              <a:buFont typeface="+mj-lt"/>
              <a:buAutoNum type="alphaLcPeriod"/>
              <a:defRPr/>
            </a:pPr>
            <a:r>
              <a:rPr lang="en-US" sz="2400" dirty="0">
                <a:latin typeface="Book Antiqua" pitchFamily="18" charset="0"/>
              </a:rPr>
              <a:t>Time Buffer – Customer Waits</a:t>
            </a:r>
          </a:p>
          <a:p>
            <a:pPr marL="914400" lvl="1" indent="-457200" eaLnBrk="1" hangingPunct="1">
              <a:buFontTx/>
              <a:buAutoNum type="alphaLcPeriod"/>
              <a:defRPr/>
            </a:pPr>
            <a:endParaRPr lang="en-US" sz="2400" dirty="0">
              <a:latin typeface="Book Antiqua" pitchFamily="18" charset="0"/>
            </a:endParaRPr>
          </a:p>
        </p:txBody>
      </p:sp>
      <p:sp>
        <p:nvSpPr>
          <p:cNvPr id="10244" name="Text Box 4"/>
          <p:cNvSpPr txBox="1">
            <a:spLocks noChangeArrowheads="1"/>
          </p:cNvSpPr>
          <p:nvPr/>
        </p:nvSpPr>
        <p:spPr bwMode="auto">
          <a:xfrm>
            <a:off x="0" y="30163"/>
            <a:ext cx="9144000" cy="707886"/>
          </a:xfrm>
          <a:prstGeom prst="rect">
            <a:avLst/>
          </a:prstGeom>
          <a:noFill/>
          <a:ln w="12700">
            <a:noFill/>
            <a:miter lim="800000"/>
            <a:headEnd/>
            <a:tailEnd/>
          </a:ln>
        </p:spPr>
        <p:txBody>
          <a:bodyPr>
            <a:spAutoFit/>
          </a:bodyPr>
          <a:lstStyle/>
          <a:p>
            <a:pPr eaLnBrk="1" hangingPunct="1"/>
            <a:r>
              <a:rPr lang="en-US" sz="3200" dirty="0">
                <a:latin typeface="Impact" pitchFamily="34" charset="0"/>
              </a:rPr>
              <a:t> </a:t>
            </a:r>
            <a:r>
              <a:rPr lang="en-US" sz="4000" dirty="0">
                <a:solidFill>
                  <a:srgbClr val="A80000"/>
                </a:solidFill>
                <a:latin typeface="Impact" pitchFamily="34" charset="0"/>
                <a:ea typeface="ＭＳ Ｐゴシック" pitchFamily="-65" charset="-128"/>
                <a:cs typeface="Impact" pitchFamily="34" charset="0"/>
              </a:rPr>
              <a:t>Operations Management Objectives</a:t>
            </a:r>
          </a:p>
        </p:txBody>
      </p:sp>
      <p:sp>
        <p:nvSpPr>
          <p:cNvPr id="4" name="Text Box 2"/>
          <p:cNvSpPr txBox="1">
            <a:spLocks noChangeArrowheads="1"/>
          </p:cNvSpPr>
          <p:nvPr/>
        </p:nvSpPr>
        <p:spPr bwMode="auto">
          <a:xfrm>
            <a:off x="-3593" y="4071615"/>
            <a:ext cx="9072500" cy="461665"/>
          </a:xfrm>
          <a:prstGeom prst="rect">
            <a:avLst/>
          </a:prstGeom>
          <a:noFill/>
          <a:ln w="9525">
            <a:noFill/>
            <a:miter lim="800000"/>
            <a:headEnd/>
            <a:tailEnd/>
          </a:ln>
        </p:spPr>
        <p:txBody>
          <a:bodyPr wrap="square">
            <a:spAutoFit/>
          </a:bodyPr>
          <a:lstStyle/>
          <a:p>
            <a:pPr eaLnBrk="1" hangingPunct="1">
              <a:defRPr/>
            </a:pPr>
            <a:r>
              <a:rPr lang="en-US" sz="2400" dirty="0">
                <a:latin typeface="Book Antiqua" pitchFamily="18" charset="0"/>
              </a:rPr>
              <a:t>Provide examples in LFT-Game-2</a:t>
            </a:r>
          </a:p>
        </p:txBody>
      </p:sp>
    </p:spTree>
    <p:extLst>
      <p:ext uri="{BB962C8B-B14F-4D97-AF65-F5344CB8AC3E}">
        <p14:creationId xmlns:p14="http://schemas.microsoft.com/office/powerpoint/2010/main" val="2107913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6496050" y="2882900"/>
          <a:ext cx="114300" cy="177800"/>
        </p:xfrm>
        <a:graphic>
          <a:graphicData uri="http://schemas.openxmlformats.org/presentationml/2006/ole">
            <mc:AlternateContent xmlns:mc="http://schemas.openxmlformats.org/markup-compatibility/2006">
              <mc:Choice xmlns:v="urn:schemas-microsoft-com:vml" Requires="v">
                <p:oleObj spid="_x0000_s47127"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6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684213" y="5445125"/>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15374" name="Text Box 14"/>
          <p:cNvSpPr txBox="1">
            <a:spLocks noChangeArrowheads="1"/>
          </p:cNvSpPr>
          <p:nvPr/>
        </p:nvSpPr>
        <p:spPr bwMode="auto">
          <a:xfrm>
            <a:off x="-1" y="32693"/>
            <a:ext cx="9143999" cy="707886"/>
          </a:xfrm>
          <a:prstGeom prst="rect">
            <a:avLst/>
          </a:prstGeom>
          <a:noFill/>
          <a:ln w="12700">
            <a:noFill/>
            <a:miter lim="800000"/>
            <a:headEnd/>
            <a:tailEnd/>
          </a:ln>
        </p:spPr>
        <p:txBody>
          <a:bodyPr wrap="square">
            <a:spAutoFit/>
          </a:bodyPr>
          <a:lstStyle/>
          <a:p>
            <a:pPr eaLnBrk="1" hangingPunct="1"/>
            <a:r>
              <a:rPr lang="en-US" sz="4000" dirty="0">
                <a:solidFill>
                  <a:srgbClr val="A80000"/>
                </a:solidFill>
                <a:latin typeface="Impact" pitchFamily="34" charset="0"/>
                <a:ea typeface="ＭＳ Ｐゴシック" pitchFamily="-65" charset="-128"/>
                <a:cs typeface="Impact" pitchFamily="34" charset="0"/>
              </a:rPr>
              <a:t>ROP-Multiple Choice-P1-P2</a:t>
            </a:r>
          </a:p>
        </p:txBody>
      </p:sp>
      <p:sp>
        <p:nvSpPr>
          <p:cNvPr id="633866" name="Rectangle 10"/>
          <p:cNvSpPr>
            <a:spLocks noChangeArrowheads="1"/>
          </p:cNvSpPr>
          <p:nvPr/>
        </p:nvSpPr>
        <p:spPr bwMode="auto">
          <a:xfrm>
            <a:off x="-2" y="838200"/>
            <a:ext cx="9144000" cy="55553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1.  Most inventory models attempt to minimize</a:t>
            </a:r>
          </a:p>
          <a:p>
            <a:pPr lvl="1"/>
            <a:r>
              <a:rPr lang="en-US" sz="2400" dirty="0">
                <a:latin typeface="Book Antiqua" pitchFamily="18" charset="0"/>
              </a:rPr>
              <a:t>A) the number of items ordered and the safety stock</a:t>
            </a:r>
          </a:p>
          <a:p>
            <a:pPr lvl="1"/>
            <a:r>
              <a:rPr lang="en-US" sz="2400" dirty="0">
                <a:latin typeface="Book Antiqua" pitchFamily="18" charset="0"/>
              </a:rPr>
              <a:t>B) total inventory costs and likelihood of a stockout</a:t>
            </a:r>
          </a:p>
          <a:p>
            <a:pPr lvl="1"/>
            <a:r>
              <a:rPr lang="en-US" sz="2400" dirty="0">
                <a:latin typeface="Book Antiqua" pitchFamily="18" charset="0"/>
              </a:rPr>
              <a:t>C) the number of orders placed and the average inventory</a:t>
            </a:r>
          </a:p>
          <a:p>
            <a:pPr lvl="1"/>
            <a:r>
              <a:rPr lang="en-US" sz="2400" dirty="0">
                <a:latin typeface="Book Antiqua" pitchFamily="18" charset="0"/>
              </a:rPr>
              <a:t>D) All of the above</a:t>
            </a:r>
          </a:p>
          <a:p>
            <a:pPr lvl="1">
              <a:spcBef>
                <a:spcPts val="0"/>
              </a:spcBef>
              <a:spcAft>
                <a:spcPts val="1200"/>
              </a:spcAft>
            </a:pPr>
            <a:r>
              <a:rPr lang="en-US" sz="2400" dirty="0">
                <a:latin typeface="Book Antiqua" pitchFamily="18" charset="0"/>
              </a:rPr>
              <a:t>E) None of the above</a:t>
            </a:r>
          </a:p>
          <a:p>
            <a:r>
              <a:rPr lang="en-US" sz="2400" dirty="0">
                <a:latin typeface="Book Antiqua" pitchFamily="18" charset="0"/>
              </a:rPr>
              <a:t>2. Usage of the material is normally distributed with a mean of 20 pounds per day and a standard deviation of 4 pounds per day. Lead time is 4 days. What is the reorder point if the acceptable risk of a stockout is 1%? </a:t>
            </a:r>
          </a:p>
          <a:p>
            <a:pPr marL="914400" lvl="1" indent="-457200">
              <a:buAutoNum type="alphaUcParenR"/>
            </a:pPr>
            <a:r>
              <a:rPr lang="en-US" sz="2100" dirty="0">
                <a:latin typeface="Book Antiqua" pitchFamily="18" charset="0"/>
              </a:rPr>
              <a:t>90</a:t>
            </a:r>
          </a:p>
          <a:p>
            <a:pPr marL="914400" lvl="1" indent="-457200">
              <a:buAutoNum type="alphaUcParenR"/>
            </a:pPr>
            <a:r>
              <a:rPr lang="en-US" sz="2100" dirty="0">
                <a:latin typeface="Book Antiqua" pitchFamily="18" charset="0"/>
              </a:rPr>
              <a:t>86</a:t>
            </a:r>
          </a:p>
          <a:p>
            <a:pPr marL="914400" lvl="1" indent="-457200">
              <a:buAutoNum type="alphaUcParenR"/>
            </a:pPr>
            <a:r>
              <a:rPr lang="en-US" sz="2100" dirty="0">
                <a:latin typeface="Book Antiqua" pitchFamily="18" charset="0"/>
              </a:rPr>
              <a:t>20</a:t>
            </a:r>
          </a:p>
          <a:p>
            <a:pPr marL="914400" lvl="1" indent="-457200">
              <a:buAutoNum type="alphaUcParenR"/>
            </a:pPr>
            <a:r>
              <a:rPr lang="en-US" sz="2100" dirty="0">
                <a:latin typeface="Book Antiqua" pitchFamily="18" charset="0"/>
              </a:rPr>
              <a:t>99</a:t>
            </a:r>
          </a:p>
          <a:p>
            <a:pPr marL="914400" lvl="1" indent="-457200">
              <a:buAutoNum type="alphaUcParenR"/>
            </a:pPr>
            <a:r>
              <a:rPr lang="en-US" sz="2100" dirty="0">
                <a:latin typeface="Book Antiqua" pitchFamily="18" charset="0"/>
              </a:rPr>
              <a:t>102</a:t>
            </a:r>
            <a:endParaRPr lang="en-US" sz="2400" dirty="0"/>
          </a:p>
        </p:txBody>
      </p:sp>
    </p:spTree>
    <p:extLst>
      <p:ext uri="{BB962C8B-B14F-4D97-AF65-F5344CB8AC3E}">
        <p14:creationId xmlns:p14="http://schemas.microsoft.com/office/powerpoint/2010/main" val="27402736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6" y="-323"/>
            <a:ext cx="9144000" cy="715175"/>
          </a:xfrm>
        </p:spPr>
        <p:txBody>
          <a:bodyPr/>
          <a:lstStyle/>
          <a:p>
            <a:r>
              <a:rPr lang="en-US" sz="4000" kern="1200" dirty="0"/>
              <a:t>Overage Cost vs. Underage Cost</a:t>
            </a:r>
          </a:p>
        </p:txBody>
      </p:sp>
      <p:sp>
        <p:nvSpPr>
          <p:cNvPr id="3" name="Content Placeholder 2"/>
          <p:cNvSpPr>
            <a:spLocks noGrp="1"/>
          </p:cNvSpPr>
          <p:nvPr>
            <p:ph idx="1"/>
          </p:nvPr>
        </p:nvSpPr>
        <p:spPr>
          <a:xfrm>
            <a:off x="17326" y="714852"/>
            <a:ext cx="9202874" cy="2708028"/>
          </a:xfrm>
        </p:spPr>
        <p:txBody>
          <a:bodyPr/>
          <a:lstStyle/>
          <a:p>
            <a:pPr marL="0" indent="0">
              <a:buNone/>
            </a:pPr>
            <a:r>
              <a:rPr lang="en-US" sz="2200" dirty="0">
                <a:latin typeface="Book Antiqua" pitchFamily="18" charset="0"/>
              </a:rPr>
              <a:t>Swell Productions  is sponsoring an outdoor conclave for owners of collectible and classic Fords. The concession stand in the T-Bird area will sell clothing such as official Thunderbird racing jerseys.  Suppose the probability of jerseys sales quantities is Normally distributed with mean of 100 and standard deviation of 25.  Suppose sales price is $80 per jersey, purchase cost is $40, and  unsold jerseys are returned to the manufacturer for $20 per unit.  How many Jerseys Swell Production orders</a:t>
            </a:r>
            <a:r>
              <a:rPr lang="en-US" sz="2400" dirty="0">
                <a:latin typeface="Book Antiqua" pitchFamily="18" charset="0"/>
              </a:rPr>
              <a:t>? </a:t>
            </a:r>
          </a:p>
          <a:p>
            <a:pPr marL="0" indent="0">
              <a:buNone/>
            </a:pPr>
            <a:endParaRPr lang="en-US" sz="2400" dirty="0">
              <a:latin typeface="Book Antiqua" pitchFamily="18" charset="0"/>
            </a:endParaRPr>
          </a:p>
          <a:p>
            <a:pPr marL="0" indent="0">
              <a:buNone/>
            </a:pPr>
            <a:endParaRPr lang="en-US" sz="2400" dirty="0">
              <a:latin typeface="Book Antiqua" pitchFamily="18" charset="0"/>
            </a:endParaRPr>
          </a:p>
        </p:txBody>
      </p:sp>
      <p:sp>
        <p:nvSpPr>
          <p:cNvPr id="12" name="Content Placeholder 2"/>
          <p:cNvSpPr txBox="1">
            <a:spLocks/>
          </p:cNvSpPr>
          <p:nvPr/>
        </p:nvSpPr>
        <p:spPr bwMode="auto">
          <a:xfrm>
            <a:off x="-19149" y="3490161"/>
            <a:ext cx="3113259" cy="720079"/>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marL="0" indent="0">
              <a:buFont typeface="Monotype Sorts" pitchFamily="2" charset="2"/>
              <a:buNone/>
            </a:pPr>
            <a:r>
              <a:rPr lang="en-US" sz="2000" kern="0" dirty="0">
                <a:effectLst/>
                <a:latin typeface="Book Antiqua" pitchFamily="18" charset="0"/>
              </a:rPr>
              <a:t>Cu: Underage Cost</a:t>
            </a:r>
          </a:p>
          <a:p>
            <a:pPr marL="0" indent="0">
              <a:buNone/>
            </a:pPr>
            <a:r>
              <a:rPr lang="en-US" sz="2000" kern="0" dirty="0">
                <a:solidFill>
                  <a:srgbClr val="0070C0"/>
                </a:solidFill>
                <a:effectLst/>
                <a:latin typeface="Book Antiqua" pitchFamily="18" charset="0"/>
              </a:rPr>
              <a:t>Cu = 80-40 = 40</a:t>
            </a:r>
          </a:p>
        </p:txBody>
      </p:sp>
      <p:sp>
        <p:nvSpPr>
          <p:cNvPr id="14" name="Content Placeholder 2"/>
          <p:cNvSpPr txBox="1">
            <a:spLocks/>
          </p:cNvSpPr>
          <p:nvPr/>
        </p:nvSpPr>
        <p:spPr bwMode="auto">
          <a:xfrm>
            <a:off x="-19149" y="5090576"/>
            <a:ext cx="5208145" cy="1581004"/>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0" indent="0">
              <a:spcBef>
                <a:spcPct val="20000"/>
              </a:spcBef>
              <a:buClr>
                <a:srgbClr val="66FFFF"/>
              </a:buClr>
              <a:buSzPct val="75000"/>
              <a:buFont typeface="Monotype Sorts" pitchFamily="2" charset="2"/>
              <a:buNone/>
              <a:defRPr sz="2000" kern="0">
                <a:effectLst/>
                <a:latin typeface="Book Antiqua" pitchFamily="18" charset="0"/>
                <a:ea typeface="+mn-ea"/>
              </a:defRPr>
            </a:lvl1pPr>
            <a:lvl2pPr marL="742950" indent="-285750">
              <a:spcBef>
                <a:spcPct val="20000"/>
              </a:spcBef>
              <a:buClr>
                <a:srgbClr val="66FFFF"/>
              </a:buClr>
              <a:buSzPct val="125000"/>
              <a:buChar char="•"/>
              <a:defRPr sz="2400">
                <a:effectLst>
                  <a:outerShdw blurRad="38100" dist="38100" dir="2700000" algn="tl">
                    <a:srgbClr val="000000"/>
                  </a:outerShdw>
                </a:effectLst>
                <a:latin typeface="+mn-lt"/>
              </a:defRPr>
            </a:lvl2pPr>
            <a:lvl3pPr marL="1143000" indent="-228600">
              <a:spcBef>
                <a:spcPct val="20000"/>
              </a:spcBef>
              <a:buClr>
                <a:srgbClr val="66FFFF"/>
              </a:buClr>
              <a:buChar char="•"/>
              <a:defRPr sz="2400">
                <a:effectLst>
                  <a:outerShdw blurRad="38100" dist="38100" dir="2700000" algn="tl">
                    <a:srgbClr val="000000"/>
                  </a:outerShdw>
                </a:effectLst>
                <a:latin typeface="+mn-lt"/>
              </a:defRPr>
            </a:lvl3pPr>
            <a:lvl4pPr marL="1600200" indent="-228600">
              <a:spcBef>
                <a:spcPct val="20000"/>
              </a:spcBef>
              <a:buChar char="–"/>
              <a:defRPr sz="2000">
                <a:latin typeface="Times New Roman" pitchFamily="18" charset="0"/>
              </a:defRPr>
            </a:lvl4pPr>
            <a:lvl5pPr marL="2057400" indent="-228600">
              <a:spcBef>
                <a:spcPct val="20000"/>
              </a:spcBef>
              <a:buChar char="»"/>
              <a:defRPr sz="2000">
                <a:latin typeface="Times New Roman" pitchFamily="18" charset="0"/>
              </a:defRPr>
            </a:lvl5pPr>
            <a:lvl6pPr marL="2514600" indent="-228600" eaLnBrk="0" fontAlgn="base" hangingPunct="0">
              <a:spcBef>
                <a:spcPct val="20000"/>
              </a:spcBef>
              <a:spcAft>
                <a:spcPct val="0"/>
              </a:spcAft>
              <a:buChar char="»"/>
              <a:defRPr sz="2000">
                <a:latin typeface="Times New Roman" pitchFamily="18" charset="0"/>
              </a:defRPr>
            </a:lvl6pPr>
            <a:lvl7pPr marL="2971800" indent="-228600" eaLnBrk="0" fontAlgn="base" hangingPunct="0">
              <a:spcBef>
                <a:spcPct val="20000"/>
              </a:spcBef>
              <a:spcAft>
                <a:spcPct val="0"/>
              </a:spcAft>
              <a:buChar char="»"/>
              <a:defRPr sz="2000">
                <a:latin typeface="Times New Roman" pitchFamily="18" charset="0"/>
              </a:defRPr>
            </a:lvl7pPr>
            <a:lvl8pPr marL="3429000" indent="-228600" eaLnBrk="0" fontAlgn="base" hangingPunct="0">
              <a:spcBef>
                <a:spcPct val="20000"/>
              </a:spcBef>
              <a:spcAft>
                <a:spcPct val="0"/>
              </a:spcAft>
              <a:buChar char="»"/>
              <a:defRPr sz="2000">
                <a:latin typeface="Times New Roman" pitchFamily="18" charset="0"/>
              </a:defRPr>
            </a:lvl8pPr>
            <a:lvl9pPr marL="3886200" indent="-228600" eaLnBrk="0" fontAlgn="base" hangingPunct="0">
              <a:spcBef>
                <a:spcPct val="20000"/>
              </a:spcBef>
              <a:spcAft>
                <a:spcPct val="0"/>
              </a:spcAft>
              <a:buChar char="»"/>
              <a:defRPr sz="2000">
                <a:latin typeface="Times New Roman" pitchFamily="18" charset="0"/>
              </a:defRPr>
            </a:lvl9pPr>
          </a:lstStyle>
          <a:p>
            <a:r>
              <a:rPr lang="en-US" dirty="0"/>
              <a:t>Blue Arrow (Blue Arrow + Red Arrow)</a:t>
            </a:r>
          </a:p>
          <a:p>
            <a:r>
              <a:rPr lang="en-US" dirty="0"/>
              <a:t>= Cu/(Cu+Co) </a:t>
            </a:r>
          </a:p>
          <a:p>
            <a:r>
              <a:rPr lang="en-US" dirty="0"/>
              <a:t>SL*= 40/(40+40) </a:t>
            </a:r>
          </a:p>
          <a:p>
            <a:r>
              <a:rPr lang="en-US" dirty="0"/>
              <a:t>SL*= 0.5</a:t>
            </a:r>
          </a:p>
        </p:txBody>
      </p:sp>
      <p:sp>
        <p:nvSpPr>
          <p:cNvPr id="59" name="Content Placeholder 2"/>
          <p:cNvSpPr txBox="1">
            <a:spLocks/>
          </p:cNvSpPr>
          <p:nvPr/>
        </p:nvSpPr>
        <p:spPr bwMode="auto">
          <a:xfrm>
            <a:off x="-19148" y="4267200"/>
            <a:ext cx="3113259" cy="348779"/>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marL="0" indent="0">
              <a:buNone/>
            </a:pPr>
            <a:r>
              <a:rPr lang="en-US" sz="2000" kern="0" dirty="0">
                <a:effectLst/>
                <a:latin typeface="Book Antiqua" pitchFamily="18" charset="0"/>
              </a:rPr>
              <a:t>Co: Overage Cost</a:t>
            </a:r>
          </a:p>
          <a:p>
            <a:pPr marL="0" indent="0">
              <a:buNone/>
            </a:pPr>
            <a:r>
              <a:rPr lang="en-US" sz="2000" kern="0" dirty="0">
                <a:solidFill>
                  <a:srgbClr val="9B0000"/>
                </a:solidFill>
                <a:effectLst/>
                <a:latin typeface="Book Antiqua" pitchFamily="18" charset="0"/>
              </a:rPr>
              <a:t>If Co was also 40</a:t>
            </a:r>
          </a:p>
        </p:txBody>
      </p:sp>
      <p:pic>
        <p:nvPicPr>
          <p:cNvPr id="42" name="Picture 41"/>
          <p:cNvPicPr>
            <a:picLocks noChangeAspect="1"/>
          </p:cNvPicPr>
          <p:nvPr/>
        </p:nvPicPr>
        <p:blipFill>
          <a:blip r:embed="rId2"/>
          <a:stretch>
            <a:fillRect/>
          </a:stretch>
        </p:blipFill>
        <p:spPr>
          <a:xfrm>
            <a:off x="4596581" y="3284984"/>
            <a:ext cx="4547419" cy="2316480"/>
          </a:xfrm>
          <a:prstGeom prst="rect">
            <a:avLst/>
          </a:prstGeom>
        </p:spPr>
      </p:pic>
      <p:grpSp>
        <p:nvGrpSpPr>
          <p:cNvPr id="5" name="Group 4"/>
          <p:cNvGrpSpPr/>
          <p:nvPr/>
        </p:nvGrpSpPr>
        <p:grpSpPr>
          <a:xfrm>
            <a:off x="4726945" y="5467838"/>
            <a:ext cx="4275872" cy="792088"/>
            <a:chOff x="3491880" y="5046518"/>
            <a:chExt cx="4320480" cy="792088"/>
          </a:xfrm>
        </p:grpSpPr>
        <p:sp>
          <p:nvSpPr>
            <p:cNvPr id="4" name="Isosceles Triangle 3"/>
            <p:cNvSpPr/>
            <p:nvPr/>
          </p:nvSpPr>
          <p:spPr bwMode="auto">
            <a:xfrm>
              <a:off x="4974870" y="5046518"/>
              <a:ext cx="1368152" cy="792088"/>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6" name="Rectangle 5"/>
            <p:cNvSpPr/>
            <p:nvPr/>
          </p:nvSpPr>
          <p:spPr bwMode="auto">
            <a:xfrm>
              <a:off x="3491880" y="5230383"/>
              <a:ext cx="4320480" cy="608223"/>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grpSp>
        <p:nvGrpSpPr>
          <p:cNvPr id="36" name="Group 35"/>
          <p:cNvGrpSpPr/>
          <p:nvPr/>
        </p:nvGrpSpPr>
        <p:grpSpPr>
          <a:xfrm>
            <a:off x="6887185" y="5006173"/>
            <a:ext cx="1231587" cy="461665"/>
            <a:chOff x="7335999" y="4338113"/>
            <a:chExt cx="1244436" cy="461665"/>
          </a:xfrm>
        </p:grpSpPr>
        <p:cxnSp>
          <p:nvCxnSpPr>
            <p:cNvPr id="37" name="Straight Arrow Connector 36"/>
            <p:cNvCxnSpPr/>
            <p:nvPr/>
          </p:nvCxnSpPr>
          <p:spPr bwMode="auto">
            <a:xfrm>
              <a:off x="7335999" y="4563126"/>
              <a:ext cx="645134" cy="0"/>
            </a:xfrm>
            <a:prstGeom prst="straightConnector1">
              <a:avLst/>
            </a:prstGeom>
            <a:solidFill>
              <a:schemeClr val="accent1"/>
            </a:solidFill>
            <a:ln w="76200" cap="flat" cmpd="sng" algn="ctr">
              <a:solidFill>
                <a:srgbClr val="0070C0"/>
              </a:solidFill>
              <a:prstDash val="solid"/>
              <a:round/>
              <a:headEnd type="none" w="med" len="med"/>
              <a:tailEnd type="triangle"/>
            </a:ln>
            <a:effectLst/>
          </p:spPr>
        </p:cxnSp>
        <p:sp>
          <p:nvSpPr>
            <p:cNvPr id="38" name="TextBox 37"/>
            <p:cNvSpPr txBox="1"/>
            <p:nvPr/>
          </p:nvSpPr>
          <p:spPr>
            <a:xfrm>
              <a:off x="7945508" y="4338113"/>
              <a:ext cx="634927" cy="461665"/>
            </a:xfrm>
            <a:prstGeom prst="rect">
              <a:avLst/>
            </a:prstGeom>
            <a:noFill/>
          </p:spPr>
          <p:txBody>
            <a:bodyPr wrap="square" rtlCol="0">
              <a:spAutoFit/>
            </a:bodyPr>
            <a:lstStyle/>
            <a:p>
              <a:r>
                <a:rPr lang="en-US" sz="2400" b="1" dirty="0">
                  <a:solidFill>
                    <a:srgbClr val="0070C0"/>
                  </a:solidFill>
                  <a:latin typeface="Book Antiqua" panose="02040602050305030304" pitchFamily="18" charset="0"/>
                </a:rPr>
                <a:t>40</a:t>
              </a:r>
            </a:p>
          </p:txBody>
        </p:sp>
      </p:grpSp>
      <p:grpSp>
        <p:nvGrpSpPr>
          <p:cNvPr id="39" name="Group 38"/>
          <p:cNvGrpSpPr/>
          <p:nvPr/>
        </p:nvGrpSpPr>
        <p:grpSpPr>
          <a:xfrm>
            <a:off x="5813764" y="4997602"/>
            <a:ext cx="1076356" cy="461665"/>
            <a:chOff x="3491880" y="4356043"/>
            <a:chExt cx="1087585" cy="461665"/>
          </a:xfrm>
        </p:grpSpPr>
        <p:cxnSp>
          <p:nvCxnSpPr>
            <p:cNvPr id="40" name="Straight Arrow Connector 39"/>
            <p:cNvCxnSpPr/>
            <p:nvPr/>
          </p:nvCxnSpPr>
          <p:spPr bwMode="auto">
            <a:xfrm flipH="1">
              <a:off x="3931394" y="4586876"/>
              <a:ext cx="648071" cy="0"/>
            </a:xfrm>
            <a:prstGeom prst="straightConnector1">
              <a:avLst/>
            </a:prstGeom>
            <a:solidFill>
              <a:schemeClr val="accent1"/>
            </a:solidFill>
            <a:ln w="76200" cap="flat" cmpd="sng" algn="ctr">
              <a:solidFill>
                <a:srgbClr val="9B0000"/>
              </a:solidFill>
              <a:prstDash val="solid"/>
              <a:round/>
              <a:headEnd type="none" w="med" len="med"/>
              <a:tailEnd type="triangle"/>
            </a:ln>
            <a:effectLst/>
          </p:spPr>
        </p:cxnSp>
        <p:sp>
          <p:nvSpPr>
            <p:cNvPr id="41" name="TextBox 40"/>
            <p:cNvSpPr txBox="1"/>
            <p:nvPr/>
          </p:nvSpPr>
          <p:spPr>
            <a:xfrm>
              <a:off x="3491880" y="4356043"/>
              <a:ext cx="634927" cy="461665"/>
            </a:xfrm>
            <a:prstGeom prst="rect">
              <a:avLst/>
            </a:prstGeom>
            <a:noFill/>
          </p:spPr>
          <p:txBody>
            <a:bodyPr wrap="square" rtlCol="0">
              <a:spAutoFit/>
            </a:bodyPr>
            <a:lstStyle/>
            <a:p>
              <a:r>
                <a:rPr lang="en-US" sz="2400" b="1" dirty="0">
                  <a:solidFill>
                    <a:srgbClr val="C00000"/>
                  </a:solidFill>
                  <a:latin typeface="Book Antiqua" panose="02040602050305030304" pitchFamily="18" charset="0"/>
                </a:rPr>
                <a:t>40</a:t>
              </a:r>
            </a:p>
          </p:txBody>
        </p:sp>
      </p:grpSp>
    </p:spTree>
    <p:extLst>
      <p:ext uri="{BB962C8B-B14F-4D97-AF65-F5344CB8AC3E}">
        <p14:creationId xmlns:p14="http://schemas.microsoft.com/office/powerpoint/2010/main" val="31074246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dissolv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dissolv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36"/>
                                        </p:tgtEl>
                                        <p:attrNameLst>
                                          <p:attrName>style.visibility</p:attrName>
                                        </p:attrNameLst>
                                      </p:cBhvr>
                                      <p:to>
                                        <p:strVal val="visible"/>
                                      </p:to>
                                    </p:set>
                                    <p:anim calcmode="lin" valueType="num">
                                      <p:cBhvr additive="base">
                                        <p:cTn id="22" dur="500" fill="hold"/>
                                        <p:tgtEl>
                                          <p:spTgt spid="36"/>
                                        </p:tgtEl>
                                        <p:attrNameLst>
                                          <p:attrName>ppt_x</p:attrName>
                                        </p:attrNameLst>
                                      </p:cBhvr>
                                      <p:tavLst>
                                        <p:tav tm="0">
                                          <p:val>
                                            <p:strVal val="0-#ppt_w/2"/>
                                          </p:val>
                                        </p:tav>
                                        <p:tav tm="100000">
                                          <p:val>
                                            <p:strVal val="#ppt_x"/>
                                          </p:val>
                                        </p:tav>
                                      </p:tavLst>
                                    </p:anim>
                                    <p:anim calcmode="lin" valueType="num">
                                      <p:cBhvr additive="base">
                                        <p:cTn id="23"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9">
                                            <p:txEl>
                                              <p:pRg st="0" end="0"/>
                                            </p:txEl>
                                          </p:spTgt>
                                        </p:tgtEl>
                                        <p:attrNameLst>
                                          <p:attrName>style.visibility</p:attrName>
                                        </p:attrNameLst>
                                      </p:cBhvr>
                                      <p:to>
                                        <p:strVal val="visible"/>
                                      </p:to>
                                    </p:set>
                                    <p:animEffect transition="in" filter="dissolve">
                                      <p:cBhvr>
                                        <p:cTn id="28" dur="500"/>
                                        <p:tgtEl>
                                          <p:spTgt spid="5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59">
                                            <p:txEl>
                                              <p:pRg st="1" end="1"/>
                                            </p:txEl>
                                          </p:spTgt>
                                        </p:tgtEl>
                                        <p:attrNameLst>
                                          <p:attrName>style.visibility</p:attrName>
                                        </p:attrNameLst>
                                      </p:cBhvr>
                                      <p:to>
                                        <p:strVal val="visible"/>
                                      </p:to>
                                    </p:set>
                                    <p:animEffect transition="in" filter="dissolve">
                                      <p:cBhvr>
                                        <p:cTn id="33" dur="500"/>
                                        <p:tgtEl>
                                          <p:spTgt spid="59">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39"/>
                                        </p:tgtEl>
                                        <p:attrNameLst>
                                          <p:attrName>style.visibility</p:attrName>
                                        </p:attrNameLst>
                                      </p:cBhvr>
                                      <p:to>
                                        <p:strVal val="visible"/>
                                      </p:to>
                                    </p:set>
                                    <p:anim calcmode="lin" valueType="num">
                                      <p:cBhvr additive="base">
                                        <p:cTn id="38" dur="500" fill="hold"/>
                                        <p:tgtEl>
                                          <p:spTgt spid="39"/>
                                        </p:tgtEl>
                                        <p:attrNameLst>
                                          <p:attrName>ppt_x</p:attrName>
                                        </p:attrNameLst>
                                      </p:cBhvr>
                                      <p:tavLst>
                                        <p:tav tm="0">
                                          <p:val>
                                            <p:strVal val="1+#ppt_w/2"/>
                                          </p:val>
                                        </p:tav>
                                        <p:tav tm="100000">
                                          <p:val>
                                            <p:strVal val="#ppt_x"/>
                                          </p:val>
                                        </p:tav>
                                      </p:tavLst>
                                    </p:anim>
                                    <p:anim calcmode="lin" valueType="num">
                                      <p:cBhvr additive="base">
                                        <p:cTn id="39"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dissolve">
                                      <p:cBhvr>
                                        <p:cTn id="44" dur="500"/>
                                        <p:tgtEl>
                                          <p:spTgt spid="42"/>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4">
                                            <p:txEl>
                                              <p:pRg st="0" end="0"/>
                                            </p:txEl>
                                          </p:spTgt>
                                        </p:tgtEl>
                                        <p:attrNameLst>
                                          <p:attrName>style.visibility</p:attrName>
                                        </p:attrNameLst>
                                      </p:cBhvr>
                                      <p:to>
                                        <p:strVal val="visible"/>
                                      </p:to>
                                    </p:set>
                                    <p:animEffect transition="in" filter="dissolve">
                                      <p:cBhvr>
                                        <p:cTn id="49" dur="500"/>
                                        <p:tgtEl>
                                          <p:spTgt spid="14">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4">
                                            <p:txEl>
                                              <p:pRg st="1" end="1"/>
                                            </p:txEl>
                                          </p:spTgt>
                                        </p:tgtEl>
                                        <p:attrNameLst>
                                          <p:attrName>style.visibility</p:attrName>
                                        </p:attrNameLst>
                                      </p:cBhvr>
                                      <p:to>
                                        <p:strVal val="visible"/>
                                      </p:to>
                                    </p:set>
                                    <p:animEffect transition="in" filter="dissolve">
                                      <p:cBhvr>
                                        <p:cTn id="54" dur="500"/>
                                        <p:tgtEl>
                                          <p:spTgt spid="14">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14">
                                            <p:txEl>
                                              <p:pRg st="2" end="2"/>
                                            </p:txEl>
                                          </p:spTgt>
                                        </p:tgtEl>
                                        <p:attrNameLst>
                                          <p:attrName>style.visibility</p:attrName>
                                        </p:attrNameLst>
                                      </p:cBhvr>
                                      <p:to>
                                        <p:strVal val="visible"/>
                                      </p:to>
                                    </p:set>
                                    <p:animEffect transition="in" filter="dissolve">
                                      <p:cBhvr>
                                        <p:cTn id="59" dur="500"/>
                                        <p:tgtEl>
                                          <p:spTgt spid="14">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14">
                                            <p:txEl>
                                              <p:pRg st="3" end="3"/>
                                            </p:txEl>
                                          </p:spTgt>
                                        </p:tgtEl>
                                        <p:attrNameLst>
                                          <p:attrName>style.visibility</p:attrName>
                                        </p:attrNameLst>
                                      </p:cBhvr>
                                      <p:to>
                                        <p:strVal val="visible"/>
                                      </p:to>
                                    </p:set>
                                    <p:animEffect transition="in" filter="dissolve">
                                      <p:cBhvr>
                                        <p:cTn id="64"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build="p"/>
      <p:bldP spid="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4853"/>
          </a:xfrm>
        </p:spPr>
        <p:txBody>
          <a:bodyPr/>
          <a:lstStyle/>
          <a:p>
            <a:r>
              <a:rPr lang="en-US" sz="4000" kern="1200" dirty="0"/>
              <a:t>Optimal Service Level</a:t>
            </a:r>
          </a:p>
        </p:txBody>
      </p:sp>
      <p:sp>
        <p:nvSpPr>
          <p:cNvPr id="12" name="Content Placeholder 2"/>
          <p:cNvSpPr txBox="1">
            <a:spLocks/>
          </p:cNvSpPr>
          <p:nvPr/>
        </p:nvSpPr>
        <p:spPr bwMode="auto">
          <a:xfrm>
            <a:off x="0" y="838200"/>
            <a:ext cx="3113259" cy="720079"/>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marL="0" indent="0">
              <a:buFont typeface="Monotype Sorts" pitchFamily="2" charset="2"/>
              <a:buNone/>
            </a:pPr>
            <a:r>
              <a:rPr lang="en-US" kern="0" dirty="0">
                <a:effectLst/>
                <a:latin typeface="Book Antiqua" pitchFamily="18" charset="0"/>
              </a:rPr>
              <a:t>Cu: Underage Cost</a:t>
            </a:r>
          </a:p>
          <a:p>
            <a:pPr marL="0" indent="0">
              <a:buNone/>
            </a:pPr>
            <a:r>
              <a:rPr lang="en-US" kern="0" dirty="0">
                <a:solidFill>
                  <a:srgbClr val="0070C0"/>
                </a:solidFill>
                <a:effectLst/>
                <a:latin typeface="Book Antiqua" pitchFamily="18" charset="0"/>
              </a:rPr>
              <a:t>Cu = 80-40 = 40</a:t>
            </a:r>
          </a:p>
          <a:p>
            <a:pPr marL="0" indent="0">
              <a:buNone/>
            </a:pPr>
            <a:r>
              <a:rPr lang="en-US" kern="0" dirty="0">
                <a:effectLst/>
                <a:latin typeface="Book Antiqua" pitchFamily="18" charset="0"/>
              </a:rPr>
              <a:t>Co: Overage Cost</a:t>
            </a:r>
          </a:p>
          <a:p>
            <a:pPr marL="0" indent="0">
              <a:buNone/>
            </a:pPr>
            <a:r>
              <a:rPr lang="en-US" kern="0" dirty="0">
                <a:solidFill>
                  <a:srgbClr val="9B0000"/>
                </a:solidFill>
                <a:effectLst/>
                <a:latin typeface="Book Antiqua" pitchFamily="18" charset="0"/>
              </a:rPr>
              <a:t>Co = 40-20 = 20 </a:t>
            </a:r>
          </a:p>
          <a:p>
            <a:pPr marL="0" indent="0">
              <a:buNone/>
            </a:pPr>
            <a:endParaRPr lang="en-US" kern="0" dirty="0">
              <a:solidFill>
                <a:srgbClr val="0070C0"/>
              </a:solidFill>
              <a:effectLst/>
              <a:latin typeface="Book Antiqua" pitchFamily="18" charset="0"/>
            </a:endParaRPr>
          </a:p>
        </p:txBody>
      </p:sp>
      <p:pic>
        <p:nvPicPr>
          <p:cNvPr id="4" name="Picture 3"/>
          <p:cNvPicPr>
            <a:picLocks noChangeAspect="1"/>
          </p:cNvPicPr>
          <p:nvPr/>
        </p:nvPicPr>
        <p:blipFill>
          <a:blip r:embed="rId2"/>
          <a:stretch>
            <a:fillRect/>
          </a:stretch>
        </p:blipFill>
        <p:spPr>
          <a:xfrm>
            <a:off x="4114800" y="1082231"/>
            <a:ext cx="4594860" cy="2308860"/>
          </a:xfrm>
          <a:prstGeom prst="rect">
            <a:avLst/>
          </a:prstGeom>
        </p:spPr>
      </p:pic>
      <p:sp>
        <p:nvSpPr>
          <p:cNvPr id="19" name="Isosceles Triangle 18"/>
          <p:cNvSpPr/>
          <p:nvPr/>
        </p:nvSpPr>
        <p:spPr bwMode="auto">
          <a:xfrm>
            <a:off x="6102930" y="3253674"/>
            <a:ext cx="1368152" cy="792088"/>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20" name="Rectangle 19"/>
          <p:cNvSpPr/>
          <p:nvPr/>
        </p:nvSpPr>
        <p:spPr bwMode="auto">
          <a:xfrm>
            <a:off x="4622050" y="3455728"/>
            <a:ext cx="4320480" cy="608223"/>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nvGrpSpPr>
          <p:cNvPr id="36" name="Group 35"/>
          <p:cNvGrpSpPr/>
          <p:nvPr/>
        </p:nvGrpSpPr>
        <p:grpSpPr>
          <a:xfrm>
            <a:off x="6800135" y="2755369"/>
            <a:ext cx="1244436" cy="461665"/>
            <a:chOff x="7335999" y="4338113"/>
            <a:chExt cx="1244436" cy="461665"/>
          </a:xfrm>
        </p:grpSpPr>
        <p:cxnSp>
          <p:nvCxnSpPr>
            <p:cNvPr id="37" name="Straight Arrow Connector 36"/>
            <p:cNvCxnSpPr/>
            <p:nvPr/>
          </p:nvCxnSpPr>
          <p:spPr bwMode="auto">
            <a:xfrm>
              <a:off x="7335999" y="4563126"/>
              <a:ext cx="645134" cy="0"/>
            </a:xfrm>
            <a:prstGeom prst="straightConnector1">
              <a:avLst/>
            </a:prstGeom>
            <a:solidFill>
              <a:schemeClr val="accent1"/>
            </a:solidFill>
            <a:ln w="76200" cap="flat" cmpd="sng" algn="ctr">
              <a:solidFill>
                <a:srgbClr val="0070C0"/>
              </a:solidFill>
              <a:prstDash val="solid"/>
              <a:round/>
              <a:headEnd type="none" w="med" len="med"/>
              <a:tailEnd type="triangle"/>
            </a:ln>
            <a:effectLst/>
          </p:spPr>
        </p:cxnSp>
        <p:sp>
          <p:nvSpPr>
            <p:cNvPr id="38" name="TextBox 37"/>
            <p:cNvSpPr txBox="1"/>
            <p:nvPr/>
          </p:nvSpPr>
          <p:spPr>
            <a:xfrm>
              <a:off x="7945508" y="4338113"/>
              <a:ext cx="634927" cy="461665"/>
            </a:xfrm>
            <a:prstGeom prst="rect">
              <a:avLst/>
            </a:prstGeom>
            <a:noFill/>
          </p:spPr>
          <p:txBody>
            <a:bodyPr wrap="square" rtlCol="0">
              <a:spAutoFit/>
            </a:bodyPr>
            <a:lstStyle/>
            <a:p>
              <a:r>
                <a:rPr lang="en-US" sz="2400" b="1" dirty="0">
                  <a:solidFill>
                    <a:srgbClr val="0070C0"/>
                  </a:solidFill>
                  <a:latin typeface="Book Antiqua" panose="02040602050305030304" pitchFamily="18" charset="0"/>
                </a:rPr>
                <a:t>40</a:t>
              </a:r>
            </a:p>
          </p:txBody>
        </p:sp>
      </p:grpSp>
      <p:grpSp>
        <p:nvGrpSpPr>
          <p:cNvPr id="39" name="Group 38"/>
          <p:cNvGrpSpPr/>
          <p:nvPr/>
        </p:nvGrpSpPr>
        <p:grpSpPr>
          <a:xfrm>
            <a:off x="5918194" y="2749549"/>
            <a:ext cx="864096" cy="461665"/>
            <a:chOff x="3491880" y="4356043"/>
            <a:chExt cx="864096" cy="461665"/>
          </a:xfrm>
        </p:grpSpPr>
        <p:cxnSp>
          <p:nvCxnSpPr>
            <p:cNvPr id="40" name="Straight Arrow Connector 39"/>
            <p:cNvCxnSpPr/>
            <p:nvPr/>
          </p:nvCxnSpPr>
          <p:spPr bwMode="auto">
            <a:xfrm flipH="1">
              <a:off x="3931395" y="4586875"/>
              <a:ext cx="424581" cy="1"/>
            </a:xfrm>
            <a:prstGeom prst="straightConnector1">
              <a:avLst/>
            </a:prstGeom>
            <a:solidFill>
              <a:schemeClr val="accent1"/>
            </a:solidFill>
            <a:ln w="76200" cap="flat" cmpd="sng" algn="ctr">
              <a:solidFill>
                <a:srgbClr val="C00000"/>
              </a:solidFill>
              <a:prstDash val="solid"/>
              <a:round/>
              <a:headEnd type="none" w="med" len="med"/>
              <a:tailEnd type="triangle"/>
            </a:ln>
            <a:effectLst/>
          </p:spPr>
        </p:cxnSp>
        <p:sp>
          <p:nvSpPr>
            <p:cNvPr id="41" name="TextBox 40"/>
            <p:cNvSpPr txBox="1"/>
            <p:nvPr/>
          </p:nvSpPr>
          <p:spPr>
            <a:xfrm>
              <a:off x="3491880" y="4356043"/>
              <a:ext cx="634927" cy="461665"/>
            </a:xfrm>
            <a:prstGeom prst="rect">
              <a:avLst/>
            </a:prstGeom>
            <a:noFill/>
          </p:spPr>
          <p:txBody>
            <a:bodyPr wrap="square" rtlCol="0">
              <a:spAutoFit/>
            </a:bodyPr>
            <a:lstStyle/>
            <a:p>
              <a:r>
                <a:rPr lang="en-US" sz="2400" b="1" dirty="0">
                  <a:solidFill>
                    <a:srgbClr val="9B0000"/>
                  </a:solidFill>
                  <a:latin typeface="Book Antiqua" panose="02040602050305030304" pitchFamily="18" charset="0"/>
                </a:rPr>
                <a:t>20</a:t>
              </a:r>
            </a:p>
          </p:txBody>
        </p:sp>
      </p:grpSp>
      <p:sp>
        <p:nvSpPr>
          <p:cNvPr id="14" name="Content Placeholder 2"/>
          <p:cNvSpPr txBox="1">
            <a:spLocks/>
          </p:cNvSpPr>
          <p:nvPr/>
        </p:nvSpPr>
        <p:spPr bwMode="auto">
          <a:xfrm>
            <a:off x="41315" y="2566302"/>
            <a:ext cx="4741280" cy="144016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0" indent="0">
              <a:spcBef>
                <a:spcPct val="20000"/>
              </a:spcBef>
              <a:buClr>
                <a:srgbClr val="66FFFF"/>
              </a:buClr>
              <a:buSzPct val="75000"/>
              <a:buFont typeface="Monotype Sorts" pitchFamily="2" charset="2"/>
              <a:buNone/>
              <a:defRPr sz="2000" kern="0">
                <a:effectLst/>
                <a:latin typeface="Book Antiqua" pitchFamily="18" charset="0"/>
                <a:ea typeface="+mn-ea"/>
              </a:defRPr>
            </a:lvl1pPr>
            <a:lvl2pPr marL="742950" indent="-285750">
              <a:spcBef>
                <a:spcPct val="20000"/>
              </a:spcBef>
              <a:buClr>
                <a:srgbClr val="66FFFF"/>
              </a:buClr>
              <a:buSzPct val="125000"/>
              <a:buChar char="•"/>
              <a:defRPr sz="2400">
                <a:effectLst>
                  <a:outerShdw blurRad="38100" dist="38100" dir="2700000" algn="tl">
                    <a:srgbClr val="000000"/>
                  </a:outerShdw>
                </a:effectLst>
                <a:latin typeface="+mn-lt"/>
              </a:defRPr>
            </a:lvl2pPr>
            <a:lvl3pPr marL="1143000" indent="-228600">
              <a:spcBef>
                <a:spcPct val="20000"/>
              </a:spcBef>
              <a:buClr>
                <a:srgbClr val="66FFFF"/>
              </a:buClr>
              <a:buChar char="•"/>
              <a:defRPr sz="2400">
                <a:effectLst>
                  <a:outerShdw blurRad="38100" dist="38100" dir="2700000" algn="tl">
                    <a:srgbClr val="000000"/>
                  </a:outerShdw>
                </a:effectLst>
                <a:latin typeface="+mn-lt"/>
              </a:defRPr>
            </a:lvl3pPr>
            <a:lvl4pPr marL="1600200" indent="-228600">
              <a:spcBef>
                <a:spcPct val="20000"/>
              </a:spcBef>
              <a:buChar char="–"/>
              <a:defRPr sz="2000">
                <a:latin typeface="Times New Roman" pitchFamily="18" charset="0"/>
              </a:defRPr>
            </a:lvl4pPr>
            <a:lvl5pPr marL="2057400" indent="-228600">
              <a:spcBef>
                <a:spcPct val="20000"/>
              </a:spcBef>
              <a:buChar char="»"/>
              <a:defRPr sz="2000">
                <a:latin typeface="Times New Roman" pitchFamily="18" charset="0"/>
              </a:defRPr>
            </a:lvl5pPr>
            <a:lvl6pPr marL="2514600" indent="-228600" eaLnBrk="0" fontAlgn="base" hangingPunct="0">
              <a:spcBef>
                <a:spcPct val="20000"/>
              </a:spcBef>
              <a:spcAft>
                <a:spcPct val="0"/>
              </a:spcAft>
              <a:buChar char="»"/>
              <a:defRPr sz="2000">
                <a:latin typeface="Times New Roman" pitchFamily="18" charset="0"/>
              </a:defRPr>
            </a:lvl6pPr>
            <a:lvl7pPr marL="2971800" indent="-228600" eaLnBrk="0" fontAlgn="base" hangingPunct="0">
              <a:spcBef>
                <a:spcPct val="20000"/>
              </a:spcBef>
              <a:spcAft>
                <a:spcPct val="0"/>
              </a:spcAft>
              <a:buChar char="»"/>
              <a:defRPr sz="2000">
                <a:latin typeface="Times New Roman" pitchFamily="18" charset="0"/>
              </a:defRPr>
            </a:lvl7pPr>
            <a:lvl8pPr marL="3429000" indent="-228600" eaLnBrk="0" fontAlgn="base" hangingPunct="0">
              <a:spcBef>
                <a:spcPct val="20000"/>
              </a:spcBef>
              <a:spcAft>
                <a:spcPct val="0"/>
              </a:spcAft>
              <a:buChar char="»"/>
              <a:defRPr sz="2000">
                <a:latin typeface="Times New Roman" pitchFamily="18" charset="0"/>
              </a:defRPr>
            </a:lvl8pPr>
            <a:lvl9pPr marL="3886200" indent="-228600" eaLnBrk="0" fontAlgn="base" hangingPunct="0">
              <a:spcBef>
                <a:spcPct val="20000"/>
              </a:spcBef>
              <a:spcAft>
                <a:spcPct val="0"/>
              </a:spcAft>
              <a:buChar char="»"/>
              <a:defRPr sz="2000">
                <a:latin typeface="Times New Roman" pitchFamily="18" charset="0"/>
              </a:defRPr>
            </a:lvl9pPr>
          </a:lstStyle>
          <a:p>
            <a:r>
              <a:rPr lang="en-US" dirty="0"/>
              <a:t>Blue Arrow (Blue Arrow + Red Arrow)</a:t>
            </a:r>
          </a:p>
          <a:p>
            <a:r>
              <a:rPr lang="en-US" dirty="0">
                <a:solidFill>
                  <a:srgbClr val="C00000"/>
                </a:solidFill>
              </a:rPr>
              <a:t>SL* = Cu/(Cu+Co) = P(</a:t>
            </a:r>
            <a:r>
              <a:rPr lang="en-US" b="1" dirty="0">
                <a:solidFill>
                  <a:srgbClr val="C00000"/>
                </a:solidFill>
              </a:rPr>
              <a:t>LTD</a:t>
            </a:r>
            <a:r>
              <a:rPr lang="en-US" dirty="0">
                <a:solidFill>
                  <a:srgbClr val="C00000"/>
                </a:solidFill>
              </a:rPr>
              <a:t> ≤ ROP)  </a:t>
            </a:r>
          </a:p>
          <a:p>
            <a:r>
              <a:rPr lang="en-US" dirty="0"/>
              <a:t>SL* = 40/(40+20)</a:t>
            </a:r>
          </a:p>
          <a:p>
            <a:r>
              <a:rPr lang="en-US" dirty="0"/>
              <a:t>SL* = 2/3 = 0.67</a:t>
            </a:r>
          </a:p>
          <a:p>
            <a:endParaRPr lang="en-US" dirty="0"/>
          </a:p>
          <a:p>
            <a:endParaRPr lang="en-US" dirty="0"/>
          </a:p>
          <a:p>
            <a:endParaRPr lang="en-US" dirty="0"/>
          </a:p>
        </p:txBody>
      </p:sp>
      <p:grpSp>
        <p:nvGrpSpPr>
          <p:cNvPr id="18" name="Group 5"/>
          <p:cNvGrpSpPr>
            <a:grpSpLocks/>
          </p:cNvGrpSpPr>
          <p:nvPr/>
        </p:nvGrpSpPr>
        <p:grpSpPr bwMode="auto">
          <a:xfrm>
            <a:off x="5575758" y="3387769"/>
            <a:ext cx="1319797" cy="592069"/>
            <a:chOff x="615" y="2016"/>
            <a:chExt cx="2176" cy="379"/>
          </a:xfrm>
        </p:grpSpPr>
        <p:sp>
          <p:nvSpPr>
            <p:cNvPr id="21" name="Line 6"/>
            <p:cNvSpPr>
              <a:spLocks noChangeShapeType="1"/>
            </p:cNvSpPr>
            <p:nvPr/>
          </p:nvSpPr>
          <p:spPr bwMode="auto">
            <a:xfrm flipV="1">
              <a:off x="2256" y="2016"/>
              <a:ext cx="288" cy="192"/>
            </a:xfrm>
            <a:prstGeom prst="line">
              <a:avLst/>
            </a:prstGeom>
            <a:noFill/>
            <a:ln w="57150">
              <a:solidFill>
                <a:schemeClr val="bg1"/>
              </a:solidFill>
              <a:round/>
              <a:headEnd type="none" w="med" len="me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chemeClr val="bg1"/>
                </a:solidFill>
                <a:latin typeface="Book Antiqua" pitchFamily="18" charset="0"/>
              </a:endParaRPr>
            </a:p>
          </p:txBody>
        </p:sp>
        <p:sp>
          <p:nvSpPr>
            <p:cNvPr id="22" name="Text Box 7"/>
            <p:cNvSpPr txBox="1">
              <a:spLocks noChangeArrowheads="1"/>
            </p:cNvSpPr>
            <p:nvPr/>
          </p:nvSpPr>
          <p:spPr bwMode="auto">
            <a:xfrm>
              <a:off x="615" y="2159"/>
              <a:ext cx="2176"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800" b="1" dirty="0">
                  <a:solidFill>
                    <a:schemeClr val="bg1"/>
                  </a:solidFill>
                  <a:latin typeface="Book Antiqua" pitchFamily="18" charset="0"/>
                </a:rPr>
                <a:t>Compute x</a:t>
              </a:r>
            </a:p>
          </p:txBody>
        </p:sp>
      </p:grpSp>
      <p:grpSp>
        <p:nvGrpSpPr>
          <p:cNvPr id="23" name="Group 9"/>
          <p:cNvGrpSpPr>
            <a:grpSpLocks/>
          </p:cNvGrpSpPr>
          <p:nvPr/>
        </p:nvGrpSpPr>
        <p:grpSpPr bwMode="auto">
          <a:xfrm>
            <a:off x="4461952" y="891424"/>
            <a:ext cx="2091169" cy="1523022"/>
            <a:chOff x="2273" y="328"/>
            <a:chExt cx="1198" cy="1526"/>
          </a:xfrm>
        </p:grpSpPr>
        <p:sp>
          <p:nvSpPr>
            <p:cNvPr id="24" name="Text Box 11"/>
            <p:cNvSpPr txBox="1">
              <a:spLocks noChangeArrowheads="1"/>
            </p:cNvSpPr>
            <p:nvPr/>
          </p:nvSpPr>
          <p:spPr bwMode="auto">
            <a:xfrm>
              <a:off x="2273" y="328"/>
              <a:ext cx="1198" cy="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800" dirty="0">
                  <a:latin typeface="Book Antiqua" pitchFamily="18" charset="0"/>
                </a:rPr>
                <a:t>Given a 66.67% SL</a:t>
              </a:r>
            </a:p>
            <a:p>
              <a:r>
                <a:rPr lang="en-US" sz="1800" dirty="0">
                  <a:latin typeface="Book Antiqua" pitchFamily="18" charset="0"/>
                </a:rPr>
                <a:t>66.67% Probability</a:t>
              </a:r>
            </a:p>
          </p:txBody>
        </p:sp>
        <p:sp>
          <p:nvSpPr>
            <p:cNvPr id="25" name="Line 10"/>
            <p:cNvSpPr>
              <a:spLocks noChangeShapeType="1"/>
            </p:cNvSpPr>
            <p:nvPr/>
          </p:nvSpPr>
          <p:spPr bwMode="auto">
            <a:xfrm>
              <a:off x="2656" y="976"/>
              <a:ext cx="414" cy="87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800">
                <a:latin typeface="Book Antiqua" pitchFamily="18" charset="0"/>
              </a:endParaRPr>
            </a:p>
          </p:txBody>
        </p:sp>
      </p:grpSp>
      <p:sp>
        <p:nvSpPr>
          <p:cNvPr id="26" name="Rectangle 25"/>
          <p:cNvSpPr/>
          <p:nvPr/>
        </p:nvSpPr>
        <p:spPr>
          <a:xfrm>
            <a:off x="66103" y="4967158"/>
            <a:ext cx="7154523" cy="830997"/>
          </a:xfrm>
          <a:prstGeom prst="rect">
            <a:avLst/>
          </a:prstGeom>
        </p:spPr>
        <p:txBody>
          <a:bodyPr wrap="none">
            <a:spAutoFit/>
          </a:bodyPr>
          <a:lstStyle/>
          <a:p>
            <a:r>
              <a:rPr lang="en-US" sz="2400" dirty="0">
                <a:solidFill>
                  <a:srgbClr val="000000"/>
                </a:solidFill>
                <a:latin typeface="Book Antiqua" panose="02040602050305030304" pitchFamily="18" charset="0"/>
              </a:rPr>
              <a:t>ROP=</a:t>
            </a:r>
            <a:r>
              <a:rPr lang="en-US" sz="2400" dirty="0">
                <a:latin typeface="Book Antiqua" panose="02040602050305030304" pitchFamily="18" charset="0"/>
              </a:rPr>
              <a:t> </a:t>
            </a:r>
            <a:r>
              <a:rPr lang="en-US" sz="2400" dirty="0">
                <a:solidFill>
                  <a:srgbClr val="000000"/>
                </a:solidFill>
                <a:latin typeface="Book Antiqua" panose="02040602050305030304" pitchFamily="18" charset="0"/>
              </a:rPr>
              <a:t>NORMINV(2/3,100,25)</a:t>
            </a:r>
            <a:r>
              <a:rPr lang="en-US" sz="2400" dirty="0">
                <a:latin typeface="Book Antiqua" panose="02040602050305030304" pitchFamily="18" charset="0"/>
              </a:rPr>
              <a:t> = </a:t>
            </a:r>
            <a:r>
              <a:rPr lang="en-US" sz="2400" dirty="0">
                <a:solidFill>
                  <a:srgbClr val="000000"/>
                </a:solidFill>
                <a:latin typeface="Book Antiqua" panose="02040602050305030304" pitchFamily="18" charset="0"/>
              </a:rPr>
              <a:t>110.7682 </a:t>
            </a:r>
            <a:r>
              <a:rPr lang="en-US" sz="2400" dirty="0">
                <a:solidFill>
                  <a:srgbClr val="000000"/>
                </a:solidFill>
                <a:latin typeface="Book Antiqua" panose="02040602050305030304" pitchFamily="18" charset="0"/>
                <a:sym typeface="Symbol" panose="05050102010706020507" pitchFamily="18" charset="2"/>
              </a:rPr>
              <a:t></a:t>
            </a:r>
            <a:r>
              <a:rPr lang="en-US" sz="2400" dirty="0">
                <a:solidFill>
                  <a:srgbClr val="000000"/>
                </a:solidFill>
                <a:latin typeface="Book Antiqua" panose="02040602050305030304" pitchFamily="18" charset="0"/>
              </a:rPr>
              <a:t>111</a:t>
            </a:r>
          </a:p>
          <a:p>
            <a:r>
              <a:rPr lang="en-US" sz="2400" dirty="0">
                <a:latin typeface="Book Antiqua" panose="02040602050305030304" pitchFamily="18" charset="0"/>
              </a:rPr>
              <a:t>New SL = </a:t>
            </a:r>
            <a:r>
              <a:rPr lang="en-US" sz="2400" dirty="0">
                <a:solidFill>
                  <a:srgbClr val="000000"/>
                </a:solidFill>
                <a:latin typeface="Book Antiqua" panose="02040602050305030304" pitchFamily="18" charset="0"/>
              </a:rPr>
              <a:t>NORM.DIST(111,100,25,1)</a:t>
            </a:r>
            <a:r>
              <a:rPr lang="en-US" sz="2400" dirty="0">
                <a:latin typeface="Book Antiqua" panose="02040602050305030304" pitchFamily="18" charset="0"/>
              </a:rPr>
              <a:t> = 0.670031446</a:t>
            </a:r>
          </a:p>
        </p:txBody>
      </p:sp>
    </p:spTree>
    <p:extLst>
      <p:ext uri="{BB962C8B-B14F-4D97-AF65-F5344CB8AC3E}">
        <p14:creationId xmlns:p14="http://schemas.microsoft.com/office/powerpoint/2010/main" val="7977979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dissolv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dissolv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dissolv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dissolve">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36"/>
                                        </p:tgtEl>
                                        <p:attrNameLst>
                                          <p:attrName>style.visibility</p:attrName>
                                        </p:attrNameLst>
                                      </p:cBhvr>
                                      <p:to>
                                        <p:strVal val="visible"/>
                                      </p:to>
                                    </p:set>
                                    <p:anim calcmode="lin" valueType="num">
                                      <p:cBhvr additive="base">
                                        <p:cTn id="27" dur="500" fill="hold"/>
                                        <p:tgtEl>
                                          <p:spTgt spid="36"/>
                                        </p:tgtEl>
                                        <p:attrNameLst>
                                          <p:attrName>ppt_x</p:attrName>
                                        </p:attrNameLst>
                                      </p:cBhvr>
                                      <p:tavLst>
                                        <p:tav tm="0">
                                          <p:val>
                                            <p:strVal val="0-#ppt_w/2"/>
                                          </p:val>
                                        </p:tav>
                                        <p:tav tm="100000">
                                          <p:val>
                                            <p:strVal val="#ppt_x"/>
                                          </p:val>
                                        </p:tav>
                                      </p:tavLst>
                                    </p:anim>
                                    <p:anim calcmode="lin" valueType="num">
                                      <p:cBhvr additive="base">
                                        <p:cTn id="28"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nodeType="clickEffect">
                                  <p:stCondLst>
                                    <p:cond delay="0"/>
                                  </p:stCondLst>
                                  <p:childTnLst>
                                    <p:set>
                                      <p:cBhvr>
                                        <p:cTn id="32" dur="1" fill="hold">
                                          <p:stCondLst>
                                            <p:cond delay="0"/>
                                          </p:stCondLst>
                                        </p:cTn>
                                        <p:tgtEl>
                                          <p:spTgt spid="39"/>
                                        </p:tgtEl>
                                        <p:attrNameLst>
                                          <p:attrName>style.visibility</p:attrName>
                                        </p:attrNameLst>
                                      </p:cBhvr>
                                      <p:to>
                                        <p:strVal val="visible"/>
                                      </p:to>
                                    </p:set>
                                    <p:anim calcmode="lin" valueType="num">
                                      <p:cBhvr additive="base">
                                        <p:cTn id="33" dur="500" fill="hold"/>
                                        <p:tgtEl>
                                          <p:spTgt spid="39"/>
                                        </p:tgtEl>
                                        <p:attrNameLst>
                                          <p:attrName>ppt_x</p:attrName>
                                        </p:attrNameLst>
                                      </p:cBhvr>
                                      <p:tavLst>
                                        <p:tav tm="0">
                                          <p:val>
                                            <p:strVal val="1+#ppt_w/2"/>
                                          </p:val>
                                        </p:tav>
                                        <p:tav tm="100000">
                                          <p:val>
                                            <p:strVal val="#ppt_x"/>
                                          </p:val>
                                        </p:tav>
                                      </p:tavLst>
                                    </p:anim>
                                    <p:anim calcmode="lin" valueType="num">
                                      <p:cBhvr additive="base">
                                        <p:cTn id="34"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dissolve">
                                      <p:cBhvr>
                                        <p:cTn id="39" dur="500"/>
                                        <p:tgtEl>
                                          <p:spTgt spid="4"/>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4">
                                            <p:txEl>
                                              <p:pRg st="0" end="0"/>
                                            </p:txEl>
                                          </p:spTgt>
                                        </p:tgtEl>
                                        <p:attrNameLst>
                                          <p:attrName>style.visibility</p:attrName>
                                        </p:attrNameLst>
                                      </p:cBhvr>
                                      <p:to>
                                        <p:strVal val="visible"/>
                                      </p:to>
                                    </p:set>
                                    <p:animEffect transition="in" filter="dissolve">
                                      <p:cBhvr>
                                        <p:cTn id="44" dur="500"/>
                                        <p:tgtEl>
                                          <p:spTgt spid="1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4">
                                            <p:txEl>
                                              <p:pRg st="1" end="1"/>
                                            </p:txEl>
                                          </p:spTgt>
                                        </p:tgtEl>
                                        <p:attrNameLst>
                                          <p:attrName>style.visibility</p:attrName>
                                        </p:attrNameLst>
                                      </p:cBhvr>
                                      <p:to>
                                        <p:strVal val="visible"/>
                                      </p:to>
                                    </p:set>
                                    <p:animEffect transition="in" filter="dissolve">
                                      <p:cBhvr>
                                        <p:cTn id="49" dur="500"/>
                                        <p:tgtEl>
                                          <p:spTgt spid="14">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4">
                                            <p:txEl>
                                              <p:pRg st="2" end="2"/>
                                            </p:txEl>
                                          </p:spTgt>
                                        </p:tgtEl>
                                        <p:attrNameLst>
                                          <p:attrName>style.visibility</p:attrName>
                                        </p:attrNameLst>
                                      </p:cBhvr>
                                      <p:to>
                                        <p:strVal val="visible"/>
                                      </p:to>
                                    </p:set>
                                    <p:animEffect transition="in" filter="dissolve">
                                      <p:cBhvr>
                                        <p:cTn id="54" dur="500"/>
                                        <p:tgtEl>
                                          <p:spTgt spid="14">
                                            <p:txEl>
                                              <p:pRg st="2" end="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14">
                                            <p:txEl>
                                              <p:pRg st="3" end="3"/>
                                            </p:txEl>
                                          </p:spTgt>
                                        </p:tgtEl>
                                        <p:attrNameLst>
                                          <p:attrName>style.visibility</p:attrName>
                                        </p:attrNameLst>
                                      </p:cBhvr>
                                      <p:to>
                                        <p:strVal val="visible"/>
                                      </p:to>
                                    </p:set>
                                    <p:animEffect transition="in" filter="dissolve">
                                      <p:cBhvr>
                                        <p:cTn id="59" dur="500"/>
                                        <p:tgtEl>
                                          <p:spTgt spid="14">
                                            <p:txEl>
                                              <p:pRg st="3" end="3"/>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nodeType="click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dissolve">
                                      <p:cBhvr>
                                        <p:cTn id="64" dur="5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dissolve">
                                      <p:cBhvr>
                                        <p:cTn id="69" dur="500"/>
                                        <p:tgtEl>
                                          <p:spTgt spid="18"/>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26">
                                            <p:txEl>
                                              <p:pRg st="0" end="0"/>
                                            </p:txEl>
                                          </p:spTgt>
                                        </p:tgtEl>
                                        <p:attrNameLst>
                                          <p:attrName>style.visibility</p:attrName>
                                        </p:attrNameLst>
                                      </p:cBhvr>
                                      <p:to>
                                        <p:strVal val="visible"/>
                                      </p:to>
                                    </p:set>
                                    <p:animEffect transition="in" filter="dissolve">
                                      <p:cBhvr>
                                        <p:cTn id="74" dur="500"/>
                                        <p:tgtEl>
                                          <p:spTgt spid="26">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26">
                                            <p:txEl>
                                              <p:pRg st="1" end="1"/>
                                            </p:txEl>
                                          </p:spTgt>
                                        </p:tgtEl>
                                        <p:attrNameLst>
                                          <p:attrName>style.visibility</p:attrName>
                                        </p:attrNameLst>
                                      </p:cBhvr>
                                      <p:to>
                                        <p:strVal val="visible"/>
                                      </p:to>
                                    </p:set>
                                    <p:animEffect transition="in" filter="dissolve">
                                      <p:cBhvr>
                                        <p:cTn id="79" dur="500"/>
                                        <p:tgtEl>
                                          <p:spTgt spid="2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build="p"/>
      <p:bldP spid="26"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0" y="0"/>
            <a:ext cx="9144000" cy="692696"/>
          </a:xfrm>
        </p:spPr>
        <p:txBody>
          <a:bodyPr/>
          <a:lstStyle/>
          <a:p>
            <a:r>
              <a:rPr lang="en-US" sz="4000" kern="1200" dirty="0"/>
              <a:t>Problem 2. The News Vendor Problem</a:t>
            </a:r>
          </a:p>
        </p:txBody>
      </p:sp>
      <p:sp>
        <p:nvSpPr>
          <p:cNvPr id="1028" name="Text Box 69"/>
          <p:cNvSpPr txBox="1">
            <a:spLocks noChangeArrowheads="1"/>
          </p:cNvSpPr>
          <p:nvPr/>
        </p:nvSpPr>
        <p:spPr bwMode="auto">
          <a:xfrm>
            <a:off x="0" y="764703"/>
            <a:ext cx="9144000" cy="5632311"/>
          </a:xfrm>
          <a:prstGeom prst="rect">
            <a:avLst/>
          </a:prstGeom>
          <a:noFill/>
          <a:ln w="9525">
            <a:noFill/>
            <a:miter lim="800000"/>
            <a:headEnd/>
            <a:tailEnd/>
          </a:ln>
        </p:spPr>
        <p:txBody>
          <a:bodyPr wrap="square">
            <a:spAutoFit/>
          </a:bodyPr>
          <a:lstStyle/>
          <a:p>
            <a:pPr hangingPunct="0"/>
            <a:r>
              <a:rPr lang="en-US" sz="2400" dirty="0">
                <a:latin typeface="Book Antiqua" pitchFamily="18" charset="0"/>
              </a:rPr>
              <a:t>An electronics superstore is carrying a 60”  LEDTV for the upcoming Christmas holiday sales. Each TV can be sold at $2,500. The store can purchase each unit for $1,800. Any unsold TVs can be salvaged, through end of year sales, for $1,700. The retailer estimates that the demand for this TV will be Normally distributed with mean of 150 and standard deviation of 15.  How many units should they order? </a:t>
            </a:r>
          </a:p>
          <a:p>
            <a:pPr hangingPunct="0"/>
            <a:r>
              <a:rPr lang="en-US" sz="2400" dirty="0">
                <a:latin typeface="Book Antiqua" pitchFamily="18" charset="0"/>
              </a:rPr>
              <a:t>Note: If they order 150, they will be out of stock 50% of the time.</a:t>
            </a:r>
          </a:p>
          <a:p>
            <a:pPr hangingPunct="0"/>
            <a:r>
              <a:rPr lang="en-US" sz="2400" dirty="0">
                <a:latin typeface="Book Antiqua" pitchFamily="18" charset="0"/>
              </a:rPr>
              <a:t>Which service level is optimal? 80%, 90%, 95%, 99%??</a:t>
            </a:r>
          </a:p>
          <a:p>
            <a:r>
              <a:rPr lang="en-US" sz="2400" dirty="0">
                <a:latin typeface="Book Antiqua" pitchFamily="18" charset="0"/>
              </a:rPr>
              <a:t>Cost =1800, Sales Price = 2500, Salvage Value  = 1700</a:t>
            </a:r>
          </a:p>
          <a:p>
            <a:r>
              <a:rPr lang="en-US" sz="2400" dirty="0">
                <a:latin typeface="Book Antiqua" pitchFamily="18" charset="0"/>
              </a:rPr>
              <a:t>Underage Cost  = Marginal Benefit = p-c =  2500-1800 = 700</a:t>
            </a:r>
          </a:p>
          <a:p>
            <a:r>
              <a:rPr lang="en-US" sz="2400" dirty="0">
                <a:latin typeface="Book Antiqua" pitchFamily="18" charset="0"/>
              </a:rPr>
              <a:t>Overage Cost = Marginal Cost = c-v  = 1800-1700 = 100</a:t>
            </a:r>
          </a:p>
          <a:p>
            <a:r>
              <a:rPr lang="en-US" sz="2400" dirty="0">
                <a:solidFill>
                  <a:srgbClr val="C00000"/>
                </a:solidFill>
                <a:latin typeface="Book Antiqua" pitchFamily="18" charset="0"/>
              </a:rPr>
              <a:t>Optimal Service Level = SL* = P(</a:t>
            </a:r>
            <a:r>
              <a:rPr lang="en-US" sz="2400" b="1" dirty="0">
                <a:solidFill>
                  <a:srgbClr val="C00000"/>
                </a:solidFill>
                <a:latin typeface="Book Antiqua" pitchFamily="18" charset="0"/>
              </a:rPr>
              <a:t>LTD</a:t>
            </a:r>
            <a:r>
              <a:rPr lang="en-US" sz="2400" dirty="0">
                <a:solidFill>
                  <a:srgbClr val="C00000"/>
                </a:solidFill>
                <a:latin typeface="Book Antiqua" pitchFamily="18" charset="0"/>
              </a:rPr>
              <a:t> ≤ ROP) = Cu/(</a:t>
            </a:r>
            <a:r>
              <a:rPr lang="en-US" sz="2400" dirty="0" err="1">
                <a:solidFill>
                  <a:srgbClr val="C00000"/>
                </a:solidFill>
                <a:latin typeface="Book Antiqua" pitchFamily="18" charset="0"/>
              </a:rPr>
              <a:t>Cu+Co</a:t>
            </a:r>
            <a:r>
              <a:rPr lang="en-US" sz="2400" dirty="0">
                <a:solidFill>
                  <a:srgbClr val="C00000"/>
                </a:solidFill>
                <a:latin typeface="Book Antiqua" pitchFamily="18" charset="0"/>
              </a:rPr>
              <a:t>)</a:t>
            </a:r>
          </a:p>
          <a:p>
            <a:r>
              <a:rPr lang="en-US" sz="2400" dirty="0">
                <a:solidFill>
                  <a:srgbClr val="C00000"/>
                </a:solidFill>
                <a:latin typeface="Book Antiqua" pitchFamily="18" charset="0"/>
              </a:rPr>
              <a:t>Or in NVP  Terminology SL* = P(</a:t>
            </a:r>
            <a:r>
              <a:rPr lang="en-US" sz="2400" b="1" dirty="0">
                <a:solidFill>
                  <a:srgbClr val="C00000"/>
                </a:solidFill>
                <a:latin typeface="Book Antiqua" pitchFamily="18" charset="0"/>
              </a:rPr>
              <a:t>R</a:t>
            </a:r>
            <a:r>
              <a:rPr lang="en-US" sz="2400" dirty="0">
                <a:solidFill>
                  <a:srgbClr val="C00000"/>
                </a:solidFill>
                <a:latin typeface="Book Antiqua" pitchFamily="18" charset="0"/>
              </a:rPr>
              <a:t> ≤ Q*) = Cu/(</a:t>
            </a:r>
            <a:r>
              <a:rPr lang="en-US" sz="2400" dirty="0" err="1">
                <a:solidFill>
                  <a:srgbClr val="C00000"/>
                </a:solidFill>
                <a:latin typeface="Book Antiqua" pitchFamily="18" charset="0"/>
              </a:rPr>
              <a:t>Cu+Co</a:t>
            </a:r>
            <a:r>
              <a:rPr lang="en-US" sz="2400" dirty="0">
                <a:solidFill>
                  <a:srgbClr val="C00000"/>
                </a:solidFill>
                <a:latin typeface="Book Antiqua" pitchFamily="18" charset="0"/>
              </a:rPr>
              <a:t>)</a:t>
            </a:r>
          </a:p>
          <a:p>
            <a:endParaRPr lang="en-US" dirty="0">
              <a:solidFill>
                <a:srgbClr val="C00000"/>
              </a:solidFill>
              <a:latin typeface="Book Antiqua" pitchFamily="18" charset="0"/>
            </a:endParaRPr>
          </a:p>
        </p:txBody>
      </p:sp>
    </p:spTree>
    <p:extLst>
      <p:ext uri="{BB962C8B-B14F-4D97-AF65-F5344CB8AC3E}">
        <p14:creationId xmlns:p14="http://schemas.microsoft.com/office/powerpoint/2010/main" val="378052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animEffect transition="in" filter="dissolve">
                                      <p:cBhvr>
                                        <p:cTn id="7" dur="500"/>
                                        <p:tgtEl>
                                          <p:spTgt spid="10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8">
                                            <p:txEl>
                                              <p:pRg st="1" end="1"/>
                                            </p:txEl>
                                          </p:spTgt>
                                        </p:tgtEl>
                                        <p:attrNameLst>
                                          <p:attrName>style.visibility</p:attrName>
                                        </p:attrNameLst>
                                      </p:cBhvr>
                                      <p:to>
                                        <p:strVal val="visible"/>
                                      </p:to>
                                    </p:set>
                                    <p:animEffect transition="in" filter="dissolve">
                                      <p:cBhvr>
                                        <p:cTn id="12" dur="500"/>
                                        <p:tgtEl>
                                          <p:spTgt spid="102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8">
                                            <p:txEl>
                                              <p:pRg st="2" end="2"/>
                                            </p:txEl>
                                          </p:spTgt>
                                        </p:tgtEl>
                                        <p:attrNameLst>
                                          <p:attrName>style.visibility</p:attrName>
                                        </p:attrNameLst>
                                      </p:cBhvr>
                                      <p:to>
                                        <p:strVal val="visible"/>
                                      </p:to>
                                    </p:set>
                                    <p:animEffect transition="in" filter="dissolve">
                                      <p:cBhvr>
                                        <p:cTn id="17" dur="500"/>
                                        <p:tgtEl>
                                          <p:spTgt spid="102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8">
                                            <p:txEl>
                                              <p:pRg st="3" end="3"/>
                                            </p:txEl>
                                          </p:spTgt>
                                        </p:tgtEl>
                                        <p:attrNameLst>
                                          <p:attrName>style.visibility</p:attrName>
                                        </p:attrNameLst>
                                      </p:cBhvr>
                                      <p:to>
                                        <p:strVal val="visible"/>
                                      </p:to>
                                    </p:set>
                                    <p:animEffect transition="in" filter="dissolve">
                                      <p:cBhvr>
                                        <p:cTn id="22" dur="500"/>
                                        <p:tgtEl>
                                          <p:spTgt spid="102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8">
                                            <p:txEl>
                                              <p:pRg st="4" end="4"/>
                                            </p:txEl>
                                          </p:spTgt>
                                        </p:tgtEl>
                                        <p:attrNameLst>
                                          <p:attrName>style.visibility</p:attrName>
                                        </p:attrNameLst>
                                      </p:cBhvr>
                                      <p:to>
                                        <p:strVal val="visible"/>
                                      </p:to>
                                    </p:set>
                                    <p:animEffect transition="in" filter="dissolve">
                                      <p:cBhvr>
                                        <p:cTn id="27" dur="500"/>
                                        <p:tgtEl>
                                          <p:spTgt spid="102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8">
                                            <p:txEl>
                                              <p:pRg st="5" end="5"/>
                                            </p:txEl>
                                          </p:spTgt>
                                        </p:tgtEl>
                                        <p:attrNameLst>
                                          <p:attrName>style.visibility</p:attrName>
                                        </p:attrNameLst>
                                      </p:cBhvr>
                                      <p:to>
                                        <p:strVal val="visible"/>
                                      </p:to>
                                    </p:set>
                                    <p:animEffect transition="in" filter="dissolve">
                                      <p:cBhvr>
                                        <p:cTn id="32" dur="500"/>
                                        <p:tgtEl>
                                          <p:spTgt spid="102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8">
                                            <p:txEl>
                                              <p:pRg st="6" end="6"/>
                                            </p:txEl>
                                          </p:spTgt>
                                        </p:tgtEl>
                                        <p:attrNameLst>
                                          <p:attrName>style.visibility</p:attrName>
                                        </p:attrNameLst>
                                      </p:cBhvr>
                                      <p:to>
                                        <p:strVal val="visible"/>
                                      </p:to>
                                    </p:set>
                                    <p:animEffect transition="in" filter="dissolve">
                                      <p:cBhvr>
                                        <p:cTn id="37" dur="500"/>
                                        <p:tgtEl>
                                          <p:spTgt spid="102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28">
                                            <p:txEl>
                                              <p:pRg st="7" end="7"/>
                                            </p:txEl>
                                          </p:spTgt>
                                        </p:tgtEl>
                                        <p:attrNameLst>
                                          <p:attrName>style.visibility</p:attrName>
                                        </p:attrNameLst>
                                      </p:cBhvr>
                                      <p:to>
                                        <p:strVal val="visible"/>
                                      </p:to>
                                    </p:set>
                                    <p:animEffect transition="in" filter="dissolve">
                                      <p:cBhvr>
                                        <p:cTn id="42" dur="500"/>
                                        <p:tgtEl>
                                          <p:spTgt spid="102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035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1927" y="3445967"/>
            <a:ext cx="5286375"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7" name="Rectangle 2"/>
          <p:cNvSpPr>
            <a:spLocks noGrp="1" noChangeArrowheads="1"/>
          </p:cNvSpPr>
          <p:nvPr>
            <p:ph type="title"/>
          </p:nvPr>
        </p:nvSpPr>
        <p:spPr>
          <a:xfrm>
            <a:off x="0" y="11995"/>
            <a:ext cx="9144000" cy="680701"/>
          </a:xfrm>
        </p:spPr>
        <p:txBody>
          <a:bodyPr/>
          <a:lstStyle/>
          <a:p>
            <a:r>
              <a:rPr lang="en-US" sz="4000" kern="1200" dirty="0"/>
              <a:t>Optimal Service Level</a:t>
            </a:r>
          </a:p>
        </p:txBody>
      </p:sp>
      <p:sp>
        <p:nvSpPr>
          <p:cNvPr id="1028" name="Text Box 69"/>
          <p:cNvSpPr txBox="1">
            <a:spLocks noChangeArrowheads="1"/>
          </p:cNvSpPr>
          <p:nvPr/>
        </p:nvSpPr>
        <p:spPr bwMode="auto">
          <a:xfrm>
            <a:off x="-12285" y="766920"/>
            <a:ext cx="9085495" cy="3046988"/>
          </a:xfrm>
          <a:prstGeom prst="rect">
            <a:avLst/>
          </a:prstGeom>
          <a:noFill/>
          <a:ln w="9525">
            <a:noFill/>
            <a:miter lim="800000"/>
            <a:headEnd/>
            <a:tailEnd/>
          </a:ln>
        </p:spPr>
        <p:txBody>
          <a:bodyPr wrap="square">
            <a:spAutoFit/>
          </a:bodyPr>
          <a:lstStyle/>
          <a:p>
            <a:r>
              <a:rPr lang="en-US" sz="2400" dirty="0">
                <a:latin typeface="Book Antiqua" panose="02040602050305030304" pitchFamily="18" charset="0"/>
              </a:rPr>
              <a:t>Underage cost = Marginal Benefit =Cu = 2500-1800 = 700</a:t>
            </a:r>
          </a:p>
          <a:p>
            <a:r>
              <a:rPr lang="en-US" sz="2400" dirty="0">
                <a:latin typeface="Book Antiqua" panose="02040602050305030304" pitchFamily="18" charset="0"/>
              </a:rPr>
              <a:t>Overage Cost =  Marginal Cost = Co = 1800-1700 = 100</a:t>
            </a:r>
          </a:p>
          <a:p>
            <a:r>
              <a:rPr lang="en-US" sz="2400" dirty="0">
                <a:latin typeface="Book Antiqua" panose="02040602050305030304" pitchFamily="18" charset="0"/>
              </a:rPr>
              <a:t>SL* = Cu/(</a:t>
            </a:r>
            <a:r>
              <a:rPr lang="en-US" sz="2400" dirty="0" err="1">
                <a:latin typeface="Book Antiqua" pitchFamily="18" charset="0"/>
              </a:rPr>
              <a:t>Cu+Co</a:t>
            </a:r>
            <a:r>
              <a:rPr lang="en-US" sz="2400" dirty="0">
                <a:latin typeface="Book Antiqua" pitchFamily="18" charset="0"/>
              </a:rPr>
              <a:t>)</a:t>
            </a:r>
          </a:p>
          <a:p>
            <a:r>
              <a:rPr lang="en-US" sz="2400" dirty="0">
                <a:latin typeface="Book Antiqua" pitchFamily="18" charset="0"/>
              </a:rPr>
              <a:t>SL* = 700/800 = 0.875 </a:t>
            </a:r>
          </a:p>
          <a:p>
            <a:r>
              <a:rPr lang="en-US" sz="2400" dirty="0">
                <a:latin typeface="Book Antiqua" pitchFamily="18" charset="0"/>
              </a:rPr>
              <a:t>ROP =NORM.INV(0.875,150,15) = = 167.2552407 ≈168 </a:t>
            </a:r>
          </a:p>
          <a:p>
            <a:r>
              <a:rPr lang="en-US" sz="2400" dirty="0">
                <a:latin typeface="Book Antiqua" pitchFamily="18" charset="0"/>
              </a:rPr>
              <a:t>We place an order for 168 units </a:t>
            </a:r>
            <a:r>
              <a:rPr lang="en-US" sz="2400" dirty="0">
                <a:latin typeface="Book Antiqua" pitchFamily="18" charset="0"/>
                <a:sym typeface="Wingdings" panose="05000000000000000000" pitchFamily="2" charset="2"/>
              </a:rPr>
              <a:t></a:t>
            </a:r>
            <a:r>
              <a:rPr lang="en-US" sz="2400" dirty="0">
                <a:latin typeface="Book Antiqua" pitchFamily="18" charset="0"/>
              </a:rPr>
              <a:t> Is = 168-150 = 18</a:t>
            </a:r>
          </a:p>
          <a:p>
            <a:r>
              <a:rPr lang="en-US" sz="2400" dirty="0">
                <a:latin typeface="Book Antiqua" pitchFamily="18" charset="0"/>
              </a:rPr>
              <a:t>New SL*= =NORM.DIST(168,150,15,1) = 0.88493033 </a:t>
            </a:r>
          </a:p>
          <a:p>
            <a:endParaRPr lang="en-US" sz="2400" dirty="0">
              <a:solidFill>
                <a:srgbClr val="C00000"/>
              </a:solidFill>
              <a:latin typeface="Book Antiqua" pitchFamily="18" charset="0"/>
            </a:endParaRPr>
          </a:p>
        </p:txBody>
      </p:sp>
      <p:sp>
        <p:nvSpPr>
          <p:cNvPr id="5" name="Line 4"/>
          <p:cNvSpPr>
            <a:spLocks noChangeShapeType="1"/>
          </p:cNvSpPr>
          <p:nvPr/>
        </p:nvSpPr>
        <p:spPr bwMode="auto">
          <a:xfrm flipV="1">
            <a:off x="7374660" y="4382113"/>
            <a:ext cx="0" cy="1981200"/>
          </a:xfrm>
          <a:prstGeom prst="line">
            <a:avLst/>
          </a:prstGeom>
          <a:noFill/>
          <a:ln w="38100">
            <a:solidFill>
              <a:schemeClr val="tx1"/>
            </a:solidFill>
            <a:round/>
            <a:headEnd/>
            <a:tailEnd/>
          </a:ln>
        </p:spPr>
        <p:txBody>
          <a:bodyPr wrap="none" anchor="ctr"/>
          <a:lstStyle/>
          <a:p>
            <a:endParaRPr lang="en-US"/>
          </a:p>
        </p:txBody>
      </p:sp>
      <p:grpSp>
        <p:nvGrpSpPr>
          <p:cNvPr id="7" name="Group 6"/>
          <p:cNvGrpSpPr/>
          <p:nvPr/>
        </p:nvGrpSpPr>
        <p:grpSpPr>
          <a:xfrm>
            <a:off x="3978026" y="3789040"/>
            <a:ext cx="2559898" cy="2136577"/>
            <a:chOff x="1836093" y="1950368"/>
            <a:chExt cx="2559898" cy="2136577"/>
          </a:xfrm>
        </p:grpSpPr>
        <p:sp>
          <p:nvSpPr>
            <p:cNvPr id="8" name="Text Box 7"/>
            <p:cNvSpPr txBox="1">
              <a:spLocks noChangeArrowheads="1"/>
            </p:cNvSpPr>
            <p:nvPr/>
          </p:nvSpPr>
          <p:spPr bwMode="auto">
            <a:xfrm>
              <a:off x="1836093" y="1950368"/>
              <a:ext cx="1849438" cy="641350"/>
            </a:xfrm>
            <a:prstGeom prst="rect">
              <a:avLst/>
            </a:prstGeom>
            <a:noFill/>
            <a:ln w="9525">
              <a:noFill/>
              <a:miter lim="800000"/>
              <a:headEnd/>
              <a:tailEnd/>
            </a:ln>
          </p:spPr>
          <p:txBody>
            <a:bodyPr wrap="none">
              <a:spAutoFit/>
            </a:bodyPr>
            <a:lstStyle/>
            <a:p>
              <a:pPr algn="ctr" eaLnBrk="0" hangingPunct="0"/>
              <a:r>
                <a:rPr lang="en-US" sz="1800" dirty="0">
                  <a:latin typeface="Georgia" pitchFamily="18" charset="0"/>
                </a:rPr>
                <a:t>Probability of </a:t>
              </a:r>
            </a:p>
            <a:p>
              <a:pPr algn="ctr" eaLnBrk="0" hangingPunct="0"/>
              <a:r>
                <a:rPr lang="en-US" sz="1800" dirty="0">
                  <a:latin typeface="Georgia" pitchFamily="18" charset="0"/>
                </a:rPr>
                <a:t>excess inventory</a:t>
              </a:r>
            </a:p>
          </p:txBody>
        </p:sp>
        <p:sp>
          <p:nvSpPr>
            <p:cNvPr id="9" name="Line 8"/>
            <p:cNvSpPr>
              <a:spLocks noChangeShapeType="1"/>
            </p:cNvSpPr>
            <p:nvPr/>
          </p:nvSpPr>
          <p:spPr bwMode="auto">
            <a:xfrm>
              <a:off x="2436168" y="2636168"/>
              <a:ext cx="1371600" cy="1295400"/>
            </a:xfrm>
            <a:prstGeom prst="line">
              <a:avLst/>
            </a:prstGeom>
            <a:noFill/>
            <a:ln w="9525">
              <a:solidFill>
                <a:schemeClr val="tx1"/>
              </a:solidFill>
              <a:round/>
              <a:headEnd/>
              <a:tailEnd type="triangle" w="med" len="med"/>
            </a:ln>
          </p:spPr>
          <p:txBody>
            <a:bodyPr wrap="none" anchor="ctr"/>
            <a:lstStyle/>
            <a:p>
              <a:endParaRPr lang="en-US"/>
            </a:p>
          </p:txBody>
        </p:sp>
        <p:sp>
          <p:nvSpPr>
            <p:cNvPr id="10" name="Text Box 11"/>
            <p:cNvSpPr txBox="1">
              <a:spLocks noChangeArrowheads="1"/>
            </p:cNvSpPr>
            <p:nvPr/>
          </p:nvSpPr>
          <p:spPr bwMode="auto">
            <a:xfrm>
              <a:off x="3760881" y="3779168"/>
              <a:ext cx="635110" cy="307777"/>
            </a:xfrm>
            <a:prstGeom prst="rect">
              <a:avLst/>
            </a:prstGeom>
            <a:noFill/>
            <a:ln w="9525">
              <a:noFill/>
              <a:miter lim="800000"/>
              <a:headEnd/>
              <a:tailEnd/>
            </a:ln>
          </p:spPr>
          <p:txBody>
            <a:bodyPr wrap="none">
              <a:spAutoFit/>
            </a:bodyPr>
            <a:lstStyle/>
            <a:p>
              <a:pPr algn="ctr" eaLnBrk="0" hangingPunct="0"/>
              <a:r>
                <a:rPr lang="en-US" sz="1400" dirty="0">
                  <a:latin typeface="Georgia" pitchFamily="18" charset="0"/>
                </a:rPr>
                <a:t>0.875</a:t>
              </a:r>
            </a:p>
          </p:txBody>
        </p:sp>
      </p:grpSp>
      <p:grpSp>
        <p:nvGrpSpPr>
          <p:cNvPr id="11" name="Group 10"/>
          <p:cNvGrpSpPr/>
          <p:nvPr/>
        </p:nvGrpSpPr>
        <p:grpSpPr>
          <a:xfrm>
            <a:off x="7362005" y="3789040"/>
            <a:ext cx="1748409" cy="2429254"/>
            <a:chOff x="5220072" y="1950368"/>
            <a:chExt cx="1748409" cy="2429254"/>
          </a:xfrm>
        </p:grpSpPr>
        <p:sp>
          <p:nvSpPr>
            <p:cNvPr id="12" name="Text Box 9"/>
            <p:cNvSpPr txBox="1">
              <a:spLocks noChangeArrowheads="1"/>
            </p:cNvSpPr>
            <p:nvPr/>
          </p:nvSpPr>
          <p:spPr bwMode="auto">
            <a:xfrm>
              <a:off x="5353993" y="1950368"/>
              <a:ext cx="1614488" cy="641350"/>
            </a:xfrm>
            <a:prstGeom prst="rect">
              <a:avLst/>
            </a:prstGeom>
            <a:noFill/>
            <a:ln w="9525">
              <a:noFill/>
              <a:miter lim="800000"/>
              <a:headEnd/>
              <a:tailEnd/>
            </a:ln>
          </p:spPr>
          <p:txBody>
            <a:bodyPr wrap="none">
              <a:spAutoFit/>
            </a:bodyPr>
            <a:lstStyle/>
            <a:p>
              <a:pPr algn="ctr" eaLnBrk="0" hangingPunct="0"/>
              <a:r>
                <a:rPr lang="en-US" sz="1800" dirty="0">
                  <a:latin typeface="Georgia" pitchFamily="18" charset="0"/>
                </a:rPr>
                <a:t>Probability of </a:t>
              </a:r>
            </a:p>
            <a:p>
              <a:pPr algn="ctr" eaLnBrk="0" hangingPunct="0"/>
              <a:r>
                <a:rPr lang="en-US" sz="1800" dirty="0">
                  <a:latin typeface="Georgia" pitchFamily="18" charset="0"/>
                </a:rPr>
                <a:t>shortage</a:t>
              </a:r>
            </a:p>
          </p:txBody>
        </p:sp>
        <p:sp>
          <p:nvSpPr>
            <p:cNvPr id="13" name="Line 10"/>
            <p:cNvSpPr>
              <a:spLocks noChangeShapeType="1"/>
            </p:cNvSpPr>
            <p:nvPr/>
          </p:nvSpPr>
          <p:spPr bwMode="auto">
            <a:xfrm flipH="1">
              <a:off x="5492898" y="2636168"/>
              <a:ext cx="1058069" cy="1524000"/>
            </a:xfrm>
            <a:prstGeom prst="line">
              <a:avLst/>
            </a:prstGeom>
            <a:noFill/>
            <a:ln w="9525">
              <a:solidFill>
                <a:schemeClr val="tx1"/>
              </a:solidFill>
              <a:round/>
              <a:headEnd/>
              <a:tailEnd type="triangle" w="med" len="med"/>
            </a:ln>
          </p:spPr>
          <p:txBody>
            <a:bodyPr wrap="none" anchor="ctr"/>
            <a:lstStyle/>
            <a:p>
              <a:endParaRPr lang="en-US"/>
            </a:p>
          </p:txBody>
        </p:sp>
        <p:sp>
          <p:nvSpPr>
            <p:cNvPr id="14" name="Text Box 12"/>
            <p:cNvSpPr txBox="1">
              <a:spLocks noChangeArrowheads="1"/>
            </p:cNvSpPr>
            <p:nvPr/>
          </p:nvSpPr>
          <p:spPr bwMode="auto">
            <a:xfrm>
              <a:off x="5220072" y="4041068"/>
              <a:ext cx="679994" cy="338554"/>
            </a:xfrm>
            <a:prstGeom prst="rect">
              <a:avLst/>
            </a:prstGeom>
            <a:noFill/>
            <a:ln w="9525">
              <a:noFill/>
              <a:miter lim="800000"/>
              <a:headEnd/>
              <a:tailEnd/>
            </a:ln>
          </p:spPr>
          <p:txBody>
            <a:bodyPr wrap="none">
              <a:spAutoFit/>
            </a:bodyPr>
            <a:lstStyle/>
            <a:p>
              <a:pPr algn="ctr" eaLnBrk="0" hangingPunct="0"/>
              <a:r>
                <a:rPr lang="en-US" sz="1600" dirty="0">
                  <a:latin typeface="Georgia" pitchFamily="18" charset="0"/>
                </a:rPr>
                <a:t>0.125</a:t>
              </a:r>
            </a:p>
          </p:txBody>
        </p:sp>
      </p:grpSp>
    </p:spTree>
    <p:extLst>
      <p:ext uri="{BB962C8B-B14F-4D97-AF65-F5344CB8AC3E}">
        <p14:creationId xmlns:p14="http://schemas.microsoft.com/office/powerpoint/2010/main" val="425631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animEffect transition="in" filter="dissolve">
                                      <p:cBhvr>
                                        <p:cTn id="7" dur="500"/>
                                        <p:tgtEl>
                                          <p:spTgt spid="10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8">
                                            <p:txEl>
                                              <p:pRg st="1" end="1"/>
                                            </p:txEl>
                                          </p:spTgt>
                                        </p:tgtEl>
                                        <p:attrNameLst>
                                          <p:attrName>style.visibility</p:attrName>
                                        </p:attrNameLst>
                                      </p:cBhvr>
                                      <p:to>
                                        <p:strVal val="visible"/>
                                      </p:to>
                                    </p:set>
                                    <p:animEffect transition="in" filter="dissolve">
                                      <p:cBhvr>
                                        <p:cTn id="12" dur="500"/>
                                        <p:tgtEl>
                                          <p:spTgt spid="102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8">
                                            <p:txEl>
                                              <p:pRg st="2" end="2"/>
                                            </p:txEl>
                                          </p:spTgt>
                                        </p:tgtEl>
                                        <p:attrNameLst>
                                          <p:attrName>style.visibility</p:attrName>
                                        </p:attrNameLst>
                                      </p:cBhvr>
                                      <p:to>
                                        <p:strVal val="visible"/>
                                      </p:to>
                                    </p:set>
                                    <p:animEffect transition="in" filter="dissolve">
                                      <p:cBhvr>
                                        <p:cTn id="17" dur="500"/>
                                        <p:tgtEl>
                                          <p:spTgt spid="102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8">
                                            <p:txEl>
                                              <p:pRg st="3" end="3"/>
                                            </p:txEl>
                                          </p:spTgt>
                                        </p:tgtEl>
                                        <p:attrNameLst>
                                          <p:attrName>style.visibility</p:attrName>
                                        </p:attrNameLst>
                                      </p:cBhvr>
                                      <p:to>
                                        <p:strVal val="visible"/>
                                      </p:to>
                                    </p:set>
                                    <p:animEffect transition="in" filter="dissolve">
                                      <p:cBhvr>
                                        <p:cTn id="22" dur="500"/>
                                        <p:tgtEl>
                                          <p:spTgt spid="102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8">
                                            <p:txEl>
                                              <p:pRg st="4" end="4"/>
                                            </p:txEl>
                                          </p:spTgt>
                                        </p:tgtEl>
                                        <p:attrNameLst>
                                          <p:attrName>style.visibility</p:attrName>
                                        </p:attrNameLst>
                                      </p:cBhvr>
                                      <p:to>
                                        <p:strVal val="visible"/>
                                      </p:to>
                                    </p:set>
                                    <p:animEffect transition="in" filter="dissolve">
                                      <p:cBhvr>
                                        <p:cTn id="27" dur="500"/>
                                        <p:tgtEl>
                                          <p:spTgt spid="102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8">
                                            <p:txEl>
                                              <p:pRg st="5" end="5"/>
                                            </p:txEl>
                                          </p:spTgt>
                                        </p:tgtEl>
                                        <p:attrNameLst>
                                          <p:attrName>style.visibility</p:attrName>
                                        </p:attrNameLst>
                                      </p:cBhvr>
                                      <p:to>
                                        <p:strVal val="visible"/>
                                      </p:to>
                                    </p:set>
                                    <p:animEffect transition="in" filter="dissolve">
                                      <p:cBhvr>
                                        <p:cTn id="32" dur="500"/>
                                        <p:tgtEl>
                                          <p:spTgt spid="102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8">
                                            <p:txEl>
                                              <p:pRg st="6" end="6"/>
                                            </p:txEl>
                                          </p:spTgt>
                                        </p:tgtEl>
                                        <p:attrNameLst>
                                          <p:attrName>style.visibility</p:attrName>
                                        </p:attrNameLst>
                                      </p:cBhvr>
                                      <p:to>
                                        <p:strVal val="visible"/>
                                      </p:to>
                                    </p:set>
                                    <p:animEffect transition="in" filter="dissolve">
                                      <p:cBhvr>
                                        <p:cTn id="37" dur="500"/>
                                        <p:tgtEl>
                                          <p:spTgt spid="102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dissolve">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dissolv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5830" y="0"/>
            <a:ext cx="9159830" cy="692696"/>
          </a:xfrm>
        </p:spPr>
        <p:txBody>
          <a:bodyPr/>
          <a:lstStyle/>
          <a:p>
            <a:r>
              <a:rPr lang="en-US" sz="4000" kern="1200" dirty="0"/>
              <a:t>Problem 3. Salvage Value</a:t>
            </a:r>
          </a:p>
        </p:txBody>
      </p:sp>
      <p:sp>
        <p:nvSpPr>
          <p:cNvPr id="1028" name="Text Box 69"/>
          <p:cNvSpPr txBox="1">
            <a:spLocks noChangeArrowheads="1"/>
          </p:cNvSpPr>
          <p:nvPr/>
        </p:nvSpPr>
        <p:spPr bwMode="auto">
          <a:xfrm>
            <a:off x="0" y="764704"/>
            <a:ext cx="9144000" cy="6109365"/>
          </a:xfrm>
          <a:prstGeom prst="rect">
            <a:avLst/>
          </a:prstGeom>
          <a:noFill/>
          <a:ln w="9525">
            <a:noFill/>
            <a:miter lim="800000"/>
            <a:headEnd/>
            <a:tailEnd/>
          </a:ln>
        </p:spPr>
        <p:txBody>
          <a:bodyPr wrap="square">
            <a:spAutoFit/>
          </a:bodyPr>
          <a:lstStyle/>
          <a:p>
            <a:pPr eaLnBrk="0" hangingPunct="0">
              <a:spcAft>
                <a:spcPts val="600"/>
              </a:spcAft>
            </a:pPr>
            <a:r>
              <a:rPr lang="en-US" sz="2400" dirty="0">
                <a:latin typeface="Book Antiqua" pitchFamily="18" charset="0"/>
              </a:rPr>
              <a:t>Demand for a product in the upcoming period is normally distributed with mean of 4000 and standard deviation of 1000.</a:t>
            </a:r>
          </a:p>
          <a:p>
            <a:pPr eaLnBrk="0" hangingPunct="0">
              <a:spcAft>
                <a:spcPts val="600"/>
              </a:spcAft>
            </a:pPr>
            <a:r>
              <a:rPr lang="en-US" sz="2400" dirty="0">
                <a:latin typeface="Book Antiqua" pitchFamily="18" charset="0"/>
              </a:rPr>
              <a:t>Where is the optimal service level?  How much do you order?</a:t>
            </a:r>
          </a:p>
          <a:p>
            <a:pPr eaLnBrk="0" hangingPunct="0">
              <a:spcAft>
                <a:spcPts val="600"/>
              </a:spcAft>
            </a:pPr>
            <a:r>
              <a:rPr lang="en-US" sz="2400" dirty="0">
                <a:latin typeface="Book Antiqua" pitchFamily="18" charset="0"/>
              </a:rPr>
              <a:t>Sales Price = $30.  Purchase cost = $10.</a:t>
            </a:r>
          </a:p>
          <a:p>
            <a:pPr eaLnBrk="0" hangingPunct="0">
              <a:spcAft>
                <a:spcPts val="600"/>
              </a:spcAft>
            </a:pPr>
            <a:r>
              <a:rPr lang="en-US" sz="2400" dirty="0">
                <a:latin typeface="Book Antiqua" pitchFamily="18" charset="0"/>
              </a:rPr>
              <a:t>Salvage value (return or sell the product for this price)  = $6. Goodwill cost (dammage to reputation per unit of product) = $1. </a:t>
            </a:r>
          </a:p>
          <a:p>
            <a:pPr>
              <a:spcAft>
                <a:spcPts val="600"/>
              </a:spcAft>
            </a:pPr>
            <a:r>
              <a:rPr lang="en-US" sz="2400" dirty="0">
                <a:latin typeface="Book Antiqua" pitchFamily="18" charset="0"/>
              </a:rPr>
              <a:t>LTD  ~ N(4000,1000)</a:t>
            </a:r>
          </a:p>
          <a:p>
            <a:pPr>
              <a:spcAft>
                <a:spcPts val="600"/>
              </a:spcAft>
            </a:pPr>
            <a:r>
              <a:rPr lang="en-US" sz="2400" dirty="0">
                <a:latin typeface="Book Antiqua" pitchFamily="18" charset="0"/>
              </a:rPr>
              <a:t>Overage Cost =  Marginal Cost = Co  = 10-6 = 4</a:t>
            </a:r>
          </a:p>
          <a:p>
            <a:pPr>
              <a:spcAft>
                <a:spcPts val="600"/>
              </a:spcAft>
            </a:pPr>
            <a:r>
              <a:rPr lang="en-US" sz="2400" dirty="0">
                <a:latin typeface="Book Antiqua" pitchFamily="18" charset="0"/>
              </a:rPr>
              <a:t>Underage Cost = Marginal Benefit  =   30-10 +1 = 21</a:t>
            </a:r>
          </a:p>
          <a:p>
            <a:pPr>
              <a:spcAft>
                <a:spcPts val="600"/>
              </a:spcAft>
            </a:pPr>
            <a:r>
              <a:rPr lang="en-US" sz="2400" dirty="0">
                <a:latin typeface="Book Antiqua" pitchFamily="18" charset="0"/>
              </a:rPr>
              <a:t>SL*= Cu/(Cu+Co) = SL*= 21/25 = 0.84  </a:t>
            </a:r>
            <a:endParaRPr lang="en-US" sz="2400" dirty="0">
              <a:latin typeface="Book Antiqua" pitchFamily="18" charset="0"/>
              <a:sym typeface="Wingdings" pitchFamily="2" charset="2"/>
            </a:endParaRPr>
          </a:p>
          <a:p>
            <a:pPr>
              <a:spcAft>
                <a:spcPts val="600"/>
              </a:spcAft>
            </a:pPr>
            <a:r>
              <a:rPr lang="en-US" sz="2400" dirty="0">
                <a:latin typeface="Book Antiqua" pitchFamily="18" charset="0"/>
                <a:sym typeface="Wingdings" pitchFamily="2" charset="2"/>
              </a:rPr>
              <a:t>ROP = Q = </a:t>
            </a:r>
            <a:r>
              <a:rPr lang="en-US" sz="2400" dirty="0">
                <a:latin typeface="Book Antiqua" pitchFamily="18" charset="0"/>
              </a:rPr>
              <a:t>NORMINV(0.84,4000,1000)	4994.457883≈ 4995</a:t>
            </a:r>
          </a:p>
          <a:p>
            <a:pPr>
              <a:spcAft>
                <a:spcPts val="600"/>
              </a:spcAft>
            </a:pPr>
            <a:r>
              <a:rPr lang="en-US" sz="2400" dirty="0">
                <a:latin typeface="Book Antiqua" pitchFamily="18" charset="0"/>
              </a:rPr>
              <a:t>New SL = NORM.DIST(4995,4000,1000,1)	0.840131868</a:t>
            </a:r>
          </a:p>
          <a:p>
            <a:pPr>
              <a:spcAft>
                <a:spcPts val="600"/>
              </a:spcAft>
            </a:pPr>
            <a:r>
              <a:rPr lang="en-US" sz="2400" dirty="0">
                <a:latin typeface="Book Antiqua" pitchFamily="18" charset="0"/>
              </a:rPr>
              <a:t>Risk = 15.99% </a:t>
            </a:r>
          </a:p>
          <a:p>
            <a:pPr>
              <a:spcAft>
                <a:spcPts val="600"/>
              </a:spcAft>
            </a:pPr>
            <a:endParaRPr lang="en-US" sz="2400" dirty="0">
              <a:solidFill>
                <a:srgbClr val="C00000"/>
              </a:solidFill>
              <a:latin typeface="Book Antiqua" pitchFamily="18" charset="0"/>
            </a:endParaRPr>
          </a:p>
        </p:txBody>
      </p:sp>
    </p:spTree>
    <p:extLst>
      <p:ext uri="{BB962C8B-B14F-4D97-AF65-F5344CB8AC3E}">
        <p14:creationId xmlns:p14="http://schemas.microsoft.com/office/powerpoint/2010/main" val="349238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animEffect transition="in" filter="dissolve">
                                      <p:cBhvr>
                                        <p:cTn id="7" dur="500"/>
                                        <p:tgtEl>
                                          <p:spTgt spid="10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8">
                                            <p:txEl>
                                              <p:pRg st="1" end="1"/>
                                            </p:txEl>
                                          </p:spTgt>
                                        </p:tgtEl>
                                        <p:attrNameLst>
                                          <p:attrName>style.visibility</p:attrName>
                                        </p:attrNameLst>
                                      </p:cBhvr>
                                      <p:to>
                                        <p:strVal val="visible"/>
                                      </p:to>
                                    </p:set>
                                    <p:animEffect transition="in" filter="dissolve">
                                      <p:cBhvr>
                                        <p:cTn id="12" dur="500"/>
                                        <p:tgtEl>
                                          <p:spTgt spid="102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8">
                                            <p:txEl>
                                              <p:pRg st="2" end="2"/>
                                            </p:txEl>
                                          </p:spTgt>
                                        </p:tgtEl>
                                        <p:attrNameLst>
                                          <p:attrName>style.visibility</p:attrName>
                                        </p:attrNameLst>
                                      </p:cBhvr>
                                      <p:to>
                                        <p:strVal val="visible"/>
                                      </p:to>
                                    </p:set>
                                    <p:animEffect transition="in" filter="dissolve">
                                      <p:cBhvr>
                                        <p:cTn id="17" dur="500"/>
                                        <p:tgtEl>
                                          <p:spTgt spid="102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8">
                                            <p:txEl>
                                              <p:pRg st="3" end="3"/>
                                            </p:txEl>
                                          </p:spTgt>
                                        </p:tgtEl>
                                        <p:attrNameLst>
                                          <p:attrName>style.visibility</p:attrName>
                                        </p:attrNameLst>
                                      </p:cBhvr>
                                      <p:to>
                                        <p:strVal val="visible"/>
                                      </p:to>
                                    </p:set>
                                    <p:animEffect transition="in" filter="dissolve">
                                      <p:cBhvr>
                                        <p:cTn id="22" dur="500"/>
                                        <p:tgtEl>
                                          <p:spTgt spid="102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8">
                                            <p:txEl>
                                              <p:pRg st="4" end="4"/>
                                            </p:txEl>
                                          </p:spTgt>
                                        </p:tgtEl>
                                        <p:attrNameLst>
                                          <p:attrName>style.visibility</p:attrName>
                                        </p:attrNameLst>
                                      </p:cBhvr>
                                      <p:to>
                                        <p:strVal val="visible"/>
                                      </p:to>
                                    </p:set>
                                    <p:animEffect transition="in" filter="dissolve">
                                      <p:cBhvr>
                                        <p:cTn id="27" dur="500"/>
                                        <p:tgtEl>
                                          <p:spTgt spid="102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8">
                                            <p:txEl>
                                              <p:pRg st="5" end="5"/>
                                            </p:txEl>
                                          </p:spTgt>
                                        </p:tgtEl>
                                        <p:attrNameLst>
                                          <p:attrName>style.visibility</p:attrName>
                                        </p:attrNameLst>
                                      </p:cBhvr>
                                      <p:to>
                                        <p:strVal val="visible"/>
                                      </p:to>
                                    </p:set>
                                    <p:animEffect transition="in" filter="dissolve">
                                      <p:cBhvr>
                                        <p:cTn id="32" dur="500"/>
                                        <p:tgtEl>
                                          <p:spTgt spid="102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8">
                                            <p:txEl>
                                              <p:pRg st="6" end="6"/>
                                            </p:txEl>
                                          </p:spTgt>
                                        </p:tgtEl>
                                        <p:attrNameLst>
                                          <p:attrName>style.visibility</p:attrName>
                                        </p:attrNameLst>
                                      </p:cBhvr>
                                      <p:to>
                                        <p:strVal val="visible"/>
                                      </p:to>
                                    </p:set>
                                    <p:animEffect transition="in" filter="dissolve">
                                      <p:cBhvr>
                                        <p:cTn id="37" dur="500"/>
                                        <p:tgtEl>
                                          <p:spTgt spid="102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28">
                                            <p:txEl>
                                              <p:pRg st="7" end="7"/>
                                            </p:txEl>
                                          </p:spTgt>
                                        </p:tgtEl>
                                        <p:attrNameLst>
                                          <p:attrName>style.visibility</p:attrName>
                                        </p:attrNameLst>
                                      </p:cBhvr>
                                      <p:to>
                                        <p:strVal val="visible"/>
                                      </p:to>
                                    </p:set>
                                    <p:animEffect transition="in" filter="dissolve">
                                      <p:cBhvr>
                                        <p:cTn id="42" dur="500"/>
                                        <p:tgtEl>
                                          <p:spTgt spid="102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28">
                                            <p:txEl>
                                              <p:pRg st="8" end="8"/>
                                            </p:txEl>
                                          </p:spTgt>
                                        </p:tgtEl>
                                        <p:attrNameLst>
                                          <p:attrName>style.visibility</p:attrName>
                                        </p:attrNameLst>
                                      </p:cBhvr>
                                      <p:to>
                                        <p:strVal val="visible"/>
                                      </p:to>
                                    </p:set>
                                    <p:animEffect transition="in" filter="dissolve">
                                      <p:cBhvr>
                                        <p:cTn id="47" dur="500"/>
                                        <p:tgtEl>
                                          <p:spTgt spid="102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028">
                                            <p:txEl>
                                              <p:pRg st="9" end="9"/>
                                            </p:txEl>
                                          </p:spTgt>
                                        </p:tgtEl>
                                        <p:attrNameLst>
                                          <p:attrName>style.visibility</p:attrName>
                                        </p:attrNameLst>
                                      </p:cBhvr>
                                      <p:to>
                                        <p:strVal val="visible"/>
                                      </p:to>
                                    </p:set>
                                    <p:animEffect transition="in" filter="dissolve">
                                      <p:cBhvr>
                                        <p:cTn id="52" dur="500"/>
                                        <p:tgtEl>
                                          <p:spTgt spid="102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028">
                                            <p:txEl>
                                              <p:pRg st="10" end="10"/>
                                            </p:txEl>
                                          </p:spTgt>
                                        </p:tgtEl>
                                        <p:attrNameLst>
                                          <p:attrName>style.visibility</p:attrName>
                                        </p:attrNameLst>
                                      </p:cBhvr>
                                      <p:to>
                                        <p:strVal val="visible"/>
                                      </p:to>
                                    </p:set>
                                    <p:animEffect transition="in" filter="dissolve">
                                      <p:cBhvr>
                                        <p:cTn id="57" dur="500"/>
                                        <p:tgtEl>
                                          <p:spTgt spid="102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bldLst>
  </p:timing>
</p:sld>
</file>

<file path=ppt/theme/theme1.xml><?xml version="1.0" encoding="utf-8"?>
<a:theme xmlns:a="http://schemas.openxmlformats.org/drawingml/2006/main" name="Lean Thinking Final.ppt">
  <a:themeElements>
    <a:clrScheme name="Custom 27">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42563</TotalTime>
  <Words>1558</Words>
  <Application>Microsoft Office PowerPoint</Application>
  <PresentationFormat>On-screen Show (4:3)</PresentationFormat>
  <Paragraphs>151</Paragraphs>
  <Slides>15</Slides>
  <Notes>9</Notes>
  <HiddenSlides>0</HiddenSlides>
  <MMClips>1</MMClips>
  <ScaleCrop>false</ScaleCrop>
  <HeadingPairs>
    <vt:vector size="8" baseType="variant">
      <vt:variant>
        <vt:lpstr>Fonts Used</vt:lpstr>
      </vt:variant>
      <vt:variant>
        <vt:i4>13</vt:i4>
      </vt:variant>
      <vt:variant>
        <vt:lpstr>Theme</vt:lpstr>
      </vt:variant>
      <vt:variant>
        <vt:i4>6</vt:i4>
      </vt:variant>
      <vt:variant>
        <vt:lpstr>Embedded OLE Servers</vt:lpstr>
      </vt:variant>
      <vt:variant>
        <vt:i4>1</vt:i4>
      </vt:variant>
      <vt:variant>
        <vt:lpstr>Slide Titles</vt:lpstr>
      </vt:variant>
      <vt:variant>
        <vt:i4>15</vt:i4>
      </vt:variant>
    </vt:vector>
  </HeadingPairs>
  <TitlesOfParts>
    <vt:vector size="35" baseType="lpstr">
      <vt:lpstr>Arial</vt:lpstr>
      <vt:lpstr>Book Antiqua</vt:lpstr>
      <vt:lpstr>Calibri</vt:lpstr>
      <vt:lpstr>Calibri Light</vt:lpstr>
      <vt:lpstr>Cambria Math</vt:lpstr>
      <vt:lpstr>Garamond</vt:lpstr>
      <vt:lpstr>Georgia</vt:lpstr>
      <vt:lpstr>Impact</vt:lpstr>
      <vt:lpstr>Lucida Calligraphy</vt:lpstr>
      <vt:lpstr>Monotype Sorts</vt:lpstr>
      <vt:lpstr>MS Reference Sans Serif</vt:lpstr>
      <vt:lpstr>Verdana</vt:lpstr>
      <vt:lpstr>Wingdings</vt:lpstr>
      <vt:lpstr>Lean Thinking Final.ppt</vt:lpstr>
      <vt:lpstr>1_Custom Design</vt:lpstr>
      <vt:lpstr>Custom Design</vt:lpstr>
      <vt:lpstr>1_Lean Thinking Final</vt:lpstr>
      <vt:lpstr>Lean Thinking Final</vt:lpstr>
      <vt:lpstr>2_Lean Thinking Final</vt:lpstr>
      <vt:lpstr>Equation</vt:lpstr>
      <vt:lpstr>The Newsvendor Problem</vt:lpstr>
      <vt:lpstr>Teams and Clusters- In this Course and In Future</vt:lpstr>
      <vt:lpstr>PowerPoint Presentation</vt:lpstr>
      <vt:lpstr>PowerPoint Presentation</vt:lpstr>
      <vt:lpstr>Overage Cost vs. Underage Cost</vt:lpstr>
      <vt:lpstr>Optimal Service Level</vt:lpstr>
      <vt:lpstr>Problem 2. The News Vendor Problem</vt:lpstr>
      <vt:lpstr>Optimal Service Level</vt:lpstr>
      <vt:lpstr>Problem 3. Salvage Value</vt:lpstr>
      <vt:lpstr>PowerPoint Presentation</vt:lpstr>
      <vt:lpstr>PowerPoint Presentation</vt:lpstr>
      <vt:lpstr>The Newsvendor Problem Terminology</vt:lpstr>
      <vt:lpstr>PowerPoint Presentation</vt:lpstr>
      <vt:lpstr>PowerPoint Presentation</vt:lpstr>
      <vt:lpstr>PowerPoint Presentation</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615</cp:revision>
  <cp:lastPrinted>2019-05-09T17:43:43Z</cp:lastPrinted>
  <dcterms:created xsi:type="dcterms:W3CDTF">2008-11-22T01:06:20Z</dcterms:created>
  <dcterms:modified xsi:type="dcterms:W3CDTF">2023-08-17T15:08:52Z</dcterms:modified>
</cp:coreProperties>
</file>