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6"/>
  </p:notesMasterIdLst>
  <p:handoutMasterIdLst>
    <p:handoutMasterId r:id="rId17"/>
  </p:handoutMasterIdLst>
  <p:sldIdLst>
    <p:sldId id="330" r:id="rId5"/>
    <p:sldId id="492" r:id="rId6"/>
    <p:sldId id="493" r:id="rId7"/>
    <p:sldId id="494" r:id="rId8"/>
    <p:sldId id="495" r:id="rId9"/>
    <p:sldId id="496" r:id="rId10"/>
    <p:sldId id="497" r:id="rId11"/>
    <p:sldId id="498" r:id="rId12"/>
    <p:sldId id="499" r:id="rId13"/>
    <p:sldId id="500" r:id="rId14"/>
    <p:sldId id="501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000078"/>
    <a:srgbClr val="00007D"/>
    <a:srgbClr val="D519B1"/>
    <a:srgbClr val="A50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660"/>
  </p:normalViewPr>
  <p:slideViewPr>
    <p:cSldViewPr>
      <p:cViewPr>
        <p:scale>
          <a:sx n="54" d="100"/>
          <a:sy n="54" d="100"/>
        </p:scale>
        <p:origin x="-1632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99454D-EEDF-4AA3-9607-755096ADFF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228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June-2013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Network Flow Problems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8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6600" dirty="0" smtClean="0"/>
              <a:t>Network Flows</a:t>
            </a:r>
            <a:br>
              <a:rPr lang="en-US" sz="6600" dirty="0" smtClean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2800" dirty="0" smtClean="0"/>
              <a:t>Based on the book: Introduction to Management Science. Hillier &amp; Hillier. McGraw-Hill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7297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0" y="115888"/>
            <a:ext cx="75034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After class practice; Find the shortest route </a:t>
            </a:r>
          </a:p>
        </p:txBody>
      </p:sp>
      <p:grpSp>
        <p:nvGrpSpPr>
          <p:cNvPr id="179296" name="Group 96"/>
          <p:cNvGrpSpPr>
            <a:grpSpLocks/>
          </p:cNvGrpSpPr>
          <p:nvPr/>
        </p:nvGrpSpPr>
        <p:grpSpPr bwMode="auto">
          <a:xfrm>
            <a:off x="1143000" y="1219200"/>
            <a:ext cx="5562600" cy="3535363"/>
            <a:chOff x="720" y="768"/>
            <a:chExt cx="3504" cy="2227"/>
          </a:xfrm>
        </p:grpSpPr>
        <p:sp>
          <p:nvSpPr>
            <p:cNvPr id="179205" name="Oval 5"/>
            <p:cNvSpPr>
              <a:spLocks noChangeArrowheads="1"/>
            </p:cNvSpPr>
            <p:nvPr/>
          </p:nvSpPr>
          <p:spPr bwMode="auto">
            <a:xfrm>
              <a:off x="3456" y="216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9206" name="Group 6"/>
            <p:cNvGrpSpPr>
              <a:grpSpLocks/>
            </p:cNvGrpSpPr>
            <p:nvPr/>
          </p:nvGrpSpPr>
          <p:grpSpPr bwMode="auto">
            <a:xfrm>
              <a:off x="2160" y="1728"/>
              <a:ext cx="207" cy="211"/>
              <a:chOff x="4416" y="1728"/>
              <a:chExt cx="259" cy="264"/>
            </a:xfrm>
          </p:grpSpPr>
          <p:sp>
            <p:nvSpPr>
              <p:cNvPr id="179207" name="Oval 7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08" name="Text Box 8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8</a:t>
                </a:r>
                <a:endParaRPr lang="en-US"/>
              </a:p>
            </p:txBody>
          </p:sp>
        </p:grpSp>
        <p:grpSp>
          <p:nvGrpSpPr>
            <p:cNvPr id="179209" name="Group 9"/>
            <p:cNvGrpSpPr>
              <a:grpSpLocks/>
            </p:cNvGrpSpPr>
            <p:nvPr/>
          </p:nvGrpSpPr>
          <p:grpSpPr bwMode="auto">
            <a:xfrm>
              <a:off x="2784" y="2784"/>
              <a:ext cx="207" cy="211"/>
              <a:chOff x="4416" y="1728"/>
              <a:chExt cx="259" cy="264"/>
            </a:xfrm>
          </p:grpSpPr>
          <p:sp>
            <p:nvSpPr>
              <p:cNvPr id="179210" name="Oval 10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11" name="Text Box 11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3</a:t>
                </a:r>
                <a:endParaRPr lang="en-US"/>
              </a:p>
            </p:txBody>
          </p:sp>
        </p:grpSp>
        <p:grpSp>
          <p:nvGrpSpPr>
            <p:cNvPr id="179212" name="Group 12"/>
            <p:cNvGrpSpPr>
              <a:grpSpLocks/>
            </p:cNvGrpSpPr>
            <p:nvPr/>
          </p:nvGrpSpPr>
          <p:grpSpPr bwMode="auto">
            <a:xfrm>
              <a:off x="2880" y="2160"/>
              <a:ext cx="207" cy="211"/>
              <a:chOff x="4416" y="1728"/>
              <a:chExt cx="259" cy="264"/>
            </a:xfrm>
          </p:grpSpPr>
          <p:sp>
            <p:nvSpPr>
              <p:cNvPr id="179213" name="Oval 13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14" name="Text Box 14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4</a:t>
                </a:r>
                <a:endParaRPr lang="en-US"/>
              </a:p>
            </p:txBody>
          </p:sp>
        </p:grpSp>
        <p:grpSp>
          <p:nvGrpSpPr>
            <p:cNvPr id="179215" name="Group 15"/>
            <p:cNvGrpSpPr>
              <a:grpSpLocks/>
            </p:cNvGrpSpPr>
            <p:nvPr/>
          </p:nvGrpSpPr>
          <p:grpSpPr bwMode="auto">
            <a:xfrm>
              <a:off x="2880" y="1440"/>
              <a:ext cx="207" cy="211"/>
              <a:chOff x="4416" y="1728"/>
              <a:chExt cx="259" cy="264"/>
            </a:xfrm>
          </p:grpSpPr>
          <p:sp>
            <p:nvSpPr>
              <p:cNvPr id="179216" name="Oval 16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17" name="Text Box 17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5</a:t>
                </a:r>
                <a:endParaRPr lang="en-US"/>
              </a:p>
            </p:txBody>
          </p:sp>
        </p:grpSp>
        <p:grpSp>
          <p:nvGrpSpPr>
            <p:cNvPr id="179218" name="Group 18"/>
            <p:cNvGrpSpPr>
              <a:grpSpLocks/>
            </p:cNvGrpSpPr>
            <p:nvPr/>
          </p:nvGrpSpPr>
          <p:grpSpPr bwMode="auto">
            <a:xfrm>
              <a:off x="2208" y="2477"/>
              <a:ext cx="207" cy="211"/>
              <a:chOff x="4416" y="1728"/>
              <a:chExt cx="259" cy="264"/>
            </a:xfrm>
          </p:grpSpPr>
          <p:sp>
            <p:nvSpPr>
              <p:cNvPr id="179219" name="Oval 19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20" name="Text Box 20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7</a:t>
                </a:r>
                <a:endParaRPr lang="en-US"/>
              </a:p>
            </p:txBody>
          </p:sp>
        </p:grpSp>
        <p:sp>
          <p:nvSpPr>
            <p:cNvPr id="179222" name="Oval 22"/>
            <p:cNvSpPr>
              <a:spLocks noChangeArrowheads="1"/>
            </p:cNvSpPr>
            <p:nvPr/>
          </p:nvSpPr>
          <p:spPr bwMode="auto">
            <a:xfrm>
              <a:off x="1584" y="211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23" name="Text Box 23"/>
            <p:cNvSpPr txBox="1">
              <a:spLocks noChangeArrowheads="1"/>
            </p:cNvSpPr>
            <p:nvPr/>
          </p:nvSpPr>
          <p:spPr bwMode="auto">
            <a:xfrm>
              <a:off x="1584" y="2160"/>
              <a:ext cx="22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10</a:t>
              </a:r>
            </a:p>
          </p:txBody>
        </p:sp>
        <p:grpSp>
          <p:nvGrpSpPr>
            <p:cNvPr id="179224" name="Group 24"/>
            <p:cNvGrpSpPr>
              <a:grpSpLocks/>
            </p:cNvGrpSpPr>
            <p:nvPr/>
          </p:nvGrpSpPr>
          <p:grpSpPr bwMode="auto">
            <a:xfrm>
              <a:off x="2976" y="2352"/>
              <a:ext cx="528" cy="480"/>
              <a:chOff x="3984" y="1872"/>
              <a:chExt cx="528" cy="528"/>
            </a:xfrm>
          </p:grpSpPr>
          <p:sp>
            <p:nvSpPr>
              <p:cNvPr id="179225" name="Line 25"/>
              <p:cNvSpPr>
                <a:spLocks noChangeShapeType="1"/>
              </p:cNvSpPr>
              <p:nvPr/>
            </p:nvSpPr>
            <p:spPr bwMode="auto">
              <a:xfrm flipH="1">
                <a:off x="3984" y="1872"/>
                <a:ext cx="52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226" name="Text Box 26"/>
              <p:cNvSpPr txBox="1">
                <a:spLocks noChangeArrowheads="1"/>
              </p:cNvSpPr>
              <p:nvPr/>
            </p:nvSpPr>
            <p:spPr bwMode="auto">
              <a:xfrm>
                <a:off x="4080" y="2016"/>
                <a:ext cx="169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4</a:t>
                </a:r>
                <a:endParaRPr lang="en-US"/>
              </a:p>
            </p:txBody>
          </p:sp>
        </p:grpSp>
        <p:sp>
          <p:nvSpPr>
            <p:cNvPr id="179227" name="Line 27"/>
            <p:cNvSpPr>
              <a:spLocks noChangeShapeType="1"/>
            </p:cNvSpPr>
            <p:nvPr/>
          </p:nvSpPr>
          <p:spPr bwMode="auto">
            <a:xfrm flipH="1">
              <a:off x="3072" y="22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28" name="Text Box 28"/>
            <p:cNvSpPr txBox="1">
              <a:spLocks noChangeArrowheads="1"/>
            </p:cNvSpPr>
            <p:nvPr/>
          </p:nvSpPr>
          <p:spPr bwMode="auto">
            <a:xfrm>
              <a:off x="3168" y="211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3</a:t>
              </a:r>
            </a:p>
          </p:txBody>
        </p:sp>
        <p:sp>
          <p:nvSpPr>
            <p:cNvPr id="179229" name="Line 29"/>
            <p:cNvSpPr>
              <a:spLocks noChangeShapeType="1"/>
            </p:cNvSpPr>
            <p:nvPr/>
          </p:nvSpPr>
          <p:spPr bwMode="auto">
            <a:xfrm flipH="1" flipV="1">
              <a:off x="3024" y="1632"/>
              <a:ext cx="43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30" name="Text Box 30"/>
            <p:cNvSpPr txBox="1">
              <a:spLocks noChangeArrowheads="1"/>
            </p:cNvSpPr>
            <p:nvPr/>
          </p:nvSpPr>
          <p:spPr bwMode="auto">
            <a:xfrm>
              <a:off x="3216" y="182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5</a:t>
              </a:r>
            </a:p>
          </p:txBody>
        </p:sp>
        <p:sp>
          <p:nvSpPr>
            <p:cNvPr id="179231" name="Line 31"/>
            <p:cNvSpPr>
              <a:spLocks noChangeShapeType="1"/>
            </p:cNvSpPr>
            <p:nvPr/>
          </p:nvSpPr>
          <p:spPr bwMode="auto">
            <a:xfrm flipH="1">
              <a:off x="2352" y="1584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32" name="Line 32"/>
            <p:cNvSpPr>
              <a:spLocks noChangeShapeType="1"/>
            </p:cNvSpPr>
            <p:nvPr/>
          </p:nvSpPr>
          <p:spPr bwMode="auto">
            <a:xfrm flipH="1">
              <a:off x="2352" y="2256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33" name="Line 33"/>
            <p:cNvSpPr>
              <a:spLocks noChangeShapeType="1"/>
            </p:cNvSpPr>
            <p:nvPr/>
          </p:nvSpPr>
          <p:spPr bwMode="auto">
            <a:xfrm flipH="1" flipV="1">
              <a:off x="2400" y="2592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34" name="Line 34"/>
            <p:cNvSpPr>
              <a:spLocks noChangeShapeType="1"/>
            </p:cNvSpPr>
            <p:nvPr/>
          </p:nvSpPr>
          <p:spPr bwMode="auto">
            <a:xfrm flipH="1" flipV="1">
              <a:off x="2352" y="1872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35" name="Line 35"/>
            <p:cNvSpPr>
              <a:spLocks noChangeShapeType="1"/>
            </p:cNvSpPr>
            <p:nvPr/>
          </p:nvSpPr>
          <p:spPr bwMode="auto">
            <a:xfrm flipH="1">
              <a:off x="1680" y="1872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36" name="Line 36"/>
            <p:cNvSpPr>
              <a:spLocks noChangeShapeType="1"/>
            </p:cNvSpPr>
            <p:nvPr/>
          </p:nvSpPr>
          <p:spPr bwMode="auto">
            <a:xfrm flipH="1" flipV="1">
              <a:off x="1776" y="2256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37" name="Text Box 37"/>
            <p:cNvSpPr txBox="1">
              <a:spLocks noChangeArrowheads="1"/>
            </p:cNvSpPr>
            <p:nvPr/>
          </p:nvSpPr>
          <p:spPr bwMode="auto">
            <a:xfrm>
              <a:off x="2544" y="153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sp>
          <p:nvSpPr>
            <p:cNvPr id="179238" name="Text Box 38"/>
            <p:cNvSpPr txBox="1">
              <a:spLocks noChangeArrowheads="1"/>
            </p:cNvSpPr>
            <p:nvPr/>
          </p:nvSpPr>
          <p:spPr bwMode="auto">
            <a:xfrm>
              <a:off x="2592" y="192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4</a:t>
              </a:r>
            </a:p>
          </p:txBody>
        </p:sp>
        <p:sp>
          <p:nvSpPr>
            <p:cNvPr id="179239" name="Text Box 39"/>
            <p:cNvSpPr txBox="1">
              <a:spLocks noChangeArrowheads="1"/>
            </p:cNvSpPr>
            <p:nvPr/>
          </p:nvSpPr>
          <p:spPr bwMode="auto">
            <a:xfrm>
              <a:off x="2448" y="225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5</a:t>
              </a:r>
            </a:p>
          </p:txBody>
        </p:sp>
        <p:sp>
          <p:nvSpPr>
            <p:cNvPr id="179240" name="Text Box 40"/>
            <p:cNvSpPr txBox="1">
              <a:spLocks noChangeArrowheads="1"/>
            </p:cNvSpPr>
            <p:nvPr/>
          </p:nvSpPr>
          <p:spPr bwMode="auto">
            <a:xfrm>
              <a:off x="2544" y="259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3</a:t>
              </a:r>
            </a:p>
          </p:txBody>
        </p:sp>
        <p:sp>
          <p:nvSpPr>
            <p:cNvPr id="179241" name="Text Box 41"/>
            <p:cNvSpPr txBox="1">
              <a:spLocks noChangeArrowheads="1"/>
            </p:cNvSpPr>
            <p:nvPr/>
          </p:nvSpPr>
          <p:spPr bwMode="auto">
            <a:xfrm>
              <a:off x="1968" y="225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179242" name="Text Box 42"/>
            <p:cNvSpPr txBox="1">
              <a:spLocks noChangeArrowheads="1"/>
            </p:cNvSpPr>
            <p:nvPr/>
          </p:nvSpPr>
          <p:spPr bwMode="auto">
            <a:xfrm>
              <a:off x="1824" y="182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179243" name="Oval 43"/>
            <p:cNvSpPr>
              <a:spLocks noChangeArrowheads="1"/>
            </p:cNvSpPr>
            <p:nvPr/>
          </p:nvSpPr>
          <p:spPr bwMode="auto">
            <a:xfrm>
              <a:off x="3456" y="144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44" name="Text Box 44"/>
            <p:cNvSpPr txBox="1">
              <a:spLocks noChangeArrowheads="1"/>
            </p:cNvSpPr>
            <p:nvPr/>
          </p:nvSpPr>
          <p:spPr bwMode="auto">
            <a:xfrm>
              <a:off x="3408" y="2160"/>
              <a:ext cx="22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  1</a:t>
              </a:r>
              <a:endParaRPr lang="en-US"/>
            </a:p>
          </p:txBody>
        </p:sp>
        <p:sp>
          <p:nvSpPr>
            <p:cNvPr id="179245" name="Text Box 45"/>
            <p:cNvSpPr txBox="1">
              <a:spLocks noChangeArrowheads="1"/>
            </p:cNvSpPr>
            <p:nvPr/>
          </p:nvSpPr>
          <p:spPr bwMode="auto">
            <a:xfrm>
              <a:off x="3408" y="1440"/>
              <a:ext cx="22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  2</a:t>
              </a:r>
              <a:endParaRPr lang="en-US"/>
            </a:p>
          </p:txBody>
        </p:sp>
        <p:sp>
          <p:nvSpPr>
            <p:cNvPr id="179246" name="Oval 46"/>
            <p:cNvSpPr>
              <a:spLocks noChangeArrowheads="1"/>
            </p:cNvSpPr>
            <p:nvPr/>
          </p:nvSpPr>
          <p:spPr bwMode="auto">
            <a:xfrm>
              <a:off x="2880" y="768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47" name="Text Box 47"/>
            <p:cNvSpPr txBox="1">
              <a:spLocks noChangeArrowheads="1"/>
            </p:cNvSpPr>
            <p:nvPr/>
          </p:nvSpPr>
          <p:spPr bwMode="auto">
            <a:xfrm>
              <a:off x="2880" y="768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  <a:endParaRPr lang="en-US"/>
            </a:p>
          </p:txBody>
        </p:sp>
        <p:sp>
          <p:nvSpPr>
            <p:cNvPr id="179248" name="Oval 48"/>
            <p:cNvSpPr>
              <a:spLocks noChangeArrowheads="1"/>
            </p:cNvSpPr>
            <p:nvPr/>
          </p:nvSpPr>
          <p:spPr bwMode="auto">
            <a:xfrm>
              <a:off x="1968" y="1056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49" name="Text Box 49"/>
            <p:cNvSpPr txBox="1">
              <a:spLocks noChangeArrowheads="1"/>
            </p:cNvSpPr>
            <p:nvPr/>
          </p:nvSpPr>
          <p:spPr bwMode="auto">
            <a:xfrm>
              <a:off x="1968" y="105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9</a:t>
              </a:r>
              <a:endParaRPr lang="en-US"/>
            </a:p>
          </p:txBody>
        </p:sp>
        <p:sp>
          <p:nvSpPr>
            <p:cNvPr id="179250" name="Oval 50"/>
            <p:cNvSpPr>
              <a:spLocks noChangeArrowheads="1"/>
            </p:cNvSpPr>
            <p:nvPr/>
          </p:nvSpPr>
          <p:spPr bwMode="auto">
            <a:xfrm>
              <a:off x="1392" y="144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51" name="Text Box 51"/>
            <p:cNvSpPr txBox="1">
              <a:spLocks noChangeArrowheads="1"/>
            </p:cNvSpPr>
            <p:nvPr/>
          </p:nvSpPr>
          <p:spPr bwMode="auto">
            <a:xfrm>
              <a:off x="1344" y="1440"/>
              <a:ext cx="22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11</a:t>
              </a:r>
              <a:endParaRPr lang="en-US"/>
            </a:p>
          </p:txBody>
        </p:sp>
        <p:sp>
          <p:nvSpPr>
            <p:cNvPr id="179252" name="Line 52"/>
            <p:cNvSpPr>
              <a:spLocks noChangeShapeType="1"/>
            </p:cNvSpPr>
            <p:nvPr/>
          </p:nvSpPr>
          <p:spPr bwMode="auto">
            <a:xfrm flipH="1" flipV="1">
              <a:off x="3072" y="912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53" name="Text Box 53"/>
            <p:cNvSpPr txBox="1">
              <a:spLocks noChangeArrowheads="1"/>
            </p:cNvSpPr>
            <p:nvPr/>
          </p:nvSpPr>
          <p:spPr bwMode="auto">
            <a:xfrm>
              <a:off x="3216" y="105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sp>
          <p:nvSpPr>
            <p:cNvPr id="179254" name="Line 54"/>
            <p:cNvSpPr>
              <a:spLocks noChangeShapeType="1"/>
            </p:cNvSpPr>
            <p:nvPr/>
          </p:nvSpPr>
          <p:spPr bwMode="auto">
            <a:xfrm flipH="1">
              <a:off x="3072" y="15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55" name="Text Box 55"/>
            <p:cNvSpPr txBox="1">
              <a:spLocks noChangeArrowheads="1"/>
            </p:cNvSpPr>
            <p:nvPr/>
          </p:nvSpPr>
          <p:spPr bwMode="auto">
            <a:xfrm>
              <a:off x="3168" y="139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179256" name="Line 56"/>
            <p:cNvSpPr>
              <a:spLocks noChangeShapeType="1"/>
            </p:cNvSpPr>
            <p:nvPr/>
          </p:nvSpPr>
          <p:spPr bwMode="auto">
            <a:xfrm flipH="1">
              <a:off x="2112" y="864"/>
              <a:ext cx="76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57" name="Text Box 57"/>
            <p:cNvSpPr txBox="1">
              <a:spLocks noChangeArrowheads="1"/>
            </p:cNvSpPr>
            <p:nvPr/>
          </p:nvSpPr>
          <p:spPr bwMode="auto">
            <a:xfrm>
              <a:off x="2400" y="81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4</a:t>
              </a:r>
            </a:p>
          </p:txBody>
        </p:sp>
        <p:sp>
          <p:nvSpPr>
            <p:cNvPr id="179258" name="Line 58"/>
            <p:cNvSpPr>
              <a:spLocks noChangeShapeType="1"/>
            </p:cNvSpPr>
            <p:nvPr/>
          </p:nvSpPr>
          <p:spPr bwMode="auto">
            <a:xfrm flipH="1">
              <a:off x="2304" y="912"/>
              <a:ext cx="62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59" name="Text Box 59"/>
            <p:cNvSpPr txBox="1">
              <a:spLocks noChangeArrowheads="1"/>
            </p:cNvSpPr>
            <p:nvPr/>
          </p:nvSpPr>
          <p:spPr bwMode="auto">
            <a:xfrm>
              <a:off x="2448" y="120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3</a:t>
              </a:r>
            </a:p>
          </p:txBody>
        </p:sp>
        <p:sp>
          <p:nvSpPr>
            <p:cNvPr id="179260" name="Line 60"/>
            <p:cNvSpPr>
              <a:spLocks noChangeShapeType="1"/>
            </p:cNvSpPr>
            <p:nvPr/>
          </p:nvSpPr>
          <p:spPr bwMode="auto">
            <a:xfrm flipH="1">
              <a:off x="1536" y="1200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61" name="Text Box 61"/>
            <p:cNvSpPr txBox="1">
              <a:spLocks noChangeArrowheads="1"/>
            </p:cNvSpPr>
            <p:nvPr/>
          </p:nvSpPr>
          <p:spPr bwMode="auto">
            <a:xfrm>
              <a:off x="1632" y="115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4</a:t>
              </a:r>
            </a:p>
          </p:txBody>
        </p:sp>
        <p:sp>
          <p:nvSpPr>
            <p:cNvPr id="179262" name="Line 62"/>
            <p:cNvSpPr>
              <a:spLocks noChangeShapeType="1"/>
            </p:cNvSpPr>
            <p:nvPr/>
          </p:nvSpPr>
          <p:spPr bwMode="auto">
            <a:xfrm flipH="1" flipV="1">
              <a:off x="1584" y="1584"/>
              <a:ext cx="57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63" name="Text Box 63"/>
            <p:cNvSpPr txBox="1">
              <a:spLocks noChangeArrowheads="1"/>
            </p:cNvSpPr>
            <p:nvPr/>
          </p:nvSpPr>
          <p:spPr bwMode="auto">
            <a:xfrm>
              <a:off x="1968" y="158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sp>
          <p:nvSpPr>
            <p:cNvPr id="179264" name="Line 64"/>
            <p:cNvSpPr>
              <a:spLocks noChangeShapeType="1"/>
            </p:cNvSpPr>
            <p:nvPr/>
          </p:nvSpPr>
          <p:spPr bwMode="auto">
            <a:xfrm flipH="1">
              <a:off x="1680" y="1248"/>
              <a:ext cx="33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65" name="Text Box 65"/>
            <p:cNvSpPr txBox="1">
              <a:spLocks noChangeArrowheads="1"/>
            </p:cNvSpPr>
            <p:nvPr/>
          </p:nvSpPr>
          <p:spPr bwMode="auto">
            <a:xfrm>
              <a:off x="1776" y="134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grpSp>
          <p:nvGrpSpPr>
            <p:cNvPr id="179272" name="Group 72"/>
            <p:cNvGrpSpPr>
              <a:grpSpLocks/>
            </p:cNvGrpSpPr>
            <p:nvPr/>
          </p:nvGrpSpPr>
          <p:grpSpPr bwMode="auto">
            <a:xfrm>
              <a:off x="4032" y="1872"/>
              <a:ext cx="192" cy="192"/>
              <a:chOff x="4512" y="2736"/>
              <a:chExt cx="192" cy="192"/>
            </a:xfrm>
          </p:grpSpPr>
          <p:sp>
            <p:nvSpPr>
              <p:cNvPr id="179269" name="Text Box 69"/>
              <p:cNvSpPr txBox="1">
                <a:spLocks noChangeArrowheads="1"/>
              </p:cNvSpPr>
              <p:nvPr/>
            </p:nvSpPr>
            <p:spPr bwMode="auto">
              <a:xfrm>
                <a:off x="4512" y="2736"/>
                <a:ext cx="191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O</a:t>
                </a:r>
              </a:p>
            </p:txBody>
          </p:sp>
          <p:sp>
            <p:nvSpPr>
              <p:cNvPr id="179271" name="Oval 71"/>
              <p:cNvSpPr>
                <a:spLocks noChangeArrowheads="1"/>
              </p:cNvSpPr>
              <p:nvPr/>
            </p:nvSpPr>
            <p:spPr bwMode="auto">
              <a:xfrm>
                <a:off x="4512" y="2736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9273" name="Group 73"/>
            <p:cNvGrpSpPr>
              <a:grpSpLocks/>
            </p:cNvGrpSpPr>
            <p:nvPr/>
          </p:nvGrpSpPr>
          <p:grpSpPr bwMode="auto">
            <a:xfrm>
              <a:off x="720" y="1824"/>
              <a:ext cx="192" cy="192"/>
              <a:chOff x="4512" y="2736"/>
              <a:chExt cx="192" cy="192"/>
            </a:xfrm>
          </p:grpSpPr>
          <p:sp>
            <p:nvSpPr>
              <p:cNvPr id="179274" name="Text Box 74"/>
              <p:cNvSpPr txBox="1">
                <a:spLocks noChangeArrowheads="1"/>
              </p:cNvSpPr>
              <p:nvPr/>
            </p:nvSpPr>
            <p:spPr bwMode="auto">
              <a:xfrm>
                <a:off x="4512" y="2736"/>
                <a:ext cx="18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D</a:t>
                </a:r>
              </a:p>
            </p:txBody>
          </p:sp>
          <p:sp>
            <p:nvSpPr>
              <p:cNvPr id="179275" name="Oval 75"/>
              <p:cNvSpPr>
                <a:spLocks noChangeArrowheads="1"/>
              </p:cNvSpPr>
              <p:nvPr/>
            </p:nvSpPr>
            <p:spPr bwMode="auto">
              <a:xfrm>
                <a:off x="4512" y="2736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9276" name="Line 76"/>
            <p:cNvSpPr>
              <a:spLocks noChangeShapeType="1"/>
            </p:cNvSpPr>
            <p:nvPr/>
          </p:nvSpPr>
          <p:spPr bwMode="auto">
            <a:xfrm flipH="1">
              <a:off x="864" y="1584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77" name="Text Box 77"/>
            <p:cNvSpPr txBox="1">
              <a:spLocks noChangeArrowheads="1"/>
            </p:cNvSpPr>
            <p:nvPr/>
          </p:nvSpPr>
          <p:spPr bwMode="auto">
            <a:xfrm>
              <a:off x="1056" y="153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179278" name="Line 78"/>
            <p:cNvSpPr>
              <a:spLocks noChangeShapeType="1"/>
            </p:cNvSpPr>
            <p:nvPr/>
          </p:nvSpPr>
          <p:spPr bwMode="auto">
            <a:xfrm flipH="1" flipV="1">
              <a:off x="864" y="1968"/>
              <a:ext cx="72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79" name="Text Box 79"/>
            <p:cNvSpPr txBox="1">
              <a:spLocks noChangeArrowheads="1"/>
            </p:cNvSpPr>
            <p:nvPr/>
          </p:nvSpPr>
          <p:spPr bwMode="auto">
            <a:xfrm>
              <a:off x="1200" y="1968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3</a:t>
              </a:r>
            </a:p>
          </p:txBody>
        </p:sp>
        <p:sp>
          <p:nvSpPr>
            <p:cNvPr id="179280" name="Line 80"/>
            <p:cNvSpPr>
              <a:spLocks noChangeShapeType="1"/>
            </p:cNvSpPr>
            <p:nvPr/>
          </p:nvSpPr>
          <p:spPr bwMode="auto">
            <a:xfrm flipH="1" flipV="1">
              <a:off x="3600" y="1584"/>
              <a:ext cx="43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81" name="Line 81"/>
            <p:cNvSpPr>
              <a:spLocks noChangeShapeType="1"/>
            </p:cNvSpPr>
            <p:nvPr/>
          </p:nvSpPr>
          <p:spPr bwMode="auto">
            <a:xfrm flipH="1">
              <a:off x="3648" y="2016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82" name="Text Box 82"/>
            <p:cNvSpPr txBox="1">
              <a:spLocks noChangeArrowheads="1"/>
            </p:cNvSpPr>
            <p:nvPr/>
          </p:nvSpPr>
          <p:spPr bwMode="auto">
            <a:xfrm>
              <a:off x="3792" y="168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sp>
          <p:nvSpPr>
            <p:cNvPr id="179283" name="Text Box 83"/>
            <p:cNvSpPr txBox="1">
              <a:spLocks noChangeArrowheads="1"/>
            </p:cNvSpPr>
            <p:nvPr/>
          </p:nvSpPr>
          <p:spPr bwMode="auto">
            <a:xfrm>
              <a:off x="3648" y="201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5</a:t>
              </a:r>
            </a:p>
          </p:txBody>
        </p:sp>
        <p:sp>
          <p:nvSpPr>
            <p:cNvPr id="179284" name="Line 84"/>
            <p:cNvSpPr>
              <a:spLocks noChangeShapeType="1"/>
            </p:cNvSpPr>
            <p:nvPr/>
          </p:nvSpPr>
          <p:spPr bwMode="auto">
            <a:xfrm>
              <a:off x="2256" y="1920"/>
              <a:ext cx="48" cy="52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85" name="Line 85"/>
            <p:cNvSpPr>
              <a:spLocks noChangeShapeType="1"/>
            </p:cNvSpPr>
            <p:nvPr/>
          </p:nvSpPr>
          <p:spPr bwMode="auto">
            <a:xfrm flipH="1">
              <a:off x="2928" y="2352"/>
              <a:ext cx="48" cy="43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86" name="Line 86"/>
            <p:cNvSpPr>
              <a:spLocks noChangeShapeType="1"/>
            </p:cNvSpPr>
            <p:nvPr/>
          </p:nvSpPr>
          <p:spPr bwMode="auto">
            <a:xfrm>
              <a:off x="2976" y="1632"/>
              <a:ext cx="48" cy="52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87" name="Line 87"/>
            <p:cNvSpPr>
              <a:spLocks noChangeShapeType="1"/>
            </p:cNvSpPr>
            <p:nvPr/>
          </p:nvSpPr>
          <p:spPr bwMode="auto">
            <a:xfrm>
              <a:off x="2976" y="960"/>
              <a:ext cx="48" cy="52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88" name="Line 88"/>
            <p:cNvSpPr>
              <a:spLocks noChangeShapeType="1"/>
            </p:cNvSpPr>
            <p:nvPr/>
          </p:nvSpPr>
          <p:spPr bwMode="auto">
            <a:xfrm>
              <a:off x="2112" y="1200"/>
              <a:ext cx="96" cy="52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89" name="Text Box 89"/>
            <p:cNvSpPr txBox="1">
              <a:spLocks noChangeArrowheads="1"/>
            </p:cNvSpPr>
            <p:nvPr/>
          </p:nvSpPr>
          <p:spPr bwMode="auto">
            <a:xfrm>
              <a:off x="2256" y="206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79290" name="Text Box 90"/>
            <p:cNvSpPr txBox="1">
              <a:spLocks noChangeArrowheads="1"/>
            </p:cNvSpPr>
            <p:nvPr/>
          </p:nvSpPr>
          <p:spPr bwMode="auto">
            <a:xfrm>
              <a:off x="2112" y="134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2</a:t>
              </a:r>
              <a:endParaRPr lang="en-US" sz="1200"/>
            </a:p>
          </p:txBody>
        </p:sp>
        <p:sp>
          <p:nvSpPr>
            <p:cNvPr id="179292" name="Text Box 92"/>
            <p:cNvSpPr txBox="1">
              <a:spLocks noChangeArrowheads="1"/>
            </p:cNvSpPr>
            <p:nvPr/>
          </p:nvSpPr>
          <p:spPr bwMode="auto">
            <a:xfrm>
              <a:off x="2976" y="110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79293" name="Text Box 93"/>
            <p:cNvSpPr txBox="1">
              <a:spLocks noChangeArrowheads="1"/>
            </p:cNvSpPr>
            <p:nvPr/>
          </p:nvSpPr>
          <p:spPr bwMode="auto">
            <a:xfrm>
              <a:off x="2976" y="182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79294" name="Text Box 94"/>
            <p:cNvSpPr txBox="1">
              <a:spLocks noChangeArrowheads="1"/>
            </p:cNvSpPr>
            <p:nvPr/>
          </p:nvSpPr>
          <p:spPr bwMode="auto">
            <a:xfrm>
              <a:off x="2832" y="249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873863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212725" y="115888"/>
            <a:ext cx="75364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I</a:t>
            </a:r>
            <a:r>
              <a:rPr lang="en-US" sz="3200" dirty="0" smtClean="0">
                <a:latin typeface="Impact" panose="020B0806030902050204" pitchFamily="34" charset="0"/>
              </a:rPr>
              <a:t>mportant </a:t>
            </a:r>
            <a:r>
              <a:rPr lang="en-US" sz="3200" dirty="0">
                <a:latin typeface="Impact" panose="020B0806030902050204" pitchFamily="34" charset="0"/>
              </a:rPr>
              <a:t>observations in the LP-relaxation </a:t>
            </a:r>
          </a:p>
        </p:txBody>
      </p:sp>
      <p:grpSp>
        <p:nvGrpSpPr>
          <p:cNvPr id="226418" name="Group 114"/>
          <p:cNvGrpSpPr>
            <a:grpSpLocks/>
          </p:cNvGrpSpPr>
          <p:nvPr/>
        </p:nvGrpSpPr>
        <p:grpSpPr bwMode="auto">
          <a:xfrm>
            <a:off x="609600" y="1143000"/>
            <a:ext cx="6858000" cy="2743200"/>
            <a:chOff x="480" y="1200"/>
            <a:chExt cx="4320" cy="1728"/>
          </a:xfrm>
        </p:grpSpPr>
        <p:sp>
          <p:nvSpPr>
            <p:cNvPr id="226394" name="Line 90"/>
            <p:cNvSpPr>
              <a:spLocks noChangeShapeType="1"/>
            </p:cNvSpPr>
            <p:nvPr/>
          </p:nvSpPr>
          <p:spPr bwMode="auto">
            <a:xfrm flipV="1">
              <a:off x="768" y="1392"/>
              <a:ext cx="1728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6398" name="Group 94"/>
            <p:cNvGrpSpPr>
              <a:grpSpLocks/>
            </p:cNvGrpSpPr>
            <p:nvPr/>
          </p:nvGrpSpPr>
          <p:grpSpPr bwMode="auto">
            <a:xfrm>
              <a:off x="2496" y="1200"/>
              <a:ext cx="288" cy="288"/>
              <a:chOff x="2496" y="1200"/>
              <a:chExt cx="288" cy="288"/>
            </a:xfrm>
          </p:grpSpPr>
          <p:sp>
            <p:nvSpPr>
              <p:cNvPr id="226395" name="Oval 91"/>
              <p:cNvSpPr>
                <a:spLocks noChangeArrowheads="1"/>
              </p:cNvSpPr>
              <p:nvPr/>
            </p:nvSpPr>
            <p:spPr bwMode="auto">
              <a:xfrm>
                <a:off x="2496" y="1200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96" name="Text Box 92"/>
              <p:cNvSpPr txBox="1">
                <a:spLocks noChangeArrowheads="1"/>
              </p:cNvSpPr>
              <p:nvPr/>
            </p:nvSpPr>
            <p:spPr bwMode="auto">
              <a:xfrm>
                <a:off x="2544" y="120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</p:grpSp>
        <p:grpSp>
          <p:nvGrpSpPr>
            <p:cNvPr id="226399" name="Group 95"/>
            <p:cNvGrpSpPr>
              <a:grpSpLocks/>
            </p:cNvGrpSpPr>
            <p:nvPr/>
          </p:nvGrpSpPr>
          <p:grpSpPr bwMode="auto">
            <a:xfrm>
              <a:off x="480" y="2592"/>
              <a:ext cx="288" cy="288"/>
              <a:chOff x="2496" y="1200"/>
              <a:chExt cx="288" cy="288"/>
            </a:xfrm>
          </p:grpSpPr>
          <p:sp>
            <p:nvSpPr>
              <p:cNvPr id="226400" name="Oval 96"/>
              <p:cNvSpPr>
                <a:spLocks noChangeArrowheads="1"/>
              </p:cNvSpPr>
              <p:nvPr/>
            </p:nvSpPr>
            <p:spPr bwMode="auto">
              <a:xfrm>
                <a:off x="2496" y="1200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01" name="Text Box 97"/>
              <p:cNvSpPr txBox="1">
                <a:spLocks noChangeArrowheads="1"/>
              </p:cNvSpPr>
              <p:nvPr/>
            </p:nvSpPr>
            <p:spPr bwMode="auto">
              <a:xfrm>
                <a:off x="2544" y="120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  <p:grpSp>
          <p:nvGrpSpPr>
            <p:cNvPr id="226402" name="Group 98"/>
            <p:cNvGrpSpPr>
              <a:grpSpLocks/>
            </p:cNvGrpSpPr>
            <p:nvPr/>
          </p:nvGrpSpPr>
          <p:grpSpPr bwMode="auto">
            <a:xfrm>
              <a:off x="2928" y="2640"/>
              <a:ext cx="288" cy="288"/>
              <a:chOff x="2496" y="1200"/>
              <a:chExt cx="288" cy="288"/>
            </a:xfrm>
          </p:grpSpPr>
          <p:sp>
            <p:nvSpPr>
              <p:cNvPr id="226403" name="Oval 99"/>
              <p:cNvSpPr>
                <a:spLocks noChangeArrowheads="1"/>
              </p:cNvSpPr>
              <p:nvPr/>
            </p:nvSpPr>
            <p:spPr bwMode="auto">
              <a:xfrm>
                <a:off x="2496" y="1200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04" name="Text Box 100"/>
              <p:cNvSpPr txBox="1">
                <a:spLocks noChangeArrowheads="1"/>
              </p:cNvSpPr>
              <p:nvPr/>
            </p:nvSpPr>
            <p:spPr bwMode="auto">
              <a:xfrm>
                <a:off x="2544" y="120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3</a:t>
                </a:r>
              </a:p>
            </p:txBody>
          </p:sp>
        </p:grpSp>
        <p:grpSp>
          <p:nvGrpSpPr>
            <p:cNvPr id="226405" name="Group 101"/>
            <p:cNvGrpSpPr>
              <a:grpSpLocks/>
            </p:cNvGrpSpPr>
            <p:nvPr/>
          </p:nvGrpSpPr>
          <p:grpSpPr bwMode="auto">
            <a:xfrm>
              <a:off x="4512" y="1728"/>
              <a:ext cx="288" cy="288"/>
              <a:chOff x="2496" y="1200"/>
              <a:chExt cx="288" cy="288"/>
            </a:xfrm>
          </p:grpSpPr>
          <p:sp>
            <p:nvSpPr>
              <p:cNvPr id="226406" name="Oval 102"/>
              <p:cNvSpPr>
                <a:spLocks noChangeArrowheads="1"/>
              </p:cNvSpPr>
              <p:nvPr/>
            </p:nvSpPr>
            <p:spPr bwMode="auto">
              <a:xfrm>
                <a:off x="2496" y="1200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07" name="Text Box 103"/>
              <p:cNvSpPr txBox="1">
                <a:spLocks noChangeArrowheads="1"/>
              </p:cNvSpPr>
              <p:nvPr/>
            </p:nvSpPr>
            <p:spPr bwMode="auto">
              <a:xfrm>
                <a:off x="2544" y="120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4</a:t>
                </a:r>
              </a:p>
            </p:txBody>
          </p:sp>
        </p:grpSp>
        <p:sp>
          <p:nvSpPr>
            <p:cNvPr id="226408" name="Line 104"/>
            <p:cNvSpPr>
              <a:spLocks noChangeShapeType="1"/>
            </p:cNvSpPr>
            <p:nvPr/>
          </p:nvSpPr>
          <p:spPr bwMode="auto">
            <a:xfrm flipV="1">
              <a:off x="768" y="2736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09" name="Line 105"/>
            <p:cNvSpPr>
              <a:spLocks noChangeShapeType="1"/>
            </p:cNvSpPr>
            <p:nvPr/>
          </p:nvSpPr>
          <p:spPr bwMode="auto">
            <a:xfrm>
              <a:off x="2784" y="1392"/>
              <a:ext cx="17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0" name="Line 106"/>
            <p:cNvSpPr>
              <a:spLocks noChangeShapeType="1"/>
            </p:cNvSpPr>
            <p:nvPr/>
          </p:nvSpPr>
          <p:spPr bwMode="auto">
            <a:xfrm flipV="1">
              <a:off x="3216" y="1920"/>
              <a:ext cx="134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1" name="Line 107"/>
            <p:cNvSpPr>
              <a:spLocks noChangeShapeType="1"/>
            </p:cNvSpPr>
            <p:nvPr/>
          </p:nvSpPr>
          <p:spPr bwMode="auto">
            <a:xfrm>
              <a:off x="2640" y="1488"/>
              <a:ext cx="432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13" name="Text Box 109"/>
            <p:cNvSpPr txBox="1">
              <a:spLocks noChangeArrowheads="1"/>
            </p:cNvSpPr>
            <p:nvPr/>
          </p:nvSpPr>
          <p:spPr bwMode="auto">
            <a:xfrm>
              <a:off x="1190" y="1897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26414" name="Text Box 110"/>
            <p:cNvSpPr txBox="1">
              <a:spLocks noChangeArrowheads="1"/>
            </p:cNvSpPr>
            <p:nvPr/>
          </p:nvSpPr>
          <p:spPr bwMode="auto">
            <a:xfrm>
              <a:off x="3312" y="124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26415" name="Text Box 111"/>
            <p:cNvSpPr txBox="1">
              <a:spLocks noChangeArrowheads="1"/>
            </p:cNvSpPr>
            <p:nvPr/>
          </p:nvSpPr>
          <p:spPr bwMode="auto">
            <a:xfrm>
              <a:off x="2784" y="172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26416" name="Text Box 112"/>
            <p:cNvSpPr txBox="1">
              <a:spLocks noChangeArrowheads="1"/>
            </p:cNvSpPr>
            <p:nvPr/>
          </p:nvSpPr>
          <p:spPr bwMode="auto">
            <a:xfrm>
              <a:off x="1670" y="2473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26417" name="Text Box 113"/>
            <p:cNvSpPr txBox="1">
              <a:spLocks noChangeArrowheads="1"/>
            </p:cNvSpPr>
            <p:nvPr/>
          </p:nvSpPr>
          <p:spPr bwMode="auto">
            <a:xfrm>
              <a:off x="3542" y="2185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</p:grpSp>
      <p:sp>
        <p:nvSpPr>
          <p:cNvPr id="226419" name="Text Box 115"/>
          <p:cNvSpPr txBox="1">
            <a:spLocks noChangeArrowheads="1"/>
          </p:cNvSpPr>
          <p:nvPr/>
        </p:nvSpPr>
        <p:spPr bwMode="auto">
          <a:xfrm>
            <a:off x="64447" y="4343400"/>
            <a:ext cx="633057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Formulate on the problem on the black board</a:t>
            </a:r>
          </a:p>
          <a:p>
            <a:r>
              <a:rPr lang="en-US" dirty="0" smtClean="0">
                <a:latin typeface="Arial" charset="0"/>
              </a:rPr>
              <a:t>Did </a:t>
            </a:r>
            <a:r>
              <a:rPr lang="en-US" dirty="0">
                <a:latin typeface="Arial" charset="0"/>
              </a:rPr>
              <a:t>I say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&lt;= 1</a:t>
            </a:r>
            <a:r>
              <a:rPr lang="en-US" dirty="0">
                <a:latin typeface="Arial" charset="0"/>
              </a:rPr>
              <a:t> ?</a:t>
            </a:r>
          </a:p>
          <a:p>
            <a:r>
              <a:rPr lang="en-US" dirty="0">
                <a:latin typeface="Arial" charset="0"/>
              </a:rPr>
              <a:t>Why all the variables came out less than 1</a:t>
            </a:r>
          </a:p>
          <a:p>
            <a:r>
              <a:rPr lang="en-US" dirty="0" smtClean="0">
                <a:latin typeface="Arial" charset="0"/>
              </a:rPr>
              <a:t>Did </a:t>
            </a:r>
            <a:r>
              <a:rPr lang="en-US" dirty="0">
                <a:latin typeface="Arial" charset="0"/>
              </a:rPr>
              <a:t>I say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baseline="-25000" dirty="0" err="1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b="1" i="1" dirty="0">
                <a:latin typeface="Arial" charset="0"/>
              </a:rPr>
              <a:t> 0 or 1</a:t>
            </a:r>
          </a:p>
          <a:p>
            <a:r>
              <a:rPr lang="en-US" dirty="0">
                <a:latin typeface="Arial" charset="0"/>
              </a:rPr>
              <a:t>Why all variables came out 0 or 1</a:t>
            </a:r>
          </a:p>
        </p:txBody>
      </p:sp>
    </p:spTree>
    <p:extLst>
      <p:ext uri="{BB962C8B-B14F-4D97-AF65-F5344CB8AC3E}">
        <p14:creationId xmlns:p14="http://schemas.microsoft.com/office/powerpoint/2010/main" val="7561840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Text Box 3"/>
          <p:cNvSpPr txBox="1">
            <a:spLocks noChangeArrowheads="1"/>
          </p:cNvSpPr>
          <p:nvPr/>
        </p:nvSpPr>
        <p:spPr bwMode="auto">
          <a:xfrm>
            <a:off x="0" y="12626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The Shortest Route Problem</a:t>
            </a:r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0" y="923925"/>
            <a:ext cx="91440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The shortest route between two points</a:t>
            </a:r>
          </a:p>
          <a:p>
            <a:endParaRPr lang="en-US" sz="2400" b="1" i="1" dirty="0">
              <a:latin typeface="Book Antiqua" panose="02040602050305030304" pitchFamily="18" charset="0"/>
            </a:endParaRPr>
          </a:p>
          <a:p>
            <a:pPr marL="228600" indent="-228600"/>
            <a:r>
              <a:rPr lang="en-US" sz="2400" b="1" i="1" dirty="0">
                <a:latin typeface="Book Antiqua" panose="02040602050305030304" pitchFamily="18" charset="0"/>
              </a:rPr>
              <a:t>l </a:t>
            </a:r>
            <a:r>
              <a:rPr lang="en-US" sz="2400" b="1" i="1" baseline="-25000" dirty="0">
                <a:latin typeface="Book Antiqua" panose="02040602050305030304" pitchFamily="18" charset="0"/>
              </a:rPr>
              <a:t>ij</a:t>
            </a:r>
            <a:r>
              <a:rPr lang="en-US" sz="2400" dirty="0">
                <a:latin typeface="Book Antiqua" panose="02040602050305030304" pitchFamily="18" charset="0"/>
              </a:rPr>
              <a:t> : The length of the directed arc ij</a:t>
            </a:r>
            <a:r>
              <a:rPr lang="en-US" sz="2400" i="1" dirty="0">
                <a:latin typeface="Book Antiqua" panose="02040602050305030304" pitchFamily="18" charset="0"/>
              </a:rPr>
              <a:t>. </a:t>
            </a:r>
            <a:r>
              <a:rPr lang="en-US" sz="2400" b="1" i="1" dirty="0">
                <a:solidFill>
                  <a:srgbClr val="FF3300"/>
                </a:solidFill>
                <a:latin typeface="Book Antiqua" panose="02040602050305030304" pitchFamily="18" charset="0"/>
              </a:rPr>
              <a:t>l </a:t>
            </a:r>
            <a:r>
              <a:rPr lang="en-US" sz="2400" b="1" i="1" baseline="-25000" dirty="0">
                <a:solidFill>
                  <a:srgbClr val="FF3300"/>
                </a:solidFill>
                <a:latin typeface="Book Antiqua" panose="02040602050305030304" pitchFamily="18" charset="0"/>
              </a:rPr>
              <a:t>ij</a:t>
            </a:r>
            <a:r>
              <a:rPr lang="en-US" sz="2400" dirty="0">
                <a:latin typeface="Book Antiqua" panose="02040602050305030304" pitchFamily="18" charset="0"/>
              </a:rPr>
              <a:t>  is a 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parameter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not a </a:t>
            </a:r>
            <a:r>
              <a:rPr lang="en-US" sz="2400" b="1" dirty="0" smtClean="0">
                <a:solidFill>
                  <a:srgbClr val="FF3300"/>
                </a:solidFill>
                <a:latin typeface="Book Antiqua" panose="02040602050305030304" pitchFamily="18" charset="0"/>
              </a:rPr>
              <a:t>decision 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variable</a:t>
            </a:r>
            <a:r>
              <a:rPr lang="en-US" sz="2400" dirty="0">
                <a:latin typeface="Book Antiqua" panose="02040602050305030304" pitchFamily="18" charset="0"/>
              </a:rPr>
              <a:t>. It could be the length in term of</a:t>
            </a:r>
            <a:r>
              <a:rPr lang="en-US" sz="2400" b="1" dirty="0">
                <a:solidFill>
                  <a:schemeClr val="tx2"/>
                </a:solidFill>
                <a:latin typeface="Book Antiqua" panose="02040602050305030304" pitchFamily="18" charset="0"/>
              </a:rPr>
              <a:t> 	</a:t>
            </a:r>
            <a:r>
              <a:rPr lang="en-US" sz="2400" b="1" dirty="0" smtClean="0">
                <a:solidFill>
                  <a:srgbClr val="FF3300"/>
                </a:solidFill>
                <a:latin typeface="Book Antiqua" panose="02040602050305030304" pitchFamily="18" charset="0"/>
              </a:rPr>
              <a:t>distance</a:t>
            </a:r>
            <a:r>
              <a:rPr lang="en-US" sz="2400" dirty="0" smtClean="0"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or in terms of 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time </a:t>
            </a:r>
            <a:r>
              <a:rPr lang="en-US" sz="2400" dirty="0">
                <a:latin typeface="Book Antiqua" panose="02040602050305030304" pitchFamily="18" charset="0"/>
              </a:rPr>
              <a:t>or cost ( the same as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 </a:t>
            </a:r>
            <a:r>
              <a:rPr lang="en-US" sz="2400" i="1" dirty="0">
                <a:latin typeface="Book Antiqua" panose="02040602050305030304" pitchFamily="18" charset="0"/>
              </a:rPr>
              <a:t>c </a:t>
            </a:r>
            <a:r>
              <a:rPr lang="en-US" sz="2400" i="1" baseline="-25000" dirty="0">
                <a:latin typeface="Book Antiqua" panose="02040602050305030304" pitchFamily="18" charset="0"/>
              </a:rPr>
              <a:t>ij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</a:rPr>
              <a:t>)</a:t>
            </a:r>
            <a:r>
              <a:rPr lang="en-US" sz="2400" i="1" dirty="0" smtClean="0">
                <a:latin typeface="Book Antiqua" panose="02040602050305030304" pitchFamily="18" charset="0"/>
              </a:rPr>
              <a:t>  </a:t>
            </a:r>
            <a:endParaRPr lang="en-US" sz="2400" i="1" dirty="0">
              <a:latin typeface="Book Antiqua" panose="02040602050305030304" pitchFamily="18" charset="0"/>
            </a:endParaRPr>
          </a:p>
          <a:p>
            <a:pPr marL="228600" indent="-228600"/>
            <a:r>
              <a:rPr lang="en-US" sz="2400" dirty="0">
                <a:latin typeface="Book Antiqua" panose="02040602050305030304" pitchFamily="18" charset="0"/>
              </a:rPr>
              <a:t>For those nodes which we are 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sure</a:t>
            </a:r>
            <a:r>
              <a:rPr lang="en-US" sz="2400" dirty="0">
                <a:latin typeface="Book Antiqua" panose="02040602050305030304" pitchFamily="18" charset="0"/>
              </a:rPr>
              <a:t> that we go 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from</a:t>
            </a:r>
            <a:r>
              <a:rPr lang="en-US" sz="2400" b="1" i="1" dirty="0">
                <a:solidFill>
                  <a:srgbClr val="FF3300"/>
                </a:solidFill>
                <a:latin typeface="Book Antiqua" panose="02040602050305030304" pitchFamily="18" charset="0"/>
              </a:rPr>
              <a:t> i to j</a:t>
            </a:r>
            <a:r>
              <a:rPr lang="en-US" sz="2400" i="1" dirty="0">
                <a:latin typeface="Book Antiqua" panose="02040602050305030304" pitchFamily="18" charset="0"/>
              </a:rPr>
              <a:t>  </a:t>
            </a:r>
            <a:r>
              <a:rPr lang="en-US" sz="2400" dirty="0">
                <a:latin typeface="Book Antiqua" panose="02040602050305030304" pitchFamily="18" charset="0"/>
              </a:rPr>
              <a:t>we</a:t>
            </a:r>
            <a:r>
              <a:rPr lang="en-US" sz="2400" i="1" dirty="0">
                <a:latin typeface="Book Antiqua" panose="02040602050305030304" pitchFamily="18" charset="0"/>
              </a:rPr>
              <a:t> 	</a:t>
            </a:r>
            <a:r>
              <a:rPr lang="en-US" sz="2400" dirty="0">
                <a:latin typeface="Book Antiqua" panose="02040602050305030304" pitchFamily="18" charset="0"/>
              </a:rPr>
              <a:t>only have 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one directed</a:t>
            </a:r>
            <a:r>
              <a:rPr lang="en-US" sz="2400" dirty="0">
                <a:latin typeface="Book Antiqua" panose="02040602050305030304" pitchFamily="18" charset="0"/>
              </a:rPr>
              <a:t> arc from</a:t>
            </a:r>
            <a:r>
              <a:rPr lang="en-US" sz="2400" i="1" dirty="0">
                <a:latin typeface="Book Antiqua" panose="02040602050305030304" pitchFamily="18" charset="0"/>
              </a:rPr>
              <a:t> i </a:t>
            </a:r>
            <a:r>
              <a:rPr lang="en-US" sz="2400" dirty="0">
                <a:latin typeface="Book Antiqua" panose="02040602050305030304" pitchFamily="18" charset="0"/>
              </a:rPr>
              <a:t>to</a:t>
            </a:r>
            <a:r>
              <a:rPr lang="en-US" sz="2400" i="1" dirty="0">
                <a:latin typeface="Book Antiqua" panose="02040602050305030304" pitchFamily="18" charset="0"/>
              </a:rPr>
              <a:t> j. </a:t>
            </a:r>
          </a:p>
          <a:p>
            <a:pPr marL="228600" indent="-228600"/>
            <a:r>
              <a:rPr lang="en-US" sz="2400" dirty="0" smtClean="0">
                <a:latin typeface="Book Antiqua" panose="02040602050305030304" pitchFamily="18" charset="0"/>
              </a:rPr>
              <a:t>For </a:t>
            </a:r>
            <a:r>
              <a:rPr lang="en-US" sz="2400" dirty="0">
                <a:latin typeface="Book Antiqua" panose="02040602050305030304" pitchFamily="18" charset="0"/>
              </a:rPr>
              <a:t>those node which we are 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not sure</a:t>
            </a:r>
            <a:r>
              <a:rPr lang="en-US" sz="2400" dirty="0">
                <a:latin typeface="Book Antiqua" panose="02040602050305030304" pitchFamily="18" charset="0"/>
              </a:rPr>
              <a:t> that we go from</a:t>
            </a:r>
            <a:r>
              <a:rPr lang="en-US" sz="2400" i="1" dirty="0">
                <a:latin typeface="Book Antiqua" panose="02040602050305030304" pitchFamily="18" charset="0"/>
              </a:rPr>
              <a:t> i to j 	</a:t>
            </a:r>
            <a:r>
              <a:rPr lang="en-US" sz="2400" dirty="0" smtClean="0">
                <a:latin typeface="Book Antiqua" panose="02040602050305030304" pitchFamily="18" charset="0"/>
              </a:rPr>
              <a:t>or from</a:t>
            </a:r>
            <a:r>
              <a:rPr lang="en-US" sz="2400" i="1" dirty="0" smtClean="0">
                <a:latin typeface="Book Antiqua" panose="02040602050305030304" pitchFamily="18" charset="0"/>
              </a:rPr>
              <a:t> </a:t>
            </a:r>
            <a:r>
              <a:rPr lang="en-US" sz="2400" i="1" dirty="0">
                <a:latin typeface="Book Antiqua" panose="02040602050305030304" pitchFamily="18" charset="0"/>
              </a:rPr>
              <a:t>j to i, </a:t>
            </a:r>
            <a:r>
              <a:rPr lang="en-US" sz="2400" dirty="0">
                <a:latin typeface="Book Antiqua" panose="02040602050305030304" pitchFamily="18" charset="0"/>
              </a:rPr>
              <a:t>we have 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two directed arcs</a:t>
            </a:r>
            <a:r>
              <a:rPr lang="en-US" sz="2400" dirty="0">
                <a:latin typeface="Book Antiqua" panose="02040602050305030304" pitchFamily="18" charset="0"/>
              </a:rPr>
              <a:t>, one from</a:t>
            </a:r>
            <a:r>
              <a:rPr lang="en-US" sz="2400" i="1" dirty="0">
                <a:latin typeface="Book Antiqua" panose="02040602050305030304" pitchFamily="18" charset="0"/>
              </a:rPr>
              <a:t> i to j, </a:t>
            </a:r>
            <a:r>
              <a:rPr lang="en-US" sz="2400" dirty="0" smtClean="0">
                <a:latin typeface="Book Antiqua" panose="02040602050305030304" pitchFamily="18" charset="0"/>
              </a:rPr>
              <a:t>the other </a:t>
            </a:r>
            <a:r>
              <a:rPr lang="en-US" sz="2400" dirty="0">
                <a:latin typeface="Book Antiqua" panose="02040602050305030304" pitchFamily="18" charset="0"/>
              </a:rPr>
              <a:t>from</a:t>
            </a:r>
            <a:r>
              <a:rPr lang="en-US" sz="2400" i="1" dirty="0">
                <a:latin typeface="Book Antiqua" panose="02040602050305030304" pitchFamily="18" charset="0"/>
              </a:rPr>
              <a:t> j to i.</a:t>
            </a:r>
          </a:p>
          <a:p>
            <a:pPr marL="228600" indent="-228600"/>
            <a:r>
              <a:rPr lang="en-US" sz="2400" i="1" dirty="0">
                <a:latin typeface="Book Antiqua" panose="02040602050305030304" pitchFamily="18" charset="0"/>
              </a:rPr>
              <a:t>      </a:t>
            </a:r>
          </a:p>
          <a:p>
            <a:pPr marL="228600" indent="-228600"/>
            <a:r>
              <a:rPr lang="en-US" sz="2400" dirty="0">
                <a:latin typeface="Book Antiqua" panose="02040602050305030304" pitchFamily="18" charset="0"/>
              </a:rPr>
              <a:t>We may have symmetric or asymmetric network</a:t>
            </a:r>
            <a:r>
              <a:rPr lang="en-US" sz="2400" i="1" dirty="0">
                <a:latin typeface="Book Antiqua" panose="02040602050305030304" pitchFamily="18" charset="0"/>
              </a:rPr>
              <a:t>. </a:t>
            </a:r>
          </a:p>
          <a:p>
            <a:pPr marL="228600" indent="-228600"/>
            <a:r>
              <a:rPr lang="en-US" sz="2400" i="1" dirty="0">
                <a:latin typeface="Book Antiqua" panose="02040602050305030304" pitchFamily="18" charset="0"/>
              </a:rPr>
              <a:t>	 </a:t>
            </a:r>
            <a:r>
              <a:rPr lang="en-US" sz="2400" dirty="0">
                <a:latin typeface="Book Antiqua" panose="02040602050305030304" pitchFamily="18" charset="0"/>
              </a:rPr>
              <a:t>In a 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symmetric</a:t>
            </a:r>
            <a:r>
              <a:rPr lang="en-US" sz="2400" dirty="0">
                <a:latin typeface="Book Antiqua" panose="02040602050305030304" pitchFamily="18" charset="0"/>
              </a:rPr>
              <a:t> network</a:t>
            </a:r>
            <a:r>
              <a:rPr lang="en-US" sz="2400" i="1" dirty="0">
                <a:latin typeface="Book Antiqua" panose="02040602050305030304" pitchFamily="18" charset="0"/>
              </a:rPr>
              <a:t> </a:t>
            </a:r>
            <a:r>
              <a:rPr lang="en-US" sz="2400" b="1" i="1" dirty="0" err="1">
                <a:solidFill>
                  <a:srgbClr val="FF3300"/>
                </a:solidFill>
                <a:latin typeface="Book Antiqua" panose="02040602050305030304" pitchFamily="18" charset="0"/>
              </a:rPr>
              <a:t>l</a:t>
            </a:r>
            <a:r>
              <a:rPr lang="en-US" sz="2400" b="1" i="1" baseline="-25000" dirty="0" err="1">
                <a:solidFill>
                  <a:srgbClr val="FF3300"/>
                </a:solidFill>
                <a:latin typeface="Book Antiqua" panose="02040602050305030304" pitchFamily="18" charset="0"/>
              </a:rPr>
              <a:t>ij</a:t>
            </a:r>
            <a:r>
              <a:rPr lang="en-US" sz="2400" b="1" i="1" dirty="0">
                <a:solidFill>
                  <a:srgbClr val="FF3300"/>
                </a:solidFill>
                <a:latin typeface="Book Antiqua" panose="02040602050305030304" pitchFamily="18" charset="0"/>
              </a:rPr>
              <a:t> = </a:t>
            </a:r>
            <a:r>
              <a:rPr lang="en-US" sz="2400" b="1" i="1" dirty="0" err="1">
                <a:solidFill>
                  <a:srgbClr val="FF3300"/>
                </a:solidFill>
                <a:latin typeface="Book Antiqua" panose="02040602050305030304" pitchFamily="18" charset="0"/>
              </a:rPr>
              <a:t>l</a:t>
            </a:r>
            <a:r>
              <a:rPr lang="en-US" sz="2400" b="1" i="1" baseline="-25000" dirty="0" err="1">
                <a:solidFill>
                  <a:srgbClr val="FF3300"/>
                </a:solidFill>
                <a:latin typeface="Book Antiqua" panose="02040602050305030304" pitchFamily="18" charset="0"/>
              </a:rPr>
              <a:t>ji</a:t>
            </a:r>
            <a:r>
              <a:rPr lang="en-US" sz="2400" b="1" i="1" baseline="-25000" dirty="0">
                <a:solidFill>
                  <a:srgbClr val="FF3300"/>
                </a:solidFill>
                <a:latin typeface="Book Antiqua" panose="02040602050305030304" pitchFamily="18" charset="0"/>
              </a:rPr>
              <a:t> </a:t>
            </a:r>
            <a:r>
              <a:rPr lang="en-US" sz="2400" b="1" i="1" dirty="0">
                <a:solidFill>
                  <a:srgbClr val="FF3300"/>
                </a:solidFill>
                <a:latin typeface="Book Antiqua" panose="02040602050305030304" pitchFamily="18" charset="0"/>
              </a:rPr>
              <a:t> </a:t>
            </a:r>
            <a:r>
              <a:rPr lang="en-US" sz="2400" b="1" i="1" dirty="0" smtClean="0">
                <a:solidFill>
                  <a:srgbClr val="FF3300"/>
                </a:solidFill>
                <a:latin typeface="Book Antiqua" panose="02040602050305030304" pitchFamily="18" charset="0"/>
                <a:sym typeface="Symbol" pitchFamily="18" charset="2"/>
              </a:rPr>
              <a:t>for all   </a:t>
            </a:r>
            <a:r>
              <a:rPr lang="en-US" sz="2400" b="1" i="1" dirty="0">
                <a:solidFill>
                  <a:srgbClr val="FF3300"/>
                </a:solidFill>
                <a:latin typeface="Book Antiqua" panose="02040602050305030304" pitchFamily="18" charset="0"/>
                <a:sym typeface="Symbol" pitchFamily="18" charset="2"/>
              </a:rPr>
              <a:t>ij </a:t>
            </a:r>
          </a:p>
          <a:p>
            <a:pPr marL="228600" indent="-228600"/>
            <a:r>
              <a:rPr lang="en-US" sz="2400" i="1" dirty="0">
                <a:latin typeface="Book Antiqua" panose="02040602050305030304" pitchFamily="18" charset="0"/>
                <a:sym typeface="Symbol" pitchFamily="18" charset="2"/>
              </a:rPr>
              <a:t>	 </a:t>
            </a:r>
            <a:r>
              <a:rPr lang="en-US" sz="2400" dirty="0">
                <a:latin typeface="Book Antiqua" panose="02040602050305030304" pitchFamily="18" charset="0"/>
              </a:rPr>
              <a:t>In a 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asymmetric</a:t>
            </a:r>
            <a:r>
              <a:rPr lang="en-US" sz="2400" dirty="0">
                <a:latin typeface="Book Antiqua" panose="02040602050305030304" pitchFamily="18" charset="0"/>
              </a:rPr>
              <a:t> network</a:t>
            </a:r>
            <a:r>
              <a:rPr lang="en-US" sz="2400" i="1" dirty="0"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this condition </a:t>
            </a:r>
            <a:r>
              <a:rPr lang="en-US" sz="2400" b="1" dirty="0">
                <a:solidFill>
                  <a:srgbClr val="FF3300"/>
                </a:solidFill>
                <a:latin typeface="Book Antiqua" panose="02040602050305030304" pitchFamily="18" charset="0"/>
              </a:rPr>
              <a:t>does not hold</a:t>
            </a:r>
          </a:p>
        </p:txBody>
      </p:sp>
    </p:spTree>
    <p:extLst>
      <p:ext uri="{BB962C8B-B14F-4D97-AF65-F5344CB8AC3E}">
        <p14:creationId xmlns:p14="http://schemas.microsoft.com/office/powerpoint/2010/main" val="374788020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7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7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7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7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7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7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7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71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61844" y="115888"/>
            <a:ext cx="1590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Example</a:t>
            </a:r>
          </a:p>
        </p:txBody>
      </p:sp>
      <p:sp>
        <p:nvSpPr>
          <p:cNvPr id="208901" name="Oval 5"/>
          <p:cNvSpPr>
            <a:spLocks noChangeArrowheads="1"/>
          </p:cNvSpPr>
          <p:nvPr/>
        </p:nvSpPr>
        <p:spPr bwMode="auto">
          <a:xfrm>
            <a:off x="8121650" y="3594100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03" name="Oval 7"/>
          <p:cNvSpPr>
            <a:spLocks noChangeArrowheads="1"/>
          </p:cNvSpPr>
          <p:nvPr/>
        </p:nvSpPr>
        <p:spPr bwMode="auto">
          <a:xfrm>
            <a:off x="2762250" y="1985963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04" name="Text Box 8"/>
          <p:cNvSpPr txBox="1">
            <a:spLocks noChangeArrowheads="1"/>
          </p:cNvSpPr>
          <p:nvPr/>
        </p:nvSpPr>
        <p:spPr bwMode="auto">
          <a:xfrm>
            <a:off x="2971800" y="2133600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08906" name="Oval 10"/>
          <p:cNvSpPr>
            <a:spLocks noChangeArrowheads="1"/>
          </p:cNvSpPr>
          <p:nvPr/>
        </p:nvSpPr>
        <p:spPr bwMode="auto">
          <a:xfrm>
            <a:off x="5343525" y="5915025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07" name="Text Box 11"/>
          <p:cNvSpPr txBox="1">
            <a:spLocks noChangeArrowheads="1"/>
          </p:cNvSpPr>
          <p:nvPr/>
        </p:nvSpPr>
        <p:spPr bwMode="auto">
          <a:xfrm>
            <a:off x="5562600" y="6096000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08909" name="Oval 13"/>
          <p:cNvSpPr>
            <a:spLocks noChangeArrowheads="1"/>
          </p:cNvSpPr>
          <p:nvPr/>
        </p:nvSpPr>
        <p:spPr bwMode="auto">
          <a:xfrm>
            <a:off x="5740400" y="3594100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10" name="Text Box 14"/>
          <p:cNvSpPr txBox="1">
            <a:spLocks noChangeArrowheads="1"/>
          </p:cNvSpPr>
          <p:nvPr/>
        </p:nvSpPr>
        <p:spPr bwMode="auto">
          <a:xfrm>
            <a:off x="5943600" y="3810000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08912" name="Oval 16"/>
          <p:cNvSpPr>
            <a:spLocks noChangeArrowheads="1"/>
          </p:cNvSpPr>
          <p:nvPr/>
        </p:nvSpPr>
        <p:spPr bwMode="auto">
          <a:xfrm>
            <a:off x="5740400" y="914400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13" name="Text Box 17"/>
          <p:cNvSpPr txBox="1">
            <a:spLocks noChangeArrowheads="1"/>
          </p:cNvSpPr>
          <p:nvPr/>
        </p:nvSpPr>
        <p:spPr bwMode="auto">
          <a:xfrm>
            <a:off x="5943600" y="1066800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08915" name="Oval 19"/>
          <p:cNvSpPr>
            <a:spLocks noChangeArrowheads="1"/>
          </p:cNvSpPr>
          <p:nvPr/>
        </p:nvSpPr>
        <p:spPr bwMode="auto">
          <a:xfrm>
            <a:off x="2960688" y="4772025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16" name="Text Box 20"/>
          <p:cNvSpPr txBox="1">
            <a:spLocks noChangeArrowheads="1"/>
          </p:cNvSpPr>
          <p:nvPr/>
        </p:nvSpPr>
        <p:spPr bwMode="auto">
          <a:xfrm>
            <a:off x="3200400" y="4953000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08917" name="Oval 21"/>
          <p:cNvSpPr>
            <a:spLocks noChangeArrowheads="1"/>
          </p:cNvSpPr>
          <p:nvPr/>
        </p:nvSpPr>
        <p:spPr bwMode="auto">
          <a:xfrm>
            <a:off x="381000" y="3414713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18" name="Text Box 22"/>
          <p:cNvSpPr txBox="1">
            <a:spLocks noChangeArrowheads="1"/>
          </p:cNvSpPr>
          <p:nvPr/>
        </p:nvSpPr>
        <p:spPr bwMode="auto">
          <a:xfrm>
            <a:off x="609600" y="35814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208920" name="Line 24"/>
          <p:cNvSpPr>
            <a:spLocks noChangeShapeType="1"/>
          </p:cNvSpPr>
          <p:nvPr/>
        </p:nvSpPr>
        <p:spPr bwMode="auto">
          <a:xfrm flipH="1">
            <a:off x="6137275" y="4308475"/>
            <a:ext cx="2182813" cy="1785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21" name="Text Box 25"/>
          <p:cNvSpPr txBox="1">
            <a:spLocks noChangeArrowheads="1"/>
          </p:cNvSpPr>
          <p:nvPr/>
        </p:nvSpPr>
        <p:spPr bwMode="auto">
          <a:xfrm>
            <a:off x="6705600" y="5029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08922" name="Line 26"/>
          <p:cNvSpPr>
            <a:spLocks noChangeShapeType="1"/>
          </p:cNvSpPr>
          <p:nvPr/>
        </p:nvSpPr>
        <p:spPr bwMode="auto">
          <a:xfrm flipH="1">
            <a:off x="6534150" y="3951288"/>
            <a:ext cx="1587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23" name="Text Box 27"/>
          <p:cNvSpPr txBox="1">
            <a:spLocks noChangeArrowheads="1"/>
          </p:cNvSpPr>
          <p:nvPr/>
        </p:nvSpPr>
        <p:spPr bwMode="auto">
          <a:xfrm>
            <a:off x="6934200" y="35814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08924" name="Line 28"/>
          <p:cNvSpPr>
            <a:spLocks noChangeShapeType="1"/>
          </p:cNvSpPr>
          <p:nvPr/>
        </p:nvSpPr>
        <p:spPr bwMode="auto">
          <a:xfrm flipH="1" flipV="1">
            <a:off x="6335713" y="1628775"/>
            <a:ext cx="1785937" cy="2143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25" name="Text Box 29"/>
          <p:cNvSpPr txBox="1">
            <a:spLocks noChangeArrowheads="1"/>
          </p:cNvSpPr>
          <p:nvPr/>
        </p:nvSpPr>
        <p:spPr bwMode="auto">
          <a:xfrm>
            <a:off x="7088188" y="2209800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08926" name="Line 30"/>
          <p:cNvSpPr>
            <a:spLocks noChangeShapeType="1"/>
          </p:cNvSpPr>
          <p:nvPr/>
        </p:nvSpPr>
        <p:spPr bwMode="auto">
          <a:xfrm flipH="1">
            <a:off x="3556000" y="1450975"/>
            <a:ext cx="2184400" cy="892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27" name="Line 31"/>
          <p:cNvSpPr>
            <a:spLocks noChangeShapeType="1"/>
          </p:cNvSpPr>
          <p:nvPr/>
        </p:nvSpPr>
        <p:spPr bwMode="auto">
          <a:xfrm flipH="1">
            <a:off x="3556000" y="3951288"/>
            <a:ext cx="2184400" cy="892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28" name="Line 32"/>
          <p:cNvSpPr>
            <a:spLocks noChangeShapeType="1"/>
          </p:cNvSpPr>
          <p:nvPr/>
        </p:nvSpPr>
        <p:spPr bwMode="auto">
          <a:xfrm flipH="1" flipV="1">
            <a:off x="3754438" y="5200650"/>
            <a:ext cx="1589087" cy="893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29" name="Line 33"/>
          <p:cNvSpPr>
            <a:spLocks noChangeShapeType="1"/>
          </p:cNvSpPr>
          <p:nvPr/>
        </p:nvSpPr>
        <p:spPr bwMode="auto">
          <a:xfrm flipH="1" flipV="1">
            <a:off x="3556000" y="2522538"/>
            <a:ext cx="2184400" cy="1249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30" name="Line 34"/>
          <p:cNvSpPr>
            <a:spLocks noChangeShapeType="1"/>
          </p:cNvSpPr>
          <p:nvPr/>
        </p:nvSpPr>
        <p:spPr bwMode="auto">
          <a:xfrm flipH="1">
            <a:off x="777875" y="2522538"/>
            <a:ext cx="1984375" cy="892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31" name="Line 35"/>
          <p:cNvSpPr>
            <a:spLocks noChangeShapeType="1"/>
          </p:cNvSpPr>
          <p:nvPr/>
        </p:nvSpPr>
        <p:spPr bwMode="auto">
          <a:xfrm flipH="1" flipV="1">
            <a:off x="1174750" y="3951288"/>
            <a:ext cx="1785938" cy="892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32" name="Text Box 36"/>
          <p:cNvSpPr txBox="1">
            <a:spLocks noChangeArrowheads="1"/>
          </p:cNvSpPr>
          <p:nvPr/>
        </p:nvSpPr>
        <p:spPr bwMode="auto">
          <a:xfrm>
            <a:off x="4419600" y="1524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08933" name="Text Box 37"/>
          <p:cNvSpPr txBox="1">
            <a:spLocks noChangeArrowheads="1"/>
          </p:cNvSpPr>
          <p:nvPr/>
        </p:nvSpPr>
        <p:spPr bwMode="auto">
          <a:xfrm>
            <a:off x="4506913" y="2566988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08934" name="Text Box 38"/>
          <p:cNvSpPr txBox="1">
            <a:spLocks noChangeArrowheads="1"/>
          </p:cNvSpPr>
          <p:nvPr/>
        </p:nvSpPr>
        <p:spPr bwMode="auto">
          <a:xfrm>
            <a:off x="4419600" y="40386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8</a:t>
            </a:r>
          </a:p>
        </p:txBody>
      </p:sp>
      <p:sp>
        <p:nvSpPr>
          <p:cNvPr id="208935" name="Text Box 39"/>
          <p:cNvSpPr txBox="1">
            <a:spLocks noChangeArrowheads="1"/>
          </p:cNvSpPr>
          <p:nvPr/>
        </p:nvSpPr>
        <p:spPr bwMode="auto">
          <a:xfrm>
            <a:off x="4495800" y="5334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208936" name="Text Box 40"/>
          <p:cNvSpPr txBox="1">
            <a:spLocks noChangeArrowheads="1"/>
          </p:cNvSpPr>
          <p:nvPr/>
        </p:nvSpPr>
        <p:spPr bwMode="auto">
          <a:xfrm>
            <a:off x="1863725" y="392747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08937" name="Text Box 41"/>
          <p:cNvSpPr txBox="1">
            <a:spLocks noChangeArrowheads="1"/>
          </p:cNvSpPr>
          <p:nvPr/>
        </p:nvSpPr>
        <p:spPr bwMode="auto">
          <a:xfrm>
            <a:off x="1330325" y="255587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08938" name="Text Box 42"/>
          <p:cNvSpPr txBox="1">
            <a:spLocks noChangeArrowheads="1"/>
          </p:cNvSpPr>
          <p:nvPr/>
        </p:nvSpPr>
        <p:spPr bwMode="auto">
          <a:xfrm>
            <a:off x="8153400" y="3733800"/>
            <a:ext cx="465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  1</a:t>
            </a:r>
          </a:p>
        </p:txBody>
      </p:sp>
      <p:sp>
        <p:nvSpPr>
          <p:cNvPr id="208939" name="Line 43"/>
          <p:cNvSpPr>
            <a:spLocks noChangeShapeType="1"/>
          </p:cNvSpPr>
          <p:nvPr/>
        </p:nvSpPr>
        <p:spPr bwMode="auto">
          <a:xfrm>
            <a:off x="3159125" y="2700338"/>
            <a:ext cx="198438" cy="1965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40" name="Line 44"/>
          <p:cNvSpPr>
            <a:spLocks noChangeShapeType="1"/>
          </p:cNvSpPr>
          <p:nvPr/>
        </p:nvSpPr>
        <p:spPr bwMode="auto">
          <a:xfrm flipH="1">
            <a:off x="5938838" y="4308475"/>
            <a:ext cx="198437" cy="16065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41" name="Line 45"/>
          <p:cNvSpPr>
            <a:spLocks noChangeShapeType="1"/>
          </p:cNvSpPr>
          <p:nvPr/>
        </p:nvSpPr>
        <p:spPr bwMode="auto">
          <a:xfrm>
            <a:off x="6096000" y="1593850"/>
            <a:ext cx="198438" cy="1965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42" name="Text Box 46"/>
          <p:cNvSpPr txBox="1">
            <a:spLocks noChangeArrowheads="1"/>
          </p:cNvSpPr>
          <p:nvPr/>
        </p:nvSpPr>
        <p:spPr bwMode="auto">
          <a:xfrm>
            <a:off x="3200400" y="33528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08943" name="Text Box 47"/>
          <p:cNvSpPr txBox="1">
            <a:spLocks noChangeArrowheads="1"/>
          </p:cNvSpPr>
          <p:nvPr/>
        </p:nvSpPr>
        <p:spPr bwMode="auto">
          <a:xfrm>
            <a:off x="6172200" y="2286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08944" name="Text Box 48"/>
          <p:cNvSpPr txBox="1">
            <a:spLocks noChangeArrowheads="1"/>
          </p:cNvSpPr>
          <p:nvPr/>
        </p:nvSpPr>
        <p:spPr bwMode="auto">
          <a:xfrm>
            <a:off x="5500688" y="4710113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33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5012333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0" y="115888"/>
            <a:ext cx="61702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Decision Variables and Formulation</a:t>
            </a:r>
          </a:p>
        </p:txBody>
      </p:sp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0" y="815400"/>
            <a:ext cx="91440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 dirty="0" err="1">
                <a:latin typeface="Book Antiqua" panose="02040602050305030304" pitchFamily="18" charset="0"/>
              </a:rPr>
              <a:t>x</a:t>
            </a:r>
            <a:r>
              <a:rPr lang="en-US" sz="2400" b="1" i="1" baseline="-25000" dirty="0" err="1">
                <a:latin typeface="Book Antiqua" panose="02040602050305030304" pitchFamily="18" charset="0"/>
              </a:rPr>
              <a:t>ij</a:t>
            </a:r>
            <a:r>
              <a:rPr lang="en-US" sz="2400" dirty="0">
                <a:latin typeface="Book Antiqua" panose="02040602050305030304" pitchFamily="18" charset="0"/>
              </a:rPr>
              <a:t> : The decision variable for the directed arc from node</a:t>
            </a:r>
            <a:r>
              <a:rPr lang="en-US" sz="2400" i="1" dirty="0">
                <a:latin typeface="Book Antiqua" panose="02040602050305030304" pitchFamily="18" charset="0"/>
              </a:rPr>
              <a:t> i</a:t>
            </a:r>
            <a:r>
              <a:rPr lang="en-US" sz="2400" dirty="0">
                <a:latin typeface="Book Antiqua" panose="02040602050305030304" pitchFamily="18" charset="0"/>
              </a:rPr>
              <a:t> to nod </a:t>
            </a:r>
            <a:r>
              <a:rPr lang="en-US" sz="2400" i="1" dirty="0">
                <a:latin typeface="Book Antiqua" panose="02040602050305030304" pitchFamily="18" charset="0"/>
              </a:rPr>
              <a:t>j</a:t>
            </a:r>
            <a:r>
              <a:rPr lang="en-US" sz="2400" dirty="0">
                <a:latin typeface="Book Antiqua" panose="02040602050305030304" pitchFamily="18" charset="0"/>
              </a:rPr>
              <a:t>.</a:t>
            </a:r>
          </a:p>
          <a:p>
            <a:endParaRPr lang="en-US" sz="2400" b="1" i="1" dirty="0">
              <a:latin typeface="Book Antiqua" panose="02040602050305030304" pitchFamily="18" charset="0"/>
            </a:endParaRPr>
          </a:p>
          <a:p>
            <a:r>
              <a:rPr lang="en-US" sz="2400" b="1" i="1" dirty="0" err="1">
                <a:latin typeface="Book Antiqua" panose="02040602050305030304" pitchFamily="18" charset="0"/>
              </a:rPr>
              <a:t>x</a:t>
            </a:r>
            <a:r>
              <a:rPr lang="en-US" sz="2400" b="1" i="1" baseline="-25000" dirty="0" err="1">
                <a:latin typeface="Book Antiqua" panose="02040602050305030304" pitchFamily="18" charset="0"/>
              </a:rPr>
              <a:t>ij</a:t>
            </a:r>
            <a:r>
              <a:rPr lang="en-US" sz="2400" b="1" i="1" dirty="0">
                <a:latin typeface="Book Antiqua" panose="02040602050305030304" pitchFamily="18" charset="0"/>
              </a:rPr>
              <a:t> = </a:t>
            </a:r>
            <a:r>
              <a:rPr lang="en-US" sz="2400" b="1" i="1" dirty="0">
                <a:latin typeface="Book Antiqua" panose="02040602050305030304" pitchFamily="18" charset="0"/>
                <a:sym typeface="Symbol" pitchFamily="18" charset="2"/>
              </a:rPr>
              <a:t> 1 if arc ij is on the shortest route</a:t>
            </a:r>
          </a:p>
          <a:p>
            <a:endParaRPr lang="en-US" sz="2400" b="1" i="1" dirty="0">
              <a:latin typeface="Book Antiqua" panose="02040602050305030304" pitchFamily="18" charset="0"/>
            </a:endParaRPr>
          </a:p>
          <a:p>
            <a:r>
              <a:rPr lang="en-US" sz="2400" b="1" i="1" dirty="0" err="1">
                <a:latin typeface="Book Antiqua" panose="02040602050305030304" pitchFamily="18" charset="0"/>
              </a:rPr>
              <a:t>x</a:t>
            </a:r>
            <a:r>
              <a:rPr lang="en-US" sz="2400" b="1" i="1" baseline="-25000" dirty="0" err="1">
                <a:latin typeface="Book Antiqua" panose="02040602050305030304" pitchFamily="18" charset="0"/>
              </a:rPr>
              <a:t>ij</a:t>
            </a:r>
            <a:r>
              <a:rPr lang="en-US" sz="2400" b="1" i="1" dirty="0">
                <a:latin typeface="Book Antiqua" panose="02040602050305030304" pitchFamily="18" charset="0"/>
              </a:rPr>
              <a:t> =   </a:t>
            </a:r>
            <a:r>
              <a:rPr lang="en-US" sz="2400" b="1" i="1" dirty="0">
                <a:latin typeface="Book Antiqua" panose="02040602050305030304" pitchFamily="18" charset="0"/>
                <a:sym typeface="Symbol" pitchFamily="18" charset="2"/>
              </a:rPr>
              <a:t>0  if arc ij is not on the shortest route</a:t>
            </a:r>
          </a:p>
          <a:p>
            <a:endParaRPr lang="en-US" sz="2400" b="1" i="1" dirty="0">
              <a:latin typeface="Book Antiqua" panose="02040602050305030304" pitchFamily="18" charset="0"/>
              <a:sym typeface="Symbol" pitchFamily="18" charset="2"/>
            </a:endParaRPr>
          </a:p>
          <a:p>
            <a:endParaRPr lang="en-US" sz="2400" i="1" dirty="0">
              <a:latin typeface="Book Antiqua" panose="02040602050305030304" pitchFamily="18" charset="0"/>
              <a:sym typeface="Symbol" pitchFamily="18" charset="2"/>
            </a:endParaRPr>
          </a:p>
          <a:p>
            <a:r>
              <a:rPr lang="en-US" sz="2400" i="1" dirty="0">
                <a:latin typeface="Book Antiqua" panose="02040602050305030304" pitchFamily="18" charset="0"/>
                <a:sym typeface="Symbol" pitchFamily="18" charset="2"/>
              </a:rPr>
              <a:t>  </a:t>
            </a:r>
            <a:r>
              <a:rPr lang="en-US" sz="2400" b="1" i="1" dirty="0" err="1">
                <a:latin typeface="Book Antiqua" panose="02040602050305030304" pitchFamily="18" charset="0"/>
              </a:rPr>
              <a:t>x</a:t>
            </a:r>
            <a:r>
              <a:rPr lang="en-US" sz="2400" b="1" i="1" baseline="-25000" dirty="0" err="1">
                <a:latin typeface="Book Antiqua" panose="02040602050305030304" pitchFamily="18" charset="0"/>
              </a:rPr>
              <a:t>ij</a:t>
            </a:r>
            <a:r>
              <a:rPr lang="en-US" sz="2400" b="1" i="1" dirty="0">
                <a:latin typeface="Book Antiqua" panose="02040602050305030304" pitchFamily="18" charset="0"/>
              </a:rPr>
              <a:t> - </a:t>
            </a:r>
            <a:r>
              <a:rPr lang="en-US" sz="2400" i="1" dirty="0">
                <a:latin typeface="Book Antiqua" panose="02040602050305030304" pitchFamily="18" charset="0"/>
                <a:sym typeface="Symbol" pitchFamily="18" charset="2"/>
              </a:rPr>
              <a:t>  </a:t>
            </a:r>
            <a:r>
              <a:rPr lang="en-US" sz="2400" b="1" i="1" dirty="0" err="1">
                <a:latin typeface="Book Antiqua" panose="02040602050305030304" pitchFamily="18" charset="0"/>
              </a:rPr>
              <a:t>x</a:t>
            </a:r>
            <a:r>
              <a:rPr lang="en-US" sz="2400" b="1" i="1" baseline="-25000" dirty="0" err="1">
                <a:latin typeface="Book Antiqua" panose="02040602050305030304" pitchFamily="18" charset="0"/>
              </a:rPr>
              <a:t>ji</a:t>
            </a:r>
            <a:r>
              <a:rPr lang="en-US" sz="2400" b="1" i="1" baseline="-25000" dirty="0">
                <a:latin typeface="Book Antiqua" panose="02040602050305030304" pitchFamily="18" charset="0"/>
              </a:rPr>
              <a:t>  </a:t>
            </a:r>
            <a:r>
              <a:rPr lang="en-US" sz="2400" b="1" i="1" dirty="0">
                <a:latin typeface="Book Antiqua" panose="02040602050305030304" pitchFamily="18" charset="0"/>
              </a:rPr>
              <a:t> =  0</a:t>
            </a:r>
            <a:r>
              <a:rPr lang="en-US" sz="2400" dirty="0">
                <a:latin typeface="Book Antiqua" panose="02040602050305030304" pitchFamily="18" charset="0"/>
              </a:rPr>
              <a:t>     </a:t>
            </a:r>
            <a:r>
              <a:rPr lang="en-US" sz="2400" dirty="0" smtClean="0">
                <a:latin typeface="Book Antiqua" panose="02040602050305030304" pitchFamily="18" charset="0"/>
              </a:rPr>
              <a:t>for all nodes except the origin and destination</a:t>
            </a:r>
            <a:endParaRPr lang="en-US" sz="2400" dirty="0">
              <a:latin typeface="Book Antiqua" panose="02040602050305030304" pitchFamily="18" charset="0"/>
            </a:endParaRP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i="1" dirty="0">
                <a:latin typeface="Book Antiqua" panose="02040602050305030304" pitchFamily="18" charset="0"/>
                <a:sym typeface="Symbol" pitchFamily="18" charset="2"/>
              </a:rPr>
              <a:t>  </a:t>
            </a:r>
            <a:r>
              <a:rPr lang="en-US" sz="2400" b="1" i="1" dirty="0" err="1">
                <a:latin typeface="Book Antiqua" panose="02040602050305030304" pitchFamily="18" charset="0"/>
              </a:rPr>
              <a:t>x</a:t>
            </a:r>
            <a:r>
              <a:rPr lang="en-US" sz="2400" b="1" i="1" baseline="-25000" dirty="0" err="1">
                <a:latin typeface="Book Antiqua" panose="02040602050305030304" pitchFamily="18" charset="0"/>
              </a:rPr>
              <a:t>oj</a:t>
            </a:r>
            <a:r>
              <a:rPr lang="en-US" sz="2400" b="1" i="1" dirty="0">
                <a:latin typeface="Book Antiqua" panose="02040602050305030304" pitchFamily="18" charset="0"/>
              </a:rPr>
              <a:t> =1</a:t>
            </a:r>
          </a:p>
          <a:p>
            <a:endParaRPr lang="en-US" sz="2400" b="1" i="1" dirty="0">
              <a:latin typeface="Book Antiqua" panose="02040602050305030304" pitchFamily="18" charset="0"/>
            </a:endParaRPr>
          </a:p>
          <a:p>
            <a:r>
              <a:rPr lang="en-US" sz="2400" i="1" dirty="0">
                <a:latin typeface="Book Antiqua" panose="02040602050305030304" pitchFamily="18" charset="0"/>
                <a:sym typeface="Symbol" pitchFamily="18" charset="2"/>
              </a:rPr>
              <a:t>  </a:t>
            </a:r>
            <a:r>
              <a:rPr lang="en-US" sz="2400" b="1" i="1" dirty="0" err="1">
                <a:latin typeface="Book Antiqua" panose="02040602050305030304" pitchFamily="18" charset="0"/>
              </a:rPr>
              <a:t>x</a:t>
            </a:r>
            <a:r>
              <a:rPr lang="en-US" sz="2400" b="1" i="1" baseline="-25000" dirty="0" err="1">
                <a:latin typeface="Book Antiqua" panose="02040602050305030304" pitchFamily="18" charset="0"/>
              </a:rPr>
              <a:t>iD</a:t>
            </a:r>
            <a:r>
              <a:rPr lang="en-US" sz="2400" b="1" i="1" dirty="0">
                <a:latin typeface="Book Antiqua" panose="02040602050305030304" pitchFamily="18" charset="0"/>
              </a:rPr>
              <a:t> = 1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  </a:t>
            </a:r>
          </a:p>
          <a:p>
            <a:endParaRPr lang="en-US" sz="2400" b="1" i="1" baseline="-25000" dirty="0">
              <a:latin typeface="Book Antiqua" panose="02040602050305030304" pitchFamily="18" charset="0"/>
            </a:endParaRPr>
          </a:p>
          <a:p>
            <a:r>
              <a:rPr lang="en-US" sz="2400" b="1" i="1" dirty="0">
                <a:latin typeface="Book Antiqua" panose="02040602050305030304" pitchFamily="18" charset="0"/>
              </a:rPr>
              <a:t>Min Z = </a:t>
            </a:r>
            <a:r>
              <a:rPr lang="en-US" sz="2400" i="1" dirty="0">
                <a:latin typeface="Book Antiqua" panose="02040602050305030304" pitchFamily="18" charset="0"/>
                <a:sym typeface="Symbol" pitchFamily="18" charset="2"/>
              </a:rPr>
              <a:t>  </a:t>
            </a:r>
            <a:r>
              <a:rPr lang="en-US" sz="2400" b="1" i="1" dirty="0" err="1">
                <a:latin typeface="Book Antiqua" panose="02040602050305030304" pitchFamily="18" charset="0"/>
              </a:rPr>
              <a:t>l</a:t>
            </a:r>
            <a:r>
              <a:rPr lang="en-US" sz="2400" b="1" i="1" baseline="-25000" dirty="0" err="1">
                <a:latin typeface="Book Antiqua" panose="02040602050305030304" pitchFamily="18" charset="0"/>
              </a:rPr>
              <a:t>ij</a:t>
            </a:r>
            <a:r>
              <a:rPr lang="en-US" sz="2400" b="1" i="1" dirty="0">
                <a:latin typeface="Book Antiqua" panose="02040602050305030304" pitchFamily="18" charset="0"/>
              </a:rPr>
              <a:t> </a:t>
            </a:r>
            <a:r>
              <a:rPr lang="en-US" sz="2400" b="1" i="1" dirty="0" err="1">
                <a:latin typeface="Book Antiqua" panose="02040602050305030304" pitchFamily="18" charset="0"/>
              </a:rPr>
              <a:t>x</a:t>
            </a:r>
            <a:r>
              <a:rPr lang="en-US" sz="2400" b="1" i="1" baseline="-25000" dirty="0" err="1">
                <a:latin typeface="Book Antiqua" panose="02040602050305030304" pitchFamily="18" charset="0"/>
              </a:rPr>
              <a:t>ij</a:t>
            </a:r>
            <a:r>
              <a:rPr lang="en-US" sz="2400" b="1" i="1" dirty="0">
                <a:latin typeface="Book Antiqua" panose="020406020503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987712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8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8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8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8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8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81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81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818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Text Box 3"/>
          <p:cNvSpPr txBox="1">
            <a:spLocks noChangeArrowheads="1"/>
          </p:cNvSpPr>
          <p:nvPr/>
        </p:nvSpPr>
        <p:spPr bwMode="auto">
          <a:xfrm>
            <a:off x="212725" y="115888"/>
            <a:ext cx="1590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Example</a:t>
            </a:r>
          </a:p>
        </p:txBody>
      </p:sp>
      <p:sp>
        <p:nvSpPr>
          <p:cNvPr id="209924" name="Oval 4"/>
          <p:cNvSpPr>
            <a:spLocks noChangeArrowheads="1"/>
          </p:cNvSpPr>
          <p:nvPr/>
        </p:nvSpPr>
        <p:spPr bwMode="auto">
          <a:xfrm>
            <a:off x="8121650" y="3441700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25" name="Oval 5"/>
          <p:cNvSpPr>
            <a:spLocks noChangeArrowheads="1"/>
          </p:cNvSpPr>
          <p:nvPr/>
        </p:nvSpPr>
        <p:spPr bwMode="auto">
          <a:xfrm>
            <a:off x="2762250" y="1833563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26" name="Text Box 6"/>
          <p:cNvSpPr txBox="1">
            <a:spLocks noChangeArrowheads="1"/>
          </p:cNvSpPr>
          <p:nvPr/>
        </p:nvSpPr>
        <p:spPr bwMode="auto">
          <a:xfrm>
            <a:off x="2971800" y="1981200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09927" name="Oval 7"/>
          <p:cNvSpPr>
            <a:spLocks noChangeArrowheads="1"/>
          </p:cNvSpPr>
          <p:nvPr/>
        </p:nvSpPr>
        <p:spPr bwMode="auto">
          <a:xfrm>
            <a:off x="5343525" y="5762625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28" name="Text Box 8"/>
          <p:cNvSpPr txBox="1">
            <a:spLocks noChangeArrowheads="1"/>
          </p:cNvSpPr>
          <p:nvPr/>
        </p:nvSpPr>
        <p:spPr bwMode="auto">
          <a:xfrm>
            <a:off x="5562600" y="5943600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09929" name="Oval 9"/>
          <p:cNvSpPr>
            <a:spLocks noChangeArrowheads="1"/>
          </p:cNvSpPr>
          <p:nvPr/>
        </p:nvSpPr>
        <p:spPr bwMode="auto">
          <a:xfrm>
            <a:off x="5740400" y="3441700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30" name="Text Box 10"/>
          <p:cNvSpPr txBox="1">
            <a:spLocks noChangeArrowheads="1"/>
          </p:cNvSpPr>
          <p:nvPr/>
        </p:nvSpPr>
        <p:spPr bwMode="auto">
          <a:xfrm>
            <a:off x="5943600" y="3657600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09931" name="Oval 11"/>
          <p:cNvSpPr>
            <a:spLocks noChangeArrowheads="1"/>
          </p:cNvSpPr>
          <p:nvPr/>
        </p:nvSpPr>
        <p:spPr bwMode="auto">
          <a:xfrm>
            <a:off x="5740400" y="920265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32" name="Text Box 12"/>
          <p:cNvSpPr txBox="1">
            <a:spLocks noChangeArrowheads="1"/>
          </p:cNvSpPr>
          <p:nvPr/>
        </p:nvSpPr>
        <p:spPr bwMode="auto">
          <a:xfrm>
            <a:off x="5943600" y="914400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09933" name="Oval 13"/>
          <p:cNvSpPr>
            <a:spLocks noChangeArrowheads="1"/>
          </p:cNvSpPr>
          <p:nvPr/>
        </p:nvSpPr>
        <p:spPr bwMode="auto">
          <a:xfrm>
            <a:off x="2960688" y="4619625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34" name="Text Box 14"/>
          <p:cNvSpPr txBox="1">
            <a:spLocks noChangeArrowheads="1"/>
          </p:cNvSpPr>
          <p:nvPr/>
        </p:nvSpPr>
        <p:spPr bwMode="auto">
          <a:xfrm>
            <a:off x="3200400" y="4800600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09935" name="Oval 15"/>
          <p:cNvSpPr>
            <a:spLocks noChangeArrowheads="1"/>
          </p:cNvSpPr>
          <p:nvPr/>
        </p:nvSpPr>
        <p:spPr bwMode="auto">
          <a:xfrm>
            <a:off x="381000" y="3262313"/>
            <a:ext cx="793750" cy="7143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36" name="Text Box 16"/>
          <p:cNvSpPr txBox="1">
            <a:spLocks noChangeArrowheads="1"/>
          </p:cNvSpPr>
          <p:nvPr/>
        </p:nvSpPr>
        <p:spPr bwMode="auto">
          <a:xfrm>
            <a:off x="609600" y="3429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209937" name="Line 17"/>
          <p:cNvSpPr>
            <a:spLocks noChangeShapeType="1"/>
          </p:cNvSpPr>
          <p:nvPr/>
        </p:nvSpPr>
        <p:spPr bwMode="auto">
          <a:xfrm flipH="1">
            <a:off x="6137275" y="4156075"/>
            <a:ext cx="2182813" cy="1785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38" name="Text Box 18"/>
          <p:cNvSpPr txBox="1">
            <a:spLocks noChangeArrowheads="1"/>
          </p:cNvSpPr>
          <p:nvPr/>
        </p:nvSpPr>
        <p:spPr bwMode="auto">
          <a:xfrm>
            <a:off x="6705600" y="48768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09939" name="Line 19"/>
          <p:cNvSpPr>
            <a:spLocks noChangeShapeType="1"/>
          </p:cNvSpPr>
          <p:nvPr/>
        </p:nvSpPr>
        <p:spPr bwMode="auto">
          <a:xfrm flipH="1">
            <a:off x="6534150" y="3798888"/>
            <a:ext cx="1587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40" name="Text Box 20"/>
          <p:cNvSpPr txBox="1">
            <a:spLocks noChangeArrowheads="1"/>
          </p:cNvSpPr>
          <p:nvPr/>
        </p:nvSpPr>
        <p:spPr bwMode="auto">
          <a:xfrm>
            <a:off x="6934200" y="3429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09941" name="Line 21"/>
          <p:cNvSpPr>
            <a:spLocks noChangeShapeType="1"/>
          </p:cNvSpPr>
          <p:nvPr/>
        </p:nvSpPr>
        <p:spPr bwMode="auto">
          <a:xfrm flipH="1" flipV="1">
            <a:off x="6497637" y="1634639"/>
            <a:ext cx="1624012" cy="19848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42" name="Text Box 22"/>
          <p:cNvSpPr txBox="1">
            <a:spLocks noChangeArrowheads="1"/>
          </p:cNvSpPr>
          <p:nvPr/>
        </p:nvSpPr>
        <p:spPr bwMode="auto">
          <a:xfrm>
            <a:off x="7088188" y="2057400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09943" name="Line 23"/>
          <p:cNvSpPr>
            <a:spLocks noChangeShapeType="1"/>
          </p:cNvSpPr>
          <p:nvPr/>
        </p:nvSpPr>
        <p:spPr bwMode="auto">
          <a:xfrm flipH="1">
            <a:off x="3556000" y="1298575"/>
            <a:ext cx="2184400" cy="892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44" name="Line 24"/>
          <p:cNvSpPr>
            <a:spLocks noChangeShapeType="1"/>
          </p:cNvSpPr>
          <p:nvPr/>
        </p:nvSpPr>
        <p:spPr bwMode="auto">
          <a:xfrm flipH="1">
            <a:off x="3556000" y="3798888"/>
            <a:ext cx="2184400" cy="892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45" name="Line 25"/>
          <p:cNvSpPr>
            <a:spLocks noChangeShapeType="1"/>
          </p:cNvSpPr>
          <p:nvPr/>
        </p:nvSpPr>
        <p:spPr bwMode="auto">
          <a:xfrm flipH="1" flipV="1">
            <a:off x="3754438" y="5048250"/>
            <a:ext cx="1589087" cy="893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46" name="Line 26"/>
          <p:cNvSpPr>
            <a:spLocks noChangeShapeType="1"/>
          </p:cNvSpPr>
          <p:nvPr/>
        </p:nvSpPr>
        <p:spPr bwMode="auto">
          <a:xfrm flipH="1" flipV="1">
            <a:off x="3556000" y="2370138"/>
            <a:ext cx="2184400" cy="1249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47" name="Line 27"/>
          <p:cNvSpPr>
            <a:spLocks noChangeShapeType="1"/>
          </p:cNvSpPr>
          <p:nvPr/>
        </p:nvSpPr>
        <p:spPr bwMode="auto">
          <a:xfrm flipH="1">
            <a:off x="777875" y="2370138"/>
            <a:ext cx="1984375" cy="892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48" name="Line 28"/>
          <p:cNvSpPr>
            <a:spLocks noChangeShapeType="1"/>
          </p:cNvSpPr>
          <p:nvPr/>
        </p:nvSpPr>
        <p:spPr bwMode="auto">
          <a:xfrm flipH="1" flipV="1">
            <a:off x="1174750" y="3798888"/>
            <a:ext cx="1785938" cy="892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49" name="Text Box 29"/>
          <p:cNvSpPr txBox="1">
            <a:spLocks noChangeArrowheads="1"/>
          </p:cNvSpPr>
          <p:nvPr/>
        </p:nvSpPr>
        <p:spPr bwMode="auto">
          <a:xfrm>
            <a:off x="4419600" y="13716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09950" name="Text Box 30"/>
          <p:cNvSpPr txBox="1">
            <a:spLocks noChangeArrowheads="1"/>
          </p:cNvSpPr>
          <p:nvPr/>
        </p:nvSpPr>
        <p:spPr bwMode="auto">
          <a:xfrm>
            <a:off x="4506913" y="2414588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09951" name="Text Box 31"/>
          <p:cNvSpPr txBox="1">
            <a:spLocks noChangeArrowheads="1"/>
          </p:cNvSpPr>
          <p:nvPr/>
        </p:nvSpPr>
        <p:spPr bwMode="auto">
          <a:xfrm>
            <a:off x="4419600" y="3886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8</a:t>
            </a:r>
          </a:p>
        </p:txBody>
      </p:sp>
      <p:sp>
        <p:nvSpPr>
          <p:cNvPr id="209952" name="Text Box 32"/>
          <p:cNvSpPr txBox="1">
            <a:spLocks noChangeArrowheads="1"/>
          </p:cNvSpPr>
          <p:nvPr/>
        </p:nvSpPr>
        <p:spPr bwMode="auto">
          <a:xfrm>
            <a:off x="4495800" y="51816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209953" name="Text Box 33"/>
          <p:cNvSpPr txBox="1">
            <a:spLocks noChangeArrowheads="1"/>
          </p:cNvSpPr>
          <p:nvPr/>
        </p:nvSpPr>
        <p:spPr bwMode="auto">
          <a:xfrm>
            <a:off x="1863725" y="377507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09954" name="Text Box 34"/>
          <p:cNvSpPr txBox="1">
            <a:spLocks noChangeArrowheads="1"/>
          </p:cNvSpPr>
          <p:nvPr/>
        </p:nvSpPr>
        <p:spPr bwMode="auto">
          <a:xfrm>
            <a:off x="1330325" y="240347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09955" name="Text Box 35"/>
          <p:cNvSpPr txBox="1">
            <a:spLocks noChangeArrowheads="1"/>
          </p:cNvSpPr>
          <p:nvPr/>
        </p:nvSpPr>
        <p:spPr bwMode="auto">
          <a:xfrm>
            <a:off x="8153400" y="3581400"/>
            <a:ext cx="465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  1</a:t>
            </a:r>
          </a:p>
        </p:txBody>
      </p:sp>
      <p:sp>
        <p:nvSpPr>
          <p:cNvPr id="209956" name="Line 36"/>
          <p:cNvSpPr>
            <a:spLocks noChangeShapeType="1"/>
          </p:cNvSpPr>
          <p:nvPr/>
        </p:nvSpPr>
        <p:spPr bwMode="auto">
          <a:xfrm>
            <a:off x="3159125" y="2547938"/>
            <a:ext cx="198438" cy="1965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57" name="Line 37"/>
          <p:cNvSpPr>
            <a:spLocks noChangeShapeType="1"/>
          </p:cNvSpPr>
          <p:nvPr/>
        </p:nvSpPr>
        <p:spPr bwMode="auto">
          <a:xfrm flipH="1">
            <a:off x="5938838" y="4156075"/>
            <a:ext cx="198437" cy="16065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58" name="Line 38"/>
          <p:cNvSpPr>
            <a:spLocks noChangeShapeType="1"/>
          </p:cNvSpPr>
          <p:nvPr/>
        </p:nvSpPr>
        <p:spPr bwMode="auto">
          <a:xfrm>
            <a:off x="6105524" y="1744662"/>
            <a:ext cx="188913" cy="16621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59" name="Text Box 39"/>
          <p:cNvSpPr txBox="1">
            <a:spLocks noChangeArrowheads="1"/>
          </p:cNvSpPr>
          <p:nvPr/>
        </p:nvSpPr>
        <p:spPr bwMode="auto">
          <a:xfrm>
            <a:off x="3200400" y="32004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09960" name="Text Box 40"/>
          <p:cNvSpPr txBox="1">
            <a:spLocks noChangeArrowheads="1"/>
          </p:cNvSpPr>
          <p:nvPr/>
        </p:nvSpPr>
        <p:spPr bwMode="auto">
          <a:xfrm>
            <a:off x="6172200" y="21336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09961" name="Text Box 41"/>
          <p:cNvSpPr txBox="1">
            <a:spLocks noChangeArrowheads="1"/>
          </p:cNvSpPr>
          <p:nvPr/>
        </p:nvSpPr>
        <p:spPr bwMode="auto">
          <a:xfrm>
            <a:off x="5500688" y="4557713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33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922247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Text Box 3"/>
          <p:cNvSpPr txBox="1">
            <a:spLocks noChangeArrowheads="1"/>
          </p:cNvSpPr>
          <p:nvPr/>
        </p:nvSpPr>
        <p:spPr bwMode="auto">
          <a:xfrm>
            <a:off x="212725" y="115888"/>
            <a:ext cx="1590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Example</a:t>
            </a:r>
          </a:p>
        </p:txBody>
      </p:sp>
      <p:grpSp>
        <p:nvGrpSpPr>
          <p:cNvPr id="180313" name="Group 89"/>
          <p:cNvGrpSpPr>
            <a:grpSpLocks/>
          </p:cNvGrpSpPr>
          <p:nvPr/>
        </p:nvGrpSpPr>
        <p:grpSpPr bwMode="auto">
          <a:xfrm>
            <a:off x="4648200" y="1524000"/>
            <a:ext cx="4267200" cy="3276600"/>
            <a:chOff x="1584" y="1440"/>
            <a:chExt cx="2064" cy="1555"/>
          </a:xfrm>
        </p:grpSpPr>
        <p:sp>
          <p:nvSpPr>
            <p:cNvPr id="180229" name="Oval 5"/>
            <p:cNvSpPr>
              <a:spLocks noChangeArrowheads="1"/>
            </p:cNvSpPr>
            <p:nvPr/>
          </p:nvSpPr>
          <p:spPr bwMode="auto">
            <a:xfrm>
              <a:off x="3456" y="216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0230" name="Group 6"/>
            <p:cNvGrpSpPr>
              <a:grpSpLocks/>
            </p:cNvGrpSpPr>
            <p:nvPr/>
          </p:nvGrpSpPr>
          <p:grpSpPr bwMode="auto">
            <a:xfrm>
              <a:off x="2160" y="1728"/>
              <a:ext cx="207" cy="211"/>
              <a:chOff x="4416" y="1728"/>
              <a:chExt cx="259" cy="264"/>
            </a:xfrm>
          </p:grpSpPr>
          <p:sp>
            <p:nvSpPr>
              <p:cNvPr id="180231" name="Oval 7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232" name="Text Box 8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6</a:t>
                </a:r>
                <a:endParaRPr lang="en-US"/>
              </a:p>
            </p:txBody>
          </p:sp>
        </p:grpSp>
        <p:grpSp>
          <p:nvGrpSpPr>
            <p:cNvPr id="180233" name="Group 9"/>
            <p:cNvGrpSpPr>
              <a:grpSpLocks/>
            </p:cNvGrpSpPr>
            <p:nvPr/>
          </p:nvGrpSpPr>
          <p:grpSpPr bwMode="auto">
            <a:xfrm>
              <a:off x="2784" y="2784"/>
              <a:ext cx="207" cy="211"/>
              <a:chOff x="4416" y="1728"/>
              <a:chExt cx="259" cy="264"/>
            </a:xfrm>
          </p:grpSpPr>
          <p:sp>
            <p:nvSpPr>
              <p:cNvPr id="180234" name="Oval 10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235" name="Text Box 11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3</a:t>
                </a:r>
                <a:endParaRPr lang="en-US"/>
              </a:p>
            </p:txBody>
          </p:sp>
        </p:grpSp>
        <p:grpSp>
          <p:nvGrpSpPr>
            <p:cNvPr id="180236" name="Group 12"/>
            <p:cNvGrpSpPr>
              <a:grpSpLocks/>
            </p:cNvGrpSpPr>
            <p:nvPr/>
          </p:nvGrpSpPr>
          <p:grpSpPr bwMode="auto">
            <a:xfrm>
              <a:off x="2880" y="2160"/>
              <a:ext cx="207" cy="211"/>
              <a:chOff x="4416" y="1728"/>
              <a:chExt cx="259" cy="264"/>
            </a:xfrm>
          </p:grpSpPr>
          <p:sp>
            <p:nvSpPr>
              <p:cNvPr id="180237" name="Oval 13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238" name="Text Box 14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4</a:t>
                </a:r>
                <a:endParaRPr lang="en-US"/>
              </a:p>
            </p:txBody>
          </p:sp>
        </p:grpSp>
        <p:grpSp>
          <p:nvGrpSpPr>
            <p:cNvPr id="180239" name="Group 15"/>
            <p:cNvGrpSpPr>
              <a:grpSpLocks/>
            </p:cNvGrpSpPr>
            <p:nvPr/>
          </p:nvGrpSpPr>
          <p:grpSpPr bwMode="auto">
            <a:xfrm>
              <a:off x="2880" y="1440"/>
              <a:ext cx="207" cy="211"/>
              <a:chOff x="4416" y="1728"/>
              <a:chExt cx="259" cy="264"/>
            </a:xfrm>
          </p:grpSpPr>
          <p:sp>
            <p:nvSpPr>
              <p:cNvPr id="180240" name="Oval 16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241" name="Text Box 17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2</a:t>
                </a:r>
                <a:endParaRPr lang="en-US"/>
              </a:p>
            </p:txBody>
          </p:sp>
        </p:grpSp>
        <p:grpSp>
          <p:nvGrpSpPr>
            <p:cNvPr id="180242" name="Group 18"/>
            <p:cNvGrpSpPr>
              <a:grpSpLocks/>
            </p:cNvGrpSpPr>
            <p:nvPr/>
          </p:nvGrpSpPr>
          <p:grpSpPr bwMode="auto">
            <a:xfrm>
              <a:off x="2208" y="2477"/>
              <a:ext cx="207" cy="211"/>
              <a:chOff x="4416" y="1728"/>
              <a:chExt cx="259" cy="264"/>
            </a:xfrm>
          </p:grpSpPr>
          <p:sp>
            <p:nvSpPr>
              <p:cNvPr id="180243" name="Oval 19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244" name="Text Box 20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5</a:t>
                </a:r>
                <a:endParaRPr lang="en-US"/>
              </a:p>
            </p:txBody>
          </p:sp>
        </p:grpSp>
        <p:sp>
          <p:nvSpPr>
            <p:cNvPr id="180245" name="Oval 21"/>
            <p:cNvSpPr>
              <a:spLocks noChangeArrowheads="1"/>
            </p:cNvSpPr>
            <p:nvPr/>
          </p:nvSpPr>
          <p:spPr bwMode="auto">
            <a:xfrm>
              <a:off x="1584" y="211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46" name="Text Box 22"/>
            <p:cNvSpPr txBox="1">
              <a:spLocks noChangeArrowheads="1"/>
            </p:cNvSpPr>
            <p:nvPr/>
          </p:nvSpPr>
          <p:spPr bwMode="auto">
            <a:xfrm>
              <a:off x="1584" y="216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7</a:t>
              </a:r>
            </a:p>
          </p:txBody>
        </p:sp>
        <p:grpSp>
          <p:nvGrpSpPr>
            <p:cNvPr id="180247" name="Group 23"/>
            <p:cNvGrpSpPr>
              <a:grpSpLocks/>
            </p:cNvGrpSpPr>
            <p:nvPr/>
          </p:nvGrpSpPr>
          <p:grpSpPr bwMode="auto">
            <a:xfrm>
              <a:off x="2976" y="2352"/>
              <a:ext cx="528" cy="480"/>
              <a:chOff x="3984" y="1872"/>
              <a:chExt cx="528" cy="528"/>
            </a:xfrm>
          </p:grpSpPr>
          <p:sp>
            <p:nvSpPr>
              <p:cNvPr id="180248" name="Line 24"/>
              <p:cNvSpPr>
                <a:spLocks noChangeShapeType="1"/>
              </p:cNvSpPr>
              <p:nvPr/>
            </p:nvSpPr>
            <p:spPr bwMode="auto">
              <a:xfrm flipH="1">
                <a:off x="3984" y="1872"/>
                <a:ext cx="52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249" name="Text Box 25"/>
              <p:cNvSpPr txBox="1">
                <a:spLocks noChangeArrowheads="1"/>
              </p:cNvSpPr>
              <p:nvPr/>
            </p:nvSpPr>
            <p:spPr bwMode="auto">
              <a:xfrm>
                <a:off x="4080" y="2016"/>
                <a:ext cx="169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2</a:t>
                </a:r>
                <a:endParaRPr lang="en-US"/>
              </a:p>
            </p:txBody>
          </p:sp>
        </p:grpSp>
        <p:sp>
          <p:nvSpPr>
            <p:cNvPr id="180250" name="Line 26"/>
            <p:cNvSpPr>
              <a:spLocks noChangeShapeType="1"/>
            </p:cNvSpPr>
            <p:nvPr/>
          </p:nvSpPr>
          <p:spPr bwMode="auto">
            <a:xfrm flipH="1">
              <a:off x="3072" y="22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51" name="Text Box 27"/>
            <p:cNvSpPr txBox="1">
              <a:spLocks noChangeArrowheads="1"/>
            </p:cNvSpPr>
            <p:nvPr/>
          </p:nvSpPr>
          <p:spPr bwMode="auto">
            <a:xfrm>
              <a:off x="3168" y="211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sp>
          <p:nvSpPr>
            <p:cNvPr id="180252" name="Line 28"/>
            <p:cNvSpPr>
              <a:spLocks noChangeShapeType="1"/>
            </p:cNvSpPr>
            <p:nvPr/>
          </p:nvSpPr>
          <p:spPr bwMode="auto">
            <a:xfrm flipH="1" flipV="1">
              <a:off x="3024" y="1632"/>
              <a:ext cx="43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53" name="Text Box 29"/>
            <p:cNvSpPr txBox="1">
              <a:spLocks noChangeArrowheads="1"/>
            </p:cNvSpPr>
            <p:nvPr/>
          </p:nvSpPr>
          <p:spPr bwMode="auto">
            <a:xfrm>
              <a:off x="3216" y="182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5</a:t>
              </a:r>
            </a:p>
          </p:txBody>
        </p:sp>
        <p:sp>
          <p:nvSpPr>
            <p:cNvPr id="180254" name="Line 30"/>
            <p:cNvSpPr>
              <a:spLocks noChangeShapeType="1"/>
            </p:cNvSpPr>
            <p:nvPr/>
          </p:nvSpPr>
          <p:spPr bwMode="auto">
            <a:xfrm flipH="1">
              <a:off x="2352" y="1584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55" name="Line 31"/>
            <p:cNvSpPr>
              <a:spLocks noChangeShapeType="1"/>
            </p:cNvSpPr>
            <p:nvPr/>
          </p:nvSpPr>
          <p:spPr bwMode="auto">
            <a:xfrm flipH="1">
              <a:off x="2352" y="2256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56" name="Line 32"/>
            <p:cNvSpPr>
              <a:spLocks noChangeShapeType="1"/>
            </p:cNvSpPr>
            <p:nvPr/>
          </p:nvSpPr>
          <p:spPr bwMode="auto">
            <a:xfrm flipH="1" flipV="1">
              <a:off x="2400" y="2592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57" name="Line 33"/>
            <p:cNvSpPr>
              <a:spLocks noChangeShapeType="1"/>
            </p:cNvSpPr>
            <p:nvPr/>
          </p:nvSpPr>
          <p:spPr bwMode="auto">
            <a:xfrm flipH="1" flipV="1">
              <a:off x="2352" y="1872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58" name="Line 34"/>
            <p:cNvSpPr>
              <a:spLocks noChangeShapeType="1"/>
            </p:cNvSpPr>
            <p:nvPr/>
          </p:nvSpPr>
          <p:spPr bwMode="auto">
            <a:xfrm flipH="1">
              <a:off x="1680" y="1872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59" name="Line 35"/>
            <p:cNvSpPr>
              <a:spLocks noChangeShapeType="1"/>
            </p:cNvSpPr>
            <p:nvPr/>
          </p:nvSpPr>
          <p:spPr bwMode="auto">
            <a:xfrm flipH="1" flipV="1">
              <a:off x="1776" y="2256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260" name="Text Box 36"/>
            <p:cNvSpPr txBox="1">
              <a:spLocks noChangeArrowheads="1"/>
            </p:cNvSpPr>
            <p:nvPr/>
          </p:nvSpPr>
          <p:spPr bwMode="auto">
            <a:xfrm>
              <a:off x="2544" y="153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sp>
          <p:nvSpPr>
            <p:cNvPr id="180261" name="Text Box 37"/>
            <p:cNvSpPr txBox="1">
              <a:spLocks noChangeArrowheads="1"/>
            </p:cNvSpPr>
            <p:nvPr/>
          </p:nvSpPr>
          <p:spPr bwMode="auto">
            <a:xfrm>
              <a:off x="2592" y="192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4</a:t>
              </a:r>
            </a:p>
          </p:txBody>
        </p:sp>
        <p:sp>
          <p:nvSpPr>
            <p:cNvPr id="180262" name="Text Box 38"/>
            <p:cNvSpPr txBox="1">
              <a:spLocks noChangeArrowheads="1"/>
            </p:cNvSpPr>
            <p:nvPr/>
          </p:nvSpPr>
          <p:spPr bwMode="auto">
            <a:xfrm>
              <a:off x="2448" y="225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8</a:t>
              </a:r>
            </a:p>
          </p:txBody>
        </p:sp>
        <p:sp>
          <p:nvSpPr>
            <p:cNvPr id="180263" name="Text Box 39"/>
            <p:cNvSpPr txBox="1">
              <a:spLocks noChangeArrowheads="1"/>
            </p:cNvSpPr>
            <p:nvPr/>
          </p:nvSpPr>
          <p:spPr bwMode="auto">
            <a:xfrm>
              <a:off x="2544" y="259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7</a:t>
              </a:r>
            </a:p>
          </p:txBody>
        </p:sp>
        <p:sp>
          <p:nvSpPr>
            <p:cNvPr id="180264" name="Text Box 40"/>
            <p:cNvSpPr txBox="1">
              <a:spLocks noChangeArrowheads="1"/>
            </p:cNvSpPr>
            <p:nvPr/>
          </p:nvSpPr>
          <p:spPr bwMode="auto">
            <a:xfrm>
              <a:off x="1968" y="225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180265" name="Text Box 41"/>
            <p:cNvSpPr txBox="1">
              <a:spLocks noChangeArrowheads="1"/>
            </p:cNvSpPr>
            <p:nvPr/>
          </p:nvSpPr>
          <p:spPr bwMode="auto">
            <a:xfrm>
              <a:off x="1824" y="182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180267" name="Text Box 43"/>
            <p:cNvSpPr txBox="1">
              <a:spLocks noChangeArrowheads="1"/>
            </p:cNvSpPr>
            <p:nvPr/>
          </p:nvSpPr>
          <p:spPr bwMode="auto">
            <a:xfrm>
              <a:off x="3408" y="2160"/>
              <a:ext cx="22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  1</a:t>
              </a:r>
              <a:endParaRPr lang="en-US"/>
            </a:p>
          </p:txBody>
        </p:sp>
        <p:sp>
          <p:nvSpPr>
            <p:cNvPr id="180303" name="Line 79"/>
            <p:cNvSpPr>
              <a:spLocks noChangeShapeType="1"/>
            </p:cNvSpPr>
            <p:nvPr/>
          </p:nvSpPr>
          <p:spPr bwMode="auto">
            <a:xfrm>
              <a:off x="2256" y="1920"/>
              <a:ext cx="48" cy="52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4" name="Line 80"/>
            <p:cNvSpPr>
              <a:spLocks noChangeShapeType="1"/>
            </p:cNvSpPr>
            <p:nvPr/>
          </p:nvSpPr>
          <p:spPr bwMode="auto">
            <a:xfrm flipH="1">
              <a:off x="2928" y="2352"/>
              <a:ext cx="48" cy="43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5" name="Line 81"/>
            <p:cNvSpPr>
              <a:spLocks noChangeShapeType="1"/>
            </p:cNvSpPr>
            <p:nvPr/>
          </p:nvSpPr>
          <p:spPr bwMode="auto">
            <a:xfrm>
              <a:off x="2976" y="1632"/>
              <a:ext cx="48" cy="52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308" name="Text Box 84"/>
            <p:cNvSpPr txBox="1">
              <a:spLocks noChangeArrowheads="1"/>
            </p:cNvSpPr>
            <p:nvPr/>
          </p:nvSpPr>
          <p:spPr bwMode="auto">
            <a:xfrm>
              <a:off x="2256" y="206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80311" name="Text Box 87"/>
            <p:cNvSpPr txBox="1">
              <a:spLocks noChangeArrowheads="1"/>
            </p:cNvSpPr>
            <p:nvPr/>
          </p:nvSpPr>
          <p:spPr bwMode="auto">
            <a:xfrm>
              <a:off x="2976" y="182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80312" name="Text Box 88"/>
            <p:cNvSpPr txBox="1">
              <a:spLocks noChangeArrowheads="1"/>
            </p:cNvSpPr>
            <p:nvPr/>
          </p:nvSpPr>
          <p:spPr bwMode="auto">
            <a:xfrm>
              <a:off x="2832" y="249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2</a:t>
              </a:r>
            </a:p>
          </p:txBody>
        </p:sp>
      </p:grpSp>
      <p:sp>
        <p:nvSpPr>
          <p:cNvPr id="180314" name="Text Box 90"/>
          <p:cNvSpPr txBox="1">
            <a:spLocks noChangeArrowheads="1"/>
          </p:cNvSpPr>
          <p:nvPr/>
        </p:nvSpPr>
        <p:spPr bwMode="auto">
          <a:xfrm>
            <a:off x="0" y="838200"/>
            <a:ext cx="7276351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itchFamily="18" charset="0"/>
              </a:rPr>
              <a:t>+ x</a:t>
            </a:r>
            <a:r>
              <a:rPr lang="en-US" sz="2400" b="1" i="1" baseline="-25000" dirty="0">
                <a:latin typeface="Times New Roman" pitchFamily="18" charset="0"/>
              </a:rPr>
              <a:t>13 </a:t>
            </a:r>
            <a:r>
              <a:rPr lang="en-US" sz="2400" b="1" i="1" dirty="0">
                <a:latin typeface="Times New Roman" pitchFamily="18" charset="0"/>
              </a:rPr>
              <a:t>+ x</a:t>
            </a:r>
            <a:r>
              <a:rPr lang="en-US" sz="2400" b="1" i="1" baseline="-25000" dirty="0">
                <a:latin typeface="Times New Roman" pitchFamily="18" charset="0"/>
              </a:rPr>
              <a:t>14</a:t>
            </a:r>
            <a:r>
              <a:rPr lang="en-US" sz="2400" b="1" i="1" dirty="0">
                <a:latin typeface="Times New Roman" pitchFamily="18" charset="0"/>
              </a:rPr>
              <a:t>+ x</a:t>
            </a:r>
            <a:r>
              <a:rPr lang="en-US" sz="2400" b="1" i="1" baseline="-25000" dirty="0">
                <a:latin typeface="Times New Roman" pitchFamily="18" charset="0"/>
              </a:rPr>
              <a:t>12</a:t>
            </a:r>
            <a:r>
              <a:rPr lang="en-US" sz="2400" b="1" i="1" dirty="0">
                <a:latin typeface="Times New Roman" pitchFamily="18" charset="0"/>
              </a:rPr>
              <a:t>= 1</a:t>
            </a:r>
          </a:p>
          <a:p>
            <a:r>
              <a:rPr lang="en-US" sz="2400" b="1" i="1" dirty="0">
                <a:latin typeface="Times New Roman" pitchFamily="18" charset="0"/>
              </a:rPr>
              <a:t>- x</a:t>
            </a:r>
            <a:r>
              <a:rPr lang="en-US" sz="2400" b="1" i="1" baseline="-25000" dirty="0">
                <a:latin typeface="Times New Roman" pitchFamily="18" charset="0"/>
              </a:rPr>
              <a:t>57 </a:t>
            </a:r>
            <a:r>
              <a:rPr lang="en-US" sz="2400" b="1" i="1" dirty="0">
                <a:latin typeface="Times New Roman" pitchFamily="18" charset="0"/>
              </a:rPr>
              <a:t>- x</a:t>
            </a:r>
            <a:r>
              <a:rPr lang="en-US" sz="2400" b="1" i="1" baseline="-25000" dirty="0">
                <a:latin typeface="Times New Roman" pitchFamily="18" charset="0"/>
              </a:rPr>
              <a:t>67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baseline="-25000" dirty="0">
                <a:latin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</a:rPr>
              <a:t>= -1</a:t>
            </a:r>
          </a:p>
          <a:p>
            <a:r>
              <a:rPr lang="en-US" sz="2400" b="1" i="1" dirty="0">
                <a:latin typeface="Times New Roman" pitchFamily="18" charset="0"/>
              </a:rPr>
              <a:t>+ x</a:t>
            </a:r>
            <a:r>
              <a:rPr lang="en-US" sz="2400" b="1" i="1" baseline="-25000" dirty="0">
                <a:latin typeface="Times New Roman" pitchFamily="18" charset="0"/>
              </a:rPr>
              <a:t>34 </a:t>
            </a:r>
            <a:r>
              <a:rPr lang="en-US" sz="2400" b="1" i="1" dirty="0">
                <a:latin typeface="Times New Roman" pitchFamily="18" charset="0"/>
              </a:rPr>
              <a:t>+ x</a:t>
            </a:r>
            <a:r>
              <a:rPr lang="en-US" sz="2400" b="1" i="1" baseline="-25000" dirty="0">
                <a:latin typeface="Times New Roman" pitchFamily="18" charset="0"/>
              </a:rPr>
              <a:t>35 </a:t>
            </a:r>
            <a:r>
              <a:rPr lang="en-US" sz="2400" b="1" i="1" dirty="0">
                <a:latin typeface="Times New Roman" pitchFamily="18" charset="0"/>
              </a:rPr>
              <a:t> -  x</a:t>
            </a:r>
            <a:r>
              <a:rPr lang="en-US" sz="2400" b="1" i="1" baseline="-25000" dirty="0">
                <a:latin typeface="Times New Roman" pitchFamily="18" charset="0"/>
              </a:rPr>
              <a:t>43 </a:t>
            </a:r>
            <a:r>
              <a:rPr lang="en-US" sz="2400" b="1" i="1" dirty="0">
                <a:latin typeface="Times New Roman" pitchFamily="18" charset="0"/>
              </a:rPr>
              <a:t>-  x</a:t>
            </a:r>
            <a:r>
              <a:rPr lang="en-US" sz="2400" b="1" i="1" baseline="-25000" dirty="0">
                <a:latin typeface="Times New Roman" pitchFamily="18" charset="0"/>
              </a:rPr>
              <a:t>13 </a:t>
            </a:r>
            <a:r>
              <a:rPr lang="en-US" sz="2400" b="1" i="1" dirty="0">
                <a:latin typeface="Times New Roman" pitchFamily="18" charset="0"/>
              </a:rPr>
              <a:t>= 0</a:t>
            </a:r>
          </a:p>
          <a:p>
            <a:r>
              <a:rPr lang="en-US" sz="2400" b="1" i="1" dirty="0">
                <a:latin typeface="Times New Roman" pitchFamily="18" charset="0"/>
              </a:rPr>
              <a:t>+ x</a:t>
            </a:r>
            <a:r>
              <a:rPr lang="en-US" sz="2400" b="1" i="1" baseline="-25000" dirty="0">
                <a:latin typeface="Times New Roman" pitchFamily="18" charset="0"/>
              </a:rPr>
              <a:t>42 </a:t>
            </a:r>
            <a:r>
              <a:rPr lang="en-US" sz="2400" b="1" i="1" dirty="0">
                <a:latin typeface="Times New Roman" pitchFamily="18" charset="0"/>
              </a:rPr>
              <a:t>+ x</a:t>
            </a:r>
            <a:r>
              <a:rPr lang="en-US" sz="2400" b="1" i="1" baseline="-25000" dirty="0">
                <a:latin typeface="Times New Roman" pitchFamily="18" charset="0"/>
              </a:rPr>
              <a:t>43 </a:t>
            </a:r>
            <a:r>
              <a:rPr lang="en-US" sz="2400" b="1" i="1" dirty="0">
                <a:latin typeface="Times New Roman" pitchFamily="18" charset="0"/>
              </a:rPr>
              <a:t>+ x</a:t>
            </a:r>
            <a:r>
              <a:rPr lang="en-US" sz="2400" b="1" i="1" baseline="-25000" dirty="0">
                <a:latin typeface="Times New Roman" pitchFamily="18" charset="0"/>
              </a:rPr>
              <a:t>45 </a:t>
            </a:r>
            <a:r>
              <a:rPr lang="en-US" sz="2400" b="1" i="1" dirty="0">
                <a:latin typeface="Times New Roman" pitchFamily="18" charset="0"/>
              </a:rPr>
              <a:t>+ x</a:t>
            </a:r>
            <a:r>
              <a:rPr lang="en-US" sz="2400" b="1" i="1" baseline="-25000" dirty="0">
                <a:latin typeface="Times New Roman" pitchFamily="18" charset="0"/>
              </a:rPr>
              <a:t>46  </a:t>
            </a:r>
            <a:r>
              <a:rPr lang="en-US" sz="2400" b="1" i="1" dirty="0">
                <a:latin typeface="Times New Roman" pitchFamily="18" charset="0"/>
              </a:rPr>
              <a:t> -  x</a:t>
            </a:r>
            <a:r>
              <a:rPr lang="en-US" sz="2400" b="1" i="1" baseline="-25000" dirty="0">
                <a:latin typeface="Times New Roman" pitchFamily="18" charset="0"/>
              </a:rPr>
              <a:t>14 </a:t>
            </a:r>
            <a:r>
              <a:rPr lang="en-US" sz="2400" b="1" i="1" dirty="0">
                <a:latin typeface="Times New Roman" pitchFamily="18" charset="0"/>
              </a:rPr>
              <a:t>-  x</a:t>
            </a:r>
            <a:r>
              <a:rPr lang="en-US" sz="2400" b="1" i="1" baseline="-25000" dirty="0">
                <a:latin typeface="Times New Roman" pitchFamily="18" charset="0"/>
              </a:rPr>
              <a:t>24 </a:t>
            </a:r>
            <a:r>
              <a:rPr lang="en-US" sz="2400" b="1" i="1" dirty="0">
                <a:latin typeface="Times New Roman" pitchFamily="18" charset="0"/>
              </a:rPr>
              <a:t>-  x</a:t>
            </a:r>
            <a:r>
              <a:rPr lang="en-US" sz="2400" b="1" i="1" baseline="-25000" dirty="0">
                <a:latin typeface="Times New Roman" pitchFamily="18" charset="0"/>
              </a:rPr>
              <a:t>34  </a:t>
            </a:r>
            <a:r>
              <a:rPr lang="en-US" sz="2400" b="1" i="1" dirty="0">
                <a:latin typeface="Times New Roman" pitchFamily="18" charset="0"/>
              </a:rPr>
              <a:t>= 0</a:t>
            </a:r>
          </a:p>
          <a:p>
            <a:endParaRPr lang="en-US" sz="2400" b="1" i="1" dirty="0">
              <a:latin typeface="Times New Roman" pitchFamily="18" charset="0"/>
            </a:endParaRPr>
          </a:p>
          <a:p>
            <a:endParaRPr lang="en-US" sz="2400" b="1" i="1" dirty="0">
              <a:latin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</a:rPr>
              <a:t>….</a:t>
            </a:r>
          </a:p>
          <a:p>
            <a:r>
              <a:rPr lang="en-US" sz="2400" b="1" i="1" dirty="0">
                <a:latin typeface="Times New Roman" pitchFamily="18" charset="0"/>
              </a:rPr>
              <a:t>…..</a:t>
            </a:r>
          </a:p>
          <a:p>
            <a:endParaRPr lang="en-US" sz="2400" b="1" i="1" dirty="0">
              <a:latin typeface="Times New Roman" pitchFamily="18" charset="0"/>
            </a:endParaRPr>
          </a:p>
          <a:p>
            <a:endParaRPr lang="en-US" sz="2400" b="1" i="1" dirty="0">
              <a:latin typeface="Times New Roman" pitchFamily="18" charset="0"/>
            </a:endParaRPr>
          </a:p>
          <a:p>
            <a:endParaRPr lang="en-US" sz="2400" b="1" i="1" dirty="0">
              <a:latin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</a:rPr>
              <a:t> Min Z = + 5x</a:t>
            </a:r>
            <a:r>
              <a:rPr lang="en-US" sz="2400" b="1" i="1" baseline="-25000" dirty="0">
                <a:latin typeface="Times New Roman" pitchFamily="18" charset="0"/>
              </a:rPr>
              <a:t>12 </a:t>
            </a:r>
            <a:r>
              <a:rPr lang="en-US" sz="2400" b="1" i="1" dirty="0">
                <a:latin typeface="Times New Roman" pitchFamily="18" charset="0"/>
              </a:rPr>
              <a:t>+ 4x</a:t>
            </a:r>
            <a:r>
              <a:rPr lang="en-US" sz="2400" b="1" i="1" baseline="-25000" dirty="0">
                <a:latin typeface="Times New Roman" pitchFamily="18" charset="0"/>
              </a:rPr>
              <a:t>13 </a:t>
            </a:r>
            <a:r>
              <a:rPr lang="en-US" sz="2400" b="1" i="1" dirty="0">
                <a:latin typeface="Times New Roman" pitchFamily="18" charset="0"/>
              </a:rPr>
              <a:t>+ 3x</a:t>
            </a:r>
            <a:r>
              <a:rPr lang="en-US" sz="2400" b="1" i="1" baseline="-25000" dirty="0">
                <a:latin typeface="Times New Roman" pitchFamily="18" charset="0"/>
              </a:rPr>
              <a:t>14 </a:t>
            </a:r>
            <a:r>
              <a:rPr lang="en-US" sz="2400" b="1" i="1" dirty="0">
                <a:latin typeface="Times New Roman" pitchFamily="18" charset="0"/>
              </a:rPr>
              <a:t>+ 2x</a:t>
            </a:r>
            <a:r>
              <a:rPr lang="en-US" sz="2400" b="1" i="1" baseline="-25000" dirty="0">
                <a:latin typeface="Times New Roman" pitchFamily="18" charset="0"/>
              </a:rPr>
              <a:t>24</a:t>
            </a:r>
            <a:r>
              <a:rPr lang="en-US" sz="2400" b="1" i="1" dirty="0">
                <a:latin typeface="Times New Roman" pitchFamily="18" charset="0"/>
              </a:rPr>
              <a:t> + 6x</a:t>
            </a:r>
            <a:r>
              <a:rPr lang="en-US" sz="2400" b="1" i="1" baseline="-25000" dirty="0">
                <a:latin typeface="Times New Roman" pitchFamily="18" charset="0"/>
              </a:rPr>
              <a:t>26 </a:t>
            </a:r>
            <a:r>
              <a:rPr lang="en-US" sz="2400" b="1" i="1" dirty="0">
                <a:latin typeface="Times New Roman" pitchFamily="18" charset="0"/>
              </a:rPr>
              <a:t>  + 2x</a:t>
            </a:r>
            <a:r>
              <a:rPr lang="en-US" sz="2400" b="1" i="1" baseline="-25000" dirty="0">
                <a:latin typeface="Times New Roman" pitchFamily="18" charset="0"/>
              </a:rPr>
              <a:t>34 </a:t>
            </a:r>
            <a:r>
              <a:rPr lang="en-US" sz="2400" b="1" i="1" dirty="0">
                <a:latin typeface="Times New Roman" pitchFamily="18" charset="0"/>
              </a:rPr>
              <a:t>+ 3x</a:t>
            </a:r>
            <a:r>
              <a:rPr lang="en-US" sz="2400" b="1" i="1" baseline="-25000" dirty="0">
                <a:latin typeface="Times New Roman" pitchFamily="18" charset="0"/>
              </a:rPr>
              <a:t>35 </a:t>
            </a:r>
          </a:p>
          <a:p>
            <a:r>
              <a:rPr lang="en-US" sz="2400" b="1" i="1" dirty="0">
                <a:latin typeface="Times New Roman" pitchFamily="18" charset="0"/>
              </a:rPr>
              <a:t>+ 2x</a:t>
            </a:r>
            <a:r>
              <a:rPr lang="en-US" sz="2400" b="1" i="1" baseline="-25000" dirty="0">
                <a:latin typeface="Times New Roman" pitchFamily="18" charset="0"/>
              </a:rPr>
              <a:t>43</a:t>
            </a:r>
            <a:r>
              <a:rPr lang="en-US" sz="2400" b="1" i="1" dirty="0">
                <a:latin typeface="Times New Roman" pitchFamily="18" charset="0"/>
              </a:rPr>
              <a:t> + 2x</a:t>
            </a:r>
            <a:r>
              <a:rPr lang="en-US" sz="2400" b="1" i="1" baseline="-25000" dirty="0">
                <a:latin typeface="Times New Roman" pitchFamily="18" charset="0"/>
              </a:rPr>
              <a:t>42 </a:t>
            </a:r>
            <a:r>
              <a:rPr lang="en-US" sz="2400" b="1" i="1" dirty="0">
                <a:latin typeface="Times New Roman" pitchFamily="18" charset="0"/>
              </a:rPr>
              <a:t>+ 5x</a:t>
            </a:r>
            <a:r>
              <a:rPr lang="en-US" sz="2400" b="1" i="1" baseline="-25000" dirty="0">
                <a:latin typeface="Times New Roman" pitchFamily="18" charset="0"/>
              </a:rPr>
              <a:t>45</a:t>
            </a:r>
            <a:r>
              <a:rPr lang="en-US" sz="2400" b="1" i="1" dirty="0">
                <a:latin typeface="Times New Roman" pitchFamily="18" charset="0"/>
              </a:rPr>
              <a:t> + 4x</a:t>
            </a:r>
            <a:r>
              <a:rPr lang="en-US" sz="2400" b="1" i="1" baseline="-25000" dirty="0">
                <a:latin typeface="Times New Roman" pitchFamily="18" charset="0"/>
              </a:rPr>
              <a:t>46</a:t>
            </a:r>
            <a:r>
              <a:rPr lang="en-US" sz="2400" b="1" i="1" dirty="0">
                <a:latin typeface="Times New Roman" pitchFamily="18" charset="0"/>
              </a:rPr>
              <a:t> + 3x</a:t>
            </a:r>
            <a:r>
              <a:rPr lang="en-US" sz="2400" b="1" i="1" baseline="-25000" dirty="0">
                <a:latin typeface="Times New Roman" pitchFamily="18" charset="0"/>
              </a:rPr>
              <a:t>56</a:t>
            </a:r>
            <a:r>
              <a:rPr lang="en-US" sz="2400" b="1" i="1" dirty="0">
                <a:latin typeface="Times New Roman" pitchFamily="18" charset="0"/>
              </a:rPr>
              <a:t> + 2x</a:t>
            </a:r>
            <a:r>
              <a:rPr lang="en-US" sz="2400" b="1" i="1" baseline="-25000" dirty="0">
                <a:latin typeface="Times New Roman" pitchFamily="18" charset="0"/>
              </a:rPr>
              <a:t>57 </a:t>
            </a:r>
            <a:r>
              <a:rPr lang="en-US" sz="2400" b="1" i="1" dirty="0">
                <a:latin typeface="Times New Roman" pitchFamily="18" charset="0"/>
              </a:rPr>
              <a:t>+ 3x</a:t>
            </a:r>
            <a:r>
              <a:rPr lang="en-US" sz="2400" b="1" i="1" baseline="-25000" dirty="0">
                <a:latin typeface="Times New Roman" pitchFamily="18" charset="0"/>
              </a:rPr>
              <a:t>65 </a:t>
            </a:r>
            <a:r>
              <a:rPr lang="en-US" sz="2400" b="1" i="1" dirty="0">
                <a:latin typeface="Times New Roman" pitchFamily="18" charset="0"/>
              </a:rPr>
              <a:t> + 2x</a:t>
            </a:r>
            <a:r>
              <a:rPr lang="en-US" sz="2400" b="1" i="1" baseline="-25000" dirty="0">
                <a:latin typeface="Times New Roman" pitchFamily="18" charset="0"/>
              </a:rPr>
              <a:t>67</a:t>
            </a:r>
            <a:r>
              <a:rPr lang="en-US" sz="2400" b="1" i="1" dirty="0">
                <a:latin typeface="Times New Roman" pitchFamily="18" charset="0"/>
              </a:rPr>
              <a:t> </a:t>
            </a:r>
          </a:p>
          <a:p>
            <a:endParaRPr lang="en-US" sz="2400" b="1" i="1" dirty="0">
              <a:latin typeface="Times New Roman" pitchFamily="18" charset="0"/>
            </a:endParaRPr>
          </a:p>
          <a:p>
            <a:endParaRPr lang="en-US" sz="2400" b="1" i="1" dirty="0">
              <a:latin typeface="Times New Roman" pitchFamily="18" charset="0"/>
            </a:endParaRPr>
          </a:p>
          <a:p>
            <a:endParaRPr lang="en-US" sz="2400" b="1" i="1" dirty="0">
              <a:latin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577842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Text Box 3"/>
          <p:cNvSpPr txBox="1">
            <a:spLocks noChangeArrowheads="1"/>
          </p:cNvSpPr>
          <p:nvPr/>
        </p:nvSpPr>
        <p:spPr bwMode="auto">
          <a:xfrm>
            <a:off x="212725" y="115888"/>
            <a:ext cx="10583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Excel</a:t>
            </a:r>
          </a:p>
        </p:txBody>
      </p:sp>
      <p:grpSp>
        <p:nvGrpSpPr>
          <p:cNvPr id="188469" name="Group 53"/>
          <p:cNvGrpSpPr>
            <a:grpSpLocks/>
          </p:cNvGrpSpPr>
          <p:nvPr/>
        </p:nvGrpSpPr>
        <p:grpSpPr bwMode="auto">
          <a:xfrm>
            <a:off x="5489980" y="3511635"/>
            <a:ext cx="3654019" cy="2889165"/>
            <a:chOff x="1584" y="1440"/>
            <a:chExt cx="2064" cy="1555"/>
          </a:xfrm>
        </p:grpSpPr>
        <p:sp>
          <p:nvSpPr>
            <p:cNvPr id="188470" name="Oval 54"/>
            <p:cNvSpPr>
              <a:spLocks noChangeArrowheads="1"/>
            </p:cNvSpPr>
            <p:nvPr/>
          </p:nvSpPr>
          <p:spPr bwMode="auto">
            <a:xfrm>
              <a:off x="3456" y="216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8471" name="Group 55"/>
            <p:cNvGrpSpPr>
              <a:grpSpLocks/>
            </p:cNvGrpSpPr>
            <p:nvPr/>
          </p:nvGrpSpPr>
          <p:grpSpPr bwMode="auto">
            <a:xfrm>
              <a:off x="2160" y="1728"/>
              <a:ext cx="207" cy="211"/>
              <a:chOff x="4416" y="1728"/>
              <a:chExt cx="259" cy="264"/>
            </a:xfrm>
          </p:grpSpPr>
          <p:sp>
            <p:nvSpPr>
              <p:cNvPr id="188472" name="Oval 56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8473" name="Text Box 57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6</a:t>
                </a:r>
                <a:endParaRPr lang="en-US"/>
              </a:p>
            </p:txBody>
          </p:sp>
        </p:grpSp>
        <p:grpSp>
          <p:nvGrpSpPr>
            <p:cNvPr id="188474" name="Group 58"/>
            <p:cNvGrpSpPr>
              <a:grpSpLocks/>
            </p:cNvGrpSpPr>
            <p:nvPr/>
          </p:nvGrpSpPr>
          <p:grpSpPr bwMode="auto">
            <a:xfrm>
              <a:off x="2784" y="2784"/>
              <a:ext cx="207" cy="211"/>
              <a:chOff x="4416" y="1728"/>
              <a:chExt cx="259" cy="264"/>
            </a:xfrm>
          </p:grpSpPr>
          <p:sp>
            <p:nvSpPr>
              <p:cNvPr id="188475" name="Oval 59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8476" name="Text Box 60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3</a:t>
                </a:r>
                <a:endParaRPr lang="en-US"/>
              </a:p>
            </p:txBody>
          </p:sp>
        </p:grpSp>
        <p:grpSp>
          <p:nvGrpSpPr>
            <p:cNvPr id="188477" name="Group 61"/>
            <p:cNvGrpSpPr>
              <a:grpSpLocks/>
            </p:cNvGrpSpPr>
            <p:nvPr/>
          </p:nvGrpSpPr>
          <p:grpSpPr bwMode="auto">
            <a:xfrm>
              <a:off x="2880" y="2160"/>
              <a:ext cx="207" cy="211"/>
              <a:chOff x="4416" y="1728"/>
              <a:chExt cx="259" cy="264"/>
            </a:xfrm>
          </p:grpSpPr>
          <p:sp>
            <p:nvSpPr>
              <p:cNvPr id="188478" name="Oval 62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8479" name="Text Box 63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4</a:t>
                </a:r>
                <a:endParaRPr lang="en-US"/>
              </a:p>
            </p:txBody>
          </p:sp>
        </p:grpSp>
        <p:grpSp>
          <p:nvGrpSpPr>
            <p:cNvPr id="188480" name="Group 64"/>
            <p:cNvGrpSpPr>
              <a:grpSpLocks/>
            </p:cNvGrpSpPr>
            <p:nvPr/>
          </p:nvGrpSpPr>
          <p:grpSpPr bwMode="auto">
            <a:xfrm>
              <a:off x="2880" y="1440"/>
              <a:ext cx="207" cy="211"/>
              <a:chOff x="4416" y="1728"/>
              <a:chExt cx="259" cy="264"/>
            </a:xfrm>
          </p:grpSpPr>
          <p:sp>
            <p:nvSpPr>
              <p:cNvPr id="188481" name="Oval 65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8482" name="Text Box 66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2</a:t>
                </a:r>
                <a:endParaRPr lang="en-US"/>
              </a:p>
            </p:txBody>
          </p:sp>
        </p:grpSp>
        <p:grpSp>
          <p:nvGrpSpPr>
            <p:cNvPr id="188483" name="Group 67"/>
            <p:cNvGrpSpPr>
              <a:grpSpLocks/>
            </p:cNvGrpSpPr>
            <p:nvPr/>
          </p:nvGrpSpPr>
          <p:grpSpPr bwMode="auto">
            <a:xfrm>
              <a:off x="2208" y="2477"/>
              <a:ext cx="207" cy="211"/>
              <a:chOff x="4416" y="1728"/>
              <a:chExt cx="259" cy="264"/>
            </a:xfrm>
          </p:grpSpPr>
          <p:sp>
            <p:nvSpPr>
              <p:cNvPr id="188484" name="Oval 68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8485" name="Text Box 69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5</a:t>
                </a:r>
                <a:endParaRPr lang="en-US"/>
              </a:p>
            </p:txBody>
          </p:sp>
        </p:grpSp>
        <p:sp>
          <p:nvSpPr>
            <p:cNvPr id="188486" name="Oval 70"/>
            <p:cNvSpPr>
              <a:spLocks noChangeArrowheads="1"/>
            </p:cNvSpPr>
            <p:nvPr/>
          </p:nvSpPr>
          <p:spPr bwMode="auto">
            <a:xfrm>
              <a:off x="1584" y="211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87" name="Text Box 71"/>
            <p:cNvSpPr txBox="1">
              <a:spLocks noChangeArrowheads="1"/>
            </p:cNvSpPr>
            <p:nvPr/>
          </p:nvSpPr>
          <p:spPr bwMode="auto">
            <a:xfrm>
              <a:off x="1584" y="216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7</a:t>
              </a:r>
            </a:p>
          </p:txBody>
        </p:sp>
        <p:grpSp>
          <p:nvGrpSpPr>
            <p:cNvPr id="188488" name="Group 72"/>
            <p:cNvGrpSpPr>
              <a:grpSpLocks/>
            </p:cNvGrpSpPr>
            <p:nvPr/>
          </p:nvGrpSpPr>
          <p:grpSpPr bwMode="auto">
            <a:xfrm>
              <a:off x="2976" y="2352"/>
              <a:ext cx="528" cy="480"/>
              <a:chOff x="3984" y="1872"/>
              <a:chExt cx="528" cy="528"/>
            </a:xfrm>
          </p:grpSpPr>
          <p:sp>
            <p:nvSpPr>
              <p:cNvPr id="188489" name="Line 73"/>
              <p:cNvSpPr>
                <a:spLocks noChangeShapeType="1"/>
              </p:cNvSpPr>
              <p:nvPr/>
            </p:nvSpPr>
            <p:spPr bwMode="auto">
              <a:xfrm flipH="1">
                <a:off x="3984" y="1872"/>
                <a:ext cx="52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8490" name="Text Box 74"/>
              <p:cNvSpPr txBox="1">
                <a:spLocks noChangeArrowheads="1"/>
              </p:cNvSpPr>
              <p:nvPr/>
            </p:nvSpPr>
            <p:spPr bwMode="auto">
              <a:xfrm>
                <a:off x="4080" y="2016"/>
                <a:ext cx="169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dirty="0"/>
                  <a:t>2</a:t>
                </a:r>
                <a:endParaRPr lang="en-US" dirty="0"/>
              </a:p>
            </p:txBody>
          </p:sp>
        </p:grpSp>
        <p:sp>
          <p:nvSpPr>
            <p:cNvPr id="188491" name="Line 75"/>
            <p:cNvSpPr>
              <a:spLocks noChangeShapeType="1"/>
            </p:cNvSpPr>
            <p:nvPr/>
          </p:nvSpPr>
          <p:spPr bwMode="auto">
            <a:xfrm flipH="1">
              <a:off x="3072" y="22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92" name="Text Box 76"/>
            <p:cNvSpPr txBox="1">
              <a:spLocks noChangeArrowheads="1"/>
            </p:cNvSpPr>
            <p:nvPr/>
          </p:nvSpPr>
          <p:spPr bwMode="auto">
            <a:xfrm>
              <a:off x="3168" y="211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sp>
          <p:nvSpPr>
            <p:cNvPr id="188493" name="Line 77"/>
            <p:cNvSpPr>
              <a:spLocks noChangeShapeType="1"/>
            </p:cNvSpPr>
            <p:nvPr/>
          </p:nvSpPr>
          <p:spPr bwMode="auto">
            <a:xfrm flipH="1" flipV="1">
              <a:off x="3024" y="1632"/>
              <a:ext cx="43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94" name="Text Box 78"/>
            <p:cNvSpPr txBox="1">
              <a:spLocks noChangeArrowheads="1"/>
            </p:cNvSpPr>
            <p:nvPr/>
          </p:nvSpPr>
          <p:spPr bwMode="auto">
            <a:xfrm>
              <a:off x="3216" y="182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5</a:t>
              </a:r>
            </a:p>
          </p:txBody>
        </p:sp>
        <p:sp>
          <p:nvSpPr>
            <p:cNvPr id="188495" name="Line 79"/>
            <p:cNvSpPr>
              <a:spLocks noChangeShapeType="1"/>
            </p:cNvSpPr>
            <p:nvPr/>
          </p:nvSpPr>
          <p:spPr bwMode="auto">
            <a:xfrm flipH="1">
              <a:off x="2352" y="1584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96" name="Line 80"/>
            <p:cNvSpPr>
              <a:spLocks noChangeShapeType="1"/>
            </p:cNvSpPr>
            <p:nvPr/>
          </p:nvSpPr>
          <p:spPr bwMode="auto">
            <a:xfrm flipH="1">
              <a:off x="2352" y="2256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97" name="Line 81"/>
            <p:cNvSpPr>
              <a:spLocks noChangeShapeType="1"/>
            </p:cNvSpPr>
            <p:nvPr/>
          </p:nvSpPr>
          <p:spPr bwMode="auto">
            <a:xfrm flipH="1" flipV="1">
              <a:off x="2400" y="2592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98" name="Line 82"/>
            <p:cNvSpPr>
              <a:spLocks noChangeShapeType="1"/>
            </p:cNvSpPr>
            <p:nvPr/>
          </p:nvSpPr>
          <p:spPr bwMode="auto">
            <a:xfrm flipH="1" flipV="1">
              <a:off x="2352" y="1872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99" name="Line 83"/>
            <p:cNvSpPr>
              <a:spLocks noChangeShapeType="1"/>
            </p:cNvSpPr>
            <p:nvPr/>
          </p:nvSpPr>
          <p:spPr bwMode="auto">
            <a:xfrm flipH="1">
              <a:off x="1680" y="1872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00" name="Line 84"/>
            <p:cNvSpPr>
              <a:spLocks noChangeShapeType="1"/>
            </p:cNvSpPr>
            <p:nvPr/>
          </p:nvSpPr>
          <p:spPr bwMode="auto">
            <a:xfrm flipH="1" flipV="1">
              <a:off x="1776" y="2256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01" name="Text Box 85"/>
            <p:cNvSpPr txBox="1">
              <a:spLocks noChangeArrowheads="1"/>
            </p:cNvSpPr>
            <p:nvPr/>
          </p:nvSpPr>
          <p:spPr bwMode="auto">
            <a:xfrm>
              <a:off x="2544" y="153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sp>
          <p:nvSpPr>
            <p:cNvPr id="188502" name="Text Box 86"/>
            <p:cNvSpPr txBox="1">
              <a:spLocks noChangeArrowheads="1"/>
            </p:cNvSpPr>
            <p:nvPr/>
          </p:nvSpPr>
          <p:spPr bwMode="auto">
            <a:xfrm>
              <a:off x="2592" y="192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4</a:t>
              </a:r>
            </a:p>
          </p:txBody>
        </p:sp>
        <p:sp>
          <p:nvSpPr>
            <p:cNvPr id="188503" name="Text Box 87"/>
            <p:cNvSpPr txBox="1">
              <a:spLocks noChangeArrowheads="1"/>
            </p:cNvSpPr>
            <p:nvPr/>
          </p:nvSpPr>
          <p:spPr bwMode="auto">
            <a:xfrm>
              <a:off x="2448" y="225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8</a:t>
              </a:r>
            </a:p>
          </p:txBody>
        </p:sp>
        <p:sp>
          <p:nvSpPr>
            <p:cNvPr id="188504" name="Text Box 88"/>
            <p:cNvSpPr txBox="1">
              <a:spLocks noChangeArrowheads="1"/>
            </p:cNvSpPr>
            <p:nvPr/>
          </p:nvSpPr>
          <p:spPr bwMode="auto">
            <a:xfrm>
              <a:off x="2544" y="259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7</a:t>
              </a:r>
            </a:p>
          </p:txBody>
        </p:sp>
        <p:sp>
          <p:nvSpPr>
            <p:cNvPr id="188505" name="Text Box 89"/>
            <p:cNvSpPr txBox="1">
              <a:spLocks noChangeArrowheads="1"/>
            </p:cNvSpPr>
            <p:nvPr/>
          </p:nvSpPr>
          <p:spPr bwMode="auto">
            <a:xfrm>
              <a:off x="1968" y="225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188506" name="Text Box 90"/>
            <p:cNvSpPr txBox="1">
              <a:spLocks noChangeArrowheads="1"/>
            </p:cNvSpPr>
            <p:nvPr/>
          </p:nvSpPr>
          <p:spPr bwMode="auto">
            <a:xfrm>
              <a:off x="1824" y="182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188507" name="Text Box 91"/>
            <p:cNvSpPr txBox="1">
              <a:spLocks noChangeArrowheads="1"/>
            </p:cNvSpPr>
            <p:nvPr/>
          </p:nvSpPr>
          <p:spPr bwMode="auto">
            <a:xfrm>
              <a:off x="3408" y="2160"/>
              <a:ext cx="22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  1</a:t>
              </a:r>
              <a:endParaRPr lang="en-US"/>
            </a:p>
          </p:txBody>
        </p:sp>
        <p:sp>
          <p:nvSpPr>
            <p:cNvPr id="188508" name="Line 92"/>
            <p:cNvSpPr>
              <a:spLocks noChangeShapeType="1"/>
            </p:cNvSpPr>
            <p:nvPr/>
          </p:nvSpPr>
          <p:spPr bwMode="auto">
            <a:xfrm>
              <a:off x="2256" y="1920"/>
              <a:ext cx="48" cy="52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09" name="Line 93"/>
            <p:cNvSpPr>
              <a:spLocks noChangeShapeType="1"/>
            </p:cNvSpPr>
            <p:nvPr/>
          </p:nvSpPr>
          <p:spPr bwMode="auto">
            <a:xfrm flipH="1">
              <a:off x="2928" y="2352"/>
              <a:ext cx="48" cy="43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10" name="Line 94"/>
            <p:cNvSpPr>
              <a:spLocks noChangeShapeType="1"/>
            </p:cNvSpPr>
            <p:nvPr/>
          </p:nvSpPr>
          <p:spPr bwMode="auto">
            <a:xfrm>
              <a:off x="2976" y="1632"/>
              <a:ext cx="48" cy="52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511" name="Text Box 95"/>
            <p:cNvSpPr txBox="1">
              <a:spLocks noChangeArrowheads="1"/>
            </p:cNvSpPr>
            <p:nvPr/>
          </p:nvSpPr>
          <p:spPr bwMode="auto">
            <a:xfrm>
              <a:off x="2256" y="206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88512" name="Text Box 96"/>
            <p:cNvSpPr txBox="1">
              <a:spLocks noChangeArrowheads="1"/>
            </p:cNvSpPr>
            <p:nvPr/>
          </p:nvSpPr>
          <p:spPr bwMode="auto">
            <a:xfrm>
              <a:off x="2976" y="1824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88513" name="Text Box 97"/>
            <p:cNvSpPr txBox="1">
              <a:spLocks noChangeArrowheads="1"/>
            </p:cNvSpPr>
            <p:nvPr/>
          </p:nvSpPr>
          <p:spPr bwMode="auto">
            <a:xfrm>
              <a:off x="2832" y="249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2</a:t>
              </a:r>
            </a:p>
          </p:txBody>
        </p:sp>
      </p:grpSp>
      <p:pic>
        <p:nvPicPr>
          <p:cNvPr id="188518" name="Picture 1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3274"/>
            <a:ext cx="3810000" cy="533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8519" name="Picture 1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873125"/>
            <a:ext cx="4800600" cy="255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091117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6300"/>
            <a:ext cx="6868801" cy="534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212725" y="115888"/>
            <a:ext cx="10583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Excel</a:t>
            </a:r>
          </a:p>
        </p:txBody>
      </p:sp>
      <p:grpSp>
        <p:nvGrpSpPr>
          <p:cNvPr id="225332" name="Group 52"/>
          <p:cNvGrpSpPr>
            <a:grpSpLocks/>
          </p:cNvGrpSpPr>
          <p:nvPr/>
        </p:nvGrpSpPr>
        <p:grpSpPr bwMode="auto">
          <a:xfrm>
            <a:off x="5143206" y="3892308"/>
            <a:ext cx="3733800" cy="2408928"/>
            <a:chOff x="3312" y="2736"/>
            <a:chExt cx="2448" cy="1584"/>
          </a:xfrm>
        </p:grpSpPr>
        <p:sp>
          <p:nvSpPr>
            <p:cNvPr id="225330" name="Rectangle 50"/>
            <p:cNvSpPr>
              <a:spLocks noChangeArrowheads="1"/>
            </p:cNvSpPr>
            <p:nvPr/>
          </p:nvSpPr>
          <p:spPr bwMode="auto">
            <a:xfrm>
              <a:off x="3312" y="2736"/>
              <a:ext cx="1776" cy="15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285" name="Group 5"/>
            <p:cNvGrpSpPr>
              <a:grpSpLocks/>
            </p:cNvGrpSpPr>
            <p:nvPr/>
          </p:nvGrpSpPr>
          <p:grpSpPr bwMode="auto">
            <a:xfrm>
              <a:off x="3696" y="2765"/>
              <a:ext cx="2064" cy="1555"/>
              <a:chOff x="1584" y="1440"/>
              <a:chExt cx="2064" cy="1555"/>
            </a:xfrm>
          </p:grpSpPr>
          <p:sp>
            <p:nvSpPr>
              <p:cNvPr id="225286" name="Oval 6"/>
              <p:cNvSpPr>
                <a:spLocks noChangeArrowheads="1"/>
              </p:cNvSpPr>
              <p:nvPr/>
            </p:nvSpPr>
            <p:spPr bwMode="auto">
              <a:xfrm>
                <a:off x="3456" y="2160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287" name="Group 7"/>
              <p:cNvGrpSpPr>
                <a:grpSpLocks/>
              </p:cNvGrpSpPr>
              <p:nvPr/>
            </p:nvGrpSpPr>
            <p:grpSpPr bwMode="auto">
              <a:xfrm>
                <a:off x="2160" y="1728"/>
                <a:ext cx="207" cy="211"/>
                <a:chOff x="4416" y="1728"/>
                <a:chExt cx="259" cy="264"/>
              </a:xfrm>
            </p:grpSpPr>
            <p:sp>
              <p:nvSpPr>
                <p:cNvPr id="225288" name="Oval 8"/>
                <p:cNvSpPr>
                  <a:spLocks noChangeArrowheads="1"/>
                </p:cNvSpPr>
                <p:nvPr/>
              </p:nvSpPr>
              <p:spPr bwMode="auto">
                <a:xfrm>
                  <a:off x="4416" y="1728"/>
                  <a:ext cx="240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28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464" y="1775"/>
                  <a:ext cx="211" cy="2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/>
                    <a:t>6</a:t>
                  </a:r>
                  <a:endParaRPr lang="en-US"/>
                </a:p>
              </p:txBody>
            </p:sp>
          </p:grpSp>
          <p:grpSp>
            <p:nvGrpSpPr>
              <p:cNvPr id="225290" name="Group 10"/>
              <p:cNvGrpSpPr>
                <a:grpSpLocks/>
              </p:cNvGrpSpPr>
              <p:nvPr/>
            </p:nvGrpSpPr>
            <p:grpSpPr bwMode="auto">
              <a:xfrm>
                <a:off x="2784" y="2784"/>
                <a:ext cx="207" cy="211"/>
                <a:chOff x="4416" y="1728"/>
                <a:chExt cx="259" cy="264"/>
              </a:xfrm>
            </p:grpSpPr>
            <p:sp>
              <p:nvSpPr>
                <p:cNvPr id="225291" name="Oval 11"/>
                <p:cNvSpPr>
                  <a:spLocks noChangeArrowheads="1"/>
                </p:cNvSpPr>
                <p:nvPr/>
              </p:nvSpPr>
              <p:spPr bwMode="auto">
                <a:xfrm>
                  <a:off x="4416" y="1728"/>
                  <a:ext cx="240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29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464" y="1775"/>
                  <a:ext cx="211" cy="2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/>
                    <a:t>3</a:t>
                  </a:r>
                  <a:endParaRPr lang="en-US"/>
                </a:p>
              </p:txBody>
            </p:sp>
          </p:grpSp>
          <p:grpSp>
            <p:nvGrpSpPr>
              <p:cNvPr id="225293" name="Group 13"/>
              <p:cNvGrpSpPr>
                <a:grpSpLocks/>
              </p:cNvGrpSpPr>
              <p:nvPr/>
            </p:nvGrpSpPr>
            <p:grpSpPr bwMode="auto">
              <a:xfrm>
                <a:off x="2880" y="2160"/>
                <a:ext cx="207" cy="211"/>
                <a:chOff x="4416" y="1728"/>
                <a:chExt cx="259" cy="264"/>
              </a:xfrm>
            </p:grpSpPr>
            <p:sp>
              <p:nvSpPr>
                <p:cNvPr id="225294" name="Oval 14"/>
                <p:cNvSpPr>
                  <a:spLocks noChangeArrowheads="1"/>
                </p:cNvSpPr>
                <p:nvPr/>
              </p:nvSpPr>
              <p:spPr bwMode="auto">
                <a:xfrm>
                  <a:off x="4416" y="1728"/>
                  <a:ext cx="240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29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464" y="1775"/>
                  <a:ext cx="211" cy="2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/>
                    <a:t>4</a:t>
                  </a:r>
                  <a:endParaRPr lang="en-US"/>
                </a:p>
              </p:txBody>
            </p:sp>
          </p:grpSp>
          <p:grpSp>
            <p:nvGrpSpPr>
              <p:cNvPr id="225296" name="Group 16"/>
              <p:cNvGrpSpPr>
                <a:grpSpLocks/>
              </p:cNvGrpSpPr>
              <p:nvPr/>
            </p:nvGrpSpPr>
            <p:grpSpPr bwMode="auto">
              <a:xfrm>
                <a:off x="2880" y="1440"/>
                <a:ext cx="207" cy="211"/>
                <a:chOff x="4416" y="1728"/>
                <a:chExt cx="259" cy="264"/>
              </a:xfrm>
            </p:grpSpPr>
            <p:sp>
              <p:nvSpPr>
                <p:cNvPr id="225297" name="Oval 17"/>
                <p:cNvSpPr>
                  <a:spLocks noChangeArrowheads="1"/>
                </p:cNvSpPr>
                <p:nvPr/>
              </p:nvSpPr>
              <p:spPr bwMode="auto">
                <a:xfrm>
                  <a:off x="4416" y="1728"/>
                  <a:ext cx="240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29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464" y="1775"/>
                  <a:ext cx="211" cy="2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/>
                    <a:t>2</a:t>
                  </a:r>
                  <a:endParaRPr lang="en-US"/>
                </a:p>
              </p:txBody>
            </p:sp>
          </p:grpSp>
          <p:grpSp>
            <p:nvGrpSpPr>
              <p:cNvPr id="225299" name="Group 19"/>
              <p:cNvGrpSpPr>
                <a:grpSpLocks/>
              </p:cNvGrpSpPr>
              <p:nvPr/>
            </p:nvGrpSpPr>
            <p:grpSpPr bwMode="auto">
              <a:xfrm>
                <a:off x="2208" y="2477"/>
                <a:ext cx="207" cy="211"/>
                <a:chOff x="4416" y="1728"/>
                <a:chExt cx="259" cy="264"/>
              </a:xfrm>
            </p:grpSpPr>
            <p:sp>
              <p:nvSpPr>
                <p:cNvPr id="225300" name="Oval 20"/>
                <p:cNvSpPr>
                  <a:spLocks noChangeArrowheads="1"/>
                </p:cNvSpPr>
                <p:nvPr/>
              </p:nvSpPr>
              <p:spPr bwMode="auto">
                <a:xfrm>
                  <a:off x="4416" y="1728"/>
                  <a:ext cx="240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30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464" y="1775"/>
                  <a:ext cx="211" cy="2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/>
                    <a:t>5</a:t>
                  </a:r>
                  <a:endParaRPr lang="en-US"/>
                </a:p>
              </p:txBody>
            </p:sp>
          </p:grpSp>
          <p:sp>
            <p:nvSpPr>
              <p:cNvPr id="225302" name="Oval 22"/>
              <p:cNvSpPr>
                <a:spLocks noChangeArrowheads="1"/>
              </p:cNvSpPr>
              <p:nvPr/>
            </p:nvSpPr>
            <p:spPr bwMode="auto">
              <a:xfrm>
                <a:off x="1584" y="2112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03" name="Text Box 23"/>
              <p:cNvSpPr txBox="1">
                <a:spLocks noChangeArrowheads="1"/>
              </p:cNvSpPr>
              <p:nvPr/>
            </p:nvSpPr>
            <p:spPr bwMode="auto">
              <a:xfrm>
                <a:off x="1584" y="2160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7</a:t>
                </a:r>
              </a:p>
            </p:txBody>
          </p:sp>
          <p:grpSp>
            <p:nvGrpSpPr>
              <p:cNvPr id="225304" name="Group 24"/>
              <p:cNvGrpSpPr>
                <a:grpSpLocks/>
              </p:cNvGrpSpPr>
              <p:nvPr/>
            </p:nvGrpSpPr>
            <p:grpSpPr bwMode="auto">
              <a:xfrm>
                <a:off x="2976" y="2352"/>
                <a:ext cx="528" cy="480"/>
                <a:chOff x="3984" y="1872"/>
                <a:chExt cx="528" cy="528"/>
              </a:xfrm>
            </p:grpSpPr>
            <p:sp>
              <p:nvSpPr>
                <p:cNvPr id="225305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3984" y="1872"/>
                  <a:ext cx="528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30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080" y="2016"/>
                  <a:ext cx="169" cy="1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/>
                    <a:t>2</a:t>
                  </a:r>
                  <a:endParaRPr lang="en-US"/>
                </a:p>
              </p:txBody>
            </p:sp>
          </p:grpSp>
          <p:sp>
            <p:nvSpPr>
              <p:cNvPr id="225307" name="Line 27"/>
              <p:cNvSpPr>
                <a:spLocks noChangeShapeType="1"/>
              </p:cNvSpPr>
              <p:nvPr/>
            </p:nvSpPr>
            <p:spPr bwMode="auto">
              <a:xfrm flipH="1">
                <a:off x="3072" y="225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08" name="Text Box 28"/>
              <p:cNvSpPr txBox="1">
                <a:spLocks noChangeArrowheads="1"/>
              </p:cNvSpPr>
              <p:nvPr/>
            </p:nvSpPr>
            <p:spPr bwMode="auto">
              <a:xfrm>
                <a:off x="3168" y="2112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6</a:t>
                </a:r>
              </a:p>
            </p:txBody>
          </p:sp>
          <p:sp>
            <p:nvSpPr>
              <p:cNvPr id="225309" name="Line 29"/>
              <p:cNvSpPr>
                <a:spLocks noChangeShapeType="1"/>
              </p:cNvSpPr>
              <p:nvPr/>
            </p:nvSpPr>
            <p:spPr bwMode="auto">
              <a:xfrm flipH="1" flipV="1">
                <a:off x="3024" y="1632"/>
                <a:ext cx="432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0" name="Text Box 30"/>
              <p:cNvSpPr txBox="1">
                <a:spLocks noChangeArrowheads="1"/>
              </p:cNvSpPr>
              <p:nvPr/>
            </p:nvSpPr>
            <p:spPr bwMode="auto">
              <a:xfrm>
                <a:off x="3216" y="1824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5</a:t>
                </a:r>
              </a:p>
            </p:txBody>
          </p:sp>
          <p:sp>
            <p:nvSpPr>
              <p:cNvPr id="225311" name="Line 31"/>
              <p:cNvSpPr>
                <a:spLocks noChangeShapeType="1"/>
              </p:cNvSpPr>
              <p:nvPr/>
            </p:nvSpPr>
            <p:spPr bwMode="auto">
              <a:xfrm flipH="1">
                <a:off x="2352" y="1584"/>
                <a:ext cx="52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2" name="Line 32"/>
              <p:cNvSpPr>
                <a:spLocks noChangeShapeType="1"/>
              </p:cNvSpPr>
              <p:nvPr/>
            </p:nvSpPr>
            <p:spPr bwMode="auto">
              <a:xfrm flipH="1">
                <a:off x="2352" y="2256"/>
                <a:ext cx="52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3" name="Line 33"/>
              <p:cNvSpPr>
                <a:spLocks noChangeShapeType="1"/>
              </p:cNvSpPr>
              <p:nvPr/>
            </p:nvSpPr>
            <p:spPr bwMode="auto">
              <a:xfrm flipH="1" flipV="1">
                <a:off x="2400" y="2592"/>
                <a:ext cx="384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4" name="Line 34"/>
              <p:cNvSpPr>
                <a:spLocks noChangeShapeType="1"/>
              </p:cNvSpPr>
              <p:nvPr/>
            </p:nvSpPr>
            <p:spPr bwMode="auto">
              <a:xfrm flipH="1" flipV="1">
                <a:off x="2352" y="1872"/>
                <a:ext cx="528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5" name="Line 35"/>
              <p:cNvSpPr>
                <a:spLocks noChangeShapeType="1"/>
              </p:cNvSpPr>
              <p:nvPr/>
            </p:nvSpPr>
            <p:spPr bwMode="auto">
              <a:xfrm flipH="1">
                <a:off x="1680" y="1872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6" name="Line 36"/>
              <p:cNvSpPr>
                <a:spLocks noChangeShapeType="1"/>
              </p:cNvSpPr>
              <p:nvPr/>
            </p:nvSpPr>
            <p:spPr bwMode="auto">
              <a:xfrm flipH="1" flipV="1">
                <a:off x="1776" y="2256"/>
                <a:ext cx="43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7" name="Text Box 37"/>
              <p:cNvSpPr txBox="1">
                <a:spLocks noChangeArrowheads="1"/>
              </p:cNvSpPr>
              <p:nvPr/>
            </p:nvSpPr>
            <p:spPr bwMode="auto">
              <a:xfrm>
                <a:off x="2544" y="1536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6</a:t>
                </a:r>
              </a:p>
            </p:txBody>
          </p:sp>
          <p:sp>
            <p:nvSpPr>
              <p:cNvPr id="225318" name="Text Box 38"/>
              <p:cNvSpPr txBox="1">
                <a:spLocks noChangeArrowheads="1"/>
              </p:cNvSpPr>
              <p:nvPr/>
            </p:nvSpPr>
            <p:spPr bwMode="auto">
              <a:xfrm>
                <a:off x="2592" y="1920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4</a:t>
                </a:r>
              </a:p>
            </p:txBody>
          </p:sp>
          <p:sp>
            <p:nvSpPr>
              <p:cNvPr id="225319" name="Text Box 39"/>
              <p:cNvSpPr txBox="1">
                <a:spLocks noChangeArrowheads="1"/>
              </p:cNvSpPr>
              <p:nvPr/>
            </p:nvSpPr>
            <p:spPr bwMode="auto">
              <a:xfrm>
                <a:off x="2448" y="2256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8</a:t>
                </a:r>
              </a:p>
            </p:txBody>
          </p:sp>
          <p:sp>
            <p:nvSpPr>
              <p:cNvPr id="225320" name="Text Box 40"/>
              <p:cNvSpPr txBox="1">
                <a:spLocks noChangeArrowheads="1"/>
              </p:cNvSpPr>
              <p:nvPr/>
            </p:nvSpPr>
            <p:spPr bwMode="auto">
              <a:xfrm>
                <a:off x="2544" y="2592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7</a:t>
                </a:r>
              </a:p>
            </p:txBody>
          </p:sp>
          <p:sp>
            <p:nvSpPr>
              <p:cNvPr id="225321" name="Text Box 41"/>
              <p:cNvSpPr txBox="1">
                <a:spLocks noChangeArrowheads="1"/>
              </p:cNvSpPr>
              <p:nvPr/>
            </p:nvSpPr>
            <p:spPr bwMode="auto">
              <a:xfrm>
                <a:off x="1968" y="2256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2</a:t>
                </a:r>
              </a:p>
            </p:txBody>
          </p:sp>
          <p:sp>
            <p:nvSpPr>
              <p:cNvPr id="225322" name="Text Box 42"/>
              <p:cNvSpPr txBox="1">
                <a:spLocks noChangeArrowheads="1"/>
              </p:cNvSpPr>
              <p:nvPr/>
            </p:nvSpPr>
            <p:spPr bwMode="auto">
              <a:xfrm>
                <a:off x="1824" y="1824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2</a:t>
                </a:r>
              </a:p>
            </p:txBody>
          </p:sp>
          <p:sp>
            <p:nvSpPr>
              <p:cNvPr id="225323" name="Text Box 43"/>
              <p:cNvSpPr txBox="1">
                <a:spLocks noChangeArrowheads="1"/>
              </p:cNvSpPr>
              <p:nvPr/>
            </p:nvSpPr>
            <p:spPr bwMode="auto">
              <a:xfrm>
                <a:off x="3408" y="2160"/>
                <a:ext cx="22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1</a:t>
                </a:r>
                <a:endParaRPr lang="en-US"/>
              </a:p>
            </p:txBody>
          </p:sp>
          <p:sp>
            <p:nvSpPr>
              <p:cNvPr id="225324" name="Line 44"/>
              <p:cNvSpPr>
                <a:spLocks noChangeShapeType="1"/>
              </p:cNvSpPr>
              <p:nvPr/>
            </p:nvSpPr>
            <p:spPr bwMode="auto">
              <a:xfrm>
                <a:off x="2256" y="1920"/>
                <a:ext cx="48" cy="528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25" name="Line 4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48" cy="432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26" name="Line 46"/>
              <p:cNvSpPr>
                <a:spLocks noChangeShapeType="1"/>
              </p:cNvSpPr>
              <p:nvPr/>
            </p:nvSpPr>
            <p:spPr bwMode="auto">
              <a:xfrm>
                <a:off x="2976" y="1632"/>
                <a:ext cx="48" cy="528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27" name="Text Box 47"/>
              <p:cNvSpPr txBox="1">
                <a:spLocks noChangeArrowheads="1"/>
              </p:cNvSpPr>
              <p:nvPr/>
            </p:nvSpPr>
            <p:spPr bwMode="auto">
              <a:xfrm>
                <a:off x="2256" y="2064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solidFill>
                      <a:srgbClr val="FF3300"/>
                    </a:solidFill>
                  </a:rPr>
                  <a:t>2</a:t>
                </a:r>
              </a:p>
            </p:txBody>
          </p:sp>
          <p:sp>
            <p:nvSpPr>
              <p:cNvPr id="225328" name="Text Box 48"/>
              <p:cNvSpPr txBox="1">
                <a:spLocks noChangeArrowheads="1"/>
              </p:cNvSpPr>
              <p:nvPr/>
            </p:nvSpPr>
            <p:spPr bwMode="auto">
              <a:xfrm>
                <a:off x="2976" y="1824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solidFill>
                      <a:srgbClr val="FF3300"/>
                    </a:solidFill>
                  </a:rPr>
                  <a:t>2</a:t>
                </a:r>
              </a:p>
            </p:txBody>
          </p:sp>
          <p:sp>
            <p:nvSpPr>
              <p:cNvPr id="225329" name="Text Box 49"/>
              <p:cNvSpPr txBox="1">
                <a:spLocks noChangeArrowheads="1"/>
              </p:cNvSpPr>
              <p:nvPr/>
            </p:nvSpPr>
            <p:spPr bwMode="auto">
              <a:xfrm>
                <a:off x="2832" y="2496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solidFill>
                      <a:srgbClr val="FF3300"/>
                    </a:solidFill>
                  </a:rPr>
                  <a:t>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6314910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92" name="Picture 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" y="964420"/>
            <a:ext cx="7443911" cy="5360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212725" y="115888"/>
            <a:ext cx="27382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Solver Solution</a:t>
            </a:r>
          </a:p>
        </p:txBody>
      </p:sp>
      <p:pic>
        <p:nvPicPr>
          <p:cNvPr id="189490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110" y="3710354"/>
            <a:ext cx="433387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9445" name="Group 5"/>
          <p:cNvGrpSpPr>
            <a:grpSpLocks/>
          </p:cNvGrpSpPr>
          <p:nvPr/>
        </p:nvGrpSpPr>
        <p:grpSpPr bwMode="auto">
          <a:xfrm>
            <a:off x="5867400" y="2362200"/>
            <a:ext cx="3276600" cy="2468563"/>
            <a:chOff x="3552" y="576"/>
            <a:chExt cx="2064" cy="1555"/>
          </a:xfrm>
        </p:grpSpPr>
        <p:sp>
          <p:nvSpPr>
            <p:cNvPr id="189446" name="Oval 6"/>
            <p:cNvSpPr>
              <a:spLocks noChangeArrowheads="1"/>
            </p:cNvSpPr>
            <p:nvPr/>
          </p:nvSpPr>
          <p:spPr bwMode="auto">
            <a:xfrm>
              <a:off x="5424" y="1296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9447" name="Group 7"/>
            <p:cNvGrpSpPr>
              <a:grpSpLocks/>
            </p:cNvGrpSpPr>
            <p:nvPr/>
          </p:nvGrpSpPr>
          <p:grpSpPr bwMode="auto">
            <a:xfrm>
              <a:off x="4128" y="864"/>
              <a:ext cx="207" cy="211"/>
              <a:chOff x="4416" y="1728"/>
              <a:chExt cx="259" cy="264"/>
            </a:xfrm>
          </p:grpSpPr>
          <p:sp>
            <p:nvSpPr>
              <p:cNvPr id="189448" name="Oval 8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449" name="Text Box 9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6</a:t>
                </a:r>
                <a:endParaRPr lang="en-US"/>
              </a:p>
            </p:txBody>
          </p:sp>
        </p:grpSp>
        <p:grpSp>
          <p:nvGrpSpPr>
            <p:cNvPr id="189450" name="Group 10"/>
            <p:cNvGrpSpPr>
              <a:grpSpLocks/>
            </p:cNvGrpSpPr>
            <p:nvPr/>
          </p:nvGrpSpPr>
          <p:grpSpPr bwMode="auto">
            <a:xfrm>
              <a:off x="4752" y="1920"/>
              <a:ext cx="207" cy="211"/>
              <a:chOff x="4416" y="1728"/>
              <a:chExt cx="259" cy="264"/>
            </a:xfrm>
          </p:grpSpPr>
          <p:sp>
            <p:nvSpPr>
              <p:cNvPr id="189451" name="Oval 11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452" name="Text Box 12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3</a:t>
                </a:r>
                <a:endParaRPr lang="en-US"/>
              </a:p>
            </p:txBody>
          </p:sp>
        </p:grpSp>
        <p:grpSp>
          <p:nvGrpSpPr>
            <p:cNvPr id="189453" name="Group 13"/>
            <p:cNvGrpSpPr>
              <a:grpSpLocks/>
            </p:cNvGrpSpPr>
            <p:nvPr/>
          </p:nvGrpSpPr>
          <p:grpSpPr bwMode="auto">
            <a:xfrm>
              <a:off x="4848" y="1296"/>
              <a:ext cx="207" cy="211"/>
              <a:chOff x="4416" y="1728"/>
              <a:chExt cx="259" cy="264"/>
            </a:xfrm>
          </p:grpSpPr>
          <p:sp>
            <p:nvSpPr>
              <p:cNvPr id="189454" name="Oval 14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455" name="Text Box 15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4</a:t>
                </a:r>
                <a:endParaRPr lang="en-US"/>
              </a:p>
            </p:txBody>
          </p:sp>
        </p:grpSp>
        <p:grpSp>
          <p:nvGrpSpPr>
            <p:cNvPr id="189456" name="Group 16"/>
            <p:cNvGrpSpPr>
              <a:grpSpLocks/>
            </p:cNvGrpSpPr>
            <p:nvPr/>
          </p:nvGrpSpPr>
          <p:grpSpPr bwMode="auto">
            <a:xfrm>
              <a:off x="4848" y="576"/>
              <a:ext cx="207" cy="211"/>
              <a:chOff x="4416" y="1728"/>
              <a:chExt cx="259" cy="264"/>
            </a:xfrm>
          </p:grpSpPr>
          <p:sp>
            <p:nvSpPr>
              <p:cNvPr id="189457" name="Oval 17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458" name="Text Box 18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2</a:t>
                </a:r>
                <a:endParaRPr lang="en-US"/>
              </a:p>
            </p:txBody>
          </p:sp>
        </p:grpSp>
        <p:grpSp>
          <p:nvGrpSpPr>
            <p:cNvPr id="189459" name="Group 19"/>
            <p:cNvGrpSpPr>
              <a:grpSpLocks/>
            </p:cNvGrpSpPr>
            <p:nvPr/>
          </p:nvGrpSpPr>
          <p:grpSpPr bwMode="auto">
            <a:xfrm>
              <a:off x="4176" y="1613"/>
              <a:ext cx="207" cy="211"/>
              <a:chOff x="4416" y="1728"/>
              <a:chExt cx="259" cy="264"/>
            </a:xfrm>
          </p:grpSpPr>
          <p:sp>
            <p:nvSpPr>
              <p:cNvPr id="189460" name="Oval 20"/>
              <p:cNvSpPr>
                <a:spLocks noChangeArrowheads="1"/>
              </p:cNvSpPr>
              <p:nvPr/>
            </p:nvSpPr>
            <p:spPr bwMode="auto">
              <a:xfrm>
                <a:off x="4416" y="172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461" name="Text Box 21"/>
              <p:cNvSpPr txBox="1">
                <a:spLocks noChangeArrowheads="1"/>
              </p:cNvSpPr>
              <p:nvPr/>
            </p:nvSpPr>
            <p:spPr bwMode="auto">
              <a:xfrm>
                <a:off x="4464" y="1775"/>
                <a:ext cx="211" cy="2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5</a:t>
                </a:r>
                <a:endParaRPr lang="en-US"/>
              </a:p>
            </p:txBody>
          </p:sp>
        </p:grpSp>
        <p:sp>
          <p:nvSpPr>
            <p:cNvPr id="189462" name="Oval 22"/>
            <p:cNvSpPr>
              <a:spLocks noChangeArrowheads="1"/>
            </p:cNvSpPr>
            <p:nvPr/>
          </p:nvSpPr>
          <p:spPr bwMode="auto">
            <a:xfrm>
              <a:off x="3552" y="1248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63" name="Text Box 23"/>
            <p:cNvSpPr txBox="1">
              <a:spLocks noChangeArrowheads="1"/>
            </p:cNvSpPr>
            <p:nvPr/>
          </p:nvSpPr>
          <p:spPr bwMode="auto">
            <a:xfrm>
              <a:off x="3552" y="129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7</a:t>
              </a:r>
            </a:p>
          </p:txBody>
        </p:sp>
        <p:grpSp>
          <p:nvGrpSpPr>
            <p:cNvPr id="189464" name="Group 24"/>
            <p:cNvGrpSpPr>
              <a:grpSpLocks/>
            </p:cNvGrpSpPr>
            <p:nvPr/>
          </p:nvGrpSpPr>
          <p:grpSpPr bwMode="auto">
            <a:xfrm>
              <a:off x="4944" y="1488"/>
              <a:ext cx="528" cy="480"/>
              <a:chOff x="4944" y="1488"/>
              <a:chExt cx="528" cy="480"/>
            </a:xfrm>
          </p:grpSpPr>
          <p:sp>
            <p:nvSpPr>
              <p:cNvPr id="189465" name="Line 25"/>
              <p:cNvSpPr>
                <a:spLocks noChangeShapeType="1"/>
              </p:cNvSpPr>
              <p:nvPr/>
            </p:nvSpPr>
            <p:spPr bwMode="auto">
              <a:xfrm flipH="1">
                <a:off x="4944" y="1488"/>
                <a:ext cx="528" cy="48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466" name="Text Box 26"/>
              <p:cNvSpPr txBox="1">
                <a:spLocks noChangeArrowheads="1"/>
              </p:cNvSpPr>
              <p:nvPr/>
            </p:nvSpPr>
            <p:spPr bwMode="auto">
              <a:xfrm>
                <a:off x="5040" y="1619"/>
                <a:ext cx="1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2</a:t>
                </a:r>
                <a:endParaRPr lang="en-US"/>
              </a:p>
            </p:txBody>
          </p:sp>
        </p:grpSp>
        <p:sp>
          <p:nvSpPr>
            <p:cNvPr id="189467" name="Line 27"/>
            <p:cNvSpPr>
              <a:spLocks noChangeShapeType="1"/>
            </p:cNvSpPr>
            <p:nvPr/>
          </p:nvSpPr>
          <p:spPr bwMode="auto">
            <a:xfrm flipH="1">
              <a:off x="5040" y="13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68" name="Text Box 28"/>
            <p:cNvSpPr txBox="1">
              <a:spLocks noChangeArrowheads="1"/>
            </p:cNvSpPr>
            <p:nvPr/>
          </p:nvSpPr>
          <p:spPr bwMode="auto">
            <a:xfrm>
              <a:off x="5136" y="1248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sp>
          <p:nvSpPr>
            <p:cNvPr id="189469" name="Line 29"/>
            <p:cNvSpPr>
              <a:spLocks noChangeShapeType="1"/>
            </p:cNvSpPr>
            <p:nvPr/>
          </p:nvSpPr>
          <p:spPr bwMode="auto">
            <a:xfrm flipH="1" flipV="1">
              <a:off x="4992" y="768"/>
              <a:ext cx="43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70" name="Text Box 30"/>
            <p:cNvSpPr txBox="1">
              <a:spLocks noChangeArrowheads="1"/>
            </p:cNvSpPr>
            <p:nvPr/>
          </p:nvSpPr>
          <p:spPr bwMode="auto">
            <a:xfrm>
              <a:off x="5184" y="96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5</a:t>
              </a:r>
            </a:p>
          </p:txBody>
        </p:sp>
        <p:sp>
          <p:nvSpPr>
            <p:cNvPr id="189471" name="Line 31"/>
            <p:cNvSpPr>
              <a:spLocks noChangeShapeType="1"/>
            </p:cNvSpPr>
            <p:nvPr/>
          </p:nvSpPr>
          <p:spPr bwMode="auto">
            <a:xfrm flipH="1">
              <a:off x="4320" y="720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72" name="Line 32"/>
            <p:cNvSpPr>
              <a:spLocks noChangeShapeType="1"/>
            </p:cNvSpPr>
            <p:nvPr/>
          </p:nvSpPr>
          <p:spPr bwMode="auto">
            <a:xfrm flipH="1">
              <a:off x="4320" y="1392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73" name="Line 33"/>
            <p:cNvSpPr>
              <a:spLocks noChangeShapeType="1"/>
            </p:cNvSpPr>
            <p:nvPr/>
          </p:nvSpPr>
          <p:spPr bwMode="auto">
            <a:xfrm flipH="1" flipV="1">
              <a:off x="4368" y="1728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74" name="Line 34"/>
            <p:cNvSpPr>
              <a:spLocks noChangeShapeType="1"/>
            </p:cNvSpPr>
            <p:nvPr/>
          </p:nvSpPr>
          <p:spPr bwMode="auto">
            <a:xfrm flipH="1" flipV="1">
              <a:off x="4320" y="1008"/>
              <a:ext cx="528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75" name="Line 35"/>
            <p:cNvSpPr>
              <a:spLocks noChangeShapeType="1"/>
            </p:cNvSpPr>
            <p:nvPr/>
          </p:nvSpPr>
          <p:spPr bwMode="auto">
            <a:xfrm flipH="1">
              <a:off x="3648" y="1008"/>
              <a:ext cx="480" cy="24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76" name="Line 36"/>
            <p:cNvSpPr>
              <a:spLocks noChangeShapeType="1"/>
            </p:cNvSpPr>
            <p:nvPr/>
          </p:nvSpPr>
          <p:spPr bwMode="auto">
            <a:xfrm flipH="1" flipV="1">
              <a:off x="3744" y="1392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77" name="Text Box 37"/>
            <p:cNvSpPr txBox="1">
              <a:spLocks noChangeArrowheads="1"/>
            </p:cNvSpPr>
            <p:nvPr/>
          </p:nvSpPr>
          <p:spPr bwMode="auto">
            <a:xfrm>
              <a:off x="4512" y="67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6</a:t>
              </a:r>
            </a:p>
          </p:txBody>
        </p:sp>
        <p:sp>
          <p:nvSpPr>
            <p:cNvPr id="189478" name="Text Box 38"/>
            <p:cNvSpPr txBox="1">
              <a:spLocks noChangeArrowheads="1"/>
            </p:cNvSpPr>
            <p:nvPr/>
          </p:nvSpPr>
          <p:spPr bwMode="auto">
            <a:xfrm>
              <a:off x="4560" y="1056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4</a:t>
              </a:r>
            </a:p>
          </p:txBody>
        </p:sp>
        <p:sp>
          <p:nvSpPr>
            <p:cNvPr id="189479" name="Text Box 39"/>
            <p:cNvSpPr txBox="1">
              <a:spLocks noChangeArrowheads="1"/>
            </p:cNvSpPr>
            <p:nvPr/>
          </p:nvSpPr>
          <p:spPr bwMode="auto">
            <a:xfrm>
              <a:off x="4416" y="139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8</a:t>
              </a:r>
            </a:p>
          </p:txBody>
        </p:sp>
        <p:sp>
          <p:nvSpPr>
            <p:cNvPr id="189480" name="Text Box 40"/>
            <p:cNvSpPr txBox="1">
              <a:spLocks noChangeArrowheads="1"/>
            </p:cNvSpPr>
            <p:nvPr/>
          </p:nvSpPr>
          <p:spPr bwMode="auto">
            <a:xfrm>
              <a:off x="4512" y="1728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7</a:t>
              </a:r>
            </a:p>
          </p:txBody>
        </p:sp>
        <p:sp>
          <p:nvSpPr>
            <p:cNvPr id="189481" name="Text Box 41"/>
            <p:cNvSpPr txBox="1">
              <a:spLocks noChangeArrowheads="1"/>
            </p:cNvSpPr>
            <p:nvPr/>
          </p:nvSpPr>
          <p:spPr bwMode="auto">
            <a:xfrm>
              <a:off x="3936" y="139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189482" name="Text Box 42"/>
            <p:cNvSpPr txBox="1">
              <a:spLocks noChangeArrowheads="1"/>
            </p:cNvSpPr>
            <p:nvPr/>
          </p:nvSpPr>
          <p:spPr bwMode="auto">
            <a:xfrm>
              <a:off x="3792" y="96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2</a:t>
              </a:r>
            </a:p>
          </p:txBody>
        </p:sp>
        <p:sp>
          <p:nvSpPr>
            <p:cNvPr id="189483" name="Text Box 43"/>
            <p:cNvSpPr txBox="1">
              <a:spLocks noChangeArrowheads="1"/>
            </p:cNvSpPr>
            <p:nvPr/>
          </p:nvSpPr>
          <p:spPr bwMode="auto">
            <a:xfrm>
              <a:off x="5376" y="1296"/>
              <a:ext cx="22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  1</a:t>
              </a:r>
              <a:endParaRPr lang="en-US"/>
            </a:p>
          </p:txBody>
        </p:sp>
        <p:sp>
          <p:nvSpPr>
            <p:cNvPr id="189484" name="Line 44"/>
            <p:cNvSpPr>
              <a:spLocks noChangeShapeType="1"/>
            </p:cNvSpPr>
            <p:nvPr/>
          </p:nvSpPr>
          <p:spPr bwMode="auto">
            <a:xfrm>
              <a:off x="4224" y="1056"/>
              <a:ext cx="48" cy="52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85" name="Line 45"/>
            <p:cNvSpPr>
              <a:spLocks noChangeShapeType="1"/>
            </p:cNvSpPr>
            <p:nvPr/>
          </p:nvSpPr>
          <p:spPr bwMode="auto">
            <a:xfrm flipH="1">
              <a:off x="4896" y="1488"/>
              <a:ext cx="48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86" name="Line 46"/>
            <p:cNvSpPr>
              <a:spLocks noChangeShapeType="1"/>
            </p:cNvSpPr>
            <p:nvPr/>
          </p:nvSpPr>
          <p:spPr bwMode="auto">
            <a:xfrm>
              <a:off x="4944" y="768"/>
              <a:ext cx="48" cy="52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87" name="Text Box 47"/>
            <p:cNvSpPr txBox="1">
              <a:spLocks noChangeArrowheads="1"/>
            </p:cNvSpPr>
            <p:nvPr/>
          </p:nvSpPr>
          <p:spPr bwMode="auto">
            <a:xfrm>
              <a:off x="4224" y="120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89488" name="Text Box 48"/>
            <p:cNvSpPr txBox="1">
              <a:spLocks noChangeArrowheads="1"/>
            </p:cNvSpPr>
            <p:nvPr/>
          </p:nvSpPr>
          <p:spPr bwMode="auto">
            <a:xfrm>
              <a:off x="4944" y="96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89489" name="Text Box 49"/>
            <p:cNvSpPr txBox="1">
              <a:spLocks noChangeArrowheads="1"/>
            </p:cNvSpPr>
            <p:nvPr/>
          </p:nvSpPr>
          <p:spPr bwMode="auto">
            <a:xfrm>
              <a:off x="4800" y="163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371402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13594</TotalTime>
  <Words>421</Words>
  <Application>Microsoft Office PowerPoint</Application>
  <PresentationFormat>On-screen Show (4:3)</PresentationFormat>
  <Paragraphs>218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Lean Thinking Final.ppt</vt:lpstr>
      <vt:lpstr>1_Lean Thinking Final</vt:lpstr>
      <vt:lpstr>Lean Thinking Final</vt:lpstr>
      <vt:lpstr>2_Lean Thinking Final</vt:lpstr>
      <vt:lpstr>Network Flows      Based on the book: Introduction to Management Science. Hillier &amp; Hillier. McGraw-Hill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358</cp:revision>
  <dcterms:created xsi:type="dcterms:W3CDTF">2008-11-22T01:06:20Z</dcterms:created>
  <dcterms:modified xsi:type="dcterms:W3CDTF">2014-01-08T23:39:52Z</dcterms:modified>
</cp:coreProperties>
</file>