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1"/>
  </p:notesMasterIdLst>
  <p:handoutMasterIdLst>
    <p:handoutMasterId r:id="rId12"/>
  </p:handoutMasterIdLst>
  <p:sldIdLst>
    <p:sldId id="307" r:id="rId2"/>
    <p:sldId id="353" r:id="rId3"/>
    <p:sldId id="354" r:id="rId4"/>
    <p:sldId id="355" r:id="rId5"/>
    <p:sldId id="356" r:id="rId6"/>
    <p:sldId id="357" r:id="rId7"/>
    <p:sldId id="359" r:id="rId8"/>
    <p:sldId id="360" r:id="rId9"/>
    <p:sldId id="361" r:id="rId10"/>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414141"/>
    <a:srgbClr val="FF5008"/>
    <a:srgbClr val="040000"/>
    <a:srgbClr val="993366"/>
    <a:srgbClr val="660033"/>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0898" autoAdjust="0"/>
  </p:normalViewPr>
  <p:slideViewPr>
    <p:cSldViewPr snapToGrid="0">
      <p:cViewPr>
        <p:scale>
          <a:sx n="75" d="100"/>
          <a:sy n="75" d="100"/>
        </p:scale>
        <p:origin x="-1350" y="-870"/>
      </p:cViewPr>
      <p:guideLst>
        <p:guide orient="horz" pos="628"/>
        <p:guide pos="64"/>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A823F61A-3582-4578-91E2-28101F8E7DEE}" type="slidenum">
              <a:rPr lang="en-US" sz="1400">
                <a:effectLst/>
              </a:rPr>
              <a:pPr algn="r"/>
              <a:t>‹#›</a:t>
            </a:fld>
            <a:endParaRPr lang="en-US" sz="1400">
              <a:effectLst/>
            </a:endParaRPr>
          </a:p>
        </p:txBody>
      </p:sp>
    </p:spTree>
    <p:extLst>
      <p:ext uri="{BB962C8B-B14F-4D97-AF65-F5344CB8AC3E}">
        <p14:creationId xmlns:p14="http://schemas.microsoft.com/office/powerpoint/2010/main" val="2171396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DF52D84D-3A63-49CA-AA35-619C3AF2F166}" type="slidenum">
              <a:rPr lang="en-US" sz="1400">
                <a:effectLst/>
              </a:rPr>
              <a:pPr algn="r"/>
              <a:t>‹#›</a:t>
            </a:fld>
            <a:endParaRPr lang="en-US" sz="1400">
              <a:effectLst/>
            </a:endParaRPr>
          </a:p>
        </p:txBody>
      </p:sp>
    </p:spTree>
    <p:extLst>
      <p:ext uri="{BB962C8B-B14F-4D97-AF65-F5344CB8AC3E}">
        <p14:creationId xmlns:p14="http://schemas.microsoft.com/office/powerpoint/2010/main" val="18601285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2525" y="692150"/>
            <a:ext cx="4552950" cy="3416300"/>
          </a:xfrm>
          <a:ln/>
        </p:spPr>
      </p:sp>
      <p:sp>
        <p:nvSpPr>
          <p:cNvPr id="593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152525" y="692150"/>
            <a:ext cx="4552950" cy="3416300"/>
          </a:xfrm>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xfrm>
            <a:off x="1152525" y="692150"/>
            <a:ext cx="4552950" cy="3416300"/>
          </a:xfrm>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152525" y="692150"/>
            <a:ext cx="4552950" cy="34163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152525" y="692150"/>
            <a:ext cx="4552950" cy="34163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52525" y="692150"/>
            <a:ext cx="4552950"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2525" y="692150"/>
            <a:ext cx="4552950"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2525" y="692150"/>
            <a:ext cx="4552950"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304800"/>
            <a:ext cx="8231188" cy="6183313"/>
            <a:chOff x="372" y="186"/>
            <a:chExt cx="5185" cy="3895"/>
          </a:xfrm>
        </p:grpSpPr>
        <p:grpSp>
          <p:nvGrpSpPr>
            <p:cNvPr id="3" name="Group 3"/>
            <p:cNvGrpSpPr>
              <a:grpSpLocks/>
            </p:cNvGrpSpPr>
            <p:nvPr/>
          </p:nvGrpSpPr>
          <p:grpSpPr bwMode="auto">
            <a:xfrm>
              <a:off x="372" y="186"/>
              <a:ext cx="5185" cy="919"/>
              <a:chOff x="372" y="186"/>
              <a:chExt cx="5185" cy="919"/>
            </a:xfrm>
          </p:grpSpPr>
          <p:sp>
            <p:nvSpPr>
              <p:cNvPr id="206852"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3"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06854"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4" name="Group 7"/>
            <p:cNvGrpSpPr>
              <a:grpSpLocks/>
            </p:cNvGrpSpPr>
            <p:nvPr/>
          </p:nvGrpSpPr>
          <p:grpSpPr bwMode="auto">
            <a:xfrm>
              <a:off x="372" y="291"/>
              <a:ext cx="5185" cy="3790"/>
              <a:chOff x="372" y="291"/>
              <a:chExt cx="5185" cy="3790"/>
            </a:xfrm>
          </p:grpSpPr>
          <p:sp>
            <p:nvSpPr>
              <p:cNvPr id="206856"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7"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06858"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06859"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06860"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dirty="0" smtClean="0"/>
              <a:t>Click to edit Master title style</a:t>
            </a:r>
          </a:p>
        </p:txBody>
      </p:sp>
      <p:sp>
        <p:nvSpPr>
          <p:cNvPr id="206861"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Rectangle 16"/>
          <p:cNvSpPr>
            <a:spLocks noChangeArrowheads="1"/>
          </p:cNvSpPr>
          <p:nvPr/>
        </p:nvSpPr>
        <p:spPr bwMode="auto">
          <a:xfrm>
            <a:off x="8558758" y="64746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zoom/>
  </p:transition>
  <p:txStyles>
    <p:titleStyle>
      <a:lvl1pPr algn="ctr" rtl="0" eaLnBrk="1" fontAlgn="base" hangingPunct="1">
        <a:spcBef>
          <a:spcPct val="0"/>
        </a:spcBef>
        <a:spcAft>
          <a:spcPct val="0"/>
        </a:spcAft>
        <a:defRPr sz="2800">
          <a:solidFill>
            <a:schemeClr val="tx1"/>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latin typeface="Times New Roman" pitchFamily="18" charset="0"/>
        </a:defRPr>
      </a:lvl4pPr>
      <a:lvl5pPr marL="2057400" indent="-228600" algn="l" rtl="0" eaLnBrk="1" fontAlgn="base" hangingPunct="1">
        <a:spcBef>
          <a:spcPct val="20000"/>
        </a:spcBef>
        <a:spcAft>
          <a:spcPct val="0"/>
        </a:spcAft>
        <a:buChar char="»"/>
        <a:defRPr sz="2000">
          <a:solidFill>
            <a:schemeClr val="tx1"/>
          </a:solidFill>
          <a:latin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emf"/><Relationship Id="rId5" Type="http://schemas.openxmlformats.org/officeDocument/2006/relationships/image" Target="../media/image2.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84" name="AutoShape 16"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5" name="AutoShape 17"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6" name="AutoShape 18"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 name="AutoShape 29"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1" name="AutoShape 30"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2" name="AutoShape 31"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grpSp>
        <p:nvGrpSpPr>
          <p:cNvPr id="13" name="Group 12"/>
          <p:cNvGrpSpPr/>
          <p:nvPr/>
        </p:nvGrpSpPr>
        <p:grpSpPr>
          <a:xfrm>
            <a:off x="1271935" y="650882"/>
            <a:ext cx="6640151" cy="5356217"/>
            <a:chOff x="1271935" y="650882"/>
            <a:chExt cx="6640151" cy="5356217"/>
          </a:xfrm>
        </p:grpSpPr>
        <p:pic>
          <p:nvPicPr>
            <p:cNvPr id="14" name="Picture 13" descr="asw_intro-ms.jpg"/>
            <p:cNvPicPr>
              <a:picLocks noChangeAspect="1"/>
            </p:cNvPicPr>
            <p:nvPr/>
          </p:nvPicPr>
          <p:blipFill>
            <a:blip r:embed="rId3" cstate="print"/>
            <a:stretch>
              <a:fillRect/>
            </a:stretch>
          </p:blipFill>
          <p:spPr>
            <a:xfrm>
              <a:off x="1271935" y="650882"/>
              <a:ext cx="4341465" cy="5356217"/>
            </a:xfrm>
            <a:prstGeom prst="rect">
              <a:avLst/>
            </a:prstGeom>
          </p:spPr>
        </p:pic>
        <p:grpSp>
          <p:nvGrpSpPr>
            <p:cNvPr id="15" name="Group 13"/>
            <p:cNvGrpSpPr/>
            <p:nvPr/>
          </p:nvGrpSpPr>
          <p:grpSpPr>
            <a:xfrm>
              <a:off x="5453060" y="3214688"/>
              <a:ext cx="2459026" cy="1932464"/>
              <a:chOff x="3757610" y="3748088"/>
              <a:chExt cx="2459026" cy="1932464"/>
            </a:xfrm>
          </p:grpSpPr>
          <p:sp>
            <p:nvSpPr>
              <p:cNvPr id="16" name="Rectangle 38"/>
              <p:cNvSpPr>
                <a:spLocks noChangeArrowheads="1"/>
              </p:cNvSpPr>
              <p:nvPr/>
            </p:nvSpPr>
            <p:spPr bwMode="auto">
              <a:xfrm>
                <a:off x="3790927" y="3749675"/>
                <a:ext cx="2262189" cy="1930400"/>
              </a:xfrm>
              <a:prstGeom prst="rect">
                <a:avLst/>
              </a:prstGeom>
              <a:gradFill flip="none" rotWithShape="1">
                <a:gsLst>
                  <a:gs pos="0">
                    <a:srgbClr val="5A3812"/>
                  </a:gs>
                  <a:gs pos="100000">
                    <a:srgbClr val="D58E3F">
                      <a:shade val="100000"/>
                      <a:satMod val="115000"/>
                    </a:srgbClr>
                  </a:gs>
                </a:gsLst>
                <a:lin ang="0" scaled="1"/>
                <a:tileRect/>
              </a:gradFill>
              <a:ln w="76200">
                <a:noFill/>
                <a:miter lim="800000"/>
                <a:headEnd/>
                <a:tailEnd/>
              </a:ln>
              <a:effectLst>
                <a:outerShdw dist="12700" dir="10800000" algn="ctr" rotWithShape="0">
                  <a:srgbClr val="F9DFB5">
                    <a:alpha val="50000"/>
                  </a:srgbClr>
                </a:outerShdw>
              </a:effectLst>
            </p:spPr>
            <p:txBody>
              <a:bodyPr wrap="none" anchor="ctr"/>
              <a:lstStyle/>
              <a:p>
                <a:endParaRPr lang="en-US"/>
              </a:p>
            </p:txBody>
          </p:sp>
          <p:sp>
            <p:nvSpPr>
              <p:cNvPr id="17" name="AutoShape 39"/>
              <p:cNvSpPr>
                <a:spLocks noChangeArrowheads="1"/>
              </p:cNvSpPr>
              <p:nvPr/>
            </p:nvSpPr>
            <p:spPr bwMode="auto">
              <a:xfrm>
                <a:off x="4444986" y="3803650"/>
                <a:ext cx="1771650" cy="1825625"/>
              </a:xfrm>
              <a:prstGeom prst="roundRect">
                <a:avLst>
                  <a:gd name="adj" fmla="val 16667"/>
                </a:avLst>
              </a:prstGeom>
              <a:noFill/>
              <a:ln w="9525">
                <a:noFill/>
                <a:round/>
                <a:headEnd/>
                <a:tailEnd/>
              </a:ln>
              <a:effectLst/>
            </p:spPr>
            <p:txBody>
              <a:bodyPr>
                <a:spAutoFit/>
              </a:bodyPr>
              <a:lstStyle/>
              <a:p>
                <a:r>
                  <a:rPr lang="en-US" sz="1500" b="1" dirty="0">
                    <a:solidFill>
                      <a:srgbClr val="FFFFFF"/>
                    </a:solidFill>
                    <a:effectLst/>
                    <a:latin typeface="Futura Md BT" pitchFamily="34" charset="0"/>
                  </a:rPr>
                  <a:t>Slides by</a:t>
                </a:r>
              </a:p>
              <a:p>
                <a:endParaRPr lang="en-US" sz="600" dirty="0">
                  <a:solidFill>
                    <a:srgbClr val="FFFFFF"/>
                  </a:solidFill>
                  <a:effectLst/>
                  <a:latin typeface="Futura Md BT" pitchFamily="34" charset="0"/>
                </a:endParaRPr>
              </a:p>
              <a:p>
                <a:r>
                  <a:rPr lang="en-US" sz="2400" b="1" dirty="0">
                    <a:solidFill>
                      <a:srgbClr val="FFFFFF"/>
                    </a:solidFill>
                    <a:effectLst/>
                    <a:latin typeface="Futura Md BT" pitchFamily="34" charset="0"/>
                  </a:rPr>
                  <a:t>John</a:t>
                </a:r>
              </a:p>
              <a:p>
                <a:r>
                  <a:rPr lang="en-US" sz="2400" b="1" dirty="0" err="1">
                    <a:solidFill>
                      <a:srgbClr val="FFFFFF"/>
                    </a:solidFill>
                    <a:effectLst/>
                    <a:latin typeface="Futura Md BT" pitchFamily="34" charset="0"/>
                  </a:rPr>
                  <a:t>Loucks</a:t>
                </a:r>
                <a:endParaRPr lang="en-US" sz="2400" b="1" dirty="0">
                  <a:solidFill>
                    <a:srgbClr val="FFFFFF"/>
                  </a:solidFill>
                  <a:effectLst/>
                  <a:latin typeface="Futura Md BT" pitchFamily="34" charset="0"/>
                </a:endParaRPr>
              </a:p>
              <a:p>
                <a:endParaRPr lang="en-US" sz="400" dirty="0">
                  <a:solidFill>
                    <a:srgbClr val="FFFFFF"/>
                  </a:solidFill>
                  <a:effectLst/>
                  <a:latin typeface="Futura Md BT" pitchFamily="34" charset="0"/>
                </a:endParaRPr>
              </a:p>
              <a:p>
                <a:r>
                  <a:rPr lang="en-US" sz="1500" b="1" dirty="0">
                    <a:solidFill>
                      <a:srgbClr val="FFFFFF"/>
                    </a:solidFill>
                    <a:effectLst/>
                    <a:latin typeface="Futura Md BT" pitchFamily="34" charset="0"/>
                  </a:rPr>
                  <a:t>St. Edward’s</a:t>
                </a:r>
              </a:p>
              <a:p>
                <a:r>
                  <a:rPr lang="en-US" sz="1500" b="1" dirty="0">
                    <a:solidFill>
                      <a:srgbClr val="FFFFFF"/>
                    </a:solidFill>
                    <a:effectLst/>
                    <a:latin typeface="Futura Md BT" pitchFamily="34" charset="0"/>
                  </a:rPr>
                  <a:t>University</a:t>
                </a:r>
              </a:p>
            </p:txBody>
          </p:sp>
          <p:grpSp>
            <p:nvGrpSpPr>
              <p:cNvPr id="18" name="Group 12"/>
              <p:cNvGrpSpPr/>
              <p:nvPr/>
            </p:nvGrpSpPr>
            <p:grpSpPr>
              <a:xfrm>
                <a:off x="3757610" y="3748088"/>
                <a:ext cx="944816" cy="1932464"/>
                <a:chOff x="5443535" y="3309938"/>
                <a:chExt cx="944816" cy="1932464"/>
              </a:xfrm>
            </p:grpSpPr>
            <p:sp>
              <p:nvSpPr>
                <p:cNvPr id="19" name="Arc 41"/>
                <p:cNvSpPr>
                  <a:spLocks/>
                </p:cNvSpPr>
                <p:nvPr/>
              </p:nvSpPr>
              <p:spPr bwMode="auto">
                <a:xfrm rot="10284592" flipH="1">
                  <a:off x="5600951" y="3360330"/>
                  <a:ext cx="787400" cy="1865897"/>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endParaRPr lang="en-US"/>
                </a:p>
              </p:txBody>
            </p:sp>
            <p:sp>
              <p:nvSpPr>
                <p:cNvPr id="20" name="AutoShape 42"/>
                <p:cNvSpPr>
                  <a:spLocks noChangeArrowheads="1"/>
                </p:cNvSpPr>
                <p:nvPr/>
              </p:nvSpPr>
              <p:spPr bwMode="auto">
                <a:xfrm flipV="1">
                  <a:off x="5448295" y="3310273"/>
                  <a:ext cx="807657" cy="237363"/>
                </a:xfrm>
                <a:prstGeom prst="rtTriangle">
                  <a:avLst/>
                </a:prstGeom>
                <a:solidFill>
                  <a:srgbClr val="FFFFFF"/>
                </a:solidFill>
                <a:ln w="12700">
                  <a:noFill/>
                  <a:miter lim="800000"/>
                  <a:headEnd/>
                  <a:tailEnd/>
                </a:ln>
                <a:effectLst/>
              </p:spPr>
              <p:txBody>
                <a:bodyPr wrap="none" anchor="ctr"/>
                <a:lstStyle/>
                <a:p>
                  <a:endParaRPr lang="en-US"/>
                </a:p>
              </p:txBody>
            </p:sp>
            <p:sp>
              <p:nvSpPr>
                <p:cNvPr id="21" name="AutoShape 43"/>
                <p:cNvSpPr>
                  <a:spLocks noChangeArrowheads="1"/>
                </p:cNvSpPr>
                <p:nvPr/>
              </p:nvSpPr>
              <p:spPr bwMode="auto">
                <a:xfrm>
                  <a:off x="5486397" y="3319463"/>
                  <a:ext cx="523058" cy="1922939"/>
                </a:xfrm>
                <a:prstGeom prst="rtTriangle">
                  <a:avLst/>
                </a:prstGeom>
                <a:solidFill>
                  <a:srgbClr val="FFFFFF"/>
                </a:solidFill>
                <a:ln w="12700">
                  <a:noFill/>
                  <a:miter lim="800000"/>
                  <a:headEnd/>
                  <a:tailEnd/>
                </a:ln>
                <a:effectLst/>
              </p:spPr>
              <p:txBody>
                <a:bodyPr wrap="none" anchor="ctr"/>
                <a:lstStyle/>
                <a:p>
                  <a:endParaRPr lang="en-US"/>
                </a:p>
              </p:txBody>
            </p:sp>
            <p:sp>
              <p:nvSpPr>
                <p:cNvPr id="22" name="Rectangle 44"/>
                <p:cNvSpPr>
                  <a:spLocks noChangeArrowheads="1"/>
                </p:cNvSpPr>
                <p:nvPr/>
              </p:nvSpPr>
              <p:spPr bwMode="auto">
                <a:xfrm>
                  <a:off x="5443535" y="3309938"/>
                  <a:ext cx="214313" cy="1931987"/>
                </a:xfrm>
                <a:prstGeom prst="rect">
                  <a:avLst/>
                </a:prstGeom>
                <a:solidFill>
                  <a:srgbClr val="000000"/>
                </a:solidFill>
                <a:ln w="12700">
                  <a:noFill/>
                  <a:miter lim="800000"/>
                  <a:headEnd/>
                  <a:tailEnd/>
                </a:ln>
                <a:effectLst/>
              </p:spPr>
              <p:txBody>
                <a:bodyPr wrap="none" anchor="ctr"/>
                <a:lstStyle/>
                <a:p>
                  <a:endParaRPr lang="en-US"/>
                </a:p>
              </p:txBody>
            </p:sp>
          </p:grpSp>
        </p:grpSp>
      </p:grpSp>
      <p:sp>
        <p:nvSpPr>
          <p:cNvPr id="23" name="Rectangle 3"/>
          <p:cNvSpPr txBox="1">
            <a:spLocks noChangeArrowheads="1"/>
          </p:cNvSpPr>
          <p:nvPr/>
        </p:nvSpPr>
        <p:spPr>
          <a:xfrm>
            <a:off x="5609931" y="5159852"/>
            <a:ext cx="3267369" cy="1327151"/>
          </a:xfrm>
          <a:prstGeom prst="rect">
            <a:avLst/>
          </a:prstGeom>
          <a:noFill/>
          <a:ln/>
        </p:spPr>
        <p:txBody>
          <a:bodyPr/>
          <a:lst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kern="0" dirty="0" smtClean="0">
                <a:effectLst/>
              </a:rPr>
              <a:t>Modifications by</a:t>
            </a:r>
          </a:p>
          <a:p>
            <a:pPr marL="0" indent="0">
              <a:buNone/>
            </a:pPr>
            <a:r>
              <a:rPr lang="en-US" kern="0" dirty="0" smtClean="0">
                <a:effectLst/>
              </a:rPr>
              <a:t>A. Asef-Vaziri</a:t>
            </a:r>
            <a:endParaRPr lang="en-US" kern="0" dirty="0">
              <a:effectLst/>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0263" y="115888"/>
            <a:ext cx="7475537" cy="681037"/>
          </a:xfrm>
          <a:noFill/>
          <a:ln/>
        </p:spPr>
        <p:txBody>
          <a:bodyPr/>
          <a:lstStyle/>
          <a:p>
            <a:r>
              <a:rPr lang="en-US"/>
              <a:t>Shortest-Route Problem</a:t>
            </a:r>
          </a:p>
        </p:txBody>
      </p:sp>
      <p:sp>
        <p:nvSpPr>
          <p:cNvPr id="7171" name="Rectangle 3"/>
          <p:cNvSpPr>
            <a:spLocks noGrp="1" noChangeArrowheads="1"/>
          </p:cNvSpPr>
          <p:nvPr>
            <p:ph idx="1"/>
          </p:nvPr>
        </p:nvSpPr>
        <p:spPr>
          <a:xfrm>
            <a:off x="700088" y="1106488"/>
            <a:ext cx="7566025" cy="4524375"/>
          </a:xfrm>
          <a:noFill/>
          <a:ln/>
        </p:spPr>
        <p:txBody>
          <a:bodyPr/>
          <a:lstStyle/>
          <a:p>
            <a:pPr>
              <a:lnSpc>
                <a:spcPct val="90000"/>
              </a:lnSpc>
            </a:pPr>
            <a:r>
              <a:rPr lang="en-US"/>
              <a:t>The </a:t>
            </a:r>
            <a:r>
              <a:rPr lang="en-US" u="sng"/>
              <a:t>shortest-route problem</a:t>
            </a:r>
            <a:r>
              <a:rPr lang="en-US"/>
              <a:t> is concerned with finding the shortest path in a network from one node (or set of nodes) to another node (or set of nodes).</a:t>
            </a:r>
          </a:p>
          <a:p>
            <a:pPr>
              <a:lnSpc>
                <a:spcPct val="90000"/>
              </a:lnSpc>
            </a:pPr>
            <a:r>
              <a:rPr lang="en-US"/>
              <a:t>If all arcs in the network have nonnegative values then a labeling algorithm can be used to find the shortest paths from a particular node to all other nodes in the network.</a:t>
            </a:r>
          </a:p>
          <a:p>
            <a:pPr>
              <a:lnSpc>
                <a:spcPct val="90000"/>
              </a:lnSpc>
            </a:pPr>
            <a:r>
              <a:rPr lang="en-US"/>
              <a:t>The criterion to be minimized in the shortest-route problem is not limited to distance even though the term "shortest" is used in describing the procedure.  Other criteria include time and cost.  (Neither time nor cost are necessarily linearly related to distance.)</a:t>
            </a:r>
          </a:p>
        </p:txBody>
      </p:sp>
    </p:spTree>
    <p:extLst>
      <p:ext uri="{BB962C8B-B14F-4D97-AF65-F5344CB8AC3E}">
        <p14:creationId xmlns:p14="http://schemas.microsoft.com/office/powerpoint/2010/main" val="1898685246"/>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136650" y="1606550"/>
            <a:ext cx="6515100" cy="3810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49507" name="Rectangle 3"/>
          <p:cNvSpPr>
            <a:spLocks noChangeArrowheads="1"/>
          </p:cNvSpPr>
          <p:nvPr/>
        </p:nvSpPr>
        <p:spPr bwMode="auto">
          <a:xfrm>
            <a:off x="687388" y="1104900"/>
            <a:ext cx="7289800" cy="386715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Formulation</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Using the notation:</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ij</a:t>
            </a:r>
            <a:r>
              <a:rPr lang="en-US" sz="2400" dirty="0">
                <a:effectLst>
                  <a:outerShdw blurRad="38100" dist="38100" dir="2700000" algn="tl">
                    <a:srgbClr val="000000"/>
                  </a:outerShdw>
                </a:effectLst>
              </a:rPr>
              <a:t> =       1   if the arc from node </a:t>
            </a:r>
            <a:r>
              <a:rPr lang="en-US" sz="2400" i="1" dirty="0" err="1">
                <a:effectLst>
                  <a:outerShdw blurRad="38100" dist="38100" dir="2700000" algn="tl">
                    <a:srgbClr val="000000"/>
                  </a:outerShdw>
                </a:effectLst>
              </a:rPr>
              <a:t>i</a:t>
            </a:r>
            <a:r>
              <a:rPr lang="en-US" sz="2400" dirty="0">
                <a:effectLst>
                  <a:outerShdw blurRad="38100" dist="38100" dir="2700000" algn="tl">
                    <a:srgbClr val="000000"/>
                  </a:outerShdw>
                </a:effectLst>
              </a:rPr>
              <a:t> to node </a:t>
            </a:r>
            <a:r>
              <a:rPr lang="en-US" sz="2400" i="1" dirty="0">
                <a:effectLst>
                  <a:outerShdw blurRad="38100" dist="38100" dir="2700000" algn="tl">
                    <a:srgbClr val="000000"/>
                  </a:outerShdw>
                </a:effectLst>
              </a:rPr>
              <a:t>j</a:t>
            </a: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is on the shortest route</a:t>
            </a: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  0   otherwise</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i="1" dirty="0" err="1">
                <a:effectLst>
                  <a:outerShdw blurRad="38100" dist="38100" dir="2700000" algn="tl">
                    <a:srgbClr val="000000"/>
                  </a:outerShdw>
                </a:effectLst>
              </a:rPr>
              <a:t>c</a:t>
            </a:r>
            <a:r>
              <a:rPr lang="en-US" sz="2400" i="1" baseline="-25000" dirty="0" err="1">
                <a:effectLst>
                  <a:outerShdw blurRad="38100" dist="38100" dir="2700000" algn="tl">
                    <a:srgbClr val="000000"/>
                  </a:outerShdw>
                </a:effectLst>
              </a:rPr>
              <a:t>ij</a:t>
            </a: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  distance, time, or cost associated</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with the arc from node </a:t>
            </a:r>
            <a:r>
              <a:rPr lang="en-US" sz="2400" i="1" dirty="0" err="1">
                <a:effectLst>
                  <a:outerShdw blurRad="38100" dist="38100" dir="2700000" algn="tl">
                    <a:srgbClr val="000000"/>
                  </a:outerShdw>
                </a:effectLst>
              </a:rPr>
              <a:t>i</a:t>
            </a:r>
            <a:r>
              <a:rPr lang="en-US" sz="2400" dirty="0">
                <a:effectLst>
                  <a:outerShdw blurRad="38100" dist="38100" dir="2700000" algn="tl">
                    <a:srgbClr val="000000"/>
                  </a:outerShdw>
                </a:effectLst>
              </a:rPr>
              <a:t> to node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a:t>
            </a:r>
          </a:p>
        </p:txBody>
      </p:sp>
      <p:sp>
        <p:nvSpPr>
          <p:cNvPr id="149509" name="AutoShape 5"/>
          <p:cNvSpPr>
            <a:spLocks/>
          </p:cNvSpPr>
          <p:nvPr/>
        </p:nvSpPr>
        <p:spPr bwMode="auto">
          <a:xfrm>
            <a:off x="2489200" y="2336800"/>
            <a:ext cx="393700" cy="1333500"/>
          </a:xfrm>
          <a:prstGeom prst="leftBrace">
            <a:avLst>
              <a:gd name="adj1" fmla="val 28226"/>
              <a:gd name="adj2" fmla="val 19287"/>
            </a:avLst>
          </a:prstGeom>
          <a:noFill/>
          <a:ln w="12700">
            <a:solidFill>
              <a:schemeClr val="tx1"/>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49510" name="Text Box 6"/>
          <p:cNvSpPr txBox="1">
            <a:spLocks noChangeArrowheads="1"/>
          </p:cNvSpPr>
          <p:nvPr/>
        </p:nvSpPr>
        <p:spPr bwMode="auto">
          <a:xfrm>
            <a:off x="5235575" y="4852988"/>
            <a:ext cx="1546225" cy="457200"/>
          </a:xfrm>
          <a:prstGeom prst="rect">
            <a:avLst/>
          </a:prstGeom>
          <a:noFill/>
          <a:ln w="12700">
            <a:noFill/>
            <a:miter lim="800000"/>
            <a:headEnd type="none" w="sm" len="sm"/>
            <a:tailEnd type="none" w="sm" len="sm"/>
          </a:ln>
          <a:effectLst/>
        </p:spPr>
        <p:txBody>
          <a:bodyPr wrap="none">
            <a:spAutoFit/>
          </a:bodyPr>
          <a:lstStyle/>
          <a:p>
            <a:r>
              <a:rPr lang="en-US" sz="2400">
                <a:solidFill>
                  <a:srgbClr val="66FFFF"/>
                </a:solidFill>
                <a:effectLst>
                  <a:outerShdw blurRad="38100" dist="38100" dir="2700000" algn="tl">
                    <a:srgbClr val="000000"/>
                  </a:outerShdw>
                </a:effectLst>
              </a:rPr>
              <a:t>continued</a:t>
            </a:r>
          </a:p>
        </p:txBody>
      </p:sp>
      <p:sp>
        <p:nvSpPr>
          <p:cNvPr id="149511" name="Line 7"/>
          <p:cNvSpPr>
            <a:spLocks noChangeShapeType="1"/>
          </p:cNvSpPr>
          <p:nvPr/>
        </p:nvSpPr>
        <p:spPr bwMode="auto">
          <a:xfrm>
            <a:off x="6845300" y="5092700"/>
            <a:ext cx="457200" cy="0"/>
          </a:xfrm>
          <a:prstGeom prst="line">
            <a:avLst/>
          </a:prstGeom>
          <a:noFill/>
          <a:ln w="12700">
            <a:solidFill>
              <a:srgbClr val="66FFFF"/>
            </a:solidFill>
            <a:round/>
            <a:headEnd type="none" w="sm" len="sm"/>
            <a:tailEnd type="triangle" w="med" len="med"/>
          </a:ln>
          <a:effectLst/>
        </p:spPr>
        <p:txBody>
          <a:bodyPr/>
          <a:lstStyle/>
          <a:p>
            <a:endParaRPr lang="en-US"/>
          </a:p>
        </p:txBody>
      </p:sp>
      <p:sp>
        <p:nvSpPr>
          <p:cNvPr id="149512" name="Rectangle 8"/>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extLst>
      <p:ext uri="{BB962C8B-B14F-4D97-AF65-F5344CB8AC3E}">
        <p14:creationId xmlns:p14="http://schemas.microsoft.com/office/powerpoint/2010/main" val="1467178429"/>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ChangeArrowheads="1"/>
          </p:cNvSpPr>
          <p:nvPr/>
        </p:nvSpPr>
        <p:spPr bwMode="auto">
          <a:xfrm>
            <a:off x="1111250" y="1695450"/>
            <a:ext cx="6972300" cy="3454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graphicFrame>
        <p:nvGraphicFramePr>
          <p:cNvPr id="147460" name="Object 4"/>
          <p:cNvGraphicFramePr>
            <a:graphicFrameLocks noChangeAspect="1"/>
          </p:cNvGraphicFramePr>
          <p:nvPr/>
        </p:nvGraphicFramePr>
        <p:xfrm>
          <a:off x="1322388" y="1858963"/>
          <a:ext cx="1905000" cy="679450"/>
        </p:xfrm>
        <a:graphic>
          <a:graphicData uri="http://schemas.openxmlformats.org/presentationml/2006/ole">
            <mc:AlternateContent xmlns:mc="http://schemas.openxmlformats.org/markup-compatibility/2006">
              <mc:Choice xmlns:v="urn:schemas-microsoft-com:vml" Requires="v">
                <p:oleObj spid="_x0000_s148510" name="Equation" r:id="rId4" imgW="888840" imgH="317160" progId="Equation.DSMT4">
                  <p:embed/>
                </p:oleObj>
              </mc:Choice>
              <mc:Fallback>
                <p:oleObj name="Equation" r:id="rId4" imgW="888840" imgH="3171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2388" y="1858963"/>
                        <a:ext cx="1905000" cy="679450"/>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1" name="Object 5"/>
          <p:cNvGraphicFramePr>
            <a:graphicFrameLocks noChangeAspect="1"/>
          </p:cNvGraphicFramePr>
          <p:nvPr/>
        </p:nvGraphicFramePr>
        <p:xfrm>
          <a:off x="1327150" y="2703513"/>
          <a:ext cx="5537200" cy="708025"/>
        </p:xfrm>
        <a:graphic>
          <a:graphicData uri="http://schemas.openxmlformats.org/presentationml/2006/ole">
            <mc:AlternateContent xmlns:mc="http://schemas.openxmlformats.org/markup-compatibility/2006">
              <mc:Choice xmlns:v="urn:schemas-microsoft-com:vml" Requires="v">
                <p:oleObj spid="_x0000_s148511" name="Equation" r:id="rId6" imgW="2476440" imgH="317160" progId="Equation.DSMT4">
                  <p:embed/>
                </p:oleObj>
              </mc:Choice>
              <mc:Fallback>
                <p:oleObj name="Equation" r:id="rId6" imgW="2476440" imgH="3171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7150" y="2703513"/>
                        <a:ext cx="5537200"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3" name="Object 7"/>
          <p:cNvGraphicFramePr>
            <a:graphicFrameLocks noChangeAspect="1"/>
          </p:cNvGraphicFramePr>
          <p:nvPr/>
        </p:nvGraphicFramePr>
        <p:xfrm>
          <a:off x="1997075" y="3490913"/>
          <a:ext cx="5849938" cy="708025"/>
        </p:xfrm>
        <a:graphic>
          <a:graphicData uri="http://schemas.openxmlformats.org/presentationml/2006/ole">
            <mc:AlternateContent xmlns:mc="http://schemas.openxmlformats.org/markup-compatibility/2006">
              <mc:Choice xmlns:v="urn:schemas-microsoft-com:vml" Requires="v">
                <p:oleObj spid="_x0000_s148512" name="Equation" r:id="rId8" imgW="2616120" imgH="317160" progId="Equation.DSMT4">
                  <p:embed/>
                </p:oleObj>
              </mc:Choice>
              <mc:Fallback>
                <p:oleObj name="Equation" r:id="rId8" imgW="2616120" imgH="3171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97075" y="3490913"/>
                        <a:ext cx="5849938"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4" name="Object 8"/>
          <p:cNvGraphicFramePr>
            <a:graphicFrameLocks noChangeAspect="1"/>
          </p:cNvGraphicFramePr>
          <p:nvPr/>
        </p:nvGraphicFramePr>
        <p:xfrm>
          <a:off x="3249613" y="4265613"/>
          <a:ext cx="4286250" cy="708025"/>
        </p:xfrm>
        <a:graphic>
          <a:graphicData uri="http://schemas.openxmlformats.org/presentationml/2006/ole">
            <mc:AlternateContent xmlns:mc="http://schemas.openxmlformats.org/markup-compatibility/2006">
              <mc:Choice xmlns:v="urn:schemas-microsoft-com:vml" Requires="v">
                <p:oleObj spid="_x0000_s148513" name="Equation" r:id="rId10" imgW="1917360" imgH="317160" progId="Equation.DSMT4">
                  <p:embed/>
                </p:oleObj>
              </mc:Choice>
              <mc:Fallback>
                <p:oleObj name="Equation" r:id="rId10" imgW="1917360" imgH="31716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49613" y="4265613"/>
                        <a:ext cx="4286250"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7465"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Formulation (continued)</a:t>
            </a:r>
            <a:endParaRPr lang="en-US" sz="2400" i="1" dirty="0">
              <a:effectLst>
                <a:outerShdw blurRad="38100" dist="38100" dir="2700000" algn="tl">
                  <a:srgbClr val="000000"/>
                </a:outerShdw>
              </a:effectLst>
            </a:endParaRPr>
          </a:p>
        </p:txBody>
      </p:sp>
      <p:sp>
        <p:nvSpPr>
          <p:cNvPr id="147466" name="Rectangle 10"/>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extLst>
      <p:ext uri="{BB962C8B-B14F-4D97-AF65-F5344CB8AC3E}">
        <p14:creationId xmlns:p14="http://schemas.microsoft.com/office/powerpoint/2010/main" val="3000407374"/>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889000" y="1111250"/>
            <a:ext cx="7734300" cy="3748719"/>
          </a:xfrm>
          <a:prstGeom prst="rect">
            <a:avLst/>
          </a:prstGeom>
          <a:noFill/>
          <a:ln w="12700">
            <a:noFill/>
            <a:miter lim="800000"/>
            <a:headEnd/>
            <a:tailEnd/>
          </a:ln>
          <a:effectLst/>
        </p:spPr>
        <p:txBody>
          <a:bodyPr>
            <a:spAutoFit/>
          </a:bodyPr>
          <a:lstStyle/>
          <a:p>
            <a:pPr algn="l">
              <a:lnSpc>
                <a:spcPct val="110000"/>
              </a:lnSpc>
            </a:pPr>
            <a:r>
              <a:rPr lang="en-US" sz="2400" dirty="0">
                <a:effectLst>
                  <a:outerShdw blurRad="38100" dist="38100" dir="2700000" algn="tl">
                    <a:srgbClr val="000000"/>
                  </a:outerShdw>
                </a:effectLst>
                <a:cs typeface="Arial" charset="0"/>
              </a:rPr>
              <a:t>     Susan Winslow has an important business meeting</a:t>
            </a:r>
          </a:p>
          <a:p>
            <a:pPr algn="l">
              <a:lnSpc>
                <a:spcPct val="110000"/>
              </a:lnSpc>
            </a:pPr>
            <a:r>
              <a:rPr lang="en-US" sz="2400" dirty="0">
                <a:effectLst>
                  <a:outerShdw blurRad="38100" dist="38100" dir="2700000" algn="tl">
                    <a:srgbClr val="000000"/>
                  </a:outerShdw>
                </a:effectLst>
                <a:cs typeface="Arial" charset="0"/>
              </a:rPr>
              <a:t>in Paducah this evening.  She has a number of alternate</a:t>
            </a:r>
          </a:p>
          <a:p>
            <a:pPr algn="l">
              <a:lnSpc>
                <a:spcPct val="110000"/>
              </a:lnSpc>
            </a:pPr>
            <a:r>
              <a:rPr lang="en-US" sz="2400" dirty="0">
                <a:effectLst>
                  <a:outerShdw blurRad="38100" dist="38100" dir="2700000" algn="tl">
                    <a:srgbClr val="000000"/>
                  </a:outerShdw>
                </a:effectLst>
                <a:cs typeface="Arial" charset="0"/>
              </a:rPr>
              <a:t>routes by which she can </a:t>
            </a:r>
            <a:r>
              <a:rPr lang="en-US" sz="2400" dirty="0" smtClean="0">
                <a:effectLst>
                  <a:outerShdw blurRad="38100" dist="38100" dir="2700000" algn="tl">
                    <a:srgbClr val="000000"/>
                  </a:outerShdw>
                </a:effectLst>
                <a:cs typeface="Arial" charset="0"/>
              </a:rPr>
              <a:t>travel from </a:t>
            </a:r>
            <a:r>
              <a:rPr lang="en-US" sz="2400" dirty="0">
                <a:effectLst>
                  <a:outerShdw blurRad="38100" dist="38100" dir="2700000" algn="tl">
                    <a:srgbClr val="000000"/>
                  </a:outerShdw>
                </a:effectLst>
                <a:cs typeface="Arial" charset="0"/>
              </a:rPr>
              <a:t>the company </a:t>
            </a:r>
            <a:r>
              <a:rPr lang="en-US" sz="2400" dirty="0" smtClean="0">
                <a:effectLst>
                  <a:outerShdw blurRad="38100" dist="38100" dir="2700000" algn="tl">
                    <a:srgbClr val="000000"/>
                  </a:outerShdw>
                </a:effectLst>
                <a:cs typeface="Arial" charset="0"/>
              </a:rPr>
              <a:t>headquarters in </a:t>
            </a:r>
            <a:r>
              <a:rPr lang="en-US" sz="2400" dirty="0">
                <a:effectLst>
                  <a:outerShdw blurRad="38100" dist="38100" dir="2700000" algn="tl">
                    <a:srgbClr val="000000"/>
                  </a:outerShdw>
                </a:effectLst>
                <a:cs typeface="Arial" charset="0"/>
              </a:rPr>
              <a:t>Lewisburg to Paducah.  </a:t>
            </a:r>
            <a:r>
              <a:rPr lang="en-US" sz="2400" dirty="0" smtClean="0">
                <a:effectLst>
                  <a:outerShdw blurRad="38100" dist="38100" dir="2700000" algn="tl">
                    <a:srgbClr val="000000"/>
                  </a:outerShdw>
                </a:effectLst>
                <a:cs typeface="Arial" charset="0"/>
              </a:rPr>
              <a:t>The network </a:t>
            </a:r>
            <a:r>
              <a:rPr lang="en-US" sz="2400" dirty="0">
                <a:effectLst>
                  <a:outerShdw blurRad="38100" dist="38100" dir="2700000" algn="tl">
                    <a:srgbClr val="000000"/>
                  </a:outerShdw>
                </a:effectLst>
                <a:cs typeface="Arial" charset="0"/>
              </a:rPr>
              <a:t>of alternate routes </a:t>
            </a:r>
            <a:r>
              <a:rPr lang="en-US" sz="2400" dirty="0" smtClean="0">
                <a:effectLst>
                  <a:outerShdw blurRad="38100" dist="38100" dir="2700000" algn="tl">
                    <a:srgbClr val="000000"/>
                  </a:outerShdw>
                </a:effectLst>
                <a:cs typeface="Arial" charset="0"/>
              </a:rPr>
              <a:t>and their </a:t>
            </a:r>
            <a:r>
              <a:rPr lang="en-US" sz="2400" dirty="0">
                <a:effectLst>
                  <a:outerShdw blurRad="38100" dist="38100" dir="2700000" algn="tl">
                    <a:srgbClr val="000000"/>
                  </a:outerShdw>
                </a:effectLst>
                <a:cs typeface="Arial" charset="0"/>
              </a:rPr>
              <a:t>respective travel time,</a:t>
            </a:r>
          </a:p>
          <a:p>
            <a:pPr algn="l">
              <a:lnSpc>
                <a:spcPct val="110000"/>
              </a:lnSpc>
            </a:pPr>
            <a:r>
              <a:rPr lang="en-US" sz="2400" dirty="0">
                <a:effectLst>
                  <a:outerShdw blurRad="38100" dist="38100" dir="2700000" algn="tl">
                    <a:srgbClr val="000000"/>
                  </a:outerShdw>
                </a:effectLst>
                <a:cs typeface="Arial" charset="0"/>
              </a:rPr>
              <a:t>ticket cost, and transport </a:t>
            </a:r>
            <a:r>
              <a:rPr lang="en-US" sz="2400" dirty="0" smtClean="0">
                <a:effectLst>
                  <a:outerShdw blurRad="38100" dist="38100" dir="2700000" algn="tl">
                    <a:srgbClr val="000000"/>
                  </a:outerShdw>
                </a:effectLst>
                <a:cs typeface="Arial" charset="0"/>
              </a:rPr>
              <a:t>mode appear </a:t>
            </a:r>
            <a:r>
              <a:rPr lang="en-US" sz="2400" dirty="0">
                <a:effectLst>
                  <a:outerShdw blurRad="38100" dist="38100" dir="2700000" algn="tl">
                    <a:srgbClr val="000000"/>
                  </a:outerShdw>
                </a:effectLst>
                <a:cs typeface="Arial" charset="0"/>
              </a:rPr>
              <a:t>on the next two slides.</a:t>
            </a:r>
          </a:p>
          <a:p>
            <a:pPr algn="l">
              <a:lnSpc>
                <a:spcPct val="110000"/>
              </a:lnSpc>
            </a:pPr>
            <a:r>
              <a:rPr lang="en-US" sz="2400" dirty="0">
                <a:effectLst>
                  <a:outerShdw blurRad="38100" dist="38100" dir="2700000" algn="tl">
                    <a:srgbClr val="000000"/>
                  </a:outerShdw>
                </a:effectLst>
                <a:cs typeface="Arial" charset="0"/>
              </a:rPr>
              <a:t>     If Susan earns a wage of $15 per hour, what route</a:t>
            </a:r>
          </a:p>
          <a:p>
            <a:pPr algn="l">
              <a:lnSpc>
                <a:spcPct val="110000"/>
              </a:lnSpc>
            </a:pPr>
            <a:r>
              <a:rPr lang="en-US" sz="2400" dirty="0">
                <a:effectLst>
                  <a:outerShdw blurRad="38100" dist="38100" dir="2700000" algn="tl">
                    <a:srgbClr val="000000"/>
                  </a:outerShdw>
                </a:effectLst>
                <a:cs typeface="Arial" charset="0"/>
              </a:rPr>
              <a:t>should she take to minimize the total travel cost?</a:t>
            </a:r>
            <a:r>
              <a:rPr lang="en-US" sz="2400" dirty="0">
                <a:effectLst>
                  <a:outerShdw blurRad="38100" dist="38100" dir="2700000" algn="tl">
                    <a:srgbClr val="000000"/>
                  </a:outerShdw>
                </a:effectLst>
              </a:rPr>
              <a:t> </a:t>
            </a:r>
          </a:p>
        </p:txBody>
      </p:sp>
      <p:sp>
        <p:nvSpPr>
          <p:cNvPr id="145413" name="Rectangle 5"/>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Tree>
    <p:extLst>
      <p:ext uri="{BB962C8B-B14F-4D97-AF65-F5344CB8AC3E}">
        <p14:creationId xmlns:p14="http://schemas.microsoft.com/office/powerpoint/2010/main" val="767655539"/>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90" name="Rectangle 78"/>
          <p:cNvSpPr>
            <a:spLocks noChangeArrowheads="1"/>
          </p:cNvSpPr>
          <p:nvPr/>
        </p:nvSpPr>
        <p:spPr bwMode="auto">
          <a:xfrm>
            <a:off x="1282700" y="1625600"/>
            <a:ext cx="6667500" cy="3746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66932" name="Oval 20"/>
          <p:cNvSpPr>
            <a:spLocks noChangeAspect="1" noChangeArrowheads="1"/>
          </p:cNvSpPr>
          <p:nvPr/>
        </p:nvSpPr>
        <p:spPr bwMode="auto">
          <a:xfrm>
            <a:off x="6848475" y="35306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6</a:t>
            </a:r>
          </a:p>
        </p:txBody>
      </p:sp>
      <p:sp>
        <p:nvSpPr>
          <p:cNvPr id="166935" name="Line 23"/>
          <p:cNvSpPr>
            <a:spLocks noChangeAspect="1" noChangeShapeType="1"/>
          </p:cNvSpPr>
          <p:nvPr/>
        </p:nvSpPr>
        <p:spPr bwMode="auto">
          <a:xfrm flipV="1">
            <a:off x="2266950" y="2359025"/>
            <a:ext cx="546100" cy="138906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38" name="Line 26"/>
          <p:cNvSpPr>
            <a:spLocks noChangeAspect="1" noChangeShapeType="1"/>
          </p:cNvSpPr>
          <p:nvPr/>
        </p:nvSpPr>
        <p:spPr bwMode="auto">
          <a:xfrm flipV="1">
            <a:off x="2389188" y="2303463"/>
            <a:ext cx="3200400" cy="1543050"/>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41" name="Line 29"/>
          <p:cNvSpPr>
            <a:spLocks noChangeAspect="1" noChangeShapeType="1"/>
          </p:cNvSpPr>
          <p:nvPr/>
        </p:nvSpPr>
        <p:spPr bwMode="auto">
          <a:xfrm flipV="1">
            <a:off x="2490788" y="3846513"/>
            <a:ext cx="4343400" cy="2413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4" name="Line 32"/>
          <p:cNvSpPr>
            <a:spLocks noChangeAspect="1" noChangeShapeType="1"/>
          </p:cNvSpPr>
          <p:nvPr/>
        </p:nvSpPr>
        <p:spPr bwMode="auto">
          <a:xfrm>
            <a:off x="2362200" y="4165600"/>
            <a:ext cx="2565400" cy="6461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7" name="Line 35"/>
          <p:cNvSpPr>
            <a:spLocks noChangeAspect="1" noChangeShapeType="1"/>
          </p:cNvSpPr>
          <p:nvPr/>
        </p:nvSpPr>
        <p:spPr bwMode="auto">
          <a:xfrm flipV="1">
            <a:off x="2452688" y="3594100"/>
            <a:ext cx="1524000" cy="33337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0" name="Line 38"/>
          <p:cNvSpPr>
            <a:spLocks noChangeAspect="1" noChangeShapeType="1"/>
          </p:cNvSpPr>
          <p:nvPr/>
        </p:nvSpPr>
        <p:spPr bwMode="auto">
          <a:xfrm>
            <a:off x="6110288" y="2317750"/>
            <a:ext cx="865187" cy="12319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3" name="Line 41"/>
          <p:cNvSpPr>
            <a:spLocks noChangeAspect="1" noChangeShapeType="1"/>
          </p:cNvSpPr>
          <p:nvPr/>
        </p:nvSpPr>
        <p:spPr bwMode="auto">
          <a:xfrm>
            <a:off x="3109913" y="2316163"/>
            <a:ext cx="3802062" cy="1290637"/>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6" name="Line 44"/>
          <p:cNvSpPr>
            <a:spLocks noChangeAspect="1" noChangeShapeType="1"/>
          </p:cNvSpPr>
          <p:nvPr/>
        </p:nvSpPr>
        <p:spPr bwMode="auto">
          <a:xfrm>
            <a:off x="4471988" y="3552825"/>
            <a:ext cx="2362200" cy="1635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9" name="Line 47"/>
          <p:cNvSpPr>
            <a:spLocks noChangeAspect="1" noChangeShapeType="1"/>
          </p:cNvSpPr>
          <p:nvPr/>
        </p:nvSpPr>
        <p:spPr bwMode="auto">
          <a:xfrm flipV="1">
            <a:off x="4408488" y="2463800"/>
            <a:ext cx="1292225" cy="8699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2" name="Line 50"/>
          <p:cNvSpPr>
            <a:spLocks noChangeAspect="1" noChangeShapeType="1"/>
          </p:cNvSpPr>
          <p:nvPr/>
        </p:nvSpPr>
        <p:spPr bwMode="auto">
          <a:xfrm>
            <a:off x="4421188" y="3684588"/>
            <a:ext cx="630237" cy="9842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5" name="Line 53"/>
          <p:cNvSpPr>
            <a:spLocks noChangeAspect="1" noChangeShapeType="1"/>
          </p:cNvSpPr>
          <p:nvPr/>
        </p:nvSpPr>
        <p:spPr bwMode="auto">
          <a:xfrm flipV="1">
            <a:off x="5164138" y="2508250"/>
            <a:ext cx="688975" cy="215582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8" name="Line 56"/>
          <p:cNvSpPr>
            <a:spLocks noChangeAspect="1" noChangeShapeType="1"/>
          </p:cNvSpPr>
          <p:nvPr/>
        </p:nvSpPr>
        <p:spPr bwMode="auto">
          <a:xfrm flipV="1">
            <a:off x="5349875" y="3940175"/>
            <a:ext cx="1520825" cy="792163"/>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71" name="Rectangle 59"/>
          <p:cNvSpPr>
            <a:spLocks noChangeAspect="1" noChangeArrowheads="1"/>
          </p:cNvSpPr>
          <p:nvPr/>
        </p:nvSpPr>
        <p:spPr bwMode="auto">
          <a:xfrm>
            <a:off x="2208213" y="28082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A</a:t>
            </a:r>
          </a:p>
        </p:txBody>
      </p:sp>
      <p:sp>
        <p:nvSpPr>
          <p:cNvPr id="166972" name="Rectangle 60"/>
          <p:cNvSpPr>
            <a:spLocks noChangeAspect="1" noChangeArrowheads="1"/>
          </p:cNvSpPr>
          <p:nvPr/>
        </p:nvSpPr>
        <p:spPr bwMode="auto">
          <a:xfrm>
            <a:off x="3186113" y="305752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B</a:t>
            </a:r>
          </a:p>
        </p:txBody>
      </p:sp>
      <p:sp>
        <p:nvSpPr>
          <p:cNvPr id="166973" name="Rectangle 61"/>
          <p:cNvSpPr>
            <a:spLocks noChangeAspect="1" noChangeArrowheads="1"/>
          </p:cNvSpPr>
          <p:nvPr/>
        </p:nvSpPr>
        <p:spPr bwMode="auto">
          <a:xfrm>
            <a:off x="3548063" y="3336925"/>
            <a:ext cx="17938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C</a:t>
            </a:r>
          </a:p>
        </p:txBody>
      </p:sp>
      <p:sp>
        <p:nvSpPr>
          <p:cNvPr id="166974" name="Rectangle 62"/>
          <p:cNvSpPr>
            <a:spLocks noChangeAspect="1" noChangeArrowheads="1"/>
          </p:cNvSpPr>
          <p:nvPr/>
        </p:nvSpPr>
        <p:spPr bwMode="auto">
          <a:xfrm>
            <a:off x="3679825" y="40528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D</a:t>
            </a:r>
          </a:p>
        </p:txBody>
      </p:sp>
      <p:sp>
        <p:nvSpPr>
          <p:cNvPr id="166975" name="Rectangle 63"/>
          <p:cNvSpPr>
            <a:spLocks noChangeAspect="1" noChangeArrowheads="1"/>
          </p:cNvSpPr>
          <p:nvPr/>
        </p:nvSpPr>
        <p:spPr bwMode="auto">
          <a:xfrm>
            <a:off x="3448050" y="452437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E</a:t>
            </a:r>
          </a:p>
        </p:txBody>
      </p:sp>
      <p:sp>
        <p:nvSpPr>
          <p:cNvPr id="166976" name="Rectangle 64"/>
          <p:cNvSpPr>
            <a:spLocks noChangeAspect="1" noChangeArrowheads="1"/>
          </p:cNvSpPr>
          <p:nvPr/>
        </p:nvSpPr>
        <p:spPr bwMode="auto">
          <a:xfrm>
            <a:off x="4327525" y="1816100"/>
            <a:ext cx="14128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F</a:t>
            </a:r>
          </a:p>
        </p:txBody>
      </p:sp>
      <p:sp>
        <p:nvSpPr>
          <p:cNvPr id="166977" name="Rectangle 65"/>
          <p:cNvSpPr>
            <a:spLocks noChangeAspect="1" noChangeArrowheads="1"/>
          </p:cNvSpPr>
          <p:nvPr/>
        </p:nvSpPr>
        <p:spPr bwMode="auto">
          <a:xfrm>
            <a:off x="4767263" y="3116263"/>
            <a:ext cx="1936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G</a:t>
            </a:r>
          </a:p>
        </p:txBody>
      </p:sp>
      <p:sp>
        <p:nvSpPr>
          <p:cNvPr id="166978" name="Rectangle 66"/>
          <p:cNvSpPr>
            <a:spLocks noChangeAspect="1" noChangeArrowheads="1"/>
          </p:cNvSpPr>
          <p:nvPr/>
        </p:nvSpPr>
        <p:spPr bwMode="auto">
          <a:xfrm>
            <a:off x="4476750" y="4179888"/>
            <a:ext cx="21113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H</a:t>
            </a:r>
          </a:p>
        </p:txBody>
      </p:sp>
      <p:sp>
        <p:nvSpPr>
          <p:cNvPr id="166979" name="Rectangle 67"/>
          <p:cNvSpPr>
            <a:spLocks noChangeAspect="1" noChangeArrowheads="1"/>
          </p:cNvSpPr>
          <p:nvPr/>
        </p:nvSpPr>
        <p:spPr bwMode="auto">
          <a:xfrm>
            <a:off x="5440363" y="4103688"/>
            <a:ext cx="8572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I</a:t>
            </a:r>
          </a:p>
        </p:txBody>
      </p:sp>
      <p:sp>
        <p:nvSpPr>
          <p:cNvPr id="166980" name="Rectangle 68"/>
          <p:cNvSpPr>
            <a:spLocks noChangeAspect="1" noChangeArrowheads="1"/>
          </p:cNvSpPr>
          <p:nvPr/>
        </p:nvSpPr>
        <p:spPr bwMode="auto">
          <a:xfrm>
            <a:off x="5272088" y="3214688"/>
            <a:ext cx="8413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J</a:t>
            </a:r>
          </a:p>
        </p:txBody>
      </p:sp>
      <p:sp>
        <p:nvSpPr>
          <p:cNvPr id="166981" name="Rectangle 69"/>
          <p:cNvSpPr>
            <a:spLocks noChangeAspect="1" noChangeArrowheads="1"/>
          </p:cNvSpPr>
          <p:nvPr/>
        </p:nvSpPr>
        <p:spPr bwMode="auto">
          <a:xfrm>
            <a:off x="3586163" y="2581275"/>
            <a:ext cx="1841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K</a:t>
            </a:r>
          </a:p>
        </p:txBody>
      </p:sp>
      <p:sp>
        <p:nvSpPr>
          <p:cNvPr id="166982" name="Rectangle 70"/>
          <p:cNvSpPr>
            <a:spLocks noChangeAspect="1" noChangeArrowheads="1"/>
          </p:cNvSpPr>
          <p:nvPr/>
        </p:nvSpPr>
        <p:spPr bwMode="auto">
          <a:xfrm>
            <a:off x="6608763" y="2608263"/>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L</a:t>
            </a:r>
          </a:p>
        </p:txBody>
      </p:sp>
      <p:sp>
        <p:nvSpPr>
          <p:cNvPr id="166983" name="Rectangle 71"/>
          <p:cNvSpPr>
            <a:spLocks noChangeAspect="1" noChangeArrowheads="1"/>
          </p:cNvSpPr>
          <p:nvPr/>
        </p:nvSpPr>
        <p:spPr bwMode="auto">
          <a:xfrm>
            <a:off x="5930900" y="4506913"/>
            <a:ext cx="239713"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M</a:t>
            </a:r>
          </a:p>
        </p:txBody>
      </p:sp>
      <p:sp>
        <p:nvSpPr>
          <p:cNvPr id="166984" name="Line 72"/>
          <p:cNvSpPr>
            <a:spLocks noChangeAspect="1" noChangeShapeType="1"/>
          </p:cNvSpPr>
          <p:nvPr/>
        </p:nvSpPr>
        <p:spPr bwMode="auto">
          <a:xfrm>
            <a:off x="3135313" y="2168525"/>
            <a:ext cx="2436812" cy="1588"/>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15"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66988" name="Text Box 76"/>
          <p:cNvSpPr txBox="1">
            <a:spLocks noChangeArrowheads="1"/>
          </p:cNvSpPr>
          <p:nvPr/>
        </p:nvSpPr>
        <p:spPr bwMode="auto">
          <a:xfrm>
            <a:off x="6497638" y="4116388"/>
            <a:ext cx="1355725"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Paducah</a:t>
            </a:r>
          </a:p>
        </p:txBody>
      </p:sp>
      <p:sp>
        <p:nvSpPr>
          <p:cNvPr id="166989" name="Text Box 77"/>
          <p:cNvSpPr txBox="1">
            <a:spLocks noChangeArrowheads="1"/>
          </p:cNvSpPr>
          <p:nvPr/>
        </p:nvSpPr>
        <p:spPr bwMode="auto">
          <a:xfrm>
            <a:off x="1382713" y="4306888"/>
            <a:ext cx="1630362"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Lewisburg</a:t>
            </a:r>
          </a:p>
        </p:txBody>
      </p:sp>
      <p:sp>
        <p:nvSpPr>
          <p:cNvPr id="166917" name="Oval 5"/>
          <p:cNvSpPr>
            <a:spLocks noChangeAspect="1" noChangeArrowheads="1"/>
          </p:cNvSpPr>
          <p:nvPr/>
        </p:nvSpPr>
        <p:spPr bwMode="auto">
          <a:xfrm>
            <a:off x="1955800" y="37719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1</a:t>
            </a:r>
          </a:p>
        </p:txBody>
      </p:sp>
      <p:sp>
        <p:nvSpPr>
          <p:cNvPr id="166929" name="Oval 17"/>
          <p:cNvSpPr>
            <a:spLocks noChangeAspect="1" noChangeArrowheads="1"/>
          </p:cNvSpPr>
          <p:nvPr/>
        </p:nvSpPr>
        <p:spPr bwMode="auto">
          <a:xfrm>
            <a:off x="2651125" y="1920875"/>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2</a:t>
            </a:r>
          </a:p>
        </p:txBody>
      </p:sp>
      <p:sp>
        <p:nvSpPr>
          <p:cNvPr id="166926" name="Oval 14"/>
          <p:cNvSpPr>
            <a:spLocks noChangeAspect="1" noChangeArrowheads="1"/>
          </p:cNvSpPr>
          <p:nvPr/>
        </p:nvSpPr>
        <p:spPr bwMode="auto">
          <a:xfrm>
            <a:off x="5586413" y="2001838"/>
            <a:ext cx="541337" cy="482600"/>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5</a:t>
            </a:r>
          </a:p>
        </p:txBody>
      </p:sp>
      <p:sp>
        <p:nvSpPr>
          <p:cNvPr id="166920" name="Oval 8"/>
          <p:cNvSpPr>
            <a:spLocks noChangeAspect="1" noChangeArrowheads="1"/>
          </p:cNvSpPr>
          <p:nvPr/>
        </p:nvSpPr>
        <p:spPr bwMode="auto">
          <a:xfrm>
            <a:off x="3963988" y="3289300"/>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3</a:t>
            </a:r>
          </a:p>
        </p:txBody>
      </p:sp>
      <p:sp>
        <p:nvSpPr>
          <p:cNvPr id="166923" name="Oval 11"/>
          <p:cNvSpPr>
            <a:spLocks noChangeAspect="1" noChangeArrowheads="1"/>
          </p:cNvSpPr>
          <p:nvPr/>
        </p:nvSpPr>
        <p:spPr bwMode="auto">
          <a:xfrm>
            <a:off x="4916488" y="4657725"/>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4</a:t>
            </a:r>
          </a:p>
        </p:txBody>
      </p:sp>
      <p:sp>
        <p:nvSpPr>
          <p:cNvPr id="166991" name="Rectangle 79"/>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Network </a:t>
            </a:r>
            <a:r>
              <a:rPr lang="en-US" sz="2400" dirty="0" smtClean="0">
                <a:solidFill>
                  <a:srgbClr val="66FFFF"/>
                </a:solidFill>
                <a:effectLst>
                  <a:outerShdw blurRad="38100" dist="38100" dir="2700000" algn="tl">
                    <a:srgbClr val="000000"/>
                  </a:outerShdw>
                </a:effectLst>
              </a:rPr>
              <a:t>Representation</a:t>
            </a:r>
            <a:endParaRPr lang="en-US" sz="2400" dirty="0">
              <a:solidFill>
                <a:srgbClr val="66FFFF"/>
              </a:solidFill>
              <a:effectLst>
                <a:outerShdw blurRad="38100" dist="38100" dir="2700000" algn="tl">
                  <a:srgbClr val="000000"/>
                </a:outerShdw>
              </a:effectLst>
            </a:endParaRPr>
          </a:p>
        </p:txBody>
      </p:sp>
    </p:spTree>
    <p:extLst>
      <p:ext uri="{BB962C8B-B14F-4D97-AF65-F5344CB8AC3E}">
        <p14:creationId xmlns:p14="http://schemas.microsoft.com/office/powerpoint/2010/main" val="268282211"/>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393700" y="1009650"/>
            <a:ext cx="8382000" cy="5124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1011"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71013" name="Text Box 5"/>
          <p:cNvSpPr txBox="1">
            <a:spLocks noChangeArrowheads="1"/>
          </p:cNvSpPr>
          <p:nvPr/>
        </p:nvSpPr>
        <p:spPr bwMode="auto">
          <a:xfrm>
            <a:off x="366712" y="1071563"/>
            <a:ext cx="8435975" cy="5410712"/>
          </a:xfrm>
          <a:prstGeom prst="rect">
            <a:avLst/>
          </a:prstGeom>
          <a:noFill/>
          <a:ln w="12700">
            <a:noFill/>
            <a:miter lim="800000"/>
            <a:headEnd/>
            <a:tailEnd/>
          </a:ln>
          <a:effectLst/>
        </p:spPr>
        <p:txBody>
          <a:bodyPr wrap="square">
            <a:spAutoFit/>
          </a:bodyPr>
          <a:lstStyle/>
          <a:p>
            <a:pPr algn="l">
              <a:lnSpc>
                <a:spcPct val="90000"/>
              </a:lnSpc>
            </a:pPr>
            <a:r>
              <a:rPr lang="en-US" sz="2400" dirty="0">
                <a:effectLst>
                  <a:outerShdw blurRad="38100" dist="38100" dir="2700000" algn="tl">
                    <a:srgbClr val="000000"/>
                  </a:outerShdw>
                </a:effectLst>
                <a:cs typeface="Arial" charset="0"/>
              </a:rPr>
              <a:t> 	       Transport          Time	   </a:t>
            </a:r>
            <a:r>
              <a:rPr lang="en-US" sz="2400" dirty="0" err="1">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Ticket     </a:t>
            </a:r>
            <a:r>
              <a:rPr lang="en-US" sz="2400" dirty="0" smtClean="0">
                <a:effectLst>
                  <a:outerShdw blurRad="38100" dist="38100" dir="2700000" algn="tl">
                    <a:srgbClr val="000000"/>
                  </a:outerShdw>
                </a:effectLst>
                <a:cs typeface="Arial" charset="0"/>
              </a:rPr>
              <a:t> Total</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u="sng" dirty="0">
                <a:effectLst>
                  <a:outerShdw blurRad="38100" dist="38100" dir="2700000" algn="tl">
                    <a:srgbClr val="000000"/>
                  </a:outerShdw>
                </a:effectLst>
                <a:cs typeface="Arial" charset="0"/>
              </a:rPr>
              <a:t>Route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Mode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(hours)</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u="sng" dirty="0" err="1">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a:t>
            </a:r>
            <a:r>
              <a:rPr lang="en-US" sz="2400" u="sng" dirty="0" err="1" smtClean="0">
                <a:effectLst>
                  <a:outerShdw blurRad="38100" dist="38100" dir="2700000" algn="tl">
                    <a:srgbClr val="000000"/>
                  </a:outerShdw>
                </a:effectLst>
                <a:cs typeface="Arial" charset="0"/>
              </a:rPr>
              <a:t>Cost</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1-2</a:t>
            </a:r>
            <a:r>
              <a:rPr lang="en-US" sz="2400" dirty="0">
                <a:effectLst>
                  <a:outerShdw blurRad="38100" dist="38100" dir="2700000" algn="tl">
                    <a:srgbClr val="000000"/>
                  </a:outerShdw>
                </a:effectLst>
                <a:cs typeface="Arial" charset="0"/>
              </a:rPr>
              <a:t>		Train        	4     	     $60           $  20	</a:t>
            </a:r>
            <a:r>
              <a:rPr lang="en-US" sz="2400" dirty="0" smtClean="0">
                <a:effectLst>
                  <a:outerShdw blurRad="38100" dist="38100" dir="2700000" algn="tl">
                    <a:srgbClr val="000000"/>
                  </a:outerShdw>
                </a:effectLst>
                <a:cs typeface="Arial" charset="0"/>
              </a:rPr>
              <a:t>  $  </a:t>
            </a:r>
            <a:r>
              <a:rPr lang="en-US" sz="2400" dirty="0" smtClean="0">
                <a:effectLst>
                  <a:outerShdw blurRad="38100" dist="38100" dir="2700000" algn="tl">
                    <a:srgbClr val="000000"/>
                  </a:outerShdw>
                </a:effectLst>
                <a:cs typeface="Arial" charset="0"/>
              </a:rPr>
              <a:t>80</a:t>
            </a: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1-3  </a:t>
            </a:r>
            <a:r>
              <a:rPr lang="en-US" sz="2400" dirty="0">
                <a:effectLst>
                  <a:outerShdw blurRad="38100" dist="38100" dir="2700000" algn="tl">
                    <a:srgbClr val="000000"/>
                  </a:outerShdw>
                </a:effectLst>
                <a:cs typeface="Arial" charset="0"/>
              </a:rPr>
              <a:t>		Bus          	2               $30	          $  10	  $  40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1-4</a:t>
            </a:r>
            <a:r>
              <a:rPr lang="en-US" sz="2400" dirty="0">
                <a:effectLst>
                  <a:outerShdw blurRad="38100" dist="38100" dir="2700000" algn="tl">
                    <a:srgbClr val="000000"/>
                  </a:outerShdw>
                </a:effectLst>
                <a:cs typeface="Arial" charset="0"/>
              </a:rPr>
              <a:t>		Train       	3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$50           $  30	  $  80  </a:t>
            </a:r>
            <a:r>
              <a:rPr lang="en-US" sz="2400" dirty="0" smtClean="0">
                <a:effectLst>
                  <a:outerShdw blurRad="38100" dist="38100" dir="2700000" algn="tl">
                    <a:srgbClr val="000000"/>
                  </a:outerShdw>
                </a:effectLst>
                <a:cs typeface="Arial" charset="0"/>
              </a:rPr>
              <a:t>  </a:t>
            </a: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1-5   </a:t>
            </a:r>
            <a:r>
              <a:rPr lang="en-US" sz="2400" dirty="0" smtClean="0">
                <a:effectLst>
                  <a:outerShdw blurRad="38100" dist="38100" dir="2700000" algn="tl">
                    <a:srgbClr val="000000"/>
                  </a:outerShdw>
                </a:effectLst>
                <a:cs typeface="Arial" charset="0"/>
              </a:rPr>
              <a:t>		Plane       	1               $15	          $115	  $130</a:t>
            </a:r>
            <a:endParaRPr lang="en-US" sz="2400" dirty="0" smtClean="0">
              <a:effectLst>
                <a:outerShdw blurRad="38100" dist="38100" dir="2700000" algn="tl">
                  <a:srgbClr val="000000"/>
                </a:outerShdw>
              </a:effectLst>
              <a:cs typeface="Times New Roman" pitchFamily="18" charset="0"/>
            </a:endParaRPr>
          </a:p>
          <a:p>
            <a:pPr algn="l">
              <a:lnSpc>
                <a:spcPct val="90000"/>
              </a:lnSpc>
            </a:pPr>
            <a:r>
              <a:rPr lang="en-US" sz="2400" dirty="0" smtClean="0">
                <a:effectLst>
                  <a:outerShdw blurRad="38100" dist="38100" dir="2700000" algn="tl">
                    <a:srgbClr val="000000"/>
                  </a:outerShdw>
                </a:effectLst>
                <a:cs typeface="Arial" charset="0"/>
              </a:rPr>
              <a:t>   1-6   		Taxi         	6               $90	          $  90	  $180</a:t>
            </a:r>
            <a:endParaRPr lang="en-US" sz="2400" dirty="0" smtClean="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2-5</a:t>
            </a:r>
            <a:r>
              <a:rPr lang="en-US" sz="2400" dirty="0">
                <a:effectLst>
                  <a:outerShdw blurRad="38100" dist="38100" dir="2700000" algn="tl">
                    <a:srgbClr val="000000"/>
                  </a:outerShdw>
                </a:effectLst>
                <a:cs typeface="Arial" charset="0"/>
              </a:rPr>
              <a:t>		Bus          	3               $45	          $  15	  $  60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smtClean="0">
                <a:effectLst>
                  <a:outerShdw blurRad="38100" dist="38100" dir="2700000" algn="tl">
                    <a:srgbClr val="000000"/>
                  </a:outerShdw>
                </a:effectLst>
                <a:cs typeface="Arial" charset="0"/>
              </a:rPr>
              <a:t>   2-6</a:t>
            </a: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Taxi            </a:t>
            </a:r>
            <a:r>
              <a:rPr lang="en-US" sz="2400" dirty="0">
                <a:effectLst>
                  <a:outerShdw blurRad="38100" dist="38100" dir="2700000" algn="tl">
                    <a:srgbClr val="000000"/>
                  </a:outerShdw>
                </a:effectLst>
                <a:cs typeface="Arial" charset="0"/>
              </a:rPr>
              <a:t>	3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$50	          $  50	  $100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smtClean="0">
                <a:effectLst>
                  <a:outerShdw blurRad="38100" dist="38100" dir="2700000" algn="tl">
                    <a:srgbClr val="000000"/>
                  </a:outerShdw>
                </a:effectLst>
                <a:cs typeface="Arial" charset="0"/>
              </a:rPr>
              <a:t>   3-4</a:t>
            </a:r>
            <a:r>
              <a:rPr lang="en-US" sz="2400" dirty="0">
                <a:effectLst>
                  <a:outerShdw blurRad="38100" dist="38100" dir="2700000" algn="tl">
                    <a:srgbClr val="000000"/>
                  </a:outerShdw>
                </a:effectLst>
                <a:cs typeface="Arial" charset="0"/>
              </a:rPr>
              <a:t>		Taxi            	1               $15	          $  15	  $  30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smtClean="0">
                <a:effectLst>
                  <a:outerShdw blurRad="38100" dist="38100" dir="2700000" algn="tl">
                    <a:srgbClr val="000000"/>
                  </a:outerShdw>
                </a:effectLst>
                <a:cs typeface="Arial" charset="0"/>
              </a:rPr>
              <a:t>   3-5</a:t>
            </a:r>
            <a:r>
              <a:rPr lang="en-US" sz="2400" dirty="0">
                <a:effectLst>
                  <a:outerShdw blurRad="38100" dist="38100" dir="2700000" algn="tl">
                    <a:srgbClr val="000000"/>
                  </a:outerShdw>
                </a:effectLst>
                <a:cs typeface="Arial" charset="0"/>
              </a:rPr>
              <a:t>		Bus          	4 </a:t>
            </a:r>
            <a:r>
              <a:rPr lang="en-US" sz="2400" dirty="0">
                <a:effectLst>
                  <a:outerShdw blurRad="38100" dist="38100" dir="2700000" algn="tl">
                    <a:srgbClr val="000000"/>
                  </a:outerShdw>
                </a:effectLst>
                <a:latin typeface="Symbol" pitchFamily="18" charset="2"/>
                <a:cs typeface="Arial" charset="0"/>
              </a:rPr>
              <a:t>2/3</a:t>
            </a:r>
            <a:r>
              <a:rPr lang="en-US" sz="2400" dirty="0">
                <a:effectLst>
                  <a:outerShdw blurRad="38100" dist="38100" dir="2700000" algn="tl">
                    <a:srgbClr val="000000"/>
                  </a:outerShdw>
                </a:effectLst>
                <a:cs typeface="Arial" charset="0"/>
              </a:rPr>
              <a:t>         $70	          $  20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90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3-6</a:t>
            </a: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Bus             </a:t>
            </a:r>
            <a:r>
              <a:rPr lang="en-US" sz="2400" dirty="0">
                <a:effectLst>
                  <a:outerShdw blurRad="38100" dist="38100" dir="2700000" algn="tl">
                    <a:srgbClr val="000000"/>
                  </a:outerShdw>
                </a:effectLst>
                <a:cs typeface="Arial" charset="0"/>
              </a:rPr>
              <a:t>	6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$95	          $  25	  $</a:t>
            </a:r>
            <a:r>
              <a:rPr lang="en-US" sz="2400" dirty="0" smtClean="0">
                <a:effectLst>
                  <a:outerShdw blurRad="38100" dist="38100" dir="2700000" algn="tl">
                    <a:srgbClr val="000000"/>
                  </a:outerShdw>
                </a:effectLst>
                <a:cs typeface="Arial" charset="0"/>
              </a:rPr>
              <a:t>120</a:t>
            </a:r>
          </a:p>
          <a:p>
            <a:pPr algn="l">
              <a:lnSpc>
                <a:spcPct val="90000"/>
              </a:lnSpc>
            </a:pPr>
            <a:r>
              <a:rPr lang="en-US" sz="2400" dirty="0" smtClean="0">
                <a:effectLst>
                  <a:outerShdw blurRad="38100" dist="38100" dir="2700000" algn="tl">
                    <a:srgbClr val="000000"/>
                  </a:outerShdw>
                </a:effectLst>
                <a:cs typeface="Arial" charset="0"/>
              </a:rPr>
              <a:t>   4-5</a:t>
            </a:r>
            <a:r>
              <a:rPr lang="en-US" sz="2400" dirty="0" smtClean="0">
                <a:effectLst>
                  <a:outerShdw blurRad="38100" dist="38100" dir="2700000" algn="tl">
                    <a:srgbClr val="000000"/>
                  </a:outerShdw>
                </a:effectLst>
                <a:cs typeface="Arial" charset="0"/>
              </a:rPr>
              <a:t>       	Train           	2 </a:t>
            </a:r>
            <a:r>
              <a:rPr lang="en-US" sz="2400" dirty="0" smtClean="0">
                <a:effectLst>
                  <a:outerShdw blurRad="38100" dist="38100" dir="2700000" algn="tl">
                    <a:srgbClr val="000000"/>
                  </a:outerShdw>
                </a:effectLst>
                <a:latin typeface="Symbol" pitchFamily="18" charset="2"/>
                <a:cs typeface="Arial" charset="0"/>
              </a:rPr>
              <a:t>1/3</a:t>
            </a:r>
            <a:r>
              <a:rPr lang="en-US" sz="2400" dirty="0" smtClean="0">
                <a:effectLst>
                  <a:outerShdw blurRad="38100" dist="38100" dir="2700000" algn="tl">
                    <a:srgbClr val="000000"/>
                  </a:outerShdw>
                </a:effectLst>
                <a:cs typeface="Arial" charset="0"/>
              </a:rPr>
              <a:t>         $35	          $  15	  $  50</a:t>
            </a:r>
            <a:endParaRPr lang="en-US" sz="2400" dirty="0" smtClean="0">
              <a:effectLst>
                <a:outerShdw blurRad="38100" dist="38100" dir="2700000" algn="tl">
                  <a:srgbClr val="000000"/>
                </a:outerShdw>
              </a:effectLst>
              <a:cs typeface="Times New Roman" pitchFamily="18" charset="0"/>
            </a:endParaRPr>
          </a:p>
          <a:p>
            <a:pPr algn="l">
              <a:lnSpc>
                <a:spcPct val="90000"/>
              </a:lnSpc>
            </a:pPr>
            <a:r>
              <a:rPr lang="en-US" sz="2400" dirty="0" smtClean="0">
                <a:effectLst>
                  <a:outerShdw blurRad="38100" dist="38100" dir="2700000" algn="tl">
                    <a:srgbClr val="000000"/>
                  </a:outerShdw>
                </a:effectLst>
                <a:cs typeface="Arial" charset="0"/>
              </a:rPr>
              <a:t>   4-6       </a:t>
            </a:r>
            <a:r>
              <a:rPr lang="en-US" sz="2400" dirty="0">
                <a:effectLst>
                  <a:outerShdw blurRad="38100" dist="38100" dir="2700000" algn="tl">
                    <a:srgbClr val="000000"/>
                  </a:outerShdw>
                </a:effectLst>
                <a:cs typeface="Arial" charset="0"/>
              </a:rPr>
              <a:t>	Bus             	4 </a:t>
            </a:r>
            <a:r>
              <a:rPr lang="en-US" sz="2400" dirty="0">
                <a:effectLst>
                  <a:outerShdw blurRad="38100" dist="38100" dir="2700000" algn="tl">
                    <a:srgbClr val="000000"/>
                  </a:outerShdw>
                </a:effectLst>
                <a:latin typeface="Symbol" pitchFamily="18" charset="2"/>
                <a:cs typeface="Arial" charset="0"/>
              </a:rPr>
              <a:t>2/3</a:t>
            </a:r>
            <a:r>
              <a:rPr lang="en-US" sz="2400" dirty="0">
                <a:effectLst>
                  <a:outerShdw blurRad="38100" dist="38100" dir="2700000" algn="tl">
                    <a:srgbClr val="000000"/>
                  </a:outerShdw>
                </a:effectLst>
                <a:cs typeface="Arial" charset="0"/>
              </a:rPr>
              <a:t>         $70	          $  20	  $  90</a:t>
            </a:r>
            <a:endParaRPr lang="en-US" sz="2400" dirty="0">
              <a:effectLst>
                <a:outerShdw blurRad="38100" dist="38100" dir="2700000" algn="tl">
                  <a:srgbClr val="000000"/>
                </a:outerShdw>
              </a:effectLst>
            </a:endParaRPr>
          </a:p>
          <a:p>
            <a:pPr algn="l">
              <a:lnSpc>
                <a:spcPct val="90000"/>
              </a:lnSpc>
            </a:pPr>
            <a:r>
              <a:rPr lang="en-US" sz="2400" dirty="0" smtClean="0">
                <a:effectLst>
                  <a:outerShdw blurRad="38100" dist="38100" dir="2700000" algn="tl">
                    <a:srgbClr val="000000"/>
                  </a:outerShdw>
                </a:effectLst>
                <a:cs typeface="Arial" charset="0"/>
              </a:rPr>
              <a:t>   5-6</a:t>
            </a: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Train           </a:t>
            </a:r>
            <a:r>
              <a:rPr lang="en-US" sz="2400" dirty="0">
                <a:effectLst>
                  <a:outerShdw blurRad="38100" dist="38100" dir="2700000" algn="tl">
                    <a:srgbClr val="000000"/>
                  </a:outerShdw>
                </a:effectLst>
                <a:cs typeface="Arial" charset="0"/>
              </a:rPr>
              <a:t>	1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$20           $  10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30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1673158798"/>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0263" y="166688"/>
            <a:ext cx="7475537" cy="585787"/>
          </a:xfrm>
          <a:noFill/>
          <a:ln/>
        </p:spPr>
        <p:txBody>
          <a:bodyPr/>
          <a:lstStyle/>
          <a:p>
            <a:r>
              <a:rPr lang="en-US"/>
              <a:t>Example:  Shortest Route</a:t>
            </a:r>
          </a:p>
        </p:txBody>
      </p:sp>
      <p:sp>
        <p:nvSpPr>
          <p:cNvPr id="12327" name="Rectangle 39"/>
          <p:cNvSpPr>
            <a:spLocks noGrp="1" noChangeArrowheads="1"/>
          </p:cNvSpPr>
          <p:nvPr>
            <p:ph idx="1"/>
          </p:nvPr>
        </p:nvSpPr>
        <p:spPr>
          <a:xfrm>
            <a:off x="685800" y="1128713"/>
            <a:ext cx="8299450" cy="5259387"/>
          </a:xfrm>
          <a:noFill/>
          <a:ln/>
        </p:spPr>
        <p:txBody>
          <a:bodyPr/>
          <a:lstStyle/>
          <a:p>
            <a:pPr>
              <a:lnSpc>
                <a:spcPct val="90000"/>
              </a:lnSpc>
            </a:pPr>
            <a:r>
              <a:rPr lang="en-US" dirty="0">
                <a:solidFill>
                  <a:srgbClr val="66FFFF"/>
                </a:solidFill>
              </a:rPr>
              <a:t>LP Formulation</a:t>
            </a:r>
          </a:p>
          <a:p>
            <a:pPr lvl="1">
              <a:lnSpc>
                <a:spcPct val="90000"/>
              </a:lnSpc>
            </a:pPr>
            <a:r>
              <a:rPr lang="en-US" dirty="0">
                <a:solidFill>
                  <a:srgbClr val="66FFFF"/>
                </a:solidFill>
              </a:rPr>
              <a:t>Objective Function</a:t>
            </a:r>
          </a:p>
          <a:p>
            <a:pPr>
              <a:lnSpc>
                <a:spcPct val="90000"/>
              </a:lnSpc>
              <a:buFont typeface="Monotype Sorts" pitchFamily="2" charset="2"/>
              <a:buNone/>
            </a:pPr>
            <a:r>
              <a:rPr lang="en-US" dirty="0"/>
              <a:t>	      Min  80</a:t>
            </a:r>
            <a:r>
              <a:rPr lang="en-US" i="1" dirty="0"/>
              <a:t>x</a:t>
            </a:r>
            <a:r>
              <a:rPr lang="en-US" baseline="-25000" dirty="0"/>
              <a:t>12</a:t>
            </a:r>
            <a:r>
              <a:rPr lang="en-US" dirty="0"/>
              <a:t> + 40</a:t>
            </a:r>
            <a:r>
              <a:rPr lang="en-US" i="1" dirty="0"/>
              <a:t>x</a:t>
            </a:r>
            <a:r>
              <a:rPr lang="en-US" baseline="-25000" dirty="0"/>
              <a:t>13</a:t>
            </a:r>
            <a:r>
              <a:rPr lang="en-US" dirty="0"/>
              <a:t> + 80</a:t>
            </a:r>
            <a:r>
              <a:rPr lang="en-US" i="1" dirty="0"/>
              <a:t>x</a:t>
            </a:r>
            <a:r>
              <a:rPr lang="en-US" baseline="-25000" dirty="0"/>
              <a:t>14</a:t>
            </a:r>
            <a:r>
              <a:rPr lang="en-US" dirty="0"/>
              <a:t> + 130</a:t>
            </a:r>
            <a:r>
              <a:rPr lang="en-US" i="1" dirty="0"/>
              <a:t>x</a:t>
            </a:r>
            <a:r>
              <a:rPr lang="en-US" baseline="-25000" dirty="0"/>
              <a:t>15</a:t>
            </a:r>
            <a:r>
              <a:rPr lang="en-US" dirty="0"/>
              <a:t> + 180</a:t>
            </a:r>
            <a:r>
              <a:rPr lang="en-US" i="1" dirty="0"/>
              <a:t>x</a:t>
            </a:r>
            <a:r>
              <a:rPr lang="en-US" baseline="-25000" dirty="0"/>
              <a:t>16</a:t>
            </a:r>
            <a:r>
              <a:rPr lang="en-US" dirty="0"/>
              <a:t> + 60</a:t>
            </a:r>
            <a:r>
              <a:rPr lang="en-US" i="1" dirty="0"/>
              <a:t>x</a:t>
            </a:r>
            <a:r>
              <a:rPr lang="en-US" baseline="-25000" dirty="0"/>
              <a:t>25</a:t>
            </a:r>
            <a:r>
              <a:rPr lang="en-US" dirty="0"/>
              <a:t> </a:t>
            </a:r>
          </a:p>
          <a:p>
            <a:pPr>
              <a:lnSpc>
                <a:spcPct val="90000"/>
              </a:lnSpc>
              <a:buFont typeface="Monotype Sorts" pitchFamily="2" charset="2"/>
              <a:buNone/>
            </a:pPr>
            <a:r>
              <a:rPr lang="en-US" dirty="0"/>
              <a:t>                    + 100</a:t>
            </a:r>
            <a:r>
              <a:rPr lang="en-US" i="1" dirty="0"/>
              <a:t>x</a:t>
            </a:r>
            <a:r>
              <a:rPr lang="en-US" baseline="-25000" dirty="0"/>
              <a:t>26</a:t>
            </a:r>
            <a:r>
              <a:rPr lang="en-US" dirty="0"/>
              <a:t> + 30</a:t>
            </a:r>
            <a:r>
              <a:rPr lang="en-US" i="1" dirty="0"/>
              <a:t>x</a:t>
            </a:r>
            <a:r>
              <a:rPr lang="en-US" baseline="-25000" dirty="0"/>
              <a:t>34</a:t>
            </a:r>
            <a:r>
              <a:rPr lang="en-US" dirty="0"/>
              <a:t> + 90</a:t>
            </a:r>
            <a:r>
              <a:rPr lang="en-US" i="1" dirty="0"/>
              <a:t>x</a:t>
            </a:r>
            <a:r>
              <a:rPr lang="en-US" baseline="-25000" dirty="0"/>
              <a:t>35</a:t>
            </a:r>
            <a:r>
              <a:rPr lang="en-US" dirty="0"/>
              <a:t> + 120</a:t>
            </a:r>
            <a:r>
              <a:rPr lang="en-US" i="1" dirty="0"/>
              <a:t>x</a:t>
            </a:r>
            <a:r>
              <a:rPr lang="en-US" i="1" baseline="-25000" dirty="0"/>
              <a:t>36</a:t>
            </a:r>
            <a:r>
              <a:rPr lang="en-US" dirty="0"/>
              <a:t> + 30</a:t>
            </a:r>
            <a:r>
              <a:rPr lang="en-US" i="1" dirty="0"/>
              <a:t>x</a:t>
            </a:r>
            <a:r>
              <a:rPr lang="en-US" baseline="-25000" dirty="0"/>
              <a:t>43</a:t>
            </a:r>
            <a:r>
              <a:rPr lang="en-US" dirty="0"/>
              <a:t> + 50</a:t>
            </a:r>
            <a:r>
              <a:rPr lang="en-US" i="1" dirty="0"/>
              <a:t>x</a:t>
            </a:r>
            <a:r>
              <a:rPr lang="en-US" baseline="-25000" dirty="0"/>
              <a:t>45</a:t>
            </a:r>
            <a:r>
              <a:rPr lang="en-US" dirty="0"/>
              <a:t> </a:t>
            </a:r>
          </a:p>
          <a:p>
            <a:pPr>
              <a:lnSpc>
                <a:spcPct val="90000"/>
              </a:lnSpc>
              <a:buFont typeface="Monotype Sorts" pitchFamily="2" charset="2"/>
              <a:buNone/>
            </a:pPr>
            <a:r>
              <a:rPr lang="en-US" dirty="0"/>
              <a:t>                    + 90</a:t>
            </a:r>
            <a:r>
              <a:rPr lang="en-US" i="1" dirty="0"/>
              <a:t>x</a:t>
            </a:r>
            <a:r>
              <a:rPr lang="en-US" baseline="-25000" dirty="0"/>
              <a:t>46</a:t>
            </a:r>
            <a:r>
              <a:rPr lang="en-US" dirty="0"/>
              <a:t> + 60</a:t>
            </a:r>
            <a:r>
              <a:rPr lang="en-US" i="1" dirty="0"/>
              <a:t>x</a:t>
            </a:r>
            <a:r>
              <a:rPr lang="en-US" baseline="-25000" dirty="0"/>
              <a:t>52</a:t>
            </a:r>
            <a:r>
              <a:rPr lang="en-US" dirty="0"/>
              <a:t> + 90</a:t>
            </a:r>
            <a:r>
              <a:rPr lang="en-US" i="1" dirty="0"/>
              <a:t>x</a:t>
            </a:r>
            <a:r>
              <a:rPr lang="en-US" baseline="-25000" dirty="0"/>
              <a:t>53</a:t>
            </a:r>
            <a:r>
              <a:rPr lang="en-US" dirty="0"/>
              <a:t> + 50</a:t>
            </a:r>
            <a:r>
              <a:rPr lang="en-US" i="1" dirty="0"/>
              <a:t>x</a:t>
            </a:r>
            <a:r>
              <a:rPr lang="en-US" baseline="-25000" dirty="0"/>
              <a:t>54</a:t>
            </a:r>
            <a:r>
              <a:rPr lang="en-US" dirty="0"/>
              <a:t> + 30</a:t>
            </a:r>
            <a:r>
              <a:rPr lang="en-US" i="1" dirty="0"/>
              <a:t>x</a:t>
            </a:r>
            <a:r>
              <a:rPr lang="en-US" baseline="-25000" dirty="0"/>
              <a:t>56</a:t>
            </a:r>
            <a:r>
              <a:rPr lang="en-US" dirty="0"/>
              <a:t> </a:t>
            </a:r>
          </a:p>
          <a:p>
            <a:pPr>
              <a:lnSpc>
                <a:spcPct val="90000"/>
              </a:lnSpc>
              <a:buFont typeface="Monotype Sorts" pitchFamily="2" charset="2"/>
              <a:buNone/>
            </a:pPr>
            <a:endParaRPr lang="en-US" sz="800" dirty="0"/>
          </a:p>
          <a:p>
            <a:pPr lvl="1">
              <a:lnSpc>
                <a:spcPct val="90000"/>
              </a:lnSpc>
            </a:pPr>
            <a:r>
              <a:rPr lang="en-US" dirty="0">
                <a:solidFill>
                  <a:srgbClr val="66FFFF"/>
                </a:solidFill>
              </a:rPr>
              <a:t>Node Flow-Conservation Constraints</a:t>
            </a:r>
          </a:p>
          <a:p>
            <a:pPr lvl="1">
              <a:lnSpc>
                <a:spcPct val="90000"/>
              </a:lnSpc>
              <a:buFontTx/>
              <a:buNone/>
            </a:pPr>
            <a:r>
              <a:rPr lang="en-US" dirty="0"/>
              <a:t>     	  </a:t>
            </a:r>
            <a:r>
              <a:rPr lang="en-US" i="1" dirty="0"/>
              <a:t>x</a:t>
            </a:r>
            <a:r>
              <a:rPr lang="en-US" baseline="-25000" dirty="0"/>
              <a:t>12</a:t>
            </a:r>
            <a:r>
              <a:rPr lang="en-US" dirty="0"/>
              <a:t> + </a:t>
            </a:r>
            <a:r>
              <a:rPr lang="en-US" i="1" dirty="0"/>
              <a:t>x</a:t>
            </a:r>
            <a:r>
              <a:rPr lang="en-US" baseline="-25000" dirty="0"/>
              <a:t>13</a:t>
            </a:r>
            <a:r>
              <a:rPr lang="en-US" dirty="0"/>
              <a:t> + </a:t>
            </a:r>
            <a:r>
              <a:rPr lang="en-US" i="1" dirty="0"/>
              <a:t>x</a:t>
            </a:r>
            <a:r>
              <a:rPr lang="en-US" baseline="-25000" dirty="0"/>
              <a:t>14</a:t>
            </a:r>
            <a:r>
              <a:rPr lang="en-US" dirty="0"/>
              <a:t> + </a:t>
            </a:r>
            <a:r>
              <a:rPr lang="en-US" i="1" dirty="0"/>
              <a:t>x</a:t>
            </a:r>
            <a:r>
              <a:rPr lang="en-US" baseline="-25000" dirty="0"/>
              <a:t>15</a:t>
            </a:r>
            <a:r>
              <a:rPr lang="en-US" dirty="0"/>
              <a:t> + </a:t>
            </a:r>
            <a:r>
              <a:rPr lang="en-US" i="1" dirty="0"/>
              <a:t>x</a:t>
            </a:r>
            <a:r>
              <a:rPr lang="en-US" baseline="-25000" dirty="0"/>
              <a:t>16</a:t>
            </a:r>
            <a:r>
              <a:rPr lang="en-US" dirty="0"/>
              <a:t> =  1  (origin)</a:t>
            </a:r>
          </a:p>
          <a:p>
            <a:pPr lvl="1">
              <a:lnSpc>
                <a:spcPct val="90000"/>
              </a:lnSpc>
              <a:buFontTx/>
              <a:buNone/>
            </a:pPr>
            <a:r>
              <a:rPr lang="en-US" i="1" dirty="0"/>
              <a:t>	 </a:t>
            </a:r>
            <a:r>
              <a:rPr lang="en-US" dirty="0"/>
              <a:t>–</a:t>
            </a:r>
            <a:r>
              <a:rPr lang="en-US" i="1" dirty="0"/>
              <a:t> x</a:t>
            </a:r>
            <a:r>
              <a:rPr lang="en-US" baseline="-25000" dirty="0"/>
              <a:t>12</a:t>
            </a:r>
            <a:r>
              <a:rPr lang="en-US" dirty="0"/>
              <a:t> + </a:t>
            </a:r>
            <a:r>
              <a:rPr lang="en-US" i="1" dirty="0"/>
              <a:t>x</a:t>
            </a:r>
            <a:r>
              <a:rPr lang="en-US" baseline="-25000" dirty="0"/>
              <a:t>25</a:t>
            </a:r>
            <a:r>
              <a:rPr lang="en-US" dirty="0"/>
              <a:t> + </a:t>
            </a:r>
            <a:r>
              <a:rPr lang="en-US" i="1" dirty="0"/>
              <a:t>x</a:t>
            </a:r>
            <a:r>
              <a:rPr lang="en-US" baseline="-25000" dirty="0"/>
              <a:t>26</a:t>
            </a:r>
            <a:r>
              <a:rPr lang="en-US" dirty="0"/>
              <a:t> – </a:t>
            </a:r>
            <a:r>
              <a:rPr lang="en-US" i="1" dirty="0"/>
              <a:t>x</a:t>
            </a:r>
            <a:r>
              <a:rPr lang="en-US" baseline="-25000" dirty="0"/>
              <a:t>52</a:t>
            </a:r>
            <a:r>
              <a:rPr lang="en-US" dirty="0"/>
              <a:t>  =  0  (node 2)</a:t>
            </a:r>
          </a:p>
          <a:p>
            <a:pPr lvl="1">
              <a:lnSpc>
                <a:spcPct val="90000"/>
              </a:lnSpc>
              <a:buFontTx/>
              <a:buNone/>
            </a:pPr>
            <a:r>
              <a:rPr lang="en-US" i="1" dirty="0"/>
              <a:t>	 </a:t>
            </a:r>
            <a:r>
              <a:rPr lang="en-US" dirty="0"/>
              <a:t>–</a:t>
            </a:r>
            <a:r>
              <a:rPr lang="en-US" i="1" dirty="0"/>
              <a:t> x</a:t>
            </a:r>
            <a:r>
              <a:rPr lang="en-US" baseline="-25000" dirty="0"/>
              <a:t>13</a:t>
            </a:r>
            <a:r>
              <a:rPr lang="en-US" dirty="0"/>
              <a:t> + </a:t>
            </a:r>
            <a:r>
              <a:rPr lang="en-US" i="1" dirty="0"/>
              <a:t>x</a:t>
            </a:r>
            <a:r>
              <a:rPr lang="en-US" baseline="-25000" dirty="0"/>
              <a:t>34</a:t>
            </a:r>
            <a:r>
              <a:rPr lang="en-US" dirty="0"/>
              <a:t> + </a:t>
            </a:r>
            <a:r>
              <a:rPr lang="en-US" i="1" dirty="0"/>
              <a:t>x</a:t>
            </a:r>
            <a:r>
              <a:rPr lang="en-US" baseline="-25000" dirty="0"/>
              <a:t>35</a:t>
            </a:r>
            <a:r>
              <a:rPr lang="en-US" dirty="0"/>
              <a:t> + </a:t>
            </a:r>
            <a:r>
              <a:rPr lang="en-US" i="1" dirty="0"/>
              <a:t>x</a:t>
            </a:r>
            <a:r>
              <a:rPr lang="en-US" baseline="-25000" dirty="0"/>
              <a:t>36</a:t>
            </a:r>
            <a:r>
              <a:rPr lang="en-US" dirty="0"/>
              <a:t> – </a:t>
            </a:r>
            <a:r>
              <a:rPr lang="en-US" i="1" dirty="0"/>
              <a:t>x</a:t>
            </a:r>
            <a:r>
              <a:rPr lang="en-US" baseline="-25000" dirty="0"/>
              <a:t>43</a:t>
            </a:r>
            <a:r>
              <a:rPr lang="en-US" dirty="0"/>
              <a:t> – </a:t>
            </a:r>
            <a:r>
              <a:rPr lang="en-US" i="1" dirty="0"/>
              <a:t>x</a:t>
            </a:r>
            <a:r>
              <a:rPr lang="en-US" baseline="-25000" dirty="0"/>
              <a:t>53</a:t>
            </a:r>
            <a:r>
              <a:rPr lang="en-US" dirty="0"/>
              <a:t> =  0  (node 3)</a:t>
            </a:r>
          </a:p>
          <a:p>
            <a:pPr lvl="1">
              <a:lnSpc>
                <a:spcPct val="90000"/>
              </a:lnSpc>
              <a:buFontTx/>
              <a:buNone/>
            </a:pPr>
            <a:r>
              <a:rPr lang="en-US" i="1" dirty="0"/>
              <a:t>	 </a:t>
            </a:r>
            <a:r>
              <a:rPr lang="en-US" dirty="0"/>
              <a:t>–</a:t>
            </a:r>
            <a:r>
              <a:rPr lang="en-US" i="1" dirty="0"/>
              <a:t> x</a:t>
            </a:r>
            <a:r>
              <a:rPr lang="en-US" baseline="-25000" dirty="0"/>
              <a:t>14</a:t>
            </a:r>
            <a:r>
              <a:rPr lang="en-US" dirty="0"/>
              <a:t> – </a:t>
            </a:r>
            <a:r>
              <a:rPr lang="en-US" i="1" dirty="0"/>
              <a:t>x</a:t>
            </a:r>
            <a:r>
              <a:rPr lang="en-US" baseline="-25000" dirty="0"/>
              <a:t>34</a:t>
            </a:r>
            <a:r>
              <a:rPr lang="en-US" dirty="0"/>
              <a:t> + </a:t>
            </a:r>
            <a:r>
              <a:rPr lang="en-US" i="1" dirty="0"/>
              <a:t>x</a:t>
            </a:r>
            <a:r>
              <a:rPr lang="en-US" baseline="-25000" dirty="0"/>
              <a:t>43</a:t>
            </a:r>
            <a:r>
              <a:rPr lang="en-US" dirty="0"/>
              <a:t> + </a:t>
            </a:r>
            <a:r>
              <a:rPr lang="en-US" i="1" dirty="0"/>
              <a:t>x</a:t>
            </a:r>
            <a:r>
              <a:rPr lang="en-US" baseline="-25000" dirty="0"/>
              <a:t>45</a:t>
            </a:r>
            <a:r>
              <a:rPr lang="en-US" dirty="0"/>
              <a:t> + </a:t>
            </a:r>
            <a:r>
              <a:rPr lang="en-US" i="1" dirty="0"/>
              <a:t>x</a:t>
            </a:r>
            <a:r>
              <a:rPr lang="en-US" baseline="-25000" dirty="0"/>
              <a:t>46</a:t>
            </a:r>
            <a:r>
              <a:rPr lang="en-US" dirty="0"/>
              <a:t> – </a:t>
            </a:r>
            <a:r>
              <a:rPr lang="en-US" i="1" dirty="0"/>
              <a:t>x</a:t>
            </a:r>
            <a:r>
              <a:rPr lang="en-US" baseline="-25000" dirty="0"/>
              <a:t>54</a:t>
            </a:r>
            <a:r>
              <a:rPr lang="en-US" dirty="0"/>
              <a:t> =  0  (node 4)</a:t>
            </a:r>
          </a:p>
          <a:p>
            <a:pPr lvl="1">
              <a:lnSpc>
                <a:spcPct val="90000"/>
              </a:lnSpc>
              <a:buFontTx/>
              <a:buNone/>
            </a:pPr>
            <a:r>
              <a:rPr lang="en-US" i="1" dirty="0"/>
              <a:t>	 </a:t>
            </a:r>
            <a:r>
              <a:rPr lang="en-US" dirty="0"/>
              <a:t>–</a:t>
            </a:r>
            <a:r>
              <a:rPr lang="en-US" i="1" dirty="0"/>
              <a:t> x</a:t>
            </a:r>
            <a:r>
              <a:rPr lang="en-US" baseline="-25000" dirty="0"/>
              <a:t>15</a:t>
            </a:r>
            <a:r>
              <a:rPr lang="en-US" dirty="0"/>
              <a:t> –</a:t>
            </a:r>
            <a:r>
              <a:rPr lang="en-US" i="1" dirty="0"/>
              <a:t> x</a:t>
            </a:r>
            <a:r>
              <a:rPr lang="en-US" baseline="-25000" dirty="0"/>
              <a:t>25</a:t>
            </a:r>
            <a:r>
              <a:rPr lang="en-US" dirty="0"/>
              <a:t> – </a:t>
            </a:r>
            <a:r>
              <a:rPr lang="en-US" i="1" dirty="0"/>
              <a:t>x</a:t>
            </a:r>
            <a:r>
              <a:rPr lang="en-US" baseline="-25000" dirty="0"/>
              <a:t>35</a:t>
            </a:r>
            <a:r>
              <a:rPr lang="en-US" dirty="0"/>
              <a:t> – </a:t>
            </a:r>
            <a:r>
              <a:rPr lang="en-US" i="1" dirty="0"/>
              <a:t>x</a:t>
            </a:r>
            <a:r>
              <a:rPr lang="en-US" baseline="-25000" dirty="0"/>
              <a:t>45</a:t>
            </a:r>
            <a:r>
              <a:rPr lang="en-US" dirty="0"/>
              <a:t> + </a:t>
            </a:r>
            <a:r>
              <a:rPr lang="en-US" i="1" dirty="0"/>
              <a:t>x</a:t>
            </a:r>
            <a:r>
              <a:rPr lang="en-US" baseline="-25000" dirty="0"/>
              <a:t>52</a:t>
            </a:r>
            <a:r>
              <a:rPr lang="en-US" dirty="0"/>
              <a:t> + </a:t>
            </a:r>
            <a:r>
              <a:rPr lang="en-US" i="1" dirty="0"/>
              <a:t>x</a:t>
            </a:r>
            <a:r>
              <a:rPr lang="en-US" baseline="-25000" dirty="0"/>
              <a:t>53</a:t>
            </a:r>
            <a:r>
              <a:rPr lang="en-US" dirty="0"/>
              <a:t> + </a:t>
            </a:r>
            <a:r>
              <a:rPr lang="en-US" i="1" dirty="0"/>
              <a:t>x</a:t>
            </a:r>
            <a:r>
              <a:rPr lang="en-US" baseline="-25000" dirty="0"/>
              <a:t>54</a:t>
            </a:r>
            <a:r>
              <a:rPr lang="en-US" dirty="0"/>
              <a:t> + </a:t>
            </a:r>
            <a:r>
              <a:rPr lang="en-US" i="1" dirty="0"/>
              <a:t>x</a:t>
            </a:r>
            <a:r>
              <a:rPr lang="en-US" baseline="-25000" dirty="0"/>
              <a:t>56</a:t>
            </a:r>
            <a:r>
              <a:rPr lang="en-US" dirty="0"/>
              <a:t> =  0  (node 5)</a:t>
            </a:r>
          </a:p>
          <a:p>
            <a:pPr lvl="1">
              <a:lnSpc>
                <a:spcPct val="90000"/>
              </a:lnSpc>
              <a:buFontTx/>
              <a:buNone/>
            </a:pPr>
            <a:r>
              <a:rPr lang="en-US" i="1" dirty="0"/>
              <a:t>	    x</a:t>
            </a:r>
            <a:r>
              <a:rPr lang="en-US" baseline="-25000" dirty="0"/>
              <a:t>16</a:t>
            </a:r>
            <a:r>
              <a:rPr lang="en-US" dirty="0"/>
              <a:t> + </a:t>
            </a:r>
            <a:r>
              <a:rPr lang="en-US" i="1" dirty="0"/>
              <a:t>x</a:t>
            </a:r>
            <a:r>
              <a:rPr lang="en-US" baseline="-25000" dirty="0"/>
              <a:t>26</a:t>
            </a:r>
            <a:r>
              <a:rPr lang="en-US" dirty="0"/>
              <a:t> + </a:t>
            </a:r>
            <a:r>
              <a:rPr lang="en-US" i="1" dirty="0"/>
              <a:t>x</a:t>
            </a:r>
            <a:r>
              <a:rPr lang="en-US" baseline="-25000" dirty="0"/>
              <a:t>36</a:t>
            </a:r>
            <a:r>
              <a:rPr lang="en-US" dirty="0"/>
              <a:t> + </a:t>
            </a:r>
            <a:r>
              <a:rPr lang="en-US" i="1" dirty="0"/>
              <a:t>x</a:t>
            </a:r>
            <a:r>
              <a:rPr lang="en-US" baseline="-25000" dirty="0"/>
              <a:t>46</a:t>
            </a:r>
            <a:r>
              <a:rPr lang="en-US" dirty="0"/>
              <a:t> + </a:t>
            </a:r>
            <a:r>
              <a:rPr lang="en-US" i="1" dirty="0"/>
              <a:t>x</a:t>
            </a:r>
            <a:r>
              <a:rPr lang="en-US" baseline="-25000" dirty="0"/>
              <a:t>56</a:t>
            </a:r>
            <a:r>
              <a:rPr lang="en-US" dirty="0"/>
              <a:t> =  1  (destination)</a:t>
            </a:r>
          </a:p>
        </p:txBody>
      </p:sp>
    </p:spTree>
    <p:extLst>
      <p:ext uri="{BB962C8B-B14F-4D97-AF65-F5344CB8AC3E}">
        <p14:creationId xmlns:p14="http://schemas.microsoft.com/office/powerpoint/2010/main" val="1093236801"/>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81000" y="952500"/>
            <a:ext cx="8280400" cy="4914900"/>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12290" name="Rectangle 2"/>
          <p:cNvSpPr>
            <a:spLocks noGrp="1" noChangeArrowheads="1"/>
          </p:cNvSpPr>
          <p:nvPr>
            <p:ph type="title"/>
          </p:nvPr>
        </p:nvSpPr>
        <p:spPr>
          <a:xfrm>
            <a:off x="830263" y="166688"/>
            <a:ext cx="7475537" cy="585787"/>
          </a:xfrm>
          <a:noFill/>
          <a:ln/>
        </p:spPr>
        <p:txBody>
          <a:bodyPr/>
          <a:lstStyle/>
          <a:p>
            <a:r>
              <a:rPr lang="en-US" dirty="0" smtClean="0"/>
              <a:t>Excel Solution</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452343255"/>
              </p:ext>
            </p:extLst>
          </p:nvPr>
        </p:nvGraphicFramePr>
        <p:xfrm>
          <a:off x="547688" y="1055688"/>
          <a:ext cx="7910512" cy="4665662"/>
        </p:xfrm>
        <a:graphic>
          <a:graphicData uri="http://schemas.openxmlformats.org/presentationml/2006/ole">
            <mc:AlternateContent xmlns:mc="http://schemas.openxmlformats.org/markup-compatibility/2006">
              <mc:Choice xmlns:v="urn:schemas-microsoft-com:vml" Requires="v">
                <p:oleObj spid="_x0000_s149514" name="Worksheet" r:id="rId4" imgW="5895922" imgH="3476557" progId="Excel.Sheet.12">
                  <p:embed/>
                </p:oleObj>
              </mc:Choice>
              <mc:Fallback>
                <p:oleObj name="Worksheet" r:id="rId4" imgW="5895922" imgH="3476557" progId="Excel.Sheet.12">
                  <p:embed/>
                  <p:pic>
                    <p:nvPicPr>
                      <p:cNvPr id="0" name=""/>
                      <p:cNvPicPr/>
                      <p:nvPr/>
                    </p:nvPicPr>
                    <p:blipFill>
                      <a:blip r:embed="rId5"/>
                      <a:stretch>
                        <a:fillRect/>
                      </a:stretch>
                    </p:blipFill>
                    <p:spPr>
                      <a:xfrm>
                        <a:off x="547688" y="1055688"/>
                        <a:ext cx="7910512" cy="4665662"/>
                      </a:xfrm>
                      <a:prstGeom prst="rect">
                        <a:avLst/>
                      </a:prstGeom>
                    </p:spPr>
                  </p:pic>
                </p:oleObj>
              </mc:Fallback>
            </mc:AlternateContent>
          </a:graphicData>
        </a:graphic>
      </p:graphicFrame>
    </p:spTree>
    <p:extLst>
      <p:ext uri="{BB962C8B-B14F-4D97-AF65-F5344CB8AC3E}">
        <p14:creationId xmlns:p14="http://schemas.microsoft.com/office/powerpoint/2010/main" val="1109459337"/>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MS13ch04</Template>
  <TotalTime>1263</TotalTime>
  <Pages>51</Pages>
  <Words>268</Words>
  <Application>Microsoft Office PowerPoint</Application>
  <PresentationFormat>On-screen Show (4:3)</PresentationFormat>
  <Paragraphs>89</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QMB11ch01</vt:lpstr>
      <vt:lpstr>Equation</vt:lpstr>
      <vt:lpstr>Microsoft Excel Worksheet</vt:lpstr>
      <vt:lpstr>PowerPoint Presentation</vt:lpstr>
      <vt:lpstr>Shortest-Route Problem</vt:lpstr>
      <vt:lpstr>PowerPoint Presentation</vt:lpstr>
      <vt:lpstr>PowerPoint Presentation</vt:lpstr>
      <vt:lpstr>PowerPoint Presentation</vt:lpstr>
      <vt:lpstr>PowerPoint Presentation</vt:lpstr>
      <vt:lpstr>PowerPoint Presentation</vt:lpstr>
      <vt:lpstr>Example:  Shortest Route</vt:lpstr>
      <vt:lpstr>Excel Solution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Part B</dc:title>
  <dc:subject>Distrib. &amp; Network Models</dc:subject>
  <dc:creator>John Loucks</dc:creator>
  <cp:lastModifiedBy>Asef-Vaziri, Ardavan</cp:lastModifiedBy>
  <cp:revision>109</cp:revision>
  <cp:lastPrinted>2014-01-08T23:02:28Z</cp:lastPrinted>
  <dcterms:created xsi:type="dcterms:W3CDTF">1996-04-17T17:07:20Z</dcterms:created>
  <dcterms:modified xsi:type="dcterms:W3CDTF">2014-01-08T23:18:52Z</dcterms:modified>
</cp:coreProperties>
</file>