
<file path=[Content_Types].xml><?xml version="1.0" encoding="utf-8"?>
<Types xmlns="http://schemas.openxmlformats.org/package/2006/content-types">
  <Default Extension="png" ContentType="image/png"/>
  <Default Extension="wmf" ContentType="image/x-wmf"/>
  <Default Extension="jpeg" ContentType="image/jpeg"/>
  <Default Extension="emf" ContentType="image/x-emf"/>
  <Default Extension="xls" ContentType="application/vnd.ms-excel"/>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3.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1"/>
    <p:sldMasterId id="2147483784" r:id="rId2"/>
    <p:sldMasterId id="2147483764" r:id="rId3"/>
    <p:sldMasterId id="2147483785" r:id="rId4"/>
  </p:sldMasterIdLst>
  <p:notesMasterIdLst>
    <p:notesMasterId r:id="rId23"/>
  </p:notesMasterIdLst>
  <p:handoutMasterIdLst>
    <p:handoutMasterId r:id="rId24"/>
  </p:handoutMasterIdLst>
  <p:sldIdLst>
    <p:sldId id="330" r:id="rId5"/>
    <p:sldId id="517" r:id="rId6"/>
    <p:sldId id="518" r:id="rId7"/>
    <p:sldId id="477" r:id="rId8"/>
    <p:sldId id="438" r:id="rId9"/>
    <p:sldId id="441" r:id="rId10"/>
    <p:sldId id="442" r:id="rId11"/>
    <p:sldId id="443" r:id="rId12"/>
    <p:sldId id="529" r:id="rId13"/>
    <p:sldId id="520" r:id="rId14"/>
    <p:sldId id="527" r:id="rId15"/>
    <p:sldId id="522" r:id="rId16"/>
    <p:sldId id="523" r:id="rId17"/>
    <p:sldId id="526" r:id="rId18"/>
    <p:sldId id="530" r:id="rId19"/>
    <p:sldId id="445" r:id="rId20"/>
    <p:sldId id="446" r:id="rId21"/>
    <p:sldId id="447" r:id="rId22"/>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1pPr>
    <a:lvl2pPr marL="4572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2pPr>
    <a:lvl3pPr marL="9144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3pPr>
    <a:lvl4pPr marL="13716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4pPr>
    <a:lvl5pPr marL="1828800" algn="l" rtl="0" eaLnBrk="0" fontAlgn="base" hangingPunct="0">
      <a:spcBef>
        <a:spcPct val="0"/>
      </a:spcBef>
      <a:spcAft>
        <a:spcPct val="0"/>
      </a:spcAft>
      <a:defRPr kern="1200">
        <a:solidFill>
          <a:schemeClr val="tx1"/>
        </a:solidFill>
        <a:latin typeface="Verdana" pitchFamily="34" charset="0"/>
        <a:ea typeface="ＭＳ Ｐゴシック" charset="-128"/>
        <a:cs typeface="+mn-cs"/>
      </a:defRPr>
    </a:lvl5pPr>
    <a:lvl6pPr marL="2286000" algn="l" defTabSz="914400" rtl="0" eaLnBrk="1" latinLnBrk="0" hangingPunct="1">
      <a:defRPr kern="1200">
        <a:solidFill>
          <a:schemeClr val="tx1"/>
        </a:solidFill>
        <a:latin typeface="Verdana" pitchFamily="34" charset="0"/>
        <a:ea typeface="ＭＳ Ｐゴシック" charset="-128"/>
        <a:cs typeface="+mn-cs"/>
      </a:defRPr>
    </a:lvl6pPr>
    <a:lvl7pPr marL="2743200" algn="l" defTabSz="914400" rtl="0" eaLnBrk="1" latinLnBrk="0" hangingPunct="1">
      <a:defRPr kern="1200">
        <a:solidFill>
          <a:schemeClr val="tx1"/>
        </a:solidFill>
        <a:latin typeface="Verdana" pitchFamily="34" charset="0"/>
        <a:ea typeface="ＭＳ Ｐゴシック" charset="-128"/>
        <a:cs typeface="+mn-cs"/>
      </a:defRPr>
    </a:lvl7pPr>
    <a:lvl8pPr marL="3200400" algn="l" defTabSz="914400" rtl="0" eaLnBrk="1" latinLnBrk="0" hangingPunct="1">
      <a:defRPr kern="1200">
        <a:solidFill>
          <a:schemeClr val="tx1"/>
        </a:solidFill>
        <a:latin typeface="Verdana" pitchFamily="34" charset="0"/>
        <a:ea typeface="ＭＳ Ｐゴシック" charset="-128"/>
        <a:cs typeface="+mn-cs"/>
      </a:defRPr>
    </a:lvl8pPr>
    <a:lvl9pPr marL="3657600" algn="l" defTabSz="914400" rtl="0" eaLnBrk="1" latinLnBrk="0" hangingPunct="1">
      <a:defRPr kern="1200">
        <a:solidFill>
          <a:schemeClr val="tx1"/>
        </a:solidFill>
        <a:latin typeface="Verdana" pitchFamily="34"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80000"/>
    <a:srgbClr val="000078"/>
    <a:srgbClr val="00007D"/>
    <a:srgbClr val="D519B1"/>
    <a:srgbClr val="A5002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951" autoAdjust="0"/>
    <p:restoredTop sz="94660"/>
  </p:normalViewPr>
  <p:slideViewPr>
    <p:cSldViewPr>
      <p:cViewPr>
        <p:scale>
          <a:sx n="54" d="100"/>
          <a:sy n="54" d="100"/>
        </p:scale>
        <p:origin x="-756" y="-25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42" d="100"/>
          <a:sy n="42" d="100"/>
        </p:scale>
        <p:origin x="-1363" y="-8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DC6186B-400D-4624-82D1-203DE0AF0EEF}" type="datetimeFigureOut">
              <a:rPr lang="en-US" smtClean="0"/>
              <a:pPr/>
              <a:t>1/8/2014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E32CB61-0B8C-464B-856B-111D8B5619C2}" type="slidenum">
              <a:rPr lang="en-US" smtClean="0"/>
              <a:pPr/>
              <a:t>‹#›</a:t>
            </a:fld>
            <a:endParaRPr lang="en-US"/>
          </a:p>
        </p:txBody>
      </p:sp>
    </p:spTree>
    <p:extLst>
      <p:ext uri="{BB962C8B-B14F-4D97-AF65-F5344CB8AC3E}">
        <p14:creationId xmlns:p14="http://schemas.microsoft.com/office/powerpoint/2010/main" val="25565336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FD8C8DB6-9E1D-439C-B96B-0657302EFE49}" type="datetime1">
              <a:rPr lang="en-US"/>
              <a:pPr/>
              <a:t>1/8/2014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F7C678DA-66FA-46F9-8031-1CB2E52D81FB}" type="slidenum">
              <a:rPr lang="en-US"/>
              <a:pPr/>
              <a:t>‹#›</a:t>
            </a:fld>
            <a:endParaRPr lang="en-US"/>
          </a:p>
        </p:txBody>
      </p:sp>
    </p:spTree>
    <p:extLst>
      <p:ext uri="{BB962C8B-B14F-4D97-AF65-F5344CB8AC3E}">
        <p14:creationId xmlns:p14="http://schemas.microsoft.com/office/powerpoint/2010/main" val="1696921514"/>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ＭＳ Ｐゴシック" pitchFamily="-107"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6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F1B6B9E8-250C-48E5-8AAB-C3573ADA2CD6}" type="slidenum">
              <a:rPr lang="en-US" sz="1200" smtClean="0"/>
              <a:pPr/>
              <a:t>3</a:t>
            </a:fld>
            <a:endParaRPr lang="en-US" sz="1200" smtClean="0"/>
          </a:p>
        </p:txBody>
      </p:sp>
      <p:sp>
        <p:nvSpPr>
          <p:cNvPr id="19458" name="Rectangle 2"/>
          <p:cNvSpPr>
            <a:spLocks noGrp="1" noRot="1" noChangeAspect="1" noChangeArrowheads="1" noTextEdit="1"/>
          </p:cNvSpPr>
          <p:nvPr>
            <p:ph type="sldImg"/>
          </p:nvPr>
        </p:nvSpPr>
        <p:spPr>
          <a:ln/>
        </p:spPr>
      </p:sp>
      <p:sp>
        <p:nvSpPr>
          <p:cNvPr id="194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latin typeface="Times New Roman" pitchFamily="18" charset="0"/>
              </a:rPr>
              <a:t>Figure 6.1  The distribution network for the Distribution Unlimited Co. problem, where each feasible shipping lane is represented by an arrow.</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9063D9F0-1CB6-49ED-BFF8-77CE49EB925F}" type="slidenum">
              <a:rPr lang="en-US" sz="1200" smtClean="0"/>
              <a:pPr/>
              <a:t>14</a:t>
            </a:fld>
            <a:endParaRPr lang="en-US" sz="1200" smtClean="0"/>
          </a:p>
        </p:txBody>
      </p:sp>
      <p:sp>
        <p:nvSpPr>
          <p:cNvPr id="34818" name="Rectangle 2"/>
          <p:cNvSpPr>
            <a:spLocks noGrp="1" noRot="1" noChangeAspect="1" noChangeArrowheads="1" noTextEdit="1"/>
          </p:cNvSpPr>
          <p:nvPr>
            <p:ph type="sldImg"/>
          </p:nvPr>
        </p:nvSpPr>
        <p:spPr>
          <a:ln/>
        </p:spPr>
      </p:sp>
      <p:sp>
        <p:nvSpPr>
          <p:cNvPr id="348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latin typeface="Times New Roman" pitchFamily="18" charset="0"/>
              </a:rPr>
              <a:t>Table 6.1  Typical kinds of applications of minimum-cost flow problems.</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4B2BCEB-7732-4807-BEC9-C9E7FDABF74A}" type="slidenum">
              <a:rPr lang="en-US"/>
              <a:pPr/>
              <a:t>16</a:t>
            </a:fld>
            <a:endParaRPr lang="en-US"/>
          </a:p>
        </p:txBody>
      </p:sp>
      <p:sp>
        <p:nvSpPr>
          <p:cNvPr id="148482" name="Rectangle 2"/>
          <p:cNvSpPr>
            <a:spLocks noGrp="1" noRot="1" noChangeAspect="1" noChangeArrowheads="1" noTextEdit="1"/>
          </p:cNvSpPr>
          <p:nvPr>
            <p:ph type="sldImg"/>
          </p:nvPr>
        </p:nvSpPr>
        <p:spPr>
          <a:ln/>
        </p:spPr>
      </p:sp>
      <p:sp>
        <p:nvSpPr>
          <p:cNvPr id="1484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ABFDF23-CB1C-4B76-9018-04D551377B38}" type="slidenum">
              <a:rPr lang="en-US"/>
              <a:pPr/>
              <a:t>17</a:t>
            </a:fld>
            <a:endParaRPr lang="en-US"/>
          </a:p>
        </p:txBody>
      </p:sp>
      <p:sp>
        <p:nvSpPr>
          <p:cNvPr id="150530" name="Rectangle 2"/>
          <p:cNvSpPr>
            <a:spLocks noGrp="1" noRot="1" noChangeAspect="1" noChangeArrowheads="1" noTextEdit="1"/>
          </p:cNvSpPr>
          <p:nvPr>
            <p:ph type="sldImg"/>
          </p:nvPr>
        </p:nvSpPr>
        <p:spPr>
          <a:ln/>
        </p:spPr>
      </p:sp>
      <p:sp>
        <p:nvSpPr>
          <p:cNvPr id="1505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CD20C46-7F1C-45C4-8CBA-F0FC35360CF6}" type="slidenum">
              <a:rPr lang="en-US"/>
              <a:pPr/>
              <a:t>18</a:t>
            </a:fld>
            <a:endParaRPr lang="en-US"/>
          </a:p>
        </p:txBody>
      </p:sp>
      <p:sp>
        <p:nvSpPr>
          <p:cNvPr id="247810" name="Rectangle 2"/>
          <p:cNvSpPr>
            <a:spLocks noGrp="1" noRot="1" noChangeAspect="1" noChangeArrowheads="1" noTextEdit="1"/>
          </p:cNvSpPr>
          <p:nvPr>
            <p:ph type="sldImg"/>
          </p:nvPr>
        </p:nvSpPr>
        <p:spPr>
          <a:ln/>
        </p:spPr>
      </p:sp>
      <p:sp>
        <p:nvSpPr>
          <p:cNvPr id="247811"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1" name="Rectangle 10"/>
          <p:cNvSpPr/>
          <p:nvPr userDrawn="1"/>
        </p:nvSpPr>
        <p:spPr bwMode="auto">
          <a:xfrm>
            <a:off x="0" y="0"/>
            <a:ext cx="9144000" cy="6858000"/>
          </a:xfrm>
          <a:prstGeom prst="rect">
            <a:avLst/>
          </a:prstGeom>
          <a:solidFill>
            <a:schemeClr val="accent4">
              <a:lumMod val="65000"/>
              <a:lumOff val="3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Verdana" pitchFamily="-112" charset="0"/>
            </a:endParaRPr>
          </a:p>
        </p:txBody>
      </p:sp>
      <p:sp>
        <p:nvSpPr>
          <p:cNvPr id="36866" name="Rectangle 2"/>
          <p:cNvSpPr>
            <a:spLocks noGrp="1" noChangeArrowheads="1"/>
          </p:cNvSpPr>
          <p:nvPr>
            <p:ph type="ctrTitle"/>
          </p:nvPr>
        </p:nvSpPr>
        <p:spPr>
          <a:xfrm>
            <a:off x="0" y="0"/>
            <a:ext cx="9144000" cy="2438400"/>
          </a:xfrm>
          <a:prstGeom prst="rect">
            <a:avLst/>
          </a:prstGeom>
          <a:ln>
            <a:solidFill>
              <a:schemeClr val="accent4">
                <a:lumMod val="65000"/>
                <a:lumOff val="35000"/>
              </a:schemeClr>
            </a:solidFill>
          </a:ln>
        </p:spPr>
        <p:txBody>
          <a:bodyPr/>
          <a:lstStyle>
            <a:lvl1pPr algn="ctr">
              <a:defRPr sz="5400" b="0" baseline="0">
                <a:solidFill>
                  <a:schemeClr val="bg1"/>
                </a:solidFill>
              </a:defRPr>
            </a:lvl1pPr>
          </a:lstStyle>
          <a:p>
            <a:r>
              <a:rPr lang="en-US" dirty="0" smtClean="0"/>
              <a:t>Click to edit Master title style</a:t>
            </a:r>
            <a:endParaRPr lang="en-US" dirty="0"/>
          </a:p>
        </p:txBody>
      </p:sp>
    </p:spTree>
  </p:cSld>
  <p:clrMapOvr>
    <a:masterClrMapping/>
  </p:clrMapOv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Text, and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50"/>
          <p:cNvSpPr>
            <a:spLocks noGrp="1" noChangeArrowheads="1"/>
          </p:cNvSpPr>
          <p:nvPr>
            <p:ph type="title"/>
          </p:nvPr>
        </p:nvSpPr>
        <p:spPr bwMode="gray">
          <a:xfrm>
            <a:off x="250825" y="152400"/>
            <a:ext cx="8677275"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a:t>
            </a:r>
            <a:br>
              <a:rPr lang="en-US" dirty="0" smtClean="0"/>
            </a:br>
            <a:r>
              <a:rPr lang="en-US" dirty="0" smtClean="0"/>
              <a:t>title style</a:t>
            </a: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534400" cy="5486400"/>
          </a:xfrm>
          <a:prstGeom prst="rect">
            <a:avLst/>
          </a:prstGeom>
        </p:spPr>
        <p:txBody>
          <a:bodyPr/>
          <a:lstStyle>
            <a:lvl1pPr>
              <a:defRPr sz="2000">
                <a:latin typeface="Tahoma" pitchFamily="34" charset="0"/>
                <a:cs typeface="Tahoma" pitchFamily="34" charset="0"/>
              </a:defRPr>
            </a:lvl1pPr>
          </a:lstStyle>
          <a:p>
            <a:r>
              <a:rPr lang="en-US" dirty="0" smtClean="0"/>
              <a:t>Click to edit Master title style</a:t>
            </a:r>
            <a:endParaRPr lang="en-US" dirty="0"/>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3"/>
          <p:cNvSpPr>
            <a:spLocks noGrp="1" noChangeArrowheads="1"/>
          </p:cNvSpPr>
          <p:nvPr>
            <p:ph idx="1"/>
          </p:nvPr>
        </p:nvSpPr>
        <p:spPr bwMode="auto">
          <a:xfrm>
            <a:off x="381000" y="685800"/>
            <a:ext cx="82296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smtClean="0"/>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412875"/>
            <a:ext cx="8915400" cy="4530725"/>
          </a:xfrm>
        </p:spPr>
        <p:txBody>
          <a:bodyPr/>
          <a:lstStyle>
            <a:lvl1pPr>
              <a:buSzPct val="88000"/>
              <a:defRPr>
                <a:solidFill>
                  <a:schemeClr val="tx1"/>
                </a:solidFill>
              </a:defRPr>
            </a:lvl1pPr>
            <a:lvl2pPr>
              <a:defRPr sz="2600">
                <a:solidFill>
                  <a:schemeClr val="tx1"/>
                </a:solidFill>
              </a:defRPr>
            </a:lvl2pPr>
            <a:lvl3pPr>
              <a:defRPr sz="2400">
                <a:solidFill>
                  <a:schemeClr val="tx1"/>
                </a:solidFill>
              </a:defRPr>
            </a:lvl3pPr>
            <a:lvl4pPr>
              <a:defRPr sz="2200">
                <a:solidFill>
                  <a:schemeClr val="tx1"/>
                </a:solidFill>
              </a:defRPr>
            </a:lvl4pPr>
            <a:lvl5pPr>
              <a:buClrTx/>
              <a:defRPr>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50"/>
          <p:cNvSpPr>
            <a:spLocks noGrp="1" noChangeArrowheads="1"/>
          </p:cNvSpPr>
          <p:nvPr>
            <p:ph type="title"/>
          </p:nvPr>
        </p:nvSpPr>
        <p:spPr bwMode="gray">
          <a:xfrm>
            <a:off x="250825" y="0"/>
            <a:ext cx="8893175" cy="1016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a:t>
            </a:r>
            <a:br>
              <a:rPr lang="en-US" dirty="0" smtClean="0"/>
            </a:br>
            <a:r>
              <a:rPr lang="en-US" dirty="0" smtClean="0"/>
              <a:t>title style</a:t>
            </a:r>
          </a:p>
        </p:txBody>
      </p:sp>
    </p:spTree>
  </p:cSld>
  <p:clrMapOvr>
    <a:masterClrMapping/>
  </p:clrMapOv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Rectangle 50"/>
          <p:cNvSpPr>
            <a:spLocks noGrp="1" noChangeArrowheads="1"/>
          </p:cNvSpPr>
          <p:nvPr>
            <p:ph type="title"/>
          </p:nvPr>
        </p:nvSpPr>
        <p:spPr bwMode="gray">
          <a:xfrm>
            <a:off x="250825" y="152400"/>
            <a:ext cx="8677275"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a:t>
            </a:r>
            <a:br>
              <a:rPr lang="en-US" dirty="0" smtClean="0"/>
            </a:br>
            <a:r>
              <a:rPr lang="en-US" dirty="0" smtClean="0"/>
              <a:t>title style</a:t>
            </a: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7" name="Rectangle 50"/>
          <p:cNvSpPr>
            <a:spLocks noGrp="1" noChangeArrowheads="1"/>
          </p:cNvSpPr>
          <p:nvPr>
            <p:ph type="title"/>
          </p:nvPr>
        </p:nvSpPr>
        <p:spPr bwMode="gray">
          <a:xfrm>
            <a:off x="250825" y="152400"/>
            <a:ext cx="8677275"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a:t>
            </a:r>
            <a:br>
              <a:rPr lang="en-US" dirty="0" smtClean="0"/>
            </a:br>
            <a:r>
              <a:rPr lang="en-US" dirty="0" smtClean="0"/>
              <a:t>title style</a:t>
            </a:r>
          </a:p>
        </p:txBody>
      </p:sp>
    </p:spTree>
  </p:cSld>
  <p:clrMapOvr>
    <a:masterClrMapping/>
  </p:clrMapOv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Text, and Content">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457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50"/>
          <p:cNvSpPr>
            <a:spLocks noGrp="1" noChangeArrowheads="1"/>
          </p:cNvSpPr>
          <p:nvPr>
            <p:ph type="title"/>
          </p:nvPr>
        </p:nvSpPr>
        <p:spPr bwMode="gray">
          <a:xfrm>
            <a:off x="250825" y="152400"/>
            <a:ext cx="8677275"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a:t>
            </a:r>
            <a:br>
              <a:rPr lang="en-US" dirty="0" smtClean="0"/>
            </a:br>
            <a:r>
              <a:rPr lang="en-US" dirty="0" smtClean="0"/>
              <a:t>title style</a:t>
            </a: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85800" y="6248400"/>
            <a:ext cx="1905000" cy="457200"/>
          </a:xfrm>
          <a:prstGeom prst="rect">
            <a:avLst/>
          </a:prstGeom>
        </p:spPr>
        <p:txBody>
          <a:bodyPr/>
          <a:lstStyle>
            <a:lvl1pPr>
              <a:defRPr/>
            </a:lvl1pPr>
          </a:lstStyle>
          <a:p>
            <a:endParaRPr lang="en-US"/>
          </a:p>
        </p:txBody>
      </p:sp>
      <p:sp>
        <p:nvSpPr>
          <p:cNvPr id="3" name="Footer Placeholder 2"/>
          <p:cNvSpPr>
            <a:spLocks noGrp="1"/>
          </p:cNvSpPr>
          <p:nvPr>
            <p:ph type="ftr" sz="quarter" idx="11"/>
          </p:nvPr>
        </p:nvSpPr>
        <p:spPr>
          <a:xfrm>
            <a:off x="3124200" y="6248400"/>
            <a:ext cx="2895600" cy="457200"/>
          </a:xfrm>
          <a:prstGeom prst="rect">
            <a:avLst/>
          </a:prstGeom>
        </p:spPr>
        <p:txBody>
          <a:bodyPr/>
          <a:lstStyle>
            <a:lvl1pPr>
              <a:defRPr/>
            </a:lvl1pPr>
          </a:lstStyle>
          <a:p>
            <a:endParaRPr lang="en-US"/>
          </a:p>
        </p:txBody>
      </p:sp>
      <p:sp>
        <p:nvSpPr>
          <p:cNvPr id="4" name="Slide Number Placeholder 3"/>
          <p:cNvSpPr>
            <a:spLocks noGrp="1"/>
          </p:cNvSpPr>
          <p:nvPr>
            <p:ph type="sldNum" sz="quarter" idx="12"/>
          </p:nvPr>
        </p:nvSpPr>
        <p:spPr>
          <a:xfrm>
            <a:off x="6553200" y="6248400"/>
            <a:ext cx="1905000" cy="457200"/>
          </a:xfrm>
          <a:prstGeom prst="rect">
            <a:avLst/>
          </a:prstGeom>
        </p:spPr>
        <p:txBody>
          <a:bodyPr/>
          <a:lstStyle>
            <a:lvl1pPr>
              <a:defRPr/>
            </a:lvl1pPr>
          </a:lstStyle>
          <a:p>
            <a:fld id="{FB99454D-EEDF-4AA3-9607-755096ADFF35}" type="slidenum">
              <a:rPr lang="en-US"/>
              <a:pPr/>
              <a:t>‹#›</a:t>
            </a:fld>
            <a:endParaRPr lang="en-US"/>
          </a:p>
        </p:txBody>
      </p:sp>
    </p:spTree>
    <p:extLst>
      <p:ext uri="{BB962C8B-B14F-4D97-AF65-F5344CB8AC3E}">
        <p14:creationId xmlns:p14="http://schemas.microsoft.com/office/powerpoint/2010/main" val="3762082284"/>
      </p:ext>
    </p:extLst>
  </p:cSld>
  <p:clrMapOvr>
    <a:masterClrMapping/>
  </p:clrMapOvr>
  <p:transition>
    <p:dissolv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096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219200"/>
            <a:ext cx="7772400" cy="4876800"/>
          </a:xfrm>
        </p:spPr>
        <p:txBody>
          <a:bodyPr/>
          <a:lstStyle/>
          <a:p>
            <a:pPr lvl="0"/>
            <a:endParaRPr lang="en-US" noProof="0" smtClean="0"/>
          </a:p>
        </p:txBody>
      </p:sp>
    </p:spTree>
    <p:extLst>
      <p:ext uri="{BB962C8B-B14F-4D97-AF65-F5344CB8AC3E}">
        <p14:creationId xmlns:p14="http://schemas.microsoft.com/office/powerpoint/2010/main" val="8542363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412875"/>
            <a:ext cx="8915400" cy="4530725"/>
          </a:xfrm>
        </p:spPr>
        <p:txBody>
          <a:bodyPr/>
          <a:lstStyle>
            <a:lvl1pPr>
              <a:defRPr>
                <a:solidFill>
                  <a:schemeClr val="tx1"/>
                </a:solidFill>
              </a:defRPr>
            </a:lvl1pPr>
            <a:lvl2pPr>
              <a:defRPr sz="2600">
                <a:solidFill>
                  <a:schemeClr val="tx1"/>
                </a:solidFill>
              </a:defRPr>
            </a:lvl2pPr>
            <a:lvl3pPr>
              <a:defRPr sz="2400">
                <a:solidFill>
                  <a:schemeClr val="tx1"/>
                </a:solidFill>
              </a:defRPr>
            </a:lvl3pPr>
            <a:lvl4pPr>
              <a:defRPr sz="2200">
                <a:solidFill>
                  <a:schemeClr val="tx1"/>
                </a:solidFill>
              </a:defRPr>
            </a:lvl4pPr>
            <a:lvl5pPr>
              <a:buClrTx/>
              <a:defRPr>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50"/>
          <p:cNvSpPr>
            <a:spLocks noGrp="1" noChangeArrowheads="1"/>
          </p:cNvSpPr>
          <p:nvPr>
            <p:ph type="title"/>
          </p:nvPr>
        </p:nvSpPr>
        <p:spPr bwMode="gray">
          <a:xfrm>
            <a:off x="250825" y="0"/>
            <a:ext cx="8893175" cy="1016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a:t>
            </a:r>
            <a:br>
              <a:rPr lang="en-US" dirty="0" smtClean="0"/>
            </a:br>
            <a:r>
              <a:rPr lang="en-US" dirty="0" smtClean="0"/>
              <a:t>title style</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7" name="Rectangle 50"/>
          <p:cNvSpPr>
            <a:spLocks noGrp="1" noChangeArrowheads="1"/>
          </p:cNvSpPr>
          <p:nvPr>
            <p:ph type="title"/>
          </p:nvPr>
        </p:nvSpPr>
        <p:spPr bwMode="gray">
          <a:xfrm>
            <a:off x="250825" y="152400"/>
            <a:ext cx="8677275" cy="863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a:t>
            </a:r>
            <a:br>
              <a:rPr lang="en-US" dirty="0" smtClean="0"/>
            </a:br>
            <a:r>
              <a:rPr lang="en-US" dirty="0" smtClean="0"/>
              <a:t>title style</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1"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slideLayout" Target="../slideLayouts/slideLayout9.xml"/><Relationship Id="rId1" Type="http://schemas.openxmlformats.org/officeDocument/2006/relationships/slideLayout" Target="../slideLayouts/slideLayout8.xml"/><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12.xml"/><Relationship Id="rId1"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0" y="914400"/>
            <a:ext cx="8915400" cy="5486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1" name="Text Box 57"/>
          <p:cNvSpPr txBox="1">
            <a:spLocks noChangeArrowheads="1"/>
          </p:cNvSpPr>
          <p:nvPr userDrawn="1"/>
        </p:nvSpPr>
        <p:spPr bwMode="auto">
          <a:xfrm>
            <a:off x="8458200" y="6581775"/>
            <a:ext cx="6858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chemeClr val="tx1"/>
                </a:solidFill>
              </a:rPr>
              <a:pPr algn="r">
                <a:defRPr/>
              </a:pPr>
              <a:t>‹#›</a:t>
            </a:fld>
            <a:endParaRPr lang="en-US" sz="1200" b="1" i="1" dirty="0">
              <a:solidFill>
                <a:schemeClr val="tx1"/>
              </a:solidFill>
            </a:endParaRPr>
          </a:p>
        </p:txBody>
      </p:sp>
      <p:sp>
        <p:nvSpPr>
          <p:cNvPr id="12" name="Text Box 57"/>
          <p:cNvSpPr txBox="1">
            <a:spLocks noChangeArrowheads="1"/>
          </p:cNvSpPr>
          <p:nvPr userDrawn="1"/>
        </p:nvSpPr>
        <p:spPr bwMode="auto">
          <a:xfrm>
            <a:off x="4171950" y="6553200"/>
            <a:ext cx="3067050" cy="276999"/>
          </a:xfrm>
          <a:prstGeom prst="rect">
            <a:avLst/>
          </a:prstGeom>
          <a:noFill/>
          <a:ln w="9525">
            <a:noFill/>
            <a:miter lim="800000"/>
            <a:headEnd/>
            <a:tailEnd/>
          </a:ln>
          <a:effectLst/>
        </p:spPr>
        <p:txBody>
          <a:bodyPr>
            <a:spAutoFit/>
          </a:bodyPr>
          <a:lstStyle/>
          <a:p>
            <a:pPr>
              <a:defRPr/>
            </a:pPr>
            <a:r>
              <a:rPr lang="en-US" sz="1200" b="1" i="1" kern="1200" dirty="0">
                <a:solidFill>
                  <a:schemeClr val="tx1"/>
                </a:solidFill>
                <a:latin typeface="Verdana" pitchFamily="34" charset="0"/>
                <a:ea typeface="ＭＳ Ｐゴシック" charset="-128"/>
                <a:cs typeface="+mn-cs"/>
              </a:rPr>
              <a:t>Ardavan Asef-Vaziri    </a:t>
            </a:r>
            <a:r>
              <a:rPr lang="en-US" sz="1200" b="1" i="1" kern="1200" dirty="0" smtClean="0">
                <a:solidFill>
                  <a:schemeClr val="tx1"/>
                </a:solidFill>
                <a:latin typeface="Verdana" pitchFamily="34" charset="0"/>
                <a:ea typeface="ＭＳ Ｐゴシック" charset="-128"/>
                <a:cs typeface="+mn-cs"/>
              </a:rPr>
              <a:t>Jan</a:t>
            </a:r>
            <a:r>
              <a:rPr lang="en-US" sz="1200" b="1" i="1" kern="1200" baseline="0" dirty="0" smtClean="0">
                <a:solidFill>
                  <a:schemeClr val="tx1"/>
                </a:solidFill>
                <a:latin typeface="Verdana" pitchFamily="34" charset="0"/>
                <a:ea typeface="ＭＳ Ｐゴシック" charset="-128"/>
                <a:cs typeface="+mn-cs"/>
              </a:rPr>
              <a:t>. </a:t>
            </a:r>
            <a:r>
              <a:rPr lang="en-US" sz="1200" b="1" i="1" kern="1200" dirty="0" smtClean="0">
                <a:solidFill>
                  <a:schemeClr val="tx1"/>
                </a:solidFill>
                <a:latin typeface="Verdana" pitchFamily="34" charset="0"/>
                <a:ea typeface="ＭＳ Ｐゴシック" charset="-128"/>
                <a:cs typeface="+mn-cs"/>
              </a:rPr>
              <a:t>2014</a:t>
            </a:r>
            <a:endParaRPr lang="en-US" sz="1200" b="1" i="1" kern="1200" dirty="0">
              <a:solidFill>
                <a:schemeClr val="tx1"/>
              </a:solidFill>
              <a:latin typeface="Verdana" pitchFamily="34" charset="0"/>
              <a:ea typeface="ＭＳ Ｐゴシック" charset="-128"/>
              <a:cs typeface="+mn-cs"/>
            </a:endParaRPr>
          </a:p>
        </p:txBody>
      </p:sp>
      <p:sp>
        <p:nvSpPr>
          <p:cNvPr id="13" name="Text Box 57"/>
          <p:cNvSpPr txBox="1">
            <a:spLocks noChangeArrowheads="1"/>
          </p:cNvSpPr>
          <p:nvPr userDrawn="1"/>
        </p:nvSpPr>
        <p:spPr bwMode="auto">
          <a:xfrm>
            <a:off x="0" y="6553200"/>
            <a:ext cx="4267200" cy="276999"/>
          </a:xfrm>
          <a:prstGeom prst="rect">
            <a:avLst/>
          </a:prstGeom>
          <a:noFill/>
          <a:ln w="9525">
            <a:noFill/>
            <a:miter lim="800000"/>
            <a:headEnd/>
            <a:tailEnd/>
          </a:ln>
          <a:effectLst/>
        </p:spPr>
        <p:txBody>
          <a:bodyPr wrap="square">
            <a:spAutoFit/>
          </a:bodyPr>
          <a:lstStyle/>
          <a:p>
            <a:pPr algn="l">
              <a:defRPr/>
            </a:pPr>
            <a:r>
              <a:rPr lang="en-US" sz="1200" b="1" i="1" baseline="0" dirty="0" smtClean="0">
                <a:solidFill>
                  <a:schemeClr val="tx1"/>
                </a:solidFill>
              </a:rPr>
              <a:t>Network Flow Problems</a:t>
            </a:r>
            <a:endParaRPr lang="en-US" sz="1200" b="1" i="1" dirty="0">
              <a:solidFill>
                <a:schemeClr val="tx1"/>
              </a:solidFill>
            </a:endParaRPr>
          </a:p>
        </p:txBody>
      </p:sp>
      <p:sp>
        <p:nvSpPr>
          <p:cNvPr id="14" name="Rectangle 50"/>
          <p:cNvSpPr>
            <a:spLocks noGrp="1" noChangeArrowheads="1"/>
          </p:cNvSpPr>
          <p:nvPr>
            <p:ph type="title"/>
          </p:nvPr>
        </p:nvSpPr>
        <p:spPr bwMode="gray">
          <a:xfrm>
            <a:off x="0" y="0"/>
            <a:ext cx="9144000" cy="838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cxnSp>
        <p:nvCxnSpPr>
          <p:cNvPr id="19" name="Straight Connector 18"/>
          <p:cNvCxnSpPr/>
          <p:nvPr userDrawn="1"/>
        </p:nvCxnSpPr>
        <p:spPr bwMode="auto">
          <a:xfrm>
            <a:off x="0" y="838200"/>
            <a:ext cx="9144000" cy="1588"/>
          </a:xfrm>
          <a:prstGeom prst="line">
            <a:avLst/>
          </a:prstGeom>
          <a:solidFill>
            <a:schemeClr val="accent1"/>
          </a:solidFill>
          <a:ln w="76200" cap="flat" cmpd="sng" algn="ctr">
            <a:solidFill>
              <a:schemeClr val="accent4"/>
            </a:solidFill>
            <a:prstDash val="solid"/>
            <a:round/>
            <a:headEnd type="none" w="med" len="med"/>
            <a:tailEnd type="none" w="med" len="med"/>
          </a:ln>
          <a:effectLst/>
        </p:spPr>
      </p:cxnSp>
      <p:cxnSp>
        <p:nvCxnSpPr>
          <p:cNvPr id="20" name="Straight Connector 19"/>
          <p:cNvCxnSpPr/>
          <p:nvPr userDrawn="1"/>
        </p:nvCxnSpPr>
        <p:spPr bwMode="auto">
          <a:xfrm>
            <a:off x="0" y="6475412"/>
            <a:ext cx="9144000" cy="1588"/>
          </a:xfrm>
          <a:prstGeom prst="line">
            <a:avLst/>
          </a:prstGeom>
          <a:solidFill>
            <a:schemeClr val="accent1"/>
          </a:solidFill>
          <a:ln w="76200" cap="flat" cmpd="sng" algn="ctr">
            <a:noFill/>
            <a:prstDash val="solid"/>
            <a:round/>
            <a:headEnd type="none" w="med" len="med"/>
            <a:tailEnd type="none" w="med" len="med"/>
          </a:ln>
          <a:effectLst/>
        </p:spPr>
      </p:cxnSp>
      <p:cxnSp>
        <p:nvCxnSpPr>
          <p:cNvPr id="10" name="Straight Connector 9"/>
          <p:cNvCxnSpPr/>
          <p:nvPr userDrawn="1"/>
        </p:nvCxnSpPr>
        <p:spPr bwMode="auto">
          <a:xfrm>
            <a:off x="0" y="6477000"/>
            <a:ext cx="9144000" cy="1588"/>
          </a:xfrm>
          <a:prstGeom prst="line">
            <a:avLst/>
          </a:prstGeom>
          <a:solidFill>
            <a:schemeClr val="accent1"/>
          </a:solidFill>
          <a:ln w="57150" cap="flat" cmpd="sng" algn="ctr">
            <a:solidFill>
              <a:schemeClr val="tx1"/>
            </a:solidFill>
            <a:prstDash val="solid"/>
            <a:round/>
            <a:headEnd type="none" w="med" len="med"/>
            <a:tailEnd type="none" w="med" len="med"/>
          </a:ln>
          <a:effectLst/>
        </p:spPr>
      </p:cxnSp>
    </p:spTree>
  </p:cSld>
  <p:clrMap bg1="lt1" tx1="dk1" bg2="lt2" tx2="dk2" accent1="accent1" accent2="accent2" accent3="accent3" accent4="accent4" accent5="accent5" accent6="accent6" hlink="hlink" folHlink="folHlink"/>
  <p:sldLayoutIdLst>
    <p:sldLayoutId id="2147483763" r:id="rId1"/>
    <p:sldLayoutId id="2147483752" r:id="rId2"/>
    <p:sldLayoutId id="2147483756" r:id="rId3"/>
    <p:sldLayoutId id="2147483761" r:id="rId4"/>
    <p:sldLayoutId id="2147483762" r:id="rId5"/>
    <p:sldLayoutId id="2147483788" r:id="rId6"/>
    <p:sldLayoutId id="2147483790" r:id="rId7"/>
  </p:sldLayoutIdLst>
  <p:transition/>
  <p:timing>
    <p:tnLst>
      <p:par>
        <p:cTn id="1" dur="indefinite" restart="never" nodeType="tmRoot"/>
      </p:par>
    </p:tnLst>
  </p:timing>
  <p:txStyles>
    <p:titleStyle>
      <a:lvl1pPr algn="l" rtl="0" eaLnBrk="1" fontAlgn="base" hangingPunct="1">
        <a:spcBef>
          <a:spcPct val="0"/>
        </a:spcBef>
        <a:spcAft>
          <a:spcPct val="0"/>
        </a:spcAft>
        <a:defRPr sz="3200">
          <a:solidFill>
            <a:schemeClr val="tx1"/>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
          <a:schemeClr val="tx1"/>
        </a:buClr>
        <a:buSzPct val="75000"/>
        <a:buFont typeface="Wingdings" pitchFamily="2" charset="2"/>
        <a:buChar char="p"/>
        <a:defRPr sz="2400">
          <a:solidFill>
            <a:schemeClr val="tx1"/>
          </a:solidFill>
          <a:latin typeface="Book Antiqua" pitchFamily="18" charset="0"/>
          <a:ea typeface="ＭＳ Ｐゴシック" pitchFamily="-65" charset="-128"/>
          <a:cs typeface="Book Antiqua" pitchFamily="18" charset="0"/>
        </a:defRPr>
      </a:lvl1pPr>
      <a:lvl2pPr marL="742950" indent="-285750" algn="l" rtl="0" eaLnBrk="1" fontAlgn="base" hangingPunct="1">
        <a:spcBef>
          <a:spcPct val="20000"/>
        </a:spcBef>
        <a:spcAft>
          <a:spcPct val="0"/>
        </a:spcAft>
        <a:buClr>
          <a:schemeClr val="tx1"/>
        </a:buClr>
        <a:buSzPct val="75000"/>
        <a:buFont typeface="Wingdings" pitchFamily="2" charset="2"/>
        <a:buChar char="n"/>
        <a:defRPr sz="2200">
          <a:solidFill>
            <a:schemeClr val="tx1"/>
          </a:solidFill>
          <a:latin typeface="Book Antiqua" pitchFamily="18"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Book Antiqua" pitchFamily="18" charset="0"/>
          <a:ea typeface="ＭＳ Ｐゴシック" pitchFamily="-112" charset="-128"/>
        </a:defRPr>
      </a:lvl3pPr>
      <a:lvl4pPr marL="1600200" indent="-228600" algn="l" rtl="0" eaLnBrk="1" fontAlgn="base" hangingPunct="1">
        <a:spcBef>
          <a:spcPct val="20000"/>
        </a:spcBef>
        <a:spcAft>
          <a:spcPct val="0"/>
        </a:spcAft>
        <a:buClr>
          <a:schemeClr val="tx1"/>
        </a:buClr>
        <a:buFont typeface="Wingdings" pitchFamily="2" charset="2"/>
        <a:buChar char="§"/>
        <a:defRPr sz="2000">
          <a:solidFill>
            <a:schemeClr val="tx1"/>
          </a:solidFill>
          <a:latin typeface="Book Antiqua" pitchFamily="18"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381000" y="685800"/>
            <a:ext cx="82296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smtClean="0"/>
          </a:p>
        </p:txBody>
      </p:sp>
      <p:sp>
        <p:nvSpPr>
          <p:cNvPr id="11" name="Text Box 57"/>
          <p:cNvSpPr txBox="1">
            <a:spLocks noChangeArrowheads="1"/>
          </p:cNvSpPr>
          <p:nvPr userDrawn="1"/>
        </p:nvSpPr>
        <p:spPr bwMode="auto">
          <a:xfrm>
            <a:off x="8458200" y="6581775"/>
            <a:ext cx="6858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B050"/>
                </a:solidFill>
              </a:rPr>
              <a:pPr algn="r">
                <a:defRPr/>
              </a:pPr>
              <a:t>‹#›</a:t>
            </a:fld>
            <a:endParaRPr lang="en-US" sz="1200" b="1" i="1" dirty="0">
              <a:solidFill>
                <a:srgbClr val="00B050"/>
              </a:solidFill>
            </a:endParaRPr>
          </a:p>
        </p:txBody>
      </p:sp>
      <p:sp>
        <p:nvSpPr>
          <p:cNvPr id="12" name="Text Box 57"/>
          <p:cNvSpPr txBox="1">
            <a:spLocks noChangeArrowheads="1"/>
          </p:cNvSpPr>
          <p:nvPr userDrawn="1"/>
        </p:nvSpPr>
        <p:spPr bwMode="auto">
          <a:xfrm>
            <a:off x="4171950" y="6553200"/>
            <a:ext cx="3067050" cy="276999"/>
          </a:xfrm>
          <a:prstGeom prst="rect">
            <a:avLst/>
          </a:prstGeom>
          <a:noFill/>
          <a:ln w="9525">
            <a:noFill/>
            <a:miter lim="800000"/>
            <a:headEnd/>
            <a:tailEnd/>
          </a:ln>
          <a:effectLst/>
        </p:spPr>
        <p:txBody>
          <a:bodyPr>
            <a:spAutoFit/>
          </a:bodyPr>
          <a:lstStyle/>
          <a:p>
            <a:pPr>
              <a:defRPr/>
            </a:pPr>
            <a:r>
              <a:rPr lang="en-US" sz="1200" b="1" i="1" dirty="0" err="1">
                <a:solidFill>
                  <a:srgbClr val="00B050"/>
                </a:solidFill>
              </a:rPr>
              <a:t>Ardavan</a:t>
            </a:r>
            <a:r>
              <a:rPr lang="en-US" sz="1200" b="1" i="1" dirty="0">
                <a:solidFill>
                  <a:srgbClr val="00B050"/>
                </a:solidFill>
              </a:rPr>
              <a:t> </a:t>
            </a:r>
            <a:r>
              <a:rPr lang="en-US" sz="1200" b="1" i="1" dirty="0" err="1">
                <a:solidFill>
                  <a:srgbClr val="00B050"/>
                </a:solidFill>
              </a:rPr>
              <a:t>Asef-Vaziri</a:t>
            </a:r>
            <a:r>
              <a:rPr lang="en-US" sz="1200" b="1" i="1" dirty="0">
                <a:solidFill>
                  <a:srgbClr val="00B050"/>
                </a:solidFill>
              </a:rPr>
              <a:t>    </a:t>
            </a:r>
            <a:r>
              <a:rPr lang="en-US" sz="1200" b="1" i="1" dirty="0" smtClean="0">
                <a:solidFill>
                  <a:srgbClr val="00B050"/>
                </a:solidFill>
              </a:rPr>
              <a:t>Jul-09</a:t>
            </a:r>
            <a:endParaRPr lang="en-US" sz="1200" b="1" i="1" dirty="0">
              <a:solidFill>
                <a:srgbClr val="00B050"/>
              </a:solidFill>
            </a:endParaRPr>
          </a:p>
        </p:txBody>
      </p:sp>
      <p:sp>
        <p:nvSpPr>
          <p:cNvPr id="13" name="Text Box 57"/>
          <p:cNvSpPr txBox="1">
            <a:spLocks noChangeArrowheads="1"/>
          </p:cNvSpPr>
          <p:nvPr userDrawn="1"/>
        </p:nvSpPr>
        <p:spPr bwMode="auto">
          <a:xfrm>
            <a:off x="0" y="6553200"/>
            <a:ext cx="4267200" cy="276999"/>
          </a:xfrm>
          <a:prstGeom prst="rect">
            <a:avLst/>
          </a:prstGeom>
          <a:noFill/>
          <a:ln w="9525">
            <a:noFill/>
            <a:miter lim="800000"/>
            <a:headEnd/>
            <a:tailEnd/>
          </a:ln>
          <a:effectLst/>
        </p:spPr>
        <p:txBody>
          <a:bodyPr wrap="square">
            <a:spAutoFit/>
          </a:bodyPr>
          <a:lstStyle/>
          <a:p>
            <a:pPr algn="l">
              <a:defRPr/>
            </a:pPr>
            <a:r>
              <a:rPr lang="en-US" sz="1200" b="1" i="1" kern="1200" dirty="0" smtClean="0">
                <a:solidFill>
                  <a:srgbClr val="00B050"/>
                </a:solidFill>
                <a:latin typeface="Verdana" pitchFamily="34" charset="0"/>
                <a:ea typeface="ＭＳ Ｐゴシック" charset="-128"/>
                <a:cs typeface="+mn-cs"/>
              </a:rPr>
              <a:t>Theory of Constraints:  1- Throughput World </a:t>
            </a:r>
            <a:endParaRPr lang="en-US" sz="1200" b="1" i="1" kern="1200" dirty="0">
              <a:solidFill>
                <a:srgbClr val="00B050"/>
              </a:solidFill>
              <a:latin typeface="Verdana" pitchFamily="34" charset="0"/>
              <a:ea typeface="ＭＳ Ｐゴシック" charset="-128"/>
              <a:cs typeface="+mn-cs"/>
            </a:endParaRPr>
          </a:p>
        </p:txBody>
      </p:sp>
      <p:cxnSp>
        <p:nvCxnSpPr>
          <p:cNvPr id="19" name="Straight Connector 18"/>
          <p:cNvCxnSpPr/>
          <p:nvPr userDrawn="1"/>
        </p:nvCxnSpPr>
        <p:spPr bwMode="auto">
          <a:xfrm>
            <a:off x="0" y="455612"/>
            <a:ext cx="9144000" cy="1588"/>
          </a:xfrm>
          <a:prstGeom prst="line">
            <a:avLst/>
          </a:prstGeom>
          <a:solidFill>
            <a:schemeClr val="accent1"/>
          </a:solidFill>
          <a:ln w="127000" cap="flat" cmpd="sng" algn="ctr">
            <a:solidFill>
              <a:srgbClr val="00B050"/>
            </a:solidFill>
            <a:prstDash val="solid"/>
            <a:round/>
            <a:headEnd type="none" w="med" len="med"/>
            <a:tailEnd type="none" w="med" len="med"/>
          </a:ln>
          <a:effectLst/>
        </p:spPr>
      </p:cxnSp>
      <p:cxnSp>
        <p:nvCxnSpPr>
          <p:cNvPr id="20" name="Straight Connector 19"/>
          <p:cNvCxnSpPr/>
          <p:nvPr userDrawn="1"/>
        </p:nvCxnSpPr>
        <p:spPr bwMode="auto">
          <a:xfrm>
            <a:off x="0" y="6475412"/>
            <a:ext cx="9144000" cy="1588"/>
          </a:xfrm>
          <a:prstGeom prst="line">
            <a:avLst/>
          </a:prstGeom>
          <a:solidFill>
            <a:schemeClr val="accent1"/>
          </a:solidFill>
          <a:ln w="76200" cap="flat" cmpd="sng" algn="ctr">
            <a:solidFill>
              <a:srgbClr val="00B050"/>
            </a:solidFill>
            <a:prstDash val="solid"/>
            <a:round/>
            <a:headEnd type="none" w="med" len="med"/>
            <a:tailEnd type="none" w="med" len="med"/>
          </a:ln>
          <a:effectLst/>
        </p:spPr>
      </p:cxnSp>
      <p:sp>
        <p:nvSpPr>
          <p:cNvPr id="9" name="Text Box 57"/>
          <p:cNvSpPr txBox="1">
            <a:spLocks noChangeArrowheads="1"/>
          </p:cNvSpPr>
          <p:nvPr userDrawn="1"/>
        </p:nvSpPr>
        <p:spPr bwMode="auto">
          <a:xfrm>
            <a:off x="152400" y="-76200"/>
            <a:ext cx="4267200" cy="523220"/>
          </a:xfrm>
          <a:prstGeom prst="rect">
            <a:avLst/>
          </a:prstGeom>
          <a:noFill/>
          <a:ln w="9525">
            <a:noFill/>
            <a:miter lim="800000"/>
            <a:headEnd/>
            <a:tailEnd/>
          </a:ln>
          <a:effectLst/>
        </p:spPr>
        <p:txBody>
          <a:bodyPr wrap="square">
            <a:spAutoFit/>
          </a:bodyPr>
          <a:lstStyle/>
          <a:p>
            <a:pPr algn="l">
              <a:defRPr/>
            </a:pPr>
            <a:r>
              <a:rPr lang="en-US" sz="2800" b="0" i="0" dirty="0" smtClean="0">
                <a:solidFill>
                  <a:srgbClr val="00B050"/>
                </a:solidFill>
                <a:latin typeface="Impact" pitchFamily="34" charset="0"/>
              </a:rPr>
              <a:t>Information</a:t>
            </a:r>
            <a:endParaRPr lang="en-US" sz="2800" b="0" i="0" dirty="0">
              <a:solidFill>
                <a:srgbClr val="00B050"/>
              </a:solidFill>
              <a:latin typeface="Impact" pitchFamily="34" charset="0"/>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par>
    </p:tnLst>
  </p:timing>
  <p:txStyles>
    <p:titleStyle>
      <a:lvl1pPr algn="l" rtl="0" eaLnBrk="1" fontAlgn="base" hangingPunct="1">
        <a:spcBef>
          <a:spcPct val="0"/>
        </a:spcBef>
        <a:spcAft>
          <a:spcPct val="0"/>
        </a:spcAft>
        <a:defRPr sz="3600">
          <a:solidFill>
            <a:srgbClr val="00B05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None/>
        <a:defRPr sz="2000">
          <a:solidFill>
            <a:schemeClr val="tx1"/>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lumMod val="85000"/>
          </a:schemeClr>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381000" y="1412875"/>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1" name="Text Box 57"/>
          <p:cNvSpPr txBox="1">
            <a:spLocks noChangeArrowheads="1"/>
          </p:cNvSpPr>
          <p:nvPr userDrawn="1"/>
        </p:nvSpPr>
        <p:spPr bwMode="auto">
          <a:xfrm>
            <a:off x="8458200" y="6581775"/>
            <a:ext cx="6858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2060"/>
                </a:solidFill>
              </a:rPr>
              <a:pPr algn="r">
                <a:defRPr/>
              </a:pPr>
              <a:t>‹#›</a:t>
            </a:fld>
            <a:endParaRPr lang="en-US" sz="1200" b="1" i="1" dirty="0">
              <a:solidFill>
                <a:srgbClr val="002060"/>
              </a:solidFill>
            </a:endParaRPr>
          </a:p>
        </p:txBody>
      </p:sp>
      <p:sp>
        <p:nvSpPr>
          <p:cNvPr id="12" name="Text Box 57"/>
          <p:cNvSpPr txBox="1">
            <a:spLocks noChangeArrowheads="1"/>
          </p:cNvSpPr>
          <p:nvPr userDrawn="1"/>
        </p:nvSpPr>
        <p:spPr bwMode="auto">
          <a:xfrm>
            <a:off x="4171950" y="6553200"/>
            <a:ext cx="3067050" cy="276999"/>
          </a:xfrm>
          <a:prstGeom prst="rect">
            <a:avLst/>
          </a:prstGeom>
          <a:noFill/>
          <a:ln w="9525">
            <a:noFill/>
            <a:miter lim="800000"/>
            <a:headEnd/>
            <a:tailEnd/>
          </a:ln>
          <a:effectLst/>
        </p:spPr>
        <p:txBody>
          <a:bodyPr>
            <a:spAutoFit/>
          </a:bodyPr>
          <a:lstStyle/>
          <a:p>
            <a:pPr>
              <a:defRPr/>
            </a:pPr>
            <a:r>
              <a:rPr lang="en-US" sz="1200" b="1" i="1" dirty="0" err="1">
                <a:solidFill>
                  <a:srgbClr val="002060"/>
                </a:solidFill>
              </a:rPr>
              <a:t>Ardavan</a:t>
            </a:r>
            <a:r>
              <a:rPr lang="en-US" sz="1200" b="1" i="1" dirty="0">
                <a:solidFill>
                  <a:srgbClr val="002060"/>
                </a:solidFill>
              </a:rPr>
              <a:t> </a:t>
            </a:r>
            <a:r>
              <a:rPr lang="en-US" sz="1200" b="1" i="1" dirty="0" err="1">
                <a:solidFill>
                  <a:srgbClr val="002060"/>
                </a:solidFill>
              </a:rPr>
              <a:t>Asef-Vaziri</a:t>
            </a:r>
            <a:r>
              <a:rPr lang="en-US" sz="1200" b="1" i="1" dirty="0">
                <a:solidFill>
                  <a:srgbClr val="002060"/>
                </a:solidFill>
              </a:rPr>
              <a:t>    </a:t>
            </a:r>
            <a:r>
              <a:rPr lang="en-US" sz="1200" b="1" i="1" dirty="0" smtClean="0">
                <a:solidFill>
                  <a:srgbClr val="002060"/>
                </a:solidFill>
              </a:rPr>
              <a:t>Jul-09</a:t>
            </a:r>
            <a:endParaRPr lang="en-US" sz="1200" b="1" i="1" dirty="0">
              <a:solidFill>
                <a:srgbClr val="002060"/>
              </a:solidFill>
            </a:endParaRPr>
          </a:p>
        </p:txBody>
      </p:sp>
      <p:sp>
        <p:nvSpPr>
          <p:cNvPr id="13" name="Text Box 57"/>
          <p:cNvSpPr txBox="1">
            <a:spLocks noChangeArrowheads="1"/>
          </p:cNvSpPr>
          <p:nvPr userDrawn="1"/>
        </p:nvSpPr>
        <p:spPr bwMode="auto">
          <a:xfrm>
            <a:off x="0" y="6553200"/>
            <a:ext cx="4267200" cy="276999"/>
          </a:xfrm>
          <a:prstGeom prst="rect">
            <a:avLst/>
          </a:prstGeom>
          <a:noFill/>
          <a:ln w="9525">
            <a:noFill/>
            <a:miter lim="800000"/>
            <a:headEnd/>
            <a:tailEnd/>
          </a:ln>
          <a:effectLst/>
        </p:spPr>
        <p:txBody>
          <a:bodyPr wrap="square">
            <a:spAutoFit/>
          </a:bodyPr>
          <a:lstStyle/>
          <a:p>
            <a:pPr algn="l" rtl="0" eaLnBrk="0" fontAlgn="base" hangingPunct="0">
              <a:spcBef>
                <a:spcPct val="0"/>
              </a:spcBef>
              <a:spcAft>
                <a:spcPct val="0"/>
              </a:spcAft>
              <a:defRPr/>
            </a:pPr>
            <a:r>
              <a:rPr lang="en-US" sz="1200" b="1" i="1" kern="1200" dirty="0" smtClean="0">
                <a:solidFill>
                  <a:srgbClr val="002060"/>
                </a:solidFill>
                <a:latin typeface="Verdana" pitchFamily="34" charset="0"/>
                <a:ea typeface="ＭＳ Ｐゴシック" charset="-128"/>
                <a:cs typeface="+mn-cs"/>
              </a:rPr>
              <a:t>Theory of Constraints:  1- Throughput World </a:t>
            </a:r>
            <a:endParaRPr lang="en-US" sz="1200" b="1" i="1" kern="1200" dirty="0">
              <a:solidFill>
                <a:srgbClr val="002060"/>
              </a:solidFill>
              <a:latin typeface="Verdana" pitchFamily="34" charset="0"/>
              <a:ea typeface="ＭＳ Ｐゴシック" charset="-128"/>
              <a:cs typeface="+mn-cs"/>
            </a:endParaRPr>
          </a:p>
        </p:txBody>
      </p:sp>
      <p:sp>
        <p:nvSpPr>
          <p:cNvPr id="14" name="Rectangle 50"/>
          <p:cNvSpPr>
            <a:spLocks noGrp="1" noChangeArrowheads="1"/>
          </p:cNvSpPr>
          <p:nvPr>
            <p:ph type="title"/>
          </p:nvPr>
        </p:nvSpPr>
        <p:spPr bwMode="gray">
          <a:xfrm>
            <a:off x="250825" y="0"/>
            <a:ext cx="8664575"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Practice: </a:t>
            </a:r>
            <a:br>
              <a:rPr lang="en-US" dirty="0" smtClean="0"/>
            </a:br>
            <a:endParaRPr lang="en-US" dirty="0" smtClean="0"/>
          </a:p>
        </p:txBody>
      </p:sp>
      <p:cxnSp>
        <p:nvCxnSpPr>
          <p:cNvPr id="19" name="Straight Connector 18"/>
          <p:cNvCxnSpPr/>
          <p:nvPr userDrawn="1"/>
        </p:nvCxnSpPr>
        <p:spPr bwMode="auto">
          <a:xfrm>
            <a:off x="0" y="1141412"/>
            <a:ext cx="9144000" cy="1588"/>
          </a:xfrm>
          <a:prstGeom prst="line">
            <a:avLst/>
          </a:prstGeom>
          <a:solidFill>
            <a:schemeClr val="accent1"/>
          </a:solidFill>
          <a:ln w="127000" cap="flat" cmpd="sng" algn="ctr">
            <a:solidFill>
              <a:srgbClr val="002060"/>
            </a:solidFill>
            <a:prstDash val="solid"/>
            <a:round/>
            <a:headEnd type="none" w="med" len="med"/>
            <a:tailEnd type="none" w="med" len="med"/>
          </a:ln>
          <a:effectLst/>
        </p:spPr>
      </p:cxnSp>
      <p:cxnSp>
        <p:nvCxnSpPr>
          <p:cNvPr id="20" name="Straight Connector 19"/>
          <p:cNvCxnSpPr/>
          <p:nvPr userDrawn="1"/>
        </p:nvCxnSpPr>
        <p:spPr bwMode="auto">
          <a:xfrm>
            <a:off x="0" y="6475412"/>
            <a:ext cx="9144000" cy="1588"/>
          </a:xfrm>
          <a:prstGeom prst="line">
            <a:avLst/>
          </a:prstGeom>
          <a:solidFill>
            <a:schemeClr val="accent1"/>
          </a:solidFill>
          <a:ln w="76200" cap="flat" cmpd="sng" algn="ctr">
            <a:solidFill>
              <a:srgbClr val="002060"/>
            </a:solidFill>
            <a:prstDash val="solid"/>
            <a:round/>
            <a:headEnd type="none" w="med" len="med"/>
            <a:tailEnd type="none" w="med" len="med"/>
          </a:ln>
          <a:effectLst/>
        </p:spPr>
      </p:cxnSp>
    </p:spTree>
  </p:cSld>
  <p:clrMap bg1="lt1" tx1="dk1" bg2="lt2" tx2="dk2" accent1="accent1" accent2="accent2" accent3="accent3" accent4="accent4" accent5="accent5" accent6="accent6" hlink="hlink" folHlink="folHlink"/>
  <p:sldLayoutIdLst>
    <p:sldLayoutId id="2147483766" r:id="rId1"/>
    <p:sldLayoutId id="2147483768" r:id="rId2"/>
    <p:sldLayoutId id="2147483769" r:id="rId3"/>
  </p:sldLayoutIdLst>
  <p:transition/>
  <p:timing>
    <p:tnLst>
      <p:par>
        <p:cTn id="1" dur="indefinite" restart="never" nodeType="tmRoot"/>
      </p:par>
    </p:tnLst>
  </p:timing>
  <p:txStyles>
    <p:titleStyle>
      <a:lvl1pPr algn="l" rtl="0" eaLnBrk="1" fontAlgn="base" hangingPunct="1">
        <a:spcBef>
          <a:spcPct val="0"/>
        </a:spcBef>
        <a:spcAft>
          <a:spcPct val="0"/>
        </a:spcAft>
        <a:defRPr sz="3600">
          <a:solidFill>
            <a:srgbClr val="00206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Char char="p"/>
        <a:defRPr sz="2800">
          <a:solidFill>
            <a:srgbClr val="002060"/>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rgbClr val="002060"/>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rgbClr val="002060"/>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rgbClr val="002060"/>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381000" y="685800"/>
            <a:ext cx="8229600" cy="541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dirty="0" smtClean="0"/>
          </a:p>
        </p:txBody>
      </p:sp>
      <p:sp>
        <p:nvSpPr>
          <p:cNvPr id="11" name="Text Box 57"/>
          <p:cNvSpPr txBox="1">
            <a:spLocks noChangeArrowheads="1"/>
          </p:cNvSpPr>
          <p:nvPr userDrawn="1"/>
        </p:nvSpPr>
        <p:spPr bwMode="auto">
          <a:xfrm>
            <a:off x="8458200" y="6581775"/>
            <a:ext cx="685800" cy="276999"/>
          </a:xfrm>
          <a:prstGeom prst="rect">
            <a:avLst/>
          </a:prstGeom>
          <a:noFill/>
          <a:ln w="9525">
            <a:noFill/>
            <a:miter lim="800000"/>
            <a:headEnd/>
            <a:tailEnd/>
          </a:ln>
          <a:effectLst/>
        </p:spPr>
        <p:txBody>
          <a:bodyPr wrap="square">
            <a:spAutoFit/>
          </a:bodyPr>
          <a:lstStyle/>
          <a:p>
            <a:pPr algn="r">
              <a:defRPr/>
            </a:pPr>
            <a:fld id="{0CC00814-8DFB-4A98-8C67-ED9467B5CADE}" type="slidenum">
              <a:rPr lang="en-US" sz="1200" b="1" i="1" smtClean="0">
                <a:solidFill>
                  <a:srgbClr val="00B050"/>
                </a:solidFill>
              </a:rPr>
              <a:pPr algn="r">
                <a:defRPr/>
              </a:pPr>
              <a:t>‹#›</a:t>
            </a:fld>
            <a:endParaRPr lang="en-US" sz="1200" b="1" i="1" dirty="0">
              <a:solidFill>
                <a:srgbClr val="00B050"/>
              </a:solidFill>
            </a:endParaRPr>
          </a:p>
        </p:txBody>
      </p:sp>
      <p:sp>
        <p:nvSpPr>
          <p:cNvPr id="12" name="Text Box 57"/>
          <p:cNvSpPr txBox="1">
            <a:spLocks noChangeArrowheads="1"/>
          </p:cNvSpPr>
          <p:nvPr userDrawn="1"/>
        </p:nvSpPr>
        <p:spPr bwMode="auto">
          <a:xfrm>
            <a:off x="4171950" y="6553200"/>
            <a:ext cx="3067050" cy="276225"/>
          </a:xfrm>
          <a:prstGeom prst="rect">
            <a:avLst/>
          </a:prstGeom>
          <a:noFill/>
          <a:ln w="9525">
            <a:noFill/>
            <a:miter lim="800000"/>
            <a:headEnd/>
            <a:tailEnd/>
          </a:ln>
          <a:effectLst/>
        </p:spPr>
        <p:txBody>
          <a:bodyPr>
            <a:spAutoFit/>
          </a:bodyPr>
          <a:lstStyle/>
          <a:p>
            <a:pPr>
              <a:defRPr/>
            </a:pPr>
            <a:r>
              <a:rPr lang="en-US" sz="1200" b="1" i="1" dirty="0" err="1">
                <a:solidFill>
                  <a:srgbClr val="00B050"/>
                </a:solidFill>
              </a:rPr>
              <a:t>Ardavan</a:t>
            </a:r>
            <a:r>
              <a:rPr lang="en-US" sz="1200" b="1" i="1" dirty="0">
                <a:solidFill>
                  <a:srgbClr val="00B050"/>
                </a:solidFill>
              </a:rPr>
              <a:t> </a:t>
            </a:r>
            <a:r>
              <a:rPr lang="en-US" sz="1200" b="1" i="1" dirty="0" err="1">
                <a:solidFill>
                  <a:srgbClr val="00B050"/>
                </a:solidFill>
              </a:rPr>
              <a:t>Asef-Vaziri</a:t>
            </a:r>
            <a:r>
              <a:rPr lang="en-US" sz="1200" b="1" i="1" dirty="0">
                <a:solidFill>
                  <a:srgbClr val="00B050"/>
                </a:solidFill>
              </a:rPr>
              <a:t>    6/4/2009</a:t>
            </a:r>
          </a:p>
        </p:txBody>
      </p:sp>
      <p:sp>
        <p:nvSpPr>
          <p:cNvPr id="13" name="Text Box 57"/>
          <p:cNvSpPr txBox="1">
            <a:spLocks noChangeArrowheads="1"/>
          </p:cNvSpPr>
          <p:nvPr userDrawn="1"/>
        </p:nvSpPr>
        <p:spPr bwMode="auto">
          <a:xfrm>
            <a:off x="0" y="6553200"/>
            <a:ext cx="4267200" cy="276999"/>
          </a:xfrm>
          <a:prstGeom prst="rect">
            <a:avLst/>
          </a:prstGeom>
          <a:noFill/>
          <a:ln w="9525">
            <a:noFill/>
            <a:miter lim="800000"/>
            <a:headEnd/>
            <a:tailEnd/>
          </a:ln>
          <a:effectLst/>
        </p:spPr>
        <p:txBody>
          <a:bodyPr wrap="square">
            <a:spAutoFit/>
          </a:bodyPr>
          <a:lstStyle/>
          <a:p>
            <a:pPr algn="l">
              <a:defRPr/>
            </a:pPr>
            <a:r>
              <a:rPr lang="en-US" sz="1200" b="1" i="1" dirty="0" smtClean="0">
                <a:solidFill>
                  <a:srgbClr val="00B050"/>
                </a:solidFill>
              </a:rPr>
              <a:t>Lean Thinking:  1- Introduction </a:t>
            </a:r>
            <a:endParaRPr lang="en-US" sz="1200" b="1" i="1" dirty="0">
              <a:solidFill>
                <a:srgbClr val="00B050"/>
              </a:solidFill>
            </a:endParaRPr>
          </a:p>
        </p:txBody>
      </p:sp>
      <p:cxnSp>
        <p:nvCxnSpPr>
          <p:cNvPr id="19" name="Straight Connector 18"/>
          <p:cNvCxnSpPr/>
          <p:nvPr userDrawn="1"/>
        </p:nvCxnSpPr>
        <p:spPr bwMode="auto">
          <a:xfrm>
            <a:off x="0" y="455612"/>
            <a:ext cx="9144000" cy="1588"/>
          </a:xfrm>
          <a:prstGeom prst="line">
            <a:avLst/>
          </a:prstGeom>
          <a:solidFill>
            <a:schemeClr val="accent1"/>
          </a:solidFill>
          <a:ln w="127000" cap="flat" cmpd="sng" algn="ctr">
            <a:solidFill>
              <a:srgbClr val="00B050"/>
            </a:solidFill>
            <a:prstDash val="solid"/>
            <a:round/>
            <a:headEnd type="none" w="med" len="med"/>
            <a:tailEnd type="none" w="med" len="med"/>
          </a:ln>
          <a:effectLst/>
        </p:spPr>
      </p:cxnSp>
      <p:cxnSp>
        <p:nvCxnSpPr>
          <p:cNvPr id="20" name="Straight Connector 19"/>
          <p:cNvCxnSpPr/>
          <p:nvPr userDrawn="1"/>
        </p:nvCxnSpPr>
        <p:spPr bwMode="auto">
          <a:xfrm>
            <a:off x="0" y="6475412"/>
            <a:ext cx="9144000" cy="1588"/>
          </a:xfrm>
          <a:prstGeom prst="line">
            <a:avLst/>
          </a:prstGeom>
          <a:solidFill>
            <a:schemeClr val="accent1"/>
          </a:solidFill>
          <a:ln w="76200" cap="flat" cmpd="sng" algn="ctr">
            <a:solidFill>
              <a:srgbClr val="00B050"/>
            </a:solidFill>
            <a:prstDash val="solid"/>
            <a:round/>
            <a:headEnd type="none" w="med" len="med"/>
            <a:tailEnd type="none" w="med" len="med"/>
          </a:ln>
          <a:effectLst/>
        </p:spPr>
      </p:cxnSp>
      <p:sp>
        <p:nvSpPr>
          <p:cNvPr id="9" name="Text Box 57"/>
          <p:cNvSpPr txBox="1">
            <a:spLocks noChangeArrowheads="1"/>
          </p:cNvSpPr>
          <p:nvPr userDrawn="1"/>
        </p:nvSpPr>
        <p:spPr bwMode="auto">
          <a:xfrm>
            <a:off x="152400" y="-76200"/>
            <a:ext cx="4267200" cy="523220"/>
          </a:xfrm>
          <a:prstGeom prst="rect">
            <a:avLst/>
          </a:prstGeom>
          <a:noFill/>
          <a:ln w="9525">
            <a:noFill/>
            <a:miter lim="800000"/>
            <a:headEnd/>
            <a:tailEnd/>
          </a:ln>
          <a:effectLst/>
        </p:spPr>
        <p:txBody>
          <a:bodyPr wrap="square">
            <a:spAutoFit/>
          </a:bodyPr>
          <a:lstStyle/>
          <a:p>
            <a:pPr algn="l">
              <a:defRPr/>
            </a:pPr>
            <a:r>
              <a:rPr lang="en-US" sz="2800" b="0" i="0" dirty="0" smtClean="0">
                <a:solidFill>
                  <a:srgbClr val="00B050"/>
                </a:solidFill>
                <a:latin typeface="Impact" pitchFamily="34" charset="0"/>
              </a:rPr>
              <a:t>Information</a:t>
            </a:r>
            <a:endParaRPr lang="en-US" sz="2800" b="0" i="0" dirty="0">
              <a:solidFill>
                <a:srgbClr val="00B050"/>
              </a:solidFill>
              <a:latin typeface="Impact" pitchFamily="34" charset="0"/>
            </a:endParaRPr>
          </a:p>
        </p:txBody>
      </p:sp>
    </p:spTree>
  </p:cSld>
  <p:clrMap bg1="lt1" tx1="dk1" bg2="lt2" tx2="dk2" accent1="accent1" accent2="accent2" accent3="accent3" accent4="accent4" accent5="accent5" accent6="accent6" hlink="hlink" folHlink="folHlink"/>
  <p:sldLayoutIdLst>
    <p:sldLayoutId id="2147483787" r:id="rId1"/>
    <p:sldLayoutId id="2147483786" r:id="rId2"/>
  </p:sldLayoutIdLst>
  <p:transition/>
  <p:timing>
    <p:tnLst>
      <p:par>
        <p:cTn id="1" dur="indefinite" restart="never" nodeType="tmRoot"/>
      </p:par>
    </p:tnLst>
  </p:timing>
  <p:txStyles>
    <p:titleStyle>
      <a:lvl1pPr algn="l" rtl="0" eaLnBrk="1" fontAlgn="base" hangingPunct="1">
        <a:spcBef>
          <a:spcPct val="0"/>
        </a:spcBef>
        <a:spcAft>
          <a:spcPct val="0"/>
        </a:spcAft>
        <a:defRPr sz="3600">
          <a:solidFill>
            <a:srgbClr val="00B050"/>
          </a:solidFill>
          <a:latin typeface="Impact" pitchFamily="34" charset="0"/>
          <a:ea typeface="ＭＳ Ｐゴシック" pitchFamily="-65" charset="-128"/>
          <a:cs typeface="Impact" pitchFamily="34" charset="0"/>
        </a:defRPr>
      </a:lvl1pPr>
      <a:lvl2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2pPr>
      <a:lvl3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3pPr>
      <a:lvl4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4pPr>
      <a:lvl5pPr algn="l" rtl="0" eaLnBrk="1" fontAlgn="base" hangingPunct="1">
        <a:spcBef>
          <a:spcPct val="0"/>
        </a:spcBef>
        <a:spcAft>
          <a:spcPct val="0"/>
        </a:spcAft>
        <a:defRPr sz="4400">
          <a:solidFill>
            <a:schemeClr val="tx2"/>
          </a:solidFill>
          <a:latin typeface="Garamond" pitchFamily="-112" charset="0"/>
          <a:ea typeface="ＭＳ Ｐゴシック" pitchFamily="-65" charset="-128"/>
          <a:cs typeface="ＭＳ Ｐゴシック" pitchFamily="-65" charset="-128"/>
        </a:defRPr>
      </a:lvl5pPr>
      <a:lvl6pPr marL="457200" algn="l" rtl="0" eaLnBrk="1" fontAlgn="base" hangingPunct="1">
        <a:spcBef>
          <a:spcPct val="0"/>
        </a:spcBef>
        <a:spcAft>
          <a:spcPct val="0"/>
        </a:spcAft>
        <a:defRPr sz="4400">
          <a:solidFill>
            <a:schemeClr val="tx2"/>
          </a:solidFill>
          <a:latin typeface="Garamond" pitchFamily="-112" charset="0"/>
        </a:defRPr>
      </a:lvl6pPr>
      <a:lvl7pPr marL="914400" algn="l" rtl="0" eaLnBrk="1" fontAlgn="base" hangingPunct="1">
        <a:spcBef>
          <a:spcPct val="0"/>
        </a:spcBef>
        <a:spcAft>
          <a:spcPct val="0"/>
        </a:spcAft>
        <a:defRPr sz="4400">
          <a:solidFill>
            <a:schemeClr val="tx2"/>
          </a:solidFill>
          <a:latin typeface="Garamond" pitchFamily="-112" charset="0"/>
        </a:defRPr>
      </a:lvl7pPr>
      <a:lvl8pPr marL="1371600" algn="l" rtl="0" eaLnBrk="1" fontAlgn="base" hangingPunct="1">
        <a:spcBef>
          <a:spcPct val="0"/>
        </a:spcBef>
        <a:spcAft>
          <a:spcPct val="0"/>
        </a:spcAft>
        <a:defRPr sz="4400">
          <a:solidFill>
            <a:schemeClr val="tx2"/>
          </a:solidFill>
          <a:latin typeface="Garamond" pitchFamily="-112" charset="0"/>
        </a:defRPr>
      </a:lvl8pPr>
      <a:lvl9pPr marL="1828800" algn="l" rtl="0" eaLnBrk="1" fontAlgn="base" hangingPunct="1">
        <a:spcBef>
          <a:spcPct val="0"/>
        </a:spcBef>
        <a:spcAft>
          <a:spcPct val="0"/>
        </a:spcAft>
        <a:defRPr sz="4400">
          <a:solidFill>
            <a:schemeClr val="tx2"/>
          </a:solidFill>
          <a:latin typeface="Garamond" pitchFamily="-112" charset="0"/>
        </a:defRPr>
      </a:lvl9pPr>
    </p:titleStyle>
    <p:bodyStyle>
      <a:lvl1pPr marL="342900" indent="-342900" algn="l" rtl="0" eaLnBrk="1" fontAlgn="base" hangingPunct="1">
        <a:spcBef>
          <a:spcPct val="20000"/>
        </a:spcBef>
        <a:spcAft>
          <a:spcPct val="0"/>
        </a:spcAft>
        <a:buClrTx/>
        <a:buSzPct val="75000"/>
        <a:buFont typeface="Wingdings" pitchFamily="2" charset="2"/>
        <a:buNone/>
        <a:defRPr sz="2000">
          <a:solidFill>
            <a:srgbClr val="00B050"/>
          </a:solidFill>
          <a:latin typeface="MS Reference Sans Serif" pitchFamily="34" charset="0"/>
          <a:ea typeface="ＭＳ Ｐゴシック" pitchFamily="-65" charset="-128"/>
          <a:cs typeface="MS Reference Sans Serif" pitchFamily="34" charset="0"/>
        </a:defRPr>
      </a:lvl1pPr>
      <a:lvl2pPr marL="742950" indent="-285750" algn="l" rtl="0" eaLnBrk="1" fontAlgn="base" hangingPunct="1">
        <a:spcBef>
          <a:spcPct val="20000"/>
        </a:spcBef>
        <a:spcAft>
          <a:spcPct val="0"/>
        </a:spcAft>
        <a:buClrTx/>
        <a:buSzPct val="75000"/>
        <a:buFont typeface="Wingdings" pitchFamily="2" charset="2"/>
        <a:buChar char="n"/>
        <a:defRPr sz="2400">
          <a:solidFill>
            <a:schemeClr val="tx1"/>
          </a:solidFill>
          <a:latin typeface="MS Reference Sans Serif" pitchFamily="34" charset="0"/>
          <a:ea typeface="ＭＳ Ｐゴシック" pitchFamily="-112" charset="-128"/>
        </a:defRPr>
      </a:lvl2pPr>
      <a:lvl3pPr marL="1143000" indent="-228600" algn="l" rtl="0" eaLnBrk="1" fontAlgn="base" hangingPunct="1">
        <a:spcBef>
          <a:spcPct val="20000"/>
        </a:spcBef>
        <a:spcAft>
          <a:spcPct val="0"/>
        </a:spcAft>
        <a:buClr>
          <a:schemeClr val="tx1"/>
        </a:buClr>
        <a:buSzPct val="65000"/>
        <a:buFont typeface="Wingdings" pitchFamily="2" charset="2"/>
        <a:buChar char="p"/>
        <a:defRPr sz="2000">
          <a:solidFill>
            <a:schemeClr val="tx1"/>
          </a:solidFill>
          <a:latin typeface="MS Reference Sans Serif" pitchFamily="34" charset="0"/>
          <a:ea typeface="ＭＳ Ｐゴシック" pitchFamily="-112" charset="-128"/>
        </a:defRPr>
      </a:lvl3pPr>
      <a:lvl4pPr marL="1600200" indent="-228600" algn="l" rtl="0" eaLnBrk="1" fontAlgn="base" hangingPunct="1">
        <a:spcBef>
          <a:spcPct val="20000"/>
        </a:spcBef>
        <a:spcAft>
          <a:spcPct val="0"/>
        </a:spcAft>
        <a:buClrTx/>
        <a:buFont typeface="Wingdings" pitchFamily="2" charset="2"/>
        <a:buChar char="§"/>
        <a:defRPr sz="2000">
          <a:solidFill>
            <a:schemeClr val="tx1"/>
          </a:solidFill>
          <a:latin typeface="MS Reference Sans Serif" pitchFamily="34" charset="0"/>
          <a:ea typeface="ＭＳ Ｐゴシック" pitchFamily="-112" charset="-128"/>
        </a:defRPr>
      </a:lvl4pPr>
      <a:lvl5pPr marL="2057400" indent="-228600" algn="l" rtl="0" eaLnBrk="1" fontAlgn="base" hangingPunct="1">
        <a:spcBef>
          <a:spcPct val="20000"/>
        </a:spcBef>
        <a:spcAft>
          <a:spcPct val="0"/>
        </a:spcAft>
        <a:buClr>
          <a:schemeClr val="tx2"/>
        </a:buClr>
        <a:buSzPct val="80000"/>
        <a:buFont typeface="Wingdings" pitchFamily="2" charset="2"/>
        <a:buChar char="§"/>
        <a:defRPr sz="2000">
          <a:solidFill>
            <a:schemeClr val="tx1"/>
          </a:solidFill>
          <a:latin typeface="MS Reference Sans Serif" pitchFamily="34" charset="0"/>
          <a:ea typeface="ＭＳ Ｐゴシック" pitchFamily="-112" charset="-128"/>
        </a:defRPr>
      </a:lvl5pPr>
      <a:lvl6pPr marL="25146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6pPr>
      <a:lvl7pPr marL="29718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7pPr>
      <a:lvl8pPr marL="34290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8pPr>
      <a:lvl9pPr marL="3886200" indent="-228600" algn="l" rtl="0" eaLnBrk="1" fontAlgn="base" hangingPunct="1">
        <a:spcBef>
          <a:spcPct val="20000"/>
        </a:spcBef>
        <a:spcAft>
          <a:spcPct val="0"/>
        </a:spcAft>
        <a:buClr>
          <a:schemeClr val="tx2"/>
        </a:buClr>
        <a:buSzPct val="80000"/>
        <a:buFont typeface="Wingdings" pitchFamily="-112" charset="2"/>
        <a:buChar char="§"/>
        <a:defRPr>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3.xml"/><Relationship Id="rId1" Type="http://schemas.openxmlformats.org/officeDocument/2006/relationships/vmlDrawing" Target="../drawings/vmlDrawing2.vml"/><Relationship Id="rId6" Type="http://schemas.openxmlformats.org/officeDocument/2006/relationships/image" Target="../media/image4.emf"/><Relationship Id="rId5" Type="http://schemas.openxmlformats.org/officeDocument/2006/relationships/oleObject" Target="../embeddings/Microsoft_Excel_97-2003_Worksheet2.xls"/><Relationship Id="rId4" Type="http://schemas.openxmlformats.org/officeDocument/2006/relationships/image" Target="../media/image6.jpeg"/></Relationships>
</file>

<file path=ppt/slides/_rels/slide11.xml.rels><?xml version="1.0" encoding="UTF-8" standalone="yes"?>
<Relationships xmlns="http://schemas.openxmlformats.org/package/2006/relationships"><Relationship Id="rId3" Type="http://schemas.openxmlformats.org/officeDocument/2006/relationships/oleObject" Target="../embeddings/Microsoft_Excel_97-2003_Worksheet3.xls"/><Relationship Id="rId2" Type="http://schemas.openxmlformats.org/officeDocument/2006/relationships/slideLayout" Target="../slideLayouts/slideLayout3.xml"/><Relationship Id="rId1" Type="http://schemas.openxmlformats.org/officeDocument/2006/relationships/vmlDrawing" Target="../drawings/vmlDrawing3.vml"/><Relationship Id="rId5" Type="http://schemas.openxmlformats.org/officeDocument/2006/relationships/image" Target="../media/image8.jpeg"/><Relationship Id="rId4" Type="http://schemas.openxmlformats.org/officeDocument/2006/relationships/image" Target="../media/image7.e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6.xml"/><Relationship Id="rId1" Type="http://schemas.openxmlformats.org/officeDocument/2006/relationships/vmlDrawing" Target="../drawings/vmlDrawing4.vml"/><Relationship Id="rId5" Type="http://schemas.openxmlformats.org/officeDocument/2006/relationships/image" Target="../media/image9.emf"/><Relationship Id="rId4" Type="http://schemas.openxmlformats.org/officeDocument/2006/relationships/oleObject" Target="../embeddings/Microsoft_Excel_97-2003_Worksheet4.xls"/></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6.xml"/><Relationship Id="rId1" Type="http://schemas.openxmlformats.org/officeDocument/2006/relationships/vmlDrawing" Target="../drawings/vmlDrawing5.vml"/><Relationship Id="rId5" Type="http://schemas.openxmlformats.org/officeDocument/2006/relationships/image" Target="../media/image10.emf"/><Relationship Id="rId4" Type="http://schemas.openxmlformats.org/officeDocument/2006/relationships/oleObject" Target="../embeddings/Microsoft_Excel_97-2003_Worksheet5.xls"/></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6.xml"/><Relationship Id="rId1" Type="http://schemas.openxmlformats.org/officeDocument/2006/relationships/vmlDrawing" Target="../drawings/vmlDrawing6.vml"/><Relationship Id="rId5" Type="http://schemas.openxmlformats.org/officeDocument/2006/relationships/image" Target="../media/image11.emf"/><Relationship Id="rId4" Type="http://schemas.openxmlformats.org/officeDocument/2006/relationships/oleObject" Target="../embeddings/Microsoft_Excel_97-2003_Worksheet6.xls"/></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oleObject" Target="../embeddings/Microsoft_Excel_97-2003_Worksheet1.xls"/><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3.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0" y="0"/>
            <a:ext cx="9144000" cy="6858000"/>
          </a:xfrm>
        </p:spPr>
        <p:txBody>
          <a:bodyPr/>
          <a:lstStyle/>
          <a:p>
            <a:r>
              <a:rPr lang="en-US" sz="6600" dirty="0" smtClean="0"/>
              <a:t>Network Flows</a:t>
            </a:r>
            <a:br>
              <a:rPr lang="en-US" sz="6600" dirty="0" smtClean="0"/>
            </a:br>
            <a:r>
              <a:rPr lang="en-US" sz="6600" dirty="0"/>
              <a:t/>
            </a:r>
            <a:br>
              <a:rPr lang="en-US" sz="6600" dirty="0"/>
            </a:br>
            <a:r>
              <a:rPr lang="en-US" sz="6600" dirty="0" smtClean="0"/>
              <a:t/>
            </a:r>
            <a:br>
              <a:rPr lang="en-US" sz="6600" dirty="0" smtClean="0"/>
            </a:br>
            <a:r>
              <a:rPr lang="en-US" sz="6600" dirty="0" smtClean="0"/>
              <a:t/>
            </a:r>
            <a:br>
              <a:rPr lang="en-US" sz="6600" dirty="0" smtClean="0"/>
            </a:br>
            <a:r>
              <a:rPr lang="en-US" sz="6600" dirty="0"/>
              <a:t/>
            </a:r>
            <a:br>
              <a:rPr lang="en-US" sz="6600" dirty="0"/>
            </a:br>
            <a:r>
              <a:rPr lang="en-US" sz="6600" dirty="0" smtClean="0"/>
              <a:t/>
            </a:r>
            <a:br>
              <a:rPr lang="en-US" sz="6600" dirty="0" smtClean="0"/>
            </a:br>
            <a:r>
              <a:rPr lang="en-US" sz="2800" dirty="0" smtClean="0"/>
              <a:t>Based on the book: Introduction to Management Science. Hillier &amp; Hillier. McGraw-Hill</a:t>
            </a:r>
            <a:endParaRPr lang="en-US" sz="2800" dirty="0"/>
          </a:p>
        </p:txBody>
      </p:sp>
    </p:spTree>
    <p:extLst>
      <p:ext uri="{BB962C8B-B14F-4D97-AF65-F5344CB8AC3E}">
        <p14:creationId xmlns:p14="http://schemas.microsoft.com/office/powerpoint/2010/main" val="3797297005"/>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63600"/>
          </a:xfrm>
        </p:spPr>
        <p:txBody>
          <a:bodyPr/>
          <a:lstStyle/>
          <a:p>
            <a:r>
              <a:rPr lang="en-US" dirty="0" smtClean="0"/>
              <a:t>Excel Implementation</a:t>
            </a:r>
            <a:endParaRPr lang="en-US" dirty="0"/>
          </a:p>
        </p:txBody>
      </p:sp>
      <p:pic>
        <p:nvPicPr>
          <p:cNvPr id="4198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38800" y="2895599"/>
            <a:ext cx="3253154" cy="329214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1994" name="Picture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169" y="3873786"/>
            <a:ext cx="4841631" cy="2452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5" name="Object 4"/>
          <p:cNvGraphicFramePr>
            <a:graphicFrameLocks noChangeAspect="1"/>
          </p:cNvGraphicFramePr>
          <p:nvPr>
            <p:extLst>
              <p:ext uri="{D42A27DB-BD31-4B8C-83A1-F6EECF244321}">
                <p14:modId xmlns:p14="http://schemas.microsoft.com/office/powerpoint/2010/main" val="3486581758"/>
              </p:ext>
            </p:extLst>
          </p:nvPr>
        </p:nvGraphicFramePr>
        <p:xfrm>
          <a:off x="41031" y="981074"/>
          <a:ext cx="8663744" cy="2892712"/>
        </p:xfrm>
        <a:graphic>
          <a:graphicData uri="http://schemas.openxmlformats.org/presentationml/2006/ole">
            <mc:AlternateContent xmlns:mc="http://schemas.openxmlformats.org/markup-compatibility/2006">
              <mc:Choice xmlns:v="urn:schemas-microsoft-com:vml" Requires="v">
                <p:oleObj spid="_x0000_s41997" name="Worksheet" r:id="rId5" imgW="5734112" imgH="1914457" progId="Excel.Sheet.8">
                  <p:embed/>
                </p:oleObj>
              </mc:Choice>
              <mc:Fallback>
                <p:oleObj name="Worksheet" r:id="rId5" imgW="5734112" imgH="1914457" progId="Excel.Sheet.8">
                  <p:embed/>
                  <p:pic>
                    <p:nvPicPr>
                      <p:cNvPr id="0" name=""/>
                      <p:cNvPicPr/>
                      <p:nvPr/>
                    </p:nvPicPr>
                    <p:blipFill>
                      <a:blip r:embed="rId6"/>
                      <a:stretch>
                        <a:fillRect/>
                      </a:stretch>
                    </p:blipFill>
                    <p:spPr>
                      <a:xfrm>
                        <a:off x="41031" y="981074"/>
                        <a:ext cx="8663744" cy="2892712"/>
                      </a:xfrm>
                      <a:prstGeom prst="rect">
                        <a:avLst/>
                      </a:prstGeom>
                    </p:spPr>
                  </p:pic>
                </p:oleObj>
              </mc:Fallback>
            </mc:AlternateContent>
          </a:graphicData>
        </a:graphic>
      </p:graphicFrame>
    </p:spTree>
    <p:extLst>
      <p:ext uri="{BB962C8B-B14F-4D97-AF65-F5344CB8AC3E}">
        <p14:creationId xmlns:p14="http://schemas.microsoft.com/office/powerpoint/2010/main" val="86515006"/>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63600"/>
          </a:xfrm>
        </p:spPr>
        <p:txBody>
          <a:bodyPr/>
          <a:lstStyle/>
          <a:p>
            <a:r>
              <a:rPr lang="en-US" dirty="0" smtClean="0"/>
              <a:t>Excel Implementation</a:t>
            </a:r>
            <a:endParaRPr lang="en-US" dirty="0"/>
          </a:p>
        </p:txBody>
      </p:sp>
      <p:graphicFrame>
        <p:nvGraphicFramePr>
          <p:cNvPr id="3" name="Object 2"/>
          <p:cNvGraphicFramePr>
            <a:graphicFrameLocks noChangeAspect="1"/>
          </p:cNvGraphicFramePr>
          <p:nvPr>
            <p:extLst>
              <p:ext uri="{D42A27DB-BD31-4B8C-83A1-F6EECF244321}">
                <p14:modId xmlns:p14="http://schemas.microsoft.com/office/powerpoint/2010/main" val="3984583917"/>
              </p:ext>
            </p:extLst>
          </p:nvPr>
        </p:nvGraphicFramePr>
        <p:xfrm>
          <a:off x="0" y="990600"/>
          <a:ext cx="8686801" cy="2900410"/>
        </p:xfrm>
        <a:graphic>
          <a:graphicData uri="http://schemas.openxmlformats.org/presentationml/2006/ole">
            <mc:AlternateContent xmlns:mc="http://schemas.openxmlformats.org/markup-compatibility/2006">
              <mc:Choice xmlns:v="urn:schemas-microsoft-com:vml" Requires="v">
                <p:oleObj spid="_x0000_s46085" name="Worksheet" r:id="rId3" imgW="5734112" imgH="1914457" progId="Excel.Sheet.8">
                  <p:embed/>
                </p:oleObj>
              </mc:Choice>
              <mc:Fallback>
                <p:oleObj name="Worksheet" r:id="rId3" imgW="5734112" imgH="1914457" progId="Excel.Sheet.8">
                  <p:embed/>
                  <p:pic>
                    <p:nvPicPr>
                      <p:cNvPr id="0" name=""/>
                      <p:cNvPicPr/>
                      <p:nvPr/>
                    </p:nvPicPr>
                    <p:blipFill>
                      <a:blip r:embed="rId4"/>
                      <a:stretch>
                        <a:fillRect/>
                      </a:stretch>
                    </p:blipFill>
                    <p:spPr>
                      <a:xfrm>
                        <a:off x="0" y="990600"/>
                        <a:ext cx="8686801" cy="2900410"/>
                      </a:xfrm>
                      <a:prstGeom prst="rect">
                        <a:avLst/>
                      </a:prstGeom>
                    </p:spPr>
                  </p:pic>
                </p:oleObj>
              </mc:Fallback>
            </mc:AlternateContent>
          </a:graphicData>
        </a:graphic>
      </p:graphicFrame>
      <p:pic>
        <p:nvPicPr>
          <p:cNvPr id="46082"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71630" y="3429001"/>
            <a:ext cx="5691370" cy="29508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28588743"/>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a:spLocks noGrp="1" noChangeArrowheads="1"/>
          </p:cNvSpPr>
          <p:nvPr>
            <p:ph type="title"/>
          </p:nvPr>
        </p:nvSpPr>
        <p:spPr>
          <a:xfrm>
            <a:off x="0" y="76200"/>
            <a:ext cx="9144000" cy="609600"/>
          </a:xfrm>
        </p:spPr>
        <p:txBody>
          <a:bodyPr/>
          <a:lstStyle/>
          <a:p>
            <a:pPr eaLnBrk="1" hangingPunct="1"/>
            <a:r>
              <a:rPr lang="en-US" dirty="0" smtClean="0"/>
              <a:t>Terminology for Minimum-Cost Flow Problems</a:t>
            </a:r>
          </a:p>
        </p:txBody>
      </p:sp>
      <p:sp>
        <p:nvSpPr>
          <p:cNvPr id="26628" name="Rectangle 3"/>
          <p:cNvSpPr>
            <a:spLocks noGrp="1" noChangeArrowheads="1"/>
          </p:cNvSpPr>
          <p:nvPr>
            <p:ph type="body" idx="1"/>
          </p:nvPr>
        </p:nvSpPr>
        <p:spPr>
          <a:xfrm>
            <a:off x="0" y="914400"/>
            <a:ext cx="9144000" cy="5334000"/>
          </a:xfrm>
        </p:spPr>
        <p:txBody>
          <a:bodyPr/>
          <a:lstStyle/>
          <a:p>
            <a:pPr eaLnBrk="1" hangingPunct="1">
              <a:spcBef>
                <a:spcPct val="50000"/>
              </a:spcBef>
              <a:buFont typeface="Times" pitchFamily="18" charset="0"/>
              <a:buAutoNum type="arabicPeriod"/>
            </a:pPr>
            <a:r>
              <a:rPr lang="en-US" sz="2100" dirty="0" smtClean="0"/>
              <a:t>The model for any minimum-cost flow problem is represented by a </a:t>
            </a:r>
            <a:r>
              <a:rPr lang="en-US" sz="2100" b="1" dirty="0" smtClean="0"/>
              <a:t>network</a:t>
            </a:r>
            <a:r>
              <a:rPr lang="en-US" sz="2100" dirty="0" smtClean="0"/>
              <a:t> with flow passing through it.</a:t>
            </a:r>
          </a:p>
          <a:p>
            <a:pPr eaLnBrk="1" hangingPunct="1">
              <a:spcBef>
                <a:spcPct val="50000"/>
              </a:spcBef>
              <a:buFont typeface="Times" pitchFamily="18" charset="0"/>
              <a:buAutoNum type="arabicPeriod"/>
            </a:pPr>
            <a:r>
              <a:rPr lang="en-US" sz="2100" dirty="0" smtClean="0"/>
              <a:t>The circles in the network are called </a:t>
            </a:r>
            <a:r>
              <a:rPr lang="en-US" sz="2100" b="1" dirty="0" smtClean="0"/>
              <a:t>nodes</a:t>
            </a:r>
            <a:r>
              <a:rPr lang="en-US" sz="2100" dirty="0" smtClean="0"/>
              <a:t>.</a:t>
            </a:r>
          </a:p>
          <a:p>
            <a:pPr eaLnBrk="1" hangingPunct="1">
              <a:spcBef>
                <a:spcPct val="50000"/>
              </a:spcBef>
              <a:buFont typeface="Times" pitchFamily="18" charset="0"/>
              <a:buAutoNum type="arabicPeriod"/>
            </a:pPr>
            <a:r>
              <a:rPr lang="en-US" sz="2100" dirty="0" smtClean="0"/>
              <a:t>Each node where the net amount of flow generated (outflow minus inflow) is a fixed </a:t>
            </a:r>
            <a:r>
              <a:rPr lang="en-US" sz="2100" b="1" dirty="0" smtClean="0"/>
              <a:t>positive</a:t>
            </a:r>
            <a:r>
              <a:rPr lang="en-US" sz="2100" dirty="0" smtClean="0"/>
              <a:t> number is a </a:t>
            </a:r>
            <a:r>
              <a:rPr lang="en-US" sz="2100" b="1" dirty="0" smtClean="0"/>
              <a:t>supply node</a:t>
            </a:r>
            <a:r>
              <a:rPr lang="en-US" sz="2100" dirty="0" smtClean="0"/>
              <a:t>.</a:t>
            </a:r>
          </a:p>
          <a:p>
            <a:pPr eaLnBrk="1" hangingPunct="1">
              <a:spcBef>
                <a:spcPct val="50000"/>
              </a:spcBef>
              <a:buFont typeface="Times" pitchFamily="18" charset="0"/>
              <a:buAutoNum type="arabicPeriod"/>
            </a:pPr>
            <a:r>
              <a:rPr lang="en-US" sz="2100" dirty="0" smtClean="0"/>
              <a:t>Each node where the net amount of flow generated is a fixed </a:t>
            </a:r>
            <a:r>
              <a:rPr lang="en-US" sz="2100" b="1" dirty="0" smtClean="0"/>
              <a:t>negative</a:t>
            </a:r>
            <a:r>
              <a:rPr lang="en-US" sz="2100" dirty="0" smtClean="0"/>
              <a:t> number is a </a:t>
            </a:r>
            <a:r>
              <a:rPr lang="en-US" sz="2100" b="1" dirty="0" smtClean="0"/>
              <a:t>demand node</a:t>
            </a:r>
            <a:r>
              <a:rPr lang="en-US" sz="2100" dirty="0" smtClean="0"/>
              <a:t>.</a:t>
            </a:r>
          </a:p>
          <a:p>
            <a:pPr eaLnBrk="1" hangingPunct="1">
              <a:spcBef>
                <a:spcPct val="50000"/>
              </a:spcBef>
              <a:buFont typeface="Times" pitchFamily="18" charset="0"/>
              <a:buAutoNum type="arabicPeriod"/>
            </a:pPr>
            <a:r>
              <a:rPr lang="en-US" sz="2100" dirty="0" smtClean="0"/>
              <a:t>Any node where the net amount of flow generated is fixed at </a:t>
            </a:r>
            <a:r>
              <a:rPr lang="en-US" sz="2100" b="1" dirty="0" smtClean="0"/>
              <a:t>zero</a:t>
            </a:r>
            <a:r>
              <a:rPr lang="en-US" sz="2100" dirty="0" smtClean="0"/>
              <a:t> is a </a:t>
            </a:r>
            <a:r>
              <a:rPr lang="en-US" sz="2100" b="1" dirty="0" smtClean="0"/>
              <a:t>transshipment node</a:t>
            </a:r>
            <a:r>
              <a:rPr lang="en-US" sz="2100" dirty="0" smtClean="0"/>
              <a:t>. Having the amount of flow out of the node equal the amount of flow into the node is referred to as </a:t>
            </a:r>
            <a:r>
              <a:rPr lang="en-US" sz="2100" b="1" dirty="0" smtClean="0"/>
              <a:t>conservation of flow</a:t>
            </a:r>
            <a:r>
              <a:rPr lang="en-US" sz="2100" dirty="0" smtClean="0"/>
              <a:t>.</a:t>
            </a:r>
          </a:p>
          <a:p>
            <a:pPr eaLnBrk="1" hangingPunct="1">
              <a:spcBef>
                <a:spcPct val="50000"/>
              </a:spcBef>
              <a:buFont typeface="Times" pitchFamily="18" charset="0"/>
              <a:buAutoNum type="arabicPeriod"/>
            </a:pPr>
            <a:r>
              <a:rPr lang="en-US" sz="2100" dirty="0" smtClean="0"/>
              <a:t>The arrows in the network are called </a:t>
            </a:r>
            <a:r>
              <a:rPr lang="en-US" sz="2100" b="1" dirty="0" smtClean="0"/>
              <a:t>arcs</a:t>
            </a:r>
            <a:r>
              <a:rPr lang="en-US" sz="2100" dirty="0" smtClean="0"/>
              <a:t>.</a:t>
            </a:r>
          </a:p>
          <a:p>
            <a:pPr eaLnBrk="1" hangingPunct="1">
              <a:spcBef>
                <a:spcPct val="50000"/>
              </a:spcBef>
              <a:buFont typeface="Times" pitchFamily="18" charset="0"/>
              <a:buAutoNum type="arabicPeriod"/>
            </a:pPr>
            <a:r>
              <a:rPr lang="en-US" sz="2100" dirty="0" smtClean="0"/>
              <a:t>The maximum amount of flow allowed through an arc is referred to as the </a:t>
            </a:r>
            <a:r>
              <a:rPr lang="en-US" sz="2100" b="1" dirty="0" smtClean="0"/>
              <a:t>capacity</a:t>
            </a:r>
            <a:r>
              <a:rPr lang="en-US" sz="2100" dirty="0" smtClean="0"/>
              <a:t> of that arc.</a:t>
            </a:r>
          </a:p>
        </p:txBody>
      </p:sp>
    </p:spTree>
    <p:extLst>
      <p:ext uri="{BB962C8B-B14F-4D97-AF65-F5344CB8AC3E}">
        <p14:creationId xmlns:p14="http://schemas.microsoft.com/office/powerpoint/2010/main" val="4167859148"/>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2"/>
          <p:cNvSpPr>
            <a:spLocks noGrp="1" noChangeArrowheads="1"/>
          </p:cNvSpPr>
          <p:nvPr>
            <p:ph type="title"/>
          </p:nvPr>
        </p:nvSpPr>
        <p:spPr>
          <a:xfrm>
            <a:off x="0" y="76200"/>
            <a:ext cx="9144000" cy="609600"/>
          </a:xfrm>
        </p:spPr>
        <p:txBody>
          <a:bodyPr/>
          <a:lstStyle/>
          <a:p>
            <a:pPr eaLnBrk="1" hangingPunct="1"/>
            <a:r>
              <a:rPr lang="en-US" dirty="0" smtClean="0"/>
              <a:t>Assumptions of a Minimum-Cost Flow Problem</a:t>
            </a:r>
          </a:p>
        </p:txBody>
      </p:sp>
      <p:sp>
        <p:nvSpPr>
          <p:cNvPr id="27652" name="Rectangle 3"/>
          <p:cNvSpPr>
            <a:spLocks noGrp="1" noChangeArrowheads="1"/>
          </p:cNvSpPr>
          <p:nvPr>
            <p:ph type="body" idx="1"/>
          </p:nvPr>
        </p:nvSpPr>
        <p:spPr>
          <a:xfrm>
            <a:off x="0" y="914400"/>
            <a:ext cx="9144000" cy="5486400"/>
          </a:xfrm>
        </p:spPr>
        <p:txBody>
          <a:bodyPr/>
          <a:lstStyle/>
          <a:p>
            <a:pPr eaLnBrk="1" hangingPunct="1">
              <a:spcBef>
                <a:spcPct val="50000"/>
              </a:spcBef>
              <a:buFont typeface="Times" pitchFamily="18" charset="0"/>
              <a:buAutoNum type="arabicPeriod"/>
            </a:pPr>
            <a:r>
              <a:rPr lang="en-US" sz="2000" dirty="0" smtClean="0"/>
              <a:t>At least one of the nodes is a </a:t>
            </a:r>
            <a:r>
              <a:rPr lang="en-US" sz="2000" b="1" dirty="0" smtClean="0"/>
              <a:t>supply node</a:t>
            </a:r>
            <a:r>
              <a:rPr lang="en-US" sz="2000" dirty="0" smtClean="0"/>
              <a:t>.</a:t>
            </a:r>
          </a:p>
          <a:p>
            <a:pPr eaLnBrk="1" hangingPunct="1">
              <a:spcBef>
                <a:spcPct val="50000"/>
              </a:spcBef>
              <a:buFont typeface="Times" pitchFamily="18" charset="0"/>
              <a:buAutoNum type="arabicPeriod"/>
            </a:pPr>
            <a:r>
              <a:rPr lang="en-US" sz="2000" dirty="0" smtClean="0"/>
              <a:t>At least one of the other nodes is a </a:t>
            </a:r>
            <a:r>
              <a:rPr lang="en-US" sz="2000" b="1" dirty="0" smtClean="0"/>
              <a:t>demand node</a:t>
            </a:r>
            <a:r>
              <a:rPr lang="en-US" sz="2000" dirty="0" smtClean="0"/>
              <a:t>.</a:t>
            </a:r>
          </a:p>
          <a:p>
            <a:pPr eaLnBrk="1" hangingPunct="1">
              <a:spcBef>
                <a:spcPct val="50000"/>
              </a:spcBef>
              <a:buFont typeface="Times" pitchFamily="18" charset="0"/>
              <a:buAutoNum type="arabicPeriod"/>
            </a:pPr>
            <a:r>
              <a:rPr lang="en-US" sz="2000" dirty="0" smtClean="0"/>
              <a:t>All the remaining nodes are </a:t>
            </a:r>
            <a:r>
              <a:rPr lang="en-US" sz="2000" b="1" dirty="0" smtClean="0"/>
              <a:t>transshipment nodes</a:t>
            </a:r>
            <a:r>
              <a:rPr lang="en-US" sz="2000" dirty="0" smtClean="0"/>
              <a:t>.</a:t>
            </a:r>
          </a:p>
          <a:p>
            <a:pPr eaLnBrk="1" hangingPunct="1">
              <a:spcBef>
                <a:spcPct val="50000"/>
              </a:spcBef>
              <a:buFont typeface="Times" pitchFamily="18" charset="0"/>
              <a:buAutoNum type="arabicPeriod"/>
            </a:pPr>
            <a:r>
              <a:rPr lang="en-US" sz="2000" dirty="0" smtClean="0"/>
              <a:t>Flow through an arc is </a:t>
            </a:r>
            <a:r>
              <a:rPr lang="en-US" sz="2000" b="1" dirty="0" smtClean="0"/>
              <a:t>only allowed in the direction indicated </a:t>
            </a:r>
            <a:r>
              <a:rPr lang="en-US" sz="2000" dirty="0" smtClean="0"/>
              <a:t>by the arrowhead, where the maximum amount of flow is given by the capacity of that arc. (If flow can occur in both directions, this would be represented by </a:t>
            </a:r>
            <a:r>
              <a:rPr lang="en-US" sz="2000" b="1" dirty="0" smtClean="0"/>
              <a:t>a pair of arcs pointing in opposite directions</a:t>
            </a:r>
            <a:r>
              <a:rPr lang="en-US" sz="2000" dirty="0" smtClean="0"/>
              <a:t>.)</a:t>
            </a:r>
          </a:p>
          <a:p>
            <a:pPr eaLnBrk="1" hangingPunct="1">
              <a:spcBef>
                <a:spcPct val="50000"/>
              </a:spcBef>
              <a:buFont typeface="Times" pitchFamily="18" charset="0"/>
              <a:buAutoNum type="arabicPeriod"/>
            </a:pPr>
            <a:r>
              <a:rPr lang="en-US" sz="2000" dirty="0" smtClean="0"/>
              <a:t>The network has enough arcs with sufficient capacity to enable all the flow generated at the supply nodes to reach all the demand nodes.</a:t>
            </a:r>
          </a:p>
          <a:p>
            <a:pPr eaLnBrk="1" hangingPunct="1">
              <a:spcBef>
                <a:spcPct val="50000"/>
              </a:spcBef>
              <a:buFont typeface="Times" pitchFamily="18" charset="0"/>
              <a:buAutoNum type="arabicPeriod"/>
            </a:pPr>
            <a:r>
              <a:rPr lang="en-US" sz="2000" dirty="0" smtClean="0"/>
              <a:t>The cost of the flow through each arc is proportional to the amount of that flow, where the cost per unit flow is known.</a:t>
            </a:r>
          </a:p>
          <a:p>
            <a:pPr eaLnBrk="1" hangingPunct="1">
              <a:spcBef>
                <a:spcPct val="50000"/>
              </a:spcBef>
              <a:buFont typeface="Times" pitchFamily="18" charset="0"/>
              <a:buAutoNum type="arabicPeriod"/>
            </a:pPr>
            <a:r>
              <a:rPr lang="en-US" sz="2000" dirty="0" smtClean="0"/>
              <a:t>The objective is to minimize the total cost of sending the available supply through the network to satisfy the given demand. (An alternative objective is to maximize the total profit from doing this.)</a:t>
            </a:r>
          </a:p>
        </p:txBody>
      </p:sp>
    </p:spTree>
    <p:extLst>
      <p:ext uri="{BB962C8B-B14F-4D97-AF65-F5344CB8AC3E}">
        <p14:creationId xmlns:p14="http://schemas.microsoft.com/office/powerpoint/2010/main" val="3787549798"/>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a:spLocks noGrp="1" noChangeArrowheads="1"/>
          </p:cNvSpPr>
          <p:nvPr>
            <p:ph type="title"/>
          </p:nvPr>
        </p:nvSpPr>
        <p:spPr>
          <a:xfrm>
            <a:off x="0" y="35168"/>
            <a:ext cx="9144000" cy="726831"/>
          </a:xfrm>
        </p:spPr>
        <p:txBody>
          <a:bodyPr/>
          <a:lstStyle/>
          <a:p>
            <a:pPr eaLnBrk="1" hangingPunct="1"/>
            <a:r>
              <a:rPr lang="en-US" sz="2600" dirty="0" smtClean="0"/>
              <a:t>Typical Applications of Minimum-Cost Flow Problems</a:t>
            </a:r>
            <a:endParaRPr lang="en-US" dirty="0" smtClean="0"/>
          </a:p>
        </p:txBody>
      </p:sp>
      <p:graphicFrame>
        <p:nvGraphicFramePr>
          <p:cNvPr id="420953" name="Group 89"/>
          <p:cNvGraphicFramePr>
            <a:graphicFrameLocks noGrp="1"/>
          </p:cNvGraphicFramePr>
          <p:nvPr>
            <p:ph type="tbl" idx="1"/>
            <p:extLst>
              <p:ext uri="{D42A27DB-BD31-4B8C-83A1-F6EECF244321}">
                <p14:modId xmlns:p14="http://schemas.microsoft.com/office/powerpoint/2010/main" val="4204279494"/>
              </p:ext>
            </p:extLst>
          </p:nvPr>
        </p:nvGraphicFramePr>
        <p:xfrm>
          <a:off x="0" y="838200"/>
          <a:ext cx="9144000" cy="5722620"/>
        </p:xfrm>
        <a:graphic>
          <a:graphicData uri="http://schemas.openxmlformats.org/drawingml/2006/table">
            <a:tbl>
              <a:tblPr/>
              <a:tblGrid>
                <a:gridCol w="2286000"/>
                <a:gridCol w="2286000"/>
                <a:gridCol w="2286000"/>
                <a:gridCol w="2286000"/>
              </a:tblGrid>
              <a:tr h="901700">
                <a:tc>
                  <a:txBody>
                    <a:bodyPr/>
                    <a:lstStyle/>
                    <a:p>
                      <a:pPr marL="0" marR="0" lvl="0" indent="0" algn="l" defTabSz="914400" rtl="0" eaLnBrk="1" fontAlgn="base" latinLnBrk="0" hangingPunct="1">
                        <a:lnSpc>
                          <a:spcPct val="100000"/>
                        </a:lnSpc>
                        <a:spcBef>
                          <a:spcPct val="10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Book Antiqua" panose="02040602050305030304" pitchFamily="18" charset="0"/>
                        </a:rPr>
                        <a:t>Kind of</a:t>
                      </a:r>
                      <a:br>
                        <a:rPr kumimoji="0" lang="en-US" sz="2000" b="1" i="0" u="none" strike="noStrike" cap="none" normalizeH="0" baseline="0" dirty="0" smtClean="0">
                          <a:ln>
                            <a:noFill/>
                          </a:ln>
                          <a:solidFill>
                            <a:schemeClr val="tx1"/>
                          </a:solidFill>
                          <a:effectLst/>
                          <a:latin typeface="Book Antiqua" panose="02040602050305030304" pitchFamily="18" charset="0"/>
                        </a:rPr>
                      </a:br>
                      <a:r>
                        <a:rPr kumimoji="0" lang="en-US" sz="2000" b="1" i="0" u="none" strike="noStrike" cap="none" normalizeH="0" baseline="0" dirty="0" smtClean="0">
                          <a:ln>
                            <a:noFill/>
                          </a:ln>
                          <a:solidFill>
                            <a:schemeClr val="tx1"/>
                          </a:solidFill>
                          <a:effectLst/>
                          <a:latin typeface="Book Antiqua" panose="02040602050305030304" pitchFamily="18" charset="0"/>
                        </a:rPr>
                        <a:t>Application</a:t>
                      </a:r>
                    </a:p>
                  </a:txBody>
                  <a:tcPr anchor="b" horzOverflow="overflow">
                    <a:lnL cap="flat">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100000"/>
                        </a:spcBef>
                        <a:spcAft>
                          <a:spcPct val="0"/>
                        </a:spcAft>
                        <a:buClrTx/>
                        <a:buSzTx/>
                        <a:buFontTx/>
                        <a:buNone/>
                        <a:tabLst/>
                      </a:pPr>
                      <a:r>
                        <a:rPr kumimoji="0" lang="en-US" sz="2000" b="1" i="0" u="none" strike="noStrike" cap="none" normalizeH="0" baseline="0" smtClean="0">
                          <a:ln>
                            <a:noFill/>
                          </a:ln>
                          <a:solidFill>
                            <a:schemeClr val="tx1"/>
                          </a:solidFill>
                          <a:effectLst/>
                          <a:latin typeface="Book Antiqua" panose="02040602050305030304" pitchFamily="18" charset="0"/>
                        </a:rPr>
                        <a:t>Supply</a:t>
                      </a:r>
                      <a:br>
                        <a:rPr kumimoji="0" lang="en-US" sz="2000" b="1" i="0" u="none" strike="noStrike" cap="none" normalizeH="0" baseline="0" smtClean="0">
                          <a:ln>
                            <a:noFill/>
                          </a:ln>
                          <a:solidFill>
                            <a:schemeClr val="tx1"/>
                          </a:solidFill>
                          <a:effectLst/>
                          <a:latin typeface="Book Antiqua" panose="02040602050305030304" pitchFamily="18" charset="0"/>
                        </a:rPr>
                      </a:br>
                      <a:r>
                        <a:rPr kumimoji="0" lang="en-US" sz="2000" b="1" i="0" u="none" strike="noStrike" cap="none" normalizeH="0" baseline="0" smtClean="0">
                          <a:ln>
                            <a:noFill/>
                          </a:ln>
                          <a:solidFill>
                            <a:schemeClr val="tx1"/>
                          </a:solidFill>
                          <a:effectLst/>
                          <a:latin typeface="Book Antiqua" panose="02040602050305030304" pitchFamily="18" charset="0"/>
                        </a:rPr>
                        <a:t>Nodes</a:t>
                      </a:r>
                    </a:p>
                  </a:txBody>
                  <a:tcPr anchor="b" horzOverflow="overflow">
                    <a:lnL>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100000"/>
                        </a:spcBef>
                        <a:spcAft>
                          <a:spcPct val="0"/>
                        </a:spcAft>
                        <a:buClrTx/>
                        <a:buSzTx/>
                        <a:buFontTx/>
                        <a:buNone/>
                        <a:tabLst/>
                      </a:pPr>
                      <a:r>
                        <a:rPr kumimoji="0" lang="en-US" sz="2000" b="1" i="0" u="none" strike="noStrike" cap="none" normalizeH="0" baseline="0" smtClean="0">
                          <a:ln>
                            <a:noFill/>
                          </a:ln>
                          <a:solidFill>
                            <a:schemeClr val="tx1"/>
                          </a:solidFill>
                          <a:effectLst/>
                          <a:latin typeface="Book Antiqua" panose="02040602050305030304" pitchFamily="18" charset="0"/>
                        </a:rPr>
                        <a:t>Transshipment Nodes</a:t>
                      </a:r>
                    </a:p>
                  </a:txBody>
                  <a:tcPr anchor="b" horzOverflow="overflow">
                    <a:lnL>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10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Book Antiqua" panose="02040602050305030304" pitchFamily="18" charset="0"/>
                        </a:rPr>
                        <a:t>Demand</a:t>
                      </a:r>
                      <a:br>
                        <a:rPr kumimoji="0" lang="en-US" sz="2000" b="1" i="0" u="none" strike="noStrike" cap="none" normalizeH="0" baseline="0" dirty="0" smtClean="0">
                          <a:ln>
                            <a:noFill/>
                          </a:ln>
                          <a:solidFill>
                            <a:schemeClr val="tx1"/>
                          </a:solidFill>
                          <a:effectLst/>
                          <a:latin typeface="Book Antiqua" panose="02040602050305030304" pitchFamily="18" charset="0"/>
                        </a:rPr>
                      </a:br>
                      <a:r>
                        <a:rPr kumimoji="0" lang="en-US" sz="2000" b="1" i="0" u="none" strike="noStrike" cap="none" normalizeH="0" baseline="0" dirty="0" smtClean="0">
                          <a:ln>
                            <a:noFill/>
                          </a:ln>
                          <a:solidFill>
                            <a:schemeClr val="tx1"/>
                          </a:solidFill>
                          <a:effectLst/>
                          <a:latin typeface="Book Antiqua" panose="02040602050305030304" pitchFamily="18" charset="0"/>
                        </a:rPr>
                        <a:t>Nodes</a:t>
                      </a:r>
                    </a:p>
                  </a:txBody>
                  <a:tcPr anchor="b" horzOverflow="overflow">
                    <a:lnL>
                      <a:noFill/>
                    </a:lnL>
                    <a:lnR cap="flat">
                      <a:noFill/>
                    </a:lnR>
                    <a:lnT cap="flat">
                      <a:noFill/>
                    </a:lnT>
                    <a:lnB>
                      <a:noFill/>
                    </a:lnB>
                    <a:lnTlToBr>
                      <a:noFill/>
                    </a:lnTlToBr>
                    <a:lnBlToTr>
                      <a:noFill/>
                    </a:lnBlToTr>
                    <a:noFill/>
                  </a:tcPr>
                </a:tc>
              </a:tr>
              <a:tr h="901700">
                <a:tc>
                  <a:txBody>
                    <a:bodyPr/>
                    <a:lstStyle/>
                    <a:p>
                      <a:pPr marL="0" marR="0" lvl="0" indent="0" algn="l" defTabSz="914400" rtl="0" eaLnBrk="1" fontAlgn="base" latinLnBrk="0" hangingPunct="1">
                        <a:lnSpc>
                          <a:spcPct val="100000"/>
                        </a:lnSpc>
                        <a:spcBef>
                          <a:spcPct val="10000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anose="02040602050305030304" pitchFamily="18" charset="0"/>
                        </a:rPr>
                        <a:t>Operation of a distribution network</a:t>
                      </a:r>
                    </a:p>
                  </a:txBody>
                  <a:tcPr anchor="ct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10000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anose="02040602050305030304" pitchFamily="18" charset="0"/>
                        </a:rPr>
                        <a:t>Sources of goods</a:t>
                      </a:r>
                    </a:p>
                  </a:txBody>
                  <a:tcPr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10000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anose="02040602050305030304" pitchFamily="18" charset="0"/>
                        </a:rPr>
                        <a:t>Intermediate storage facilities</a:t>
                      </a:r>
                    </a:p>
                  </a:txBody>
                  <a:tcPr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10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Book Antiqua" panose="02040602050305030304" pitchFamily="18" charset="0"/>
                        </a:rPr>
                        <a:t>Customers</a:t>
                      </a:r>
                    </a:p>
                  </a:txBody>
                  <a:tcPr anchor="ctr" horzOverflow="overflow">
                    <a:lnL>
                      <a:noFill/>
                    </a:lnL>
                    <a:lnR cap="flat">
                      <a:noFill/>
                    </a:lnR>
                    <a:lnT>
                      <a:noFill/>
                    </a:lnT>
                    <a:lnB>
                      <a:noFill/>
                    </a:lnB>
                    <a:lnTlToBr>
                      <a:noFill/>
                    </a:lnTlToBr>
                    <a:lnBlToTr>
                      <a:noFill/>
                    </a:lnBlToTr>
                    <a:noFill/>
                  </a:tcPr>
                </a:tc>
              </a:tr>
              <a:tr h="901700">
                <a:tc>
                  <a:txBody>
                    <a:bodyPr/>
                    <a:lstStyle/>
                    <a:p>
                      <a:pPr marL="0" marR="0" lvl="0" indent="0" algn="l" defTabSz="914400" rtl="0" eaLnBrk="1" fontAlgn="base" latinLnBrk="0" hangingPunct="1">
                        <a:lnSpc>
                          <a:spcPct val="100000"/>
                        </a:lnSpc>
                        <a:spcBef>
                          <a:spcPct val="10000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anose="02040602050305030304" pitchFamily="18" charset="0"/>
                        </a:rPr>
                        <a:t>Solid waste management</a:t>
                      </a:r>
                    </a:p>
                  </a:txBody>
                  <a:tcPr anchor="ct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10000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anose="02040602050305030304" pitchFamily="18" charset="0"/>
                        </a:rPr>
                        <a:t>Sources of solid waste</a:t>
                      </a:r>
                    </a:p>
                  </a:txBody>
                  <a:tcPr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10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Book Antiqua" panose="02040602050305030304" pitchFamily="18" charset="0"/>
                        </a:rPr>
                        <a:t>Processing facilities</a:t>
                      </a:r>
                    </a:p>
                  </a:txBody>
                  <a:tcPr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10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Book Antiqua" panose="02040602050305030304" pitchFamily="18" charset="0"/>
                        </a:rPr>
                        <a:t>Landfill locations</a:t>
                      </a:r>
                    </a:p>
                  </a:txBody>
                  <a:tcPr anchor="ctr" horzOverflow="overflow">
                    <a:lnL>
                      <a:noFill/>
                    </a:lnL>
                    <a:lnR cap="flat">
                      <a:noFill/>
                    </a:lnR>
                    <a:lnT>
                      <a:noFill/>
                    </a:lnT>
                    <a:lnB>
                      <a:noFill/>
                    </a:lnB>
                    <a:lnTlToBr>
                      <a:noFill/>
                    </a:lnTlToBr>
                    <a:lnBlToTr>
                      <a:noFill/>
                    </a:lnBlToTr>
                    <a:noFill/>
                  </a:tcPr>
                </a:tc>
              </a:tr>
              <a:tr h="901700">
                <a:tc>
                  <a:txBody>
                    <a:bodyPr/>
                    <a:lstStyle/>
                    <a:p>
                      <a:pPr marL="0" marR="0" lvl="0" indent="0" algn="l" defTabSz="914400" rtl="0" eaLnBrk="1" fontAlgn="base" latinLnBrk="0" hangingPunct="1">
                        <a:lnSpc>
                          <a:spcPct val="100000"/>
                        </a:lnSpc>
                        <a:spcBef>
                          <a:spcPct val="10000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anose="02040602050305030304" pitchFamily="18" charset="0"/>
                        </a:rPr>
                        <a:t>Operation of a supply network</a:t>
                      </a:r>
                    </a:p>
                  </a:txBody>
                  <a:tcPr anchor="ct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10000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anose="02040602050305030304" pitchFamily="18" charset="0"/>
                        </a:rPr>
                        <a:t>Vendors</a:t>
                      </a:r>
                    </a:p>
                  </a:txBody>
                  <a:tcPr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10000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anose="02040602050305030304" pitchFamily="18" charset="0"/>
                        </a:rPr>
                        <a:t>Intermediate warehouses</a:t>
                      </a:r>
                    </a:p>
                  </a:txBody>
                  <a:tcPr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10000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anose="02040602050305030304" pitchFamily="18" charset="0"/>
                        </a:rPr>
                        <a:t>Processing facilities</a:t>
                      </a:r>
                    </a:p>
                  </a:txBody>
                  <a:tcPr anchor="ctr" horzOverflow="overflow">
                    <a:lnL>
                      <a:noFill/>
                    </a:lnL>
                    <a:lnR cap="flat">
                      <a:noFill/>
                    </a:lnR>
                    <a:lnT>
                      <a:noFill/>
                    </a:lnT>
                    <a:lnB>
                      <a:noFill/>
                    </a:lnB>
                    <a:lnTlToBr>
                      <a:noFill/>
                    </a:lnTlToBr>
                    <a:lnBlToTr>
                      <a:noFill/>
                    </a:lnBlToTr>
                    <a:noFill/>
                  </a:tcPr>
                </a:tc>
              </a:tr>
              <a:tr h="901700">
                <a:tc>
                  <a:txBody>
                    <a:bodyPr/>
                    <a:lstStyle/>
                    <a:p>
                      <a:pPr marL="0" marR="0" lvl="0" indent="0" algn="l" defTabSz="914400" rtl="0" eaLnBrk="1" fontAlgn="base" latinLnBrk="0" hangingPunct="1">
                        <a:lnSpc>
                          <a:spcPct val="100000"/>
                        </a:lnSpc>
                        <a:spcBef>
                          <a:spcPct val="10000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anose="02040602050305030304" pitchFamily="18" charset="0"/>
                        </a:rPr>
                        <a:t>Coordinating product mixes at plants</a:t>
                      </a:r>
                    </a:p>
                  </a:txBody>
                  <a:tcPr anchor="ctr"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10000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anose="02040602050305030304" pitchFamily="18" charset="0"/>
                        </a:rPr>
                        <a:t>Plants</a:t>
                      </a:r>
                    </a:p>
                  </a:txBody>
                  <a:tcPr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10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Book Antiqua" panose="02040602050305030304" pitchFamily="18" charset="0"/>
                        </a:rPr>
                        <a:t>Production of a specific product</a:t>
                      </a:r>
                    </a:p>
                  </a:txBody>
                  <a:tcPr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10000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anose="02040602050305030304" pitchFamily="18" charset="0"/>
                        </a:rPr>
                        <a:t>Market for a specific product</a:t>
                      </a:r>
                    </a:p>
                  </a:txBody>
                  <a:tcPr anchor="ctr" horzOverflow="overflow">
                    <a:lnL>
                      <a:noFill/>
                    </a:lnL>
                    <a:lnR cap="flat">
                      <a:noFill/>
                    </a:lnR>
                    <a:lnT>
                      <a:noFill/>
                    </a:lnT>
                    <a:lnB>
                      <a:noFill/>
                    </a:lnB>
                    <a:lnTlToBr>
                      <a:noFill/>
                    </a:lnTlToBr>
                    <a:lnBlToTr>
                      <a:noFill/>
                    </a:lnBlToTr>
                    <a:noFill/>
                  </a:tcPr>
                </a:tc>
              </a:tr>
              <a:tr h="901700">
                <a:tc>
                  <a:txBody>
                    <a:bodyPr/>
                    <a:lstStyle/>
                    <a:p>
                      <a:pPr marL="0" marR="0" lvl="0" indent="0" algn="l" defTabSz="914400" rtl="0" eaLnBrk="1" fontAlgn="base" latinLnBrk="0" hangingPunct="1">
                        <a:lnSpc>
                          <a:spcPct val="100000"/>
                        </a:lnSpc>
                        <a:spcBef>
                          <a:spcPct val="10000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anose="02040602050305030304" pitchFamily="18" charset="0"/>
                        </a:rPr>
                        <a:t>Cash flow management</a:t>
                      </a:r>
                    </a:p>
                  </a:txBody>
                  <a:tcPr anchor="ctr"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10000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anose="02040602050305030304" pitchFamily="18" charset="0"/>
                        </a:rPr>
                        <a:t>Sources of cash at a specific time</a:t>
                      </a:r>
                    </a:p>
                  </a:txBody>
                  <a:tcPr anchor="ct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100000"/>
                        </a:spcBef>
                        <a:spcAft>
                          <a:spcPct val="0"/>
                        </a:spcAft>
                        <a:buClrTx/>
                        <a:buSzTx/>
                        <a:buFontTx/>
                        <a:buNone/>
                        <a:tabLst/>
                      </a:pPr>
                      <a:r>
                        <a:rPr kumimoji="0" lang="en-US" sz="2000" b="0" i="0" u="none" strike="noStrike" cap="none" normalizeH="0" baseline="0" smtClean="0">
                          <a:ln>
                            <a:noFill/>
                          </a:ln>
                          <a:solidFill>
                            <a:schemeClr val="tx1"/>
                          </a:solidFill>
                          <a:effectLst/>
                          <a:latin typeface="Book Antiqua" panose="02040602050305030304" pitchFamily="18" charset="0"/>
                        </a:rPr>
                        <a:t>Short-term investment options</a:t>
                      </a:r>
                    </a:p>
                  </a:txBody>
                  <a:tcPr anchor="ctr"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100000"/>
                        </a:spcBef>
                        <a:spcAft>
                          <a:spcPct val="0"/>
                        </a:spcAft>
                        <a:buClrTx/>
                        <a:buSzTx/>
                        <a:buFontTx/>
                        <a:buNone/>
                        <a:tabLst/>
                      </a:pPr>
                      <a:r>
                        <a:rPr kumimoji="0" lang="en-US" sz="2000" b="0" i="0" u="none" strike="noStrike" cap="none" normalizeH="0" baseline="0" dirty="0" smtClean="0">
                          <a:ln>
                            <a:noFill/>
                          </a:ln>
                          <a:solidFill>
                            <a:schemeClr val="tx1"/>
                          </a:solidFill>
                          <a:effectLst/>
                          <a:latin typeface="Book Antiqua" panose="02040602050305030304" pitchFamily="18" charset="0"/>
                        </a:rPr>
                        <a:t>Needs for cash at a specific time</a:t>
                      </a:r>
                    </a:p>
                  </a:txBody>
                  <a:tcPr anchor="ctr" horzOverflow="overflow">
                    <a:lnL>
                      <a:noFill/>
                    </a:lnL>
                    <a:lnR cap="flat">
                      <a:noFill/>
                    </a:lnR>
                    <a:lnT>
                      <a:noFill/>
                    </a:lnT>
                    <a:lnB cap="flat">
                      <a:noFill/>
                    </a:lnB>
                    <a:lnTlToBr>
                      <a:noFill/>
                    </a:lnTlToBr>
                    <a:lnBlToTr>
                      <a:noFill/>
                    </a:lnBlToTr>
                    <a:noFill/>
                  </a:tcPr>
                </a:tc>
              </a:tr>
            </a:tbl>
          </a:graphicData>
        </a:graphic>
      </p:graphicFrame>
    </p:spTree>
    <p:extLst>
      <p:ext uri="{BB962C8B-B14F-4D97-AF65-F5344CB8AC3E}">
        <p14:creationId xmlns:p14="http://schemas.microsoft.com/office/powerpoint/2010/main" val="20730156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9" name="Text Box 3"/>
          <p:cNvSpPr txBox="1">
            <a:spLocks noChangeArrowheads="1"/>
          </p:cNvSpPr>
          <p:nvPr/>
        </p:nvSpPr>
        <p:spPr bwMode="auto">
          <a:xfrm>
            <a:off x="0" y="115888"/>
            <a:ext cx="9143999"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sz="3200" dirty="0">
                <a:latin typeface="Impact" panose="020B0806030902050204" pitchFamily="34" charset="0"/>
              </a:rPr>
              <a:t>Data for Distribution Network</a:t>
            </a:r>
          </a:p>
        </p:txBody>
      </p:sp>
      <p:grpSp>
        <p:nvGrpSpPr>
          <p:cNvPr id="224260" name="Group 4"/>
          <p:cNvGrpSpPr>
            <a:grpSpLocks/>
          </p:cNvGrpSpPr>
          <p:nvPr/>
        </p:nvGrpSpPr>
        <p:grpSpPr bwMode="auto">
          <a:xfrm>
            <a:off x="228600" y="1752600"/>
            <a:ext cx="8247063" cy="2743200"/>
            <a:chOff x="144" y="528"/>
            <a:chExt cx="5195" cy="1728"/>
          </a:xfrm>
        </p:grpSpPr>
        <p:sp>
          <p:nvSpPr>
            <p:cNvPr id="224261" name="Oval 5"/>
            <p:cNvSpPr>
              <a:spLocks noChangeArrowheads="1"/>
            </p:cNvSpPr>
            <p:nvPr/>
          </p:nvSpPr>
          <p:spPr bwMode="auto">
            <a:xfrm>
              <a:off x="480" y="576"/>
              <a:ext cx="672" cy="370"/>
            </a:xfrm>
            <a:prstGeom prst="ellipse">
              <a:avLst/>
            </a:prstGeom>
            <a:noFill/>
            <a:ln w="381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4262" name="Text Box 6"/>
            <p:cNvSpPr txBox="1">
              <a:spLocks noChangeArrowheads="1"/>
            </p:cNvSpPr>
            <p:nvPr/>
          </p:nvSpPr>
          <p:spPr bwMode="auto">
            <a:xfrm>
              <a:off x="710" y="654"/>
              <a:ext cx="223"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b="1"/>
                <a:t>1</a:t>
              </a:r>
            </a:p>
          </p:txBody>
        </p:sp>
        <p:sp>
          <p:nvSpPr>
            <p:cNvPr id="224263" name="Oval 7"/>
            <p:cNvSpPr>
              <a:spLocks noChangeArrowheads="1"/>
            </p:cNvSpPr>
            <p:nvPr/>
          </p:nvSpPr>
          <p:spPr bwMode="auto">
            <a:xfrm>
              <a:off x="538" y="1855"/>
              <a:ext cx="672" cy="370"/>
            </a:xfrm>
            <a:prstGeom prst="ellipse">
              <a:avLst/>
            </a:prstGeom>
            <a:noFill/>
            <a:ln w="381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4264" name="Text Box 8"/>
            <p:cNvSpPr txBox="1">
              <a:spLocks noChangeArrowheads="1"/>
            </p:cNvSpPr>
            <p:nvPr/>
          </p:nvSpPr>
          <p:spPr bwMode="auto">
            <a:xfrm>
              <a:off x="768" y="1934"/>
              <a:ext cx="223"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b="1"/>
                <a:t>2</a:t>
              </a:r>
            </a:p>
          </p:txBody>
        </p:sp>
        <p:sp>
          <p:nvSpPr>
            <p:cNvPr id="224265" name="Oval 9"/>
            <p:cNvSpPr>
              <a:spLocks noChangeArrowheads="1"/>
            </p:cNvSpPr>
            <p:nvPr/>
          </p:nvSpPr>
          <p:spPr bwMode="auto">
            <a:xfrm>
              <a:off x="4330" y="591"/>
              <a:ext cx="672" cy="370"/>
            </a:xfrm>
            <a:prstGeom prst="ellipse">
              <a:avLst/>
            </a:prstGeom>
            <a:noFill/>
            <a:ln w="381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4266" name="Text Box 10"/>
            <p:cNvSpPr txBox="1">
              <a:spLocks noChangeArrowheads="1"/>
            </p:cNvSpPr>
            <p:nvPr/>
          </p:nvSpPr>
          <p:spPr bwMode="auto">
            <a:xfrm>
              <a:off x="4560" y="669"/>
              <a:ext cx="223"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b="1"/>
                <a:t>4</a:t>
              </a:r>
              <a:endParaRPr lang="en-US"/>
            </a:p>
          </p:txBody>
        </p:sp>
        <p:sp>
          <p:nvSpPr>
            <p:cNvPr id="224267" name="Oval 11"/>
            <p:cNvSpPr>
              <a:spLocks noChangeArrowheads="1"/>
            </p:cNvSpPr>
            <p:nvPr/>
          </p:nvSpPr>
          <p:spPr bwMode="auto">
            <a:xfrm>
              <a:off x="4282" y="1886"/>
              <a:ext cx="672" cy="370"/>
            </a:xfrm>
            <a:prstGeom prst="ellipse">
              <a:avLst/>
            </a:prstGeom>
            <a:noFill/>
            <a:ln w="381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4268" name="Text Box 12"/>
            <p:cNvSpPr txBox="1">
              <a:spLocks noChangeArrowheads="1"/>
            </p:cNvSpPr>
            <p:nvPr/>
          </p:nvSpPr>
          <p:spPr bwMode="auto">
            <a:xfrm>
              <a:off x="4512" y="1964"/>
              <a:ext cx="223"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b="1"/>
                <a:t>5</a:t>
              </a:r>
            </a:p>
          </p:txBody>
        </p:sp>
        <p:sp>
          <p:nvSpPr>
            <p:cNvPr id="224269" name="Oval 13"/>
            <p:cNvSpPr>
              <a:spLocks noChangeArrowheads="1"/>
            </p:cNvSpPr>
            <p:nvPr/>
          </p:nvSpPr>
          <p:spPr bwMode="auto">
            <a:xfrm>
              <a:off x="2362" y="1177"/>
              <a:ext cx="672" cy="370"/>
            </a:xfrm>
            <a:prstGeom prst="ellipse">
              <a:avLst/>
            </a:prstGeom>
            <a:noFill/>
            <a:ln w="381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4270" name="Text Box 14"/>
            <p:cNvSpPr txBox="1">
              <a:spLocks noChangeArrowheads="1"/>
            </p:cNvSpPr>
            <p:nvPr/>
          </p:nvSpPr>
          <p:spPr bwMode="auto">
            <a:xfrm>
              <a:off x="2592" y="1254"/>
              <a:ext cx="223"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b="1"/>
                <a:t>3</a:t>
              </a:r>
            </a:p>
          </p:txBody>
        </p:sp>
        <p:sp>
          <p:nvSpPr>
            <p:cNvPr id="224271" name="Line 15"/>
            <p:cNvSpPr>
              <a:spLocks noChangeShapeType="1"/>
            </p:cNvSpPr>
            <p:nvPr/>
          </p:nvSpPr>
          <p:spPr bwMode="auto">
            <a:xfrm>
              <a:off x="1152" y="730"/>
              <a:ext cx="3168" cy="31"/>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4272" name="Text Box 16"/>
            <p:cNvSpPr txBox="1">
              <a:spLocks noChangeArrowheads="1"/>
            </p:cNvSpPr>
            <p:nvPr/>
          </p:nvSpPr>
          <p:spPr bwMode="auto">
            <a:xfrm>
              <a:off x="2400" y="528"/>
              <a:ext cx="383"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000"/>
                <a:t>700</a:t>
              </a:r>
              <a:endParaRPr lang="en-US"/>
            </a:p>
          </p:txBody>
        </p:sp>
        <p:sp>
          <p:nvSpPr>
            <p:cNvPr id="224273" name="Line 17"/>
            <p:cNvSpPr>
              <a:spLocks noChangeShapeType="1"/>
            </p:cNvSpPr>
            <p:nvPr/>
          </p:nvSpPr>
          <p:spPr bwMode="auto">
            <a:xfrm>
              <a:off x="1008" y="912"/>
              <a:ext cx="1392" cy="37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4274" name="Line 18"/>
            <p:cNvSpPr>
              <a:spLocks noChangeShapeType="1"/>
            </p:cNvSpPr>
            <p:nvPr/>
          </p:nvSpPr>
          <p:spPr bwMode="auto">
            <a:xfrm flipV="1">
              <a:off x="1200" y="1470"/>
              <a:ext cx="1200" cy="494"/>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4275" name="Line 19"/>
            <p:cNvSpPr>
              <a:spLocks noChangeShapeType="1"/>
            </p:cNvSpPr>
            <p:nvPr/>
          </p:nvSpPr>
          <p:spPr bwMode="auto">
            <a:xfrm>
              <a:off x="1248" y="2056"/>
              <a:ext cx="3024" cy="31"/>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4276" name="Line 20"/>
            <p:cNvSpPr>
              <a:spLocks noChangeShapeType="1"/>
            </p:cNvSpPr>
            <p:nvPr/>
          </p:nvSpPr>
          <p:spPr bwMode="auto">
            <a:xfrm>
              <a:off x="2976" y="1470"/>
              <a:ext cx="1392" cy="525"/>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4277" name="Line 21"/>
            <p:cNvSpPr>
              <a:spLocks noChangeShapeType="1"/>
            </p:cNvSpPr>
            <p:nvPr/>
          </p:nvSpPr>
          <p:spPr bwMode="auto">
            <a:xfrm flipV="1">
              <a:off x="2976" y="884"/>
              <a:ext cx="1392" cy="37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4278" name="Text Box 22"/>
            <p:cNvSpPr txBox="1">
              <a:spLocks noChangeArrowheads="1"/>
            </p:cNvSpPr>
            <p:nvPr/>
          </p:nvSpPr>
          <p:spPr bwMode="auto">
            <a:xfrm>
              <a:off x="2592" y="1872"/>
              <a:ext cx="383"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000"/>
                <a:t>900</a:t>
              </a:r>
              <a:endParaRPr lang="en-US"/>
            </a:p>
          </p:txBody>
        </p:sp>
        <p:sp>
          <p:nvSpPr>
            <p:cNvPr id="224279" name="Text Box 23"/>
            <p:cNvSpPr txBox="1">
              <a:spLocks noChangeArrowheads="1"/>
            </p:cNvSpPr>
            <p:nvPr/>
          </p:nvSpPr>
          <p:spPr bwMode="auto">
            <a:xfrm>
              <a:off x="3216" y="912"/>
              <a:ext cx="383"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000"/>
                <a:t>200</a:t>
              </a:r>
              <a:endParaRPr lang="en-US"/>
            </a:p>
          </p:txBody>
        </p:sp>
        <p:sp>
          <p:nvSpPr>
            <p:cNvPr id="224280" name="Text Box 24"/>
            <p:cNvSpPr txBox="1">
              <a:spLocks noChangeArrowheads="1"/>
            </p:cNvSpPr>
            <p:nvPr/>
          </p:nvSpPr>
          <p:spPr bwMode="auto">
            <a:xfrm>
              <a:off x="1632" y="912"/>
              <a:ext cx="383"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000"/>
                <a:t>300</a:t>
              </a:r>
              <a:endParaRPr lang="en-US"/>
            </a:p>
          </p:txBody>
        </p:sp>
        <p:sp>
          <p:nvSpPr>
            <p:cNvPr id="224281" name="Text Box 25"/>
            <p:cNvSpPr txBox="1">
              <a:spLocks noChangeArrowheads="1"/>
            </p:cNvSpPr>
            <p:nvPr/>
          </p:nvSpPr>
          <p:spPr bwMode="auto">
            <a:xfrm>
              <a:off x="3456" y="1488"/>
              <a:ext cx="383"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000"/>
                <a:t>400</a:t>
              </a:r>
              <a:endParaRPr lang="en-US"/>
            </a:p>
          </p:txBody>
        </p:sp>
        <p:sp>
          <p:nvSpPr>
            <p:cNvPr id="224282" name="Text Box 26"/>
            <p:cNvSpPr txBox="1">
              <a:spLocks noChangeArrowheads="1"/>
            </p:cNvSpPr>
            <p:nvPr/>
          </p:nvSpPr>
          <p:spPr bwMode="auto">
            <a:xfrm>
              <a:off x="1488" y="1536"/>
              <a:ext cx="383"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000"/>
                <a:t>400</a:t>
              </a:r>
              <a:endParaRPr lang="en-US"/>
            </a:p>
          </p:txBody>
        </p:sp>
        <p:sp>
          <p:nvSpPr>
            <p:cNvPr id="224283" name="Text Box 27"/>
            <p:cNvSpPr txBox="1">
              <a:spLocks noChangeArrowheads="1"/>
            </p:cNvSpPr>
            <p:nvPr/>
          </p:nvSpPr>
          <p:spPr bwMode="auto">
            <a:xfrm>
              <a:off x="1488" y="1132"/>
              <a:ext cx="527"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sz="2000" dirty="0">
                  <a:solidFill>
                    <a:srgbClr val="FF0066"/>
                  </a:solidFill>
                </a:rPr>
                <a:t>50</a:t>
              </a:r>
            </a:p>
          </p:txBody>
        </p:sp>
        <p:sp>
          <p:nvSpPr>
            <p:cNvPr id="224284" name="Text Box 28"/>
            <p:cNvSpPr txBox="1">
              <a:spLocks noChangeArrowheads="1"/>
            </p:cNvSpPr>
            <p:nvPr/>
          </p:nvSpPr>
          <p:spPr bwMode="auto">
            <a:xfrm>
              <a:off x="1728" y="1686"/>
              <a:ext cx="480" cy="2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sz="2000" dirty="0">
                  <a:solidFill>
                    <a:srgbClr val="FF0066"/>
                  </a:solidFill>
                </a:rPr>
                <a:t>50</a:t>
              </a:r>
            </a:p>
          </p:txBody>
        </p:sp>
        <p:sp>
          <p:nvSpPr>
            <p:cNvPr id="224285" name="Text Box 29"/>
            <p:cNvSpPr txBox="1">
              <a:spLocks noChangeArrowheads="1"/>
            </p:cNvSpPr>
            <p:nvPr/>
          </p:nvSpPr>
          <p:spPr bwMode="auto">
            <a:xfrm>
              <a:off x="3216" y="1624"/>
              <a:ext cx="431" cy="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sz="2000" dirty="0">
                  <a:solidFill>
                    <a:srgbClr val="FF0066"/>
                  </a:solidFill>
                </a:rPr>
                <a:t>50</a:t>
              </a:r>
            </a:p>
          </p:txBody>
        </p:sp>
        <p:sp>
          <p:nvSpPr>
            <p:cNvPr id="224286" name="Text Box 30"/>
            <p:cNvSpPr txBox="1">
              <a:spLocks noChangeArrowheads="1"/>
            </p:cNvSpPr>
            <p:nvPr/>
          </p:nvSpPr>
          <p:spPr bwMode="auto">
            <a:xfrm>
              <a:off x="3216" y="1162"/>
              <a:ext cx="456" cy="2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sz="2000" dirty="0">
                  <a:solidFill>
                    <a:srgbClr val="FF0066"/>
                  </a:solidFill>
                </a:rPr>
                <a:t>50</a:t>
              </a:r>
            </a:p>
          </p:txBody>
        </p:sp>
        <p:sp>
          <p:nvSpPr>
            <p:cNvPr id="224287" name="Text Box 31"/>
            <p:cNvSpPr txBox="1">
              <a:spLocks noChangeArrowheads="1"/>
            </p:cNvSpPr>
            <p:nvPr/>
          </p:nvSpPr>
          <p:spPr bwMode="auto">
            <a:xfrm>
              <a:off x="144" y="638"/>
              <a:ext cx="347" cy="2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000" b="1" dirty="0">
                  <a:solidFill>
                    <a:srgbClr val="00B050"/>
                  </a:solidFill>
                </a:rPr>
                <a:t>80</a:t>
              </a:r>
              <a:endParaRPr lang="en-US" b="1" dirty="0">
                <a:solidFill>
                  <a:srgbClr val="00B050"/>
                </a:solidFill>
              </a:endParaRPr>
            </a:p>
          </p:txBody>
        </p:sp>
        <p:sp>
          <p:nvSpPr>
            <p:cNvPr id="224288" name="Text Box 32"/>
            <p:cNvSpPr txBox="1">
              <a:spLocks noChangeArrowheads="1"/>
            </p:cNvSpPr>
            <p:nvPr/>
          </p:nvSpPr>
          <p:spPr bwMode="auto">
            <a:xfrm>
              <a:off x="192" y="1934"/>
              <a:ext cx="347" cy="2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000" b="1">
                  <a:solidFill>
                    <a:srgbClr val="00B050"/>
                  </a:solidFill>
                </a:rPr>
                <a:t>70</a:t>
              </a:r>
              <a:endParaRPr lang="en-US" b="1">
                <a:solidFill>
                  <a:srgbClr val="00B050"/>
                </a:solidFill>
              </a:endParaRPr>
            </a:p>
          </p:txBody>
        </p:sp>
        <p:sp>
          <p:nvSpPr>
            <p:cNvPr id="224289" name="Text Box 33"/>
            <p:cNvSpPr txBox="1">
              <a:spLocks noChangeArrowheads="1"/>
            </p:cNvSpPr>
            <p:nvPr/>
          </p:nvSpPr>
          <p:spPr bwMode="auto">
            <a:xfrm>
              <a:off x="4992" y="699"/>
              <a:ext cx="347" cy="2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000" b="1" dirty="0" smtClean="0">
                  <a:solidFill>
                    <a:srgbClr val="FF0000"/>
                  </a:solidFill>
                </a:rPr>
                <a:t>60</a:t>
              </a:r>
              <a:endParaRPr lang="en-US" b="1" dirty="0">
                <a:solidFill>
                  <a:srgbClr val="FF0000"/>
                </a:solidFill>
              </a:endParaRPr>
            </a:p>
          </p:txBody>
        </p:sp>
        <p:sp>
          <p:nvSpPr>
            <p:cNvPr id="224290" name="Text Box 34"/>
            <p:cNvSpPr txBox="1">
              <a:spLocks noChangeArrowheads="1"/>
            </p:cNvSpPr>
            <p:nvPr/>
          </p:nvSpPr>
          <p:spPr bwMode="auto">
            <a:xfrm>
              <a:off x="4944" y="1995"/>
              <a:ext cx="347" cy="2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000" b="1" dirty="0" smtClean="0">
                  <a:solidFill>
                    <a:srgbClr val="FF0000"/>
                  </a:solidFill>
                </a:rPr>
                <a:t>90</a:t>
              </a:r>
              <a:endParaRPr lang="en-US" b="1" dirty="0">
                <a:solidFill>
                  <a:srgbClr val="FF0000"/>
                </a:solidFill>
              </a:endParaRPr>
            </a:p>
          </p:txBody>
        </p:sp>
      </p:grpSp>
    </p:spTree>
    <p:extLst>
      <p:ext uri="{BB962C8B-B14F-4D97-AF65-F5344CB8AC3E}">
        <p14:creationId xmlns:p14="http://schemas.microsoft.com/office/powerpoint/2010/main" val="1120633676"/>
      </p:ext>
    </p:extLst>
  </p:cSld>
  <p:clrMapOvr>
    <a:masterClrMapping/>
  </p:clrMapOvr>
  <p:transition>
    <p:dissolv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9" name="Text Box 3"/>
          <p:cNvSpPr txBox="1">
            <a:spLocks noChangeArrowheads="1"/>
          </p:cNvSpPr>
          <p:nvPr/>
        </p:nvSpPr>
        <p:spPr bwMode="auto">
          <a:xfrm>
            <a:off x="0" y="101025"/>
            <a:ext cx="914400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sz="3200" dirty="0">
                <a:latin typeface="Impact" panose="020B0806030902050204" pitchFamily="34" charset="0"/>
              </a:rPr>
              <a:t>Transportation problem II : </a:t>
            </a:r>
            <a:r>
              <a:rPr lang="en-US" sz="3200" dirty="0" smtClean="0">
                <a:latin typeface="Impact" panose="020B0806030902050204" pitchFamily="34" charset="0"/>
              </a:rPr>
              <a:t>Formulation</a:t>
            </a:r>
            <a:endParaRPr lang="en-US" sz="3200" dirty="0">
              <a:latin typeface="Impact" panose="020B0806030902050204" pitchFamily="34" charset="0"/>
            </a:endParaRPr>
          </a:p>
        </p:txBody>
      </p:sp>
      <p:graphicFrame>
        <p:nvGraphicFramePr>
          <p:cNvPr id="147463" name="Object 7"/>
          <p:cNvGraphicFramePr>
            <a:graphicFrameLocks noChangeAspect="1"/>
          </p:cNvGraphicFramePr>
          <p:nvPr>
            <p:extLst>
              <p:ext uri="{D42A27DB-BD31-4B8C-83A1-F6EECF244321}">
                <p14:modId xmlns:p14="http://schemas.microsoft.com/office/powerpoint/2010/main" val="2911561253"/>
              </p:ext>
            </p:extLst>
          </p:nvPr>
        </p:nvGraphicFramePr>
        <p:xfrm>
          <a:off x="228600" y="1143000"/>
          <a:ext cx="8382000" cy="3352800"/>
        </p:xfrm>
        <a:graphic>
          <a:graphicData uri="http://schemas.openxmlformats.org/presentationml/2006/ole">
            <mc:AlternateContent xmlns:mc="http://schemas.openxmlformats.org/markup-compatibility/2006">
              <mc:Choice xmlns:v="urn:schemas-microsoft-com:vml" Requires="v">
                <p:oleObj spid="_x0000_s12321" name="Worksheet" r:id="rId4" imgW="3667147" imgH="1466819" progId="Excel.Sheet.8">
                  <p:embed/>
                </p:oleObj>
              </mc:Choice>
              <mc:Fallback>
                <p:oleObj name="Worksheet" r:id="rId4" imgW="3667147" imgH="1466819" progId="Excel.Sheet.8">
                  <p:embed/>
                  <p:pic>
                    <p:nvPicPr>
                      <p:cNvPr id="0" name=""/>
                      <p:cNvPicPr>
                        <a:picLocks noChangeAspect="1" noChangeArrowheads="1"/>
                      </p:cNvPicPr>
                      <p:nvPr/>
                    </p:nvPicPr>
                    <p:blipFill>
                      <a:blip r:embed="rId5"/>
                      <a:srcRect/>
                      <a:stretch>
                        <a:fillRect/>
                      </a:stretch>
                    </p:blipFill>
                    <p:spPr bwMode="auto">
                      <a:xfrm>
                        <a:off x="228600" y="1143000"/>
                        <a:ext cx="8382000" cy="3352800"/>
                      </a:xfrm>
                      <a:prstGeom prst="rect">
                        <a:avLst/>
                      </a:prstGeom>
                      <a:noFill/>
                      <a:ln>
                        <a:noFill/>
                      </a:ln>
                      <a:effectLst/>
                      <a:extLst/>
                    </p:spPr>
                  </p:pic>
                </p:oleObj>
              </mc:Fallback>
            </mc:AlternateContent>
          </a:graphicData>
        </a:graphic>
      </p:graphicFrame>
    </p:spTree>
    <p:extLst>
      <p:ext uri="{BB962C8B-B14F-4D97-AF65-F5344CB8AC3E}">
        <p14:creationId xmlns:p14="http://schemas.microsoft.com/office/powerpoint/2010/main" val="1155093114"/>
      </p:ext>
    </p:extLst>
  </p:cSld>
  <p:clrMapOvr>
    <a:masterClrMapping/>
  </p:clrMapOvr>
  <p:transition>
    <p:dissolv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7" name="Text Box 3"/>
          <p:cNvSpPr txBox="1">
            <a:spLocks noChangeArrowheads="1"/>
          </p:cNvSpPr>
          <p:nvPr/>
        </p:nvSpPr>
        <p:spPr bwMode="auto">
          <a:xfrm>
            <a:off x="0" y="0"/>
            <a:ext cx="6272294"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800" b="1">
                <a:latin typeface="Arial" charset="0"/>
              </a:rPr>
              <a:t>Transportation problem II : Solution</a:t>
            </a:r>
            <a:endParaRPr lang="en-US" sz="2800">
              <a:latin typeface="Arial" charset="0"/>
            </a:endParaRPr>
          </a:p>
        </p:txBody>
      </p:sp>
      <p:graphicFrame>
        <p:nvGraphicFramePr>
          <p:cNvPr id="149512" name="Object 8"/>
          <p:cNvGraphicFramePr>
            <a:graphicFrameLocks noChangeAspect="1"/>
          </p:cNvGraphicFramePr>
          <p:nvPr>
            <p:extLst>
              <p:ext uri="{D42A27DB-BD31-4B8C-83A1-F6EECF244321}">
                <p14:modId xmlns:p14="http://schemas.microsoft.com/office/powerpoint/2010/main" val="2633787573"/>
              </p:ext>
            </p:extLst>
          </p:nvPr>
        </p:nvGraphicFramePr>
        <p:xfrm>
          <a:off x="1143000" y="1029313"/>
          <a:ext cx="6629400" cy="5343984"/>
        </p:xfrm>
        <a:graphic>
          <a:graphicData uri="http://schemas.openxmlformats.org/presentationml/2006/ole">
            <mc:AlternateContent xmlns:mc="http://schemas.openxmlformats.org/markup-compatibility/2006">
              <mc:Choice xmlns:v="urn:schemas-microsoft-com:vml" Requires="v">
                <p:oleObj spid="_x0000_s13344" name="Worksheet" r:id="rId4" imgW="4276673" imgH="3743439" progId="Excel.Sheet.8">
                  <p:embed/>
                </p:oleObj>
              </mc:Choice>
              <mc:Fallback>
                <p:oleObj name="Worksheet" r:id="rId4" imgW="4276673" imgH="3743439" progId="Excel.Sheet.8">
                  <p:embed/>
                  <p:pic>
                    <p:nvPicPr>
                      <p:cNvPr id="0" name=""/>
                      <p:cNvPicPr>
                        <a:picLocks noChangeAspect="1" noChangeArrowheads="1"/>
                      </p:cNvPicPr>
                      <p:nvPr/>
                    </p:nvPicPr>
                    <p:blipFill>
                      <a:blip r:embed="rId5"/>
                      <a:srcRect/>
                      <a:stretch>
                        <a:fillRect/>
                      </a:stretch>
                    </p:blipFill>
                    <p:spPr bwMode="auto">
                      <a:xfrm>
                        <a:off x="1143000" y="1029313"/>
                        <a:ext cx="6629400" cy="5343984"/>
                      </a:xfrm>
                      <a:prstGeom prst="rect">
                        <a:avLst/>
                      </a:prstGeom>
                      <a:noFill/>
                      <a:ln>
                        <a:noFill/>
                      </a:ln>
                      <a:effectLst/>
                      <a:extLst/>
                    </p:spPr>
                  </p:pic>
                </p:oleObj>
              </mc:Fallback>
            </mc:AlternateContent>
          </a:graphicData>
        </a:graphic>
      </p:graphicFrame>
    </p:spTree>
    <p:extLst>
      <p:ext uri="{BB962C8B-B14F-4D97-AF65-F5344CB8AC3E}">
        <p14:creationId xmlns:p14="http://schemas.microsoft.com/office/powerpoint/2010/main" val="2920406673"/>
      </p:ext>
    </p:extLst>
  </p:cSld>
  <p:clrMapOvr>
    <a:masterClrMapping/>
  </p:clrMapOvr>
  <p:transition>
    <p:dissolv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787" name="Text Box 3"/>
          <p:cNvSpPr txBox="1">
            <a:spLocks noChangeArrowheads="1"/>
          </p:cNvSpPr>
          <p:nvPr/>
        </p:nvSpPr>
        <p:spPr bwMode="auto">
          <a:xfrm>
            <a:off x="0" y="0"/>
            <a:ext cx="6272294"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800" b="1" dirty="0">
                <a:latin typeface="Arial" charset="0"/>
              </a:rPr>
              <a:t>Transportation problem II : Solution</a:t>
            </a:r>
            <a:endParaRPr lang="en-US" sz="2800" dirty="0">
              <a:latin typeface="Arial" charset="0"/>
            </a:endParaRPr>
          </a:p>
        </p:txBody>
      </p:sp>
      <p:graphicFrame>
        <p:nvGraphicFramePr>
          <p:cNvPr id="246789" name="Object 5"/>
          <p:cNvGraphicFramePr>
            <a:graphicFrameLocks noChangeAspect="1"/>
          </p:cNvGraphicFramePr>
          <p:nvPr>
            <p:extLst>
              <p:ext uri="{D42A27DB-BD31-4B8C-83A1-F6EECF244321}">
                <p14:modId xmlns:p14="http://schemas.microsoft.com/office/powerpoint/2010/main" val="3516578502"/>
              </p:ext>
            </p:extLst>
          </p:nvPr>
        </p:nvGraphicFramePr>
        <p:xfrm>
          <a:off x="1038733" y="1012825"/>
          <a:ext cx="7724267" cy="5311775"/>
        </p:xfrm>
        <a:graphic>
          <a:graphicData uri="http://schemas.openxmlformats.org/presentationml/2006/ole">
            <mc:AlternateContent xmlns:mc="http://schemas.openxmlformats.org/markup-compatibility/2006">
              <mc:Choice xmlns:v="urn:schemas-microsoft-com:vml" Requires="v">
                <p:oleObj spid="_x0000_s14367" name="Worksheet" r:id="rId4" imgW="4276673" imgH="3190885" progId="Excel.Sheet.8">
                  <p:embed/>
                </p:oleObj>
              </mc:Choice>
              <mc:Fallback>
                <p:oleObj name="Worksheet" r:id="rId4" imgW="4276673" imgH="3190885" progId="Excel.Sheet.8">
                  <p:embed/>
                  <p:pic>
                    <p:nvPicPr>
                      <p:cNvPr id="0" name=""/>
                      <p:cNvPicPr>
                        <a:picLocks noChangeAspect="1" noChangeArrowheads="1"/>
                      </p:cNvPicPr>
                      <p:nvPr/>
                    </p:nvPicPr>
                    <p:blipFill>
                      <a:blip r:embed="rId5"/>
                      <a:srcRect/>
                      <a:stretch>
                        <a:fillRect/>
                      </a:stretch>
                    </p:blipFill>
                    <p:spPr bwMode="auto">
                      <a:xfrm>
                        <a:off x="1038733" y="1012825"/>
                        <a:ext cx="7724267" cy="5311775"/>
                      </a:xfrm>
                      <a:prstGeom prst="rect">
                        <a:avLst/>
                      </a:prstGeom>
                      <a:noFill/>
                      <a:ln>
                        <a:noFill/>
                      </a:ln>
                      <a:effectLst/>
                      <a:extLst/>
                    </p:spPr>
                  </p:pic>
                </p:oleObj>
              </mc:Fallback>
            </mc:AlternateContent>
          </a:graphicData>
        </a:graphic>
      </p:graphicFrame>
    </p:spTree>
    <p:extLst>
      <p:ext uri="{BB962C8B-B14F-4D97-AF65-F5344CB8AC3E}">
        <p14:creationId xmlns:p14="http://schemas.microsoft.com/office/powerpoint/2010/main" val="1372286132"/>
      </p:ext>
    </p:extLst>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ChangeArrowheads="1"/>
          </p:cNvSpPr>
          <p:nvPr>
            <p:ph type="title"/>
          </p:nvPr>
        </p:nvSpPr>
        <p:spPr>
          <a:xfrm>
            <a:off x="1" y="0"/>
            <a:ext cx="9144000" cy="838200"/>
          </a:xfrm>
        </p:spPr>
        <p:txBody>
          <a:bodyPr/>
          <a:lstStyle/>
          <a:p>
            <a:pPr eaLnBrk="1" hangingPunct="1"/>
            <a:r>
              <a:rPr lang="en-US" dirty="0" smtClean="0"/>
              <a:t>Minimum Cost Flow</a:t>
            </a:r>
            <a:br>
              <a:rPr lang="en-US" dirty="0" smtClean="0"/>
            </a:br>
            <a:r>
              <a:rPr lang="en-US" dirty="0" smtClean="0"/>
              <a:t>Distribution Unlimited Co. Problem</a:t>
            </a:r>
          </a:p>
        </p:txBody>
      </p:sp>
      <p:sp>
        <p:nvSpPr>
          <p:cNvPr id="17412" name="Rectangle 3"/>
          <p:cNvSpPr>
            <a:spLocks noGrp="1" noChangeArrowheads="1"/>
          </p:cNvSpPr>
          <p:nvPr>
            <p:ph type="body" idx="1"/>
          </p:nvPr>
        </p:nvSpPr>
        <p:spPr>
          <a:xfrm>
            <a:off x="0" y="914400"/>
            <a:ext cx="9144000" cy="5486400"/>
          </a:xfrm>
        </p:spPr>
        <p:txBody>
          <a:bodyPr/>
          <a:lstStyle/>
          <a:p>
            <a:pPr eaLnBrk="1" hangingPunct="1"/>
            <a:r>
              <a:rPr lang="en-US" dirty="0" smtClean="0"/>
              <a:t>The Distribution Unlimited Co. has two factories producing a product that needs to be shipped to two warehouses</a:t>
            </a:r>
          </a:p>
          <a:p>
            <a:pPr lvl="1" eaLnBrk="1" hangingPunct="1"/>
            <a:r>
              <a:rPr lang="en-US" dirty="0" smtClean="0"/>
              <a:t>Factory 1 produces 80 units.</a:t>
            </a:r>
          </a:p>
          <a:p>
            <a:pPr lvl="1" eaLnBrk="1" hangingPunct="1"/>
            <a:r>
              <a:rPr lang="en-US" dirty="0" smtClean="0"/>
              <a:t>Factory 2 produces 70 units.</a:t>
            </a:r>
          </a:p>
          <a:p>
            <a:pPr lvl="1" eaLnBrk="1" hangingPunct="1"/>
            <a:r>
              <a:rPr lang="en-US" dirty="0" smtClean="0"/>
              <a:t>Warehouse 1 needs 60 units.</a:t>
            </a:r>
          </a:p>
          <a:p>
            <a:pPr lvl="1" eaLnBrk="1" hangingPunct="1"/>
            <a:r>
              <a:rPr lang="en-US" dirty="0" smtClean="0"/>
              <a:t>Warehouse 2 needs 90 units.</a:t>
            </a:r>
          </a:p>
          <a:p>
            <a:pPr eaLnBrk="1" hangingPunct="1"/>
            <a:r>
              <a:rPr lang="en-US" dirty="0" smtClean="0"/>
              <a:t>There are rail links directly from Factory 1 to Warehouse 1 and Factory 2 to Warehouse 2.</a:t>
            </a:r>
          </a:p>
          <a:p>
            <a:pPr eaLnBrk="1" hangingPunct="1"/>
            <a:r>
              <a:rPr lang="en-US" dirty="0" smtClean="0"/>
              <a:t>Independent truckers are available to ship up to 50 units from each factory to the distribution center, and then 50 units from the distribution center to each warehouse.</a:t>
            </a:r>
          </a:p>
          <a:p>
            <a:pPr eaLnBrk="1" hangingPunct="1">
              <a:buFontTx/>
              <a:buNone/>
            </a:pPr>
            <a:r>
              <a:rPr lang="en-US" b="1" dirty="0" smtClean="0"/>
              <a:t>Question: How many units (truckloads) should be shipped along each shipping lane?</a:t>
            </a:r>
            <a:endParaRPr lang="en-US" dirty="0" smtClean="0"/>
          </a:p>
        </p:txBody>
      </p:sp>
    </p:spTree>
    <p:extLst>
      <p:ext uri="{BB962C8B-B14F-4D97-AF65-F5344CB8AC3E}">
        <p14:creationId xmlns:p14="http://schemas.microsoft.com/office/powerpoint/2010/main" val="471726313"/>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a:spLocks noGrp="1" noChangeArrowheads="1"/>
          </p:cNvSpPr>
          <p:nvPr>
            <p:ph type="title"/>
          </p:nvPr>
        </p:nvSpPr>
        <p:spPr>
          <a:xfrm>
            <a:off x="0" y="0"/>
            <a:ext cx="9144000" cy="863600"/>
          </a:xfrm>
        </p:spPr>
        <p:txBody>
          <a:bodyPr/>
          <a:lstStyle/>
          <a:p>
            <a:pPr eaLnBrk="1" hangingPunct="1"/>
            <a:r>
              <a:rPr lang="en-US" dirty="0" smtClean="0"/>
              <a:t>The Distribution Network</a:t>
            </a:r>
          </a:p>
        </p:txBody>
      </p:sp>
      <p:pic>
        <p:nvPicPr>
          <p:cNvPr id="18436"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00" y="1981200"/>
            <a:ext cx="6858000" cy="2938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70553679"/>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9" name="Text Box 3"/>
          <p:cNvSpPr txBox="1">
            <a:spLocks noChangeArrowheads="1"/>
          </p:cNvSpPr>
          <p:nvPr/>
        </p:nvSpPr>
        <p:spPr bwMode="auto">
          <a:xfrm>
            <a:off x="0" y="115888"/>
            <a:ext cx="9143999"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sz="3200" dirty="0">
                <a:latin typeface="Impact" panose="020B0806030902050204" pitchFamily="34" charset="0"/>
              </a:rPr>
              <a:t>Data for Distribution Network</a:t>
            </a:r>
          </a:p>
        </p:txBody>
      </p:sp>
      <p:grpSp>
        <p:nvGrpSpPr>
          <p:cNvPr id="224260" name="Group 4"/>
          <p:cNvGrpSpPr>
            <a:grpSpLocks/>
          </p:cNvGrpSpPr>
          <p:nvPr/>
        </p:nvGrpSpPr>
        <p:grpSpPr bwMode="auto">
          <a:xfrm>
            <a:off x="228600" y="1752600"/>
            <a:ext cx="8247063" cy="2743200"/>
            <a:chOff x="144" y="528"/>
            <a:chExt cx="5195" cy="1728"/>
          </a:xfrm>
        </p:grpSpPr>
        <p:sp>
          <p:nvSpPr>
            <p:cNvPr id="224261" name="Oval 5"/>
            <p:cNvSpPr>
              <a:spLocks noChangeArrowheads="1"/>
            </p:cNvSpPr>
            <p:nvPr/>
          </p:nvSpPr>
          <p:spPr bwMode="auto">
            <a:xfrm>
              <a:off x="480" y="576"/>
              <a:ext cx="672" cy="370"/>
            </a:xfrm>
            <a:prstGeom prst="ellipse">
              <a:avLst/>
            </a:prstGeom>
            <a:noFill/>
            <a:ln w="381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4262" name="Text Box 6"/>
            <p:cNvSpPr txBox="1">
              <a:spLocks noChangeArrowheads="1"/>
            </p:cNvSpPr>
            <p:nvPr/>
          </p:nvSpPr>
          <p:spPr bwMode="auto">
            <a:xfrm>
              <a:off x="710" y="654"/>
              <a:ext cx="223"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b="1"/>
                <a:t>1</a:t>
              </a:r>
            </a:p>
          </p:txBody>
        </p:sp>
        <p:sp>
          <p:nvSpPr>
            <p:cNvPr id="224263" name="Oval 7"/>
            <p:cNvSpPr>
              <a:spLocks noChangeArrowheads="1"/>
            </p:cNvSpPr>
            <p:nvPr/>
          </p:nvSpPr>
          <p:spPr bwMode="auto">
            <a:xfrm>
              <a:off x="538" y="1855"/>
              <a:ext cx="672" cy="370"/>
            </a:xfrm>
            <a:prstGeom prst="ellipse">
              <a:avLst/>
            </a:prstGeom>
            <a:noFill/>
            <a:ln w="381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4264" name="Text Box 8"/>
            <p:cNvSpPr txBox="1">
              <a:spLocks noChangeArrowheads="1"/>
            </p:cNvSpPr>
            <p:nvPr/>
          </p:nvSpPr>
          <p:spPr bwMode="auto">
            <a:xfrm>
              <a:off x="768" y="1934"/>
              <a:ext cx="223"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b="1"/>
                <a:t>2</a:t>
              </a:r>
            </a:p>
          </p:txBody>
        </p:sp>
        <p:sp>
          <p:nvSpPr>
            <p:cNvPr id="224265" name="Oval 9"/>
            <p:cNvSpPr>
              <a:spLocks noChangeArrowheads="1"/>
            </p:cNvSpPr>
            <p:nvPr/>
          </p:nvSpPr>
          <p:spPr bwMode="auto">
            <a:xfrm>
              <a:off x="4330" y="591"/>
              <a:ext cx="672" cy="370"/>
            </a:xfrm>
            <a:prstGeom prst="ellipse">
              <a:avLst/>
            </a:prstGeom>
            <a:noFill/>
            <a:ln w="381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4266" name="Text Box 10"/>
            <p:cNvSpPr txBox="1">
              <a:spLocks noChangeArrowheads="1"/>
            </p:cNvSpPr>
            <p:nvPr/>
          </p:nvSpPr>
          <p:spPr bwMode="auto">
            <a:xfrm>
              <a:off x="4560" y="669"/>
              <a:ext cx="223"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b="1"/>
                <a:t>4</a:t>
              </a:r>
              <a:endParaRPr lang="en-US"/>
            </a:p>
          </p:txBody>
        </p:sp>
        <p:sp>
          <p:nvSpPr>
            <p:cNvPr id="224267" name="Oval 11"/>
            <p:cNvSpPr>
              <a:spLocks noChangeArrowheads="1"/>
            </p:cNvSpPr>
            <p:nvPr/>
          </p:nvSpPr>
          <p:spPr bwMode="auto">
            <a:xfrm>
              <a:off x="4282" y="1886"/>
              <a:ext cx="672" cy="370"/>
            </a:xfrm>
            <a:prstGeom prst="ellipse">
              <a:avLst/>
            </a:prstGeom>
            <a:noFill/>
            <a:ln w="381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4268" name="Text Box 12"/>
            <p:cNvSpPr txBox="1">
              <a:spLocks noChangeArrowheads="1"/>
            </p:cNvSpPr>
            <p:nvPr/>
          </p:nvSpPr>
          <p:spPr bwMode="auto">
            <a:xfrm>
              <a:off x="4512" y="1964"/>
              <a:ext cx="223"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b="1"/>
                <a:t>5</a:t>
              </a:r>
            </a:p>
          </p:txBody>
        </p:sp>
        <p:sp>
          <p:nvSpPr>
            <p:cNvPr id="224269" name="Oval 13"/>
            <p:cNvSpPr>
              <a:spLocks noChangeArrowheads="1"/>
            </p:cNvSpPr>
            <p:nvPr/>
          </p:nvSpPr>
          <p:spPr bwMode="auto">
            <a:xfrm>
              <a:off x="2362" y="1177"/>
              <a:ext cx="672" cy="370"/>
            </a:xfrm>
            <a:prstGeom prst="ellipse">
              <a:avLst/>
            </a:prstGeom>
            <a:noFill/>
            <a:ln w="381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4270" name="Text Box 14"/>
            <p:cNvSpPr txBox="1">
              <a:spLocks noChangeArrowheads="1"/>
            </p:cNvSpPr>
            <p:nvPr/>
          </p:nvSpPr>
          <p:spPr bwMode="auto">
            <a:xfrm>
              <a:off x="2592" y="1254"/>
              <a:ext cx="223"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b="1"/>
                <a:t>3</a:t>
              </a:r>
            </a:p>
          </p:txBody>
        </p:sp>
        <p:sp>
          <p:nvSpPr>
            <p:cNvPr id="224271" name="Line 15"/>
            <p:cNvSpPr>
              <a:spLocks noChangeShapeType="1"/>
            </p:cNvSpPr>
            <p:nvPr/>
          </p:nvSpPr>
          <p:spPr bwMode="auto">
            <a:xfrm>
              <a:off x="1152" y="730"/>
              <a:ext cx="3168" cy="31"/>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4272" name="Text Box 16"/>
            <p:cNvSpPr txBox="1">
              <a:spLocks noChangeArrowheads="1"/>
            </p:cNvSpPr>
            <p:nvPr/>
          </p:nvSpPr>
          <p:spPr bwMode="auto">
            <a:xfrm>
              <a:off x="2400" y="528"/>
              <a:ext cx="383"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000"/>
                <a:t>700</a:t>
              </a:r>
              <a:endParaRPr lang="en-US"/>
            </a:p>
          </p:txBody>
        </p:sp>
        <p:sp>
          <p:nvSpPr>
            <p:cNvPr id="224273" name="Line 17"/>
            <p:cNvSpPr>
              <a:spLocks noChangeShapeType="1"/>
            </p:cNvSpPr>
            <p:nvPr/>
          </p:nvSpPr>
          <p:spPr bwMode="auto">
            <a:xfrm>
              <a:off x="1008" y="912"/>
              <a:ext cx="1392" cy="37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4274" name="Line 18"/>
            <p:cNvSpPr>
              <a:spLocks noChangeShapeType="1"/>
            </p:cNvSpPr>
            <p:nvPr/>
          </p:nvSpPr>
          <p:spPr bwMode="auto">
            <a:xfrm flipV="1">
              <a:off x="1200" y="1470"/>
              <a:ext cx="1200" cy="494"/>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4275" name="Line 19"/>
            <p:cNvSpPr>
              <a:spLocks noChangeShapeType="1"/>
            </p:cNvSpPr>
            <p:nvPr/>
          </p:nvSpPr>
          <p:spPr bwMode="auto">
            <a:xfrm>
              <a:off x="1248" y="2056"/>
              <a:ext cx="3024" cy="31"/>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4276" name="Line 20"/>
            <p:cNvSpPr>
              <a:spLocks noChangeShapeType="1"/>
            </p:cNvSpPr>
            <p:nvPr/>
          </p:nvSpPr>
          <p:spPr bwMode="auto">
            <a:xfrm>
              <a:off x="2976" y="1470"/>
              <a:ext cx="1392" cy="525"/>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4277" name="Line 21"/>
            <p:cNvSpPr>
              <a:spLocks noChangeShapeType="1"/>
            </p:cNvSpPr>
            <p:nvPr/>
          </p:nvSpPr>
          <p:spPr bwMode="auto">
            <a:xfrm flipV="1">
              <a:off x="2976" y="884"/>
              <a:ext cx="1392" cy="37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4278" name="Text Box 22"/>
            <p:cNvSpPr txBox="1">
              <a:spLocks noChangeArrowheads="1"/>
            </p:cNvSpPr>
            <p:nvPr/>
          </p:nvSpPr>
          <p:spPr bwMode="auto">
            <a:xfrm>
              <a:off x="2592" y="1872"/>
              <a:ext cx="383"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000"/>
                <a:t>900</a:t>
              </a:r>
              <a:endParaRPr lang="en-US"/>
            </a:p>
          </p:txBody>
        </p:sp>
        <p:sp>
          <p:nvSpPr>
            <p:cNvPr id="224279" name="Text Box 23"/>
            <p:cNvSpPr txBox="1">
              <a:spLocks noChangeArrowheads="1"/>
            </p:cNvSpPr>
            <p:nvPr/>
          </p:nvSpPr>
          <p:spPr bwMode="auto">
            <a:xfrm>
              <a:off x="3216" y="912"/>
              <a:ext cx="383"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000"/>
                <a:t>200</a:t>
              </a:r>
              <a:endParaRPr lang="en-US"/>
            </a:p>
          </p:txBody>
        </p:sp>
        <p:sp>
          <p:nvSpPr>
            <p:cNvPr id="224280" name="Text Box 24"/>
            <p:cNvSpPr txBox="1">
              <a:spLocks noChangeArrowheads="1"/>
            </p:cNvSpPr>
            <p:nvPr/>
          </p:nvSpPr>
          <p:spPr bwMode="auto">
            <a:xfrm>
              <a:off x="1632" y="912"/>
              <a:ext cx="383"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000"/>
                <a:t>300</a:t>
              </a:r>
              <a:endParaRPr lang="en-US"/>
            </a:p>
          </p:txBody>
        </p:sp>
        <p:sp>
          <p:nvSpPr>
            <p:cNvPr id="224281" name="Text Box 25"/>
            <p:cNvSpPr txBox="1">
              <a:spLocks noChangeArrowheads="1"/>
            </p:cNvSpPr>
            <p:nvPr/>
          </p:nvSpPr>
          <p:spPr bwMode="auto">
            <a:xfrm>
              <a:off x="3456" y="1488"/>
              <a:ext cx="383"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000"/>
                <a:t>400</a:t>
              </a:r>
              <a:endParaRPr lang="en-US"/>
            </a:p>
          </p:txBody>
        </p:sp>
        <p:sp>
          <p:nvSpPr>
            <p:cNvPr id="224282" name="Text Box 26"/>
            <p:cNvSpPr txBox="1">
              <a:spLocks noChangeArrowheads="1"/>
            </p:cNvSpPr>
            <p:nvPr/>
          </p:nvSpPr>
          <p:spPr bwMode="auto">
            <a:xfrm>
              <a:off x="1488" y="1536"/>
              <a:ext cx="383"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000"/>
                <a:t>400</a:t>
              </a:r>
              <a:endParaRPr lang="en-US"/>
            </a:p>
          </p:txBody>
        </p:sp>
        <p:sp>
          <p:nvSpPr>
            <p:cNvPr id="224283" name="Text Box 27"/>
            <p:cNvSpPr txBox="1">
              <a:spLocks noChangeArrowheads="1"/>
            </p:cNvSpPr>
            <p:nvPr/>
          </p:nvSpPr>
          <p:spPr bwMode="auto">
            <a:xfrm>
              <a:off x="1488" y="1132"/>
              <a:ext cx="527"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sz="2000" dirty="0">
                  <a:solidFill>
                    <a:srgbClr val="FF0066"/>
                  </a:solidFill>
                </a:rPr>
                <a:t>50</a:t>
              </a:r>
            </a:p>
          </p:txBody>
        </p:sp>
        <p:sp>
          <p:nvSpPr>
            <p:cNvPr id="224284" name="Text Box 28"/>
            <p:cNvSpPr txBox="1">
              <a:spLocks noChangeArrowheads="1"/>
            </p:cNvSpPr>
            <p:nvPr/>
          </p:nvSpPr>
          <p:spPr bwMode="auto">
            <a:xfrm>
              <a:off x="1728" y="1686"/>
              <a:ext cx="480" cy="2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sz="2000" dirty="0">
                  <a:solidFill>
                    <a:srgbClr val="FF0066"/>
                  </a:solidFill>
                </a:rPr>
                <a:t>50</a:t>
              </a:r>
            </a:p>
          </p:txBody>
        </p:sp>
        <p:sp>
          <p:nvSpPr>
            <p:cNvPr id="224285" name="Text Box 29"/>
            <p:cNvSpPr txBox="1">
              <a:spLocks noChangeArrowheads="1"/>
            </p:cNvSpPr>
            <p:nvPr/>
          </p:nvSpPr>
          <p:spPr bwMode="auto">
            <a:xfrm>
              <a:off x="3216" y="1624"/>
              <a:ext cx="431" cy="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sz="2000" dirty="0">
                  <a:solidFill>
                    <a:srgbClr val="FF0066"/>
                  </a:solidFill>
                </a:rPr>
                <a:t>50</a:t>
              </a:r>
            </a:p>
          </p:txBody>
        </p:sp>
        <p:sp>
          <p:nvSpPr>
            <p:cNvPr id="224286" name="Text Box 30"/>
            <p:cNvSpPr txBox="1">
              <a:spLocks noChangeArrowheads="1"/>
            </p:cNvSpPr>
            <p:nvPr/>
          </p:nvSpPr>
          <p:spPr bwMode="auto">
            <a:xfrm>
              <a:off x="3216" y="1162"/>
              <a:ext cx="456" cy="2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sz="2000" dirty="0">
                  <a:solidFill>
                    <a:srgbClr val="FF0066"/>
                  </a:solidFill>
                </a:rPr>
                <a:t>50</a:t>
              </a:r>
            </a:p>
          </p:txBody>
        </p:sp>
        <p:sp>
          <p:nvSpPr>
            <p:cNvPr id="224287" name="Text Box 31"/>
            <p:cNvSpPr txBox="1">
              <a:spLocks noChangeArrowheads="1"/>
            </p:cNvSpPr>
            <p:nvPr/>
          </p:nvSpPr>
          <p:spPr bwMode="auto">
            <a:xfrm>
              <a:off x="144" y="638"/>
              <a:ext cx="347" cy="2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000" b="1" dirty="0">
                  <a:solidFill>
                    <a:srgbClr val="00B050"/>
                  </a:solidFill>
                </a:rPr>
                <a:t>80</a:t>
              </a:r>
              <a:endParaRPr lang="en-US" b="1" dirty="0">
                <a:solidFill>
                  <a:srgbClr val="00B050"/>
                </a:solidFill>
              </a:endParaRPr>
            </a:p>
          </p:txBody>
        </p:sp>
        <p:sp>
          <p:nvSpPr>
            <p:cNvPr id="224288" name="Text Box 32"/>
            <p:cNvSpPr txBox="1">
              <a:spLocks noChangeArrowheads="1"/>
            </p:cNvSpPr>
            <p:nvPr/>
          </p:nvSpPr>
          <p:spPr bwMode="auto">
            <a:xfrm>
              <a:off x="192" y="1934"/>
              <a:ext cx="347" cy="2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000" b="1">
                  <a:solidFill>
                    <a:srgbClr val="00B050"/>
                  </a:solidFill>
                </a:rPr>
                <a:t>70</a:t>
              </a:r>
              <a:endParaRPr lang="en-US" b="1">
                <a:solidFill>
                  <a:srgbClr val="00B050"/>
                </a:solidFill>
              </a:endParaRPr>
            </a:p>
          </p:txBody>
        </p:sp>
        <p:sp>
          <p:nvSpPr>
            <p:cNvPr id="224289" name="Text Box 33"/>
            <p:cNvSpPr txBox="1">
              <a:spLocks noChangeArrowheads="1"/>
            </p:cNvSpPr>
            <p:nvPr/>
          </p:nvSpPr>
          <p:spPr bwMode="auto">
            <a:xfrm>
              <a:off x="4992" y="699"/>
              <a:ext cx="347" cy="2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000" b="1" dirty="0" smtClean="0">
                  <a:solidFill>
                    <a:srgbClr val="FF0000"/>
                  </a:solidFill>
                </a:rPr>
                <a:t>60</a:t>
              </a:r>
              <a:endParaRPr lang="en-US" b="1" dirty="0">
                <a:solidFill>
                  <a:srgbClr val="FF0000"/>
                </a:solidFill>
              </a:endParaRPr>
            </a:p>
          </p:txBody>
        </p:sp>
        <p:sp>
          <p:nvSpPr>
            <p:cNvPr id="224290" name="Text Box 34"/>
            <p:cNvSpPr txBox="1">
              <a:spLocks noChangeArrowheads="1"/>
            </p:cNvSpPr>
            <p:nvPr/>
          </p:nvSpPr>
          <p:spPr bwMode="auto">
            <a:xfrm>
              <a:off x="4944" y="1995"/>
              <a:ext cx="347" cy="2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000" b="1" dirty="0" smtClean="0">
                  <a:solidFill>
                    <a:srgbClr val="FF0000"/>
                  </a:solidFill>
                </a:rPr>
                <a:t>90</a:t>
              </a:r>
              <a:endParaRPr lang="en-US" b="1" dirty="0">
                <a:solidFill>
                  <a:srgbClr val="FF0000"/>
                </a:solidFill>
              </a:endParaRPr>
            </a:p>
          </p:txBody>
        </p:sp>
      </p:grpSp>
    </p:spTree>
    <p:extLst>
      <p:ext uri="{BB962C8B-B14F-4D97-AF65-F5344CB8AC3E}">
        <p14:creationId xmlns:p14="http://schemas.microsoft.com/office/powerpoint/2010/main" val="3913004908"/>
      </p:ext>
    </p:extLst>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18" name="Text Box 2"/>
          <p:cNvSpPr txBox="1">
            <a:spLocks noChangeArrowheads="1"/>
          </p:cNvSpPr>
          <p:nvPr/>
        </p:nvSpPr>
        <p:spPr bwMode="auto">
          <a:xfrm>
            <a:off x="0" y="838200"/>
            <a:ext cx="9144000"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400">
                <a:latin typeface="Book Antiqua" pitchFamily="18" charset="0"/>
              </a:rPr>
              <a:t>Transportation costs for </a:t>
            </a:r>
            <a:r>
              <a:rPr lang="en-US" altLang="en-US" sz="2400" b="1">
                <a:latin typeface="Book Antiqua" pitchFamily="18" charset="0"/>
              </a:rPr>
              <a:t>each unit</a:t>
            </a:r>
            <a:r>
              <a:rPr lang="en-US" altLang="en-US" sz="2400">
                <a:latin typeface="Book Antiqua" pitchFamily="18" charset="0"/>
              </a:rPr>
              <a:t> of product and max capacity of each road is given below</a:t>
            </a:r>
          </a:p>
          <a:p>
            <a:pPr>
              <a:spcBef>
                <a:spcPct val="50000"/>
              </a:spcBef>
            </a:pPr>
            <a:r>
              <a:rPr lang="en-US" altLang="en-US" sz="2400">
                <a:latin typeface="Book Antiqua" pitchFamily="18" charset="0"/>
              </a:rPr>
              <a:t>From		To		cost/ unit	Max capacity</a:t>
            </a:r>
          </a:p>
          <a:p>
            <a:pPr>
              <a:spcBef>
                <a:spcPct val="50000"/>
              </a:spcBef>
            </a:pPr>
            <a:r>
              <a:rPr lang="en-US" altLang="en-US" sz="2400">
                <a:latin typeface="Book Antiqua" pitchFamily="18" charset="0"/>
              </a:rPr>
              <a:t>1		4		700		No limit</a:t>
            </a:r>
          </a:p>
          <a:p>
            <a:pPr>
              <a:spcBef>
                <a:spcPct val="50000"/>
              </a:spcBef>
            </a:pPr>
            <a:r>
              <a:rPr lang="en-US" altLang="en-US" sz="2400">
                <a:latin typeface="Book Antiqua" pitchFamily="18" charset="0"/>
              </a:rPr>
              <a:t>1		3		300		50</a:t>
            </a:r>
          </a:p>
          <a:p>
            <a:pPr>
              <a:spcBef>
                <a:spcPct val="50000"/>
              </a:spcBef>
            </a:pPr>
            <a:r>
              <a:rPr lang="en-US" altLang="en-US" sz="2400">
                <a:latin typeface="Book Antiqua" pitchFamily="18" charset="0"/>
              </a:rPr>
              <a:t>2		3		400		50</a:t>
            </a:r>
          </a:p>
          <a:p>
            <a:pPr>
              <a:spcBef>
                <a:spcPct val="50000"/>
              </a:spcBef>
            </a:pPr>
            <a:r>
              <a:rPr lang="en-US" altLang="en-US" sz="2400">
                <a:latin typeface="Book Antiqua" pitchFamily="18" charset="0"/>
              </a:rPr>
              <a:t>2		5		900		No limit</a:t>
            </a:r>
          </a:p>
          <a:p>
            <a:pPr>
              <a:spcBef>
                <a:spcPct val="50000"/>
              </a:spcBef>
            </a:pPr>
            <a:r>
              <a:rPr lang="en-US" altLang="en-US" sz="2400">
                <a:latin typeface="Book Antiqua" pitchFamily="18" charset="0"/>
              </a:rPr>
              <a:t>3		4		200		50</a:t>
            </a:r>
          </a:p>
          <a:p>
            <a:pPr>
              <a:spcBef>
                <a:spcPct val="50000"/>
              </a:spcBef>
            </a:pPr>
            <a:r>
              <a:rPr lang="en-US" altLang="en-US" sz="2400">
                <a:latin typeface="Book Antiqua" pitchFamily="18" charset="0"/>
              </a:rPr>
              <a:t>3		5		400		50			</a:t>
            </a:r>
          </a:p>
          <a:p>
            <a:pPr>
              <a:spcBef>
                <a:spcPct val="50000"/>
              </a:spcBef>
            </a:pPr>
            <a:r>
              <a:rPr lang="en-US" altLang="en-US" sz="2400">
                <a:latin typeface="Book Antiqua" pitchFamily="18" charset="0"/>
              </a:rPr>
              <a:t>There is no other link between any pair of points		</a:t>
            </a:r>
          </a:p>
        </p:txBody>
      </p:sp>
      <p:sp>
        <p:nvSpPr>
          <p:cNvPr id="239620" name="Text Box 4"/>
          <p:cNvSpPr txBox="1">
            <a:spLocks noChangeArrowheads="1"/>
          </p:cNvSpPr>
          <p:nvPr/>
        </p:nvSpPr>
        <p:spPr bwMode="auto">
          <a:xfrm>
            <a:off x="0" y="162580"/>
            <a:ext cx="9143999"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sz="2800" dirty="0">
                <a:latin typeface="Impact" panose="020B0806030902050204" pitchFamily="34" charset="0"/>
              </a:rPr>
              <a:t>Minimum Cost Flow Problem: Narrative representation </a:t>
            </a:r>
          </a:p>
        </p:txBody>
      </p:sp>
    </p:spTree>
    <p:extLst>
      <p:ext uri="{BB962C8B-B14F-4D97-AF65-F5344CB8AC3E}">
        <p14:creationId xmlns:p14="http://schemas.microsoft.com/office/powerpoint/2010/main" val="3099240759"/>
      </p:ext>
    </p:extLst>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5" name="Text Box 3"/>
          <p:cNvSpPr txBox="1">
            <a:spLocks noChangeArrowheads="1"/>
          </p:cNvSpPr>
          <p:nvPr/>
        </p:nvSpPr>
        <p:spPr bwMode="auto">
          <a:xfrm>
            <a:off x="0" y="0"/>
            <a:ext cx="8768747"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800" b="1" dirty="0">
                <a:latin typeface="Arial" charset="0"/>
              </a:rPr>
              <a:t>Minimum Cost Flow </a:t>
            </a:r>
            <a:r>
              <a:rPr lang="en-US" sz="2800" b="1" dirty="0" smtClean="0">
                <a:latin typeface="Arial" charset="0"/>
              </a:rPr>
              <a:t>Problem: </a:t>
            </a:r>
            <a:r>
              <a:rPr lang="en-US" sz="2800" b="1" dirty="0">
                <a:latin typeface="Arial" charset="0"/>
              </a:rPr>
              <a:t>decision variables </a:t>
            </a:r>
            <a:endParaRPr lang="en-US" sz="2800" dirty="0">
              <a:latin typeface="Arial" charset="0"/>
            </a:endParaRPr>
          </a:p>
        </p:txBody>
      </p:sp>
      <p:sp>
        <p:nvSpPr>
          <p:cNvPr id="243716" name="Text Box 4"/>
          <p:cNvSpPr txBox="1">
            <a:spLocks noChangeArrowheads="1"/>
          </p:cNvSpPr>
          <p:nvPr/>
        </p:nvSpPr>
        <p:spPr bwMode="auto">
          <a:xfrm>
            <a:off x="228600" y="1020762"/>
            <a:ext cx="8915400" cy="56938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85000"/>
              </a:lnSpc>
              <a:spcBef>
                <a:spcPct val="50000"/>
              </a:spcBef>
            </a:pPr>
            <a:r>
              <a:rPr lang="en-US" altLang="en-US" sz="2800" dirty="0">
                <a:latin typeface="Book Antiqua" pitchFamily="18" charset="0"/>
              </a:rPr>
              <a:t>x</a:t>
            </a:r>
            <a:r>
              <a:rPr lang="en-US" altLang="en-US" sz="2800" baseline="-25000" dirty="0">
                <a:latin typeface="Book Antiqua" pitchFamily="18" charset="0"/>
              </a:rPr>
              <a:t>14</a:t>
            </a:r>
            <a:r>
              <a:rPr lang="en-US" altLang="en-US" sz="2800" dirty="0">
                <a:latin typeface="Book Antiqua" pitchFamily="18" charset="0"/>
              </a:rPr>
              <a:t> =  Volume of product sent from point 1 to 4</a:t>
            </a:r>
          </a:p>
          <a:p>
            <a:pPr>
              <a:lnSpc>
                <a:spcPct val="85000"/>
              </a:lnSpc>
              <a:spcBef>
                <a:spcPct val="50000"/>
              </a:spcBef>
            </a:pPr>
            <a:r>
              <a:rPr lang="en-US" altLang="en-US" sz="2800" dirty="0">
                <a:latin typeface="Book Antiqua" pitchFamily="18" charset="0"/>
              </a:rPr>
              <a:t>x</a:t>
            </a:r>
            <a:r>
              <a:rPr lang="en-US" altLang="en-US" sz="2800" baseline="-25000" dirty="0">
                <a:latin typeface="Book Antiqua" pitchFamily="18" charset="0"/>
              </a:rPr>
              <a:t>13</a:t>
            </a:r>
            <a:r>
              <a:rPr lang="en-US" altLang="en-US" sz="2800" dirty="0">
                <a:latin typeface="Book Antiqua" pitchFamily="18" charset="0"/>
              </a:rPr>
              <a:t> =  Volume of product sent from point 1 to 3</a:t>
            </a:r>
          </a:p>
          <a:p>
            <a:pPr>
              <a:lnSpc>
                <a:spcPct val="85000"/>
              </a:lnSpc>
              <a:spcBef>
                <a:spcPct val="50000"/>
              </a:spcBef>
            </a:pPr>
            <a:r>
              <a:rPr lang="en-US" altLang="en-US" sz="2800" dirty="0">
                <a:latin typeface="Book Antiqua" pitchFamily="18" charset="0"/>
              </a:rPr>
              <a:t>x</a:t>
            </a:r>
            <a:r>
              <a:rPr lang="en-US" altLang="en-US" sz="2800" baseline="-25000" dirty="0">
                <a:latin typeface="Book Antiqua" pitchFamily="18" charset="0"/>
              </a:rPr>
              <a:t>23</a:t>
            </a:r>
            <a:r>
              <a:rPr lang="en-US" altLang="en-US" sz="2800" dirty="0">
                <a:latin typeface="Book Antiqua" pitchFamily="18" charset="0"/>
              </a:rPr>
              <a:t> =  Volume of product sent from point 2 to 3</a:t>
            </a:r>
          </a:p>
          <a:p>
            <a:pPr>
              <a:lnSpc>
                <a:spcPct val="85000"/>
              </a:lnSpc>
              <a:spcBef>
                <a:spcPct val="50000"/>
              </a:spcBef>
            </a:pPr>
            <a:r>
              <a:rPr lang="en-US" altLang="en-US" sz="2800" dirty="0">
                <a:latin typeface="Book Antiqua" pitchFamily="18" charset="0"/>
              </a:rPr>
              <a:t>x</a:t>
            </a:r>
            <a:r>
              <a:rPr lang="en-US" altLang="en-US" sz="2800" baseline="-25000" dirty="0">
                <a:latin typeface="Book Antiqua" pitchFamily="18" charset="0"/>
              </a:rPr>
              <a:t>25</a:t>
            </a:r>
            <a:r>
              <a:rPr lang="en-US" altLang="en-US" sz="2800" dirty="0">
                <a:latin typeface="Book Antiqua" pitchFamily="18" charset="0"/>
              </a:rPr>
              <a:t> =  Volume of product sent from point 2 to 5</a:t>
            </a:r>
          </a:p>
          <a:p>
            <a:pPr>
              <a:lnSpc>
                <a:spcPct val="85000"/>
              </a:lnSpc>
              <a:spcBef>
                <a:spcPct val="50000"/>
              </a:spcBef>
            </a:pPr>
            <a:r>
              <a:rPr lang="en-US" altLang="en-US" sz="2800" dirty="0">
                <a:latin typeface="Book Antiqua" pitchFamily="18" charset="0"/>
              </a:rPr>
              <a:t>x</a:t>
            </a:r>
            <a:r>
              <a:rPr lang="en-US" altLang="en-US" sz="2800" baseline="-25000" dirty="0">
                <a:latin typeface="Book Antiqua" pitchFamily="18" charset="0"/>
              </a:rPr>
              <a:t>34</a:t>
            </a:r>
            <a:r>
              <a:rPr lang="en-US" altLang="en-US" sz="2800" dirty="0">
                <a:latin typeface="Book Antiqua" pitchFamily="18" charset="0"/>
              </a:rPr>
              <a:t> =  Volume of product sent from point  3 to 4</a:t>
            </a:r>
          </a:p>
          <a:p>
            <a:pPr>
              <a:lnSpc>
                <a:spcPct val="85000"/>
              </a:lnSpc>
              <a:spcBef>
                <a:spcPct val="50000"/>
              </a:spcBef>
            </a:pPr>
            <a:r>
              <a:rPr lang="en-US" altLang="en-US" sz="2800" dirty="0">
                <a:latin typeface="Book Antiqua" pitchFamily="18" charset="0"/>
              </a:rPr>
              <a:t>x</a:t>
            </a:r>
            <a:r>
              <a:rPr lang="en-US" altLang="en-US" sz="2800" baseline="-25000" dirty="0">
                <a:latin typeface="Book Antiqua" pitchFamily="18" charset="0"/>
              </a:rPr>
              <a:t>35</a:t>
            </a:r>
            <a:r>
              <a:rPr lang="en-US" altLang="en-US" sz="2800" dirty="0">
                <a:latin typeface="Book Antiqua" pitchFamily="18" charset="0"/>
              </a:rPr>
              <a:t> =  Volume of product sent from point  3 to 5</a:t>
            </a:r>
          </a:p>
          <a:p>
            <a:pPr>
              <a:lnSpc>
                <a:spcPct val="85000"/>
              </a:lnSpc>
              <a:spcBef>
                <a:spcPct val="50000"/>
              </a:spcBef>
            </a:pPr>
            <a:endParaRPr lang="en-US" altLang="en-US" sz="2800" dirty="0">
              <a:latin typeface="Book Antiqua" pitchFamily="18" charset="0"/>
            </a:endParaRPr>
          </a:p>
          <a:p>
            <a:pPr>
              <a:lnSpc>
                <a:spcPct val="85000"/>
              </a:lnSpc>
              <a:spcBef>
                <a:spcPct val="50000"/>
              </a:spcBef>
            </a:pPr>
            <a:r>
              <a:rPr lang="en-US" altLang="en-US" sz="2800" dirty="0">
                <a:latin typeface="Book Antiqua" pitchFamily="18" charset="0"/>
              </a:rPr>
              <a:t>We want to minimize </a:t>
            </a:r>
          </a:p>
          <a:p>
            <a:pPr>
              <a:lnSpc>
                <a:spcPct val="85000"/>
              </a:lnSpc>
              <a:spcBef>
                <a:spcPct val="50000"/>
              </a:spcBef>
            </a:pPr>
            <a:r>
              <a:rPr lang="en-US" altLang="en-US" sz="2800" dirty="0">
                <a:latin typeface="Book Antiqua" pitchFamily="18" charset="0"/>
              </a:rPr>
              <a:t>Z = 700 x</a:t>
            </a:r>
            <a:r>
              <a:rPr lang="en-US" altLang="en-US" sz="2800" baseline="-25000" dirty="0">
                <a:latin typeface="Book Antiqua" pitchFamily="18" charset="0"/>
              </a:rPr>
              <a:t>14</a:t>
            </a:r>
            <a:r>
              <a:rPr lang="en-US" altLang="en-US" sz="2800" dirty="0">
                <a:latin typeface="Book Antiqua" pitchFamily="18" charset="0"/>
              </a:rPr>
              <a:t> +300 x</a:t>
            </a:r>
            <a:r>
              <a:rPr lang="en-US" altLang="en-US" sz="2800" baseline="-25000" dirty="0">
                <a:latin typeface="Book Antiqua" pitchFamily="18" charset="0"/>
              </a:rPr>
              <a:t>13</a:t>
            </a:r>
            <a:r>
              <a:rPr lang="en-US" altLang="en-US" sz="2800" dirty="0">
                <a:latin typeface="Book Antiqua" pitchFamily="18" charset="0"/>
              </a:rPr>
              <a:t> + 400 x</a:t>
            </a:r>
            <a:r>
              <a:rPr lang="en-US" altLang="en-US" sz="2800" baseline="-25000" dirty="0">
                <a:latin typeface="Book Antiqua" pitchFamily="18" charset="0"/>
              </a:rPr>
              <a:t>23</a:t>
            </a:r>
            <a:r>
              <a:rPr lang="en-US" altLang="en-US" sz="2800" dirty="0">
                <a:latin typeface="Book Antiqua" pitchFamily="18" charset="0"/>
              </a:rPr>
              <a:t> + 900 x</a:t>
            </a:r>
            <a:r>
              <a:rPr lang="en-US" altLang="en-US" sz="2800" baseline="-25000" dirty="0">
                <a:latin typeface="Book Antiqua" pitchFamily="18" charset="0"/>
              </a:rPr>
              <a:t>25</a:t>
            </a:r>
            <a:r>
              <a:rPr lang="en-US" altLang="en-US" sz="2800" dirty="0">
                <a:latin typeface="Book Antiqua" pitchFamily="18" charset="0"/>
              </a:rPr>
              <a:t> +200 x</a:t>
            </a:r>
            <a:r>
              <a:rPr lang="en-US" altLang="en-US" sz="2800" baseline="-25000" dirty="0">
                <a:latin typeface="Book Antiqua" pitchFamily="18" charset="0"/>
              </a:rPr>
              <a:t>34</a:t>
            </a:r>
            <a:r>
              <a:rPr lang="en-US" altLang="en-US" sz="2800" dirty="0">
                <a:latin typeface="Book Antiqua" pitchFamily="18" charset="0"/>
              </a:rPr>
              <a:t> + 400 x</a:t>
            </a:r>
            <a:r>
              <a:rPr lang="en-US" altLang="en-US" sz="2800" baseline="-25000" dirty="0">
                <a:latin typeface="Book Antiqua" pitchFamily="18" charset="0"/>
              </a:rPr>
              <a:t>35</a:t>
            </a:r>
            <a:r>
              <a:rPr lang="en-US" altLang="en-US" sz="2800" dirty="0">
                <a:latin typeface="Book Antiqua" pitchFamily="18" charset="0"/>
              </a:rPr>
              <a:t> </a:t>
            </a:r>
          </a:p>
          <a:p>
            <a:pPr>
              <a:lnSpc>
                <a:spcPct val="85000"/>
              </a:lnSpc>
              <a:spcBef>
                <a:spcPct val="50000"/>
              </a:spcBef>
            </a:pPr>
            <a:endParaRPr lang="en-US" altLang="en-US" sz="2800" dirty="0">
              <a:latin typeface="Book Antiqua" pitchFamily="18" charset="0"/>
            </a:endParaRPr>
          </a:p>
        </p:txBody>
      </p:sp>
      <p:pic>
        <p:nvPicPr>
          <p:cNvPr id="4403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24966" y="4261791"/>
            <a:ext cx="3526196" cy="12098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92680626"/>
      </p:ext>
    </p:extLst>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43716">
                                            <p:txEl>
                                              <p:pRg st="0" end="0"/>
                                            </p:txEl>
                                          </p:spTgt>
                                        </p:tgtEl>
                                        <p:attrNameLst>
                                          <p:attrName>style.visibility</p:attrName>
                                        </p:attrNameLst>
                                      </p:cBhvr>
                                      <p:to>
                                        <p:strVal val="visible"/>
                                      </p:to>
                                    </p:set>
                                    <p:animEffect transition="in" filter="fade">
                                      <p:cBhvr>
                                        <p:cTn id="7" dur="500"/>
                                        <p:tgtEl>
                                          <p:spTgt spid="24371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43716">
                                            <p:txEl>
                                              <p:pRg st="1" end="1"/>
                                            </p:txEl>
                                          </p:spTgt>
                                        </p:tgtEl>
                                        <p:attrNameLst>
                                          <p:attrName>style.visibility</p:attrName>
                                        </p:attrNameLst>
                                      </p:cBhvr>
                                      <p:to>
                                        <p:strVal val="visible"/>
                                      </p:to>
                                    </p:set>
                                    <p:animEffect transition="in" filter="fade">
                                      <p:cBhvr>
                                        <p:cTn id="12" dur="500"/>
                                        <p:tgtEl>
                                          <p:spTgt spid="24371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43716">
                                            <p:txEl>
                                              <p:pRg st="2" end="2"/>
                                            </p:txEl>
                                          </p:spTgt>
                                        </p:tgtEl>
                                        <p:attrNameLst>
                                          <p:attrName>style.visibility</p:attrName>
                                        </p:attrNameLst>
                                      </p:cBhvr>
                                      <p:to>
                                        <p:strVal val="visible"/>
                                      </p:to>
                                    </p:set>
                                    <p:animEffect transition="in" filter="fade">
                                      <p:cBhvr>
                                        <p:cTn id="17" dur="500"/>
                                        <p:tgtEl>
                                          <p:spTgt spid="24371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43716">
                                            <p:txEl>
                                              <p:pRg st="3" end="3"/>
                                            </p:txEl>
                                          </p:spTgt>
                                        </p:tgtEl>
                                        <p:attrNameLst>
                                          <p:attrName>style.visibility</p:attrName>
                                        </p:attrNameLst>
                                      </p:cBhvr>
                                      <p:to>
                                        <p:strVal val="visible"/>
                                      </p:to>
                                    </p:set>
                                    <p:animEffect transition="in" filter="fade">
                                      <p:cBhvr>
                                        <p:cTn id="22" dur="500"/>
                                        <p:tgtEl>
                                          <p:spTgt spid="24371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43716">
                                            <p:txEl>
                                              <p:pRg st="4" end="4"/>
                                            </p:txEl>
                                          </p:spTgt>
                                        </p:tgtEl>
                                        <p:attrNameLst>
                                          <p:attrName>style.visibility</p:attrName>
                                        </p:attrNameLst>
                                      </p:cBhvr>
                                      <p:to>
                                        <p:strVal val="visible"/>
                                      </p:to>
                                    </p:set>
                                    <p:animEffect transition="in" filter="fade">
                                      <p:cBhvr>
                                        <p:cTn id="27" dur="500"/>
                                        <p:tgtEl>
                                          <p:spTgt spid="24371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43716">
                                            <p:txEl>
                                              <p:pRg st="5" end="5"/>
                                            </p:txEl>
                                          </p:spTgt>
                                        </p:tgtEl>
                                        <p:attrNameLst>
                                          <p:attrName>style.visibility</p:attrName>
                                        </p:attrNameLst>
                                      </p:cBhvr>
                                      <p:to>
                                        <p:strVal val="visible"/>
                                      </p:to>
                                    </p:set>
                                    <p:animEffect transition="in" filter="fade">
                                      <p:cBhvr>
                                        <p:cTn id="32" dur="500"/>
                                        <p:tgtEl>
                                          <p:spTgt spid="24371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43716">
                                            <p:txEl>
                                              <p:pRg st="7" end="7"/>
                                            </p:txEl>
                                          </p:spTgt>
                                        </p:tgtEl>
                                        <p:attrNameLst>
                                          <p:attrName>style.visibility</p:attrName>
                                        </p:attrNameLst>
                                      </p:cBhvr>
                                      <p:to>
                                        <p:strVal val="visible"/>
                                      </p:to>
                                    </p:set>
                                    <p:animEffect transition="in" filter="fade">
                                      <p:cBhvr>
                                        <p:cTn id="37" dur="500"/>
                                        <p:tgtEl>
                                          <p:spTgt spid="243716">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243716">
                                            <p:txEl>
                                              <p:pRg st="8" end="8"/>
                                            </p:txEl>
                                          </p:spTgt>
                                        </p:tgtEl>
                                        <p:attrNameLst>
                                          <p:attrName>style.visibility</p:attrName>
                                        </p:attrNameLst>
                                      </p:cBhvr>
                                      <p:to>
                                        <p:strVal val="visible"/>
                                      </p:to>
                                    </p:set>
                                    <p:animEffect transition="in" filter="fade">
                                      <p:cBhvr>
                                        <p:cTn id="42" dur="500"/>
                                        <p:tgtEl>
                                          <p:spTgt spid="243716">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3716"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739" name="Text Box 3"/>
          <p:cNvSpPr txBox="1">
            <a:spLocks noChangeArrowheads="1"/>
          </p:cNvSpPr>
          <p:nvPr/>
        </p:nvSpPr>
        <p:spPr bwMode="auto">
          <a:xfrm>
            <a:off x="0" y="0"/>
            <a:ext cx="7590539"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800" b="1" dirty="0">
                <a:latin typeface="Arial" charset="0"/>
              </a:rPr>
              <a:t>Minimum Cost Flow </a:t>
            </a:r>
            <a:r>
              <a:rPr lang="en-US" sz="2800" b="1" dirty="0" smtClean="0">
                <a:latin typeface="Arial" charset="0"/>
              </a:rPr>
              <a:t>Problem: </a:t>
            </a:r>
            <a:r>
              <a:rPr lang="en-US" sz="2800" b="1" dirty="0">
                <a:latin typeface="Arial" charset="0"/>
              </a:rPr>
              <a:t>constraints </a:t>
            </a:r>
            <a:endParaRPr lang="en-US" sz="2800" dirty="0">
              <a:latin typeface="Arial" charset="0"/>
            </a:endParaRPr>
          </a:p>
        </p:txBody>
      </p:sp>
      <p:sp>
        <p:nvSpPr>
          <p:cNvPr id="244740" name="Text Box 4"/>
          <p:cNvSpPr txBox="1">
            <a:spLocks noChangeArrowheads="1"/>
          </p:cNvSpPr>
          <p:nvPr/>
        </p:nvSpPr>
        <p:spPr bwMode="auto">
          <a:xfrm>
            <a:off x="228600" y="1066800"/>
            <a:ext cx="8915400" cy="47089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80000"/>
              </a:lnSpc>
              <a:spcBef>
                <a:spcPct val="50000"/>
              </a:spcBef>
            </a:pPr>
            <a:r>
              <a:rPr lang="en-US" altLang="en-US" sz="2400" b="1" dirty="0">
                <a:latin typeface="Book Antiqua" pitchFamily="18" charset="0"/>
              </a:rPr>
              <a:t>Supply</a:t>
            </a:r>
          </a:p>
          <a:p>
            <a:pPr>
              <a:lnSpc>
                <a:spcPct val="80000"/>
              </a:lnSpc>
              <a:spcBef>
                <a:spcPct val="50000"/>
              </a:spcBef>
            </a:pPr>
            <a:r>
              <a:rPr lang="en-US" altLang="en-US" sz="2400" b="1" i="1" dirty="0">
                <a:latin typeface="Book Antiqua" pitchFamily="18" charset="0"/>
              </a:rPr>
              <a:t>x</a:t>
            </a:r>
            <a:r>
              <a:rPr lang="en-US" altLang="en-US" sz="2400" b="1" i="1" baseline="-25000" dirty="0">
                <a:latin typeface="Book Antiqua" pitchFamily="18" charset="0"/>
              </a:rPr>
              <a:t>14</a:t>
            </a:r>
            <a:r>
              <a:rPr lang="en-US" altLang="en-US" sz="2400" b="1" i="1" dirty="0">
                <a:latin typeface="Book Antiqua" pitchFamily="18" charset="0"/>
              </a:rPr>
              <a:t> + x</a:t>
            </a:r>
            <a:r>
              <a:rPr lang="en-US" altLang="en-US" sz="2400" b="1" i="1" baseline="-25000" dirty="0">
                <a:latin typeface="Book Antiqua" pitchFamily="18" charset="0"/>
              </a:rPr>
              <a:t>13</a:t>
            </a:r>
            <a:r>
              <a:rPr lang="en-US" altLang="en-US" sz="2400" b="1" i="1" dirty="0">
                <a:latin typeface="Book Antiqua" pitchFamily="18" charset="0"/>
              </a:rPr>
              <a:t> =  80</a:t>
            </a:r>
            <a:endParaRPr lang="en-US" altLang="en-US" sz="2400" b="1" dirty="0">
              <a:latin typeface="Book Antiqua" pitchFamily="18" charset="0"/>
            </a:endParaRPr>
          </a:p>
          <a:p>
            <a:pPr>
              <a:lnSpc>
                <a:spcPct val="80000"/>
              </a:lnSpc>
              <a:spcBef>
                <a:spcPct val="50000"/>
              </a:spcBef>
            </a:pPr>
            <a:r>
              <a:rPr lang="en-US" altLang="en-US" sz="2400" b="1" i="1" dirty="0">
                <a:latin typeface="Book Antiqua" pitchFamily="18" charset="0"/>
              </a:rPr>
              <a:t>x</a:t>
            </a:r>
            <a:r>
              <a:rPr lang="en-US" altLang="en-US" sz="2400" b="1" i="1" baseline="-25000" dirty="0">
                <a:latin typeface="Book Antiqua" pitchFamily="18" charset="0"/>
              </a:rPr>
              <a:t>23</a:t>
            </a:r>
            <a:r>
              <a:rPr lang="en-US" altLang="en-US" sz="2400" b="1" i="1" dirty="0">
                <a:latin typeface="Book Antiqua" pitchFamily="18" charset="0"/>
              </a:rPr>
              <a:t> + x</a:t>
            </a:r>
            <a:r>
              <a:rPr lang="en-US" altLang="en-US" sz="2400" b="1" i="1" baseline="-25000" dirty="0">
                <a:latin typeface="Book Antiqua" pitchFamily="18" charset="0"/>
              </a:rPr>
              <a:t>25</a:t>
            </a:r>
            <a:r>
              <a:rPr lang="en-US" altLang="en-US" sz="2400" b="1" i="1" dirty="0">
                <a:latin typeface="Book Antiqua" pitchFamily="18" charset="0"/>
              </a:rPr>
              <a:t> = 70</a:t>
            </a:r>
          </a:p>
          <a:p>
            <a:pPr>
              <a:lnSpc>
                <a:spcPct val="80000"/>
              </a:lnSpc>
              <a:spcBef>
                <a:spcPct val="50000"/>
              </a:spcBef>
            </a:pPr>
            <a:r>
              <a:rPr lang="en-US" altLang="en-US" sz="2400" b="1" dirty="0">
                <a:latin typeface="Book Antiqua" pitchFamily="18" charset="0"/>
              </a:rPr>
              <a:t>Demand</a:t>
            </a:r>
          </a:p>
          <a:p>
            <a:pPr>
              <a:lnSpc>
                <a:spcPct val="80000"/>
              </a:lnSpc>
              <a:spcBef>
                <a:spcPct val="50000"/>
              </a:spcBef>
            </a:pPr>
            <a:r>
              <a:rPr lang="en-US" altLang="en-US" sz="2400" b="1" i="1" dirty="0">
                <a:latin typeface="Book Antiqua" pitchFamily="18" charset="0"/>
              </a:rPr>
              <a:t>x</a:t>
            </a:r>
            <a:r>
              <a:rPr lang="en-US" altLang="en-US" sz="2400" b="1" i="1" baseline="-25000" dirty="0">
                <a:latin typeface="Book Antiqua" pitchFamily="18" charset="0"/>
              </a:rPr>
              <a:t>14</a:t>
            </a:r>
            <a:r>
              <a:rPr lang="en-US" altLang="en-US" sz="2400" b="1" i="1" dirty="0">
                <a:latin typeface="Book Antiqua" pitchFamily="18" charset="0"/>
              </a:rPr>
              <a:t> + x</a:t>
            </a:r>
            <a:r>
              <a:rPr lang="en-US" altLang="en-US" sz="2400" b="1" i="1" baseline="-25000" dirty="0">
                <a:latin typeface="Book Antiqua" pitchFamily="18" charset="0"/>
              </a:rPr>
              <a:t>34</a:t>
            </a:r>
            <a:r>
              <a:rPr lang="en-US" altLang="en-US" sz="2400" b="1" i="1" dirty="0">
                <a:latin typeface="Book Antiqua" pitchFamily="18" charset="0"/>
              </a:rPr>
              <a:t> = 60</a:t>
            </a:r>
          </a:p>
          <a:p>
            <a:pPr>
              <a:lnSpc>
                <a:spcPct val="80000"/>
              </a:lnSpc>
              <a:spcBef>
                <a:spcPct val="50000"/>
              </a:spcBef>
            </a:pPr>
            <a:r>
              <a:rPr lang="en-US" altLang="en-US" sz="2400" b="1" i="1" dirty="0">
                <a:latin typeface="Book Antiqua" pitchFamily="18" charset="0"/>
              </a:rPr>
              <a:t>x</a:t>
            </a:r>
            <a:r>
              <a:rPr lang="en-US" altLang="en-US" sz="2400" b="1" i="1" baseline="-25000" dirty="0">
                <a:latin typeface="Book Antiqua" pitchFamily="18" charset="0"/>
              </a:rPr>
              <a:t>25</a:t>
            </a:r>
            <a:r>
              <a:rPr lang="en-US" altLang="en-US" sz="2400" b="1" i="1" dirty="0">
                <a:latin typeface="Book Antiqua" pitchFamily="18" charset="0"/>
              </a:rPr>
              <a:t> + x</a:t>
            </a:r>
            <a:r>
              <a:rPr lang="en-US" altLang="en-US" sz="2400" b="1" i="1" baseline="-25000" dirty="0">
                <a:latin typeface="Book Antiqua" pitchFamily="18" charset="0"/>
              </a:rPr>
              <a:t>35</a:t>
            </a:r>
            <a:r>
              <a:rPr lang="en-US" altLang="en-US" sz="2400" b="1" i="1" dirty="0">
                <a:latin typeface="Book Antiqua" pitchFamily="18" charset="0"/>
              </a:rPr>
              <a:t> = 90</a:t>
            </a:r>
          </a:p>
          <a:p>
            <a:pPr>
              <a:lnSpc>
                <a:spcPct val="80000"/>
              </a:lnSpc>
              <a:spcBef>
                <a:spcPct val="50000"/>
              </a:spcBef>
            </a:pPr>
            <a:r>
              <a:rPr lang="en-US" altLang="en-US" sz="2400" b="1" dirty="0">
                <a:latin typeface="Book Antiqua" pitchFamily="18" charset="0"/>
              </a:rPr>
              <a:t>Transshipment</a:t>
            </a:r>
          </a:p>
          <a:p>
            <a:pPr>
              <a:lnSpc>
                <a:spcPct val="80000"/>
              </a:lnSpc>
              <a:spcBef>
                <a:spcPct val="50000"/>
              </a:spcBef>
            </a:pPr>
            <a:r>
              <a:rPr lang="en-US" altLang="en-US" sz="2400" b="1" i="1" dirty="0">
                <a:latin typeface="Book Antiqua" pitchFamily="18" charset="0"/>
              </a:rPr>
              <a:t>x</a:t>
            </a:r>
            <a:r>
              <a:rPr lang="en-US" altLang="en-US" sz="2400" b="1" i="1" baseline="-25000" dirty="0">
                <a:latin typeface="Book Antiqua" pitchFamily="18" charset="0"/>
              </a:rPr>
              <a:t>13 </a:t>
            </a:r>
            <a:r>
              <a:rPr lang="en-US" altLang="en-US" sz="2400" b="1" i="1" dirty="0">
                <a:latin typeface="Book Antiqua" pitchFamily="18" charset="0"/>
              </a:rPr>
              <a:t>+ x</a:t>
            </a:r>
            <a:r>
              <a:rPr lang="en-US" altLang="en-US" sz="2400" b="1" i="1" baseline="-25000" dirty="0">
                <a:latin typeface="Book Antiqua" pitchFamily="18" charset="0"/>
              </a:rPr>
              <a:t>23  </a:t>
            </a:r>
            <a:r>
              <a:rPr lang="en-US" altLang="en-US" sz="2400" b="1" i="1" dirty="0">
                <a:latin typeface="Book Antiqua" pitchFamily="18" charset="0"/>
              </a:rPr>
              <a:t>= x</a:t>
            </a:r>
            <a:r>
              <a:rPr lang="en-US" altLang="en-US" sz="2400" b="1" i="1" baseline="-25000" dirty="0">
                <a:latin typeface="Book Antiqua" pitchFamily="18" charset="0"/>
              </a:rPr>
              <a:t>34 </a:t>
            </a:r>
            <a:r>
              <a:rPr lang="en-US" altLang="en-US" sz="2400" b="1" i="1" dirty="0">
                <a:latin typeface="Book Antiqua" pitchFamily="18" charset="0"/>
              </a:rPr>
              <a:t>+ x</a:t>
            </a:r>
            <a:r>
              <a:rPr lang="en-US" altLang="en-US" sz="2400" b="1" i="1" baseline="-25000" dirty="0">
                <a:latin typeface="Book Antiqua" pitchFamily="18" charset="0"/>
              </a:rPr>
              <a:t>35</a:t>
            </a:r>
            <a:r>
              <a:rPr lang="en-US" altLang="en-US" sz="2400" b="1" i="1" dirty="0">
                <a:latin typeface="Book Antiqua" pitchFamily="18" charset="0"/>
              </a:rPr>
              <a:t>  (</a:t>
            </a:r>
            <a:r>
              <a:rPr lang="en-US" altLang="en-US" sz="2400" dirty="0">
                <a:latin typeface="Book Antiqua" pitchFamily="18" charset="0"/>
              </a:rPr>
              <a:t>Move all variables to LHS</a:t>
            </a:r>
            <a:r>
              <a:rPr lang="en-US" altLang="en-US" sz="2400" b="1" i="1" dirty="0">
                <a:latin typeface="Book Antiqua" pitchFamily="18" charset="0"/>
              </a:rPr>
              <a:t>)</a:t>
            </a:r>
          </a:p>
          <a:p>
            <a:pPr>
              <a:lnSpc>
                <a:spcPct val="80000"/>
              </a:lnSpc>
              <a:spcBef>
                <a:spcPct val="50000"/>
              </a:spcBef>
            </a:pPr>
            <a:r>
              <a:rPr lang="en-US" altLang="en-US" sz="2400" b="1" i="1" dirty="0">
                <a:latin typeface="Book Antiqua" pitchFamily="18" charset="0"/>
              </a:rPr>
              <a:t>x</a:t>
            </a:r>
            <a:r>
              <a:rPr lang="en-US" altLang="en-US" sz="2400" b="1" i="1" baseline="-25000" dirty="0">
                <a:latin typeface="Book Antiqua" pitchFamily="18" charset="0"/>
              </a:rPr>
              <a:t>13 </a:t>
            </a:r>
            <a:r>
              <a:rPr lang="en-US" altLang="en-US" sz="2400" b="1" i="1" dirty="0">
                <a:latin typeface="Book Antiqua" pitchFamily="18" charset="0"/>
              </a:rPr>
              <a:t>+ x</a:t>
            </a:r>
            <a:r>
              <a:rPr lang="en-US" altLang="en-US" sz="2400" b="1" i="1" baseline="-25000" dirty="0">
                <a:latin typeface="Book Antiqua" pitchFamily="18" charset="0"/>
              </a:rPr>
              <a:t>23  </a:t>
            </a:r>
            <a:r>
              <a:rPr lang="en-US" altLang="en-US" sz="2400" b="1" i="1" dirty="0">
                <a:latin typeface="Book Antiqua" pitchFamily="18" charset="0"/>
              </a:rPr>
              <a:t>- x</a:t>
            </a:r>
            <a:r>
              <a:rPr lang="en-US" altLang="en-US" sz="2400" b="1" i="1" baseline="-25000" dirty="0">
                <a:latin typeface="Book Antiqua" pitchFamily="18" charset="0"/>
              </a:rPr>
              <a:t>34 </a:t>
            </a:r>
            <a:r>
              <a:rPr lang="en-US" altLang="en-US" sz="2400" b="1" i="1" dirty="0">
                <a:latin typeface="Book Antiqua" pitchFamily="18" charset="0"/>
              </a:rPr>
              <a:t>- x</a:t>
            </a:r>
            <a:r>
              <a:rPr lang="en-US" altLang="en-US" sz="2400" b="1" i="1" baseline="-25000" dirty="0">
                <a:latin typeface="Book Antiqua" pitchFamily="18" charset="0"/>
              </a:rPr>
              <a:t>35</a:t>
            </a:r>
            <a:r>
              <a:rPr lang="en-US" altLang="en-US" sz="2400" b="1" i="1" dirty="0">
                <a:latin typeface="Book Antiqua" pitchFamily="18" charset="0"/>
              </a:rPr>
              <a:t> =0</a:t>
            </a:r>
          </a:p>
          <a:p>
            <a:pPr>
              <a:lnSpc>
                <a:spcPct val="80000"/>
              </a:lnSpc>
              <a:spcBef>
                <a:spcPct val="50000"/>
              </a:spcBef>
            </a:pPr>
            <a:endParaRPr lang="en-US" altLang="en-US" sz="2400" b="1" i="1" dirty="0">
              <a:latin typeface="Book Antiqua" pitchFamily="18" charset="0"/>
            </a:endParaRPr>
          </a:p>
        </p:txBody>
      </p:sp>
      <p:sp>
        <p:nvSpPr>
          <p:cNvPr id="4" name="Text Box 4"/>
          <p:cNvSpPr txBox="1">
            <a:spLocks noChangeArrowheads="1"/>
          </p:cNvSpPr>
          <p:nvPr/>
        </p:nvSpPr>
        <p:spPr bwMode="auto">
          <a:xfrm>
            <a:off x="4343400" y="1189892"/>
            <a:ext cx="2514600" cy="27884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80000"/>
              </a:lnSpc>
              <a:spcBef>
                <a:spcPct val="50000"/>
              </a:spcBef>
            </a:pPr>
            <a:r>
              <a:rPr lang="en-US" altLang="en-US" sz="2400" b="1" dirty="0">
                <a:latin typeface="Book Antiqua" pitchFamily="18" charset="0"/>
              </a:rPr>
              <a:t>Supply</a:t>
            </a:r>
          </a:p>
          <a:p>
            <a:pPr>
              <a:lnSpc>
                <a:spcPct val="80000"/>
              </a:lnSpc>
              <a:spcBef>
                <a:spcPct val="50000"/>
              </a:spcBef>
            </a:pPr>
            <a:r>
              <a:rPr lang="en-US" altLang="en-US" sz="2400" b="1" i="1" dirty="0">
                <a:latin typeface="Book Antiqua" pitchFamily="18" charset="0"/>
              </a:rPr>
              <a:t>x</a:t>
            </a:r>
            <a:r>
              <a:rPr lang="en-US" altLang="en-US" sz="2400" b="1" i="1" baseline="-25000" dirty="0">
                <a:latin typeface="Book Antiqua" pitchFamily="18" charset="0"/>
              </a:rPr>
              <a:t>14</a:t>
            </a:r>
            <a:r>
              <a:rPr lang="en-US" altLang="en-US" sz="2400" b="1" i="1" dirty="0">
                <a:latin typeface="Book Antiqua" pitchFamily="18" charset="0"/>
              </a:rPr>
              <a:t> + x</a:t>
            </a:r>
            <a:r>
              <a:rPr lang="en-US" altLang="en-US" sz="2400" b="1" i="1" baseline="-25000" dirty="0">
                <a:latin typeface="Book Antiqua" pitchFamily="18" charset="0"/>
              </a:rPr>
              <a:t>13</a:t>
            </a:r>
            <a:r>
              <a:rPr lang="en-US" altLang="en-US" sz="2400" b="1" i="1" dirty="0">
                <a:latin typeface="Book Antiqua" pitchFamily="18" charset="0"/>
              </a:rPr>
              <a:t> </a:t>
            </a:r>
            <a:r>
              <a:rPr lang="en-US" altLang="en-US" sz="2400" b="1" i="1" dirty="0" smtClean="0">
                <a:latin typeface="Book Antiqua" pitchFamily="18" charset="0"/>
              </a:rPr>
              <a:t> ≤  </a:t>
            </a:r>
            <a:r>
              <a:rPr lang="en-US" altLang="en-US" sz="2400" b="1" i="1" dirty="0">
                <a:latin typeface="Book Antiqua" pitchFamily="18" charset="0"/>
              </a:rPr>
              <a:t>80</a:t>
            </a:r>
            <a:endParaRPr lang="en-US" altLang="en-US" sz="2400" b="1" dirty="0">
              <a:latin typeface="Book Antiqua" pitchFamily="18" charset="0"/>
            </a:endParaRPr>
          </a:p>
          <a:p>
            <a:pPr>
              <a:lnSpc>
                <a:spcPct val="80000"/>
              </a:lnSpc>
              <a:spcBef>
                <a:spcPct val="50000"/>
              </a:spcBef>
            </a:pPr>
            <a:r>
              <a:rPr lang="en-US" altLang="en-US" sz="2400" b="1" i="1" dirty="0">
                <a:latin typeface="Book Antiqua" pitchFamily="18" charset="0"/>
              </a:rPr>
              <a:t>x</a:t>
            </a:r>
            <a:r>
              <a:rPr lang="en-US" altLang="en-US" sz="2400" b="1" i="1" baseline="-25000" dirty="0">
                <a:latin typeface="Book Antiqua" pitchFamily="18" charset="0"/>
              </a:rPr>
              <a:t>23</a:t>
            </a:r>
            <a:r>
              <a:rPr lang="en-US" altLang="en-US" sz="2400" b="1" i="1" dirty="0">
                <a:latin typeface="Book Antiqua" pitchFamily="18" charset="0"/>
              </a:rPr>
              <a:t> + x</a:t>
            </a:r>
            <a:r>
              <a:rPr lang="en-US" altLang="en-US" sz="2400" b="1" i="1" baseline="-25000" dirty="0">
                <a:latin typeface="Book Antiqua" pitchFamily="18" charset="0"/>
              </a:rPr>
              <a:t>25</a:t>
            </a:r>
            <a:r>
              <a:rPr lang="en-US" altLang="en-US" sz="2400" b="1" i="1" dirty="0">
                <a:latin typeface="Book Antiqua" pitchFamily="18" charset="0"/>
              </a:rPr>
              <a:t> </a:t>
            </a:r>
            <a:r>
              <a:rPr lang="en-US" altLang="en-US" sz="2400" b="1" i="1" dirty="0" smtClean="0">
                <a:latin typeface="Book Antiqua" pitchFamily="18" charset="0"/>
              </a:rPr>
              <a:t> ≤ </a:t>
            </a:r>
            <a:r>
              <a:rPr lang="en-US" altLang="en-US" sz="2400" b="1" i="1" dirty="0">
                <a:latin typeface="Book Antiqua" pitchFamily="18" charset="0"/>
              </a:rPr>
              <a:t>70</a:t>
            </a:r>
          </a:p>
          <a:p>
            <a:pPr>
              <a:lnSpc>
                <a:spcPct val="80000"/>
              </a:lnSpc>
              <a:spcBef>
                <a:spcPct val="50000"/>
              </a:spcBef>
            </a:pPr>
            <a:r>
              <a:rPr lang="en-US" altLang="en-US" sz="2400" b="1" dirty="0">
                <a:latin typeface="Book Antiqua" pitchFamily="18" charset="0"/>
              </a:rPr>
              <a:t>Demand</a:t>
            </a:r>
          </a:p>
          <a:p>
            <a:pPr>
              <a:lnSpc>
                <a:spcPct val="80000"/>
              </a:lnSpc>
              <a:spcBef>
                <a:spcPct val="50000"/>
              </a:spcBef>
            </a:pPr>
            <a:r>
              <a:rPr lang="en-US" altLang="en-US" sz="2400" b="1" i="1" dirty="0">
                <a:latin typeface="Book Antiqua" pitchFamily="18" charset="0"/>
              </a:rPr>
              <a:t>x</a:t>
            </a:r>
            <a:r>
              <a:rPr lang="en-US" altLang="en-US" sz="2400" b="1" i="1" baseline="-25000" dirty="0">
                <a:latin typeface="Book Antiqua" pitchFamily="18" charset="0"/>
              </a:rPr>
              <a:t>14</a:t>
            </a:r>
            <a:r>
              <a:rPr lang="en-US" altLang="en-US" sz="2400" b="1" i="1" dirty="0">
                <a:latin typeface="Book Antiqua" pitchFamily="18" charset="0"/>
              </a:rPr>
              <a:t> + x</a:t>
            </a:r>
            <a:r>
              <a:rPr lang="en-US" altLang="en-US" sz="2400" b="1" i="1" baseline="-25000" dirty="0">
                <a:latin typeface="Book Antiqua" pitchFamily="18" charset="0"/>
              </a:rPr>
              <a:t>34</a:t>
            </a:r>
            <a:r>
              <a:rPr lang="en-US" altLang="en-US" sz="2400" b="1" i="1" dirty="0">
                <a:latin typeface="Book Antiqua" pitchFamily="18" charset="0"/>
              </a:rPr>
              <a:t> </a:t>
            </a:r>
            <a:r>
              <a:rPr lang="en-US" altLang="en-US" sz="2400" b="1" i="1" dirty="0" smtClean="0">
                <a:latin typeface="Book Antiqua" pitchFamily="18" charset="0"/>
              </a:rPr>
              <a:t>≥ </a:t>
            </a:r>
            <a:r>
              <a:rPr lang="en-US" altLang="en-US" sz="2400" b="1" i="1" dirty="0">
                <a:latin typeface="Book Antiqua" pitchFamily="18" charset="0"/>
              </a:rPr>
              <a:t>60</a:t>
            </a:r>
          </a:p>
          <a:p>
            <a:pPr>
              <a:lnSpc>
                <a:spcPct val="80000"/>
              </a:lnSpc>
              <a:spcBef>
                <a:spcPct val="50000"/>
              </a:spcBef>
            </a:pPr>
            <a:r>
              <a:rPr lang="en-US" altLang="en-US" sz="2400" b="1" i="1" dirty="0">
                <a:latin typeface="Book Antiqua" pitchFamily="18" charset="0"/>
              </a:rPr>
              <a:t>x</a:t>
            </a:r>
            <a:r>
              <a:rPr lang="en-US" altLang="en-US" sz="2400" b="1" i="1" baseline="-25000" dirty="0">
                <a:latin typeface="Book Antiqua" pitchFamily="18" charset="0"/>
              </a:rPr>
              <a:t>25</a:t>
            </a:r>
            <a:r>
              <a:rPr lang="en-US" altLang="en-US" sz="2400" b="1" i="1" dirty="0">
                <a:latin typeface="Book Antiqua" pitchFamily="18" charset="0"/>
              </a:rPr>
              <a:t> + x</a:t>
            </a:r>
            <a:r>
              <a:rPr lang="en-US" altLang="en-US" sz="2400" b="1" i="1" baseline="-25000" dirty="0">
                <a:latin typeface="Book Antiqua" pitchFamily="18" charset="0"/>
              </a:rPr>
              <a:t>35</a:t>
            </a:r>
            <a:r>
              <a:rPr lang="en-US" altLang="en-US" sz="2400" b="1" i="1" dirty="0">
                <a:latin typeface="Book Antiqua" pitchFamily="18" charset="0"/>
              </a:rPr>
              <a:t> </a:t>
            </a:r>
            <a:r>
              <a:rPr lang="en-US" altLang="en-US" sz="2400" b="1" i="1" dirty="0" smtClean="0">
                <a:latin typeface="Book Antiqua" pitchFamily="18" charset="0"/>
              </a:rPr>
              <a:t>≥ 90</a:t>
            </a:r>
            <a:endParaRPr lang="en-US" altLang="en-US" sz="2400" b="1" i="1" dirty="0">
              <a:latin typeface="Book Antiqua" pitchFamily="18" charset="0"/>
            </a:endParaRPr>
          </a:p>
        </p:txBody>
      </p:sp>
      <p:pic>
        <p:nvPicPr>
          <p:cNvPr id="3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93651" y="4800600"/>
            <a:ext cx="4605442" cy="15800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49992411"/>
      </p:ext>
    </p:extLst>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44740">
                                            <p:txEl>
                                              <p:pRg st="0" end="0"/>
                                            </p:txEl>
                                          </p:spTgt>
                                        </p:tgtEl>
                                        <p:attrNameLst>
                                          <p:attrName>style.visibility</p:attrName>
                                        </p:attrNameLst>
                                      </p:cBhvr>
                                      <p:to>
                                        <p:strVal val="visible"/>
                                      </p:to>
                                    </p:set>
                                    <p:animEffect transition="in" filter="fade">
                                      <p:cBhvr>
                                        <p:cTn id="7" dur="500"/>
                                        <p:tgtEl>
                                          <p:spTgt spid="24474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44740">
                                            <p:txEl>
                                              <p:pRg st="1" end="1"/>
                                            </p:txEl>
                                          </p:spTgt>
                                        </p:tgtEl>
                                        <p:attrNameLst>
                                          <p:attrName>style.visibility</p:attrName>
                                        </p:attrNameLst>
                                      </p:cBhvr>
                                      <p:to>
                                        <p:strVal val="visible"/>
                                      </p:to>
                                    </p:set>
                                    <p:animEffect transition="in" filter="fade">
                                      <p:cBhvr>
                                        <p:cTn id="12" dur="500"/>
                                        <p:tgtEl>
                                          <p:spTgt spid="24474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44740">
                                            <p:txEl>
                                              <p:pRg st="2" end="2"/>
                                            </p:txEl>
                                          </p:spTgt>
                                        </p:tgtEl>
                                        <p:attrNameLst>
                                          <p:attrName>style.visibility</p:attrName>
                                        </p:attrNameLst>
                                      </p:cBhvr>
                                      <p:to>
                                        <p:strVal val="visible"/>
                                      </p:to>
                                    </p:set>
                                    <p:animEffect transition="in" filter="fade">
                                      <p:cBhvr>
                                        <p:cTn id="17" dur="500"/>
                                        <p:tgtEl>
                                          <p:spTgt spid="244740">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44740">
                                            <p:txEl>
                                              <p:pRg st="3" end="3"/>
                                            </p:txEl>
                                          </p:spTgt>
                                        </p:tgtEl>
                                        <p:attrNameLst>
                                          <p:attrName>style.visibility</p:attrName>
                                        </p:attrNameLst>
                                      </p:cBhvr>
                                      <p:to>
                                        <p:strVal val="visible"/>
                                      </p:to>
                                    </p:set>
                                    <p:animEffect transition="in" filter="fade">
                                      <p:cBhvr>
                                        <p:cTn id="22" dur="500"/>
                                        <p:tgtEl>
                                          <p:spTgt spid="244740">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44740">
                                            <p:txEl>
                                              <p:pRg st="4" end="4"/>
                                            </p:txEl>
                                          </p:spTgt>
                                        </p:tgtEl>
                                        <p:attrNameLst>
                                          <p:attrName>style.visibility</p:attrName>
                                        </p:attrNameLst>
                                      </p:cBhvr>
                                      <p:to>
                                        <p:strVal val="visible"/>
                                      </p:to>
                                    </p:set>
                                    <p:animEffect transition="in" filter="fade">
                                      <p:cBhvr>
                                        <p:cTn id="27" dur="500"/>
                                        <p:tgtEl>
                                          <p:spTgt spid="244740">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44740">
                                            <p:txEl>
                                              <p:pRg st="5" end="5"/>
                                            </p:txEl>
                                          </p:spTgt>
                                        </p:tgtEl>
                                        <p:attrNameLst>
                                          <p:attrName>style.visibility</p:attrName>
                                        </p:attrNameLst>
                                      </p:cBhvr>
                                      <p:to>
                                        <p:strVal val="visible"/>
                                      </p:to>
                                    </p:set>
                                    <p:animEffect transition="in" filter="fade">
                                      <p:cBhvr>
                                        <p:cTn id="32" dur="500"/>
                                        <p:tgtEl>
                                          <p:spTgt spid="244740">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44740">
                                            <p:txEl>
                                              <p:pRg st="6" end="6"/>
                                            </p:txEl>
                                          </p:spTgt>
                                        </p:tgtEl>
                                        <p:attrNameLst>
                                          <p:attrName>style.visibility</p:attrName>
                                        </p:attrNameLst>
                                      </p:cBhvr>
                                      <p:to>
                                        <p:strVal val="visible"/>
                                      </p:to>
                                    </p:set>
                                    <p:animEffect transition="in" filter="fade">
                                      <p:cBhvr>
                                        <p:cTn id="37" dur="500"/>
                                        <p:tgtEl>
                                          <p:spTgt spid="244740">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244740">
                                            <p:txEl>
                                              <p:pRg st="7" end="7"/>
                                            </p:txEl>
                                          </p:spTgt>
                                        </p:tgtEl>
                                        <p:attrNameLst>
                                          <p:attrName>style.visibility</p:attrName>
                                        </p:attrNameLst>
                                      </p:cBhvr>
                                      <p:to>
                                        <p:strVal val="visible"/>
                                      </p:to>
                                    </p:set>
                                    <p:animEffect transition="in" filter="fade">
                                      <p:cBhvr>
                                        <p:cTn id="42" dur="500"/>
                                        <p:tgtEl>
                                          <p:spTgt spid="244740">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244740">
                                            <p:txEl>
                                              <p:pRg st="8" end="8"/>
                                            </p:txEl>
                                          </p:spTgt>
                                        </p:tgtEl>
                                        <p:attrNameLst>
                                          <p:attrName>style.visibility</p:attrName>
                                        </p:attrNameLst>
                                      </p:cBhvr>
                                      <p:to>
                                        <p:strVal val="visible"/>
                                      </p:to>
                                    </p:set>
                                    <p:animEffect transition="in" filter="fade">
                                      <p:cBhvr>
                                        <p:cTn id="47" dur="500"/>
                                        <p:tgtEl>
                                          <p:spTgt spid="244740">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4"/>
                                        </p:tgtEl>
                                        <p:attrNameLst>
                                          <p:attrName>style.visibility</p:attrName>
                                        </p:attrNameLst>
                                      </p:cBhvr>
                                      <p:to>
                                        <p:strVal val="visible"/>
                                      </p:to>
                                    </p:set>
                                    <p:animEffect transition="in" filter="fade">
                                      <p:cBhvr>
                                        <p:cTn id="5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4740" grpId="0" build="p"/>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3" name="Text Box 3"/>
          <p:cNvSpPr txBox="1">
            <a:spLocks noChangeArrowheads="1"/>
          </p:cNvSpPr>
          <p:nvPr/>
        </p:nvSpPr>
        <p:spPr bwMode="auto">
          <a:xfrm>
            <a:off x="0" y="0"/>
            <a:ext cx="7370929"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800" b="1" dirty="0">
                <a:latin typeface="Arial" charset="0"/>
              </a:rPr>
              <a:t>Minimum Cost Flow Problem: constraints </a:t>
            </a:r>
            <a:endParaRPr lang="en-US" sz="2800" dirty="0">
              <a:latin typeface="Arial" charset="0"/>
            </a:endParaRPr>
          </a:p>
        </p:txBody>
      </p:sp>
      <p:sp>
        <p:nvSpPr>
          <p:cNvPr id="245764" name="Text Box 4"/>
          <p:cNvSpPr txBox="1">
            <a:spLocks noChangeArrowheads="1"/>
          </p:cNvSpPr>
          <p:nvPr/>
        </p:nvSpPr>
        <p:spPr bwMode="auto">
          <a:xfrm>
            <a:off x="228600" y="1066800"/>
            <a:ext cx="8915400" cy="3785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80000"/>
              </a:lnSpc>
              <a:spcBef>
                <a:spcPct val="50000"/>
              </a:spcBef>
            </a:pPr>
            <a:r>
              <a:rPr lang="en-US" altLang="en-US" sz="2400" b="1" dirty="0">
                <a:latin typeface="Book Antiqua" pitchFamily="18" charset="0"/>
              </a:rPr>
              <a:t>Capacity</a:t>
            </a:r>
          </a:p>
          <a:p>
            <a:pPr>
              <a:lnSpc>
                <a:spcPct val="80000"/>
              </a:lnSpc>
              <a:spcBef>
                <a:spcPct val="50000"/>
              </a:spcBef>
            </a:pPr>
            <a:r>
              <a:rPr lang="en-US" altLang="en-US" sz="2400" b="1" i="1" dirty="0">
                <a:latin typeface="Book Antiqua" pitchFamily="18" charset="0"/>
              </a:rPr>
              <a:t>x</a:t>
            </a:r>
            <a:r>
              <a:rPr lang="en-US" altLang="en-US" sz="2400" b="1" i="1" baseline="-25000" dirty="0">
                <a:latin typeface="Book Antiqua" pitchFamily="18" charset="0"/>
              </a:rPr>
              <a:t>13  </a:t>
            </a:r>
            <a:r>
              <a:rPr lang="en-US" altLang="en-US" sz="2400" b="1" i="1" baseline="-25000" dirty="0">
                <a:latin typeface="Book Antiqua" pitchFamily="18" charset="0"/>
                <a:sym typeface="Symbol" pitchFamily="18" charset="2"/>
              </a:rPr>
              <a:t>  50 </a:t>
            </a:r>
          </a:p>
          <a:p>
            <a:pPr>
              <a:lnSpc>
                <a:spcPct val="80000"/>
              </a:lnSpc>
              <a:spcBef>
                <a:spcPct val="50000"/>
              </a:spcBef>
            </a:pPr>
            <a:r>
              <a:rPr lang="en-US" altLang="en-US" sz="2400" b="1" i="1" dirty="0">
                <a:latin typeface="Book Antiqua" pitchFamily="18" charset="0"/>
              </a:rPr>
              <a:t>x</a:t>
            </a:r>
            <a:r>
              <a:rPr lang="en-US" altLang="en-US" sz="2400" b="1" i="1" baseline="-25000" dirty="0">
                <a:latin typeface="Book Antiqua" pitchFamily="18" charset="0"/>
              </a:rPr>
              <a:t>23  </a:t>
            </a:r>
            <a:r>
              <a:rPr lang="en-US" altLang="en-US" sz="2400" b="1" i="1" baseline="-25000" dirty="0">
                <a:latin typeface="Book Antiqua" pitchFamily="18" charset="0"/>
                <a:sym typeface="Symbol" pitchFamily="18" charset="2"/>
              </a:rPr>
              <a:t>  50</a:t>
            </a:r>
            <a:r>
              <a:rPr lang="en-US" altLang="en-US" sz="2400" b="1" i="1" baseline="-25000" dirty="0">
                <a:latin typeface="Book Antiqua" pitchFamily="18" charset="0"/>
              </a:rPr>
              <a:t> </a:t>
            </a:r>
          </a:p>
          <a:p>
            <a:pPr>
              <a:lnSpc>
                <a:spcPct val="80000"/>
              </a:lnSpc>
              <a:spcBef>
                <a:spcPct val="50000"/>
              </a:spcBef>
            </a:pPr>
            <a:r>
              <a:rPr lang="en-US" altLang="en-US" sz="2400" b="1" i="1" dirty="0">
                <a:latin typeface="Book Antiqua" pitchFamily="18" charset="0"/>
              </a:rPr>
              <a:t>x</a:t>
            </a:r>
            <a:r>
              <a:rPr lang="en-US" altLang="en-US" sz="2400" b="1" i="1" baseline="-25000" dirty="0">
                <a:latin typeface="Book Antiqua" pitchFamily="18" charset="0"/>
              </a:rPr>
              <a:t>34  </a:t>
            </a:r>
            <a:r>
              <a:rPr lang="en-US" altLang="en-US" sz="2400" b="1" i="1" baseline="-25000" dirty="0">
                <a:latin typeface="Book Antiqua" pitchFamily="18" charset="0"/>
                <a:sym typeface="Symbol" pitchFamily="18" charset="2"/>
              </a:rPr>
              <a:t>  50 </a:t>
            </a:r>
            <a:endParaRPr lang="en-US" altLang="en-US" sz="2400" b="1" i="1" baseline="-25000" dirty="0">
              <a:latin typeface="Book Antiqua" pitchFamily="18" charset="0"/>
            </a:endParaRPr>
          </a:p>
          <a:p>
            <a:pPr>
              <a:lnSpc>
                <a:spcPct val="80000"/>
              </a:lnSpc>
              <a:spcBef>
                <a:spcPct val="50000"/>
              </a:spcBef>
            </a:pPr>
            <a:r>
              <a:rPr lang="en-US" altLang="en-US" sz="2400" b="1" i="1" dirty="0">
                <a:latin typeface="Book Antiqua" pitchFamily="18" charset="0"/>
              </a:rPr>
              <a:t>x</a:t>
            </a:r>
            <a:r>
              <a:rPr lang="en-US" altLang="en-US" sz="2400" b="1" i="1" baseline="-25000" dirty="0">
                <a:latin typeface="Book Antiqua" pitchFamily="18" charset="0"/>
              </a:rPr>
              <a:t>35</a:t>
            </a:r>
            <a:r>
              <a:rPr lang="en-US" altLang="en-US" sz="2400" b="1" i="1" dirty="0">
                <a:latin typeface="Book Antiqua" pitchFamily="18" charset="0"/>
              </a:rPr>
              <a:t>  </a:t>
            </a:r>
            <a:r>
              <a:rPr lang="en-US" altLang="en-US" sz="2400" b="1" i="1" baseline="-25000" dirty="0">
                <a:latin typeface="Book Antiqua" pitchFamily="18" charset="0"/>
                <a:sym typeface="Symbol" pitchFamily="18" charset="2"/>
              </a:rPr>
              <a:t>  50 </a:t>
            </a:r>
          </a:p>
          <a:p>
            <a:pPr>
              <a:lnSpc>
                <a:spcPct val="80000"/>
              </a:lnSpc>
              <a:spcBef>
                <a:spcPct val="50000"/>
              </a:spcBef>
            </a:pPr>
            <a:r>
              <a:rPr lang="en-US" altLang="en-US" sz="2400" b="1" dirty="0" err="1">
                <a:latin typeface="Book Antiqua" pitchFamily="18" charset="0"/>
                <a:sym typeface="Symbol" pitchFamily="18" charset="2"/>
              </a:rPr>
              <a:t>Nonnegativity</a:t>
            </a:r>
            <a:endParaRPr lang="en-US" altLang="en-US" sz="2400" b="1" dirty="0">
              <a:latin typeface="Book Antiqua" pitchFamily="18" charset="0"/>
              <a:sym typeface="Symbol" pitchFamily="18" charset="2"/>
            </a:endParaRPr>
          </a:p>
          <a:p>
            <a:pPr>
              <a:lnSpc>
                <a:spcPct val="85000"/>
              </a:lnSpc>
              <a:spcBef>
                <a:spcPct val="50000"/>
              </a:spcBef>
            </a:pPr>
            <a:r>
              <a:rPr lang="en-US" altLang="en-US" sz="2400" b="1" i="1" dirty="0">
                <a:latin typeface="Book Antiqua" pitchFamily="18" charset="0"/>
              </a:rPr>
              <a:t>x</a:t>
            </a:r>
            <a:r>
              <a:rPr lang="en-US" altLang="en-US" sz="2400" b="1" i="1" baseline="-25000" dirty="0">
                <a:latin typeface="Book Antiqua" pitchFamily="18" charset="0"/>
              </a:rPr>
              <a:t>14</a:t>
            </a:r>
            <a:r>
              <a:rPr lang="en-US" altLang="en-US" sz="2400" b="1" i="1" dirty="0">
                <a:latin typeface="Book Antiqua" pitchFamily="18" charset="0"/>
              </a:rPr>
              <a:t>, x</a:t>
            </a:r>
            <a:r>
              <a:rPr lang="en-US" altLang="en-US" sz="2400" b="1" i="1" baseline="-25000" dirty="0">
                <a:latin typeface="Book Antiqua" pitchFamily="18" charset="0"/>
              </a:rPr>
              <a:t>13 </a:t>
            </a:r>
            <a:r>
              <a:rPr lang="en-US" altLang="en-US" sz="2400" b="1" i="1" dirty="0">
                <a:latin typeface="Book Antiqua" pitchFamily="18" charset="0"/>
              </a:rPr>
              <a:t>, x</a:t>
            </a:r>
            <a:r>
              <a:rPr lang="en-US" altLang="en-US" sz="2400" b="1" i="1" baseline="-25000" dirty="0">
                <a:latin typeface="Book Antiqua" pitchFamily="18" charset="0"/>
              </a:rPr>
              <a:t>23 </a:t>
            </a:r>
            <a:r>
              <a:rPr lang="en-US" altLang="en-US" sz="2400" b="1" i="1" dirty="0">
                <a:latin typeface="Book Antiqua" pitchFamily="18" charset="0"/>
              </a:rPr>
              <a:t>, x</a:t>
            </a:r>
            <a:r>
              <a:rPr lang="en-US" altLang="en-US" sz="2400" b="1" i="1" baseline="-25000" dirty="0">
                <a:latin typeface="Book Antiqua" pitchFamily="18" charset="0"/>
              </a:rPr>
              <a:t>25 </a:t>
            </a:r>
            <a:r>
              <a:rPr lang="en-US" altLang="en-US" sz="2400" b="1" i="1" dirty="0">
                <a:latin typeface="Book Antiqua" pitchFamily="18" charset="0"/>
              </a:rPr>
              <a:t>, x</a:t>
            </a:r>
            <a:r>
              <a:rPr lang="en-US" altLang="en-US" sz="2400" b="1" i="1" baseline="-25000" dirty="0">
                <a:latin typeface="Book Antiqua" pitchFamily="18" charset="0"/>
              </a:rPr>
              <a:t>34 </a:t>
            </a:r>
            <a:r>
              <a:rPr lang="en-US" altLang="en-US" sz="2400" b="1" i="1" dirty="0">
                <a:latin typeface="Book Antiqua" pitchFamily="18" charset="0"/>
              </a:rPr>
              <a:t>, x</a:t>
            </a:r>
            <a:r>
              <a:rPr lang="en-US" altLang="en-US" sz="2400" b="1" i="1" baseline="-25000" dirty="0">
                <a:latin typeface="Book Antiqua" pitchFamily="18" charset="0"/>
              </a:rPr>
              <a:t>35 </a:t>
            </a:r>
            <a:r>
              <a:rPr lang="en-US" altLang="en-US" sz="2400" b="1" i="1" dirty="0">
                <a:latin typeface="Book Antiqua" pitchFamily="18" charset="0"/>
              </a:rPr>
              <a:t> </a:t>
            </a:r>
            <a:r>
              <a:rPr lang="en-US" altLang="en-US" sz="2400" b="1" i="1" dirty="0">
                <a:latin typeface="Book Antiqua" pitchFamily="18" charset="0"/>
                <a:sym typeface="Symbol" pitchFamily="18" charset="2"/>
              </a:rPr>
              <a:t></a:t>
            </a:r>
            <a:r>
              <a:rPr lang="en-US" altLang="en-US" sz="2400" b="1" i="1" dirty="0">
                <a:latin typeface="Book Antiqua" pitchFamily="18" charset="0"/>
              </a:rPr>
              <a:t>  0</a:t>
            </a:r>
          </a:p>
          <a:p>
            <a:pPr>
              <a:lnSpc>
                <a:spcPct val="85000"/>
              </a:lnSpc>
              <a:spcBef>
                <a:spcPct val="50000"/>
              </a:spcBef>
            </a:pPr>
            <a:endParaRPr lang="en-US" altLang="en-US" sz="2400" b="1" i="1" dirty="0">
              <a:latin typeface="Book Antiqua" pitchFamily="18" charset="0"/>
            </a:endParaRP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93651" y="4800600"/>
            <a:ext cx="4605442" cy="15800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00244913"/>
      </p:ext>
    </p:extLst>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45764">
                                            <p:txEl>
                                              <p:pRg st="0" end="0"/>
                                            </p:txEl>
                                          </p:spTgt>
                                        </p:tgtEl>
                                        <p:attrNameLst>
                                          <p:attrName>style.visibility</p:attrName>
                                        </p:attrNameLst>
                                      </p:cBhvr>
                                      <p:to>
                                        <p:strVal val="visible"/>
                                      </p:to>
                                    </p:set>
                                    <p:animEffect transition="in" filter="fade">
                                      <p:cBhvr>
                                        <p:cTn id="7" dur="500"/>
                                        <p:tgtEl>
                                          <p:spTgt spid="24576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45764">
                                            <p:txEl>
                                              <p:pRg st="1" end="1"/>
                                            </p:txEl>
                                          </p:spTgt>
                                        </p:tgtEl>
                                        <p:attrNameLst>
                                          <p:attrName>style.visibility</p:attrName>
                                        </p:attrNameLst>
                                      </p:cBhvr>
                                      <p:to>
                                        <p:strVal val="visible"/>
                                      </p:to>
                                    </p:set>
                                    <p:animEffect transition="in" filter="fade">
                                      <p:cBhvr>
                                        <p:cTn id="12" dur="500"/>
                                        <p:tgtEl>
                                          <p:spTgt spid="24576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45764">
                                            <p:txEl>
                                              <p:pRg st="2" end="2"/>
                                            </p:txEl>
                                          </p:spTgt>
                                        </p:tgtEl>
                                        <p:attrNameLst>
                                          <p:attrName>style.visibility</p:attrName>
                                        </p:attrNameLst>
                                      </p:cBhvr>
                                      <p:to>
                                        <p:strVal val="visible"/>
                                      </p:to>
                                    </p:set>
                                    <p:animEffect transition="in" filter="fade">
                                      <p:cBhvr>
                                        <p:cTn id="17" dur="500"/>
                                        <p:tgtEl>
                                          <p:spTgt spid="24576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45764">
                                            <p:txEl>
                                              <p:pRg st="3" end="3"/>
                                            </p:txEl>
                                          </p:spTgt>
                                        </p:tgtEl>
                                        <p:attrNameLst>
                                          <p:attrName>style.visibility</p:attrName>
                                        </p:attrNameLst>
                                      </p:cBhvr>
                                      <p:to>
                                        <p:strVal val="visible"/>
                                      </p:to>
                                    </p:set>
                                    <p:animEffect transition="in" filter="fade">
                                      <p:cBhvr>
                                        <p:cTn id="22" dur="500"/>
                                        <p:tgtEl>
                                          <p:spTgt spid="24576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45764">
                                            <p:txEl>
                                              <p:pRg st="4" end="4"/>
                                            </p:txEl>
                                          </p:spTgt>
                                        </p:tgtEl>
                                        <p:attrNameLst>
                                          <p:attrName>style.visibility</p:attrName>
                                        </p:attrNameLst>
                                      </p:cBhvr>
                                      <p:to>
                                        <p:strVal val="visible"/>
                                      </p:to>
                                    </p:set>
                                    <p:animEffect transition="in" filter="fade">
                                      <p:cBhvr>
                                        <p:cTn id="27" dur="500"/>
                                        <p:tgtEl>
                                          <p:spTgt spid="24576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45764">
                                            <p:txEl>
                                              <p:pRg st="5" end="5"/>
                                            </p:txEl>
                                          </p:spTgt>
                                        </p:tgtEl>
                                        <p:attrNameLst>
                                          <p:attrName>style.visibility</p:attrName>
                                        </p:attrNameLst>
                                      </p:cBhvr>
                                      <p:to>
                                        <p:strVal val="visible"/>
                                      </p:to>
                                    </p:set>
                                    <p:animEffect transition="in" filter="fade">
                                      <p:cBhvr>
                                        <p:cTn id="32" dur="500"/>
                                        <p:tgtEl>
                                          <p:spTgt spid="24576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45764">
                                            <p:txEl>
                                              <p:pRg st="6" end="6"/>
                                            </p:txEl>
                                          </p:spTgt>
                                        </p:tgtEl>
                                        <p:attrNameLst>
                                          <p:attrName>style.visibility</p:attrName>
                                        </p:attrNameLst>
                                      </p:cBhvr>
                                      <p:to>
                                        <p:strVal val="visible"/>
                                      </p:to>
                                    </p:set>
                                    <p:animEffect transition="in" filter="fade">
                                      <p:cBhvr>
                                        <p:cTn id="37" dur="500"/>
                                        <p:tgtEl>
                                          <p:spTgt spid="24576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64"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2"/>
          <p:cNvSpPr>
            <a:spLocks noGrp="1" noChangeArrowheads="1"/>
          </p:cNvSpPr>
          <p:nvPr>
            <p:ph type="title"/>
          </p:nvPr>
        </p:nvSpPr>
        <p:spPr>
          <a:xfrm>
            <a:off x="1" y="0"/>
            <a:ext cx="9144000" cy="762000"/>
          </a:xfrm>
        </p:spPr>
        <p:txBody>
          <a:bodyPr/>
          <a:lstStyle/>
          <a:p>
            <a:pPr eaLnBrk="1" hangingPunct="1"/>
            <a:r>
              <a:rPr lang="en-US" dirty="0" smtClean="0"/>
              <a:t>The SUMIF Function</a:t>
            </a:r>
          </a:p>
        </p:txBody>
      </p:sp>
      <p:sp>
        <p:nvSpPr>
          <p:cNvPr id="32772" name="Rectangle 3"/>
          <p:cNvSpPr>
            <a:spLocks noGrp="1" noChangeArrowheads="1"/>
          </p:cNvSpPr>
          <p:nvPr>
            <p:ph type="body" idx="1"/>
          </p:nvPr>
        </p:nvSpPr>
        <p:spPr>
          <a:xfrm>
            <a:off x="-5862" y="990601"/>
            <a:ext cx="9378462" cy="2514600"/>
          </a:xfrm>
        </p:spPr>
        <p:txBody>
          <a:bodyPr/>
          <a:lstStyle/>
          <a:p>
            <a:pPr eaLnBrk="1" hangingPunct="1"/>
            <a:r>
              <a:rPr lang="en-US" dirty="0" smtClean="0"/>
              <a:t>The SUMIF formula can be used to simplify the node flow constraints</a:t>
            </a:r>
            <a:r>
              <a:rPr lang="en-US" dirty="0" smtClean="0"/>
              <a:t>. </a:t>
            </a:r>
            <a:r>
              <a:rPr lang="en-US" b="1" dirty="0" smtClean="0"/>
              <a:t>=</a:t>
            </a:r>
            <a:r>
              <a:rPr lang="en-US" b="1" dirty="0" smtClean="0"/>
              <a:t>SUMIF(Range A, </a:t>
            </a:r>
            <a:r>
              <a:rPr lang="en-US" b="1" i="1" dirty="0" smtClean="0"/>
              <a:t>x</a:t>
            </a:r>
            <a:r>
              <a:rPr lang="en-US" b="1" dirty="0" smtClean="0"/>
              <a:t>, Range B)</a:t>
            </a:r>
            <a:endParaRPr lang="en-US" dirty="0" smtClean="0"/>
          </a:p>
          <a:p>
            <a:pPr eaLnBrk="1" hangingPunct="1"/>
            <a:r>
              <a:rPr lang="en-US" dirty="0" smtClean="0"/>
              <a:t>For each quantity in (Range A) that equals </a:t>
            </a:r>
            <a:r>
              <a:rPr lang="en-US" i="1" dirty="0" smtClean="0"/>
              <a:t>x</a:t>
            </a:r>
            <a:r>
              <a:rPr lang="en-US" dirty="0" smtClean="0"/>
              <a:t>, SUMIF sums the corresponding entries in (Range B).</a:t>
            </a:r>
          </a:p>
          <a:p>
            <a:pPr eaLnBrk="1" hangingPunct="1"/>
            <a:r>
              <a:rPr lang="en-US" dirty="0" smtClean="0"/>
              <a:t>The net outflow (flow out – flow in) from node </a:t>
            </a:r>
            <a:r>
              <a:rPr lang="en-US" i="1" dirty="0" smtClean="0"/>
              <a:t>x</a:t>
            </a:r>
            <a:r>
              <a:rPr lang="en-US" dirty="0" smtClean="0"/>
              <a:t> is </a:t>
            </a:r>
            <a:r>
              <a:rPr lang="en-US" dirty="0" smtClean="0"/>
              <a:t>then</a:t>
            </a:r>
          </a:p>
          <a:p>
            <a:pPr marL="0" indent="0" eaLnBrk="1" hangingPunct="1">
              <a:buNone/>
            </a:pPr>
            <a:r>
              <a:rPr lang="en-US" b="1" dirty="0" smtClean="0"/>
              <a:t>=</a:t>
            </a:r>
            <a:r>
              <a:rPr lang="en-US" sz="2300" b="1" dirty="0" smtClean="0"/>
              <a:t>SUMIF</a:t>
            </a:r>
            <a:r>
              <a:rPr lang="en-US" sz="2300" b="1" dirty="0" smtClean="0"/>
              <a:t>(“From labels”, </a:t>
            </a:r>
            <a:r>
              <a:rPr lang="en-US" sz="2300" b="1" i="1" dirty="0" smtClean="0"/>
              <a:t>x</a:t>
            </a:r>
            <a:r>
              <a:rPr lang="en-US" sz="2300" b="1" dirty="0" smtClean="0"/>
              <a:t>, “Flow”) – SUMIF(“To labels”, </a:t>
            </a:r>
            <a:r>
              <a:rPr lang="en-US" sz="2300" b="1" i="1" dirty="0" smtClean="0"/>
              <a:t>x</a:t>
            </a:r>
            <a:r>
              <a:rPr lang="en-US" sz="2300" b="1" dirty="0" smtClean="0"/>
              <a:t>, “Flow”)</a:t>
            </a:r>
            <a:endParaRPr lang="en-US" sz="2300" dirty="0" smtClean="0"/>
          </a:p>
        </p:txBody>
      </p:sp>
      <p:graphicFrame>
        <p:nvGraphicFramePr>
          <p:cNvPr id="2" name="Object 1"/>
          <p:cNvGraphicFramePr>
            <a:graphicFrameLocks noChangeAspect="1"/>
          </p:cNvGraphicFramePr>
          <p:nvPr>
            <p:extLst>
              <p:ext uri="{D42A27DB-BD31-4B8C-83A1-F6EECF244321}">
                <p14:modId xmlns:p14="http://schemas.microsoft.com/office/powerpoint/2010/main" val="3270462676"/>
              </p:ext>
            </p:extLst>
          </p:nvPr>
        </p:nvGraphicFramePr>
        <p:xfrm>
          <a:off x="0" y="3733800"/>
          <a:ext cx="6096000" cy="2591771"/>
        </p:xfrm>
        <a:graphic>
          <a:graphicData uri="http://schemas.openxmlformats.org/presentationml/2006/ole">
            <mc:AlternateContent xmlns:mc="http://schemas.openxmlformats.org/markup-compatibility/2006">
              <mc:Choice xmlns:v="urn:schemas-microsoft-com:vml" Requires="v">
                <p:oleObj spid="_x0000_s47107" name="Worksheet" r:id="rId3" imgW="5981824" imgH="2543243" progId="Excel.Sheet.8">
                  <p:embed/>
                </p:oleObj>
              </mc:Choice>
              <mc:Fallback>
                <p:oleObj name="Worksheet" r:id="rId3" imgW="5981824" imgH="2543243" progId="Excel.Sheet.8">
                  <p:embed/>
                  <p:pic>
                    <p:nvPicPr>
                      <p:cNvPr id="0" name=""/>
                      <p:cNvPicPr/>
                      <p:nvPr/>
                    </p:nvPicPr>
                    <p:blipFill>
                      <a:blip r:embed="rId4"/>
                      <a:stretch>
                        <a:fillRect/>
                      </a:stretch>
                    </p:blipFill>
                    <p:spPr>
                      <a:xfrm>
                        <a:off x="0" y="3733800"/>
                        <a:ext cx="6096000" cy="2591771"/>
                      </a:xfrm>
                      <a:prstGeom prst="rect">
                        <a:avLst/>
                      </a:prstGeom>
                    </p:spPr>
                  </p:pic>
                </p:oleObj>
              </mc:Fallback>
            </mc:AlternateContent>
          </a:graphicData>
        </a:graphic>
      </p:graphicFrame>
    </p:spTree>
    <p:extLst>
      <p:ext uri="{BB962C8B-B14F-4D97-AF65-F5344CB8AC3E}">
        <p14:creationId xmlns:p14="http://schemas.microsoft.com/office/powerpoint/2010/main" val="2621335620"/>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Lean Thinking Final.ppt">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Lean Thinking Fina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Verdana" pitchFamily="-112"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Lean Thinking Final.ppt</Template>
  <TotalTime>13608</TotalTime>
  <Words>935</Words>
  <Application>Microsoft Office PowerPoint</Application>
  <PresentationFormat>On-screen Show (4:3)</PresentationFormat>
  <Paragraphs>153</Paragraphs>
  <Slides>18</Slides>
  <Notes>5</Notes>
  <HiddenSlides>0</HiddenSlides>
  <MMClips>0</MMClips>
  <ScaleCrop>false</ScaleCrop>
  <HeadingPairs>
    <vt:vector size="6" baseType="variant">
      <vt:variant>
        <vt:lpstr>Theme</vt:lpstr>
      </vt:variant>
      <vt:variant>
        <vt:i4>4</vt:i4>
      </vt:variant>
      <vt:variant>
        <vt:lpstr>Embedded OLE Servers</vt:lpstr>
      </vt:variant>
      <vt:variant>
        <vt:i4>2</vt:i4>
      </vt:variant>
      <vt:variant>
        <vt:lpstr>Slide Titles</vt:lpstr>
      </vt:variant>
      <vt:variant>
        <vt:i4>18</vt:i4>
      </vt:variant>
    </vt:vector>
  </HeadingPairs>
  <TitlesOfParts>
    <vt:vector size="24" baseType="lpstr">
      <vt:lpstr>Lean Thinking Final.ppt</vt:lpstr>
      <vt:lpstr>1_Lean Thinking Final</vt:lpstr>
      <vt:lpstr>Lean Thinking Final</vt:lpstr>
      <vt:lpstr>2_Lean Thinking Final</vt:lpstr>
      <vt:lpstr>Worksheet</vt:lpstr>
      <vt:lpstr>Microsoft Excel 97-2003 Worksheet</vt:lpstr>
      <vt:lpstr>Network Flows      Based on the book: Introduction to Management Science. Hillier &amp; Hillier. McGraw-Hill</vt:lpstr>
      <vt:lpstr>Minimum Cost Flow Distribution Unlimited Co. Problem</vt:lpstr>
      <vt:lpstr>The Distribution Network</vt:lpstr>
      <vt:lpstr>PowerPoint Presentation</vt:lpstr>
      <vt:lpstr>PowerPoint Presentation</vt:lpstr>
      <vt:lpstr>PowerPoint Presentation</vt:lpstr>
      <vt:lpstr>PowerPoint Presentation</vt:lpstr>
      <vt:lpstr>PowerPoint Presentation</vt:lpstr>
      <vt:lpstr>The SUMIF Function</vt:lpstr>
      <vt:lpstr>Excel Implementation</vt:lpstr>
      <vt:lpstr>Excel Implementation</vt:lpstr>
      <vt:lpstr>Terminology for Minimum-Cost Flow Problems</vt:lpstr>
      <vt:lpstr>Assumptions of a Minimum-Cost Flow Problem</vt:lpstr>
      <vt:lpstr>Typical Applications of Minimum-Cost Flow Problems</vt:lpstr>
      <vt:lpstr>PowerPoint Presentation</vt:lpstr>
      <vt:lpstr>PowerPoint Presentation</vt:lpstr>
      <vt:lpstr>PowerPoint Presentation</vt:lpstr>
      <vt:lpstr>PowerPoint Presentation</vt:lpstr>
    </vt:vector>
  </TitlesOfParts>
  <Company>CSU, Northridge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Lean Thinking</dc:title>
  <dc:creator>aa2035</dc:creator>
  <cp:lastModifiedBy>Asef-Vaziri, Ardavan</cp:lastModifiedBy>
  <cp:revision>358</cp:revision>
  <dcterms:created xsi:type="dcterms:W3CDTF">2008-11-22T01:06:20Z</dcterms:created>
  <dcterms:modified xsi:type="dcterms:W3CDTF">2014-01-08T21:01:15Z</dcterms:modified>
</cp:coreProperties>
</file>