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3"/>
  </p:notesMasterIdLst>
  <p:handoutMasterIdLst>
    <p:handoutMasterId r:id="rId64"/>
  </p:handoutMasterIdLst>
  <p:sldIdLst>
    <p:sldId id="256" r:id="rId2"/>
    <p:sldId id="276" r:id="rId3"/>
    <p:sldId id="328" r:id="rId4"/>
    <p:sldId id="259" r:id="rId5"/>
    <p:sldId id="261" r:id="rId6"/>
    <p:sldId id="262" r:id="rId7"/>
    <p:sldId id="312" r:id="rId8"/>
    <p:sldId id="263" r:id="rId9"/>
    <p:sldId id="313" r:id="rId10"/>
    <p:sldId id="280" r:id="rId11"/>
    <p:sldId id="282" r:id="rId12"/>
    <p:sldId id="283" r:id="rId13"/>
    <p:sldId id="284" r:id="rId14"/>
    <p:sldId id="281" r:id="rId15"/>
    <p:sldId id="289" r:id="rId16"/>
    <p:sldId id="295" r:id="rId17"/>
    <p:sldId id="296" r:id="rId18"/>
    <p:sldId id="314" r:id="rId19"/>
    <p:sldId id="297" r:id="rId20"/>
    <p:sldId id="299" r:id="rId21"/>
    <p:sldId id="302" r:id="rId22"/>
    <p:sldId id="300" r:id="rId23"/>
    <p:sldId id="303" r:id="rId24"/>
    <p:sldId id="304" r:id="rId25"/>
    <p:sldId id="310" r:id="rId26"/>
    <p:sldId id="266" r:id="rId27"/>
    <p:sldId id="329" r:id="rId28"/>
    <p:sldId id="305" r:id="rId29"/>
    <p:sldId id="306" r:id="rId30"/>
    <p:sldId id="307" r:id="rId31"/>
    <p:sldId id="308" r:id="rId32"/>
    <p:sldId id="309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51" r:id="rId42"/>
    <p:sldId id="341" r:id="rId43"/>
    <p:sldId id="342" r:id="rId44"/>
    <p:sldId id="343" r:id="rId45"/>
    <p:sldId id="344" r:id="rId46"/>
    <p:sldId id="345" r:id="rId47"/>
    <p:sldId id="346" r:id="rId48"/>
    <p:sldId id="348" r:id="rId49"/>
    <p:sldId id="349" r:id="rId50"/>
    <p:sldId id="350" r:id="rId51"/>
    <p:sldId id="347" r:id="rId52"/>
    <p:sldId id="268" r:id="rId53"/>
    <p:sldId id="269" r:id="rId54"/>
    <p:sldId id="270" r:id="rId55"/>
    <p:sldId id="271" r:id="rId56"/>
    <p:sldId id="278" r:id="rId57"/>
    <p:sldId id="272" r:id="rId58"/>
    <p:sldId id="273" r:id="rId59"/>
    <p:sldId id="274" r:id="rId60"/>
    <p:sldId id="275" r:id="rId61"/>
    <p:sldId id="279" r:id="rId6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1A5C"/>
    <a:srgbClr val="4EA68F"/>
    <a:srgbClr val="FBD589"/>
    <a:srgbClr val="FAB252"/>
    <a:srgbClr val="F5D3ED"/>
    <a:srgbClr val="397968"/>
    <a:srgbClr val="CE2700"/>
    <a:srgbClr val="F0F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620"/>
    <p:restoredTop sz="99277" autoAdjust="0"/>
  </p:normalViewPr>
  <p:slideViewPr>
    <p:cSldViewPr>
      <p:cViewPr varScale="1">
        <p:scale>
          <a:sx n="111" d="100"/>
          <a:sy n="111" d="100"/>
        </p:scale>
        <p:origin x="2202" y="114"/>
      </p:cViewPr>
      <p:guideLst>
        <p:guide orient="horz" pos="480"/>
        <p:guide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44"/>
    </p:cViewPr>
  </p:sorterViewPr>
  <p:notesViewPr>
    <p:cSldViewPr>
      <p:cViewPr varScale="1">
        <p:scale>
          <a:sx n="25" d="100"/>
          <a:sy n="25" d="100"/>
        </p:scale>
        <p:origin x="-126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1C5E7">
                        <a:gamma/>
                        <a:shade val="89804"/>
                        <a:invGamma/>
                      </a:srgbClr>
                    </a:gs>
                    <a:gs pos="100000">
                      <a:srgbClr val="F1C5E7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701A5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8704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53601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6512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152400"/>
            <a:ext cx="21336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400"/>
            <a:ext cx="6248400" cy="53340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1507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9473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52792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1708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9961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1563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334213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753881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75163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8534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4227" name="Line 19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anose="020B080603090205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rgbClr val="CE27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rgbClr val="2237A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rgbClr val="2237A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rgbClr val="2237A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rgbClr val="2237A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6200" y="0"/>
            <a:ext cx="9144000" cy="9144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1C5E7">
                        <a:gamma/>
                        <a:shade val="89804"/>
                        <a:invGamma/>
                      </a:srgbClr>
                    </a:gs>
                    <a:gs pos="100000">
                      <a:srgbClr val="F1C5E7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701A5C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en-US" sz="3200"/>
              <a:t>Chapter 13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667000"/>
            <a:ext cx="9144000" cy="1752600"/>
          </a:xfrm>
        </p:spPr>
        <p:txBody>
          <a:bodyPr/>
          <a:lstStyle/>
          <a:p>
            <a:r>
              <a:rPr lang="en-US" altLang="en-US" sz="4400">
                <a:solidFill>
                  <a:schemeClr val="tx1"/>
                </a:solidFill>
                <a:latin typeface="Impact" panose="020B0806030902050204" pitchFamily="34" charset="0"/>
              </a:rPr>
              <a:t>MRP: Material Requirement Planning</a:t>
            </a:r>
          </a:p>
          <a:p>
            <a:r>
              <a:rPr lang="en-US" altLang="en-US" sz="4400">
                <a:solidFill>
                  <a:schemeClr val="tx1"/>
                </a:solidFill>
                <a:latin typeface="Impact" panose="020B0806030902050204" pitchFamily="34" charset="0"/>
              </a:rPr>
              <a:t>ERP: Enterprise Resource Planning</a:t>
            </a:r>
          </a:p>
          <a:p>
            <a:endParaRPr lang="en-US" altLang="en-US" sz="5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Example</a:t>
            </a:r>
            <a:endParaRPr lang="en-US" altLang="en-US" b="1"/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6988175" y="2928938"/>
            <a:ext cx="22225" cy="804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6335713" y="373380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Line 12"/>
          <p:cNvSpPr>
            <a:spLocks noChangeShapeType="1"/>
          </p:cNvSpPr>
          <p:nvPr/>
        </p:nvSpPr>
        <p:spPr bwMode="auto">
          <a:xfrm>
            <a:off x="6321425" y="37671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Line 13"/>
          <p:cNvSpPr>
            <a:spLocks noChangeShapeType="1"/>
          </p:cNvSpPr>
          <p:nvPr/>
        </p:nvSpPr>
        <p:spPr bwMode="auto">
          <a:xfrm>
            <a:off x="7693025" y="37480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4518025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1295400" y="4468813"/>
            <a:ext cx="744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(3)</a:t>
            </a: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2805113" y="4483100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5734050" y="43307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95252" name="Rectangle 20"/>
          <p:cNvSpPr>
            <a:spLocks noChangeArrowheads="1"/>
          </p:cNvSpPr>
          <p:nvPr/>
        </p:nvSpPr>
        <p:spPr bwMode="auto">
          <a:xfrm>
            <a:off x="7313613" y="4330700"/>
            <a:ext cx="7159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(2)</a:t>
            </a:r>
          </a:p>
        </p:txBody>
      </p:sp>
      <p:sp>
        <p:nvSpPr>
          <p:cNvPr id="95253" name="Rectangle 21"/>
          <p:cNvSpPr>
            <a:spLocks noChangeArrowheads="1"/>
          </p:cNvSpPr>
          <p:nvPr/>
        </p:nvSpPr>
        <p:spPr bwMode="auto">
          <a:xfrm>
            <a:off x="1981200" y="29972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(2)  </a:t>
            </a:r>
          </a:p>
        </p:txBody>
      </p:sp>
      <p:sp>
        <p:nvSpPr>
          <p:cNvPr id="95254" name="Rectangle 22"/>
          <p:cNvSpPr>
            <a:spLocks noChangeArrowheads="1"/>
          </p:cNvSpPr>
          <p:nvPr/>
        </p:nvSpPr>
        <p:spPr bwMode="auto">
          <a:xfrm>
            <a:off x="6629400" y="29972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95255" name="Rectangle 23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5256" name="Rectangle 24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5258" name="Rectangle 26"/>
          <p:cNvSpPr>
            <a:spLocks noChangeArrowheads="1"/>
          </p:cNvSpPr>
          <p:nvPr/>
        </p:nvSpPr>
        <p:spPr bwMode="auto">
          <a:xfrm>
            <a:off x="928688" y="544512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>
            <a:off x="1524000" y="47894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1" name="Rectangle 29"/>
          <p:cNvSpPr>
            <a:spLocks noChangeArrowheads="1"/>
          </p:cNvSpPr>
          <p:nvPr/>
        </p:nvSpPr>
        <p:spPr bwMode="auto">
          <a:xfrm>
            <a:off x="1219200" y="54737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(4)</a:t>
            </a:r>
          </a:p>
        </p:txBody>
      </p:sp>
      <p:sp>
        <p:nvSpPr>
          <p:cNvPr id="95262" name="Text Box 30"/>
          <p:cNvSpPr txBox="1"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/>
              <a:t>Determine the quantities of B, C, D, E, and F to produce one unit of 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1</a:t>
            </a:r>
            <a:endParaRPr lang="en-US" altLang="en-US" b="1"/>
          </a:p>
        </p:txBody>
      </p:sp>
      <p:sp>
        <p:nvSpPr>
          <p:cNvPr id="97283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6988175" y="2928938"/>
            <a:ext cx="22225" cy="804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Line 5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6" name="Line 6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Line 7"/>
          <p:cNvSpPr>
            <a:spLocks noChangeShapeType="1"/>
          </p:cNvSpPr>
          <p:nvPr/>
        </p:nvSpPr>
        <p:spPr bwMode="auto">
          <a:xfrm>
            <a:off x="6335713" y="373380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21425" y="37671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>
            <a:off x="7693025" y="37480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4518025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1295400" y="4468813"/>
            <a:ext cx="984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(3*2)</a:t>
            </a:r>
          </a:p>
        </p:txBody>
      </p: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2652713" y="4483100"/>
            <a:ext cx="660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E(2)</a:t>
            </a:r>
          </a:p>
        </p:txBody>
      </p:sp>
      <p:sp>
        <p:nvSpPr>
          <p:cNvPr id="97295" name="Rectangle 15"/>
          <p:cNvSpPr>
            <a:spLocks noChangeArrowheads="1"/>
          </p:cNvSpPr>
          <p:nvPr/>
        </p:nvSpPr>
        <p:spPr bwMode="auto">
          <a:xfrm>
            <a:off x="5734050" y="43307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7313613" y="4330700"/>
            <a:ext cx="7159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(2)</a:t>
            </a:r>
          </a:p>
        </p:txBody>
      </p:sp>
      <p:sp>
        <p:nvSpPr>
          <p:cNvPr id="97297" name="Rectangle 17"/>
          <p:cNvSpPr>
            <a:spLocks noChangeArrowheads="1"/>
          </p:cNvSpPr>
          <p:nvPr/>
        </p:nvSpPr>
        <p:spPr bwMode="auto">
          <a:xfrm>
            <a:off x="1828800" y="2997200"/>
            <a:ext cx="8143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B(2)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97298" name="Rectangle 18"/>
          <p:cNvSpPr>
            <a:spLocks noChangeArrowheads="1"/>
          </p:cNvSpPr>
          <p:nvPr/>
        </p:nvSpPr>
        <p:spPr bwMode="auto">
          <a:xfrm>
            <a:off x="6629400" y="29972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7300" name="Rectangle 20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7301" name="Rectangle 21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7302" name="Rectangle 22"/>
          <p:cNvSpPr>
            <a:spLocks noChangeArrowheads="1"/>
          </p:cNvSpPr>
          <p:nvPr/>
        </p:nvSpPr>
        <p:spPr bwMode="auto">
          <a:xfrm>
            <a:off x="928688" y="544512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1524000" y="47894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5" name="Rectangle 25"/>
          <p:cNvSpPr>
            <a:spLocks noChangeArrowheads="1"/>
          </p:cNvSpPr>
          <p:nvPr/>
        </p:nvSpPr>
        <p:spPr bwMode="auto">
          <a:xfrm>
            <a:off x="1219200" y="54737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2</a:t>
            </a:r>
            <a:endParaRPr lang="en-US" altLang="en-US" b="1"/>
          </a:p>
        </p:txBody>
      </p:sp>
      <p:sp>
        <p:nvSpPr>
          <p:cNvPr id="98307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6988175" y="2928938"/>
            <a:ext cx="22225" cy="804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>
            <a:off x="6335713" y="373380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Line 10"/>
          <p:cNvSpPr>
            <a:spLocks noChangeShapeType="1"/>
          </p:cNvSpPr>
          <p:nvPr/>
        </p:nvSpPr>
        <p:spPr bwMode="auto">
          <a:xfrm>
            <a:off x="6321425" y="37671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Line 11"/>
          <p:cNvSpPr>
            <a:spLocks noChangeShapeType="1"/>
          </p:cNvSpPr>
          <p:nvPr/>
        </p:nvSpPr>
        <p:spPr bwMode="auto">
          <a:xfrm>
            <a:off x="7693025" y="37480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4518025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8317" name="Rectangle 13"/>
          <p:cNvSpPr>
            <a:spLocks noChangeArrowheads="1"/>
          </p:cNvSpPr>
          <p:nvPr/>
        </p:nvSpPr>
        <p:spPr bwMode="auto">
          <a:xfrm>
            <a:off x="1295400" y="4468813"/>
            <a:ext cx="984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latin typeface="Arial" panose="020B0604020202020204" pitchFamily="34" charset="0"/>
              </a:rPr>
              <a:t>D (3*2)</a:t>
            </a:r>
          </a:p>
        </p:txBody>
      </p:sp>
      <p:sp>
        <p:nvSpPr>
          <p:cNvPr id="98318" name="Rectangle 14"/>
          <p:cNvSpPr>
            <a:spLocks noChangeArrowheads="1"/>
          </p:cNvSpPr>
          <p:nvPr/>
        </p:nvSpPr>
        <p:spPr bwMode="auto">
          <a:xfrm>
            <a:off x="2652713" y="4483100"/>
            <a:ext cx="660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E(2)</a:t>
            </a:r>
          </a:p>
        </p:txBody>
      </p: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5734050" y="43307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98320" name="Rectangle 16"/>
          <p:cNvSpPr>
            <a:spLocks noChangeArrowheads="1"/>
          </p:cNvSpPr>
          <p:nvPr/>
        </p:nvSpPr>
        <p:spPr bwMode="auto">
          <a:xfrm>
            <a:off x="7313613" y="4330700"/>
            <a:ext cx="7159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F (2)</a:t>
            </a:r>
          </a:p>
        </p:txBody>
      </p:sp>
      <p:sp>
        <p:nvSpPr>
          <p:cNvPr id="98321" name="Rectangle 17"/>
          <p:cNvSpPr>
            <a:spLocks noChangeArrowheads="1"/>
          </p:cNvSpPr>
          <p:nvPr/>
        </p:nvSpPr>
        <p:spPr bwMode="auto">
          <a:xfrm>
            <a:off x="1828800" y="2997200"/>
            <a:ext cx="8143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B(2)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6629400" y="29972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8324" name="Rectangle 20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928688" y="544512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8328" name="Line 24"/>
          <p:cNvSpPr>
            <a:spLocks noChangeShapeType="1"/>
          </p:cNvSpPr>
          <p:nvPr/>
        </p:nvSpPr>
        <p:spPr bwMode="auto">
          <a:xfrm>
            <a:off x="1524000" y="47894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25"/>
          <p:cNvSpPr>
            <a:spLocks noChangeArrowheads="1"/>
          </p:cNvSpPr>
          <p:nvPr/>
        </p:nvSpPr>
        <p:spPr bwMode="auto">
          <a:xfrm>
            <a:off x="981075" y="5473700"/>
            <a:ext cx="12096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(4*3*2)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Compute the Quantities</a:t>
            </a:r>
            <a:endParaRPr lang="en-US" altLang="en-US" b="1"/>
          </a:p>
        </p:txBody>
      </p:sp>
      <p:sp>
        <p:nvSpPr>
          <p:cNvPr id="99331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6988175" y="2928938"/>
            <a:ext cx="22225" cy="804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6335713" y="373380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6321425" y="37671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Line 11"/>
          <p:cNvSpPr>
            <a:spLocks noChangeShapeType="1"/>
          </p:cNvSpPr>
          <p:nvPr/>
        </p:nvSpPr>
        <p:spPr bwMode="auto">
          <a:xfrm>
            <a:off x="7693025" y="37480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4518025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1295400" y="4468813"/>
            <a:ext cx="744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latin typeface="Arial" panose="020B0604020202020204" pitchFamily="34" charset="0"/>
              </a:rPr>
              <a:t>D (6)</a:t>
            </a: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2652713" y="4483100"/>
            <a:ext cx="660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E(2)</a:t>
            </a: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5734050" y="43307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7313613" y="4330700"/>
            <a:ext cx="7159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F (2)</a:t>
            </a: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1828800" y="2997200"/>
            <a:ext cx="8143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B(2)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6629400" y="29972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928688" y="544512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>
            <a:off x="1524000" y="47894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3" name="Rectangle 25"/>
          <p:cNvSpPr>
            <a:spLocks noChangeArrowheads="1"/>
          </p:cNvSpPr>
          <p:nvPr/>
        </p:nvSpPr>
        <p:spPr bwMode="auto">
          <a:xfrm>
            <a:off x="1149350" y="54737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E (24)</a:t>
            </a:r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7834313" y="4575175"/>
            <a:ext cx="130968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We need</a:t>
            </a:r>
          </a:p>
          <a:p>
            <a:r>
              <a:rPr lang="en-US" altLang="en-US" b="1"/>
              <a:t>B=2</a:t>
            </a:r>
          </a:p>
          <a:p>
            <a:r>
              <a:rPr lang="en-US" altLang="en-US" b="1"/>
              <a:t>C=1</a:t>
            </a:r>
          </a:p>
          <a:p>
            <a:r>
              <a:rPr lang="en-US" altLang="en-US" b="1"/>
              <a:t>D=6</a:t>
            </a:r>
          </a:p>
          <a:p>
            <a:r>
              <a:rPr lang="en-US" altLang="en-US" b="1"/>
              <a:t>E=28</a:t>
            </a:r>
          </a:p>
          <a:p>
            <a:r>
              <a:rPr lang="en-US" altLang="en-US" b="1"/>
              <a:t>F=2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Example</a:t>
            </a:r>
            <a:endParaRPr lang="en-US" altLang="en-US" b="1"/>
          </a:p>
        </p:txBody>
      </p: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2895600" y="993775"/>
            <a:ext cx="2362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/>
              <a:t>Inventory </a:t>
            </a:r>
          </a:p>
          <a:p>
            <a:pPr algn="l"/>
            <a:r>
              <a:rPr lang="en-US" altLang="en-US" b="1"/>
              <a:t>B=4</a:t>
            </a:r>
          </a:p>
          <a:p>
            <a:pPr algn="l"/>
            <a:r>
              <a:rPr lang="en-US" altLang="en-US" b="1"/>
              <a:t>C=10</a:t>
            </a:r>
          </a:p>
          <a:p>
            <a:pPr algn="l"/>
            <a:r>
              <a:rPr lang="en-US" altLang="en-US" b="1"/>
              <a:t>D=8</a:t>
            </a:r>
          </a:p>
          <a:p>
            <a:pPr algn="l"/>
            <a:r>
              <a:rPr lang="en-US" altLang="en-US" b="1"/>
              <a:t>E=60</a:t>
            </a:r>
          </a:p>
          <a:p>
            <a:pPr algn="l"/>
            <a:r>
              <a:rPr lang="en-US" altLang="en-US" b="1"/>
              <a:t>F=0</a:t>
            </a:r>
          </a:p>
        </p:txBody>
      </p:sp>
      <p:sp>
        <p:nvSpPr>
          <p:cNvPr id="96291" name="Text Box 35"/>
          <p:cNvSpPr txBox="1">
            <a:spLocks noChangeArrowheads="1"/>
          </p:cNvSpPr>
          <p:nvPr/>
        </p:nvSpPr>
        <p:spPr bwMode="auto">
          <a:xfrm>
            <a:off x="5029200" y="990600"/>
            <a:ext cx="4114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/>
              <a:t>Determine the quantities of these components that we need to order or assemble to satisfy demand of 10A </a:t>
            </a:r>
          </a:p>
        </p:txBody>
      </p:sp>
      <p:grpSp>
        <p:nvGrpSpPr>
          <p:cNvPr id="96295" name="Group 39"/>
          <p:cNvGrpSpPr>
            <a:grpSpLocks/>
          </p:cNvGrpSpPr>
          <p:nvPr/>
        </p:nvGrpSpPr>
        <p:grpSpPr bwMode="auto">
          <a:xfrm>
            <a:off x="1214438" y="3049588"/>
            <a:ext cx="7396162" cy="3808412"/>
            <a:chOff x="399" y="1297"/>
            <a:chExt cx="4659" cy="2399"/>
          </a:xfrm>
        </p:grpSpPr>
        <p:sp>
          <p:nvSpPr>
            <p:cNvPr id="96296" name="Line 40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7" name="Line 41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8" name="Line 42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9" name="Line 43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0" name="Line 44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1" name="Line 45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2" name="Line 46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3" name="Line 47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4" name="Line 48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5" name="Rectangle 49"/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A(10)</a:t>
              </a:r>
            </a:p>
          </p:txBody>
        </p:sp>
        <p:sp>
          <p:nvSpPr>
            <p:cNvPr id="96306" name="Rectangle 50"/>
            <p:cNvSpPr>
              <a:spLocks noChangeArrowheads="1"/>
            </p:cNvSpPr>
            <p:nvPr/>
          </p:nvSpPr>
          <p:spPr bwMode="auto">
            <a:xfrm>
              <a:off x="816" y="2815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D (3)</a:t>
              </a:r>
            </a:p>
          </p:txBody>
        </p:sp>
        <p:sp>
          <p:nvSpPr>
            <p:cNvPr id="96307" name="Rectangle 51"/>
            <p:cNvSpPr>
              <a:spLocks noChangeArrowheads="1"/>
            </p:cNvSpPr>
            <p:nvPr/>
          </p:nvSpPr>
          <p:spPr bwMode="auto">
            <a:xfrm>
              <a:off x="1767" y="2824"/>
              <a:ext cx="22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96308" name="Rectangle 52"/>
            <p:cNvSpPr>
              <a:spLocks noChangeArrowheads="1"/>
            </p:cNvSpPr>
            <p:nvPr/>
          </p:nvSpPr>
          <p:spPr bwMode="auto">
            <a:xfrm>
              <a:off x="3612" y="272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(2)</a:t>
              </a:r>
            </a:p>
          </p:txBody>
        </p:sp>
        <p:sp>
          <p:nvSpPr>
            <p:cNvPr id="96309" name="Rectangle 53"/>
            <p:cNvSpPr>
              <a:spLocks noChangeArrowheads="1"/>
            </p:cNvSpPr>
            <p:nvPr/>
          </p:nvSpPr>
          <p:spPr bwMode="auto">
            <a:xfrm>
              <a:off x="4607" y="2728"/>
              <a:ext cx="45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 (2)</a:t>
              </a:r>
            </a:p>
          </p:txBody>
        </p:sp>
        <p:sp>
          <p:nvSpPr>
            <p:cNvPr id="96310" name="Rectangle 54"/>
            <p:cNvSpPr>
              <a:spLocks noChangeArrowheads="1"/>
            </p:cNvSpPr>
            <p:nvPr/>
          </p:nvSpPr>
          <p:spPr bwMode="auto">
            <a:xfrm>
              <a:off x="1248" y="1888"/>
              <a:ext cx="55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(2)  </a:t>
              </a:r>
            </a:p>
          </p:txBody>
        </p:sp>
        <p:sp>
          <p:nvSpPr>
            <p:cNvPr id="96311" name="Rectangle 55"/>
            <p:cNvSpPr>
              <a:spLocks noChangeArrowheads="1"/>
            </p:cNvSpPr>
            <p:nvPr/>
          </p:nvSpPr>
          <p:spPr bwMode="auto">
            <a:xfrm>
              <a:off x="4176" y="1888"/>
              <a:ext cx="23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96312" name="Rectangle 56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6313" name="Rectangle 57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6314" name="Rectangle 58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6315" name="Rectangle 59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96316" name="Line 60"/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17" name="Rectangle 61"/>
            <p:cNvSpPr>
              <a:spLocks noChangeArrowheads="1"/>
            </p:cNvSpPr>
            <p:nvPr/>
          </p:nvSpPr>
          <p:spPr bwMode="auto">
            <a:xfrm>
              <a:off x="768" y="344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(4)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90" grpId="0"/>
      <p:bldP spid="962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0</a:t>
            </a:r>
            <a:endParaRPr lang="en-US" altLang="en-US" b="1"/>
          </a:p>
        </p:txBody>
      </p:sp>
      <p:grpSp>
        <p:nvGrpSpPr>
          <p:cNvPr id="104475" name="Group 27"/>
          <p:cNvGrpSpPr>
            <a:grpSpLocks/>
          </p:cNvGrpSpPr>
          <p:nvPr/>
        </p:nvGrpSpPr>
        <p:grpSpPr bwMode="auto">
          <a:xfrm>
            <a:off x="633413" y="1373188"/>
            <a:ext cx="7396162" cy="3808412"/>
            <a:chOff x="399" y="1297"/>
            <a:chExt cx="4659" cy="2399"/>
          </a:xfrm>
        </p:grpSpPr>
        <p:sp>
          <p:nvSpPr>
            <p:cNvPr id="104451" name="Line 3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2" name="Line 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3" name="Line 5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Line 7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6" name="Line 8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7" name="Line 9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8" name="Line 10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9" name="Line 11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A(10)</a:t>
              </a: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816" y="2815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D (3)</a:t>
              </a:r>
            </a:p>
          </p:txBody>
        </p:sp>
        <p:sp>
          <p:nvSpPr>
            <p:cNvPr id="104462" name="Rectangle 14"/>
            <p:cNvSpPr>
              <a:spLocks noChangeArrowheads="1"/>
            </p:cNvSpPr>
            <p:nvPr/>
          </p:nvSpPr>
          <p:spPr bwMode="auto">
            <a:xfrm>
              <a:off x="1767" y="2824"/>
              <a:ext cx="22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104463" name="Rectangle 15"/>
            <p:cNvSpPr>
              <a:spLocks noChangeArrowheads="1"/>
            </p:cNvSpPr>
            <p:nvPr/>
          </p:nvSpPr>
          <p:spPr bwMode="auto">
            <a:xfrm>
              <a:off x="3612" y="272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(2)</a:t>
              </a:r>
            </a:p>
          </p:txBody>
        </p:sp>
        <p:sp>
          <p:nvSpPr>
            <p:cNvPr id="104464" name="Rectangle 16"/>
            <p:cNvSpPr>
              <a:spLocks noChangeArrowheads="1"/>
            </p:cNvSpPr>
            <p:nvPr/>
          </p:nvSpPr>
          <p:spPr bwMode="auto">
            <a:xfrm>
              <a:off x="4607" y="2728"/>
              <a:ext cx="45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 (2)</a:t>
              </a:r>
            </a:p>
          </p:txBody>
        </p:sp>
        <p:sp>
          <p:nvSpPr>
            <p:cNvPr id="104465" name="Rectangle 17"/>
            <p:cNvSpPr>
              <a:spLocks noChangeArrowheads="1"/>
            </p:cNvSpPr>
            <p:nvPr/>
          </p:nvSpPr>
          <p:spPr bwMode="auto">
            <a:xfrm>
              <a:off x="1204" y="1888"/>
              <a:ext cx="64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(20)  </a:t>
              </a:r>
            </a:p>
          </p:txBody>
        </p:sp>
        <p:sp>
          <p:nvSpPr>
            <p:cNvPr id="104466" name="Rectangle 18"/>
            <p:cNvSpPr>
              <a:spLocks noChangeArrowheads="1"/>
            </p:cNvSpPr>
            <p:nvPr/>
          </p:nvSpPr>
          <p:spPr bwMode="auto">
            <a:xfrm>
              <a:off x="4014" y="1888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 (10)</a:t>
              </a:r>
            </a:p>
          </p:txBody>
        </p:sp>
        <p:sp>
          <p:nvSpPr>
            <p:cNvPr id="104467" name="Rectangle 19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4468" name="Rectangle 20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4469" name="Rectangle 21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4470" name="Rectangle 22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04472" name="Line 24"/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3" name="Rectangle 25"/>
            <p:cNvSpPr>
              <a:spLocks noChangeArrowheads="1"/>
            </p:cNvSpPr>
            <p:nvPr/>
          </p:nvSpPr>
          <p:spPr bwMode="auto">
            <a:xfrm>
              <a:off x="768" y="344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(4)</a:t>
              </a:r>
            </a:p>
          </p:txBody>
        </p:sp>
      </p:grpSp>
      <p:sp>
        <p:nvSpPr>
          <p:cNvPr id="104481" name="Text Box 33"/>
          <p:cNvSpPr txBox="1">
            <a:spLocks noChangeArrowheads="1"/>
          </p:cNvSpPr>
          <p:nvPr/>
        </p:nvSpPr>
        <p:spPr bwMode="auto">
          <a:xfrm>
            <a:off x="6705600" y="4422775"/>
            <a:ext cx="2362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/>
              <a:t>Inventory </a:t>
            </a:r>
          </a:p>
          <a:p>
            <a:pPr algn="l"/>
            <a:r>
              <a:rPr lang="en-US" altLang="en-US" b="1"/>
              <a:t>B=4</a:t>
            </a:r>
          </a:p>
          <a:p>
            <a:pPr algn="l"/>
            <a:r>
              <a:rPr lang="en-US" altLang="en-US" b="1"/>
              <a:t>C=10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Level 1 Computations</a:t>
            </a:r>
            <a:endParaRPr lang="en-US" altLang="en-US" b="1"/>
          </a:p>
        </p:txBody>
      </p:sp>
      <p:grpSp>
        <p:nvGrpSpPr>
          <p:cNvPr id="110595" name="Group 3"/>
          <p:cNvGrpSpPr>
            <a:grpSpLocks/>
          </p:cNvGrpSpPr>
          <p:nvPr/>
        </p:nvGrpSpPr>
        <p:grpSpPr bwMode="auto">
          <a:xfrm>
            <a:off x="633413" y="1373188"/>
            <a:ext cx="7396162" cy="3808412"/>
            <a:chOff x="399" y="1297"/>
            <a:chExt cx="4659" cy="2399"/>
          </a:xfrm>
        </p:grpSpPr>
        <p:sp>
          <p:nvSpPr>
            <p:cNvPr id="110596" name="Line 4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7" name="Line 5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8" name="Line 6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9" name="Line 7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0" name="Line 8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1" name="Line 9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2" name="Line 10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3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4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5" name="Rectangle 13"/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A(10)</a:t>
              </a:r>
            </a:p>
          </p:txBody>
        </p:sp>
        <p:sp>
          <p:nvSpPr>
            <p:cNvPr id="110606" name="Rectangle 14"/>
            <p:cNvSpPr>
              <a:spLocks noChangeArrowheads="1"/>
            </p:cNvSpPr>
            <p:nvPr/>
          </p:nvSpPr>
          <p:spPr bwMode="auto">
            <a:xfrm>
              <a:off x="816" y="2815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D (3)</a:t>
              </a:r>
            </a:p>
          </p:txBody>
        </p:sp>
        <p:sp>
          <p:nvSpPr>
            <p:cNvPr id="110607" name="Rectangle 15"/>
            <p:cNvSpPr>
              <a:spLocks noChangeArrowheads="1"/>
            </p:cNvSpPr>
            <p:nvPr/>
          </p:nvSpPr>
          <p:spPr bwMode="auto">
            <a:xfrm>
              <a:off x="1767" y="2824"/>
              <a:ext cx="22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110608" name="Rectangle 16"/>
            <p:cNvSpPr>
              <a:spLocks noChangeArrowheads="1"/>
            </p:cNvSpPr>
            <p:nvPr/>
          </p:nvSpPr>
          <p:spPr bwMode="auto">
            <a:xfrm>
              <a:off x="3612" y="272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(2)</a:t>
              </a:r>
            </a:p>
          </p:txBody>
        </p:sp>
        <p:sp>
          <p:nvSpPr>
            <p:cNvPr id="110609" name="Rectangle 17"/>
            <p:cNvSpPr>
              <a:spLocks noChangeArrowheads="1"/>
            </p:cNvSpPr>
            <p:nvPr/>
          </p:nvSpPr>
          <p:spPr bwMode="auto">
            <a:xfrm>
              <a:off x="4607" y="2728"/>
              <a:ext cx="45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 (2)</a:t>
              </a:r>
            </a:p>
          </p:txBody>
        </p:sp>
        <p:sp>
          <p:nvSpPr>
            <p:cNvPr id="110610" name="Rectangle 18"/>
            <p:cNvSpPr>
              <a:spLocks noChangeArrowheads="1"/>
            </p:cNvSpPr>
            <p:nvPr/>
          </p:nvSpPr>
          <p:spPr bwMode="auto">
            <a:xfrm>
              <a:off x="978" y="1888"/>
              <a:ext cx="11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(20- 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4=16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  </a:t>
              </a:r>
            </a:p>
          </p:txBody>
        </p:sp>
        <p:sp>
          <p:nvSpPr>
            <p:cNvPr id="110611" name="Rectangle 19"/>
            <p:cNvSpPr>
              <a:spLocks noChangeArrowheads="1"/>
            </p:cNvSpPr>
            <p:nvPr/>
          </p:nvSpPr>
          <p:spPr bwMode="auto">
            <a:xfrm>
              <a:off x="3810" y="1888"/>
              <a:ext cx="97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 (10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-10=0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10612" name="Rectangle 20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10613" name="Rectangle 21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0614" name="Rectangle 22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0615" name="Rectangle 23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10616" name="Line 24"/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7" name="Rectangle 25"/>
            <p:cNvSpPr>
              <a:spLocks noChangeArrowheads="1"/>
            </p:cNvSpPr>
            <p:nvPr/>
          </p:nvSpPr>
          <p:spPr bwMode="auto">
            <a:xfrm>
              <a:off x="768" y="344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(4)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1</a:t>
            </a:r>
            <a:endParaRPr lang="en-US" altLang="en-US" b="1"/>
          </a:p>
        </p:txBody>
      </p:sp>
      <p:grpSp>
        <p:nvGrpSpPr>
          <p:cNvPr id="111619" name="Group 3"/>
          <p:cNvGrpSpPr>
            <a:grpSpLocks/>
          </p:cNvGrpSpPr>
          <p:nvPr/>
        </p:nvGrpSpPr>
        <p:grpSpPr bwMode="auto">
          <a:xfrm>
            <a:off x="633413" y="1373188"/>
            <a:ext cx="7126287" cy="3808412"/>
            <a:chOff x="399" y="1297"/>
            <a:chExt cx="4489" cy="2399"/>
          </a:xfrm>
        </p:grpSpPr>
        <p:sp>
          <p:nvSpPr>
            <p:cNvPr id="111620" name="Line 4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1" name="Line 5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2" name="Line 6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3" name="Line 7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4" name="Line 8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5" name="Line 9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6" name="Line 10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7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8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9" name="Rectangle 13"/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A(10)</a:t>
              </a:r>
            </a:p>
          </p:txBody>
        </p:sp>
        <p:sp>
          <p:nvSpPr>
            <p:cNvPr id="111630" name="Rectangle 14"/>
            <p:cNvSpPr>
              <a:spLocks noChangeArrowheads="1"/>
            </p:cNvSpPr>
            <p:nvPr/>
          </p:nvSpPr>
          <p:spPr bwMode="auto">
            <a:xfrm>
              <a:off x="816" y="2815"/>
              <a:ext cx="1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endParaRPr lang="en-US" altLang="en-US" sz="2000" b="1">
                <a:solidFill>
                  <a:srgbClr val="CE27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1631" name="Rectangle 15"/>
            <p:cNvSpPr>
              <a:spLocks noChangeArrowheads="1"/>
            </p:cNvSpPr>
            <p:nvPr/>
          </p:nvSpPr>
          <p:spPr bwMode="auto">
            <a:xfrm>
              <a:off x="1823" y="2824"/>
              <a:ext cx="1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en-US" sz="2000" b="1">
                <a:solidFill>
                  <a:srgbClr val="CE27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1632" name="Rectangle 16"/>
            <p:cNvSpPr>
              <a:spLocks noChangeArrowheads="1"/>
            </p:cNvSpPr>
            <p:nvPr/>
          </p:nvSpPr>
          <p:spPr bwMode="auto">
            <a:xfrm>
              <a:off x="3783" y="2728"/>
              <a:ext cx="1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en-US" sz="2000" b="1">
                <a:solidFill>
                  <a:srgbClr val="CE27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1633" name="Rectangle 17"/>
            <p:cNvSpPr>
              <a:spLocks noChangeArrowheads="1"/>
            </p:cNvSpPr>
            <p:nvPr/>
          </p:nvSpPr>
          <p:spPr bwMode="auto">
            <a:xfrm>
              <a:off x="4774" y="2728"/>
              <a:ext cx="1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en-US" sz="2000" b="1">
                <a:solidFill>
                  <a:srgbClr val="CE27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1634" name="Rectangle 18"/>
            <p:cNvSpPr>
              <a:spLocks noChangeArrowheads="1"/>
            </p:cNvSpPr>
            <p:nvPr/>
          </p:nvSpPr>
          <p:spPr bwMode="auto">
            <a:xfrm>
              <a:off x="1204" y="1888"/>
              <a:ext cx="64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(16)  </a:t>
              </a:r>
            </a:p>
          </p:txBody>
        </p:sp>
        <p:sp>
          <p:nvSpPr>
            <p:cNvPr id="111635" name="Rectangle 19"/>
            <p:cNvSpPr>
              <a:spLocks noChangeArrowheads="1"/>
            </p:cNvSpPr>
            <p:nvPr/>
          </p:nvSpPr>
          <p:spPr bwMode="auto">
            <a:xfrm>
              <a:off x="4058" y="1888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 (0)</a:t>
              </a:r>
            </a:p>
          </p:txBody>
        </p:sp>
        <p:sp>
          <p:nvSpPr>
            <p:cNvPr id="111636" name="Rectangle 20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11637" name="Rectangle 21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1638" name="Rectangle 22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1639" name="Rectangle 23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11640" name="Line 24"/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1" name="Rectangle 25"/>
            <p:cNvSpPr>
              <a:spLocks noChangeArrowheads="1"/>
            </p:cNvSpPr>
            <p:nvPr/>
          </p:nvSpPr>
          <p:spPr bwMode="auto">
            <a:xfrm>
              <a:off x="940" y="3448"/>
              <a:ext cx="1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en-US" sz="2000" b="1">
                <a:solidFill>
                  <a:srgbClr val="CE27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1</a:t>
            </a:r>
            <a:endParaRPr lang="en-US" altLang="en-US" b="1"/>
          </a:p>
        </p:txBody>
      </p:sp>
      <p:grpSp>
        <p:nvGrpSpPr>
          <p:cNvPr id="157699" name="Group 3"/>
          <p:cNvGrpSpPr>
            <a:grpSpLocks/>
          </p:cNvGrpSpPr>
          <p:nvPr/>
        </p:nvGrpSpPr>
        <p:grpSpPr bwMode="auto">
          <a:xfrm>
            <a:off x="633413" y="1373188"/>
            <a:ext cx="7516812" cy="3808412"/>
            <a:chOff x="399" y="1297"/>
            <a:chExt cx="4735" cy="2399"/>
          </a:xfrm>
        </p:grpSpPr>
        <p:sp>
          <p:nvSpPr>
            <p:cNvPr id="157700" name="Line 4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1" name="Line 5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2" name="Line 6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3" name="Line 7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4" name="Line 8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5" name="Line 9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6" name="Line 10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7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8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9" name="Rectangle 13"/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A(10)</a:t>
              </a:r>
            </a:p>
          </p:txBody>
        </p:sp>
        <p:sp>
          <p:nvSpPr>
            <p:cNvPr id="157710" name="Rectangle 14"/>
            <p:cNvSpPr>
              <a:spLocks noChangeArrowheads="1"/>
            </p:cNvSpPr>
            <p:nvPr/>
          </p:nvSpPr>
          <p:spPr bwMode="auto">
            <a:xfrm>
              <a:off x="816" y="2815"/>
              <a:ext cx="70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D (3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*16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7711" name="Rectangle 15"/>
            <p:cNvSpPr>
              <a:spLocks noChangeArrowheads="1"/>
            </p:cNvSpPr>
            <p:nvPr/>
          </p:nvSpPr>
          <p:spPr bwMode="auto">
            <a:xfrm>
              <a:off x="1552" y="2824"/>
              <a:ext cx="65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E(1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*16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7712" name="Rectangle 16"/>
            <p:cNvSpPr>
              <a:spLocks noChangeArrowheads="1"/>
            </p:cNvSpPr>
            <p:nvPr/>
          </p:nvSpPr>
          <p:spPr bwMode="auto">
            <a:xfrm>
              <a:off x="3537" y="2728"/>
              <a:ext cx="61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*0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7713" name="Rectangle 17"/>
            <p:cNvSpPr>
              <a:spLocks noChangeArrowheads="1"/>
            </p:cNvSpPr>
            <p:nvPr/>
          </p:nvSpPr>
          <p:spPr bwMode="auto">
            <a:xfrm>
              <a:off x="4532" y="2728"/>
              <a:ext cx="60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 (2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*0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7714" name="Rectangle 18"/>
            <p:cNvSpPr>
              <a:spLocks noChangeArrowheads="1"/>
            </p:cNvSpPr>
            <p:nvPr/>
          </p:nvSpPr>
          <p:spPr bwMode="auto">
            <a:xfrm>
              <a:off x="1204" y="1888"/>
              <a:ext cx="64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(16)  </a:t>
              </a:r>
            </a:p>
          </p:txBody>
        </p:sp>
        <p:sp>
          <p:nvSpPr>
            <p:cNvPr id="157715" name="Rectangle 19"/>
            <p:cNvSpPr>
              <a:spLocks noChangeArrowheads="1"/>
            </p:cNvSpPr>
            <p:nvPr/>
          </p:nvSpPr>
          <p:spPr bwMode="auto">
            <a:xfrm>
              <a:off x="4058" y="1888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 (0)</a:t>
              </a:r>
            </a:p>
          </p:txBody>
        </p:sp>
        <p:sp>
          <p:nvSpPr>
            <p:cNvPr id="157716" name="Rectangle 20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57717" name="Rectangle 21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57718" name="Rectangle 22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57719" name="Rectangle 23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57720" name="Line 24"/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21" name="Rectangle 25"/>
            <p:cNvSpPr>
              <a:spLocks noChangeArrowheads="1"/>
            </p:cNvSpPr>
            <p:nvPr/>
          </p:nvSpPr>
          <p:spPr bwMode="auto">
            <a:xfrm>
              <a:off x="768" y="344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(4)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1</a:t>
            </a:r>
            <a:endParaRPr lang="en-US" altLang="en-US" b="1"/>
          </a:p>
        </p:txBody>
      </p:sp>
      <p:grpSp>
        <p:nvGrpSpPr>
          <p:cNvPr id="112643" name="Group 3"/>
          <p:cNvGrpSpPr>
            <a:grpSpLocks/>
          </p:cNvGrpSpPr>
          <p:nvPr/>
        </p:nvGrpSpPr>
        <p:grpSpPr bwMode="auto">
          <a:xfrm>
            <a:off x="633413" y="1373188"/>
            <a:ext cx="7396162" cy="3808412"/>
            <a:chOff x="399" y="1297"/>
            <a:chExt cx="4659" cy="2399"/>
          </a:xfrm>
        </p:grpSpPr>
        <p:sp>
          <p:nvSpPr>
            <p:cNvPr id="112644" name="Line 4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5" name="Line 5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6" name="Line 6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7" name="Line 7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1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2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3" name="Rectangle 13"/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A(10)</a:t>
              </a:r>
            </a:p>
          </p:txBody>
        </p:sp>
        <p:sp>
          <p:nvSpPr>
            <p:cNvPr id="112654" name="Rectangle 14"/>
            <p:cNvSpPr>
              <a:spLocks noChangeArrowheads="1"/>
            </p:cNvSpPr>
            <p:nvPr/>
          </p:nvSpPr>
          <p:spPr bwMode="auto">
            <a:xfrm>
              <a:off x="816" y="2815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D (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48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12655" name="Rectangle 15"/>
            <p:cNvSpPr>
              <a:spLocks noChangeArrowheads="1"/>
            </p:cNvSpPr>
            <p:nvPr/>
          </p:nvSpPr>
          <p:spPr bwMode="auto">
            <a:xfrm>
              <a:off x="1627" y="2824"/>
              <a:ext cx="50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E(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16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12656" name="Rectangle 16"/>
            <p:cNvSpPr>
              <a:spLocks noChangeArrowheads="1"/>
            </p:cNvSpPr>
            <p:nvPr/>
          </p:nvSpPr>
          <p:spPr bwMode="auto">
            <a:xfrm>
              <a:off x="3612" y="272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12657" name="Rectangle 17"/>
            <p:cNvSpPr>
              <a:spLocks noChangeArrowheads="1"/>
            </p:cNvSpPr>
            <p:nvPr/>
          </p:nvSpPr>
          <p:spPr bwMode="auto">
            <a:xfrm>
              <a:off x="4607" y="2728"/>
              <a:ext cx="45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 (</a:t>
              </a:r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12658" name="Rectangle 18"/>
            <p:cNvSpPr>
              <a:spLocks noChangeArrowheads="1"/>
            </p:cNvSpPr>
            <p:nvPr/>
          </p:nvSpPr>
          <p:spPr bwMode="auto">
            <a:xfrm>
              <a:off x="1204" y="1888"/>
              <a:ext cx="64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(16)  </a:t>
              </a:r>
            </a:p>
          </p:txBody>
        </p:sp>
        <p:sp>
          <p:nvSpPr>
            <p:cNvPr id="112659" name="Rectangle 19"/>
            <p:cNvSpPr>
              <a:spLocks noChangeArrowheads="1"/>
            </p:cNvSpPr>
            <p:nvPr/>
          </p:nvSpPr>
          <p:spPr bwMode="auto">
            <a:xfrm>
              <a:off x="4058" y="1888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 (0)</a:t>
              </a:r>
            </a:p>
          </p:txBody>
        </p:sp>
        <p:sp>
          <p:nvSpPr>
            <p:cNvPr id="112660" name="Rectangle 20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12661" name="Rectangle 21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2662" name="Rectangle 22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2663" name="Rectangle 23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12664" name="Line 24"/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5" name="Rectangle 25"/>
            <p:cNvSpPr>
              <a:spLocks noChangeArrowheads="1"/>
            </p:cNvSpPr>
            <p:nvPr/>
          </p:nvSpPr>
          <p:spPr bwMode="auto">
            <a:xfrm>
              <a:off x="768" y="3448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(4)</a:t>
              </a:r>
            </a:p>
          </p:txBody>
        </p:sp>
      </p:grp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6705600" y="4422775"/>
            <a:ext cx="2362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/>
              <a:t>Inventory </a:t>
            </a:r>
          </a:p>
          <a:p>
            <a:pPr algn="l"/>
            <a:r>
              <a:rPr lang="en-US" altLang="en-US" b="1"/>
              <a:t>D=8</a:t>
            </a:r>
          </a:p>
          <a:p>
            <a:pPr algn="l"/>
            <a:r>
              <a:rPr lang="en-US" altLang="en-US" b="1"/>
              <a:t>E=60</a:t>
            </a:r>
          </a:p>
          <a:p>
            <a:pPr algn="l"/>
            <a:r>
              <a:rPr lang="en-US" altLang="en-US" b="1"/>
              <a:t>F=0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4148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 b="1">
                <a:solidFill>
                  <a:schemeClr val="tx1"/>
                </a:solidFill>
              </a:rPr>
              <a:t>Material requirements planning </a:t>
            </a:r>
            <a:r>
              <a:rPr lang="en-US" altLang="en-US" sz="4400">
                <a:solidFill>
                  <a:schemeClr val="tx1"/>
                </a:solidFill>
              </a:rPr>
              <a:t>Computer-based Information System for Ordering and Scheduling of Dependent Demand Inventories</a:t>
            </a:r>
          </a:p>
          <a:p>
            <a:endParaRPr lang="en-US" altLang="en-US" sz="4000">
              <a:solidFill>
                <a:schemeClr val="tx1"/>
              </a:solidFill>
            </a:endParaRPr>
          </a:p>
          <a:p>
            <a:endParaRPr lang="en-US" alt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MRP</a:t>
            </a:r>
            <a:endParaRPr lang="en-US" altLang="en-US" b="1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2667000" y="3581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rgbClr val="CE2700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rgbClr val="2237A0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rgbClr val="2237A0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rgbClr val="2237A0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rgbClr val="2237A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237A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237A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237A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237A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Level 2 Computations</a:t>
            </a:r>
            <a:endParaRPr lang="en-US" altLang="en-US" b="1"/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2273300" y="2208213"/>
            <a:ext cx="4678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6964363" y="2241550"/>
            <a:ext cx="22225" cy="80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>
            <a:off x="2259013" y="2222500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1568450" y="302736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6311900" y="304641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>
            <a:off x="15541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9257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6297613" y="30797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>
            <a:off x="7669213" y="30607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4271963" y="1446213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1049338" y="3781425"/>
            <a:ext cx="15414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48-8=40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2559050" y="3795713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5710238" y="3643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(0)</a:t>
            </a:r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7289800" y="3643313"/>
            <a:ext cx="715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(0)</a:t>
            </a:r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1887538" y="2309813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(16)  </a:t>
            </a:r>
          </a:p>
        </p:txBody>
      </p:sp>
      <p:sp>
        <p:nvSpPr>
          <p:cNvPr id="114707" name="Rectangle 19"/>
          <p:cNvSpPr>
            <a:spLocks noChangeArrowheads="1"/>
          </p:cNvSpPr>
          <p:nvPr/>
        </p:nvSpPr>
        <p:spPr bwMode="auto">
          <a:xfrm>
            <a:off x="6418263" y="2309813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 (0)</a:t>
            </a:r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609600" y="1371600"/>
            <a:ext cx="9001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904875" y="24145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904875" y="37861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4711" name="Rectangle 23"/>
          <p:cNvSpPr>
            <a:spLocks noChangeArrowheads="1"/>
          </p:cNvSpPr>
          <p:nvPr/>
        </p:nvSpPr>
        <p:spPr bwMode="auto">
          <a:xfrm>
            <a:off x="904875" y="47577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1500188" y="41021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3" name="Rectangle 25"/>
          <p:cNvSpPr>
            <a:spLocks noChangeArrowheads="1"/>
          </p:cNvSpPr>
          <p:nvPr/>
        </p:nvSpPr>
        <p:spPr bwMode="auto">
          <a:xfrm>
            <a:off x="1195388" y="4786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Level 2 Computations</a:t>
            </a:r>
            <a:endParaRPr lang="en-US" altLang="en-US" b="1"/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>
            <a:off x="2273300" y="2208213"/>
            <a:ext cx="4678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6964363" y="2241550"/>
            <a:ext cx="22225" cy="80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2259013" y="2222500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1568450" y="302736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>
            <a:off x="6311900" y="304641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5541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>
            <a:off x="29257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6297613" y="30797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7669213" y="30607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4271963" y="1446213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1049338" y="3781425"/>
            <a:ext cx="885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40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2559050" y="3795713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5710238" y="3643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(0)</a:t>
            </a:r>
          </a:p>
        </p:txBody>
      </p:sp>
      <p:sp>
        <p:nvSpPr>
          <p:cNvPr id="117776" name="Rectangle 16"/>
          <p:cNvSpPr>
            <a:spLocks noChangeArrowheads="1"/>
          </p:cNvSpPr>
          <p:nvPr/>
        </p:nvSpPr>
        <p:spPr bwMode="auto">
          <a:xfrm>
            <a:off x="7289800" y="3643313"/>
            <a:ext cx="715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(0)</a:t>
            </a:r>
          </a:p>
        </p:txBody>
      </p:sp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1887538" y="2309813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(16)  </a:t>
            </a:r>
          </a:p>
        </p:txBody>
      </p:sp>
      <p:sp>
        <p:nvSpPr>
          <p:cNvPr id="117778" name="Rectangle 18"/>
          <p:cNvSpPr>
            <a:spLocks noChangeArrowheads="1"/>
          </p:cNvSpPr>
          <p:nvPr/>
        </p:nvSpPr>
        <p:spPr bwMode="auto">
          <a:xfrm>
            <a:off x="6418263" y="2309813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 (0)</a:t>
            </a:r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609600" y="1371600"/>
            <a:ext cx="9001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auto">
          <a:xfrm>
            <a:off x="904875" y="24145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904875" y="37861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7782" name="Rectangle 22"/>
          <p:cNvSpPr>
            <a:spLocks noChangeArrowheads="1"/>
          </p:cNvSpPr>
          <p:nvPr/>
        </p:nvSpPr>
        <p:spPr bwMode="auto">
          <a:xfrm>
            <a:off x="904875" y="47577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7783" name="Line 23"/>
          <p:cNvSpPr>
            <a:spLocks noChangeShapeType="1"/>
          </p:cNvSpPr>
          <p:nvPr/>
        </p:nvSpPr>
        <p:spPr bwMode="auto">
          <a:xfrm>
            <a:off x="1500188" y="41021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4" name="Rectangle 24"/>
          <p:cNvSpPr>
            <a:spLocks noChangeArrowheads="1"/>
          </p:cNvSpPr>
          <p:nvPr/>
        </p:nvSpPr>
        <p:spPr bwMode="auto">
          <a:xfrm>
            <a:off x="1195388" y="4786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2 </a:t>
            </a:r>
            <a:endParaRPr lang="en-US" altLang="en-US" b="1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2273300" y="2208213"/>
            <a:ext cx="4678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6964363" y="2241550"/>
            <a:ext cx="22225" cy="80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2259013" y="2222500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>
            <a:off x="1568450" y="302736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6311900" y="304641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15541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29257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6297613" y="30797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7669213" y="30607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4271963" y="1446213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115725" name="Rectangle 13"/>
          <p:cNvSpPr>
            <a:spLocks noChangeArrowheads="1"/>
          </p:cNvSpPr>
          <p:nvPr/>
        </p:nvSpPr>
        <p:spPr bwMode="auto">
          <a:xfrm>
            <a:off x="1049338" y="3781425"/>
            <a:ext cx="885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(40)</a:t>
            </a:r>
          </a:p>
        </p:txBody>
      </p:sp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2559050" y="3795713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5710238" y="3643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(0)</a:t>
            </a:r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7289800" y="3643313"/>
            <a:ext cx="715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(0)</a:t>
            </a:r>
          </a:p>
        </p:txBody>
      </p:sp>
      <p:sp>
        <p:nvSpPr>
          <p:cNvPr id="115729" name="Rectangle 17"/>
          <p:cNvSpPr>
            <a:spLocks noChangeArrowheads="1"/>
          </p:cNvSpPr>
          <p:nvPr/>
        </p:nvSpPr>
        <p:spPr bwMode="auto">
          <a:xfrm>
            <a:off x="1887538" y="2309813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  </a:t>
            </a:r>
          </a:p>
        </p:txBody>
      </p:sp>
      <p:sp>
        <p:nvSpPr>
          <p:cNvPr id="115730" name="Rectangle 18"/>
          <p:cNvSpPr>
            <a:spLocks noChangeArrowheads="1"/>
          </p:cNvSpPr>
          <p:nvPr/>
        </p:nvSpPr>
        <p:spPr bwMode="auto">
          <a:xfrm>
            <a:off x="6418263" y="2309813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609600" y="1371600"/>
            <a:ext cx="9001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5732" name="Rectangle 20"/>
          <p:cNvSpPr>
            <a:spLocks noChangeArrowheads="1"/>
          </p:cNvSpPr>
          <p:nvPr/>
        </p:nvSpPr>
        <p:spPr bwMode="auto">
          <a:xfrm>
            <a:off x="904875" y="24145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5733" name="Rectangle 21"/>
          <p:cNvSpPr>
            <a:spLocks noChangeArrowheads="1"/>
          </p:cNvSpPr>
          <p:nvPr/>
        </p:nvSpPr>
        <p:spPr bwMode="auto">
          <a:xfrm>
            <a:off x="904875" y="37861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5734" name="Rectangle 22"/>
          <p:cNvSpPr>
            <a:spLocks noChangeArrowheads="1"/>
          </p:cNvSpPr>
          <p:nvPr/>
        </p:nvSpPr>
        <p:spPr bwMode="auto">
          <a:xfrm>
            <a:off x="904875" y="47577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1500188" y="41021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6" name="Rectangle 24"/>
          <p:cNvSpPr>
            <a:spLocks noChangeArrowheads="1"/>
          </p:cNvSpPr>
          <p:nvPr/>
        </p:nvSpPr>
        <p:spPr bwMode="auto">
          <a:xfrm>
            <a:off x="1006475" y="4786313"/>
            <a:ext cx="1111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*40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2 </a:t>
            </a:r>
            <a:endParaRPr lang="en-US" altLang="en-US" b="1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2273300" y="2208213"/>
            <a:ext cx="4678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6964363" y="2241550"/>
            <a:ext cx="22225" cy="80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>
            <a:off x="2259013" y="2222500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1568450" y="302736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>
            <a:off x="6311900" y="304641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Line 8"/>
          <p:cNvSpPr>
            <a:spLocks noChangeShapeType="1"/>
          </p:cNvSpPr>
          <p:nvPr/>
        </p:nvSpPr>
        <p:spPr bwMode="auto">
          <a:xfrm>
            <a:off x="15541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29257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Line 10"/>
          <p:cNvSpPr>
            <a:spLocks noChangeShapeType="1"/>
          </p:cNvSpPr>
          <p:nvPr/>
        </p:nvSpPr>
        <p:spPr bwMode="auto">
          <a:xfrm>
            <a:off x="6297613" y="30797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>
            <a:off x="7669213" y="30607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4271963" y="1446213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1049338" y="3781425"/>
            <a:ext cx="885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(40)</a:t>
            </a: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2559050" y="3795713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5710238" y="3643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(0)</a:t>
            </a:r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7289800" y="3643313"/>
            <a:ext cx="715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(0)</a:t>
            </a:r>
          </a:p>
        </p:txBody>
      </p:sp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1887538" y="2309813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  </a:t>
            </a:r>
          </a:p>
        </p:txBody>
      </p:sp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6418263" y="2309813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8803" name="Rectangle 19"/>
          <p:cNvSpPr>
            <a:spLocks noChangeArrowheads="1"/>
          </p:cNvSpPr>
          <p:nvPr/>
        </p:nvSpPr>
        <p:spPr bwMode="auto">
          <a:xfrm>
            <a:off x="609600" y="1371600"/>
            <a:ext cx="9001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904875" y="24145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8805" name="Rectangle 21"/>
          <p:cNvSpPr>
            <a:spLocks noChangeArrowheads="1"/>
          </p:cNvSpPr>
          <p:nvPr/>
        </p:nvSpPr>
        <p:spPr bwMode="auto">
          <a:xfrm>
            <a:off x="904875" y="37861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8806" name="Rectangle 22"/>
          <p:cNvSpPr>
            <a:spLocks noChangeArrowheads="1"/>
          </p:cNvSpPr>
          <p:nvPr/>
        </p:nvSpPr>
        <p:spPr bwMode="auto">
          <a:xfrm>
            <a:off x="904875" y="47577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8807" name="Line 23"/>
          <p:cNvSpPr>
            <a:spLocks noChangeShapeType="1"/>
          </p:cNvSpPr>
          <p:nvPr/>
        </p:nvSpPr>
        <p:spPr bwMode="auto">
          <a:xfrm>
            <a:off x="1500188" y="41021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1055688" y="4786313"/>
            <a:ext cx="1012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160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2</a:t>
            </a:r>
            <a:endParaRPr lang="en-US" altLang="en-US" b="1"/>
          </a:p>
        </p:txBody>
      </p:sp>
      <p:sp>
        <p:nvSpPr>
          <p:cNvPr id="119811" name="Line 3"/>
          <p:cNvSpPr>
            <a:spLocks noChangeShapeType="1"/>
          </p:cNvSpPr>
          <p:nvPr/>
        </p:nvSpPr>
        <p:spPr bwMode="auto">
          <a:xfrm>
            <a:off x="2273300" y="2208213"/>
            <a:ext cx="4678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2" name="Line 4"/>
          <p:cNvSpPr>
            <a:spLocks noChangeShapeType="1"/>
          </p:cNvSpPr>
          <p:nvPr/>
        </p:nvSpPr>
        <p:spPr bwMode="auto">
          <a:xfrm>
            <a:off x="6964363" y="2241550"/>
            <a:ext cx="22225" cy="80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3" name="Line 5"/>
          <p:cNvSpPr>
            <a:spLocks noChangeShapeType="1"/>
          </p:cNvSpPr>
          <p:nvPr/>
        </p:nvSpPr>
        <p:spPr bwMode="auto">
          <a:xfrm>
            <a:off x="2259013" y="2222500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>
            <a:off x="1568450" y="302736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5" name="Line 7"/>
          <p:cNvSpPr>
            <a:spLocks noChangeShapeType="1"/>
          </p:cNvSpPr>
          <p:nvPr/>
        </p:nvSpPr>
        <p:spPr bwMode="auto">
          <a:xfrm>
            <a:off x="6311900" y="304641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6" name="Line 8"/>
          <p:cNvSpPr>
            <a:spLocks noChangeShapeType="1"/>
          </p:cNvSpPr>
          <p:nvPr/>
        </p:nvSpPr>
        <p:spPr bwMode="auto">
          <a:xfrm>
            <a:off x="15541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29257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6297613" y="30797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7669213" y="30607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4271963" y="1446213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1049338" y="3781425"/>
            <a:ext cx="885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(40)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2559050" y="3795713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E(16)</a:t>
            </a:r>
          </a:p>
        </p:txBody>
      </p:sp>
      <p:sp>
        <p:nvSpPr>
          <p:cNvPr id="119823" name="Rectangle 15"/>
          <p:cNvSpPr>
            <a:spLocks noChangeArrowheads="1"/>
          </p:cNvSpPr>
          <p:nvPr/>
        </p:nvSpPr>
        <p:spPr bwMode="auto">
          <a:xfrm>
            <a:off x="5710238" y="3643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(0)</a:t>
            </a:r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7289800" y="3643313"/>
            <a:ext cx="715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(0)</a:t>
            </a:r>
          </a:p>
        </p:txBody>
      </p:sp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1887538" y="2309813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(16)  </a:t>
            </a:r>
          </a:p>
        </p:txBody>
      </p:sp>
      <p:sp>
        <p:nvSpPr>
          <p:cNvPr id="119826" name="Rectangle 18"/>
          <p:cNvSpPr>
            <a:spLocks noChangeArrowheads="1"/>
          </p:cNvSpPr>
          <p:nvPr/>
        </p:nvSpPr>
        <p:spPr bwMode="auto">
          <a:xfrm>
            <a:off x="6418263" y="2309813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 (0)</a:t>
            </a:r>
          </a:p>
        </p:txBody>
      </p:sp>
      <p:sp>
        <p:nvSpPr>
          <p:cNvPr id="119827" name="Rectangle 19"/>
          <p:cNvSpPr>
            <a:spLocks noChangeArrowheads="1"/>
          </p:cNvSpPr>
          <p:nvPr/>
        </p:nvSpPr>
        <p:spPr bwMode="auto">
          <a:xfrm>
            <a:off x="609600" y="1371600"/>
            <a:ext cx="9001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9828" name="Rectangle 20"/>
          <p:cNvSpPr>
            <a:spLocks noChangeArrowheads="1"/>
          </p:cNvSpPr>
          <p:nvPr/>
        </p:nvSpPr>
        <p:spPr bwMode="auto">
          <a:xfrm>
            <a:off x="904875" y="24145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9829" name="Rectangle 21"/>
          <p:cNvSpPr>
            <a:spLocks noChangeArrowheads="1"/>
          </p:cNvSpPr>
          <p:nvPr/>
        </p:nvSpPr>
        <p:spPr bwMode="auto">
          <a:xfrm>
            <a:off x="904875" y="37861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9830" name="Rectangle 22"/>
          <p:cNvSpPr>
            <a:spLocks noChangeArrowheads="1"/>
          </p:cNvSpPr>
          <p:nvPr/>
        </p:nvSpPr>
        <p:spPr bwMode="auto">
          <a:xfrm>
            <a:off x="904875" y="47577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9831" name="Line 23"/>
          <p:cNvSpPr>
            <a:spLocks noChangeShapeType="1"/>
          </p:cNvSpPr>
          <p:nvPr/>
        </p:nvSpPr>
        <p:spPr bwMode="auto">
          <a:xfrm>
            <a:off x="1500188" y="41021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32" name="Rectangle 24"/>
          <p:cNvSpPr>
            <a:spLocks noChangeArrowheads="1"/>
          </p:cNvSpPr>
          <p:nvPr/>
        </p:nvSpPr>
        <p:spPr bwMode="auto">
          <a:xfrm>
            <a:off x="1055688" y="4786313"/>
            <a:ext cx="1012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(160)</a:t>
            </a:r>
          </a:p>
        </p:txBody>
      </p:sp>
      <p:sp>
        <p:nvSpPr>
          <p:cNvPr id="119833" name="Text Box 25"/>
          <p:cNvSpPr txBox="1">
            <a:spLocks noChangeArrowheads="1"/>
          </p:cNvSpPr>
          <p:nvPr/>
        </p:nvSpPr>
        <p:spPr bwMode="auto">
          <a:xfrm>
            <a:off x="1143000" y="5715000"/>
            <a:ext cx="6324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/>
              <a:t>Inventory E=60</a:t>
            </a:r>
          </a:p>
          <a:p>
            <a:pPr algn="l"/>
            <a:r>
              <a:rPr lang="en-US" altLang="en-US" b="1"/>
              <a:t>Requirement E = 160+16-60=116</a:t>
            </a:r>
          </a:p>
        </p:txBody>
      </p:sp>
      <p:sp>
        <p:nvSpPr>
          <p:cNvPr id="119834" name="Text Box 26"/>
          <p:cNvSpPr txBox="1">
            <a:spLocks noChangeArrowheads="1"/>
          </p:cNvSpPr>
          <p:nvPr/>
        </p:nvSpPr>
        <p:spPr bwMode="auto">
          <a:xfrm>
            <a:off x="6705600" y="4422775"/>
            <a:ext cx="236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/>
              <a:t>E=60</a:t>
            </a:r>
          </a:p>
          <a:p>
            <a:pPr algn="l"/>
            <a:r>
              <a:rPr lang="en-US" altLang="en-US" b="1"/>
              <a:t>F=0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33" grpId="0"/>
      <p:bldP spid="1198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Extend Level 2</a:t>
            </a:r>
            <a:endParaRPr lang="en-US" altLang="en-US" b="1"/>
          </a:p>
        </p:txBody>
      </p:sp>
      <p:sp>
        <p:nvSpPr>
          <p:cNvPr id="151555" name="Line 3"/>
          <p:cNvSpPr>
            <a:spLocks noChangeShapeType="1"/>
          </p:cNvSpPr>
          <p:nvPr/>
        </p:nvSpPr>
        <p:spPr bwMode="auto">
          <a:xfrm>
            <a:off x="2273300" y="2208213"/>
            <a:ext cx="4678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6964363" y="2241550"/>
            <a:ext cx="22225" cy="80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2259013" y="2222500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1568450" y="302736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>
            <a:off x="6311900" y="3046413"/>
            <a:ext cx="134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15541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1" name="Line 9"/>
          <p:cNvSpPr>
            <a:spLocks noChangeShapeType="1"/>
          </p:cNvSpPr>
          <p:nvPr/>
        </p:nvSpPr>
        <p:spPr bwMode="auto">
          <a:xfrm>
            <a:off x="2925763" y="30416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2" name="Line 10"/>
          <p:cNvSpPr>
            <a:spLocks noChangeShapeType="1"/>
          </p:cNvSpPr>
          <p:nvPr/>
        </p:nvSpPr>
        <p:spPr bwMode="auto">
          <a:xfrm>
            <a:off x="6297613" y="307975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>
            <a:off x="7669213" y="30607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4271963" y="1446213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151565" name="Rectangle 13"/>
          <p:cNvSpPr>
            <a:spLocks noChangeArrowheads="1"/>
          </p:cNvSpPr>
          <p:nvPr/>
        </p:nvSpPr>
        <p:spPr bwMode="auto">
          <a:xfrm>
            <a:off x="1049338" y="3781425"/>
            <a:ext cx="885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 (40)</a:t>
            </a:r>
          </a:p>
        </p:txBody>
      </p:sp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2559050" y="3795713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E(16)</a:t>
            </a:r>
          </a:p>
        </p:txBody>
      </p:sp>
      <p:sp>
        <p:nvSpPr>
          <p:cNvPr id="151567" name="Rectangle 15"/>
          <p:cNvSpPr>
            <a:spLocks noChangeArrowheads="1"/>
          </p:cNvSpPr>
          <p:nvPr/>
        </p:nvSpPr>
        <p:spPr bwMode="auto">
          <a:xfrm>
            <a:off x="5710238" y="36433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(0)</a:t>
            </a:r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7289800" y="3643313"/>
            <a:ext cx="715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 (0)</a:t>
            </a:r>
          </a:p>
        </p:txBody>
      </p:sp>
      <p:sp>
        <p:nvSpPr>
          <p:cNvPr id="151569" name="Rectangle 17"/>
          <p:cNvSpPr>
            <a:spLocks noChangeArrowheads="1"/>
          </p:cNvSpPr>
          <p:nvPr/>
        </p:nvSpPr>
        <p:spPr bwMode="auto">
          <a:xfrm>
            <a:off x="1887538" y="2309813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(16)  </a:t>
            </a:r>
          </a:p>
        </p:txBody>
      </p:sp>
      <p:sp>
        <p:nvSpPr>
          <p:cNvPr id="151570" name="Rectangle 18"/>
          <p:cNvSpPr>
            <a:spLocks noChangeArrowheads="1"/>
          </p:cNvSpPr>
          <p:nvPr/>
        </p:nvSpPr>
        <p:spPr bwMode="auto">
          <a:xfrm>
            <a:off x="6418263" y="2309813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 (0)</a:t>
            </a:r>
          </a:p>
        </p:txBody>
      </p:sp>
      <p:sp>
        <p:nvSpPr>
          <p:cNvPr id="151571" name="Rectangle 19"/>
          <p:cNvSpPr>
            <a:spLocks noChangeArrowheads="1"/>
          </p:cNvSpPr>
          <p:nvPr/>
        </p:nvSpPr>
        <p:spPr bwMode="auto">
          <a:xfrm>
            <a:off x="609600" y="1371600"/>
            <a:ext cx="9001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51572" name="Rectangle 20"/>
          <p:cNvSpPr>
            <a:spLocks noChangeArrowheads="1"/>
          </p:cNvSpPr>
          <p:nvPr/>
        </p:nvSpPr>
        <p:spPr bwMode="auto">
          <a:xfrm>
            <a:off x="904875" y="24145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51573" name="Rectangle 21"/>
          <p:cNvSpPr>
            <a:spLocks noChangeArrowheads="1"/>
          </p:cNvSpPr>
          <p:nvPr/>
        </p:nvSpPr>
        <p:spPr bwMode="auto">
          <a:xfrm>
            <a:off x="904875" y="37861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1574" name="Rectangle 22"/>
          <p:cNvSpPr>
            <a:spLocks noChangeArrowheads="1"/>
          </p:cNvSpPr>
          <p:nvPr/>
        </p:nvSpPr>
        <p:spPr bwMode="auto">
          <a:xfrm>
            <a:off x="904875" y="47577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51575" name="Line 23"/>
          <p:cNvSpPr>
            <a:spLocks noChangeShapeType="1"/>
          </p:cNvSpPr>
          <p:nvPr/>
        </p:nvSpPr>
        <p:spPr bwMode="auto">
          <a:xfrm>
            <a:off x="1500188" y="4102100"/>
            <a:ext cx="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76" name="Rectangle 24"/>
          <p:cNvSpPr>
            <a:spLocks noChangeArrowheads="1"/>
          </p:cNvSpPr>
          <p:nvPr/>
        </p:nvSpPr>
        <p:spPr bwMode="auto">
          <a:xfrm>
            <a:off x="1054100" y="4786313"/>
            <a:ext cx="1012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(100)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6563"/>
            <a:ext cx="86106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Assembly Time Chart</a:t>
            </a:r>
            <a:endParaRPr lang="en-US" altLang="en-US" b="1"/>
          </a:p>
        </p:txBody>
      </p:sp>
      <p:grpSp>
        <p:nvGrpSpPr>
          <p:cNvPr id="69682" name="Group 50"/>
          <p:cNvGrpSpPr>
            <a:grpSpLocks/>
          </p:cNvGrpSpPr>
          <p:nvPr/>
        </p:nvGrpSpPr>
        <p:grpSpPr bwMode="auto">
          <a:xfrm>
            <a:off x="1262063" y="1600200"/>
            <a:ext cx="7196137" cy="4106863"/>
            <a:chOff x="795" y="1008"/>
            <a:chExt cx="4533" cy="2587"/>
          </a:xfrm>
        </p:grpSpPr>
        <p:sp>
          <p:nvSpPr>
            <p:cNvPr id="69636" name="Rectangle 4"/>
            <p:cNvSpPr>
              <a:spLocks noChangeArrowheads="1"/>
            </p:cNvSpPr>
            <p:nvPr/>
          </p:nvSpPr>
          <p:spPr bwMode="auto">
            <a:xfrm>
              <a:off x="795" y="1008"/>
              <a:ext cx="4504" cy="2272"/>
            </a:xfrm>
            <a:prstGeom prst="rect">
              <a:avLst/>
            </a:prstGeom>
            <a:solidFill>
              <a:srgbClr val="8AC8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914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1310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1742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69640" name="Rectangle 8"/>
            <p:cNvSpPr>
              <a:spLocks noChangeArrowheads="1"/>
            </p:cNvSpPr>
            <p:nvPr/>
          </p:nvSpPr>
          <p:spPr bwMode="auto">
            <a:xfrm>
              <a:off x="2150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69641" name="Rectangle 9"/>
            <p:cNvSpPr>
              <a:spLocks noChangeArrowheads="1"/>
            </p:cNvSpPr>
            <p:nvPr/>
          </p:nvSpPr>
          <p:spPr bwMode="auto">
            <a:xfrm>
              <a:off x="2594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3002" y="335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3434" y="335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854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4274" y="336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4682" y="3366"/>
              <a:ext cx="27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69647" name="Line 15"/>
            <p:cNvSpPr>
              <a:spLocks noChangeShapeType="1"/>
            </p:cNvSpPr>
            <p:nvPr/>
          </p:nvSpPr>
          <p:spPr bwMode="auto">
            <a:xfrm>
              <a:off x="1223" y="3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Line 16"/>
            <p:cNvSpPr>
              <a:spLocks noChangeShapeType="1"/>
            </p:cNvSpPr>
            <p:nvPr/>
          </p:nvSpPr>
          <p:spPr bwMode="auto">
            <a:xfrm>
              <a:off x="1631" y="329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2039" y="3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Line 18"/>
            <p:cNvSpPr>
              <a:spLocks noChangeShapeType="1"/>
            </p:cNvSpPr>
            <p:nvPr/>
          </p:nvSpPr>
          <p:spPr bwMode="auto">
            <a:xfrm>
              <a:off x="2471" y="329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Line 19"/>
            <p:cNvSpPr>
              <a:spLocks noChangeShapeType="1"/>
            </p:cNvSpPr>
            <p:nvPr/>
          </p:nvSpPr>
          <p:spPr bwMode="auto">
            <a:xfrm>
              <a:off x="2903" y="3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2" name="Line 20"/>
            <p:cNvSpPr>
              <a:spLocks noChangeShapeType="1"/>
            </p:cNvSpPr>
            <p:nvPr/>
          </p:nvSpPr>
          <p:spPr bwMode="auto">
            <a:xfrm>
              <a:off x="3311" y="329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Line 21"/>
            <p:cNvSpPr>
              <a:spLocks noChangeShapeType="1"/>
            </p:cNvSpPr>
            <p:nvPr/>
          </p:nvSpPr>
          <p:spPr bwMode="auto">
            <a:xfrm>
              <a:off x="3719" y="3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4" name="Line 22"/>
            <p:cNvSpPr>
              <a:spLocks noChangeShapeType="1"/>
            </p:cNvSpPr>
            <p:nvPr/>
          </p:nvSpPr>
          <p:spPr bwMode="auto">
            <a:xfrm>
              <a:off x="4151" y="329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Line 23"/>
            <p:cNvSpPr>
              <a:spLocks noChangeShapeType="1"/>
            </p:cNvSpPr>
            <p:nvPr/>
          </p:nvSpPr>
          <p:spPr bwMode="auto">
            <a:xfrm>
              <a:off x="4583" y="3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>
              <a:off x="4991" y="329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Rectangle 25"/>
            <p:cNvSpPr>
              <a:spLocks noChangeArrowheads="1"/>
            </p:cNvSpPr>
            <p:nvPr/>
          </p:nvSpPr>
          <p:spPr bwMode="auto">
            <a:xfrm>
              <a:off x="5054" y="3366"/>
              <a:ext cx="27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69658" name="Line 26"/>
            <p:cNvSpPr>
              <a:spLocks noChangeShapeType="1"/>
            </p:cNvSpPr>
            <p:nvPr/>
          </p:nvSpPr>
          <p:spPr bwMode="auto">
            <a:xfrm>
              <a:off x="1244" y="1400"/>
              <a:ext cx="7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>
              <a:off x="1232" y="1712"/>
              <a:ext cx="7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Line 28"/>
            <p:cNvSpPr>
              <a:spLocks noChangeShapeType="1"/>
            </p:cNvSpPr>
            <p:nvPr/>
          </p:nvSpPr>
          <p:spPr bwMode="auto">
            <a:xfrm>
              <a:off x="2084" y="1556"/>
              <a:ext cx="7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Line 29"/>
            <p:cNvSpPr>
              <a:spLocks noChangeShapeType="1"/>
            </p:cNvSpPr>
            <p:nvPr/>
          </p:nvSpPr>
          <p:spPr bwMode="auto">
            <a:xfrm>
              <a:off x="2084" y="2000"/>
              <a:ext cx="7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Line 30"/>
            <p:cNvSpPr>
              <a:spLocks noChangeShapeType="1"/>
            </p:cNvSpPr>
            <p:nvPr/>
          </p:nvSpPr>
          <p:spPr bwMode="auto">
            <a:xfrm>
              <a:off x="2516" y="2432"/>
              <a:ext cx="7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Line 31"/>
            <p:cNvSpPr>
              <a:spLocks noChangeShapeType="1"/>
            </p:cNvSpPr>
            <p:nvPr/>
          </p:nvSpPr>
          <p:spPr bwMode="auto">
            <a:xfrm>
              <a:off x="3344" y="2672"/>
              <a:ext cx="7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4" name="Line 32"/>
            <p:cNvSpPr>
              <a:spLocks noChangeShapeType="1"/>
            </p:cNvSpPr>
            <p:nvPr/>
          </p:nvSpPr>
          <p:spPr bwMode="auto">
            <a:xfrm>
              <a:off x="1244" y="2960"/>
              <a:ext cx="202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33"/>
            <p:cNvSpPr>
              <a:spLocks noChangeShapeType="1"/>
            </p:cNvSpPr>
            <p:nvPr/>
          </p:nvSpPr>
          <p:spPr bwMode="auto">
            <a:xfrm>
              <a:off x="2924" y="1760"/>
              <a:ext cx="11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Line 34"/>
            <p:cNvSpPr>
              <a:spLocks noChangeShapeType="1"/>
            </p:cNvSpPr>
            <p:nvPr/>
          </p:nvSpPr>
          <p:spPr bwMode="auto">
            <a:xfrm>
              <a:off x="4184" y="2168"/>
              <a:ext cx="108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Rectangle 35"/>
            <p:cNvSpPr>
              <a:spLocks noChangeArrowheads="1"/>
            </p:cNvSpPr>
            <p:nvPr/>
          </p:nvSpPr>
          <p:spPr bwMode="auto">
            <a:xfrm>
              <a:off x="1058" y="1026"/>
              <a:ext cx="1060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Procurement of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raw  material D</a:t>
              </a:r>
            </a:p>
          </p:txBody>
        </p:sp>
        <p:sp>
          <p:nvSpPr>
            <p:cNvPr id="69668" name="Rectangle 36"/>
            <p:cNvSpPr>
              <a:spLocks noChangeArrowheads="1"/>
            </p:cNvSpPr>
            <p:nvPr/>
          </p:nvSpPr>
          <p:spPr bwMode="auto">
            <a:xfrm>
              <a:off x="1058" y="1734"/>
              <a:ext cx="1060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Procurement of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raw  material F</a:t>
              </a:r>
            </a:p>
          </p:txBody>
        </p:sp>
        <p:sp>
          <p:nvSpPr>
            <p:cNvPr id="69669" name="Rectangle 37"/>
            <p:cNvSpPr>
              <a:spLocks noChangeArrowheads="1"/>
            </p:cNvSpPr>
            <p:nvPr/>
          </p:nvSpPr>
          <p:spPr bwMode="auto">
            <a:xfrm>
              <a:off x="1934" y="2010"/>
              <a:ext cx="1060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Procurement of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part C</a:t>
              </a:r>
            </a:p>
          </p:txBody>
        </p:sp>
        <p:sp>
          <p:nvSpPr>
            <p:cNvPr id="69670" name="Rectangle 38"/>
            <p:cNvSpPr>
              <a:spLocks noChangeArrowheads="1"/>
            </p:cNvSpPr>
            <p:nvPr/>
          </p:nvSpPr>
          <p:spPr bwMode="auto">
            <a:xfrm>
              <a:off x="2231" y="2454"/>
              <a:ext cx="1060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Procurement of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part H</a:t>
              </a:r>
            </a:p>
          </p:txBody>
        </p:sp>
        <p:sp>
          <p:nvSpPr>
            <p:cNvPr id="69671" name="Rectangle 39"/>
            <p:cNvSpPr>
              <a:spLocks noChangeArrowheads="1"/>
            </p:cNvSpPr>
            <p:nvPr/>
          </p:nvSpPr>
          <p:spPr bwMode="auto">
            <a:xfrm>
              <a:off x="1082" y="2946"/>
              <a:ext cx="1060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Procurement of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raw  material I</a:t>
              </a:r>
            </a:p>
          </p:txBody>
        </p:sp>
        <p:sp>
          <p:nvSpPr>
            <p:cNvPr id="69672" name="Rectangle 40"/>
            <p:cNvSpPr>
              <a:spLocks noChangeArrowheads="1"/>
            </p:cNvSpPr>
            <p:nvPr/>
          </p:nvSpPr>
          <p:spPr bwMode="auto">
            <a:xfrm>
              <a:off x="2282" y="2934"/>
              <a:ext cx="804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Fabrication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of part G</a:t>
              </a:r>
            </a:p>
          </p:txBody>
        </p:sp>
        <p:sp>
          <p:nvSpPr>
            <p:cNvPr id="69673" name="Rectangle 41"/>
            <p:cNvSpPr>
              <a:spLocks noChangeArrowheads="1"/>
            </p:cNvSpPr>
            <p:nvPr/>
          </p:nvSpPr>
          <p:spPr bwMode="auto">
            <a:xfrm>
              <a:off x="2114" y="1209"/>
              <a:ext cx="804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Fabrication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of part E</a:t>
              </a:r>
            </a:p>
          </p:txBody>
        </p:sp>
        <p:sp>
          <p:nvSpPr>
            <p:cNvPr id="69674" name="Rectangle 42"/>
            <p:cNvSpPr>
              <a:spLocks noChangeArrowheads="1"/>
            </p:cNvSpPr>
            <p:nvPr/>
          </p:nvSpPr>
          <p:spPr bwMode="auto">
            <a:xfrm>
              <a:off x="3122" y="1554"/>
              <a:ext cx="106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Subassembly A</a:t>
              </a:r>
            </a:p>
          </p:txBody>
        </p:sp>
        <p:sp>
          <p:nvSpPr>
            <p:cNvPr id="69675" name="Rectangle 43"/>
            <p:cNvSpPr>
              <a:spLocks noChangeArrowheads="1"/>
            </p:cNvSpPr>
            <p:nvPr/>
          </p:nvSpPr>
          <p:spPr bwMode="auto">
            <a:xfrm>
              <a:off x="3362" y="2682"/>
              <a:ext cx="106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Subassembly B</a:t>
              </a:r>
            </a:p>
          </p:txBody>
        </p:sp>
        <p:sp>
          <p:nvSpPr>
            <p:cNvPr id="69676" name="Rectangle 44"/>
            <p:cNvSpPr>
              <a:spLocks noChangeArrowheads="1"/>
            </p:cNvSpPr>
            <p:nvPr/>
          </p:nvSpPr>
          <p:spPr bwMode="auto">
            <a:xfrm>
              <a:off x="4190" y="1794"/>
              <a:ext cx="1032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Final assembly</a:t>
              </a:r>
            </a:p>
            <a:p>
              <a:pPr algn="l"/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and inspection</a:t>
              </a:r>
              <a:endParaRPr lang="en-US" altLang="en-US" sz="1800" b="1">
                <a:solidFill>
                  <a:srgbClr val="CE27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9677" name="Line 45"/>
            <p:cNvSpPr>
              <a:spLocks noChangeShapeType="1"/>
            </p:cNvSpPr>
            <p:nvPr/>
          </p:nvSpPr>
          <p:spPr bwMode="auto">
            <a:xfrm flipH="1">
              <a:off x="2039" y="1424"/>
              <a:ext cx="0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Line 46"/>
            <p:cNvSpPr>
              <a:spLocks noChangeShapeType="1"/>
            </p:cNvSpPr>
            <p:nvPr/>
          </p:nvSpPr>
          <p:spPr bwMode="auto">
            <a:xfrm>
              <a:off x="2879" y="1583"/>
              <a:ext cx="0" cy="39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Line 47"/>
            <p:cNvSpPr>
              <a:spLocks noChangeShapeType="1"/>
            </p:cNvSpPr>
            <p:nvPr/>
          </p:nvSpPr>
          <p:spPr bwMode="auto">
            <a:xfrm>
              <a:off x="3311" y="2471"/>
              <a:ext cx="0" cy="46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Line 48"/>
            <p:cNvSpPr>
              <a:spLocks noChangeShapeType="1"/>
            </p:cNvSpPr>
            <p:nvPr/>
          </p:nvSpPr>
          <p:spPr bwMode="auto">
            <a:xfrm>
              <a:off x="4143" y="1793"/>
              <a:ext cx="0" cy="83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6563"/>
            <a:ext cx="86106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 sz="2800"/>
              <a:t>Shutter, 1 Frame (LT=2W), and 4 Wood Section (LT=1W)</a:t>
            </a:r>
            <a:endParaRPr lang="en-US" altLang="en-US" sz="2800" b="1"/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1722438" y="1600200"/>
            <a:ext cx="5821362" cy="3581400"/>
          </a:xfrm>
          <a:prstGeom prst="rect">
            <a:avLst/>
          </a:prstGeom>
          <a:solidFill>
            <a:srgbClr val="8AC8B8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1722438" y="534352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2282" name="Rectangle 10"/>
          <p:cNvSpPr>
            <a:spLocks noChangeArrowheads="1"/>
          </p:cNvSpPr>
          <p:nvPr/>
        </p:nvSpPr>
        <p:spPr bwMode="auto">
          <a:xfrm>
            <a:off x="3703638" y="532447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82285" name="Rectangle 13"/>
          <p:cNvSpPr>
            <a:spLocks noChangeArrowheads="1"/>
          </p:cNvSpPr>
          <p:nvPr/>
        </p:nvSpPr>
        <p:spPr bwMode="auto">
          <a:xfrm>
            <a:off x="5684838" y="534352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82288" name="Line 16"/>
          <p:cNvSpPr>
            <a:spLocks noChangeShapeType="1"/>
          </p:cNvSpPr>
          <p:nvPr/>
        </p:nvSpPr>
        <p:spPr bwMode="auto">
          <a:xfrm>
            <a:off x="1720850" y="52276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1" name="Line 19"/>
          <p:cNvSpPr>
            <a:spLocks noChangeShapeType="1"/>
          </p:cNvSpPr>
          <p:nvPr/>
        </p:nvSpPr>
        <p:spPr bwMode="auto">
          <a:xfrm>
            <a:off x="3740150" y="5232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4" name="Line 22"/>
          <p:cNvSpPr>
            <a:spLocks noChangeShapeType="1"/>
          </p:cNvSpPr>
          <p:nvPr/>
        </p:nvSpPr>
        <p:spPr bwMode="auto">
          <a:xfrm>
            <a:off x="5721350" y="52276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03" name="Line 31"/>
          <p:cNvSpPr>
            <a:spLocks noChangeShapeType="1"/>
          </p:cNvSpPr>
          <p:nvPr/>
        </p:nvSpPr>
        <p:spPr bwMode="auto">
          <a:xfrm flipV="1">
            <a:off x="3627438" y="4241800"/>
            <a:ext cx="2043112" cy="2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05" name="Line 33"/>
          <p:cNvSpPr>
            <a:spLocks noChangeShapeType="1"/>
          </p:cNvSpPr>
          <p:nvPr/>
        </p:nvSpPr>
        <p:spPr bwMode="auto">
          <a:xfrm flipV="1">
            <a:off x="1798638" y="2794000"/>
            <a:ext cx="3871912" cy="2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06" name="Line 34"/>
          <p:cNvSpPr>
            <a:spLocks noChangeShapeType="1"/>
          </p:cNvSpPr>
          <p:nvPr/>
        </p:nvSpPr>
        <p:spPr bwMode="auto">
          <a:xfrm>
            <a:off x="5773738" y="3441700"/>
            <a:ext cx="17256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14" name="Rectangle 42"/>
          <p:cNvSpPr>
            <a:spLocks noChangeArrowheads="1"/>
          </p:cNvSpPr>
          <p:nvPr/>
        </p:nvSpPr>
        <p:spPr bwMode="auto">
          <a:xfrm>
            <a:off x="2941638" y="2438400"/>
            <a:ext cx="1323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Frame (2, 2)</a:t>
            </a:r>
          </a:p>
        </p:txBody>
      </p:sp>
      <p:sp>
        <p:nvSpPr>
          <p:cNvPr id="182315" name="Rectangle 43"/>
          <p:cNvSpPr>
            <a:spLocks noChangeArrowheads="1"/>
          </p:cNvSpPr>
          <p:nvPr/>
        </p:nvSpPr>
        <p:spPr bwMode="auto">
          <a:xfrm>
            <a:off x="3514725" y="3886200"/>
            <a:ext cx="21240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Wood Sections (4,1)</a:t>
            </a:r>
          </a:p>
        </p:txBody>
      </p:sp>
      <p:sp>
        <p:nvSpPr>
          <p:cNvPr id="182316" name="Rectangle 44"/>
          <p:cNvSpPr>
            <a:spLocks noChangeArrowheads="1"/>
          </p:cNvSpPr>
          <p:nvPr/>
        </p:nvSpPr>
        <p:spPr bwMode="auto">
          <a:xfrm>
            <a:off x="5867400" y="2819400"/>
            <a:ext cx="14462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Shutter</a:t>
            </a:r>
          </a:p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Assembly (1)</a:t>
            </a:r>
            <a:endParaRPr lang="en-US" altLang="en-US" sz="1800" b="1">
              <a:solidFill>
                <a:srgbClr val="CE2700"/>
              </a:solidFill>
              <a:latin typeface="Arial" panose="020B0604020202020204" pitchFamily="34" charset="0"/>
            </a:endParaRPr>
          </a:p>
        </p:txBody>
      </p:sp>
      <p:sp>
        <p:nvSpPr>
          <p:cNvPr id="182320" name="Line 48"/>
          <p:cNvSpPr>
            <a:spLocks noChangeShapeType="1"/>
          </p:cNvSpPr>
          <p:nvPr/>
        </p:nvSpPr>
        <p:spPr bwMode="auto">
          <a:xfrm>
            <a:off x="5708650" y="2846388"/>
            <a:ext cx="0" cy="13319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290" name="Group 2"/>
          <p:cNvGraphicFramePr>
            <a:graphicFrameLocks noGrp="1"/>
          </p:cNvGraphicFramePr>
          <p:nvPr/>
        </p:nvGraphicFramePr>
        <p:xfrm>
          <a:off x="2209800" y="1371600"/>
          <a:ext cx="6781800" cy="1072388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3775059646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1028656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41972468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11012945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75004523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427186435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688622924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211944033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537808389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632364214"/>
                    </a:ext>
                  </a:extLst>
                </a:gridCol>
              </a:tblGrid>
              <a:tr h="444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Week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482647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Quantity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439494"/>
                  </a:ext>
                </a:extLst>
              </a:tr>
            </a:tbl>
          </a:graphicData>
        </a:graphic>
      </p:graphicFrame>
      <p:graphicFrame>
        <p:nvGraphicFramePr>
          <p:cNvPr id="140325" name="Group 37"/>
          <p:cNvGraphicFramePr>
            <a:graphicFrameLocks noGrp="1"/>
          </p:cNvGraphicFramePr>
          <p:nvPr/>
        </p:nvGraphicFramePr>
        <p:xfrm>
          <a:off x="152400" y="29718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76892066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6316855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35510685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17662025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68822884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960721963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515853114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83899491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261549965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336895535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933980294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Shutter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27409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00025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95230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162954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06310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316041"/>
                  </a:ext>
                </a:extLst>
              </a:tr>
            </a:tbl>
          </a:graphicData>
        </a:graphic>
      </p:graphicFrame>
      <p:sp>
        <p:nvSpPr>
          <p:cNvPr id="140406" name="Text Box 118"/>
          <p:cNvSpPr txBox="1">
            <a:spLocks noChangeArrowheads="1"/>
          </p:cNvSpPr>
          <p:nvPr/>
        </p:nvSpPr>
        <p:spPr bwMode="auto">
          <a:xfrm>
            <a:off x="6216650" y="3048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140407" name="Text Box 119"/>
          <p:cNvSpPr txBox="1">
            <a:spLocks noChangeArrowheads="1"/>
          </p:cNvSpPr>
          <p:nvPr/>
        </p:nvSpPr>
        <p:spPr bwMode="auto">
          <a:xfrm>
            <a:off x="8426450" y="3048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150</a:t>
            </a:r>
          </a:p>
        </p:txBody>
      </p:sp>
      <p:sp>
        <p:nvSpPr>
          <p:cNvPr id="140408" name="Text Box 120"/>
          <p:cNvSpPr txBox="1">
            <a:spLocks noChangeArrowheads="1"/>
          </p:cNvSpPr>
          <p:nvPr/>
        </p:nvSpPr>
        <p:spPr bwMode="auto">
          <a:xfrm>
            <a:off x="6248400" y="4387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140409" name="Text Box 121"/>
          <p:cNvSpPr txBox="1">
            <a:spLocks noChangeArrowheads="1"/>
          </p:cNvSpPr>
          <p:nvPr/>
        </p:nvSpPr>
        <p:spPr bwMode="auto">
          <a:xfrm>
            <a:off x="8426450" y="4387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150</a:t>
            </a:r>
          </a:p>
        </p:txBody>
      </p:sp>
      <p:sp>
        <p:nvSpPr>
          <p:cNvPr id="140410" name="Text Box 122"/>
          <p:cNvSpPr txBox="1">
            <a:spLocks noChangeArrowheads="1"/>
          </p:cNvSpPr>
          <p:nvPr/>
        </p:nvSpPr>
        <p:spPr bwMode="auto">
          <a:xfrm>
            <a:off x="6248400" y="4800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140411" name="Text Box 123"/>
          <p:cNvSpPr txBox="1">
            <a:spLocks noChangeArrowheads="1"/>
          </p:cNvSpPr>
          <p:nvPr/>
        </p:nvSpPr>
        <p:spPr bwMode="auto">
          <a:xfrm>
            <a:off x="8426450" y="4800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150</a:t>
            </a:r>
          </a:p>
        </p:txBody>
      </p:sp>
      <p:sp>
        <p:nvSpPr>
          <p:cNvPr id="140412" name="Text Box 124"/>
          <p:cNvSpPr txBox="1">
            <a:spLocks noChangeArrowheads="1"/>
          </p:cNvSpPr>
          <p:nvPr/>
        </p:nvSpPr>
        <p:spPr bwMode="auto">
          <a:xfrm>
            <a:off x="5683250" y="5257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140413" name="Text Box 125"/>
          <p:cNvSpPr txBox="1">
            <a:spLocks noChangeArrowheads="1"/>
          </p:cNvSpPr>
          <p:nvPr/>
        </p:nvSpPr>
        <p:spPr bwMode="auto">
          <a:xfrm>
            <a:off x="7893050" y="5257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150</a:t>
            </a:r>
          </a:p>
        </p:txBody>
      </p:sp>
      <p:sp>
        <p:nvSpPr>
          <p:cNvPr id="140414" name="Rectangle 126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Master Schedule; </a:t>
            </a:r>
            <a:r>
              <a:rPr lang="en-US" altLang="en-US">
                <a:solidFill>
                  <a:srgbClr val="CE2700"/>
                </a:solidFill>
              </a:rPr>
              <a:t>Lot for Lot Ordering</a:t>
            </a:r>
            <a:endParaRPr lang="en-US" altLang="en-US" b="1">
              <a:solidFill>
                <a:srgbClr val="CE2700"/>
              </a:solidFill>
            </a:endParaRPr>
          </a:p>
        </p:txBody>
      </p:sp>
      <p:sp>
        <p:nvSpPr>
          <p:cNvPr id="140415" name="Text Box 127"/>
          <p:cNvSpPr txBox="1">
            <a:spLocks noChangeArrowheads="1"/>
          </p:cNvSpPr>
          <p:nvPr/>
        </p:nvSpPr>
        <p:spPr bwMode="auto">
          <a:xfrm>
            <a:off x="31750" y="5983288"/>
            <a:ext cx="6538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</a:rPr>
              <a:t>Shutter has two frames and four wood sections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406" grpId="0"/>
      <p:bldP spid="140407" grpId="0"/>
      <p:bldP spid="140408" grpId="0"/>
      <p:bldP spid="140409" grpId="0"/>
      <p:bldP spid="140410" grpId="0"/>
      <p:bldP spid="140411" grpId="0"/>
      <p:bldP spid="140412" grpId="0"/>
      <p:bldP spid="1404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338" name="Group 2"/>
          <p:cNvGraphicFramePr>
            <a:graphicFrameLocks noGrp="1"/>
          </p:cNvGraphicFramePr>
          <p:nvPr/>
        </p:nvGraphicFramePr>
        <p:xfrm>
          <a:off x="152400" y="41148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13210095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7922334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08707173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402772420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826069826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02200244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15084023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37757087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953239932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11034265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796647714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Frame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2W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656179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01449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7149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79206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877344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97079"/>
                  </a:ext>
                </a:extLst>
              </a:tr>
            </a:tbl>
          </a:graphicData>
        </a:graphic>
      </p:graphicFrame>
      <p:sp>
        <p:nvSpPr>
          <p:cNvPr id="142419" name="Text Box 83"/>
          <p:cNvSpPr txBox="1">
            <a:spLocks noChangeArrowheads="1"/>
          </p:cNvSpPr>
          <p:nvPr/>
        </p:nvSpPr>
        <p:spPr bwMode="auto">
          <a:xfrm>
            <a:off x="5638800" y="4191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200</a:t>
            </a:r>
          </a:p>
        </p:txBody>
      </p:sp>
      <p:sp>
        <p:nvSpPr>
          <p:cNvPr id="142420" name="Text Box 84"/>
          <p:cNvSpPr txBox="1">
            <a:spLocks noChangeArrowheads="1"/>
          </p:cNvSpPr>
          <p:nvPr/>
        </p:nvSpPr>
        <p:spPr bwMode="auto">
          <a:xfrm>
            <a:off x="7893050" y="4191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142421" name="Text Box 85"/>
          <p:cNvSpPr txBox="1">
            <a:spLocks noChangeArrowheads="1"/>
          </p:cNvSpPr>
          <p:nvPr/>
        </p:nvSpPr>
        <p:spPr bwMode="auto">
          <a:xfrm>
            <a:off x="5638800" y="5530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200</a:t>
            </a:r>
          </a:p>
        </p:txBody>
      </p:sp>
      <p:sp>
        <p:nvSpPr>
          <p:cNvPr id="142422" name="Text Box 86"/>
          <p:cNvSpPr txBox="1">
            <a:spLocks noChangeArrowheads="1"/>
          </p:cNvSpPr>
          <p:nvPr/>
        </p:nvSpPr>
        <p:spPr bwMode="auto">
          <a:xfrm>
            <a:off x="7893050" y="5530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142423" name="Text Box 87"/>
          <p:cNvSpPr txBox="1">
            <a:spLocks noChangeArrowheads="1"/>
          </p:cNvSpPr>
          <p:nvPr/>
        </p:nvSpPr>
        <p:spPr bwMode="auto">
          <a:xfrm>
            <a:off x="5638800" y="5943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200</a:t>
            </a:r>
          </a:p>
        </p:txBody>
      </p:sp>
      <p:sp>
        <p:nvSpPr>
          <p:cNvPr id="142424" name="Text Box 88"/>
          <p:cNvSpPr txBox="1">
            <a:spLocks noChangeArrowheads="1"/>
          </p:cNvSpPr>
          <p:nvPr/>
        </p:nvSpPr>
        <p:spPr bwMode="auto">
          <a:xfrm>
            <a:off x="7893050" y="5943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142425" name="Text Box 89"/>
          <p:cNvSpPr txBox="1">
            <a:spLocks noChangeArrowheads="1"/>
          </p:cNvSpPr>
          <p:nvPr/>
        </p:nvSpPr>
        <p:spPr bwMode="auto">
          <a:xfrm>
            <a:off x="4540250" y="6400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200</a:t>
            </a:r>
          </a:p>
        </p:txBody>
      </p:sp>
      <p:sp>
        <p:nvSpPr>
          <p:cNvPr id="142426" name="Text Box 90"/>
          <p:cNvSpPr txBox="1">
            <a:spLocks noChangeArrowheads="1"/>
          </p:cNvSpPr>
          <p:nvPr/>
        </p:nvSpPr>
        <p:spPr bwMode="auto">
          <a:xfrm>
            <a:off x="6826250" y="6400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graphicFrame>
        <p:nvGraphicFramePr>
          <p:cNvPr id="142427" name="Group 91"/>
          <p:cNvGraphicFramePr>
            <a:graphicFrameLocks noGrp="1"/>
          </p:cNvGraphicFramePr>
          <p:nvPr/>
        </p:nvGraphicFramePr>
        <p:xfrm>
          <a:off x="152400" y="11430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49507013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5644474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428703634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32217572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51170902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4222365555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775976794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49828661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95618197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7353173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288609786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Shutter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66600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381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96959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78794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204619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99706"/>
                  </a:ext>
                </a:extLst>
              </a:tr>
            </a:tbl>
          </a:graphicData>
        </a:graphic>
      </p:graphicFrame>
      <p:sp>
        <p:nvSpPr>
          <p:cNvPr id="142508" name="Rectangle 172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Frame; 2 per unit, LT=2 W</a:t>
            </a:r>
            <a:endParaRPr lang="en-US" altLang="en-US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419" grpId="0"/>
      <p:bldP spid="142420" grpId="0"/>
      <p:bldP spid="142421" grpId="0"/>
      <p:bldP spid="142422" grpId="0"/>
      <p:bldP spid="142423" grpId="0"/>
      <p:bldP spid="142424" grpId="0"/>
      <p:bldP spid="142425" grpId="0"/>
      <p:bldP spid="1424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Oval 2"/>
          <p:cNvSpPr>
            <a:spLocks noChangeArrowheads="1"/>
          </p:cNvSpPr>
          <p:nvPr/>
        </p:nvSpPr>
        <p:spPr bwMode="auto">
          <a:xfrm>
            <a:off x="2228850" y="3048000"/>
            <a:ext cx="1968500" cy="825500"/>
          </a:xfrm>
          <a:prstGeom prst="ellipse">
            <a:avLst/>
          </a:prstGeom>
          <a:solidFill>
            <a:srgbClr val="95CDB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800"/>
          </a:p>
        </p:txBody>
      </p:sp>
      <p:sp>
        <p:nvSpPr>
          <p:cNvPr id="179203" name="Oval 3"/>
          <p:cNvSpPr>
            <a:spLocks noChangeArrowheads="1"/>
          </p:cNvSpPr>
          <p:nvPr/>
        </p:nvSpPr>
        <p:spPr bwMode="auto">
          <a:xfrm>
            <a:off x="76200" y="3943350"/>
            <a:ext cx="6388100" cy="2730500"/>
          </a:xfrm>
          <a:prstGeom prst="ellipse">
            <a:avLst/>
          </a:prstGeom>
          <a:solidFill>
            <a:srgbClr val="95CDB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9204" name="Group 4"/>
          <p:cNvGrpSpPr>
            <a:grpSpLocks/>
          </p:cNvGrpSpPr>
          <p:nvPr/>
        </p:nvGrpSpPr>
        <p:grpSpPr bwMode="auto">
          <a:xfrm>
            <a:off x="838200" y="3381375"/>
            <a:ext cx="4635500" cy="2473325"/>
            <a:chOff x="820" y="1474"/>
            <a:chExt cx="2920" cy="1558"/>
          </a:xfrm>
        </p:grpSpPr>
        <p:grpSp>
          <p:nvGrpSpPr>
            <p:cNvPr id="179205" name="Group 5"/>
            <p:cNvGrpSpPr>
              <a:grpSpLocks/>
            </p:cNvGrpSpPr>
            <p:nvPr/>
          </p:nvGrpSpPr>
          <p:grpSpPr bwMode="auto">
            <a:xfrm>
              <a:off x="820" y="2128"/>
              <a:ext cx="1384" cy="904"/>
              <a:chOff x="820" y="2128"/>
              <a:chExt cx="1384" cy="904"/>
            </a:xfrm>
          </p:grpSpPr>
          <p:sp>
            <p:nvSpPr>
              <p:cNvPr id="179206" name="Rectangle 6"/>
              <p:cNvSpPr>
                <a:spLocks noChangeArrowheads="1"/>
              </p:cNvSpPr>
              <p:nvPr/>
            </p:nvSpPr>
            <p:spPr bwMode="auto">
              <a:xfrm>
                <a:off x="1270" y="2128"/>
                <a:ext cx="484" cy="2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9207" name="Group 7"/>
              <p:cNvGrpSpPr>
                <a:grpSpLocks/>
              </p:cNvGrpSpPr>
              <p:nvPr/>
            </p:nvGrpSpPr>
            <p:grpSpPr bwMode="auto">
              <a:xfrm>
                <a:off x="820" y="2776"/>
                <a:ext cx="1384" cy="256"/>
                <a:chOff x="820" y="2776"/>
                <a:chExt cx="1384" cy="256"/>
              </a:xfrm>
            </p:grpSpPr>
            <p:sp>
              <p:nvSpPr>
                <p:cNvPr id="179208" name="Rectangle 8"/>
                <p:cNvSpPr>
                  <a:spLocks noChangeArrowheads="1"/>
                </p:cNvSpPr>
                <p:nvPr/>
              </p:nvSpPr>
              <p:spPr bwMode="auto">
                <a:xfrm>
                  <a:off x="1720" y="2776"/>
                  <a:ext cx="484" cy="25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09" name="Rectangle 9"/>
                <p:cNvSpPr>
                  <a:spLocks noChangeArrowheads="1"/>
                </p:cNvSpPr>
                <p:nvPr/>
              </p:nvSpPr>
              <p:spPr bwMode="auto">
                <a:xfrm>
                  <a:off x="820" y="2776"/>
                  <a:ext cx="484" cy="25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9210" name="Line 10"/>
              <p:cNvSpPr>
                <a:spLocks noChangeShapeType="1"/>
              </p:cNvSpPr>
              <p:nvPr/>
            </p:nvSpPr>
            <p:spPr bwMode="auto">
              <a:xfrm>
                <a:off x="1512" y="2397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11" name="Line 11"/>
              <p:cNvSpPr>
                <a:spLocks noChangeShapeType="1"/>
              </p:cNvSpPr>
              <p:nvPr/>
            </p:nvSpPr>
            <p:spPr bwMode="auto">
              <a:xfrm>
                <a:off x="1089" y="2580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12" name="Line 12"/>
              <p:cNvSpPr>
                <a:spLocks noChangeShapeType="1"/>
              </p:cNvSpPr>
              <p:nvPr/>
            </p:nvSpPr>
            <p:spPr bwMode="auto">
              <a:xfrm>
                <a:off x="1944" y="2589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13" name="Line 13"/>
              <p:cNvSpPr>
                <a:spLocks noChangeShapeType="1"/>
              </p:cNvSpPr>
              <p:nvPr/>
            </p:nvSpPr>
            <p:spPr bwMode="auto">
              <a:xfrm>
                <a:off x="1080" y="2589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9214" name="Group 14"/>
            <p:cNvGrpSpPr>
              <a:grpSpLocks/>
            </p:cNvGrpSpPr>
            <p:nvPr/>
          </p:nvGrpSpPr>
          <p:grpSpPr bwMode="auto">
            <a:xfrm>
              <a:off x="2356" y="2128"/>
              <a:ext cx="1384" cy="904"/>
              <a:chOff x="2356" y="2128"/>
              <a:chExt cx="1384" cy="904"/>
            </a:xfrm>
          </p:grpSpPr>
          <p:sp>
            <p:nvSpPr>
              <p:cNvPr id="179215" name="Rectangle 15"/>
              <p:cNvSpPr>
                <a:spLocks noChangeArrowheads="1"/>
              </p:cNvSpPr>
              <p:nvPr/>
            </p:nvSpPr>
            <p:spPr bwMode="auto">
              <a:xfrm>
                <a:off x="2806" y="2128"/>
                <a:ext cx="484" cy="2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9216" name="Group 16"/>
              <p:cNvGrpSpPr>
                <a:grpSpLocks/>
              </p:cNvGrpSpPr>
              <p:nvPr/>
            </p:nvGrpSpPr>
            <p:grpSpPr bwMode="auto">
              <a:xfrm>
                <a:off x="2356" y="2776"/>
                <a:ext cx="1384" cy="256"/>
                <a:chOff x="2356" y="2776"/>
                <a:chExt cx="1384" cy="256"/>
              </a:xfrm>
            </p:grpSpPr>
            <p:sp>
              <p:nvSpPr>
                <p:cNvPr id="179217" name="Rectangle 17"/>
                <p:cNvSpPr>
                  <a:spLocks noChangeArrowheads="1"/>
                </p:cNvSpPr>
                <p:nvPr/>
              </p:nvSpPr>
              <p:spPr bwMode="auto">
                <a:xfrm>
                  <a:off x="3256" y="2776"/>
                  <a:ext cx="484" cy="25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18" name="Rectangle 18"/>
                <p:cNvSpPr>
                  <a:spLocks noChangeArrowheads="1"/>
                </p:cNvSpPr>
                <p:nvPr/>
              </p:nvSpPr>
              <p:spPr bwMode="auto">
                <a:xfrm>
                  <a:off x="2356" y="2776"/>
                  <a:ext cx="484" cy="25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9219" name="Line 19"/>
              <p:cNvSpPr>
                <a:spLocks noChangeShapeType="1"/>
              </p:cNvSpPr>
              <p:nvPr/>
            </p:nvSpPr>
            <p:spPr bwMode="auto">
              <a:xfrm>
                <a:off x="3048" y="2397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20" name="Line 20"/>
              <p:cNvSpPr>
                <a:spLocks noChangeShapeType="1"/>
              </p:cNvSpPr>
              <p:nvPr/>
            </p:nvSpPr>
            <p:spPr bwMode="auto">
              <a:xfrm>
                <a:off x="2625" y="2580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21" name="Line 21"/>
              <p:cNvSpPr>
                <a:spLocks noChangeShapeType="1"/>
              </p:cNvSpPr>
              <p:nvPr/>
            </p:nvSpPr>
            <p:spPr bwMode="auto">
              <a:xfrm>
                <a:off x="3480" y="2589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22" name="Line 22"/>
              <p:cNvSpPr>
                <a:spLocks noChangeShapeType="1"/>
              </p:cNvSpPr>
              <p:nvPr/>
            </p:nvSpPr>
            <p:spPr bwMode="auto">
              <a:xfrm>
                <a:off x="2616" y="2589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9223" name="Group 23"/>
            <p:cNvGrpSpPr>
              <a:grpSpLocks/>
            </p:cNvGrpSpPr>
            <p:nvPr/>
          </p:nvGrpSpPr>
          <p:grpSpPr bwMode="auto">
            <a:xfrm>
              <a:off x="1512" y="1474"/>
              <a:ext cx="1536" cy="636"/>
              <a:chOff x="1512" y="1474"/>
              <a:chExt cx="1536" cy="636"/>
            </a:xfrm>
          </p:grpSpPr>
          <p:sp>
            <p:nvSpPr>
              <p:cNvPr id="179224" name="Rectangle 24"/>
              <p:cNvSpPr>
                <a:spLocks noChangeArrowheads="1"/>
              </p:cNvSpPr>
              <p:nvPr/>
            </p:nvSpPr>
            <p:spPr bwMode="auto">
              <a:xfrm>
                <a:off x="2086" y="1474"/>
                <a:ext cx="484" cy="2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25" name="Line 25"/>
              <p:cNvSpPr>
                <a:spLocks noChangeShapeType="1"/>
              </p:cNvSpPr>
              <p:nvPr/>
            </p:nvSpPr>
            <p:spPr bwMode="auto">
              <a:xfrm>
                <a:off x="2328" y="1743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9226" name="Group 26"/>
              <p:cNvGrpSpPr>
                <a:grpSpLocks/>
              </p:cNvGrpSpPr>
              <p:nvPr/>
            </p:nvGrpSpPr>
            <p:grpSpPr bwMode="auto">
              <a:xfrm>
                <a:off x="1512" y="1926"/>
                <a:ext cx="1536" cy="184"/>
                <a:chOff x="1512" y="1926"/>
                <a:chExt cx="1536" cy="184"/>
              </a:xfrm>
            </p:grpSpPr>
            <p:sp>
              <p:nvSpPr>
                <p:cNvPr id="179227" name="Line 27"/>
                <p:cNvSpPr>
                  <a:spLocks noChangeShapeType="1"/>
                </p:cNvSpPr>
                <p:nvPr/>
              </p:nvSpPr>
              <p:spPr bwMode="auto">
                <a:xfrm>
                  <a:off x="1521" y="1926"/>
                  <a:ext cx="151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28" name="Line 28"/>
                <p:cNvSpPr>
                  <a:spLocks noChangeShapeType="1"/>
                </p:cNvSpPr>
                <p:nvPr/>
              </p:nvSpPr>
              <p:spPr bwMode="auto">
                <a:xfrm>
                  <a:off x="3048" y="1935"/>
                  <a:ext cx="0" cy="17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29" name="Line 29"/>
                <p:cNvSpPr>
                  <a:spLocks noChangeShapeType="1"/>
                </p:cNvSpPr>
                <p:nvPr/>
              </p:nvSpPr>
              <p:spPr bwMode="auto">
                <a:xfrm>
                  <a:off x="1512" y="1935"/>
                  <a:ext cx="0" cy="17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79230" name="Rectangle 30"/>
          <p:cNvSpPr>
            <a:spLocks noChangeArrowheads="1"/>
          </p:cNvSpPr>
          <p:nvPr/>
        </p:nvSpPr>
        <p:spPr bwMode="auto">
          <a:xfrm>
            <a:off x="3046413" y="340995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/>
              <a:t>A</a:t>
            </a:r>
            <a:endParaRPr lang="en-US" altLang="en-US" sz="1800" b="1"/>
          </a:p>
        </p:txBody>
      </p:sp>
      <p:sp>
        <p:nvSpPr>
          <p:cNvPr id="179231" name="Rectangle 31"/>
          <p:cNvSpPr>
            <a:spLocks noChangeArrowheads="1"/>
          </p:cNvSpPr>
          <p:nvPr/>
        </p:nvSpPr>
        <p:spPr bwMode="auto">
          <a:xfrm>
            <a:off x="1646238" y="443865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/>
              <a:t>B(4)</a:t>
            </a:r>
            <a:endParaRPr lang="en-US" altLang="en-US" sz="1800" b="1"/>
          </a:p>
        </p:txBody>
      </p:sp>
      <p:sp>
        <p:nvSpPr>
          <p:cNvPr id="179232" name="Rectangle 32"/>
          <p:cNvSpPr>
            <a:spLocks noChangeArrowheads="1"/>
          </p:cNvSpPr>
          <p:nvPr/>
        </p:nvSpPr>
        <p:spPr bwMode="auto">
          <a:xfrm>
            <a:off x="4084638" y="4429125"/>
            <a:ext cx="660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/>
              <a:t>C(2)</a:t>
            </a:r>
            <a:endParaRPr lang="en-US" altLang="en-US" sz="1800" b="1"/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874713" y="5457825"/>
            <a:ext cx="660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/>
              <a:t>D(2)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2293938" y="5457825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/>
              <a:t>E(1)</a:t>
            </a:r>
          </a:p>
        </p:txBody>
      </p:sp>
      <p:sp>
        <p:nvSpPr>
          <p:cNvPr id="179235" name="Rectangle 35"/>
          <p:cNvSpPr>
            <a:spLocks noChangeArrowheads="1"/>
          </p:cNvSpPr>
          <p:nvPr/>
        </p:nvSpPr>
        <p:spPr bwMode="auto">
          <a:xfrm>
            <a:off x="3332163" y="5467350"/>
            <a:ext cx="660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/>
              <a:t>D(3)</a:t>
            </a:r>
            <a:endParaRPr lang="en-US" altLang="en-US" sz="1800" b="1"/>
          </a:p>
        </p:txBody>
      </p:sp>
      <p:sp>
        <p:nvSpPr>
          <p:cNvPr id="179236" name="Rectangle 36"/>
          <p:cNvSpPr>
            <a:spLocks noChangeArrowheads="1"/>
          </p:cNvSpPr>
          <p:nvPr/>
        </p:nvSpPr>
        <p:spPr bwMode="auto">
          <a:xfrm>
            <a:off x="4799013" y="5467350"/>
            <a:ext cx="587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/>
              <a:t>F(2)</a:t>
            </a:r>
          </a:p>
        </p:txBody>
      </p:sp>
      <p:sp>
        <p:nvSpPr>
          <p:cNvPr id="179238" name="Rectangle 38"/>
          <p:cNvSpPr>
            <a:spLocks noChangeArrowheads="1"/>
          </p:cNvSpPr>
          <p:nvPr/>
        </p:nvSpPr>
        <p:spPr bwMode="auto">
          <a:xfrm>
            <a:off x="4300538" y="3244850"/>
            <a:ext cx="2765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Independent Demand</a:t>
            </a:r>
          </a:p>
        </p:txBody>
      </p:sp>
      <p:sp>
        <p:nvSpPr>
          <p:cNvPr id="179242" name="Rectangle 42"/>
          <p:cNvSpPr>
            <a:spLocks noChangeArrowheads="1"/>
          </p:cNvSpPr>
          <p:nvPr/>
        </p:nvSpPr>
        <p:spPr bwMode="auto">
          <a:xfrm>
            <a:off x="6575425" y="4997450"/>
            <a:ext cx="25685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latin typeface="Arial" panose="020B0604020202020204" pitchFamily="34" charset="0"/>
              </a:rPr>
              <a:t>Dependent Demand</a:t>
            </a:r>
          </a:p>
        </p:txBody>
      </p:sp>
      <p:sp>
        <p:nvSpPr>
          <p:cNvPr id="179245" name="Text Box 45"/>
          <p:cNvSpPr txBox="1">
            <a:spLocks noChangeArrowheads="1"/>
          </p:cNvSpPr>
          <p:nvPr/>
        </p:nvSpPr>
        <p:spPr bwMode="auto">
          <a:xfrm>
            <a:off x="836613" y="0"/>
            <a:ext cx="7350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</a:rPr>
              <a:t>Independent and Dependent Demand</a:t>
            </a: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179247" name="Text Box 47"/>
          <p:cNvSpPr txBox="1">
            <a:spLocks noChangeArrowheads="1"/>
          </p:cNvSpPr>
          <p:nvPr/>
        </p:nvSpPr>
        <p:spPr bwMode="auto">
          <a:xfrm>
            <a:off x="0" y="11430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 altLang="en-US" sz="3600" b="1">
                <a:latin typeface="Arial" panose="020B0604020202020204" pitchFamily="34" charset="0"/>
              </a:rPr>
              <a:t>Dependent demand:</a:t>
            </a:r>
            <a:r>
              <a:rPr lang="en-US" altLang="en-US" sz="3600">
                <a:latin typeface="Arial" panose="020B0604020202020204" pitchFamily="34" charset="0"/>
              </a:rPr>
              <a:t> Demand for items that are subassemblies or component parts to be used in production of finished goods.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86" name="Group 2"/>
          <p:cNvGraphicFramePr>
            <a:graphicFrameLocks noGrp="1"/>
          </p:cNvGraphicFramePr>
          <p:nvPr/>
        </p:nvGraphicFramePr>
        <p:xfrm>
          <a:off x="152400" y="41148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04081879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50699259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038272008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66994971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41266538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37981647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89316133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89670172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81266200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03740290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501302462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Wood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639164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51225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3589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36872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9254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138075"/>
                  </a:ext>
                </a:extLst>
              </a:tr>
            </a:tbl>
          </a:graphicData>
        </a:graphic>
      </p:graphicFrame>
      <p:sp>
        <p:nvSpPr>
          <p:cNvPr id="144467" name="Text Box 83"/>
          <p:cNvSpPr txBox="1">
            <a:spLocks noChangeArrowheads="1"/>
          </p:cNvSpPr>
          <p:nvPr/>
        </p:nvSpPr>
        <p:spPr bwMode="auto">
          <a:xfrm>
            <a:off x="5638800" y="4191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400</a:t>
            </a:r>
          </a:p>
        </p:txBody>
      </p:sp>
      <p:sp>
        <p:nvSpPr>
          <p:cNvPr id="144468" name="Text Box 84"/>
          <p:cNvSpPr txBox="1">
            <a:spLocks noChangeArrowheads="1"/>
          </p:cNvSpPr>
          <p:nvPr/>
        </p:nvSpPr>
        <p:spPr bwMode="auto">
          <a:xfrm>
            <a:off x="7893050" y="4191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600</a:t>
            </a:r>
          </a:p>
        </p:txBody>
      </p:sp>
      <p:sp>
        <p:nvSpPr>
          <p:cNvPr id="144469" name="Text Box 85"/>
          <p:cNvSpPr txBox="1">
            <a:spLocks noChangeArrowheads="1"/>
          </p:cNvSpPr>
          <p:nvPr/>
        </p:nvSpPr>
        <p:spPr bwMode="auto">
          <a:xfrm>
            <a:off x="4540250" y="4648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70</a:t>
            </a:r>
          </a:p>
        </p:txBody>
      </p:sp>
      <p:sp>
        <p:nvSpPr>
          <p:cNvPr id="144470" name="Text Box 86"/>
          <p:cNvSpPr txBox="1">
            <a:spLocks noChangeArrowheads="1"/>
          </p:cNvSpPr>
          <p:nvPr/>
        </p:nvSpPr>
        <p:spPr bwMode="auto">
          <a:xfrm>
            <a:off x="7893050" y="5530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600</a:t>
            </a:r>
          </a:p>
        </p:txBody>
      </p:sp>
      <p:sp>
        <p:nvSpPr>
          <p:cNvPr id="144471" name="Text Box 87"/>
          <p:cNvSpPr txBox="1">
            <a:spLocks noChangeArrowheads="1"/>
          </p:cNvSpPr>
          <p:nvPr/>
        </p:nvSpPr>
        <p:spPr bwMode="auto">
          <a:xfrm>
            <a:off x="5638800" y="5943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330</a:t>
            </a:r>
          </a:p>
        </p:txBody>
      </p:sp>
      <p:sp>
        <p:nvSpPr>
          <p:cNvPr id="144472" name="Text Box 88"/>
          <p:cNvSpPr txBox="1">
            <a:spLocks noChangeArrowheads="1"/>
          </p:cNvSpPr>
          <p:nvPr/>
        </p:nvSpPr>
        <p:spPr bwMode="auto">
          <a:xfrm>
            <a:off x="7893050" y="5943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600</a:t>
            </a:r>
          </a:p>
        </p:txBody>
      </p:sp>
      <p:sp>
        <p:nvSpPr>
          <p:cNvPr id="144473" name="Text Box 89"/>
          <p:cNvSpPr txBox="1">
            <a:spLocks noChangeArrowheads="1"/>
          </p:cNvSpPr>
          <p:nvPr/>
        </p:nvSpPr>
        <p:spPr bwMode="auto">
          <a:xfrm>
            <a:off x="5149850" y="6400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330</a:t>
            </a:r>
          </a:p>
        </p:txBody>
      </p:sp>
      <p:sp>
        <p:nvSpPr>
          <p:cNvPr id="144474" name="Text Box 90"/>
          <p:cNvSpPr txBox="1">
            <a:spLocks noChangeArrowheads="1"/>
          </p:cNvSpPr>
          <p:nvPr/>
        </p:nvSpPr>
        <p:spPr bwMode="auto">
          <a:xfrm>
            <a:off x="7359650" y="6400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600</a:t>
            </a:r>
          </a:p>
        </p:txBody>
      </p:sp>
      <p:graphicFrame>
        <p:nvGraphicFramePr>
          <p:cNvPr id="144475" name="Group 91"/>
          <p:cNvGraphicFramePr>
            <a:graphicFrameLocks noGrp="1"/>
          </p:cNvGraphicFramePr>
          <p:nvPr/>
        </p:nvGraphicFramePr>
        <p:xfrm>
          <a:off x="152400" y="11430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59281582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4978929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59919746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09249431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778463878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50315426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29207331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4233261103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03870074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88412602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059512818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Shutter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346249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18289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790452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6666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74728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492596"/>
                  </a:ext>
                </a:extLst>
              </a:tr>
            </a:tbl>
          </a:graphicData>
        </a:graphic>
      </p:graphicFrame>
      <p:sp>
        <p:nvSpPr>
          <p:cNvPr id="144556" name="Text Box 172"/>
          <p:cNvSpPr txBox="1">
            <a:spLocks noChangeArrowheads="1"/>
          </p:cNvSpPr>
          <p:nvPr/>
        </p:nvSpPr>
        <p:spPr bwMode="auto">
          <a:xfrm>
            <a:off x="4559300" y="50736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70</a:t>
            </a:r>
          </a:p>
        </p:txBody>
      </p:sp>
      <p:sp>
        <p:nvSpPr>
          <p:cNvPr id="144557" name="Text Box 173"/>
          <p:cNvSpPr txBox="1">
            <a:spLocks noChangeArrowheads="1"/>
          </p:cNvSpPr>
          <p:nvPr/>
        </p:nvSpPr>
        <p:spPr bwMode="auto">
          <a:xfrm>
            <a:off x="5175250" y="51054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70</a:t>
            </a:r>
          </a:p>
        </p:txBody>
      </p:sp>
      <p:sp>
        <p:nvSpPr>
          <p:cNvPr id="144558" name="Text Box 174"/>
          <p:cNvSpPr txBox="1">
            <a:spLocks noChangeArrowheads="1"/>
          </p:cNvSpPr>
          <p:nvPr/>
        </p:nvSpPr>
        <p:spPr bwMode="auto">
          <a:xfrm>
            <a:off x="5708650" y="51054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70</a:t>
            </a:r>
          </a:p>
        </p:txBody>
      </p:sp>
      <p:sp>
        <p:nvSpPr>
          <p:cNvPr id="144559" name="Text Box 175"/>
          <p:cNvSpPr txBox="1">
            <a:spLocks noChangeArrowheads="1"/>
          </p:cNvSpPr>
          <p:nvPr/>
        </p:nvSpPr>
        <p:spPr bwMode="auto">
          <a:xfrm>
            <a:off x="5664200" y="5530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330</a:t>
            </a:r>
          </a:p>
        </p:txBody>
      </p:sp>
      <p:sp>
        <p:nvSpPr>
          <p:cNvPr id="144560" name="Rectangle 176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Wood Section; 4 per unit, LT=1 W</a:t>
            </a:r>
            <a:endParaRPr lang="en-US" altLang="en-US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4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4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67" grpId="0"/>
      <p:bldP spid="144468" grpId="0"/>
      <p:bldP spid="144469" grpId="0"/>
      <p:bldP spid="144470" grpId="0"/>
      <p:bldP spid="144471" grpId="0"/>
      <p:bldP spid="144472" grpId="0"/>
      <p:bldP spid="144473" grpId="0"/>
      <p:bldP spid="144474" grpId="0"/>
      <p:bldP spid="144556" grpId="0"/>
      <p:bldP spid="144557" grpId="0"/>
      <p:bldP spid="144558" grpId="0"/>
      <p:bldP spid="14455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34" name="Group 2"/>
          <p:cNvGraphicFramePr>
            <a:graphicFrameLocks noGrp="1"/>
          </p:cNvGraphicFramePr>
          <p:nvPr/>
        </p:nvGraphicFramePr>
        <p:xfrm>
          <a:off x="152400" y="41148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51014327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97360573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922422596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745596443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38114472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76893491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118763415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6596145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8811154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45463890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769429464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Frame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2W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EOQ 320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06441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7162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67836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27203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46186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474282"/>
                  </a:ext>
                </a:extLst>
              </a:tr>
            </a:tbl>
          </a:graphicData>
        </a:graphic>
      </p:graphicFrame>
      <p:sp>
        <p:nvSpPr>
          <p:cNvPr id="146519" name="Text Box 87"/>
          <p:cNvSpPr txBox="1">
            <a:spLocks noChangeArrowheads="1"/>
          </p:cNvSpPr>
          <p:nvPr/>
        </p:nvSpPr>
        <p:spPr bwMode="auto">
          <a:xfrm>
            <a:off x="5622925" y="59420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320</a:t>
            </a:r>
          </a:p>
        </p:txBody>
      </p:sp>
      <p:sp>
        <p:nvSpPr>
          <p:cNvPr id="146520" name="Text Box 88"/>
          <p:cNvSpPr txBox="1">
            <a:spLocks noChangeArrowheads="1"/>
          </p:cNvSpPr>
          <p:nvPr/>
        </p:nvSpPr>
        <p:spPr bwMode="auto">
          <a:xfrm>
            <a:off x="7832725" y="54848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180</a:t>
            </a:r>
          </a:p>
        </p:txBody>
      </p:sp>
      <p:sp>
        <p:nvSpPr>
          <p:cNvPr id="146521" name="Text Box 89"/>
          <p:cNvSpPr txBox="1">
            <a:spLocks noChangeArrowheads="1"/>
          </p:cNvSpPr>
          <p:nvPr/>
        </p:nvSpPr>
        <p:spPr bwMode="auto">
          <a:xfrm>
            <a:off x="4524375" y="63992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320</a:t>
            </a:r>
          </a:p>
        </p:txBody>
      </p:sp>
      <p:sp>
        <p:nvSpPr>
          <p:cNvPr id="146522" name="Text Box 90"/>
          <p:cNvSpPr txBox="1">
            <a:spLocks noChangeArrowheads="1"/>
          </p:cNvSpPr>
          <p:nvPr/>
        </p:nvSpPr>
        <p:spPr bwMode="auto">
          <a:xfrm>
            <a:off x="6810375" y="63992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320</a:t>
            </a:r>
          </a:p>
        </p:txBody>
      </p:sp>
      <p:graphicFrame>
        <p:nvGraphicFramePr>
          <p:cNvPr id="146523" name="Group 91"/>
          <p:cNvGraphicFramePr>
            <a:graphicFrameLocks noGrp="1"/>
          </p:cNvGraphicFramePr>
          <p:nvPr/>
        </p:nvGraphicFramePr>
        <p:xfrm>
          <a:off x="152400" y="11430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302517328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03997115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60127991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61265249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60142730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746173578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1740386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505348098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203220642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93023938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906912657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Shutter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707594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19515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09845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72623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32903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754824"/>
                  </a:ext>
                </a:extLst>
              </a:tr>
            </a:tbl>
          </a:graphicData>
        </a:graphic>
      </p:graphicFrame>
      <p:sp>
        <p:nvSpPr>
          <p:cNvPr id="146604" name="Rectangle 172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Master Schedule; Lot Size Ordering; EOQ 320, 70</a:t>
            </a:r>
          </a:p>
        </p:txBody>
      </p:sp>
      <p:sp>
        <p:nvSpPr>
          <p:cNvPr id="146605" name="Text Box 173"/>
          <p:cNvSpPr txBox="1">
            <a:spLocks noChangeArrowheads="1"/>
          </p:cNvSpPr>
          <p:nvPr/>
        </p:nvSpPr>
        <p:spPr bwMode="auto">
          <a:xfrm>
            <a:off x="6156325" y="507206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120</a:t>
            </a:r>
          </a:p>
        </p:txBody>
      </p:sp>
      <p:sp>
        <p:nvSpPr>
          <p:cNvPr id="146606" name="Text Box 174"/>
          <p:cNvSpPr txBox="1">
            <a:spLocks noChangeArrowheads="1"/>
          </p:cNvSpPr>
          <p:nvPr/>
        </p:nvSpPr>
        <p:spPr bwMode="auto">
          <a:xfrm>
            <a:off x="6765925" y="507206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120</a:t>
            </a:r>
          </a:p>
        </p:txBody>
      </p:sp>
      <p:sp>
        <p:nvSpPr>
          <p:cNvPr id="146607" name="Text Box 175"/>
          <p:cNvSpPr txBox="1">
            <a:spLocks noChangeArrowheads="1"/>
          </p:cNvSpPr>
          <p:nvPr/>
        </p:nvSpPr>
        <p:spPr bwMode="auto">
          <a:xfrm>
            <a:off x="7267575" y="507206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120</a:t>
            </a:r>
          </a:p>
        </p:txBody>
      </p:sp>
      <p:sp>
        <p:nvSpPr>
          <p:cNvPr id="146608" name="Text Box 176"/>
          <p:cNvSpPr txBox="1">
            <a:spLocks noChangeArrowheads="1"/>
          </p:cNvSpPr>
          <p:nvPr/>
        </p:nvSpPr>
        <p:spPr bwMode="auto">
          <a:xfrm>
            <a:off x="7877175" y="507206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120</a:t>
            </a:r>
          </a:p>
        </p:txBody>
      </p:sp>
      <p:sp>
        <p:nvSpPr>
          <p:cNvPr id="146609" name="Text Box 177"/>
          <p:cNvSpPr txBox="1">
            <a:spLocks noChangeArrowheads="1"/>
          </p:cNvSpPr>
          <p:nvPr/>
        </p:nvSpPr>
        <p:spPr bwMode="auto">
          <a:xfrm>
            <a:off x="8442325" y="50276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140</a:t>
            </a:r>
          </a:p>
        </p:txBody>
      </p:sp>
      <p:sp>
        <p:nvSpPr>
          <p:cNvPr id="146610" name="Text Box 178"/>
          <p:cNvSpPr txBox="1">
            <a:spLocks noChangeArrowheads="1"/>
          </p:cNvSpPr>
          <p:nvPr/>
        </p:nvSpPr>
        <p:spPr bwMode="auto">
          <a:xfrm>
            <a:off x="7848600" y="5911850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320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519" grpId="0"/>
      <p:bldP spid="146520" grpId="0"/>
      <p:bldP spid="146521" grpId="0"/>
      <p:bldP spid="146522" grpId="0"/>
      <p:bldP spid="146605" grpId="0"/>
      <p:bldP spid="146606" grpId="0"/>
      <p:bldP spid="146607" grpId="0"/>
      <p:bldP spid="146608" grpId="0"/>
      <p:bldP spid="146609" grpId="0"/>
      <p:bldP spid="1466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482" name="Group 2"/>
          <p:cNvGraphicFramePr>
            <a:graphicFrameLocks noGrp="1"/>
          </p:cNvGraphicFramePr>
          <p:nvPr/>
        </p:nvGraphicFramePr>
        <p:xfrm>
          <a:off x="152400" y="41148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157623338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762096455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26440912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25422503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86724046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7563742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166494278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65185263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07549661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602686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573279465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Wood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EOQ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94312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68439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7567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24427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E27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E27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96644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531979"/>
                  </a:ext>
                </a:extLst>
              </a:tr>
            </a:tbl>
          </a:graphicData>
        </a:graphic>
      </p:graphicFrame>
      <p:sp>
        <p:nvSpPr>
          <p:cNvPr id="148566" name="Text Box 86"/>
          <p:cNvSpPr txBox="1">
            <a:spLocks noChangeArrowheads="1"/>
          </p:cNvSpPr>
          <p:nvPr/>
        </p:nvSpPr>
        <p:spPr bwMode="auto">
          <a:xfrm>
            <a:off x="7877175" y="552926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580</a:t>
            </a:r>
          </a:p>
        </p:txBody>
      </p:sp>
      <p:sp>
        <p:nvSpPr>
          <p:cNvPr id="148567" name="Text Box 87"/>
          <p:cNvSpPr txBox="1">
            <a:spLocks noChangeArrowheads="1"/>
          </p:cNvSpPr>
          <p:nvPr/>
        </p:nvSpPr>
        <p:spPr bwMode="auto">
          <a:xfrm>
            <a:off x="5622925" y="59420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350</a:t>
            </a:r>
          </a:p>
        </p:txBody>
      </p:sp>
      <p:sp>
        <p:nvSpPr>
          <p:cNvPr id="148568" name="Text Box 88"/>
          <p:cNvSpPr txBox="1">
            <a:spLocks noChangeArrowheads="1"/>
          </p:cNvSpPr>
          <p:nvPr/>
        </p:nvSpPr>
        <p:spPr bwMode="auto">
          <a:xfrm>
            <a:off x="7877175" y="59420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630</a:t>
            </a:r>
          </a:p>
        </p:txBody>
      </p:sp>
      <p:sp>
        <p:nvSpPr>
          <p:cNvPr id="148569" name="Text Box 89"/>
          <p:cNvSpPr txBox="1">
            <a:spLocks noChangeArrowheads="1"/>
          </p:cNvSpPr>
          <p:nvPr/>
        </p:nvSpPr>
        <p:spPr bwMode="auto">
          <a:xfrm>
            <a:off x="5133975" y="63992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350</a:t>
            </a:r>
          </a:p>
        </p:txBody>
      </p:sp>
      <p:sp>
        <p:nvSpPr>
          <p:cNvPr id="148570" name="Text Box 90"/>
          <p:cNvSpPr txBox="1">
            <a:spLocks noChangeArrowheads="1"/>
          </p:cNvSpPr>
          <p:nvPr/>
        </p:nvSpPr>
        <p:spPr bwMode="auto">
          <a:xfrm>
            <a:off x="7343775" y="6399213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630</a:t>
            </a:r>
          </a:p>
        </p:txBody>
      </p:sp>
      <p:graphicFrame>
        <p:nvGraphicFramePr>
          <p:cNvPr id="148571" name="Group 91"/>
          <p:cNvGraphicFramePr>
            <a:graphicFrameLocks noGrp="1"/>
          </p:cNvGraphicFramePr>
          <p:nvPr/>
        </p:nvGraphicFramePr>
        <p:xfrm>
          <a:off x="152400" y="1143000"/>
          <a:ext cx="8839200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164707438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3805601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54018111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62458345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399809876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08768156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26066665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4020532647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333587078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56951288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20172395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Shutter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4991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57371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034217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73821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41873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158966"/>
                  </a:ext>
                </a:extLst>
              </a:tr>
            </a:tbl>
          </a:graphicData>
        </a:graphic>
      </p:graphicFrame>
      <p:sp>
        <p:nvSpPr>
          <p:cNvPr id="148652" name="Text Box 172"/>
          <p:cNvSpPr txBox="1">
            <a:spLocks noChangeArrowheads="1"/>
          </p:cNvSpPr>
          <p:nvPr/>
        </p:nvSpPr>
        <p:spPr bwMode="auto">
          <a:xfrm>
            <a:off x="6300788" y="502761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148653" name="Text Box 173"/>
          <p:cNvSpPr txBox="1">
            <a:spLocks noChangeArrowheads="1"/>
          </p:cNvSpPr>
          <p:nvPr/>
        </p:nvSpPr>
        <p:spPr bwMode="auto">
          <a:xfrm>
            <a:off x="6916738" y="49958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148654" name="Text Box 174"/>
          <p:cNvSpPr txBox="1">
            <a:spLocks noChangeArrowheads="1"/>
          </p:cNvSpPr>
          <p:nvPr/>
        </p:nvSpPr>
        <p:spPr bwMode="auto">
          <a:xfrm>
            <a:off x="7456488" y="502761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148657" name="Rectangle 177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Lot Size Ordering: EOQ 70</a:t>
            </a:r>
          </a:p>
        </p:txBody>
      </p:sp>
      <p:sp>
        <p:nvSpPr>
          <p:cNvPr id="148658" name="Text Box 178"/>
          <p:cNvSpPr txBox="1">
            <a:spLocks noChangeArrowheads="1"/>
          </p:cNvSpPr>
          <p:nvPr/>
        </p:nvSpPr>
        <p:spPr bwMode="auto">
          <a:xfrm>
            <a:off x="7907338" y="49958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148659" name="Text Box 179"/>
          <p:cNvSpPr txBox="1">
            <a:spLocks noChangeArrowheads="1"/>
          </p:cNvSpPr>
          <p:nvPr/>
        </p:nvSpPr>
        <p:spPr bwMode="auto">
          <a:xfrm>
            <a:off x="8440738" y="49958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2"/>
                </a:solidFill>
                <a:latin typeface="Arial" panose="020B0604020202020204" pitchFamily="34" charset="0"/>
              </a:rPr>
              <a:t>50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66" grpId="0"/>
      <p:bldP spid="148567" grpId="0"/>
      <p:bldP spid="148568" grpId="0"/>
      <p:bldP spid="148569" grpId="0"/>
      <p:bldP spid="148570" grpId="0"/>
      <p:bldP spid="148652" grpId="0"/>
      <p:bldP spid="148653" grpId="0"/>
      <p:bldP spid="148654" grpId="0"/>
      <p:bldP spid="148658" grpId="0"/>
      <p:bldP spid="14865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6563"/>
            <a:ext cx="91440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 sz="2900"/>
              <a:t>Practice; Example (pp 606, P2), Units Required, Lead Times</a:t>
            </a:r>
            <a:endParaRPr lang="en-US" altLang="en-US" sz="2900" b="1"/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/>
              <a:t>Item		End	B	C	D	E	F	G	H</a:t>
            </a:r>
          </a:p>
          <a:p>
            <a:pPr algn="l"/>
            <a:r>
              <a:rPr lang="en-US" altLang="en-US"/>
              <a:t>LT (WK)	1	2	3	3	1	2	1	2</a:t>
            </a:r>
          </a:p>
          <a:p>
            <a:pPr algn="l"/>
            <a:r>
              <a:rPr lang="en-US" altLang="en-US"/>
              <a:t>InvOnHand	0	10	10	25	12	30	5	0</a:t>
            </a:r>
          </a:p>
          <a:p>
            <a:pPr algn="l"/>
            <a:r>
              <a:rPr lang="en-US" altLang="en-US"/>
              <a:t>For 20 units of the end item, how many additional units of each item is required</a:t>
            </a:r>
          </a:p>
        </p:txBody>
      </p:sp>
      <p:grpSp>
        <p:nvGrpSpPr>
          <p:cNvPr id="198660" name="Group 4"/>
          <p:cNvGrpSpPr>
            <a:grpSpLocks/>
          </p:cNvGrpSpPr>
          <p:nvPr/>
        </p:nvGrpSpPr>
        <p:grpSpPr bwMode="auto">
          <a:xfrm>
            <a:off x="633413" y="3646488"/>
            <a:ext cx="7404100" cy="2830512"/>
            <a:chOff x="399" y="1297"/>
            <a:chExt cx="4664" cy="1783"/>
          </a:xfrm>
        </p:grpSpPr>
        <p:sp>
          <p:nvSpPr>
            <p:cNvPr id="198661" name="Line 5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2" name="Line 6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3" name="Line 7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4" name="Line 8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5" name="Line 9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666" name="Group 10"/>
            <p:cNvGrpSpPr>
              <a:grpSpLocks/>
            </p:cNvGrpSpPr>
            <p:nvPr/>
          </p:nvGrpSpPr>
          <p:grpSpPr bwMode="auto">
            <a:xfrm>
              <a:off x="3982" y="1845"/>
              <a:ext cx="864" cy="823"/>
              <a:chOff x="3982" y="1845"/>
              <a:chExt cx="864" cy="823"/>
            </a:xfrm>
          </p:grpSpPr>
          <p:sp>
            <p:nvSpPr>
              <p:cNvPr id="198667" name="Line 11"/>
              <p:cNvSpPr>
                <a:spLocks noChangeShapeType="1"/>
              </p:cNvSpPr>
              <p:nvPr/>
            </p:nvSpPr>
            <p:spPr bwMode="auto">
              <a:xfrm>
                <a:off x="4402" y="1845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68" name="Line 12"/>
              <p:cNvSpPr>
                <a:spLocks noChangeShapeType="1"/>
              </p:cNvSpPr>
              <p:nvPr/>
            </p:nvSpPr>
            <p:spPr bwMode="auto">
              <a:xfrm>
                <a:off x="3991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69" name="Line 13"/>
              <p:cNvSpPr>
                <a:spLocks noChangeShapeType="1"/>
              </p:cNvSpPr>
              <p:nvPr/>
            </p:nvSpPr>
            <p:spPr bwMode="auto">
              <a:xfrm>
                <a:off x="3982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70" name="Line 14"/>
              <p:cNvSpPr>
                <a:spLocks noChangeShapeType="1"/>
              </p:cNvSpPr>
              <p:nvPr/>
            </p:nvSpPr>
            <p:spPr bwMode="auto">
              <a:xfrm>
                <a:off x="4846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671" name="Rectangle 15"/>
            <p:cNvSpPr>
              <a:spLocks noChangeArrowheads="1"/>
            </p:cNvSpPr>
            <p:nvPr/>
          </p:nvSpPr>
          <p:spPr bwMode="auto">
            <a:xfrm>
              <a:off x="2846" y="1344"/>
              <a:ext cx="23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98672" name="Rectangle 16"/>
            <p:cNvSpPr>
              <a:spLocks noChangeArrowheads="1"/>
            </p:cNvSpPr>
            <p:nvPr/>
          </p:nvSpPr>
          <p:spPr bwMode="auto">
            <a:xfrm>
              <a:off x="816" y="2815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(2)</a:t>
              </a:r>
            </a:p>
          </p:txBody>
        </p:sp>
        <p:sp>
          <p:nvSpPr>
            <p:cNvPr id="198673" name="Rectangle 17"/>
            <p:cNvSpPr>
              <a:spLocks noChangeArrowheads="1"/>
            </p:cNvSpPr>
            <p:nvPr/>
          </p:nvSpPr>
          <p:spPr bwMode="auto">
            <a:xfrm>
              <a:off x="1675" y="2824"/>
              <a:ext cx="40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F(3)</a:t>
              </a:r>
            </a:p>
          </p:txBody>
        </p:sp>
        <p:sp>
          <p:nvSpPr>
            <p:cNvPr id="198674" name="Rectangle 18"/>
            <p:cNvSpPr>
              <a:spLocks noChangeArrowheads="1"/>
            </p:cNvSpPr>
            <p:nvPr/>
          </p:nvSpPr>
          <p:spPr bwMode="auto">
            <a:xfrm>
              <a:off x="2199" y="2824"/>
              <a:ext cx="47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G (2)</a:t>
              </a:r>
            </a:p>
          </p:txBody>
        </p:sp>
        <p:sp>
          <p:nvSpPr>
            <p:cNvPr id="198675" name="Rectangle 19"/>
            <p:cNvSpPr>
              <a:spLocks noChangeArrowheads="1"/>
            </p:cNvSpPr>
            <p:nvPr/>
          </p:nvSpPr>
          <p:spPr bwMode="auto">
            <a:xfrm>
              <a:off x="4603" y="2824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(2)</a:t>
              </a:r>
            </a:p>
          </p:txBody>
        </p:sp>
        <p:sp>
          <p:nvSpPr>
            <p:cNvPr id="198676" name="Rectangle 20"/>
            <p:cNvSpPr>
              <a:spLocks noChangeArrowheads="1"/>
            </p:cNvSpPr>
            <p:nvPr/>
          </p:nvSpPr>
          <p:spPr bwMode="auto">
            <a:xfrm>
              <a:off x="1248" y="1888"/>
              <a:ext cx="55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 (2)  </a:t>
              </a:r>
            </a:p>
          </p:txBody>
        </p:sp>
        <p:sp>
          <p:nvSpPr>
            <p:cNvPr id="198677" name="Rectangle 21"/>
            <p:cNvSpPr>
              <a:spLocks noChangeArrowheads="1"/>
            </p:cNvSpPr>
            <p:nvPr/>
          </p:nvSpPr>
          <p:spPr bwMode="auto">
            <a:xfrm>
              <a:off x="3984" y="1872"/>
              <a:ext cx="42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D(3)</a:t>
              </a:r>
            </a:p>
          </p:txBody>
        </p:sp>
        <p:sp>
          <p:nvSpPr>
            <p:cNvPr id="198678" name="Rectangle 22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98679" name="Rectangle 23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98680" name="Rectangle 24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198681" name="Group 25"/>
            <p:cNvGrpSpPr>
              <a:grpSpLocks/>
            </p:cNvGrpSpPr>
            <p:nvPr/>
          </p:nvGrpSpPr>
          <p:grpSpPr bwMode="auto">
            <a:xfrm>
              <a:off x="2448" y="1824"/>
              <a:ext cx="864" cy="823"/>
              <a:chOff x="3982" y="1845"/>
              <a:chExt cx="864" cy="823"/>
            </a:xfrm>
          </p:grpSpPr>
          <p:sp>
            <p:nvSpPr>
              <p:cNvPr id="198682" name="Line 26"/>
              <p:cNvSpPr>
                <a:spLocks noChangeShapeType="1"/>
              </p:cNvSpPr>
              <p:nvPr/>
            </p:nvSpPr>
            <p:spPr bwMode="auto">
              <a:xfrm>
                <a:off x="4402" y="1845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83" name="Line 27"/>
              <p:cNvSpPr>
                <a:spLocks noChangeShapeType="1"/>
              </p:cNvSpPr>
              <p:nvPr/>
            </p:nvSpPr>
            <p:spPr bwMode="auto">
              <a:xfrm>
                <a:off x="3991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84" name="Line 28"/>
              <p:cNvSpPr>
                <a:spLocks noChangeShapeType="1"/>
              </p:cNvSpPr>
              <p:nvPr/>
            </p:nvSpPr>
            <p:spPr bwMode="auto">
              <a:xfrm>
                <a:off x="3982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85" name="Line 29"/>
              <p:cNvSpPr>
                <a:spLocks noChangeShapeType="1"/>
              </p:cNvSpPr>
              <p:nvPr/>
            </p:nvSpPr>
            <p:spPr bwMode="auto">
              <a:xfrm>
                <a:off x="4846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686" name="Rectangle 30"/>
            <p:cNvSpPr>
              <a:spLocks noChangeArrowheads="1"/>
            </p:cNvSpPr>
            <p:nvPr/>
          </p:nvSpPr>
          <p:spPr bwMode="auto">
            <a:xfrm>
              <a:off x="2592" y="1872"/>
              <a:ext cx="23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198687" name="Rectangle 31"/>
            <p:cNvSpPr>
              <a:spLocks noChangeArrowheads="1"/>
            </p:cNvSpPr>
            <p:nvPr/>
          </p:nvSpPr>
          <p:spPr bwMode="auto">
            <a:xfrm>
              <a:off x="3024" y="2832"/>
              <a:ext cx="46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E (2)</a:t>
              </a:r>
            </a:p>
          </p:txBody>
        </p:sp>
        <p:sp>
          <p:nvSpPr>
            <p:cNvPr id="198688" name="Rectangle 32"/>
            <p:cNvSpPr>
              <a:spLocks noChangeArrowheads="1"/>
            </p:cNvSpPr>
            <p:nvPr/>
          </p:nvSpPr>
          <p:spPr bwMode="auto">
            <a:xfrm>
              <a:off x="3739" y="2832"/>
              <a:ext cx="4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H (4)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  <a:endParaRPr lang="en-US" altLang="en-US" b="1"/>
          </a:p>
        </p:txBody>
      </p:sp>
      <p:sp>
        <p:nvSpPr>
          <p:cNvPr id="199683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684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685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686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687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9688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199689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91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92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9693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A(20)</a:t>
            </a:r>
          </a:p>
        </p:txBody>
      </p:sp>
      <p:sp>
        <p:nvSpPr>
          <p:cNvPr id="199694" name="Rectangle 14"/>
          <p:cNvSpPr>
            <a:spLocks noChangeArrowheads="1"/>
          </p:cNvSpPr>
          <p:nvPr/>
        </p:nvSpPr>
        <p:spPr bwMode="auto">
          <a:xfrm>
            <a:off x="1295400" y="44688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199695" name="Rectangle 15"/>
          <p:cNvSpPr>
            <a:spLocks noChangeArrowheads="1"/>
          </p:cNvSpPr>
          <p:nvPr/>
        </p:nvSpPr>
        <p:spPr bwMode="auto">
          <a:xfrm>
            <a:off x="2659063" y="448310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F(3)</a:t>
            </a:r>
          </a:p>
        </p:txBody>
      </p:sp>
      <p:sp>
        <p:nvSpPr>
          <p:cNvPr id="199696" name="Rectangle 16"/>
          <p:cNvSpPr>
            <a:spLocks noChangeArrowheads="1"/>
          </p:cNvSpPr>
          <p:nvPr/>
        </p:nvSpPr>
        <p:spPr bwMode="auto">
          <a:xfrm>
            <a:off x="3490913" y="4483100"/>
            <a:ext cx="757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(2)</a:t>
            </a:r>
          </a:p>
        </p:txBody>
      </p:sp>
      <p:sp>
        <p:nvSpPr>
          <p:cNvPr id="199697" name="Rectangle 17"/>
          <p:cNvSpPr>
            <a:spLocks noChangeArrowheads="1"/>
          </p:cNvSpPr>
          <p:nvPr/>
        </p:nvSpPr>
        <p:spPr bwMode="auto">
          <a:xfrm>
            <a:off x="7307263" y="44831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199698" name="Rectangle 18"/>
          <p:cNvSpPr>
            <a:spLocks noChangeArrowheads="1"/>
          </p:cNvSpPr>
          <p:nvPr/>
        </p:nvSpPr>
        <p:spPr bwMode="auto">
          <a:xfrm>
            <a:off x="1554163" y="2997200"/>
            <a:ext cx="884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B (2)  </a:t>
            </a:r>
          </a:p>
        </p:txBody>
      </p:sp>
      <p:sp>
        <p:nvSpPr>
          <p:cNvPr id="199699" name="Rectangle 19"/>
          <p:cNvSpPr>
            <a:spLocks noChangeArrowheads="1"/>
          </p:cNvSpPr>
          <p:nvPr/>
        </p:nvSpPr>
        <p:spPr bwMode="auto">
          <a:xfrm>
            <a:off x="6324600" y="29718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D(3)</a:t>
            </a:r>
          </a:p>
        </p:txBody>
      </p:sp>
      <p:sp>
        <p:nvSpPr>
          <p:cNvPr id="199700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99701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99702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199703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199704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05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06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07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9708" name="Rectangle 28"/>
          <p:cNvSpPr>
            <a:spLocks noChangeArrowheads="1"/>
          </p:cNvSpPr>
          <p:nvPr/>
        </p:nvSpPr>
        <p:spPr bwMode="auto">
          <a:xfrm>
            <a:off x="3962400" y="29718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C(1)</a:t>
            </a:r>
          </a:p>
        </p:txBody>
      </p:sp>
      <p:sp>
        <p:nvSpPr>
          <p:cNvPr id="199709" name="Rectangle 29"/>
          <p:cNvSpPr>
            <a:spLocks noChangeArrowheads="1"/>
          </p:cNvSpPr>
          <p:nvPr/>
        </p:nvSpPr>
        <p:spPr bwMode="auto">
          <a:xfrm>
            <a:off x="4800600" y="44958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199710" name="Rectangle 30"/>
          <p:cNvSpPr>
            <a:spLocks noChangeArrowheads="1"/>
          </p:cNvSpPr>
          <p:nvPr/>
        </p:nvSpPr>
        <p:spPr bwMode="auto">
          <a:xfrm>
            <a:off x="5935663" y="4495800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(4)</a:t>
            </a:r>
          </a:p>
        </p:txBody>
      </p:sp>
      <p:sp>
        <p:nvSpPr>
          <p:cNvPr id="199711" name="Text Box 31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End	B	C	D	E	F	G	H</a:t>
            </a:r>
          </a:p>
          <a:p>
            <a:pPr algn="l"/>
            <a:r>
              <a:rPr lang="en-US" altLang="en-US" sz="1800"/>
              <a:t>InvOnHand	0	10	10	25	12	30	5	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08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09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0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1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712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00713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4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5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6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17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A(20)</a:t>
            </a:r>
          </a:p>
        </p:txBody>
      </p: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1295400" y="44688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0719" name="Rectangle 15"/>
          <p:cNvSpPr>
            <a:spLocks noChangeArrowheads="1"/>
          </p:cNvSpPr>
          <p:nvPr/>
        </p:nvSpPr>
        <p:spPr bwMode="auto">
          <a:xfrm>
            <a:off x="2659063" y="448310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F(3)</a:t>
            </a:r>
          </a:p>
        </p:txBody>
      </p:sp>
      <p:sp>
        <p:nvSpPr>
          <p:cNvPr id="200720" name="Rectangle 16"/>
          <p:cNvSpPr>
            <a:spLocks noChangeArrowheads="1"/>
          </p:cNvSpPr>
          <p:nvPr/>
        </p:nvSpPr>
        <p:spPr bwMode="auto">
          <a:xfrm>
            <a:off x="3490913" y="4483100"/>
            <a:ext cx="757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(2)</a:t>
            </a:r>
          </a:p>
        </p:txBody>
      </p:sp>
      <p:sp>
        <p:nvSpPr>
          <p:cNvPr id="200721" name="Rectangle 17"/>
          <p:cNvSpPr>
            <a:spLocks noChangeArrowheads="1"/>
          </p:cNvSpPr>
          <p:nvPr/>
        </p:nvSpPr>
        <p:spPr bwMode="auto">
          <a:xfrm>
            <a:off x="7307263" y="44831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0722" name="Rectangle 18"/>
          <p:cNvSpPr>
            <a:spLocks noChangeArrowheads="1"/>
          </p:cNvSpPr>
          <p:nvPr/>
        </p:nvSpPr>
        <p:spPr bwMode="auto">
          <a:xfrm>
            <a:off x="1447800" y="2997200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(40)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0723" name="Rectangle 19"/>
          <p:cNvSpPr>
            <a:spLocks noChangeArrowheads="1"/>
          </p:cNvSpPr>
          <p:nvPr/>
        </p:nvSpPr>
        <p:spPr bwMode="auto">
          <a:xfrm>
            <a:off x="625475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D(60)</a:t>
            </a:r>
          </a:p>
        </p:txBody>
      </p:sp>
      <p:sp>
        <p:nvSpPr>
          <p:cNvPr id="200724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0725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0726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00727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00728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29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0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1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32" name="Rectangle 28"/>
          <p:cNvSpPr>
            <a:spLocks noChangeArrowheads="1"/>
          </p:cNvSpPr>
          <p:nvPr/>
        </p:nvSpPr>
        <p:spPr bwMode="auto">
          <a:xfrm>
            <a:off x="389255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C(20)</a:t>
            </a:r>
          </a:p>
        </p:txBody>
      </p:sp>
      <p:sp>
        <p:nvSpPr>
          <p:cNvPr id="200733" name="Rectangle 29"/>
          <p:cNvSpPr>
            <a:spLocks noChangeArrowheads="1"/>
          </p:cNvSpPr>
          <p:nvPr/>
        </p:nvSpPr>
        <p:spPr bwMode="auto">
          <a:xfrm>
            <a:off x="4800600" y="44958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0734" name="Rectangle 30"/>
          <p:cNvSpPr>
            <a:spLocks noChangeArrowheads="1"/>
          </p:cNvSpPr>
          <p:nvPr/>
        </p:nvSpPr>
        <p:spPr bwMode="auto">
          <a:xfrm>
            <a:off x="5935663" y="4495800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(4)</a:t>
            </a:r>
          </a:p>
        </p:txBody>
      </p:sp>
      <p:sp>
        <p:nvSpPr>
          <p:cNvPr id="200735" name="Text Box 31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End	B	C	D	E	F	G	H</a:t>
            </a:r>
          </a:p>
          <a:p>
            <a:pPr algn="l"/>
            <a:r>
              <a:rPr lang="en-US" altLang="en-US" sz="1800"/>
              <a:t>InvOnHand	0	10	10	25	12	30	5	0</a:t>
            </a:r>
          </a:p>
        </p:txBody>
      </p:sp>
      <p:sp>
        <p:nvSpPr>
          <p:cNvPr id="200737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3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1732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1733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1734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1735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736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01737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8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9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40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741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A(20)</a:t>
            </a:r>
          </a:p>
        </p:txBody>
      </p:sp>
      <p:sp>
        <p:nvSpPr>
          <p:cNvPr id="201742" name="Rectangle 14"/>
          <p:cNvSpPr>
            <a:spLocks noChangeArrowheads="1"/>
          </p:cNvSpPr>
          <p:nvPr/>
        </p:nvSpPr>
        <p:spPr bwMode="auto">
          <a:xfrm>
            <a:off x="1295400" y="44688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1743" name="Rectangle 15"/>
          <p:cNvSpPr>
            <a:spLocks noChangeArrowheads="1"/>
          </p:cNvSpPr>
          <p:nvPr/>
        </p:nvSpPr>
        <p:spPr bwMode="auto">
          <a:xfrm>
            <a:off x="2659063" y="448310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F(3)</a:t>
            </a:r>
          </a:p>
        </p:txBody>
      </p:sp>
      <p:sp>
        <p:nvSpPr>
          <p:cNvPr id="201744" name="Rectangle 16"/>
          <p:cNvSpPr>
            <a:spLocks noChangeArrowheads="1"/>
          </p:cNvSpPr>
          <p:nvPr/>
        </p:nvSpPr>
        <p:spPr bwMode="auto">
          <a:xfrm>
            <a:off x="3586163" y="4483100"/>
            <a:ext cx="757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(2)</a:t>
            </a:r>
          </a:p>
        </p:txBody>
      </p:sp>
      <p:sp>
        <p:nvSpPr>
          <p:cNvPr id="201745" name="Rectangle 17"/>
          <p:cNvSpPr>
            <a:spLocks noChangeArrowheads="1"/>
          </p:cNvSpPr>
          <p:nvPr/>
        </p:nvSpPr>
        <p:spPr bwMode="auto">
          <a:xfrm>
            <a:off x="7307263" y="44831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1746" name="Rectangle 18"/>
          <p:cNvSpPr>
            <a:spLocks noChangeArrowheads="1"/>
          </p:cNvSpPr>
          <p:nvPr/>
        </p:nvSpPr>
        <p:spPr bwMode="auto">
          <a:xfrm>
            <a:off x="1266825" y="2997200"/>
            <a:ext cx="1392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(40-10)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1747" name="Rectangle 19"/>
          <p:cNvSpPr>
            <a:spLocks noChangeArrowheads="1"/>
          </p:cNvSpPr>
          <p:nvPr/>
        </p:nvSpPr>
        <p:spPr bwMode="auto">
          <a:xfrm>
            <a:off x="6073775" y="2971800"/>
            <a:ext cx="1182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D(60-25)</a:t>
            </a:r>
          </a:p>
        </p:txBody>
      </p:sp>
      <p:sp>
        <p:nvSpPr>
          <p:cNvPr id="201748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1749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1750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01751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01752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53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54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55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756" name="Rectangle 28"/>
          <p:cNvSpPr>
            <a:spLocks noChangeArrowheads="1"/>
          </p:cNvSpPr>
          <p:nvPr/>
        </p:nvSpPr>
        <p:spPr bwMode="auto">
          <a:xfrm>
            <a:off x="3711575" y="2971800"/>
            <a:ext cx="1182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C(20-10)</a:t>
            </a:r>
          </a:p>
        </p:txBody>
      </p:sp>
      <p:sp>
        <p:nvSpPr>
          <p:cNvPr id="201757" name="Rectangle 29"/>
          <p:cNvSpPr>
            <a:spLocks noChangeArrowheads="1"/>
          </p:cNvSpPr>
          <p:nvPr/>
        </p:nvSpPr>
        <p:spPr bwMode="auto">
          <a:xfrm>
            <a:off x="4800600" y="44958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1758" name="Rectangle 30"/>
          <p:cNvSpPr>
            <a:spLocks noChangeArrowheads="1"/>
          </p:cNvSpPr>
          <p:nvPr/>
        </p:nvSpPr>
        <p:spPr bwMode="auto">
          <a:xfrm>
            <a:off x="5935663" y="4495800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(4)</a:t>
            </a:r>
          </a:p>
        </p:txBody>
      </p:sp>
      <p:sp>
        <p:nvSpPr>
          <p:cNvPr id="201761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56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57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59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760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02761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2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3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4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765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A(20)</a:t>
            </a:r>
          </a:p>
        </p:txBody>
      </p: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1295400" y="4468813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2659063" y="448310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F(3)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3586163" y="4483100"/>
            <a:ext cx="757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(2)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7307263" y="44831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1450975" y="2997200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(30)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6257925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D(35)</a:t>
            </a: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02775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02776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7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8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9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780" name="Rectangle 28"/>
          <p:cNvSpPr>
            <a:spLocks noChangeArrowheads="1"/>
          </p:cNvSpPr>
          <p:nvPr/>
        </p:nvSpPr>
        <p:spPr bwMode="auto">
          <a:xfrm>
            <a:off x="3895725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C(10)</a:t>
            </a:r>
          </a:p>
        </p:txBody>
      </p:sp>
      <p:sp>
        <p:nvSpPr>
          <p:cNvPr id="202781" name="Rectangle 29"/>
          <p:cNvSpPr>
            <a:spLocks noChangeArrowheads="1"/>
          </p:cNvSpPr>
          <p:nvPr/>
        </p:nvSpPr>
        <p:spPr bwMode="auto">
          <a:xfrm>
            <a:off x="4800600" y="44958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(2)</a:t>
            </a:r>
          </a:p>
        </p:txBody>
      </p:sp>
      <p:sp>
        <p:nvSpPr>
          <p:cNvPr id="202782" name="Rectangle 30"/>
          <p:cNvSpPr>
            <a:spLocks noChangeArrowheads="1"/>
          </p:cNvSpPr>
          <p:nvPr/>
        </p:nvSpPr>
        <p:spPr bwMode="auto">
          <a:xfrm>
            <a:off x="5935663" y="4495800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(4)</a:t>
            </a:r>
          </a:p>
        </p:txBody>
      </p:sp>
      <p:sp>
        <p:nvSpPr>
          <p:cNvPr id="202784" name="Rectangle 3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0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1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2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3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784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03785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6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7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8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3789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203790" name="Rectangle 14"/>
          <p:cNvSpPr>
            <a:spLocks noChangeArrowheads="1"/>
          </p:cNvSpPr>
          <p:nvPr/>
        </p:nvSpPr>
        <p:spPr bwMode="auto">
          <a:xfrm>
            <a:off x="1066800" y="4468813"/>
            <a:ext cx="1111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(2*30)</a:t>
            </a:r>
          </a:p>
        </p:txBody>
      </p:sp>
      <p:sp>
        <p:nvSpPr>
          <p:cNvPr id="203791" name="Rectangle 15"/>
          <p:cNvSpPr>
            <a:spLocks noChangeArrowheads="1"/>
          </p:cNvSpPr>
          <p:nvPr/>
        </p:nvSpPr>
        <p:spPr bwMode="auto">
          <a:xfrm>
            <a:off x="2325688" y="4483100"/>
            <a:ext cx="1027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F(3*30)</a:t>
            </a:r>
          </a:p>
        </p:txBody>
      </p:sp>
      <p:sp>
        <p:nvSpPr>
          <p:cNvPr id="203792" name="Rectangle 16"/>
          <p:cNvSpPr>
            <a:spLocks noChangeArrowheads="1"/>
          </p:cNvSpPr>
          <p:nvPr/>
        </p:nvSpPr>
        <p:spPr bwMode="auto">
          <a:xfrm>
            <a:off x="3433763" y="4483100"/>
            <a:ext cx="1138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(2*10)</a:t>
            </a:r>
          </a:p>
        </p:txBody>
      </p:sp>
      <p:sp>
        <p:nvSpPr>
          <p:cNvPr id="203793" name="Rectangle 17"/>
          <p:cNvSpPr>
            <a:spLocks noChangeArrowheads="1"/>
          </p:cNvSpPr>
          <p:nvPr/>
        </p:nvSpPr>
        <p:spPr bwMode="auto">
          <a:xfrm>
            <a:off x="7118350" y="4483100"/>
            <a:ext cx="1111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(2*35)</a:t>
            </a:r>
          </a:p>
        </p:txBody>
      </p:sp>
      <p:sp>
        <p:nvSpPr>
          <p:cNvPr id="203794" name="Rectangle 18"/>
          <p:cNvSpPr>
            <a:spLocks noChangeArrowheads="1"/>
          </p:cNvSpPr>
          <p:nvPr/>
        </p:nvSpPr>
        <p:spPr bwMode="auto">
          <a:xfrm>
            <a:off x="1489075" y="2997200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(30)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3795" name="Rectangle 19"/>
          <p:cNvSpPr>
            <a:spLocks noChangeArrowheads="1"/>
          </p:cNvSpPr>
          <p:nvPr/>
        </p:nvSpPr>
        <p:spPr bwMode="auto">
          <a:xfrm>
            <a:off x="6270625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D(35)</a:t>
            </a:r>
          </a:p>
        </p:txBody>
      </p:sp>
      <p:sp>
        <p:nvSpPr>
          <p:cNvPr id="203796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3798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03799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03800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01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02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03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3804" name="Rectangle 28"/>
          <p:cNvSpPr>
            <a:spLocks noChangeArrowheads="1"/>
          </p:cNvSpPr>
          <p:nvPr/>
        </p:nvSpPr>
        <p:spPr bwMode="auto">
          <a:xfrm>
            <a:off x="381000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C(10)</a:t>
            </a:r>
          </a:p>
        </p:txBody>
      </p:sp>
      <p:sp>
        <p:nvSpPr>
          <p:cNvPr id="203805" name="Rectangle 29"/>
          <p:cNvSpPr>
            <a:spLocks noChangeArrowheads="1"/>
          </p:cNvSpPr>
          <p:nvPr/>
        </p:nvSpPr>
        <p:spPr bwMode="auto">
          <a:xfrm>
            <a:off x="4679950" y="4495800"/>
            <a:ext cx="1111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(2*10)</a:t>
            </a:r>
          </a:p>
        </p:txBody>
      </p:sp>
      <p:sp>
        <p:nvSpPr>
          <p:cNvPr id="203806" name="Rectangle 30"/>
          <p:cNvSpPr>
            <a:spLocks noChangeArrowheads="1"/>
          </p:cNvSpPr>
          <p:nvPr/>
        </p:nvSpPr>
        <p:spPr bwMode="auto">
          <a:xfrm>
            <a:off x="5746750" y="4495800"/>
            <a:ext cx="1125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(4*35)</a:t>
            </a:r>
          </a:p>
        </p:txBody>
      </p:sp>
      <p:sp>
        <p:nvSpPr>
          <p:cNvPr id="203808" name="Rectangle 3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04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05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06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07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08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04809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0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1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2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13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1295400" y="4468813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(60)</a:t>
            </a:r>
          </a:p>
        </p:txBody>
      </p:sp>
      <p:sp>
        <p:nvSpPr>
          <p:cNvPr id="204815" name="Rectangle 15"/>
          <p:cNvSpPr>
            <a:spLocks noChangeArrowheads="1"/>
          </p:cNvSpPr>
          <p:nvPr/>
        </p:nvSpPr>
        <p:spPr bwMode="auto">
          <a:xfrm>
            <a:off x="2589213" y="4483100"/>
            <a:ext cx="787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F(90)</a:t>
            </a:r>
          </a:p>
        </p:txBody>
      </p:sp>
      <p:sp>
        <p:nvSpPr>
          <p:cNvPr id="204816" name="Rectangle 16"/>
          <p:cNvSpPr>
            <a:spLocks noChangeArrowheads="1"/>
          </p:cNvSpPr>
          <p:nvPr/>
        </p:nvSpPr>
        <p:spPr bwMode="auto">
          <a:xfrm>
            <a:off x="3521075" y="4483100"/>
            <a:ext cx="898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(20)</a:t>
            </a:r>
          </a:p>
        </p:txBody>
      </p:sp>
      <p:sp>
        <p:nvSpPr>
          <p:cNvPr id="204817" name="Rectangle 17"/>
          <p:cNvSpPr>
            <a:spLocks noChangeArrowheads="1"/>
          </p:cNvSpPr>
          <p:nvPr/>
        </p:nvSpPr>
        <p:spPr bwMode="auto">
          <a:xfrm>
            <a:off x="7237413" y="4483100"/>
            <a:ext cx="871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(70)</a:t>
            </a:r>
          </a:p>
        </p:txBody>
      </p:sp>
      <p:sp>
        <p:nvSpPr>
          <p:cNvPr id="204818" name="Rectangle 18"/>
          <p:cNvSpPr>
            <a:spLocks noChangeArrowheads="1"/>
          </p:cNvSpPr>
          <p:nvPr/>
        </p:nvSpPr>
        <p:spPr bwMode="auto">
          <a:xfrm>
            <a:off x="1447800" y="2997200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(30)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4819" name="Rectangle 19"/>
          <p:cNvSpPr>
            <a:spLocks noChangeArrowheads="1"/>
          </p:cNvSpPr>
          <p:nvPr/>
        </p:nvSpPr>
        <p:spPr bwMode="auto">
          <a:xfrm>
            <a:off x="625475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D(35)</a:t>
            </a:r>
          </a:p>
        </p:txBody>
      </p:sp>
      <p:sp>
        <p:nvSpPr>
          <p:cNvPr id="204820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4821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4822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04823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04824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25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26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27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28" name="Rectangle 28"/>
          <p:cNvSpPr>
            <a:spLocks noChangeArrowheads="1"/>
          </p:cNvSpPr>
          <p:nvPr/>
        </p:nvSpPr>
        <p:spPr bwMode="auto">
          <a:xfrm>
            <a:off x="381000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C(10)</a:t>
            </a:r>
          </a:p>
        </p:txBody>
      </p:sp>
      <p:sp>
        <p:nvSpPr>
          <p:cNvPr id="204829" name="Rectangle 29"/>
          <p:cNvSpPr>
            <a:spLocks noChangeArrowheads="1"/>
          </p:cNvSpPr>
          <p:nvPr/>
        </p:nvSpPr>
        <p:spPr bwMode="auto">
          <a:xfrm>
            <a:off x="4800600" y="44958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(20)</a:t>
            </a:r>
          </a:p>
        </p:txBody>
      </p:sp>
      <p:sp>
        <p:nvSpPr>
          <p:cNvPr id="204830" name="Rectangle 30"/>
          <p:cNvSpPr>
            <a:spLocks noChangeArrowheads="1"/>
          </p:cNvSpPr>
          <p:nvPr/>
        </p:nvSpPr>
        <p:spPr bwMode="auto">
          <a:xfrm>
            <a:off x="5795963" y="4495800"/>
            <a:ext cx="1027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(140)</a:t>
            </a:r>
          </a:p>
        </p:txBody>
      </p:sp>
      <p:sp>
        <p:nvSpPr>
          <p:cNvPr id="204831" name="Text Box 31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E	F	G	H</a:t>
            </a:r>
          </a:p>
          <a:p>
            <a:pPr algn="l"/>
            <a:r>
              <a:rPr lang="en-US" altLang="en-US" sz="1800"/>
              <a:t>InvOnHand	12	30	5	0</a:t>
            </a:r>
          </a:p>
        </p:txBody>
      </p:sp>
      <p:sp>
        <p:nvSpPr>
          <p:cNvPr id="204833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2878138" y="989013"/>
            <a:ext cx="0" cy="5192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Line 3"/>
          <p:cNvSpPr>
            <a:spLocks noChangeShapeType="1"/>
          </p:cNvSpPr>
          <p:nvPr/>
        </p:nvSpPr>
        <p:spPr bwMode="auto">
          <a:xfrm>
            <a:off x="5334000" y="1066800"/>
            <a:ext cx="76200" cy="518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301" name="Group 5"/>
          <p:cNvGrpSpPr>
            <a:grpSpLocks/>
          </p:cNvGrpSpPr>
          <p:nvPr/>
        </p:nvGrpSpPr>
        <p:grpSpPr bwMode="auto">
          <a:xfrm>
            <a:off x="1036638" y="3208338"/>
            <a:ext cx="1252537" cy="1344612"/>
            <a:chOff x="580" y="2293"/>
            <a:chExt cx="789" cy="847"/>
          </a:xfrm>
        </p:grpSpPr>
        <p:sp>
          <p:nvSpPr>
            <p:cNvPr id="55302" name="Freeform 6"/>
            <p:cNvSpPr>
              <a:spLocks/>
            </p:cNvSpPr>
            <p:nvPr/>
          </p:nvSpPr>
          <p:spPr bwMode="auto">
            <a:xfrm>
              <a:off x="588" y="2431"/>
              <a:ext cx="781" cy="709"/>
            </a:xfrm>
            <a:custGeom>
              <a:avLst/>
              <a:gdLst>
                <a:gd name="T0" fmla="*/ 780 w 781"/>
                <a:gd name="T1" fmla="*/ 8 h 709"/>
                <a:gd name="T2" fmla="*/ 780 w 781"/>
                <a:gd name="T3" fmla="*/ 584 h 709"/>
                <a:gd name="T4" fmla="*/ 768 w 781"/>
                <a:gd name="T5" fmla="*/ 606 h 709"/>
                <a:gd name="T6" fmla="*/ 749 w 781"/>
                <a:gd name="T7" fmla="*/ 626 h 709"/>
                <a:gd name="T8" fmla="*/ 721 w 781"/>
                <a:gd name="T9" fmla="*/ 644 h 709"/>
                <a:gd name="T10" fmla="*/ 684 w 781"/>
                <a:gd name="T11" fmla="*/ 662 h 709"/>
                <a:gd name="T12" fmla="*/ 635 w 781"/>
                <a:gd name="T13" fmla="*/ 678 h 709"/>
                <a:gd name="T14" fmla="*/ 582 w 781"/>
                <a:gd name="T15" fmla="*/ 690 h 709"/>
                <a:gd name="T16" fmla="*/ 526 w 781"/>
                <a:gd name="T17" fmla="*/ 698 h 709"/>
                <a:gd name="T18" fmla="*/ 474 w 781"/>
                <a:gd name="T19" fmla="*/ 704 h 709"/>
                <a:gd name="T20" fmla="*/ 424 w 781"/>
                <a:gd name="T21" fmla="*/ 708 h 709"/>
                <a:gd name="T22" fmla="*/ 371 w 781"/>
                <a:gd name="T23" fmla="*/ 708 h 709"/>
                <a:gd name="T24" fmla="*/ 310 w 781"/>
                <a:gd name="T25" fmla="*/ 704 h 709"/>
                <a:gd name="T26" fmla="*/ 257 w 781"/>
                <a:gd name="T27" fmla="*/ 700 h 709"/>
                <a:gd name="T28" fmla="*/ 201 w 781"/>
                <a:gd name="T29" fmla="*/ 692 h 709"/>
                <a:gd name="T30" fmla="*/ 152 w 781"/>
                <a:gd name="T31" fmla="*/ 680 h 709"/>
                <a:gd name="T32" fmla="*/ 111 w 781"/>
                <a:gd name="T33" fmla="*/ 668 h 709"/>
                <a:gd name="T34" fmla="*/ 71 w 781"/>
                <a:gd name="T35" fmla="*/ 652 h 709"/>
                <a:gd name="T36" fmla="*/ 40 w 781"/>
                <a:gd name="T37" fmla="*/ 634 h 709"/>
                <a:gd name="T38" fmla="*/ 25 w 781"/>
                <a:gd name="T39" fmla="*/ 622 h 709"/>
                <a:gd name="T40" fmla="*/ 9 w 781"/>
                <a:gd name="T41" fmla="*/ 604 h 709"/>
                <a:gd name="T42" fmla="*/ 0 w 781"/>
                <a:gd name="T43" fmla="*/ 582 h 709"/>
                <a:gd name="T44" fmla="*/ 0 w 781"/>
                <a:gd name="T45" fmla="*/ 0 h 709"/>
                <a:gd name="T46" fmla="*/ 780 w 781"/>
                <a:gd name="T47" fmla="*/ 8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1" h="709">
                  <a:moveTo>
                    <a:pt x="780" y="8"/>
                  </a:moveTo>
                  <a:lnTo>
                    <a:pt x="780" y="584"/>
                  </a:lnTo>
                  <a:lnTo>
                    <a:pt x="768" y="606"/>
                  </a:lnTo>
                  <a:lnTo>
                    <a:pt x="749" y="626"/>
                  </a:lnTo>
                  <a:lnTo>
                    <a:pt x="721" y="644"/>
                  </a:lnTo>
                  <a:lnTo>
                    <a:pt x="684" y="662"/>
                  </a:lnTo>
                  <a:lnTo>
                    <a:pt x="635" y="678"/>
                  </a:lnTo>
                  <a:lnTo>
                    <a:pt x="582" y="690"/>
                  </a:lnTo>
                  <a:lnTo>
                    <a:pt x="526" y="698"/>
                  </a:lnTo>
                  <a:lnTo>
                    <a:pt x="474" y="704"/>
                  </a:lnTo>
                  <a:lnTo>
                    <a:pt x="424" y="708"/>
                  </a:lnTo>
                  <a:lnTo>
                    <a:pt x="371" y="708"/>
                  </a:lnTo>
                  <a:lnTo>
                    <a:pt x="310" y="704"/>
                  </a:lnTo>
                  <a:lnTo>
                    <a:pt x="257" y="700"/>
                  </a:lnTo>
                  <a:lnTo>
                    <a:pt x="201" y="692"/>
                  </a:lnTo>
                  <a:lnTo>
                    <a:pt x="152" y="680"/>
                  </a:lnTo>
                  <a:lnTo>
                    <a:pt x="111" y="668"/>
                  </a:lnTo>
                  <a:lnTo>
                    <a:pt x="71" y="652"/>
                  </a:lnTo>
                  <a:lnTo>
                    <a:pt x="40" y="634"/>
                  </a:lnTo>
                  <a:lnTo>
                    <a:pt x="25" y="622"/>
                  </a:lnTo>
                  <a:lnTo>
                    <a:pt x="9" y="604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780" y="8"/>
                  </a:lnTo>
                </a:path>
              </a:pathLst>
            </a:custGeom>
            <a:solidFill>
              <a:srgbClr val="8AC8B8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3" name="Oval 7"/>
            <p:cNvSpPr>
              <a:spLocks noChangeArrowheads="1"/>
            </p:cNvSpPr>
            <p:nvPr/>
          </p:nvSpPr>
          <p:spPr bwMode="auto">
            <a:xfrm>
              <a:off x="580" y="2293"/>
              <a:ext cx="765" cy="244"/>
            </a:xfrm>
            <a:prstGeom prst="ellipse">
              <a:avLst/>
            </a:prstGeom>
            <a:solidFill>
              <a:srgbClr val="8AC8B8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5304" name="Group 8"/>
          <p:cNvGrpSpPr>
            <a:grpSpLocks/>
          </p:cNvGrpSpPr>
          <p:nvPr/>
        </p:nvGrpSpPr>
        <p:grpSpPr bwMode="auto">
          <a:xfrm>
            <a:off x="6022975" y="1473200"/>
            <a:ext cx="2182813" cy="1830388"/>
            <a:chOff x="3721" y="1200"/>
            <a:chExt cx="1375" cy="1153"/>
          </a:xfrm>
        </p:grpSpPr>
        <p:sp>
          <p:nvSpPr>
            <p:cNvPr id="55305" name="Freeform 9"/>
            <p:cNvSpPr>
              <a:spLocks/>
            </p:cNvSpPr>
            <p:nvPr/>
          </p:nvSpPr>
          <p:spPr bwMode="auto">
            <a:xfrm>
              <a:off x="3985" y="1200"/>
              <a:ext cx="1111" cy="697"/>
            </a:xfrm>
            <a:custGeom>
              <a:avLst/>
              <a:gdLst>
                <a:gd name="T0" fmla="*/ 0 w 1111"/>
                <a:gd name="T1" fmla="*/ 642 h 697"/>
                <a:gd name="T2" fmla="*/ 0 w 1111"/>
                <a:gd name="T3" fmla="*/ 0 h 697"/>
                <a:gd name="T4" fmla="*/ 1110 w 1111"/>
                <a:gd name="T5" fmla="*/ 0 h 697"/>
                <a:gd name="T6" fmla="*/ 1110 w 1111"/>
                <a:gd name="T7" fmla="*/ 381 h 697"/>
                <a:gd name="T8" fmla="*/ 975 w 1111"/>
                <a:gd name="T9" fmla="*/ 381 h 697"/>
                <a:gd name="T10" fmla="*/ 912 w 1111"/>
                <a:gd name="T11" fmla="*/ 387 h 697"/>
                <a:gd name="T12" fmla="*/ 858 w 1111"/>
                <a:gd name="T13" fmla="*/ 399 h 697"/>
                <a:gd name="T14" fmla="*/ 795 w 1111"/>
                <a:gd name="T15" fmla="*/ 417 h 697"/>
                <a:gd name="T16" fmla="*/ 732 w 1111"/>
                <a:gd name="T17" fmla="*/ 441 h 697"/>
                <a:gd name="T18" fmla="*/ 678 w 1111"/>
                <a:gd name="T19" fmla="*/ 468 h 697"/>
                <a:gd name="T20" fmla="*/ 624 w 1111"/>
                <a:gd name="T21" fmla="*/ 507 h 697"/>
                <a:gd name="T22" fmla="*/ 570 w 1111"/>
                <a:gd name="T23" fmla="*/ 552 h 697"/>
                <a:gd name="T24" fmla="*/ 522 w 1111"/>
                <a:gd name="T25" fmla="*/ 591 h 697"/>
                <a:gd name="T26" fmla="*/ 489 w 1111"/>
                <a:gd name="T27" fmla="*/ 615 h 697"/>
                <a:gd name="T28" fmla="*/ 453 w 1111"/>
                <a:gd name="T29" fmla="*/ 636 h 697"/>
                <a:gd name="T30" fmla="*/ 402 w 1111"/>
                <a:gd name="T31" fmla="*/ 663 h 697"/>
                <a:gd name="T32" fmla="*/ 348 w 1111"/>
                <a:gd name="T33" fmla="*/ 681 h 697"/>
                <a:gd name="T34" fmla="*/ 294 w 1111"/>
                <a:gd name="T35" fmla="*/ 693 h 697"/>
                <a:gd name="T36" fmla="*/ 240 w 1111"/>
                <a:gd name="T37" fmla="*/ 696 h 697"/>
                <a:gd name="T38" fmla="*/ 186 w 1111"/>
                <a:gd name="T39" fmla="*/ 693 h 697"/>
                <a:gd name="T40" fmla="*/ 132 w 1111"/>
                <a:gd name="T41" fmla="*/ 684 h 697"/>
                <a:gd name="T42" fmla="*/ 90 w 1111"/>
                <a:gd name="T43" fmla="*/ 675 h 697"/>
                <a:gd name="T44" fmla="*/ 42 w 1111"/>
                <a:gd name="T45" fmla="*/ 660 h 697"/>
                <a:gd name="T46" fmla="*/ 0 w 1111"/>
                <a:gd name="T47" fmla="*/ 64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11" h="697">
                  <a:moveTo>
                    <a:pt x="0" y="642"/>
                  </a:moveTo>
                  <a:lnTo>
                    <a:pt x="0" y="0"/>
                  </a:lnTo>
                  <a:lnTo>
                    <a:pt x="1110" y="0"/>
                  </a:lnTo>
                  <a:lnTo>
                    <a:pt x="1110" y="381"/>
                  </a:lnTo>
                  <a:lnTo>
                    <a:pt x="975" y="381"/>
                  </a:lnTo>
                  <a:lnTo>
                    <a:pt x="912" y="387"/>
                  </a:lnTo>
                  <a:lnTo>
                    <a:pt x="858" y="399"/>
                  </a:lnTo>
                  <a:lnTo>
                    <a:pt x="795" y="417"/>
                  </a:lnTo>
                  <a:lnTo>
                    <a:pt x="732" y="441"/>
                  </a:lnTo>
                  <a:lnTo>
                    <a:pt x="678" y="468"/>
                  </a:lnTo>
                  <a:lnTo>
                    <a:pt x="624" y="507"/>
                  </a:lnTo>
                  <a:lnTo>
                    <a:pt x="570" y="552"/>
                  </a:lnTo>
                  <a:lnTo>
                    <a:pt x="522" y="591"/>
                  </a:lnTo>
                  <a:lnTo>
                    <a:pt x="489" y="615"/>
                  </a:lnTo>
                  <a:lnTo>
                    <a:pt x="453" y="636"/>
                  </a:lnTo>
                  <a:lnTo>
                    <a:pt x="402" y="663"/>
                  </a:lnTo>
                  <a:lnTo>
                    <a:pt x="348" y="681"/>
                  </a:lnTo>
                  <a:lnTo>
                    <a:pt x="294" y="693"/>
                  </a:lnTo>
                  <a:lnTo>
                    <a:pt x="240" y="696"/>
                  </a:lnTo>
                  <a:lnTo>
                    <a:pt x="186" y="693"/>
                  </a:lnTo>
                  <a:lnTo>
                    <a:pt x="132" y="684"/>
                  </a:lnTo>
                  <a:lnTo>
                    <a:pt x="90" y="675"/>
                  </a:lnTo>
                  <a:lnTo>
                    <a:pt x="42" y="660"/>
                  </a:lnTo>
                  <a:lnTo>
                    <a:pt x="0" y="642"/>
                  </a:lnTo>
                </a:path>
              </a:pathLst>
            </a:custGeom>
            <a:solidFill>
              <a:srgbClr val="8AC8B8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6" name="Freeform 10"/>
            <p:cNvSpPr>
              <a:spLocks/>
            </p:cNvSpPr>
            <p:nvPr/>
          </p:nvSpPr>
          <p:spPr bwMode="auto">
            <a:xfrm>
              <a:off x="3853" y="1428"/>
              <a:ext cx="1111" cy="697"/>
            </a:xfrm>
            <a:custGeom>
              <a:avLst/>
              <a:gdLst>
                <a:gd name="T0" fmla="*/ 0 w 1111"/>
                <a:gd name="T1" fmla="*/ 642 h 697"/>
                <a:gd name="T2" fmla="*/ 0 w 1111"/>
                <a:gd name="T3" fmla="*/ 0 h 697"/>
                <a:gd name="T4" fmla="*/ 1110 w 1111"/>
                <a:gd name="T5" fmla="*/ 0 h 697"/>
                <a:gd name="T6" fmla="*/ 1110 w 1111"/>
                <a:gd name="T7" fmla="*/ 381 h 697"/>
                <a:gd name="T8" fmla="*/ 975 w 1111"/>
                <a:gd name="T9" fmla="*/ 381 h 697"/>
                <a:gd name="T10" fmla="*/ 912 w 1111"/>
                <a:gd name="T11" fmla="*/ 387 h 697"/>
                <a:gd name="T12" fmla="*/ 858 w 1111"/>
                <a:gd name="T13" fmla="*/ 399 h 697"/>
                <a:gd name="T14" fmla="*/ 795 w 1111"/>
                <a:gd name="T15" fmla="*/ 417 h 697"/>
                <a:gd name="T16" fmla="*/ 732 w 1111"/>
                <a:gd name="T17" fmla="*/ 441 h 697"/>
                <a:gd name="T18" fmla="*/ 678 w 1111"/>
                <a:gd name="T19" fmla="*/ 468 h 697"/>
                <a:gd name="T20" fmla="*/ 624 w 1111"/>
                <a:gd name="T21" fmla="*/ 507 h 697"/>
                <a:gd name="T22" fmla="*/ 570 w 1111"/>
                <a:gd name="T23" fmla="*/ 552 h 697"/>
                <a:gd name="T24" fmla="*/ 522 w 1111"/>
                <a:gd name="T25" fmla="*/ 591 h 697"/>
                <a:gd name="T26" fmla="*/ 489 w 1111"/>
                <a:gd name="T27" fmla="*/ 615 h 697"/>
                <a:gd name="T28" fmla="*/ 453 w 1111"/>
                <a:gd name="T29" fmla="*/ 636 h 697"/>
                <a:gd name="T30" fmla="*/ 402 w 1111"/>
                <a:gd name="T31" fmla="*/ 663 h 697"/>
                <a:gd name="T32" fmla="*/ 348 w 1111"/>
                <a:gd name="T33" fmla="*/ 681 h 697"/>
                <a:gd name="T34" fmla="*/ 294 w 1111"/>
                <a:gd name="T35" fmla="*/ 693 h 697"/>
                <a:gd name="T36" fmla="*/ 240 w 1111"/>
                <a:gd name="T37" fmla="*/ 696 h 697"/>
                <a:gd name="T38" fmla="*/ 186 w 1111"/>
                <a:gd name="T39" fmla="*/ 693 h 697"/>
                <a:gd name="T40" fmla="*/ 132 w 1111"/>
                <a:gd name="T41" fmla="*/ 684 h 697"/>
                <a:gd name="T42" fmla="*/ 90 w 1111"/>
                <a:gd name="T43" fmla="*/ 675 h 697"/>
                <a:gd name="T44" fmla="*/ 42 w 1111"/>
                <a:gd name="T45" fmla="*/ 660 h 697"/>
                <a:gd name="T46" fmla="*/ 0 w 1111"/>
                <a:gd name="T47" fmla="*/ 64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11" h="697">
                  <a:moveTo>
                    <a:pt x="0" y="642"/>
                  </a:moveTo>
                  <a:lnTo>
                    <a:pt x="0" y="0"/>
                  </a:lnTo>
                  <a:lnTo>
                    <a:pt x="1110" y="0"/>
                  </a:lnTo>
                  <a:lnTo>
                    <a:pt x="1110" y="381"/>
                  </a:lnTo>
                  <a:lnTo>
                    <a:pt x="975" y="381"/>
                  </a:lnTo>
                  <a:lnTo>
                    <a:pt x="912" y="387"/>
                  </a:lnTo>
                  <a:lnTo>
                    <a:pt x="858" y="399"/>
                  </a:lnTo>
                  <a:lnTo>
                    <a:pt x="795" y="417"/>
                  </a:lnTo>
                  <a:lnTo>
                    <a:pt x="732" y="441"/>
                  </a:lnTo>
                  <a:lnTo>
                    <a:pt x="678" y="468"/>
                  </a:lnTo>
                  <a:lnTo>
                    <a:pt x="624" y="507"/>
                  </a:lnTo>
                  <a:lnTo>
                    <a:pt x="570" y="552"/>
                  </a:lnTo>
                  <a:lnTo>
                    <a:pt x="522" y="591"/>
                  </a:lnTo>
                  <a:lnTo>
                    <a:pt x="489" y="615"/>
                  </a:lnTo>
                  <a:lnTo>
                    <a:pt x="453" y="636"/>
                  </a:lnTo>
                  <a:lnTo>
                    <a:pt x="402" y="663"/>
                  </a:lnTo>
                  <a:lnTo>
                    <a:pt x="348" y="681"/>
                  </a:lnTo>
                  <a:lnTo>
                    <a:pt x="294" y="693"/>
                  </a:lnTo>
                  <a:lnTo>
                    <a:pt x="240" y="696"/>
                  </a:lnTo>
                  <a:lnTo>
                    <a:pt x="186" y="693"/>
                  </a:lnTo>
                  <a:lnTo>
                    <a:pt x="132" y="684"/>
                  </a:lnTo>
                  <a:lnTo>
                    <a:pt x="90" y="675"/>
                  </a:lnTo>
                  <a:lnTo>
                    <a:pt x="42" y="660"/>
                  </a:lnTo>
                  <a:lnTo>
                    <a:pt x="0" y="642"/>
                  </a:lnTo>
                </a:path>
              </a:pathLst>
            </a:custGeom>
            <a:solidFill>
              <a:srgbClr val="8AC8B8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7" name="Freeform 11"/>
            <p:cNvSpPr>
              <a:spLocks/>
            </p:cNvSpPr>
            <p:nvPr/>
          </p:nvSpPr>
          <p:spPr bwMode="auto">
            <a:xfrm>
              <a:off x="3721" y="1656"/>
              <a:ext cx="1111" cy="697"/>
            </a:xfrm>
            <a:custGeom>
              <a:avLst/>
              <a:gdLst>
                <a:gd name="T0" fmla="*/ 0 w 1111"/>
                <a:gd name="T1" fmla="*/ 642 h 697"/>
                <a:gd name="T2" fmla="*/ 0 w 1111"/>
                <a:gd name="T3" fmla="*/ 0 h 697"/>
                <a:gd name="T4" fmla="*/ 1110 w 1111"/>
                <a:gd name="T5" fmla="*/ 0 h 697"/>
                <a:gd name="T6" fmla="*/ 1110 w 1111"/>
                <a:gd name="T7" fmla="*/ 381 h 697"/>
                <a:gd name="T8" fmla="*/ 975 w 1111"/>
                <a:gd name="T9" fmla="*/ 381 h 697"/>
                <a:gd name="T10" fmla="*/ 912 w 1111"/>
                <a:gd name="T11" fmla="*/ 387 h 697"/>
                <a:gd name="T12" fmla="*/ 858 w 1111"/>
                <a:gd name="T13" fmla="*/ 399 h 697"/>
                <a:gd name="T14" fmla="*/ 795 w 1111"/>
                <a:gd name="T15" fmla="*/ 417 h 697"/>
                <a:gd name="T16" fmla="*/ 732 w 1111"/>
                <a:gd name="T17" fmla="*/ 441 h 697"/>
                <a:gd name="T18" fmla="*/ 678 w 1111"/>
                <a:gd name="T19" fmla="*/ 468 h 697"/>
                <a:gd name="T20" fmla="*/ 624 w 1111"/>
                <a:gd name="T21" fmla="*/ 507 h 697"/>
                <a:gd name="T22" fmla="*/ 570 w 1111"/>
                <a:gd name="T23" fmla="*/ 552 h 697"/>
                <a:gd name="T24" fmla="*/ 522 w 1111"/>
                <a:gd name="T25" fmla="*/ 591 h 697"/>
                <a:gd name="T26" fmla="*/ 489 w 1111"/>
                <a:gd name="T27" fmla="*/ 615 h 697"/>
                <a:gd name="T28" fmla="*/ 453 w 1111"/>
                <a:gd name="T29" fmla="*/ 636 h 697"/>
                <a:gd name="T30" fmla="*/ 402 w 1111"/>
                <a:gd name="T31" fmla="*/ 663 h 697"/>
                <a:gd name="T32" fmla="*/ 348 w 1111"/>
                <a:gd name="T33" fmla="*/ 681 h 697"/>
                <a:gd name="T34" fmla="*/ 294 w 1111"/>
                <a:gd name="T35" fmla="*/ 693 h 697"/>
                <a:gd name="T36" fmla="*/ 240 w 1111"/>
                <a:gd name="T37" fmla="*/ 696 h 697"/>
                <a:gd name="T38" fmla="*/ 186 w 1111"/>
                <a:gd name="T39" fmla="*/ 693 h 697"/>
                <a:gd name="T40" fmla="*/ 132 w 1111"/>
                <a:gd name="T41" fmla="*/ 684 h 697"/>
                <a:gd name="T42" fmla="*/ 90 w 1111"/>
                <a:gd name="T43" fmla="*/ 675 h 697"/>
                <a:gd name="T44" fmla="*/ 42 w 1111"/>
                <a:gd name="T45" fmla="*/ 660 h 697"/>
                <a:gd name="T46" fmla="*/ 0 w 1111"/>
                <a:gd name="T47" fmla="*/ 64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11" h="697">
                  <a:moveTo>
                    <a:pt x="0" y="642"/>
                  </a:moveTo>
                  <a:lnTo>
                    <a:pt x="0" y="0"/>
                  </a:lnTo>
                  <a:lnTo>
                    <a:pt x="1110" y="0"/>
                  </a:lnTo>
                  <a:lnTo>
                    <a:pt x="1110" y="381"/>
                  </a:lnTo>
                  <a:lnTo>
                    <a:pt x="975" y="381"/>
                  </a:lnTo>
                  <a:lnTo>
                    <a:pt x="912" y="387"/>
                  </a:lnTo>
                  <a:lnTo>
                    <a:pt x="858" y="399"/>
                  </a:lnTo>
                  <a:lnTo>
                    <a:pt x="795" y="417"/>
                  </a:lnTo>
                  <a:lnTo>
                    <a:pt x="732" y="441"/>
                  </a:lnTo>
                  <a:lnTo>
                    <a:pt x="678" y="468"/>
                  </a:lnTo>
                  <a:lnTo>
                    <a:pt x="624" y="507"/>
                  </a:lnTo>
                  <a:lnTo>
                    <a:pt x="570" y="552"/>
                  </a:lnTo>
                  <a:lnTo>
                    <a:pt x="522" y="591"/>
                  </a:lnTo>
                  <a:lnTo>
                    <a:pt x="489" y="615"/>
                  </a:lnTo>
                  <a:lnTo>
                    <a:pt x="453" y="636"/>
                  </a:lnTo>
                  <a:lnTo>
                    <a:pt x="402" y="663"/>
                  </a:lnTo>
                  <a:lnTo>
                    <a:pt x="348" y="681"/>
                  </a:lnTo>
                  <a:lnTo>
                    <a:pt x="294" y="693"/>
                  </a:lnTo>
                  <a:lnTo>
                    <a:pt x="240" y="696"/>
                  </a:lnTo>
                  <a:lnTo>
                    <a:pt x="186" y="693"/>
                  </a:lnTo>
                  <a:lnTo>
                    <a:pt x="132" y="684"/>
                  </a:lnTo>
                  <a:lnTo>
                    <a:pt x="90" y="675"/>
                  </a:lnTo>
                  <a:lnTo>
                    <a:pt x="42" y="660"/>
                  </a:lnTo>
                  <a:lnTo>
                    <a:pt x="0" y="642"/>
                  </a:lnTo>
                </a:path>
              </a:pathLst>
            </a:custGeom>
            <a:solidFill>
              <a:srgbClr val="8AC8B8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6253163" y="5308600"/>
            <a:ext cx="1758950" cy="806450"/>
          </a:xfrm>
          <a:prstGeom prst="rect">
            <a:avLst/>
          </a:prstGeom>
          <a:solidFill>
            <a:srgbClr val="8AC8B8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3186113" y="3736975"/>
            <a:ext cx="1758950" cy="806450"/>
          </a:xfrm>
          <a:prstGeom prst="rect">
            <a:avLst/>
          </a:prstGeom>
          <a:solidFill>
            <a:srgbClr val="8AC8B8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671513" y="2003425"/>
            <a:ext cx="1758950" cy="806450"/>
          </a:xfrm>
          <a:prstGeom prst="rect">
            <a:avLst/>
          </a:prstGeom>
          <a:solidFill>
            <a:srgbClr val="8AC8B8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673100" y="955675"/>
            <a:ext cx="1438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MRP Inputs</a:t>
            </a:r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3130550" y="955675"/>
            <a:ext cx="1984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MRP Processing</a:t>
            </a: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6502400" y="955675"/>
            <a:ext cx="1628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MRP Outputs</a:t>
            </a:r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1012825" y="2079625"/>
            <a:ext cx="1171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Master</a:t>
            </a:r>
          </a:p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schedule</a:t>
            </a: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1065213" y="3603625"/>
            <a:ext cx="11842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Bill of</a:t>
            </a:r>
          </a:p>
          <a:p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materials</a:t>
            </a:r>
          </a:p>
          <a:p>
            <a:endParaRPr lang="en-US" altLang="en-US" sz="1800" b="1">
              <a:solidFill>
                <a:srgbClr val="CE2700"/>
              </a:solidFill>
              <a:latin typeface="Arial" panose="020B0604020202020204" pitchFamily="34" charset="0"/>
            </a:endParaRPr>
          </a:p>
        </p:txBody>
      </p:sp>
      <p:grpSp>
        <p:nvGrpSpPr>
          <p:cNvPr id="55316" name="Group 20"/>
          <p:cNvGrpSpPr>
            <a:grpSpLocks/>
          </p:cNvGrpSpPr>
          <p:nvPr/>
        </p:nvGrpSpPr>
        <p:grpSpPr bwMode="auto">
          <a:xfrm>
            <a:off x="1036638" y="4751388"/>
            <a:ext cx="1252537" cy="1344612"/>
            <a:chOff x="580" y="3265"/>
            <a:chExt cx="789" cy="847"/>
          </a:xfrm>
        </p:grpSpPr>
        <p:sp>
          <p:nvSpPr>
            <p:cNvPr id="55317" name="Freeform 21"/>
            <p:cNvSpPr>
              <a:spLocks/>
            </p:cNvSpPr>
            <p:nvPr/>
          </p:nvSpPr>
          <p:spPr bwMode="auto">
            <a:xfrm>
              <a:off x="588" y="3403"/>
              <a:ext cx="781" cy="709"/>
            </a:xfrm>
            <a:custGeom>
              <a:avLst/>
              <a:gdLst>
                <a:gd name="T0" fmla="*/ 780 w 781"/>
                <a:gd name="T1" fmla="*/ 8 h 709"/>
                <a:gd name="T2" fmla="*/ 780 w 781"/>
                <a:gd name="T3" fmla="*/ 584 h 709"/>
                <a:gd name="T4" fmla="*/ 768 w 781"/>
                <a:gd name="T5" fmla="*/ 606 h 709"/>
                <a:gd name="T6" fmla="*/ 749 w 781"/>
                <a:gd name="T7" fmla="*/ 626 h 709"/>
                <a:gd name="T8" fmla="*/ 721 w 781"/>
                <a:gd name="T9" fmla="*/ 644 h 709"/>
                <a:gd name="T10" fmla="*/ 684 w 781"/>
                <a:gd name="T11" fmla="*/ 662 h 709"/>
                <a:gd name="T12" fmla="*/ 635 w 781"/>
                <a:gd name="T13" fmla="*/ 678 h 709"/>
                <a:gd name="T14" fmla="*/ 582 w 781"/>
                <a:gd name="T15" fmla="*/ 690 h 709"/>
                <a:gd name="T16" fmla="*/ 526 w 781"/>
                <a:gd name="T17" fmla="*/ 698 h 709"/>
                <a:gd name="T18" fmla="*/ 474 w 781"/>
                <a:gd name="T19" fmla="*/ 704 h 709"/>
                <a:gd name="T20" fmla="*/ 424 w 781"/>
                <a:gd name="T21" fmla="*/ 708 h 709"/>
                <a:gd name="T22" fmla="*/ 371 w 781"/>
                <a:gd name="T23" fmla="*/ 708 h 709"/>
                <a:gd name="T24" fmla="*/ 310 w 781"/>
                <a:gd name="T25" fmla="*/ 704 h 709"/>
                <a:gd name="T26" fmla="*/ 257 w 781"/>
                <a:gd name="T27" fmla="*/ 700 h 709"/>
                <a:gd name="T28" fmla="*/ 201 w 781"/>
                <a:gd name="T29" fmla="*/ 692 h 709"/>
                <a:gd name="T30" fmla="*/ 152 w 781"/>
                <a:gd name="T31" fmla="*/ 680 h 709"/>
                <a:gd name="T32" fmla="*/ 111 w 781"/>
                <a:gd name="T33" fmla="*/ 668 h 709"/>
                <a:gd name="T34" fmla="*/ 71 w 781"/>
                <a:gd name="T35" fmla="*/ 652 h 709"/>
                <a:gd name="T36" fmla="*/ 40 w 781"/>
                <a:gd name="T37" fmla="*/ 634 h 709"/>
                <a:gd name="T38" fmla="*/ 25 w 781"/>
                <a:gd name="T39" fmla="*/ 622 h 709"/>
                <a:gd name="T40" fmla="*/ 9 w 781"/>
                <a:gd name="T41" fmla="*/ 604 h 709"/>
                <a:gd name="T42" fmla="*/ 0 w 781"/>
                <a:gd name="T43" fmla="*/ 582 h 709"/>
                <a:gd name="T44" fmla="*/ 0 w 781"/>
                <a:gd name="T45" fmla="*/ 0 h 709"/>
                <a:gd name="T46" fmla="*/ 780 w 781"/>
                <a:gd name="T47" fmla="*/ 8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1" h="709">
                  <a:moveTo>
                    <a:pt x="780" y="8"/>
                  </a:moveTo>
                  <a:lnTo>
                    <a:pt x="780" y="584"/>
                  </a:lnTo>
                  <a:lnTo>
                    <a:pt x="768" y="606"/>
                  </a:lnTo>
                  <a:lnTo>
                    <a:pt x="749" y="626"/>
                  </a:lnTo>
                  <a:lnTo>
                    <a:pt x="721" y="644"/>
                  </a:lnTo>
                  <a:lnTo>
                    <a:pt x="684" y="662"/>
                  </a:lnTo>
                  <a:lnTo>
                    <a:pt x="635" y="678"/>
                  </a:lnTo>
                  <a:lnTo>
                    <a:pt x="582" y="690"/>
                  </a:lnTo>
                  <a:lnTo>
                    <a:pt x="526" y="698"/>
                  </a:lnTo>
                  <a:lnTo>
                    <a:pt x="474" y="704"/>
                  </a:lnTo>
                  <a:lnTo>
                    <a:pt x="424" y="708"/>
                  </a:lnTo>
                  <a:lnTo>
                    <a:pt x="371" y="708"/>
                  </a:lnTo>
                  <a:lnTo>
                    <a:pt x="310" y="704"/>
                  </a:lnTo>
                  <a:lnTo>
                    <a:pt x="257" y="700"/>
                  </a:lnTo>
                  <a:lnTo>
                    <a:pt x="201" y="692"/>
                  </a:lnTo>
                  <a:lnTo>
                    <a:pt x="152" y="680"/>
                  </a:lnTo>
                  <a:lnTo>
                    <a:pt x="111" y="668"/>
                  </a:lnTo>
                  <a:lnTo>
                    <a:pt x="71" y="652"/>
                  </a:lnTo>
                  <a:lnTo>
                    <a:pt x="40" y="634"/>
                  </a:lnTo>
                  <a:lnTo>
                    <a:pt x="25" y="622"/>
                  </a:lnTo>
                  <a:lnTo>
                    <a:pt x="9" y="604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780" y="8"/>
                  </a:lnTo>
                </a:path>
              </a:pathLst>
            </a:custGeom>
            <a:solidFill>
              <a:srgbClr val="8AC8B8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8" name="Oval 22"/>
            <p:cNvSpPr>
              <a:spLocks noChangeArrowheads="1"/>
            </p:cNvSpPr>
            <p:nvPr/>
          </p:nvSpPr>
          <p:spPr bwMode="auto">
            <a:xfrm>
              <a:off x="580" y="3265"/>
              <a:ext cx="765" cy="244"/>
            </a:xfrm>
            <a:prstGeom prst="ellipse">
              <a:avLst/>
            </a:prstGeom>
            <a:solidFill>
              <a:srgbClr val="8AC8B8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1039813" y="5165725"/>
            <a:ext cx="12096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Inventory</a:t>
            </a:r>
          </a:p>
          <a:p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records</a:t>
            </a:r>
          </a:p>
          <a:p>
            <a:endParaRPr lang="en-US" altLang="en-US" sz="1800" b="1">
              <a:solidFill>
                <a:srgbClr val="CE2700"/>
              </a:solidFill>
              <a:latin typeface="Arial" panose="020B0604020202020204" pitchFamily="34" charset="0"/>
            </a:endParaRPr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2435225" y="2382838"/>
            <a:ext cx="715963" cy="1458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2282825" y="4102100"/>
            <a:ext cx="906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 flipV="1">
            <a:off x="2325688" y="4537075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>
            <a:off x="4987925" y="4159250"/>
            <a:ext cx="1744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 flipV="1">
            <a:off x="4987925" y="2871788"/>
            <a:ext cx="1020763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4916488" y="4384675"/>
            <a:ext cx="13716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6" name="Rectangle 30"/>
          <p:cNvSpPr>
            <a:spLocks noChangeArrowheads="1"/>
          </p:cNvSpPr>
          <p:nvPr/>
        </p:nvSpPr>
        <p:spPr bwMode="auto">
          <a:xfrm>
            <a:off x="3225800" y="3832225"/>
            <a:ext cx="17938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MRP computer</a:t>
            </a:r>
          </a:p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programs</a:t>
            </a:r>
          </a:p>
        </p:txBody>
      </p:sp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6692900" y="1444625"/>
            <a:ext cx="1146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Changes</a:t>
            </a:r>
          </a:p>
        </p:txBody>
      </p:sp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6273800" y="1851025"/>
            <a:ext cx="178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Order releases</a:t>
            </a:r>
          </a:p>
        </p:txBody>
      </p:sp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6045200" y="2251075"/>
            <a:ext cx="1730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Planned-order</a:t>
            </a:r>
          </a:p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schedules</a:t>
            </a:r>
          </a:p>
        </p:txBody>
      </p:sp>
      <p:sp>
        <p:nvSpPr>
          <p:cNvPr id="55330" name="Freeform 34"/>
          <p:cNvSpPr>
            <a:spLocks/>
          </p:cNvSpPr>
          <p:nvPr/>
        </p:nvSpPr>
        <p:spPr bwMode="auto">
          <a:xfrm>
            <a:off x="7185025" y="3282950"/>
            <a:ext cx="1730375" cy="1136650"/>
          </a:xfrm>
          <a:custGeom>
            <a:avLst/>
            <a:gdLst>
              <a:gd name="T0" fmla="*/ 0 w 1111"/>
              <a:gd name="T1" fmla="*/ 642 h 697"/>
              <a:gd name="T2" fmla="*/ 0 w 1111"/>
              <a:gd name="T3" fmla="*/ 0 h 697"/>
              <a:gd name="T4" fmla="*/ 1110 w 1111"/>
              <a:gd name="T5" fmla="*/ 0 h 697"/>
              <a:gd name="T6" fmla="*/ 1110 w 1111"/>
              <a:gd name="T7" fmla="*/ 381 h 697"/>
              <a:gd name="T8" fmla="*/ 975 w 1111"/>
              <a:gd name="T9" fmla="*/ 381 h 697"/>
              <a:gd name="T10" fmla="*/ 912 w 1111"/>
              <a:gd name="T11" fmla="*/ 387 h 697"/>
              <a:gd name="T12" fmla="*/ 858 w 1111"/>
              <a:gd name="T13" fmla="*/ 399 h 697"/>
              <a:gd name="T14" fmla="*/ 795 w 1111"/>
              <a:gd name="T15" fmla="*/ 417 h 697"/>
              <a:gd name="T16" fmla="*/ 732 w 1111"/>
              <a:gd name="T17" fmla="*/ 441 h 697"/>
              <a:gd name="T18" fmla="*/ 678 w 1111"/>
              <a:gd name="T19" fmla="*/ 468 h 697"/>
              <a:gd name="T20" fmla="*/ 624 w 1111"/>
              <a:gd name="T21" fmla="*/ 507 h 697"/>
              <a:gd name="T22" fmla="*/ 570 w 1111"/>
              <a:gd name="T23" fmla="*/ 552 h 697"/>
              <a:gd name="T24" fmla="*/ 522 w 1111"/>
              <a:gd name="T25" fmla="*/ 591 h 697"/>
              <a:gd name="T26" fmla="*/ 489 w 1111"/>
              <a:gd name="T27" fmla="*/ 615 h 697"/>
              <a:gd name="T28" fmla="*/ 453 w 1111"/>
              <a:gd name="T29" fmla="*/ 636 h 697"/>
              <a:gd name="T30" fmla="*/ 402 w 1111"/>
              <a:gd name="T31" fmla="*/ 663 h 697"/>
              <a:gd name="T32" fmla="*/ 348 w 1111"/>
              <a:gd name="T33" fmla="*/ 681 h 697"/>
              <a:gd name="T34" fmla="*/ 294 w 1111"/>
              <a:gd name="T35" fmla="*/ 693 h 697"/>
              <a:gd name="T36" fmla="*/ 240 w 1111"/>
              <a:gd name="T37" fmla="*/ 696 h 697"/>
              <a:gd name="T38" fmla="*/ 186 w 1111"/>
              <a:gd name="T39" fmla="*/ 693 h 697"/>
              <a:gd name="T40" fmla="*/ 132 w 1111"/>
              <a:gd name="T41" fmla="*/ 684 h 697"/>
              <a:gd name="T42" fmla="*/ 90 w 1111"/>
              <a:gd name="T43" fmla="*/ 675 h 697"/>
              <a:gd name="T44" fmla="*/ 42 w 1111"/>
              <a:gd name="T45" fmla="*/ 660 h 697"/>
              <a:gd name="T46" fmla="*/ 0 w 1111"/>
              <a:gd name="T47" fmla="*/ 642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1" h="697">
                <a:moveTo>
                  <a:pt x="0" y="642"/>
                </a:moveTo>
                <a:lnTo>
                  <a:pt x="0" y="0"/>
                </a:lnTo>
                <a:lnTo>
                  <a:pt x="1110" y="0"/>
                </a:lnTo>
                <a:lnTo>
                  <a:pt x="1110" y="381"/>
                </a:lnTo>
                <a:lnTo>
                  <a:pt x="975" y="381"/>
                </a:lnTo>
                <a:lnTo>
                  <a:pt x="912" y="387"/>
                </a:lnTo>
                <a:lnTo>
                  <a:pt x="858" y="399"/>
                </a:lnTo>
                <a:lnTo>
                  <a:pt x="795" y="417"/>
                </a:lnTo>
                <a:lnTo>
                  <a:pt x="732" y="441"/>
                </a:lnTo>
                <a:lnTo>
                  <a:pt x="678" y="468"/>
                </a:lnTo>
                <a:lnTo>
                  <a:pt x="624" y="507"/>
                </a:lnTo>
                <a:lnTo>
                  <a:pt x="570" y="552"/>
                </a:lnTo>
                <a:lnTo>
                  <a:pt x="522" y="591"/>
                </a:lnTo>
                <a:lnTo>
                  <a:pt x="489" y="615"/>
                </a:lnTo>
                <a:lnTo>
                  <a:pt x="453" y="636"/>
                </a:lnTo>
                <a:lnTo>
                  <a:pt x="402" y="663"/>
                </a:lnTo>
                <a:lnTo>
                  <a:pt x="348" y="681"/>
                </a:lnTo>
                <a:lnTo>
                  <a:pt x="294" y="693"/>
                </a:lnTo>
                <a:lnTo>
                  <a:pt x="240" y="696"/>
                </a:lnTo>
                <a:lnTo>
                  <a:pt x="186" y="693"/>
                </a:lnTo>
                <a:lnTo>
                  <a:pt x="132" y="684"/>
                </a:lnTo>
                <a:lnTo>
                  <a:pt x="90" y="675"/>
                </a:lnTo>
                <a:lnTo>
                  <a:pt x="42" y="660"/>
                </a:lnTo>
                <a:lnTo>
                  <a:pt x="0" y="642"/>
                </a:lnTo>
              </a:path>
            </a:pathLst>
          </a:custGeom>
          <a:solidFill>
            <a:srgbClr val="8AC8B8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Freeform 35"/>
          <p:cNvSpPr>
            <a:spLocks/>
          </p:cNvSpPr>
          <p:nvPr/>
        </p:nvSpPr>
        <p:spPr bwMode="auto">
          <a:xfrm>
            <a:off x="6975475" y="3644900"/>
            <a:ext cx="1763713" cy="1106488"/>
          </a:xfrm>
          <a:custGeom>
            <a:avLst/>
            <a:gdLst>
              <a:gd name="T0" fmla="*/ 0 w 1111"/>
              <a:gd name="T1" fmla="*/ 642 h 697"/>
              <a:gd name="T2" fmla="*/ 0 w 1111"/>
              <a:gd name="T3" fmla="*/ 0 h 697"/>
              <a:gd name="T4" fmla="*/ 1110 w 1111"/>
              <a:gd name="T5" fmla="*/ 0 h 697"/>
              <a:gd name="T6" fmla="*/ 1110 w 1111"/>
              <a:gd name="T7" fmla="*/ 381 h 697"/>
              <a:gd name="T8" fmla="*/ 975 w 1111"/>
              <a:gd name="T9" fmla="*/ 381 h 697"/>
              <a:gd name="T10" fmla="*/ 912 w 1111"/>
              <a:gd name="T11" fmla="*/ 387 h 697"/>
              <a:gd name="T12" fmla="*/ 858 w 1111"/>
              <a:gd name="T13" fmla="*/ 399 h 697"/>
              <a:gd name="T14" fmla="*/ 795 w 1111"/>
              <a:gd name="T15" fmla="*/ 417 h 697"/>
              <a:gd name="T16" fmla="*/ 732 w 1111"/>
              <a:gd name="T17" fmla="*/ 441 h 697"/>
              <a:gd name="T18" fmla="*/ 678 w 1111"/>
              <a:gd name="T19" fmla="*/ 468 h 697"/>
              <a:gd name="T20" fmla="*/ 624 w 1111"/>
              <a:gd name="T21" fmla="*/ 507 h 697"/>
              <a:gd name="T22" fmla="*/ 570 w 1111"/>
              <a:gd name="T23" fmla="*/ 552 h 697"/>
              <a:gd name="T24" fmla="*/ 522 w 1111"/>
              <a:gd name="T25" fmla="*/ 591 h 697"/>
              <a:gd name="T26" fmla="*/ 489 w 1111"/>
              <a:gd name="T27" fmla="*/ 615 h 697"/>
              <a:gd name="T28" fmla="*/ 453 w 1111"/>
              <a:gd name="T29" fmla="*/ 636 h 697"/>
              <a:gd name="T30" fmla="*/ 402 w 1111"/>
              <a:gd name="T31" fmla="*/ 663 h 697"/>
              <a:gd name="T32" fmla="*/ 348 w 1111"/>
              <a:gd name="T33" fmla="*/ 681 h 697"/>
              <a:gd name="T34" fmla="*/ 294 w 1111"/>
              <a:gd name="T35" fmla="*/ 693 h 697"/>
              <a:gd name="T36" fmla="*/ 240 w 1111"/>
              <a:gd name="T37" fmla="*/ 696 h 697"/>
              <a:gd name="T38" fmla="*/ 186 w 1111"/>
              <a:gd name="T39" fmla="*/ 693 h 697"/>
              <a:gd name="T40" fmla="*/ 132 w 1111"/>
              <a:gd name="T41" fmla="*/ 684 h 697"/>
              <a:gd name="T42" fmla="*/ 90 w 1111"/>
              <a:gd name="T43" fmla="*/ 675 h 697"/>
              <a:gd name="T44" fmla="*/ 42 w 1111"/>
              <a:gd name="T45" fmla="*/ 660 h 697"/>
              <a:gd name="T46" fmla="*/ 0 w 1111"/>
              <a:gd name="T47" fmla="*/ 642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1" h="697">
                <a:moveTo>
                  <a:pt x="0" y="642"/>
                </a:moveTo>
                <a:lnTo>
                  <a:pt x="0" y="0"/>
                </a:lnTo>
                <a:lnTo>
                  <a:pt x="1110" y="0"/>
                </a:lnTo>
                <a:lnTo>
                  <a:pt x="1110" y="381"/>
                </a:lnTo>
                <a:lnTo>
                  <a:pt x="975" y="381"/>
                </a:lnTo>
                <a:lnTo>
                  <a:pt x="912" y="387"/>
                </a:lnTo>
                <a:lnTo>
                  <a:pt x="858" y="399"/>
                </a:lnTo>
                <a:lnTo>
                  <a:pt x="795" y="417"/>
                </a:lnTo>
                <a:lnTo>
                  <a:pt x="732" y="441"/>
                </a:lnTo>
                <a:lnTo>
                  <a:pt x="678" y="468"/>
                </a:lnTo>
                <a:lnTo>
                  <a:pt x="624" y="507"/>
                </a:lnTo>
                <a:lnTo>
                  <a:pt x="570" y="552"/>
                </a:lnTo>
                <a:lnTo>
                  <a:pt x="522" y="591"/>
                </a:lnTo>
                <a:lnTo>
                  <a:pt x="489" y="615"/>
                </a:lnTo>
                <a:lnTo>
                  <a:pt x="453" y="636"/>
                </a:lnTo>
                <a:lnTo>
                  <a:pt x="402" y="663"/>
                </a:lnTo>
                <a:lnTo>
                  <a:pt x="348" y="681"/>
                </a:lnTo>
                <a:lnTo>
                  <a:pt x="294" y="693"/>
                </a:lnTo>
                <a:lnTo>
                  <a:pt x="240" y="696"/>
                </a:lnTo>
                <a:lnTo>
                  <a:pt x="186" y="693"/>
                </a:lnTo>
                <a:lnTo>
                  <a:pt x="132" y="684"/>
                </a:lnTo>
                <a:lnTo>
                  <a:pt x="90" y="675"/>
                </a:lnTo>
                <a:lnTo>
                  <a:pt x="42" y="660"/>
                </a:lnTo>
                <a:lnTo>
                  <a:pt x="0" y="642"/>
                </a:lnTo>
              </a:path>
            </a:pathLst>
          </a:custGeom>
          <a:solidFill>
            <a:srgbClr val="8AC8B8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Freeform 36"/>
          <p:cNvSpPr>
            <a:spLocks/>
          </p:cNvSpPr>
          <p:nvPr/>
        </p:nvSpPr>
        <p:spPr bwMode="auto">
          <a:xfrm>
            <a:off x="6765925" y="4006850"/>
            <a:ext cx="1763713" cy="1106488"/>
          </a:xfrm>
          <a:custGeom>
            <a:avLst/>
            <a:gdLst>
              <a:gd name="T0" fmla="*/ 0 w 1111"/>
              <a:gd name="T1" fmla="*/ 642 h 697"/>
              <a:gd name="T2" fmla="*/ 0 w 1111"/>
              <a:gd name="T3" fmla="*/ 0 h 697"/>
              <a:gd name="T4" fmla="*/ 1110 w 1111"/>
              <a:gd name="T5" fmla="*/ 0 h 697"/>
              <a:gd name="T6" fmla="*/ 1110 w 1111"/>
              <a:gd name="T7" fmla="*/ 381 h 697"/>
              <a:gd name="T8" fmla="*/ 975 w 1111"/>
              <a:gd name="T9" fmla="*/ 381 h 697"/>
              <a:gd name="T10" fmla="*/ 912 w 1111"/>
              <a:gd name="T11" fmla="*/ 387 h 697"/>
              <a:gd name="T12" fmla="*/ 858 w 1111"/>
              <a:gd name="T13" fmla="*/ 399 h 697"/>
              <a:gd name="T14" fmla="*/ 795 w 1111"/>
              <a:gd name="T15" fmla="*/ 417 h 697"/>
              <a:gd name="T16" fmla="*/ 732 w 1111"/>
              <a:gd name="T17" fmla="*/ 441 h 697"/>
              <a:gd name="T18" fmla="*/ 678 w 1111"/>
              <a:gd name="T19" fmla="*/ 468 h 697"/>
              <a:gd name="T20" fmla="*/ 624 w 1111"/>
              <a:gd name="T21" fmla="*/ 507 h 697"/>
              <a:gd name="T22" fmla="*/ 570 w 1111"/>
              <a:gd name="T23" fmla="*/ 552 h 697"/>
              <a:gd name="T24" fmla="*/ 522 w 1111"/>
              <a:gd name="T25" fmla="*/ 591 h 697"/>
              <a:gd name="T26" fmla="*/ 489 w 1111"/>
              <a:gd name="T27" fmla="*/ 615 h 697"/>
              <a:gd name="T28" fmla="*/ 453 w 1111"/>
              <a:gd name="T29" fmla="*/ 636 h 697"/>
              <a:gd name="T30" fmla="*/ 402 w 1111"/>
              <a:gd name="T31" fmla="*/ 663 h 697"/>
              <a:gd name="T32" fmla="*/ 348 w 1111"/>
              <a:gd name="T33" fmla="*/ 681 h 697"/>
              <a:gd name="T34" fmla="*/ 294 w 1111"/>
              <a:gd name="T35" fmla="*/ 693 h 697"/>
              <a:gd name="T36" fmla="*/ 240 w 1111"/>
              <a:gd name="T37" fmla="*/ 696 h 697"/>
              <a:gd name="T38" fmla="*/ 186 w 1111"/>
              <a:gd name="T39" fmla="*/ 693 h 697"/>
              <a:gd name="T40" fmla="*/ 132 w 1111"/>
              <a:gd name="T41" fmla="*/ 684 h 697"/>
              <a:gd name="T42" fmla="*/ 90 w 1111"/>
              <a:gd name="T43" fmla="*/ 675 h 697"/>
              <a:gd name="T44" fmla="*/ 42 w 1111"/>
              <a:gd name="T45" fmla="*/ 660 h 697"/>
              <a:gd name="T46" fmla="*/ 0 w 1111"/>
              <a:gd name="T47" fmla="*/ 642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1" h="697">
                <a:moveTo>
                  <a:pt x="0" y="642"/>
                </a:moveTo>
                <a:lnTo>
                  <a:pt x="0" y="0"/>
                </a:lnTo>
                <a:lnTo>
                  <a:pt x="1110" y="0"/>
                </a:lnTo>
                <a:lnTo>
                  <a:pt x="1110" y="381"/>
                </a:lnTo>
                <a:lnTo>
                  <a:pt x="975" y="381"/>
                </a:lnTo>
                <a:lnTo>
                  <a:pt x="912" y="387"/>
                </a:lnTo>
                <a:lnTo>
                  <a:pt x="858" y="399"/>
                </a:lnTo>
                <a:lnTo>
                  <a:pt x="795" y="417"/>
                </a:lnTo>
                <a:lnTo>
                  <a:pt x="732" y="441"/>
                </a:lnTo>
                <a:lnTo>
                  <a:pt x="678" y="468"/>
                </a:lnTo>
                <a:lnTo>
                  <a:pt x="624" y="507"/>
                </a:lnTo>
                <a:lnTo>
                  <a:pt x="570" y="552"/>
                </a:lnTo>
                <a:lnTo>
                  <a:pt x="522" y="591"/>
                </a:lnTo>
                <a:lnTo>
                  <a:pt x="489" y="615"/>
                </a:lnTo>
                <a:lnTo>
                  <a:pt x="453" y="636"/>
                </a:lnTo>
                <a:lnTo>
                  <a:pt x="402" y="663"/>
                </a:lnTo>
                <a:lnTo>
                  <a:pt x="348" y="681"/>
                </a:lnTo>
                <a:lnTo>
                  <a:pt x="294" y="693"/>
                </a:lnTo>
                <a:lnTo>
                  <a:pt x="240" y="696"/>
                </a:lnTo>
                <a:lnTo>
                  <a:pt x="186" y="693"/>
                </a:lnTo>
                <a:lnTo>
                  <a:pt x="132" y="684"/>
                </a:lnTo>
                <a:lnTo>
                  <a:pt x="90" y="675"/>
                </a:lnTo>
                <a:lnTo>
                  <a:pt x="42" y="660"/>
                </a:lnTo>
                <a:lnTo>
                  <a:pt x="0" y="642"/>
                </a:lnTo>
              </a:path>
            </a:pathLst>
          </a:custGeom>
          <a:solidFill>
            <a:srgbClr val="8AC8B8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3" name="Rectangle 37"/>
          <p:cNvSpPr>
            <a:spLocks noChangeArrowheads="1"/>
          </p:cNvSpPr>
          <p:nvPr/>
        </p:nvSpPr>
        <p:spPr bwMode="auto">
          <a:xfrm>
            <a:off x="7086600" y="3276600"/>
            <a:ext cx="19034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Exception</a:t>
            </a:r>
            <a:r>
              <a:rPr lang="en-US" altLang="en-US" sz="15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reports</a:t>
            </a:r>
          </a:p>
        </p:txBody>
      </p:sp>
      <p:sp>
        <p:nvSpPr>
          <p:cNvPr id="55334" name="Rectangle 38"/>
          <p:cNvSpPr>
            <a:spLocks noChangeArrowheads="1"/>
          </p:cNvSpPr>
          <p:nvPr/>
        </p:nvSpPr>
        <p:spPr bwMode="auto">
          <a:xfrm>
            <a:off x="6959600" y="3660775"/>
            <a:ext cx="1795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Planning reports</a:t>
            </a:r>
            <a:endParaRPr lang="en-US" altLang="en-US" sz="1800" b="1">
              <a:solidFill>
                <a:srgbClr val="CE2700"/>
              </a:solidFill>
              <a:latin typeface="Arial" panose="020B0604020202020204" pitchFamily="34" charset="0"/>
            </a:endParaRPr>
          </a:p>
        </p:txBody>
      </p:sp>
      <p:sp>
        <p:nvSpPr>
          <p:cNvPr id="55335" name="Rectangle 39"/>
          <p:cNvSpPr>
            <a:spLocks noChangeArrowheads="1"/>
          </p:cNvSpPr>
          <p:nvPr/>
        </p:nvSpPr>
        <p:spPr bwMode="auto">
          <a:xfrm>
            <a:off x="6826250" y="4016375"/>
            <a:ext cx="1490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Performance-</a:t>
            </a:r>
          </a:p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control</a:t>
            </a:r>
          </a:p>
          <a:p>
            <a:pPr algn="l"/>
            <a:r>
              <a:rPr lang="en-US" altLang="en-US" sz="1600" b="1">
                <a:solidFill>
                  <a:srgbClr val="CE2700"/>
                </a:solidFill>
                <a:latin typeface="Arial" panose="020B0604020202020204" pitchFamily="34" charset="0"/>
              </a:rPr>
              <a:t>reports</a:t>
            </a:r>
          </a:p>
        </p:txBody>
      </p:sp>
      <p:sp>
        <p:nvSpPr>
          <p:cNvPr id="55336" name="Rectangle 40"/>
          <p:cNvSpPr>
            <a:spLocks noChangeArrowheads="1"/>
          </p:cNvSpPr>
          <p:nvPr/>
        </p:nvSpPr>
        <p:spPr bwMode="auto">
          <a:xfrm>
            <a:off x="6502400" y="5375275"/>
            <a:ext cx="14128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Inventory</a:t>
            </a:r>
          </a:p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transaction</a:t>
            </a:r>
          </a:p>
        </p:txBody>
      </p:sp>
      <p:sp>
        <p:nvSpPr>
          <p:cNvPr id="55337" name="Line 41"/>
          <p:cNvSpPr>
            <a:spLocks noChangeShapeType="1"/>
          </p:cNvSpPr>
          <p:nvPr/>
        </p:nvSpPr>
        <p:spPr bwMode="auto">
          <a:xfrm flipH="1">
            <a:off x="2276475" y="5873750"/>
            <a:ext cx="398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5338" name="Rectangle 42"/>
          <p:cNvSpPr>
            <a:spLocks noChangeArrowheads="1"/>
          </p:cNvSpPr>
          <p:nvPr/>
        </p:nvSpPr>
        <p:spPr bwMode="auto">
          <a:xfrm>
            <a:off x="4673600" y="2879725"/>
            <a:ext cx="10318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Primary</a:t>
            </a:r>
          </a:p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reports</a:t>
            </a:r>
          </a:p>
        </p:txBody>
      </p:sp>
      <p:sp useBgFill="1">
        <p:nvSpPr>
          <p:cNvPr id="55339" name="Rectangle 43"/>
          <p:cNvSpPr>
            <a:spLocks noChangeArrowheads="1"/>
          </p:cNvSpPr>
          <p:nvPr/>
        </p:nvSpPr>
        <p:spPr bwMode="auto">
          <a:xfrm>
            <a:off x="5149850" y="3870325"/>
            <a:ext cx="13493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Secondary</a:t>
            </a:r>
          </a:p>
          <a:p>
            <a:pPr algn="l"/>
            <a:r>
              <a:rPr lang="en-US" altLang="en-US" sz="1800" b="1">
                <a:solidFill>
                  <a:srgbClr val="CE2700"/>
                </a:solidFill>
                <a:latin typeface="Arial" panose="020B0604020202020204" pitchFamily="34" charset="0"/>
              </a:rPr>
              <a:t>reports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457200" y="0"/>
            <a:ext cx="8121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</a:rPr>
              <a:t>Information Flow, Processes, Data Bases</a:t>
            </a: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8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9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1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832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05833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4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5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6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205838" name="Rectangle 14"/>
          <p:cNvSpPr>
            <a:spLocks noChangeArrowheads="1"/>
          </p:cNvSpPr>
          <p:nvPr/>
        </p:nvSpPr>
        <p:spPr bwMode="auto">
          <a:xfrm>
            <a:off x="1295400" y="4468813"/>
            <a:ext cx="1238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(60-12)</a:t>
            </a:r>
          </a:p>
        </p:txBody>
      </p:sp>
      <p:sp>
        <p:nvSpPr>
          <p:cNvPr id="205839" name="Rectangle 15"/>
          <p:cNvSpPr>
            <a:spLocks noChangeArrowheads="1"/>
          </p:cNvSpPr>
          <p:nvPr/>
        </p:nvSpPr>
        <p:spPr bwMode="auto">
          <a:xfrm>
            <a:off x="2408238" y="4483100"/>
            <a:ext cx="1154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F(90-30)</a:t>
            </a:r>
          </a:p>
        </p:txBody>
      </p:sp>
      <p:sp>
        <p:nvSpPr>
          <p:cNvPr id="205840" name="Rectangle 16"/>
          <p:cNvSpPr>
            <a:spLocks noChangeArrowheads="1"/>
          </p:cNvSpPr>
          <p:nvPr/>
        </p:nvSpPr>
        <p:spPr bwMode="auto">
          <a:xfrm>
            <a:off x="3448050" y="4483100"/>
            <a:ext cx="11239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(20-5)</a:t>
            </a:r>
          </a:p>
        </p:txBody>
      </p:sp>
      <p:sp>
        <p:nvSpPr>
          <p:cNvPr id="205841" name="Rectangle 17"/>
          <p:cNvSpPr>
            <a:spLocks noChangeArrowheads="1"/>
          </p:cNvSpPr>
          <p:nvPr/>
        </p:nvSpPr>
        <p:spPr bwMode="auto">
          <a:xfrm>
            <a:off x="7237413" y="4483100"/>
            <a:ext cx="871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(70)</a:t>
            </a:r>
          </a:p>
        </p:txBody>
      </p:sp>
      <p:sp>
        <p:nvSpPr>
          <p:cNvPr id="205842" name="Rectangle 18"/>
          <p:cNvSpPr>
            <a:spLocks noChangeArrowheads="1"/>
          </p:cNvSpPr>
          <p:nvPr/>
        </p:nvSpPr>
        <p:spPr bwMode="auto">
          <a:xfrm>
            <a:off x="1447800" y="2997200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(30)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5843" name="Rectangle 19"/>
          <p:cNvSpPr>
            <a:spLocks noChangeArrowheads="1"/>
          </p:cNvSpPr>
          <p:nvPr/>
        </p:nvSpPr>
        <p:spPr bwMode="auto">
          <a:xfrm>
            <a:off x="625475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D(35)</a:t>
            </a:r>
          </a:p>
        </p:txBody>
      </p:sp>
      <p:sp>
        <p:nvSpPr>
          <p:cNvPr id="205844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5845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5846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05847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05848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9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0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1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852" name="Rectangle 28"/>
          <p:cNvSpPr>
            <a:spLocks noChangeArrowheads="1"/>
          </p:cNvSpPr>
          <p:nvPr/>
        </p:nvSpPr>
        <p:spPr bwMode="auto">
          <a:xfrm>
            <a:off x="381000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C(10)</a:t>
            </a:r>
          </a:p>
        </p:txBody>
      </p:sp>
      <p:sp>
        <p:nvSpPr>
          <p:cNvPr id="205853" name="Rectangle 29"/>
          <p:cNvSpPr>
            <a:spLocks noChangeArrowheads="1"/>
          </p:cNvSpPr>
          <p:nvPr/>
        </p:nvSpPr>
        <p:spPr bwMode="auto">
          <a:xfrm>
            <a:off x="4800600" y="44958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(20)</a:t>
            </a:r>
          </a:p>
        </p:txBody>
      </p:sp>
      <p:sp>
        <p:nvSpPr>
          <p:cNvPr id="205854" name="Rectangle 30"/>
          <p:cNvSpPr>
            <a:spLocks noChangeArrowheads="1"/>
          </p:cNvSpPr>
          <p:nvPr/>
        </p:nvSpPr>
        <p:spPr bwMode="auto">
          <a:xfrm>
            <a:off x="5795963" y="4495800"/>
            <a:ext cx="1027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(140)</a:t>
            </a:r>
          </a:p>
        </p:txBody>
      </p:sp>
      <p:sp>
        <p:nvSpPr>
          <p:cNvPr id="205857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Line 3"/>
          <p:cNvSpPr>
            <a:spLocks noChangeShapeType="1"/>
          </p:cNvSpPr>
          <p:nvPr/>
        </p:nvSpPr>
        <p:spPr bwMode="auto">
          <a:xfrm>
            <a:off x="2297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188" name="Line 4"/>
          <p:cNvSpPr>
            <a:spLocks noChangeShapeType="1"/>
          </p:cNvSpPr>
          <p:nvPr/>
        </p:nvSpPr>
        <p:spPr bwMode="auto">
          <a:xfrm>
            <a:off x="2282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189" name="Line 5"/>
          <p:cNvSpPr>
            <a:spLocks noChangeShapeType="1"/>
          </p:cNvSpPr>
          <p:nvPr/>
        </p:nvSpPr>
        <p:spPr bwMode="auto">
          <a:xfrm>
            <a:off x="1592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190" name="Line 6"/>
          <p:cNvSpPr>
            <a:spLocks noChangeShapeType="1"/>
          </p:cNvSpPr>
          <p:nvPr/>
        </p:nvSpPr>
        <p:spPr bwMode="auto">
          <a:xfrm>
            <a:off x="1577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191" name="Line 7"/>
          <p:cNvSpPr>
            <a:spLocks noChangeShapeType="1"/>
          </p:cNvSpPr>
          <p:nvPr/>
        </p:nvSpPr>
        <p:spPr bwMode="auto">
          <a:xfrm>
            <a:off x="2949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1192" name="Group 8"/>
          <p:cNvGrpSpPr>
            <a:grpSpLocks/>
          </p:cNvGrpSpPr>
          <p:nvPr/>
        </p:nvGrpSpPr>
        <p:grpSpPr bwMode="auto">
          <a:xfrm>
            <a:off x="6321425" y="2928938"/>
            <a:ext cx="1371600" cy="1306512"/>
            <a:chOff x="3982" y="1845"/>
            <a:chExt cx="864" cy="823"/>
          </a:xfrm>
        </p:grpSpPr>
        <p:sp>
          <p:nvSpPr>
            <p:cNvPr id="221193" name="Line 9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194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195" name="Line 11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196" name="Line 12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1197" name="Rectangle 13"/>
          <p:cNvSpPr>
            <a:spLocks noChangeArrowheads="1"/>
          </p:cNvSpPr>
          <p:nvPr/>
        </p:nvSpPr>
        <p:spPr bwMode="auto">
          <a:xfrm>
            <a:off x="4295775" y="21336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A(10)</a:t>
            </a:r>
          </a:p>
        </p:txBody>
      </p:sp>
      <p:sp>
        <p:nvSpPr>
          <p:cNvPr id="221198" name="Rectangle 14"/>
          <p:cNvSpPr>
            <a:spLocks noChangeArrowheads="1"/>
          </p:cNvSpPr>
          <p:nvPr/>
        </p:nvSpPr>
        <p:spPr bwMode="auto">
          <a:xfrm>
            <a:off x="1295400" y="4468813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(48)</a:t>
            </a:r>
          </a:p>
        </p:txBody>
      </p:sp>
      <p:sp>
        <p:nvSpPr>
          <p:cNvPr id="221199" name="Rectangle 15"/>
          <p:cNvSpPr>
            <a:spLocks noChangeArrowheads="1"/>
          </p:cNvSpPr>
          <p:nvPr/>
        </p:nvSpPr>
        <p:spPr bwMode="auto">
          <a:xfrm>
            <a:off x="2589213" y="4483100"/>
            <a:ext cx="787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F(60)</a:t>
            </a:r>
          </a:p>
        </p:txBody>
      </p:sp>
      <p:sp>
        <p:nvSpPr>
          <p:cNvPr id="221200" name="Rectangle 16"/>
          <p:cNvSpPr>
            <a:spLocks noChangeArrowheads="1"/>
          </p:cNvSpPr>
          <p:nvPr/>
        </p:nvSpPr>
        <p:spPr bwMode="auto">
          <a:xfrm>
            <a:off x="3444875" y="4483100"/>
            <a:ext cx="898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(15)</a:t>
            </a:r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7237413" y="4483100"/>
            <a:ext cx="871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(70)</a:t>
            </a:r>
          </a:p>
        </p:txBody>
      </p:sp>
      <p:sp>
        <p:nvSpPr>
          <p:cNvPr id="221202" name="Rectangle 18"/>
          <p:cNvSpPr>
            <a:spLocks noChangeArrowheads="1"/>
          </p:cNvSpPr>
          <p:nvPr/>
        </p:nvSpPr>
        <p:spPr bwMode="auto">
          <a:xfrm>
            <a:off x="1447800" y="2997200"/>
            <a:ext cx="1025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(30)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625475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D(35)</a:t>
            </a:r>
          </a:p>
        </p:txBody>
      </p:sp>
      <p:sp>
        <p:nvSpPr>
          <p:cNvPr id="221204" name="Rectangle 20"/>
          <p:cNvSpPr>
            <a:spLocks noChangeArrowheads="1"/>
          </p:cNvSpPr>
          <p:nvPr/>
        </p:nvSpPr>
        <p:spPr bwMode="auto">
          <a:xfrm>
            <a:off x="633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Level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21205" name="Rectangle 21"/>
          <p:cNvSpPr>
            <a:spLocks noChangeArrowheads="1"/>
          </p:cNvSpPr>
          <p:nvPr/>
        </p:nvSpPr>
        <p:spPr bwMode="auto">
          <a:xfrm>
            <a:off x="928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1206" name="Rectangle 22"/>
          <p:cNvSpPr>
            <a:spLocks noChangeArrowheads="1"/>
          </p:cNvSpPr>
          <p:nvPr/>
        </p:nvSpPr>
        <p:spPr bwMode="auto">
          <a:xfrm>
            <a:off x="928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21207" name="Group 23"/>
          <p:cNvGrpSpPr>
            <a:grpSpLocks/>
          </p:cNvGrpSpPr>
          <p:nvPr/>
        </p:nvGrpSpPr>
        <p:grpSpPr bwMode="auto">
          <a:xfrm>
            <a:off x="3886200" y="2895600"/>
            <a:ext cx="1371600" cy="1306513"/>
            <a:chOff x="3982" y="1845"/>
            <a:chExt cx="864" cy="823"/>
          </a:xfrm>
        </p:grpSpPr>
        <p:sp>
          <p:nvSpPr>
            <p:cNvPr id="221208" name="Line 24"/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09" name="Line 25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10" name="Line 26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11" name="Line 27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1212" name="Rectangle 28"/>
          <p:cNvSpPr>
            <a:spLocks noChangeArrowheads="1"/>
          </p:cNvSpPr>
          <p:nvPr/>
        </p:nvSpPr>
        <p:spPr bwMode="auto">
          <a:xfrm>
            <a:off x="3810000" y="2971800"/>
            <a:ext cx="81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C(10)</a:t>
            </a:r>
          </a:p>
        </p:txBody>
      </p:sp>
      <p:sp>
        <p:nvSpPr>
          <p:cNvPr id="221213" name="Rectangle 29"/>
          <p:cNvSpPr>
            <a:spLocks noChangeArrowheads="1"/>
          </p:cNvSpPr>
          <p:nvPr/>
        </p:nvSpPr>
        <p:spPr bwMode="auto">
          <a:xfrm>
            <a:off x="4800600" y="44958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(20)</a:t>
            </a:r>
          </a:p>
        </p:txBody>
      </p:sp>
      <p:sp>
        <p:nvSpPr>
          <p:cNvPr id="221214" name="Rectangle 30"/>
          <p:cNvSpPr>
            <a:spLocks noChangeArrowheads="1"/>
          </p:cNvSpPr>
          <p:nvPr/>
        </p:nvSpPr>
        <p:spPr bwMode="auto">
          <a:xfrm>
            <a:off x="5795963" y="4495800"/>
            <a:ext cx="1027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(140)</a:t>
            </a:r>
          </a:p>
        </p:txBody>
      </p:sp>
      <p:sp>
        <p:nvSpPr>
          <p:cNvPr id="221216" name="Text Box 32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End	B	C	D	E	F	G	H</a:t>
            </a:r>
          </a:p>
          <a:p>
            <a:pPr algn="l"/>
            <a:r>
              <a:rPr lang="en-US" altLang="en-US" sz="1800"/>
              <a:t>Required		20	30	10	35	138	60	15	140</a:t>
            </a:r>
          </a:p>
        </p:txBody>
      </p:sp>
      <p:sp>
        <p:nvSpPr>
          <p:cNvPr id="221218" name="Rectangle 34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Units Required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Example (pp 673, P2); Lead Times</a:t>
            </a:r>
            <a:endParaRPr lang="en-US" altLang="en-US" b="1"/>
          </a:p>
        </p:txBody>
      </p:sp>
      <p:sp>
        <p:nvSpPr>
          <p:cNvPr id="207875" name="Line 3"/>
          <p:cNvSpPr>
            <a:spLocks noChangeShapeType="1"/>
          </p:cNvSpPr>
          <p:nvPr/>
        </p:nvSpPr>
        <p:spPr bwMode="auto">
          <a:xfrm>
            <a:off x="2209800" y="1905000"/>
            <a:ext cx="4678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876" name="Line 4"/>
          <p:cNvSpPr>
            <a:spLocks noChangeShapeType="1"/>
          </p:cNvSpPr>
          <p:nvPr/>
        </p:nvSpPr>
        <p:spPr bwMode="auto">
          <a:xfrm>
            <a:off x="4343400" y="14478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3744913" y="1371600"/>
            <a:ext cx="6746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A(1)</a:t>
            </a:r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0" y="5942013"/>
            <a:ext cx="9144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End	B	C	D	E	F	G	H</a:t>
            </a:r>
          </a:p>
          <a:p>
            <a:pPr algn="l"/>
            <a:r>
              <a:rPr lang="en-US" altLang="en-US" sz="1800"/>
              <a:t>LT (WK)		1	2	3	3	1	2	1	2</a:t>
            </a:r>
          </a:p>
          <a:p>
            <a:pPr algn="l"/>
            <a:r>
              <a:rPr lang="en-US" altLang="en-US" sz="1800"/>
              <a:t>Required		20	30	10	35	138	60	15	140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Lead Times</a:t>
            </a:r>
            <a:endParaRPr lang="en-US" altLang="en-US" b="1"/>
          </a:p>
        </p:txBody>
      </p:sp>
      <p:sp>
        <p:nvSpPr>
          <p:cNvPr id="208899" name="Line 3"/>
          <p:cNvSpPr>
            <a:spLocks noChangeShapeType="1"/>
          </p:cNvSpPr>
          <p:nvPr/>
        </p:nvSpPr>
        <p:spPr bwMode="auto">
          <a:xfrm>
            <a:off x="2209800" y="1905000"/>
            <a:ext cx="4678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0" name="Line 4"/>
          <p:cNvSpPr>
            <a:spLocks noChangeShapeType="1"/>
          </p:cNvSpPr>
          <p:nvPr/>
        </p:nvSpPr>
        <p:spPr bwMode="auto">
          <a:xfrm>
            <a:off x="4343400" y="14478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3657600" y="1371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A(1)</a:t>
            </a: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1635125" y="2209800"/>
            <a:ext cx="504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6400800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3897313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0" y="5942013"/>
            <a:ext cx="9144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B	C	D	E	F	G	H</a:t>
            </a:r>
          </a:p>
          <a:p>
            <a:pPr algn="l"/>
            <a:r>
              <a:rPr lang="en-US" altLang="en-US" sz="1800"/>
              <a:t>LT (WK)		2	3	3	1	2	1	2</a:t>
            </a:r>
          </a:p>
          <a:p>
            <a:pPr algn="l"/>
            <a:r>
              <a:rPr lang="en-US" altLang="en-US" sz="1800"/>
              <a:t>Required		30	10	35	138	60	15	140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Lead Times</a:t>
            </a:r>
            <a:endParaRPr lang="en-US" altLang="en-US" b="1"/>
          </a:p>
        </p:txBody>
      </p:sp>
      <p:sp>
        <p:nvSpPr>
          <p:cNvPr id="209923" name="Line 3"/>
          <p:cNvSpPr>
            <a:spLocks noChangeShapeType="1"/>
          </p:cNvSpPr>
          <p:nvPr/>
        </p:nvSpPr>
        <p:spPr bwMode="auto">
          <a:xfrm>
            <a:off x="2209800" y="1905000"/>
            <a:ext cx="4678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24" name="Line 4"/>
          <p:cNvSpPr>
            <a:spLocks noChangeShapeType="1"/>
          </p:cNvSpPr>
          <p:nvPr/>
        </p:nvSpPr>
        <p:spPr bwMode="auto">
          <a:xfrm>
            <a:off x="4343400" y="14478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3657600" y="1371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A(1)</a:t>
            </a: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1447800" y="22098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6248400" y="2133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D(3)</a:t>
            </a:r>
          </a:p>
        </p:txBody>
      </p:sp>
      <p:sp>
        <p:nvSpPr>
          <p:cNvPr id="209928" name="Rectangle 8"/>
          <p:cNvSpPr>
            <a:spLocks noChangeArrowheads="1"/>
          </p:cNvSpPr>
          <p:nvPr/>
        </p:nvSpPr>
        <p:spPr bwMode="auto">
          <a:xfrm>
            <a:off x="3744913" y="2133600"/>
            <a:ext cx="6746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C(3)</a:t>
            </a:r>
          </a:p>
        </p:txBody>
      </p:sp>
      <p:grpSp>
        <p:nvGrpSpPr>
          <p:cNvPr id="209929" name="Group 9"/>
          <p:cNvGrpSpPr>
            <a:grpSpLocks/>
          </p:cNvGrpSpPr>
          <p:nvPr/>
        </p:nvGrpSpPr>
        <p:grpSpPr bwMode="auto">
          <a:xfrm>
            <a:off x="4343400" y="1905000"/>
            <a:ext cx="0" cy="1382713"/>
            <a:chOff x="1920" y="1392"/>
            <a:chExt cx="0" cy="871"/>
          </a:xfrm>
        </p:grpSpPr>
        <p:sp>
          <p:nvSpPr>
            <p:cNvPr id="209930" name="Line 10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31" name="Line 11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32" name="Line 12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933" name="Group 13"/>
          <p:cNvGrpSpPr>
            <a:grpSpLocks/>
          </p:cNvGrpSpPr>
          <p:nvPr/>
        </p:nvGrpSpPr>
        <p:grpSpPr bwMode="auto">
          <a:xfrm>
            <a:off x="6858000" y="1905000"/>
            <a:ext cx="0" cy="1382713"/>
            <a:chOff x="1920" y="1392"/>
            <a:chExt cx="0" cy="871"/>
          </a:xfrm>
        </p:grpSpPr>
        <p:sp>
          <p:nvSpPr>
            <p:cNvPr id="209934" name="Line 14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35" name="Line 15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36" name="Line 16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937" name="Group 17"/>
          <p:cNvGrpSpPr>
            <a:grpSpLocks/>
          </p:cNvGrpSpPr>
          <p:nvPr/>
        </p:nvGrpSpPr>
        <p:grpSpPr bwMode="auto">
          <a:xfrm>
            <a:off x="2209800" y="1905000"/>
            <a:ext cx="0" cy="925513"/>
            <a:chOff x="2064" y="1872"/>
            <a:chExt cx="0" cy="583"/>
          </a:xfrm>
        </p:grpSpPr>
        <p:sp>
          <p:nvSpPr>
            <p:cNvPr id="209938" name="Line 18"/>
            <p:cNvSpPr>
              <a:spLocks noChangeShapeType="1"/>
            </p:cNvSpPr>
            <p:nvPr/>
          </p:nvSpPr>
          <p:spPr bwMode="auto">
            <a:xfrm>
              <a:off x="2064" y="187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39" name="Line 19"/>
            <p:cNvSpPr>
              <a:spLocks noChangeShapeType="1"/>
            </p:cNvSpPr>
            <p:nvPr/>
          </p:nvSpPr>
          <p:spPr bwMode="auto">
            <a:xfrm>
              <a:off x="2064" y="216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Lead Times</a:t>
            </a:r>
            <a:endParaRPr lang="en-US" altLang="en-US" b="1"/>
          </a:p>
        </p:txBody>
      </p:sp>
      <p:sp>
        <p:nvSpPr>
          <p:cNvPr id="210947" name="Line 3"/>
          <p:cNvSpPr>
            <a:spLocks noChangeShapeType="1"/>
          </p:cNvSpPr>
          <p:nvPr/>
        </p:nvSpPr>
        <p:spPr bwMode="auto">
          <a:xfrm>
            <a:off x="2209800" y="1905000"/>
            <a:ext cx="4678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48" name="Line 4"/>
          <p:cNvSpPr>
            <a:spLocks noChangeShapeType="1"/>
          </p:cNvSpPr>
          <p:nvPr/>
        </p:nvSpPr>
        <p:spPr bwMode="auto">
          <a:xfrm>
            <a:off x="1524000" y="28194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49" name="Line 5"/>
          <p:cNvSpPr>
            <a:spLocks noChangeShapeType="1"/>
          </p:cNvSpPr>
          <p:nvPr/>
        </p:nvSpPr>
        <p:spPr bwMode="auto">
          <a:xfrm>
            <a:off x="4343400" y="14478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50" name="Line 6"/>
          <p:cNvSpPr>
            <a:spLocks noChangeShapeType="1"/>
          </p:cNvSpPr>
          <p:nvPr/>
        </p:nvSpPr>
        <p:spPr bwMode="auto">
          <a:xfrm>
            <a:off x="6172200" y="32766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3657600" y="1371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A(1)</a:t>
            </a:r>
          </a:p>
        </p:txBody>
      </p:sp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762000" y="2743200"/>
            <a:ext cx="420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</a:t>
            </a: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2895600" y="2743200"/>
            <a:ext cx="33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3160713" y="3276600"/>
            <a:ext cx="377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7773988" y="3276600"/>
            <a:ext cx="4206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1447800" y="22098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6248400" y="2133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D(3)</a:t>
            </a:r>
          </a:p>
        </p:txBody>
      </p:sp>
      <p:sp>
        <p:nvSpPr>
          <p:cNvPr id="210958" name="Line 14"/>
          <p:cNvSpPr>
            <a:spLocks noChangeShapeType="1"/>
          </p:cNvSpPr>
          <p:nvPr/>
        </p:nvSpPr>
        <p:spPr bwMode="auto">
          <a:xfrm>
            <a:off x="3657600" y="32766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59" name="Rectangle 15"/>
          <p:cNvSpPr>
            <a:spLocks noChangeArrowheads="1"/>
          </p:cNvSpPr>
          <p:nvPr/>
        </p:nvSpPr>
        <p:spPr bwMode="auto">
          <a:xfrm>
            <a:off x="3744913" y="2133600"/>
            <a:ext cx="6746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C(3)</a:t>
            </a:r>
          </a:p>
        </p:txBody>
      </p:sp>
      <p:sp>
        <p:nvSpPr>
          <p:cNvPr id="210960" name="Rectangle 16"/>
          <p:cNvSpPr>
            <a:spLocks noChangeArrowheads="1"/>
          </p:cNvSpPr>
          <p:nvPr/>
        </p:nvSpPr>
        <p:spPr bwMode="auto">
          <a:xfrm>
            <a:off x="4953000" y="3276600"/>
            <a:ext cx="420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5827713" y="3276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</a:t>
            </a:r>
          </a:p>
        </p:txBody>
      </p:sp>
      <p:grpSp>
        <p:nvGrpSpPr>
          <p:cNvPr id="210962" name="Group 18"/>
          <p:cNvGrpSpPr>
            <a:grpSpLocks/>
          </p:cNvGrpSpPr>
          <p:nvPr/>
        </p:nvGrpSpPr>
        <p:grpSpPr bwMode="auto">
          <a:xfrm>
            <a:off x="4343400" y="1905000"/>
            <a:ext cx="0" cy="1382713"/>
            <a:chOff x="1920" y="1392"/>
            <a:chExt cx="0" cy="871"/>
          </a:xfrm>
        </p:grpSpPr>
        <p:sp>
          <p:nvSpPr>
            <p:cNvPr id="210963" name="Line 19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4" name="Line 20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5" name="Line 21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966" name="Group 22"/>
          <p:cNvGrpSpPr>
            <a:grpSpLocks/>
          </p:cNvGrpSpPr>
          <p:nvPr/>
        </p:nvGrpSpPr>
        <p:grpSpPr bwMode="auto">
          <a:xfrm>
            <a:off x="6858000" y="1905000"/>
            <a:ext cx="0" cy="1382713"/>
            <a:chOff x="1920" y="1392"/>
            <a:chExt cx="0" cy="871"/>
          </a:xfrm>
        </p:grpSpPr>
        <p:sp>
          <p:nvSpPr>
            <p:cNvPr id="210967" name="Line 23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8" name="Line 24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9" name="Line 25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970" name="Group 26"/>
          <p:cNvGrpSpPr>
            <a:grpSpLocks/>
          </p:cNvGrpSpPr>
          <p:nvPr/>
        </p:nvGrpSpPr>
        <p:grpSpPr bwMode="auto">
          <a:xfrm>
            <a:off x="2209800" y="1905000"/>
            <a:ext cx="0" cy="925513"/>
            <a:chOff x="2064" y="1872"/>
            <a:chExt cx="0" cy="583"/>
          </a:xfrm>
        </p:grpSpPr>
        <p:sp>
          <p:nvSpPr>
            <p:cNvPr id="210971" name="Line 27"/>
            <p:cNvSpPr>
              <a:spLocks noChangeShapeType="1"/>
            </p:cNvSpPr>
            <p:nvPr/>
          </p:nvSpPr>
          <p:spPr bwMode="auto">
            <a:xfrm>
              <a:off x="2064" y="187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2" name="Line 28"/>
            <p:cNvSpPr>
              <a:spLocks noChangeShapeType="1"/>
            </p:cNvSpPr>
            <p:nvPr/>
          </p:nvSpPr>
          <p:spPr bwMode="auto">
            <a:xfrm>
              <a:off x="2064" y="216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973" name="Text Box 29"/>
          <p:cNvSpPr txBox="1">
            <a:spLocks noChangeArrowheads="1"/>
          </p:cNvSpPr>
          <p:nvPr/>
        </p:nvSpPr>
        <p:spPr bwMode="auto">
          <a:xfrm>
            <a:off x="0" y="5942013"/>
            <a:ext cx="9144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/>
              <a:t>Item		E	F	G	H</a:t>
            </a:r>
          </a:p>
          <a:p>
            <a:pPr algn="l"/>
            <a:r>
              <a:rPr lang="en-US" altLang="en-US" sz="1800"/>
              <a:t>LT (WK)		1	2	1	2</a:t>
            </a:r>
          </a:p>
          <a:p>
            <a:pPr algn="l"/>
            <a:r>
              <a:rPr lang="en-US" altLang="en-US" sz="1800"/>
              <a:t>Required		138	60	15	140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Lead Times</a:t>
            </a:r>
          </a:p>
        </p:txBody>
      </p:sp>
      <p:sp>
        <p:nvSpPr>
          <p:cNvPr id="211971" name="Line 3"/>
          <p:cNvSpPr>
            <a:spLocks noChangeShapeType="1"/>
          </p:cNvSpPr>
          <p:nvPr/>
        </p:nvSpPr>
        <p:spPr bwMode="auto">
          <a:xfrm>
            <a:off x="2209800" y="1905000"/>
            <a:ext cx="4678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72" name="Line 4"/>
          <p:cNvSpPr>
            <a:spLocks noChangeShapeType="1"/>
          </p:cNvSpPr>
          <p:nvPr/>
        </p:nvSpPr>
        <p:spPr bwMode="auto">
          <a:xfrm>
            <a:off x="1524000" y="28194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73" name="Line 5"/>
          <p:cNvSpPr>
            <a:spLocks noChangeShapeType="1"/>
          </p:cNvSpPr>
          <p:nvPr/>
        </p:nvSpPr>
        <p:spPr bwMode="auto">
          <a:xfrm>
            <a:off x="4343400" y="14478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74" name="Line 6"/>
          <p:cNvSpPr>
            <a:spLocks noChangeShapeType="1"/>
          </p:cNvSpPr>
          <p:nvPr/>
        </p:nvSpPr>
        <p:spPr bwMode="auto">
          <a:xfrm>
            <a:off x="6172200" y="32766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3657600" y="1371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A(1)</a:t>
            </a: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762000" y="27432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(1)</a:t>
            </a:r>
          </a:p>
        </p:txBody>
      </p:sp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2895600" y="2743200"/>
            <a:ext cx="6461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F(2)</a:t>
            </a:r>
          </a:p>
        </p:txBody>
      </p:sp>
      <p:sp>
        <p:nvSpPr>
          <p:cNvPr id="211978" name="Rectangle 10"/>
          <p:cNvSpPr>
            <a:spLocks noChangeArrowheads="1"/>
          </p:cNvSpPr>
          <p:nvPr/>
        </p:nvSpPr>
        <p:spPr bwMode="auto">
          <a:xfrm>
            <a:off x="2971800" y="3276600"/>
            <a:ext cx="757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G (1)</a:t>
            </a:r>
          </a:p>
        </p:txBody>
      </p:sp>
      <p:sp>
        <p:nvSpPr>
          <p:cNvPr id="211979" name="Rectangle 11"/>
          <p:cNvSpPr>
            <a:spLocks noChangeArrowheads="1"/>
          </p:cNvSpPr>
          <p:nvPr/>
        </p:nvSpPr>
        <p:spPr bwMode="auto">
          <a:xfrm>
            <a:off x="7620000" y="32766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(1)</a:t>
            </a:r>
          </a:p>
        </p:txBody>
      </p:sp>
      <p:sp>
        <p:nvSpPr>
          <p:cNvPr id="211980" name="Rectangle 12"/>
          <p:cNvSpPr>
            <a:spLocks noChangeArrowheads="1"/>
          </p:cNvSpPr>
          <p:nvPr/>
        </p:nvSpPr>
        <p:spPr bwMode="auto">
          <a:xfrm>
            <a:off x="1447800" y="22098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11981" name="Rectangle 13"/>
          <p:cNvSpPr>
            <a:spLocks noChangeArrowheads="1"/>
          </p:cNvSpPr>
          <p:nvPr/>
        </p:nvSpPr>
        <p:spPr bwMode="auto">
          <a:xfrm>
            <a:off x="6248400" y="2133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D(3)</a:t>
            </a:r>
          </a:p>
        </p:txBody>
      </p:sp>
      <p:sp>
        <p:nvSpPr>
          <p:cNvPr id="211982" name="Line 14"/>
          <p:cNvSpPr>
            <a:spLocks noChangeShapeType="1"/>
          </p:cNvSpPr>
          <p:nvPr/>
        </p:nvSpPr>
        <p:spPr bwMode="auto">
          <a:xfrm>
            <a:off x="3657600" y="32766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83" name="Rectangle 15"/>
          <p:cNvSpPr>
            <a:spLocks noChangeArrowheads="1"/>
          </p:cNvSpPr>
          <p:nvPr/>
        </p:nvSpPr>
        <p:spPr bwMode="auto">
          <a:xfrm>
            <a:off x="3744913" y="2133600"/>
            <a:ext cx="6746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C(3)</a:t>
            </a:r>
          </a:p>
        </p:txBody>
      </p:sp>
      <p:sp>
        <p:nvSpPr>
          <p:cNvPr id="211984" name="Rectangle 16"/>
          <p:cNvSpPr>
            <a:spLocks noChangeArrowheads="1"/>
          </p:cNvSpPr>
          <p:nvPr/>
        </p:nvSpPr>
        <p:spPr bwMode="auto">
          <a:xfrm>
            <a:off x="4953000" y="32766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E (1)</a:t>
            </a:r>
          </a:p>
        </p:txBody>
      </p:sp>
      <p:sp>
        <p:nvSpPr>
          <p:cNvPr id="211985" name="Rectangle 17"/>
          <p:cNvSpPr>
            <a:spLocks noChangeArrowheads="1"/>
          </p:cNvSpPr>
          <p:nvPr/>
        </p:nvSpPr>
        <p:spPr bwMode="auto">
          <a:xfrm>
            <a:off x="5503863" y="3276600"/>
            <a:ext cx="7445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H (2)</a:t>
            </a:r>
          </a:p>
        </p:txBody>
      </p:sp>
      <p:grpSp>
        <p:nvGrpSpPr>
          <p:cNvPr id="211986" name="Group 18"/>
          <p:cNvGrpSpPr>
            <a:grpSpLocks/>
          </p:cNvGrpSpPr>
          <p:nvPr/>
        </p:nvGrpSpPr>
        <p:grpSpPr bwMode="auto">
          <a:xfrm>
            <a:off x="4343400" y="1905000"/>
            <a:ext cx="0" cy="1382713"/>
            <a:chOff x="1920" y="1392"/>
            <a:chExt cx="0" cy="871"/>
          </a:xfrm>
        </p:grpSpPr>
        <p:sp>
          <p:nvSpPr>
            <p:cNvPr id="211987" name="Line 19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88" name="Line 20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89" name="Line 21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990" name="Group 22"/>
          <p:cNvGrpSpPr>
            <a:grpSpLocks/>
          </p:cNvGrpSpPr>
          <p:nvPr/>
        </p:nvGrpSpPr>
        <p:grpSpPr bwMode="auto">
          <a:xfrm>
            <a:off x="6858000" y="1905000"/>
            <a:ext cx="0" cy="1382713"/>
            <a:chOff x="1920" y="1392"/>
            <a:chExt cx="0" cy="871"/>
          </a:xfrm>
        </p:grpSpPr>
        <p:sp>
          <p:nvSpPr>
            <p:cNvPr id="211991" name="Line 23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2" name="Line 24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3" name="Line 25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994" name="Group 26"/>
          <p:cNvGrpSpPr>
            <a:grpSpLocks/>
          </p:cNvGrpSpPr>
          <p:nvPr/>
        </p:nvGrpSpPr>
        <p:grpSpPr bwMode="auto">
          <a:xfrm>
            <a:off x="2209800" y="1905000"/>
            <a:ext cx="0" cy="925513"/>
            <a:chOff x="2064" y="1872"/>
            <a:chExt cx="0" cy="583"/>
          </a:xfrm>
        </p:grpSpPr>
        <p:sp>
          <p:nvSpPr>
            <p:cNvPr id="211995" name="Line 27"/>
            <p:cNvSpPr>
              <a:spLocks noChangeShapeType="1"/>
            </p:cNvSpPr>
            <p:nvPr/>
          </p:nvSpPr>
          <p:spPr bwMode="auto">
            <a:xfrm>
              <a:off x="2064" y="187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6" name="Line 28"/>
            <p:cNvSpPr>
              <a:spLocks noChangeShapeType="1"/>
            </p:cNvSpPr>
            <p:nvPr/>
          </p:nvSpPr>
          <p:spPr bwMode="auto">
            <a:xfrm>
              <a:off x="2064" y="216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Lead Times</a:t>
            </a:r>
          </a:p>
        </p:txBody>
      </p:sp>
      <p:sp>
        <p:nvSpPr>
          <p:cNvPr id="212995" name="Line 3"/>
          <p:cNvSpPr>
            <a:spLocks noChangeShapeType="1"/>
          </p:cNvSpPr>
          <p:nvPr/>
        </p:nvSpPr>
        <p:spPr bwMode="auto">
          <a:xfrm>
            <a:off x="2209800" y="1905000"/>
            <a:ext cx="4678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996" name="Line 4"/>
          <p:cNvSpPr>
            <a:spLocks noChangeShapeType="1"/>
          </p:cNvSpPr>
          <p:nvPr/>
        </p:nvSpPr>
        <p:spPr bwMode="auto">
          <a:xfrm>
            <a:off x="1524000" y="28194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997" name="Line 5"/>
          <p:cNvSpPr>
            <a:spLocks noChangeShapeType="1"/>
          </p:cNvSpPr>
          <p:nvPr/>
        </p:nvSpPr>
        <p:spPr bwMode="auto">
          <a:xfrm>
            <a:off x="4343400" y="14478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998" name="Line 6"/>
          <p:cNvSpPr>
            <a:spLocks noChangeShapeType="1"/>
          </p:cNvSpPr>
          <p:nvPr/>
        </p:nvSpPr>
        <p:spPr bwMode="auto">
          <a:xfrm>
            <a:off x="6172200" y="32766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3657600" y="1371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A(1)</a:t>
            </a:r>
          </a:p>
        </p:txBody>
      </p:sp>
      <p:sp>
        <p:nvSpPr>
          <p:cNvPr id="213000" name="Rectangle 8"/>
          <p:cNvSpPr>
            <a:spLocks noChangeArrowheads="1"/>
          </p:cNvSpPr>
          <p:nvPr/>
        </p:nvSpPr>
        <p:spPr bwMode="auto">
          <a:xfrm>
            <a:off x="762000" y="27432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E (1)</a:t>
            </a:r>
          </a:p>
        </p:txBody>
      </p:sp>
      <p:sp>
        <p:nvSpPr>
          <p:cNvPr id="213001" name="Rectangle 9"/>
          <p:cNvSpPr>
            <a:spLocks noChangeArrowheads="1"/>
          </p:cNvSpPr>
          <p:nvPr/>
        </p:nvSpPr>
        <p:spPr bwMode="auto">
          <a:xfrm>
            <a:off x="2895600" y="2743200"/>
            <a:ext cx="6461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F(2)</a:t>
            </a:r>
          </a:p>
        </p:txBody>
      </p:sp>
      <p:sp>
        <p:nvSpPr>
          <p:cNvPr id="213002" name="Rectangle 10"/>
          <p:cNvSpPr>
            <a:spLocks noChangeArrowheads="1"/>
          </p:cNvSpPr>
          <p:nvPr/>
        </p:nvSpPr>
        <p:spPr bwMode="auto">
          <a:xfrm>
            <a:off x="2971800" y="3276600"/>
            <a:ext cx="757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G (1)</a:t>
            </a:r>
          </a:p>
        </p:txBody>
      </p:sp>
      <p:sp>
        <p:nvSpPr>
          <p:cNvPr id="213003" name="Rectangle 11"/>
          <p:cNvSpPr>
            <a:spLocks noChangeArrowheads="1"/>
          </p:cNvSpPr>
          <p:nvPr/>
        </p:nvSpPr>
        <p:spPr bwMode="auto">
          <a:xfrm>
            <a:off x="7620000" y="32766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E (1)</a:t>
            </a:r>
          </a:p>
        </p:txBody>
      </p:sp>
      <p:sp>
        <p:nvSpPr>
          <p:cNvPr id="213004" name="Rectangle 12"/>
          <p:cNvSpPr>
            <a:spLocks noChangeArrowheads="1"/>
          </p:cNvSpPr>
          <p:nvPr/>
        </p:nvSpPr>
        <p:spPr bwMode="auto">
          <a:xfrm>
            <a:off x="1447800" y="22098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B (2)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213005" name="Rectangle 13"/>
          <p:cNvSpPr>
            <a:spLocks noChangeArrowheads="1"/>
          </p:cNvSpPr>
          <p:nvPr/>
        </p:nvSpPr>
        <p:spPr bwMode="auto">
          <a:xfrm>
            <a:off x="6248400" y="2133600"/>
            <a:ext cx="674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D(3)</a:t>
            </a:r>
          </a:p>
        </p:txBody>
      </p:sp>
      <p:sp>
        <p:nvSpPr>
          <p:cNvPr id="213006" name="Line 14"/>
          <p:cNvSpPr>
            <a:spLocks noChangeShapeType="1"/>
          </p:cNvSpPr>
          <p:nvPr/>
        </p:nvSpPr>
        <p:spPr bwMode="auto">
          <a:xfrm>
            <a:off x="3657600" y="3276600"/>
            <a:ext cx="13446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07" name="Line 15"/>
          <p:cNvSpPr>
            <a:spLocks noChangeShapeType="1"/>
          </p:cNvSpPr>
          <p:nvPr/>
        </p:nvSpPr>
        <p:spPr bwMode="auto">
          <a:xfrm>
            <a:off x="1524000" y="28194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08" name="Rectangle 16"/>
          <p:cNvSpPr>
            <a:spLocks noChangeArrowheads="1"/>
          </p:cNvSpPr>
          <p:nvPr/>
        </p:nvSpPr>
        <p:spPr bwMode="auto">
          <a:xfrm>
            <a:off x="3744913" y="2133600"/>
            <a:ext cx="6746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C(3)</a:t>
            </a:r>
          </a:p>
        </p:txBody>
      </p:sp>
      <p:sp>
        <p:nvSpPr>
          <p:cNvPr id="213009" name="Rectangle 17"/>
          <p:cNvSpPr>
            <a:spLocks noChangeArrowheads="1"/>
          </p:cNvSpPr>
          <p:nvPr/>
        </p:nvSpPr>
        <p:spPr bwMode="auto">
          <a:xfrm>
            <a:off x="4953000" y="3276600"/>
            <a:ext cx="730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E (1)</a:t>
            </a:r>
          </a:p>
        </p:txBody>
      </p:sp>
      <p:sp>
        <p:nvSpPr>
          <p:cNvPr id="213010" name="Rectangle 18"/>
          <p:cNvSpPr>
            <a:spLocks noChangeArrowheads="1"/>
          </p:cNvSpPr>
          <p:nvPr/>
        </p:nvSpPr>
        <p:spPr bwMode="auto">
          <a:xfrm>
            <a:off x="5562600" y="3276600"/>
            <a:ext cx="744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H (2)</a:t>
            </a:r>
          </a:p>
        </p:txBody>
      </p:sp>
      <p:grpSp>
        <p:nvGrpSpPr>
          <p:cNvPr id="213011" name="Group 19"/>
          <p:cNvGrpSpPr>
            <a:grpSpLocks/>
          </p:cNvGrpSpPr>
          <p:nvPr/>
        </p:nvGrpSpPr>
        <p:grpSpPr bwMode="auto">
          <a:xfrm>
            <a:off x="4343400" y="1905000"/>
            <a:ext cx="0" cy="1382713"/>
            <a:chOff x="1920" y="1392"/>
            <a:chExt cx="0" cy="871"/>
          </a:xfrm>
        </p:grpSpPr>
        <p:sp>
          <p:nvSpPr>
            <p:cNvPr id="213012" name="Line 20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3" name="Line 21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4" name="Line 22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15" name="Group 23"/>
          <p:cNvGrpSpPr>
            <a:grpSpLocks/>
          </p:cNvGrpSpPr>
          <p:nvPr/>
        </p:nvGrpSpPr>
        <p:grpSpPr bwMode="auto">
          <a:xfrm>
            <a:off x="6858000" y="1905000"/>
            <a:ext cx="0" cy="1382713"/>
            <a:chOff x="1920" y="1392"/>
            <a:chExt cx="0" cy="871"/>
          </a:xfrm>
        </p:grpSpPr>
        <p:sp>
          <p:nvSpPr>
            <p:cNvPr id="213016" name="Line 24"/>
            <p:cNvSpPr>
              <a:spLocks noChangeShapeType="1"/>
            </p:cNvSpPr>
            <p:nvPr/>
          </p:nvSpPr>
          <p:spPr bwMode="auto">
            <a:xfrm>
              <a:off x="1920" y="139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7" name="Line 25"/>
            <p:cNvSpPr>
              <a:spLocks noChangeShapeType="1"/>
            </p:cNvSpPr>
            <p:nvPr/>
          </p:nvSpPr>
          <p:spPr bwMode="auto">
            <a:xfrm>
              <a:off x="1920" y="1968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8" name="Line 26"/>
            <p:cNvSpPr>
              <a:spLocks noChangeShapeType="1"/>
            </p:cNvSpPr>
            <p:nvPr/>
          </p:nvSpPr>
          <p:spPr bwMode="auto">
            <a:xfrm>
              <a:off x="1920" y="168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19" name="Group 27"/>
          <p:cNvGrpSpPr>
            <a:grpSpLocks/>
          </p:cNvGrpSpPr>
          <p:nvPr/>
        </p:nvGrpSpPr>
        <p:grpSpPr bwMode="auto">
          <a:xfrm>
            <a:off x="2209800" y="1905000"/>
            <a:ext cx="0" cy="925513"/>
            <a:chOff x="2064" y="1872"/>
            <a:chExt cx="0" cy="583"/>
          </a:xfrm>
        </p:grpSpPr>
        <p:sp>
          <p:nvSpPr>
            <p:cNvPr id="213020" name="Line 28"/>
            <p:cNvSpPr>
              <a:spLocks noChangeShapeType="1"/>
            </p:cNvSpPr>
            <p:nvPr/>
          </p:nvSpPr>
          <p:spPr bwMode="auto">
            <a:xfrm>
              <a:off x="2064" y="187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21" name="Line 29"/>
            <p:cNvSpPr>
              <a:spLocks noChangeShapeType="1"/>
            </p:cNvSpPr>
            <p:nvPr/>
          </p:nvSpPr>
          <p:spPr bwMode="auto">
            <a:xfrm>
              <a:off x="2064" y="216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22" name="Group 30"/>
          <p:cNvGrpSpPr>
            <a:grpSpLocks/>
          </p:cNvGrpSpPr>
          <p:nvPr/>
        </p:nvGrpSpPr>
        <p:grpSpPr bwMode="auto">
          <a:xfrm>
            <a:off x="2895600" y="2808288"/>
            <a:ext cx="0" cy="925512"/>
            <a:chOff x="2064" y="1872"/>
            <a:chExt cx="0" cy="583"/>
          </a:xfrm>
        </p:grpSpPr>
        <p:sp>
          <p:nvSpPr>
            <p:cNvPr id="213023" name="Line 31"/>
            <p:cNvSpPr>
              <a:spLocks noChangeShapeType="1"/>
            </p:cNvSpPr>
            <p:nvPr/>
          </p:nvSpPr>
          <p:spPr bwMode="auto">
            <a:xfrm>
              <a:off x="2064" y="187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24" name="Line 32"/>
            <p:cNvSpPr>
              <a:spLocks noChangeShapeType="1"/>
            </p:cNvSpPr>
            <p:nvPr/>
          </p:nvSpPr>
          <p:spPr bwMode="auto">
            <a:xfrm>
              <a:off x="2064" y="216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25" name="Group 33"/>
          <p:cNvGrpSpPr>
            <a:grpSpLocks/>
          </p:cNvGrpSpPr>
          <p:nvPr/>
        </p:nvGrpSpPr>
        <p:grpSpPr bwMode="auto">
          <a:xfrm>
            <a:off x="6172200" y="3276600"/>
            <a:ext cx="0" cy="925513"/>
            <a:chOff x="2064" y="1872"/>
            <a:chExt cx="0" cy="583"/>
          </a:xfrm>
        </p:grpSpPr>
        <p:sp>
          <p:nvSpPr>
            <p:cNvPr id="213026" name="Line 34"/>
            <p:cNvSpPr>
              <a:spLocks noChangeShapeType="1"/>
            </p:cNvSpPr>
            <p:nvPr/>
          </p:nvSpPr>
          <p:spPr bwMode="auto">
            <a:xfrm>
              <a:off x="2064" y="1872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27" name="Line 35"/>
            <p:cNvSpPr>
              <a:spLocks noChangeShapeType="1"/>
            </p:cNvSpPr>
            <p:nvPr/>
          </p:nvSpPr>
          <p:spPr bwMode="auto">
            <a:xfrm>
              <a:off x="2064" y="2160"/>
              <a:ext cx="0" cy="2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028" name="Line 36"/>
          <p:cNvSpPr>
            <a:spLocks noChangeShapeType="1"/>
          </p:cNvSpPr>
          <p:nvPr/>
        </p:nvSpPr>
        <p:spPr bwMode="auto">
          <a:xfrm>
            <a:off x="3657600" y="32766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29" name="Line 37"/>
          <p:cNvSpPr>
            <a:spLocks noChangeShapeType="1"/>
          </p:cNvSpPr>
          <p:nvPr/>
        </p:nvSpPr>
        <p:spPr bwMode="auto">
          <a:xfrm>
            <a:off x="4953000" y="3276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30" name="Line 38"/>
          <p:cNvSpPr>
            <a:spLocks noChangeShapeType="1"/>
          </p:cNvSpPr>
          <p:nvPr/>
        </p:nvSpPr>
        <p:spPr bwMode="auto">
          <a:xfrm>
            <a:off x="7467600" y="3276600"/>
            <a:ext cx="0" cy="468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42" name="Group 2"/>
          <p:cNvGraphicFramePr>
            <a:graphicFrameLocks noGrp="1"/>
          </p:cNvGraphicFramePr>
          <p:nvPr/>
        </p:nvGraphicFramePr>
        <p:xfrm>
          <a:off x="2209800" y="1371600"/>
          <a:ext cx="5105400" cy="1072388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1447778198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950767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76227614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83718628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70466568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76583248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500367932"/>
                    </a:ext>
                  </a:extLst>
                </a:gridCol>
              </a:tblGrid>
              <a:tr h="444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Week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438759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Quantity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285593"/>
                  </a:ext>
                </a:extLst>
              </a:tr>
            </a:tbl>
          </a:graphicData>
        </a:graphic>
      </p:graphicFrame>
      <p:graphicFrame>
        <p:nvGraphicFramePr>
          <p:cNvPr id="215068" name="Group 28"/>
          <p:cNvGraphicFramePr>
            <a:graphicFrameLocks noGrp="1"/>
          </p:cNvGraphicFramePr>
          <p:nvPr/>
        </p:nvGraphicFramePr>
        <p:xfrm>
          <a:off x="152400" y="2971800"/>
          <a:ext cx="7167563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194637073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60078480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28890361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70509159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94869370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60810531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12147092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073133868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Product 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80421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83911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28896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59068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135252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114791"/>
                  </a:ext>
                </a:extLst>
              </a:tr>
            </a:tbl>
          </a:graphicData>
        </a:graphic>
      </p:graphicFrame>
      <p:sp>
        <p:nvSpPr>
          <p:cNvPr id="215128" name="Text Box 88"/>
          <p:cNvSpPr txBox="1">
            <a:spLocks noChangeArrowheads="1"/>
          </p:cNvSpPr>
          <p:nvPr/>
        </p:nvSpPr>
        <p:spPr bwMode="auto">
          <a:xfrm>
            <a:off x="6718300" y="3048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120</a:t>
            </a:r>
          </a:p>
        </p:txBody>
      </p:sp>
      <p:sp>
        <p:nvSpPr>
          <p:cNvPr id="215129" name="Text Box 89"/>
          <p:cNvSpPr txBox="1">
            <a:spLocks noChangeArrowheads="1"/>
          </p:cNvSpPr>
          <p:nvPr/>
        </p:nvSpPr>
        <p:spPr bwMode="auto">
          <a:xfrm>
            <a:off x="6750050" y="43878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120</a:t>
            </a:r>
          </a:p>
        </p:txBody>
      </p:sp>
      <p:sp>
        <p:nvSpPr>
          <p:cNvPr id="215130" name="Text Box 90"/>
          <p:cNvSpPr txBox="1">
            <a:spLocks noChangeArrowheads="1"/>
          </p:cNvSpPr>
          <p:nvPr/>
        </p:nvSpPr>
        <p:spPr bwMode="auto">
          <a:xfrm>
            <a:off x="6750050" y="48006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120</a:t>
            </a:r>
          </a:p>
        </p:txBody>
      </p:sp>
      <p:sp>
        <p:nvSpPr>
          <p:cNvPr id="215131" name="Text Box 91"/>
          <p:cNvSpPr txBox="1">
            <a:spLocks noChangeArrowheads="1"/>
          </p:cNvSpPr>
          <p:nvPr/>
        </p:nvSpPr>
        <p:spPr bwMode="auto">
          <a:xfrm>
            <a:off x="6184900" y="5257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120</a:t>
            </a:r>
          </a:p>
        </p:txBody>
      </p:sp>
      <p:sp>
        <p:nvSpPr>
          <p:cNvPr id="215132" name="Rectangle 92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Master Schedule; </a:t>
            </a:r>
            <a:r>
              <a:rPr lang="en-US" altLang="en-US">
                <a:solidFill>
                  <a:srgbClr val="CE2700"/>
                </a:solidFill>
              </a:rPr>
              <a:t>Lot for Lot Ordering</a:t>
            </a:r>
            <a:endParaRPr lang="en-US" altLang="en-US" b="1">
              <a:solidFill>
                <a:srgbClr val="CE2700"/>
              </a:solidFill>
            </a:endParaRPr>
          </a:p>
        </p:txBody>
      </p:sp>
      <p:sp>
        <p:nvSpPr>
          <p:cNvPr id="215133" name="Text Box 93"/>
          <p:cNvSpPr txBox="1">
            <a:spLocks noChangeArrowheads="1"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Part X (LT=1) is formed by three Part A (LT=1) </a:t>
            </a:r>
          </a:p>
          <a:p>
            <a:pPr algn="l"/>
            <a:r>
              <a:rPr lang="en-US" altLang="en-US" b="1">
                <a:solidFill>
                  <a:srgbClr val="CE2700"/>
                </a:solidFill>
              </a:rPr>
              <a:t>Part A is formed by </a:t>
            </a:r>
            <a:r>
              <a:rPr lang="en-US" altLang="en-US" sz="2000" b="1">
                <a:solidFill>
                  <a:srgbClr val="CE2700"/>
                </a:solidFill>
                <a:latin typeface="Arial" panose="020B0604020202020204" pitchFamily="34" charset="0"/>
              </a:rPr>
              <a:t>two Part B (LT=2)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8" grpId="0"/>
      <p:bldP spid="215129" grpId="0"/>
      <p:bldP spid="215130" grpId="0"/>
      <p:bldP spid="21513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090" name="Group 2"/>
          <p:cNvGraphicFramePr>
            <a:graphicFrameLocks noGrp="1"/>
          </p:cNvGraphicFramePr>
          <p:nvPr/>
        </p:nvGraphicFramePr>
        <p:xfrm>
          <a:off x="152400" y="4114800"/>
          <a:ext cx="7167563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424093741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2992507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29022218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93692053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46928129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521243598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64518562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551042852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 A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94771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971160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16789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06837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14627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216154"/>
                  </a:ext>
                </a:extLst>
              </a:tr>
            </a:tbl>
          </a:graphicData>
        </a:graphic>
      </p:graphicFrame>
      <p:sp>
        <p:nvSpPr>
          <p:cNvPr id="217150" name="Text Box 62"/>
          <p:cNvSpPr txBox="1">
            <a:spLocks noChangeArrowheads="1"/>
          </p:cNvSpPr>
          <p:nvPr/>
        </p:nvSpPr>
        <p:spPr bwMode="auto">
          <a:xfrm>
            <a:off x="6248400" y="4191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360</a:t>
            </a:r>
          </a:p>
        </p:txBody>
      </p:sp>
      <p:sp>
        <p:nvSpPr>
          <p:cNvPr id="217151" name="Text Box 63"/>
          <p:cNvSpPr txBox="1">
            <a:spLocks noChangeArrowheads="1"/>
          </p:cNvSpPr>
          <p:nvPr/>
        </p:nvSpPr>
        <p:spPr bwMode="auto">
          <a:xfrm>
            <a:off x="5156200" y="45720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7152" name="Text Box 64"/>
          <p:cNvSpPr txBox="1">
            <a:spLocks noChangeArrowheads="1"/>
          </p:cNvSpPr>
          <p:nvPr/>
        </p:nvSpPr>
        <p:spPr bwMode="auto">
          <a:xfrm>
            <a:off x="5156200" y="5029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7153" name="Text Box 65"/>
          <p:cNvSpPr txBox="1">
            <a:spLocks noChangeArrowheads="1"/>
          </p:cNvSpPr>
          <p:nvPr/>
        </p:nvSpPr>
        <p:spPr bwMode="auto">
          <a:xfrm>
            <a:off x="5689600" y="5029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7154" name="Text Box 66"/>
          <p:cNvSpPr txBox="1">
            <a:spLocks noChangeArrowheads="1"/>
          </p:cNvSpPr>
          <p:nvPr/>
        </p:nvSpPr>
        <p:spPr bwMode="auto">
          <a:xfrm>
            <a:off x="6299200" y="5029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graphicFrame>
        <p:nvGraphicFramePr>
          <p:cNvPr id="217155" name="Group 67"/>
          <p:cNvGraphicFramePr>
            <a:graphicFrameLocks noGrp="1"/>
          </p:cNvGraphicFramePr>
          <p:nvPr/>
        </p:nvGraphicFramePr>
        <p:xfrm>
          <a:off x="152400" y="1143000"/>
          <a:ext cx="7167563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129150636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9408595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266396448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62358261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656596116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79912373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093504555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839224039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Product 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28562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47866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58516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547611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94517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004603"/>
                  </a:ext>
                </a:extLst>
              </a:tr>
            </a:tbl>
          </a:graphicData>
        </a:graphic>
      </p:graphicFrame>
      <p:sp>
        <p:nvSpPr>
          <p:cNvPr id="217215" name="Rectangle 127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Part A; 3 per unit, LT=1 W</a:t>
            </a:r>
            <a:endParaRPr lang="en-US" altLang="en-US" b="1"/>
          </a:p>
        </p:txBody>
      </p:sp>
      <p:sp>
        <p:nvSpPr>
          <p:cNvPr id="217216" name="Text Box 128"/>
          <p:cNvSpPr txBox="1">
            <a:spLocks noChangeArrowheads="1"/>
          </p:cNvSpPr>
          <p:nvPr/>
        </p:nvSpPr>
        <p:spPr bwMode="auto">
          <a:xfrm>
            <a:off x="6273800" y="54864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217217" name="Text Box 129"/>
          <p:cNvSpPr txBox="1">
            <a:spLocks noChangeArrowheads="1"/>
          </p:cNvSpPr>
          <p:nvPr/>
        </p:nvSpPr>
        <p:spPr bwMode="auto">
          <a:xfrm>
            <a:off x="6292850" y="59880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217218" name="Text Box 130"/>
          <p:cNvSpPr txBox="1">
            <a:spLocks noChangeArrowheads="1"/>
          </p:cNvSpPr>
          <p:nvPr/>
        </p:nvSpPr>
        <p:spPr bwMode="auto">
          <a:xfrm>
            <a:off x="5638800" y="6400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50" grpId="0"/>
      <p:bldP spid="217151" grpId="0"/>
      <p:bldP spid="217152" grpId="0"/>
      <p:bldP spid="217153" grpId="0"/>
      <p:bldP spid="217154" grpId="0"/>
      <p:bldP spid="217216" grpId="0"/>
      <p:bldP spid="217217" grpId="0"/>
      <p:bldP spid="217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Inputs to MRP</a:t>
            </a:r>
            <a:endParaRPr lang="en-US" altLang="en-US" b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>
                <a:solidFill>
                  <a:schemeClr val="tx1"/>
                </a:solidFill>
              </a:rPr>
              <a:t>(1) Master schedule</a:t>
            </a:r>
            <a:r>
              <a:rPr lang="en-US" altLang="en-US" b="1">
                <a:solidFill>
                  <a:schemeClr val="tx1"/>
                </a:solidFill>
              </a:rPr>
              <a:t>:</a:t>
            </a:r>
            <a:r>
              <a:rPr lang="en-US" altLang="en-US">
                <a:solidFill>
                  <a:schemeClr val="tx1"/>
                </a:solidFill>
              </a:rPr>
              <a:t> Identifying (a) which end items are to be produced, (b) in what quantities, and (c) when these are needed.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>
                <a:solidFill>
                  <a:schemeClr val="tx1"/>
                </a:solidFill>
              </a:rPr>
              <a:t>(2) Bill of Material</a:t>
            </a:r>
            <a:r>
              <a:rPr lang="en-US" altLang="en-US">
                <a:solidFill>
                  <a:schemeClr val="tx1"/>
                </a:solidFill>
              </a:rPr>
              <a:t> : a listing of all of the raw materials, parts, subassemblies, and assemblies needed to produce one unit of a product.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>
                <a:solidFill>
                  <a:schemeClr val="tx1"/>
                </a:solidFill>
              </a:rPr>
              <a:t>(3) Inventories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138" name="Group 2"/>
          <p:cNvGraphicFramePr>
            <a:graphicFrameLocks noGrp="1"/>
          </p:cNvGraphicFramePr>
          <p:nvPr/>
        </p:nvGraphicFramePr>
        <p:xfrm>
          <a:off x="152400" y="4114800"/>
          <a:ext cx="7167563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418385657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2669358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4230098202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0689329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95977955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1009701495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55106649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684651731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 B(2)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2W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7836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1824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060185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61178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504138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106643"/>
                  </a:ext>
                </a:extLst>
              </a:tr>
            </a:tbl>
          </a:graphicData>
        </a:graphic>
      </p:graphicFrame>
      <p:sp>
        <p:nvSpPr>
          <p:cNvPr id="219198" name="Text Box 62"/>
          <p:cNvSpPr txBox="1">
            <a:spLocks noChangeArrowheads="1"/>
          </p:cNvSpPr>
          <p:nvPr/>
        </p:nvSpPr>
        <p:spPr bwMode="auto">
          <a:xfrm>
            <a:off x="5683250" y="4191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600</a:t>
            </a:r>
          </a:p>
        </p:txBody>
      </p:sp>
      <p:sp>
        <p:nvSpPr>
          <p:cNvPr id="219199" name="Text Box 63"/>
          <p:cNvSpPr txBox="1">
            <a:spLocks noChangeArrowheads="1"/>
          </p:cNvSpPr>
          <p:nvPr/>
        </p:nvSpPr>
        <p:spPr bwMode="auto">
          <a:xfrm>
            <a:off x="4572000" y="4572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219200" name="Text Box 64"/>
          <p:cNvSpPr txBox="1">
            <a:spLocks noChangeArrowheads="1"/>
          </p:cNvSpPr>
          <p:nvPr/>
        </p:nvSpPr>
        <p:spPr bwMode="auto">
          <a:xfrm>
            <a:off x="4572000" y="50292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219201" name="Text Box 65"/>
          <p:cNvSpPr txBox="1">
            <a:spLocks noChangeArrowheads="1"/>
          </p:cNvSpPr>
          <p:nvPr/>
        </p:nvSpPr>
        <p:spPr bwMode="auto">
          <a:xfrm>
            <a:off x="5105400" y="50292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219202" name="Text Box 66"/>
          <p:cNvSpPr txBox="1">
            <a:spLocks noChangeArrowheads="1"/>
          </p:cNvSpPr>
          <p:nvPr/>
        </p:nvSpPr>
        <p:spPr bwMode="auto">
          <a:xfrm>
            <a:off x="5638800" y="50292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</a:t>
            </a:r>
          </a:p>
        </p:txBody>
      </p:sp>
      <p:sp>
        <p:nvSpPr>
          <p:cNvPr id="219263" name="Rectangle 127"/>
          <p:cNvSpPr>
            <a:spLocks noChangeArrowheads="1"/>
          </p:cNvSpPr>
          <p:nvPr/>
        </p:nvSpPr>
        <p:spPr bwMode="auto">
          <a:xfrm>
            <a:off x="609600" y="436563"/>
            <a:ext cx="8534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eaLnBrk="1" hangingPunct="1"/>
            <a:r>
              <a:rPr lang="en-US" altLang="en-US"/>
              <a:t>Part B; 5 per unit, LT=2 W</a:t>
            </a:r>
            <a:endParaRPr lang="en-US" altLang="en-US" b="1"/>
          </a:p>
        </p:txBody>
      </p:sp>
      <p:sp>
        <p:nvSpPr>
          <p:cNvPr id="219264" name="Text Box 128"/>
          <p:cNvSpPr txBox="1">
            <a:spLocks noChangeArrowheads="1"/>
          </p:cNvSpPr>
          <p:nvPr/>
        </p:nvSpPr>
        <p:spPr bwMode="auto">
          <a:xfrm>
            <a:off x="5638800" y="54864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500</a:t>
            </a:r>
          </a:p>
        </p:txBody>
      </p:sp>
      <p:sp>
        <p:nvSpPr>
          <p:cNvPr id="219265" name="Text Box 129"/>
          <p:cNvSpPr txBox="1">
            <a:spLocks noChangeArrowheads="1"/>
          </p:cNvSpPr>
          <p:nvPr/>
        </p:nvSpPr>
        <p:spPr bwMode="auto">
          <a:xfrm>
            <a:off x="5683250" y="59880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500</a:t>
            </a:r>
          </a:p>
        </p:txBody>
      </p:sp>
      <p:sp>
        <p:nvSpPr>
          <p:cNvPr id="219266" name="Text Box 130"/>
          <p:cNvSpPr txBox="1">
            <a:spLocks noChangeArrowheads="1"/>
          </p:cNvSpPr>
          <p:nvPr/>
        </p:nvSpPr>
        <p:spPr bwMode="auto">
          <a:xfrm>
            <a:off x="4572000" y="6400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500</a:t>
            </a:r>
          </a:p>
        </p:txBody>
      </p:sp>
      <p:graphicFrame>
        <p:nvGraphicFramePr>
          <p:cNvPr id="219328" name="Group 192"/>
          <p:cNvGraphicFramePr>
            <a:graphicFrameLocks noGrp="1"/>
          </p:cNvGraphicFramePr>
          <p:nvPr/>
        </p:nvGraphicFramePr>
        <p:xfrm>
          <a:off x="152400" y="1066800"/>
          <a:ext cx="7167563" cy="26670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42253947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868372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563773732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039441929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725301756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69829718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142102954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3232374180"/>
                    </a:ext>
                  </a:extLst>
                </a:gridCol>
              </a:tblGrid>
              <a:tr h="444500">
                <a:tc row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 A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LT = 1W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88394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67577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Projected on 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40325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57484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Receipts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5708606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Planned Order Releases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rgbClr val="CE2700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2237A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185241"/>
                  </a:ext>
                </a:extLst>
              </a:tr>
            </a:tbl>
          </a:graphicData>
        </a:graphic>
      </p:graphicFrame>
      <p:sp>
        <p:nvSpPr>
          <p:cNvPr id="219388" name="Text Box 252"/>
          <p:cNvSpPr txBox="1">
            <a:spLocks noChangeArrowheads="1"/>
          </p:cNvSpPr>
          <p:nvPr/>
        </p:nvSpPr>
        <p:spPr bwMode="auto">
          <a:xfrm>
            <a:off x="6248400" y="11430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360</a:t>
            </a:r>
          </a:p>
        </p:txBody>
      </p:sp>
      <p:sp>
        <p:nvSpPr>
          <p:cNvPr id="219389" name="Text Box 253"/>
          <p:cNvSpPr txBox="1">
            <a:spLocks noChangeArrowheads="1"/>
          </p:cNvSpPr>
          <p:nvPr/>
        </p:nvSpPr>
        <p:spPr bwMode="auto">
          <a:xfrm>
            <a:off x="5156200" y="15240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9390" name="Text Box 254"/>
          <p:cNvSpPr txBox="1">
            <a:spLocks noChangeArrowheads="1"/>
          </p:cNvSpPr>
          <p:nvPr/>
        </p:nvSpPr>
        <p:spPr bwMode="auto">
          <a:xfrm>
            <a:off x="5156200" y="1981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9391" name="Text Box 255"/>
          <p:cNvSpPr txBox="1">
            <a:spLocks noChangeArrowheads="1"/>
          </p:cNvSpPr>
          <p:nvPr/>
        </p:nvSpPr>
        <p:spPr bwMode="auto">
          <a:xfrm>
            <a:off x="5689600" y="1981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9392" name="Text Box 256"/>
          <p:cNvSpPr txBox="1">
            <a:spLocks noChangeArrowheads="1"/>
          </p:cNvSpPr>
          <p:nvPr/>
        </p:nvSpPr>
        <p:spPr bwMode="auto">
          <a:xfrm>
            <a:off x="6299200" y="1981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60</a:t>
            </a:r>
          </a:p>
        </p:txBody>
      </p:sp>
      <p:sp>
        <p:nvSpPr>
          <p:cNvPr id="219393" name="Text Box 257"/>
          <p:cNvSpPr txBox="1">
            <a:spLocks noChangeArrowheads="1"/>
          </p:cNvSpPr>
          <p:nvPr/>
        </p:nvSpPr>
        <p:spPr bwMode="auto">
          <a:xfrm>
            <a:off x="6273800" y="24384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219394" name="Text Box 258"/>
          <p:cNvSpPr txBox="1">
            <a:spLocks noChangeArrowheads="1"/>
          </p:cNvSpPr>
          <p:nvPr/>
        </p:nvSpPr>
        <p:spPr bwMode="auto">
          <a:xfrm>
            <a:off x="6292850" y="29400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  <p:sp>
        <p:nvSpPr>
          <p:cNvPr id="219395" name="Text Box 259"/>
          <p:cNvSpPr txBox="1">
            <a:spLocks noChangeArrowheads="1"/>
          </p:cNvSpPr>
          <p:nvPr/>
        </p:nvSpPr>
        <p:spPr bwMode="auto">
          <a:xfrm>
            <a:off x="5638800" y="33528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300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98" grpId="0"/>
      <p:bldP spid="219199" grpId="0"/>
      <p:bldP spid="219200" grpId="0"/>
      <p:bldP spid="219201" grpId="0"/>
      <p:bldP spid="219202" grpId="0"/>
      <p:bldP spid="219264" grpId="0"/>
      <p:bldP spid="219265" grpId="0"/>
      <p:bldP spid="21926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686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Solved Problems 1 and 2 on pages 602-604.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First solve the problem yourself.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Then look at the solution.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36550"/>
            <a:ext cx="8534400" cy="5540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 b="1"/>
              <a:t>Need More Practice ?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5600"/>
            <a:ext cx="8534400" cy="5540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MRP Secondary Reports</a:t>
            </a:r>
            <a:endParaRPr lang="en-US" altLang="en-US" b="1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6934200" cy="3009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50000"/>
              </a:spcBef>
            </a:pPr>
            <a:r>
              <a:rPr lang="en-US" altLang="en-US"/>
              <a:t>Performance-control reports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Planning reports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Exception reports</a:t>
            </a:r>
          </a:p>
        </p:txBody>
      </p:sp>
      <p:graphicFrame>
        <p:nvGraphicFramePr>
          <p:cNvPr id="73733" name="Object 5"/>
          <p:cNvGraphicFramePr>
            <a:graphicFrameLocks/>
          </p:cNvGraphicFramePr>
          <p:nvPr/>
        </p:nvGraphicFramePr>
        <p:xfrm>
          <a:off x="4648200" y="2514600"/>
          <a:ext cx="2406650" cy="294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Clip" r:id="rId3" imgW="1530000" imgH="2207880" progId="MS_ClipArt_Gallery.2">
                  <p:embed/>
                </p:oleObj>
              </mc:Choice>
              <mc:Fallback>
                <p:oleObj name="Clip" r:id="rId3" imgW="1530000" imgH="2207880" progId="MS_ClipArt_Gallery.2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514600"/>
                        <a:ext cx="2406650" cy="294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739" name="Group 11"/>
          <p:cNvGrpSpPr>
            <a:grpSpLocks/>
          </p:cNvGrpSpPr>
          <p:nvPr/>
        </p:nvGrpSpPr>
        <p:grpSpPr bwMode="auto">
          <a:xfrm>
            <a:off x="6064250" y="2827338"/>
            <a:ext cx="2546350" cy="3268662"/>
            <a:chOff x="3820" y="1781"/>
            <a:chExt cx="1604" cy="2059"/>
          </a:xfrm>
        </p:grpSpPr>
        <p:graphicFrame>
          <p:nvGraphicFramePr>
            <p:cNvPr id="73735" name="Object 7"/>
            <p:cNvGraphicFramePr>
              <a:graphicFrameLocks/>
            </p:cNvGraphicFramePr>
            <p:nvPr/>
          </p:nvGraphicFramePr>
          <p:xfrm>
            <a:off x="3820" y="1781"/>
            <a:ext cx="1349" cy="18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1" name="Clip" r:id="rId5" imgW="1612800" imgH="2205000" progId="MS_ClipArt_Gallery.5">
                    <p:embed/>
                  </p:oleObj>
                </mc:Choice>
                <mc:Fallback>
                  <p:oleObj name="Clip" r:id="rId5" imgW="1612800" imgH="2205000" progId="MS_ClipArt_Gallery.5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0" y="1781"/>
                          <a:ext cx="1349" cy="18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6" name="Object 8"/>
            <p:cNvGraphicFramePr>
              <a:graphicFrameLocks/>
            </p:cNvGraphicFramePr>
            <p:nvPr/>
          </p:nvGraphicFramePr>
          <p:xfrm>
            <a:off x="3947" y="1906"/>
            <a:ext cx="1350" cy="18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2" name="Clip" r:id="rId7" imgW="1612800" imgH="2205000" progId="MS_ClipArt_Gallery.2">
                    <p:embed/>
                  </p:oleObj>
                </mc:Choice>
                <mc:Fallback>
                  <p:oleObj name="Clip" r:id="rId7" imgW="1612800" imgH="2205000" progId="MS_ClipArt_Gallery.2">
                    <p:embed/>
                    <p:pic>
                      <p:nvPicPr>
                        <p:cNvPr id="0" name="Object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7" y="1906"/>
                          <a:ext cx="1350" cy="18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7" name="Object 9"/>
            <p:cNvGraphicFramePr>
              <a:graphicFrameLocks/>
            </p:cNvGraphicFramePr>
            <p:nvPr/>
          </p:nvGraphicFramePr>
          <p:xfrm>
            <a:off x="4075" y="2031"/>
            <a:ext cx="1349" cy="18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3" name="Clip" r:id="rId9" imgW="1612800" imgH="2205000" progId="MS_ClipArt_Gallery.2">
                    <p:embed/>
                  </p:oleObj>
                </mc:Choice>
                <mc:Fallback>
                  <p:oleObj name="Clip" r:id="rId9" imgW="1612800" imgH="2205000" progId="MS_ClipArt_Gallery.2">
                    <p:embed/>
                    <p:pic>
                      <p:nvPicPr>
                        <p:cNvPr id="0" name="Object 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5" y="2031"/>
                          <a:ext cx="1349" cy="18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03200"/>
            <a:ext cx="8534400" cy="4778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Other Considerations</a:t>
            </a:r>
            <a:endParaRPr lang="en-US" altLang="en-US" b="1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6934200" cy="3009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Safety Stock</a:t>
            </a:r>
          </a:p>
          <a:p>
            <a:r>
              <a:rPr lang="en-US" altLang="en-US"/>
              <a:t>Lot sizing</a:t>
            </a:r>
          </a:p>
          <a:p>
            <a:pPr lvl="1"/>
            <a:r>
              <a:rPr lang="en-US" altLang="en-US"/>
              <a:t>Lot-for-lot ordering</a:t>
            </a:r>
          </a:p>
          <a:p>
            <a:pPr lvl="1"/>
            <a:r>
              <a:rPr lang="en-US" altLang="en-US"/>
              <a:t>Economic order quantity</a:t>
            </a:r>
          </a:p>
          <a:p>
            <a:pPr lvl="1"/>
            <a:r>
              <a:rPr lang="en-US" altLang="en-US"/>
              <a:t>Fixed-period ordering</a:t>
            </a:r>
          </a:p>
          <a:p>
            <a:pPr lvl="1"/>
            <a:r>
              <a:rPr lang="en-US" altLang="en-US"/>
              <a:t>Part-period model</a:t>
            </a:r>
          </a:p>
        </p:txBody>
      </p:sp>
      <p:graphicFrame>
        <p:nvGraphicFramePr>
          <p:cNvPr id="75780" name="Object 4"/>
          <p:cNvGraphicFramePr>
            <a:graphicFrameLocks/>
          </p:cNvGraphicFramePr>
          <p:nvPr/>
        </p:nvGraphicFramePr>
        <p:xfrm>
          <a:off x="5638800" y="1219200"/>
          <a:ext cx="28956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Clip" r:id="rId3" imgW="1641240" imgH="3063600" progId="MS_ClipArt_Gallery.2">
                  <p:embed/>
                </p:oleObj>
              </mc:Choice>
              <mc:Fallback>
                <p:oleObj name="Clip" r:id="rId3" imgW="1641240" imgH="306360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219200"/>
                        <a:ext cx="289560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60363"/>
            <a:ext cx="8610600" cy="5540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Capacity Planning</a:t>
            </a:r>
            <a:endParaRPr lang="en-US" altLang="en-US" b="1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6934200" cy="3009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 i="1"/>
              <a:t>Capacity requirements planning</a:t>
            </a:r>
            <a:r>
              <a:rPr lang="en-US" altLang="en-US" b="1"/>
              <a:t>:</a:t>
            </a:r>
            <a:r>
              <a:rPr lang="en-US" altLang="en-US"/>
              <a:t> </a:t>
            </a:r>
            <a:r>
              <a:rPr lang="en-US" altLang="en-US" sz="2600"/>
              <a:t>The process of determining short-range capacity requirements.</a:t>
            </a:r>
            <a:endParaRPr lang="en-US" altLang="en-US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 i="1"/>
              <a:t>Load reports</a:t>
            </a:r>
            <a:r>
              <a:rPr lang="en-US" altLang="en-US" b="1"/>
              <a:t>:</a:t>
            </a:r>
            <a:r>
              <a:rPr lang="en-US" altLang="en-US"/>
              <a:t> </a:t>
            </a:r>
            <a:r>
              <a:rPr lang="en-US" altLang="en-US" sz="2600"/>
              <a:t>Department or work center reports that compare known and expected future capacity requirements with projected capacity availability.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 i="1"/>
              <a:t>Time fences</a:t>
            </a:r>
            <a:r>
              <a:rPr lang="en-US" altLang="en-US"/>
              <a:t>:</a:t>
            </a:r>
            <a:r>
              <a:rPr lang="en-US" altLang="en-US" sz="2400"/>
              <a:t> Series of time intervals during which order changes are allowed or restricted.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6550"/>
            <a:ext cx="8610600" cy="5540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MRP Planning</a:t>
            </a:r>
            <a:endParaRPr lang="en-US" altLang="en-US" b="1"/>
          </a:p>
        </p:txBody>
      </p:sp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334963" y="1535113"/>
            <a:ext cx="8593137" cy="4719637"/>
            <a:chOff x="211" y="967"/>
            <a:chExt cx="5413" cy="2973"/>
          </a:xfrm>
        </p:grpSpPr>
        <p:sp>
          <p:nvSpPr>
            <p:cNvPr id="79876" name="Rectangle 4"/>
            <p:cNvSpPr>
              <a:spLocks noChangeArrowheads="1"/>
            </p:cNvSpPr>
            <p:nvPr/>
          </p:nvSpPr>
          <p:spPr bwMode="auto">
            <a:xfrm>
              <a:off x="211" y="967"/>
              <a:ext cx="1434" cy="583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Develop a tentative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master production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79877" name="Rectangle 5"/>
            <p:cNvSpPr>
              <a:spLocks noChangeArrowheads="1"/>
            </p:cNvSpPr>
            <p:nvPr/>
          </p:nvSpPr>
          <p:spPr bwMode="auto">
            <a:xfrm>
              <a:off x="2069" y="967"/>
              <a:ext cx="1586" cy="583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lIns="90488" tIns="44450" rIns="90488" bIns="44450">
              <a:spAutoFit/>
            </a:bodyPr>
            <a:lstStyle/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Use MRP to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simulate material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requirements</a:t>
              </a:r>
            </a:p>
          </p:txBody>
        </p:sp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2080" y="1686"/>
              <a:ext cx="1564" cy="628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79" name="Rectangle 7"/>
            <p:cNvSpPr>
              <a:spLocks noChangeArrowheads="1"/>
            </p:cNvSpPr>
            <p:nvPr/>
          </p:nvSpPr>
          <p:spPr bwMode="auto">
            <a:xfrm>
              <a:off x="2019" y="1719"/>
              <a:ext cx="1674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Convert material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requirements to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resource requirements</a:t>
              </a:r>
            </a:p>
          </p:txBody>
        </p:sp>
        <p:grpSp>
          <p:nvGrpSpPr>
            <p:cNvPr id="79880" name="Group 8"/>
            <p:cNvGrpSpPr>
              <a:grpSpLocks/>
            </p:cNvGrpSpPr>
            <p:nvPr/>
          </p:nvGrpSpPr>
          <p:grpSpPr bwMode="auto">
            <a:xfrm>
              <a:off x="2080" y="3312"/>
              <a:ext cx="1564" cy="628"/>
              <a:chOff x="2080" y="3346"/>
              <a:chExt cx="1564" cy="628"/>
            </a:xfrm>
          </p:grpSpPr>
          <p:sp>
            <p:nvSpPr>
              <p:cNvPr id="79881" name="Rectangle 9"/>
              <p:cNvSpPr>
                <a:spLocks noChangeArrowheads="1"/>
              </p:cNvSpPr>
              <p:nvPr/>
            </p:nvSpPr>
            <p:spPr bwMode="auto">
              <a:xfrm>
                <a:off x="2080" y="3346"/>
                <a:ext cx="1564" cy="628"/>
              </a:xfrm>
              <a:prstGeom prst="rect">
                <a:avLst/>
              </a:prstGeom>
              <a:solidFill>
                <a:srgbClr val="BEE0D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2223" y="3475"/>
                <a:ext cx="1298" cy="402"/>
              </a:xfrm>
              <a:prstGeom prst="rect">
                <a:avLst/>
              </a:prstGeom>
              <a:solidFill>
                <a:srgbClr val="BEE0D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Firm up a portion</a:t>
                </a:r>
              </a:p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of the MPS</a:t>
                </a:r>
              </a:p>
            </p:txBody>
          </p:sp>
        </p:grpSp>
        <p:sp>
          <p:nvSpPr>
            <p:cNvPr id="79883" name="AutoShape 11"/>
            <p:cNvSpPr>
              <a:spLocks noChangeArrowheads="1"/>
            </p:cNvSpPr>
            <p:nvPr/>
          </p:nvSpPr>
          <p:spPr bwMode="auto">
            <a:xfrm>
              <a:off x="2158" y="2430"/>
              <a:ext cx="1408" cy="784"/>
            </a:xfrm>
            <a:prstGeom prst="diamond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4" name="Rectangle 12"/>
            <p:cNvSpPr>
              <a:spLocks noChangeArrowheads="1"/>
            </p:cNvSpPr>
            <p:nvPr/>
          </p:nvSpPr>
          <p:spPr bwMode="auto">
            <a:xfrm>
              <a:off x="2473" y="2532"/>
              <a:ext cx="834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Is shop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capacity</a:t>
              </a:r>
            </a:p>
            <a:p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adequate?</a:t>
              </a:r>
            </a:p>
          </p:txBody>
        </p:sp>
        <p:sp>
          <p:nvSpPr>
            <p:cNvPr id="79885" name="AutoShape 13"/>
            <p:cNvSpPr>
              <a:spLocks noChangeArrowheads="1"/>
            </p:cNvSpPr>
            <p:nvPr/>
          </p:nvSpPr>
          <p:spPr bwMode="auto">
            <a:xfrm>
              <a:off x="3936" y="2430"/>
              <a:ext cx="1688" cy="784"/>
            </a:xfrm>
            <a:prstGeom prst="diamond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6" name="Rectangle 14"/>
            <p:cNvSpPr>
              <a:spLocks noChangeArrowheads="1"/>
            </p:cNvSpPr>
            <p:nvPr/>
          </p:nvSpPr>
          <p:spPr bwMode="auto">
            <a:xfrm>
              <a:off x="4238" y="2438"/>
              <a:ext cx="1131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Can</a:t>
              </a:r>
            </a:p>
            <a:p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capacity be</a:t>
              </a:r>
            </a:p>
            <a:p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changed to meet</a:t>
              </a:r>
            </a:p>
            <a:p>
              <a:r>
                <a:rPr lang="en-US" altLang="en-US" sz="1600" b="1">
                  <a:solidFill>
                    <a:srgbClr val="CE2700"/>
                  </a:solidFill>
                  <a:latin typeface="Arial" panose="020B0604020202020204" pitchFamily="34" charset="0"/>
                </a:rPr>
                <a:t>requirements</a:t>
              </a:r>
            </a:p>
          </p:txBody>
        </p:sp>
        <p:grpSp>
          <p:nvGrpSpPr>
            <p:cNvPr id="79887" name="Group 15"/>
            <p:cNvGrpSpPr>
              <a:grpSpLocks/>
            </p:cNvGrpSpPr>
            <p:nvPr/>
          </p:nvGrpSpPr>
          <p:grpSpPr bwMode="auto">
            <a:xfrm>
              <a:off x="3958" y="1686"/>
              <a:ext cx="1564" cy="628"/>
              <a:chOff x="3958" y="1720"/>
              <a:chExt cx="1564" cy="628"/>
            </a:xfrm>
          </p:grpSpPr>
          <p:sp>
            <p:nvSpPr>
              <p:cNvPr id="79888" name="Rectangle 16"/>
              <p:cNvSpPr>
                <a:spLocks noChangeArrowheads="1"/>
              </p:cNvSpPr>
              <p:nvPr/>
            </p:nvSpPr>
            <p:spPr bwMode="auto">
              <a:xfrm>
                <a:off x="3958" y="1720"/>
                <a:ext cx="1564" cy="628"/>
              </a:xfrm>
              <a:prstGeom prst="rect">
                <a:avLst/>
              </a:prstGeom>
              <a:solidFill>
                <a:srgbClr val="BEE0D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9" name="Rectangle 17"/>
              <p:cNvSpPr>
                <a:spLocks noChangeArrowheads="1"/>
              </p:cNvSpPr>
              <p:nvPr/>
            </p:nvSpPr>
            <p:spPr bwMode="auto">
              <a:xfrm>
                <a:off x="4057" y="1741"/>
                <a:ext cx="1378" cy="575"/>
              </a:xfrm>
              <a:prstGeom prst="rect">
                <a:avLst/>
              </a:prstGeom>
              <a:solidFill>
                <a:srgbClr val="BEE0D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Revise tentative</a:t>
                </a:r>
              </a:p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master production</a:t>
                </a:r>
              </a:p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schedule</a:t>
                </a:r>
              </a:p>
            </p:txBody>
          </p:sp>
        </p:grpSp>
        <p:grpSp>
          <p:nvGrpSpPr>
            <p:cNvPr id="79890" name="Group 18"/>
            <p:cNvGrpSpPr>
              <a:grpSpLocks/>
            </p:cNvGrpSpPr>
            <p:nvPr/>
          </p:nvGrpSpPr>
          <p:grpSpPr bwMode="auto">
            <a:xfrm>
              <a:off x="3982" y="3312"/>
              <a:ext cx="1564" cy="628"/>
              <a:chOff x="3982" y="3346"/>
              <a:chExt cx="1564" cy="628"/>
            </a:xfrm>
          </p:grpSpPr>
          <p:sp>
            <p:nvSpPr>
              <p:cNvPr id="79891" name="Rectangle 19"/>
              <p:cNvSpPr>
                <a:spLocks noChangeArrowheads="1"/>
              </p:cNvSpPr>
              <p:nvPr/>
            </p:nvSpPr>
            <p:spPr bwMode="auto">
              <a:xfrm>
                <a:off x="3982" y="3346"/>
                <a:ext cx="1564" cy="628"/>
              </a:xfrm>
              <a:prstGeom prst="rect">
                <a:avLst/>
              </a:prstGeom>
              <a:solidFill>
                <a:srgbClr val="BEE0D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2" name="Rectangle 20"/>
              <p:cNvSpPr>
                <a:spLocks noChangeArrowheads="1"/>
              </p:cNvSpPr>
              <p:nvPr/>
            </p:nvSpPr>
            <p:spPr bwMode="auto">
              <a:xfrm>
                <a:off x="4437" y="3475"/>
                <a:ext cx="690" cy="402"/>
              </a:xfrm>
              <a:prstGeom prst="rect">
                <a:avLst/>
              </a:prstGeom>
              <a:solidFill>
                <a:srgbClr val="BEE0D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Change</a:t>
                </a:r>
              </a:p>
              <a:p>
                <a:r>
                  <a:rPr lang="en-US" altLang="en-US" sz="1800" b="1">
                    <a:solidFill>
                      <a:srgbClr val="CE2700"/>
                    </a:solidFill>
                    <a:latin typeface="Arial" panose="020B0604020202020204" pitchFamily="34" charset="0"/>
                  </a:rPr>
                  <a:t>capacity</a:t>
                </a:r>
              </a:p>
            </p:txBody>
          </p:sp>
        </p:grp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>
              <a:off x="1671" y="1262"/>
              <a:ext cx="3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4" name="Line 22"/>
            <p:cNvSpPr>
              <a:spLocks noChangeShapeType="1"/>
            </p:cNvSpPr>
            <p:nvPr/>
          </p:nvSpPr>
          <p:spPr bwMode="auto">
            <a:xfrm>
              <a:off x="2880" y="1595"/>
              <a:ext cx="0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5" name="Line 23"/>
            <p:cNvSpPr>
              <a:spLocks noChangeShapeType="1"/>
            </p:cNvSpPr>
            <p:nvPr/>
          </p:nvSpPr>
          <p:spPr bwMode="auto">
            <a:xfrm>
              <a:off x="2862" y="2333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6" name="Line 24"/>
            <p:cNvSpPr>
              <a:spLocks noChangeShapeType="1"/>
            </p:cNvSpPr>
            <p:nvPr/>
          </p:nvSpPr>
          <p:spPr bwMode="auto">
            <a:xfrm flipH="1">
              <a:off x="2855" y="3278"/>
              <a:ext cx="18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7" name="Line 25"/>
            <p:cNvSpPr>
              <a:spLocks noChangeShapeType="1"/>
            </p:cNvSpPr>
            <p:nvPr/>
          </p:nvSpPr>
          <p:spPr bwMode="auto">
            <a:xfrm>
              <a:off x="3579" y="2828"/>
              <a:ext cx="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Line 26"/>
            <p:cNvSpPr>
              <a:spLocks noChangeShapeType="1"/>
            </p:cNvSpPr>
            <p:nvPr/>
          </p:nvSpPr>
          <p:spPr bwMode="auto">
            <a:xfrm>
              <a:off x="4786" y="3258"/>
              <a:ext cx="0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9" name="Line 27"/>
            <p:cNvSpPr>
              <a:spLocks noChangeShapeType="1"/>
            </p:cNvSpPr>
            <p:nvPr/>
          </p:nvSpPr>
          <p:spPr bwMode="auto">
            <a:xfrm flipV="1">
              <a:off x="4783" y="2288"/>
              <a:ext cx="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0" name="Line 28"/>
            <p:cNvSpPr>
              <a:spLocks noChangeShapeType="1"/>
            </p:cNvSpPr>
            <p:nvPr/>
          </p:nvSpPr>
          <p:spPr bwMode="auto">
            <a:xfrm flipH="1">
              <a:off x="3653" y="3626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1" name="Rectangle 29"/>
            <p:cNvSpPr>
              <a:spLocks noChangeArrowheads="1"/>
            </p:cNvSpPr>
            <p:nvPr/>
          </p:nvSpPr>
          <p:spPr bwMode="auto">
            <a:xfrm>
              <a:off x="2937" y="3120"/>
              <a:ext cx="37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79902" name="Rectangle 30"/>
            <p:cNvSpPr>
              <a:spLocks noChangeArrowheads="1"/>
            </p:cNvSpPr>
            <p:nvPr/>
          </p:nvSpPr>
          <p:spPr bwMode="auto">
            <a:xfrm>
              <a:off x="3543" y="2640"/>
              <a:ext cx="3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No</a:t>
              </a:r>
            </a:p>
          </p:txBody>
        </p:sp>
        <p:sp>
          <p:nvSpPr>
            <p:cNvPr id="79903" name="Rectangle 31"/>
            <p:cNvSpPr>
              <a:spLocks noChangeArrowheads="1"/>
            </p:cNvSpPr>
            <p:nvPr/>
          </p:nvSpPr>
          <p:spPr bwMode="auto">
            <a:xfrm>
              <a:off x="4971" y="3120"/>
              <a:ext cx="37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79904" name="Rectangle 32"/>
            <p:cNvSpPr>
              <a:spLocks noChangeArrowheads="1"/>
            </p:cNvSpPr>
            <p:nvPr/>
          </p:nvSpPr>
          <p:spPr bwMode="auto">
            <a:xfrm>
              <a:off x="4971" y="2328"/>
              <a:ext cx="3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solidFill>
                    <a:srgbClr val="CE2700"/>
                  </a:solidFill>
                  <a:latin typeface="Arial" panose="020B0604020202020204" pitchFamily="34" charset="0"/>
                </a:rPr>
                <a:t>No</a:t>
              </a:r>
            </a:p>
          </p:txBody>
        </p:sp>
        <p:sp>
          <p:nvSpPr>
            <p:cNvPr id="79905" name="Line 33"/>
            <p:cNvSpPr>
              <a:spLocks noChangeShapeType="1"/>
            </p:cNvSpPr>
            <p:nvPr/>
          </p:nvSpPr>
          <p:spPr bwMode="auto">
            <a:xfrm flipV="1">
              <a:off x="4746" y="1255"/>
              <a:ext cx="0" cy="4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6" name="Line 34"/>
            <p:cNvSpPr>
              <a:spLocks noChangeShapeType="1"/>
            </p:cNvSpPr>
            <p:nvPr/>
          </p:nvSpPr>
          <p:spPr bwMode="auto">
            <a:xfrm flipH="1">
              <a:off x="3647" y="1262"/>
              <a:ext cx="1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4114800"/>
          </a:xfrm>
        </p:spPr>
        <p:txBody>
          <a:bodyPr/>
          <a:lstStyle/>
          <a:p>
            <a:r>
              <a:rPr lang="en-US" altLang="en-US"/>
              <a:t>Food catering service</a:t>
            </a:r>
          </a:p>
          <a:p>
            <a:pPr lvl="1"/>
            <a:r>
              <a:rPr lang="en-US" altLang="en-US"/>
              <a:t>End item =&gt; catered food</a:t>
            </a:r>
          </a:p>
          <a:p>
            <a:pPr lvl="1"/>
            <a:r>
              <a:rPr lang="en-US" altLang="en-US"/>
              <a:t>Dependent demand =&gt; ingredients for each recipe, i.e. bill of materials</a:t>
            </a:r>
          </a:p>
          <a:p>
            <a:r>
              <a:rPr lang="en-US" altLang="en-US"/>
              <a:t>Hotel renovation</a:t>
            </a:r>
          </a:p>
          <a:p>
            <a:pPr lvl="1"/>
            <a:r>
              <a:rPr lang="en-US" altLang="en-US"/>
              <a:t>Activities and materials “exploded” into component parts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36550"/>
            <a:ext cx="8534400" cy="5540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MRP in Services</a:t>
            </a:r>
            <a:endParaRPr lang="en-US" altLang="en-US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12750"/>
            <a:ext cx="8610600" cy="4778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Benefits of MRP</a:t>
            </a:r>
            <a:endParaRPr lang="en-US" altLang="en-US" b="1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8001000" cy="3009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50000"/>
              </a:spcBef>
            </a:pPr>
            <a:r>
              <a:rPr lang="en-US" altLang="en-US"/>
              <a:t>Low levels of in-process inventories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Ability to track material requirements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Ability to evaluate capacity requirements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Means of allocating production time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7638"/>
            <a:ext cx="8534400" cy="76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Requirements of MRP</a:t>
            </a:r>
            <a:endParaRPr lang="en-US" altLang="en-US" b="1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5825" y="1219200"/>
            <a:ext cx="6934200" cy="3009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35000"/>
              </a:spcBef>
            </a:pPr>
            <a:r>
              <a:rPr lang="en-US" altLang="en-US"/>
              <a:t>Computer and necessary software</a:t>
            </a:r>
          </a:p>
          <a:p>
            <a:pPr>
              <a:spcBef>
                <a:spcPct val="35000"/>
              </a:spcBef>
            </a:pPr>
            <a:r>
              <a:rPr lang="en-US" altLang="en-US"/>
              <a:t>Accurate and up-to-date</a:t>
            </a:r>
          </a:p>
          <a:p>
            <a:pPr lvl="1">
              <a:spcBef>
                <a:spcPct val="35000"/>
              </a:spcBef>
            </a:pPr>
            <a:r>
              <a:rPr lang="en-US" altLang="en-US"/>
              <a:t>Master schedules</a:t>
            </a:r>
          </a:p>
          <a:p>
            <a:pPr lvl="1">
              <a:spcBef>
                <a:spcPct val="35000"/>
              </a:spcBef>
            </a:pPr>
            <a:r>
              <a:rPr lang="en-US" altLang="en-US"/>
              <a:t>Bills of materials</a:t>
            </a:r>
          </a:p>
          <a:p>
            <a:pPr lvl="1">
              <a:spcBef>
                <a:spcPct val="35000"/>
              </a:spcBef>
            </a:pPr>
            <a:r>
              <a:rPr lang="en-US" altLang="en-US"/>
              <a:t>Inventory records</a:t>
            </a:r>
          </a:p>
          <a:p>
            <a:pPr>
              <a:spcBef>
                <a:spcPct val="35000"/>
              </a:spcBef>
            </a:pPr>
            <a:r>
              <a:rPr lang="en-US" altLang="en-US"/>
              <a:t>Integrity of data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23950"/>
            <a:ext cx="7086600" cy="36766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50000"/>
              </a:spcBef>
            </a:pPr>
            <a:r>
              <a:rPr lang="en-US" altLang="en-US"/>
              <a:t>Expanded MRP with and emphasis placed on integration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Financial planning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Marketing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Engineering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Purchasing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Manufacturing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60363"/>
            <a:ext cx="8534400" cy="5540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MRP II</a:t>
            </a:r>
            <a:endParaRPr lang="en-US" altLang="en-US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7038"/>
            <a:ext cx="84582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Bill-of-Materials</a:t>
            </a:r>
            <a:endParaRPr lang="en-US" altLang="en-US" b="1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1981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40000"/>
              </a:spcBef>
              <a:buFontTx/>
              <a:buNone/>
            </a:pPr>
            <a:r>
              <a:rPr lang="en-US" altLang="en-US" sz="2800" b="1" i="1">
                <a:solidFill>
                  <a:schemeClr val="tx1"/>
                </a:solidFill>
              </a:rPr>
              <a:t>Product structure tree</a:t>
            </a:r>
            <a:r>
              <a:rPr lang="en-US" altLang="en-US" sz="2800" b="1">
                <a:solidFill>
                  <a:schemeClr val="tx1"/>
                </a:solidFill>
              </a:rPr>
              <a:t>:</a:t>
            </a:r>
            <a:r>
              <a:rPr lang="en-US" altLang="en-US" sz="2800">
                <a:solidFill>
                  <a:schemeClr val="tx1"/>
                </a:solidFill>
              </a:rPr>
              <a:t> Visual depiction of the requirements in a bill of materials, where all components are listed by levels.</a:t>
            </a:r>
          </a:p>
        </p:txBody>
      </p:sp>
      <p:grpSp>
        <p:nvGrpSpPr>
          <p:cNvPr id="61471" name="Group 31"/>
          <p:cNvGrpSpPr>
            <a:grpSpLocks/>
          </p:cNvGrpSpPr>
          <p:nvPr/>
        </p:nvGrpSpPr>
        <p:grpSpPr bwMode="auto">
          <a:xfrm>
            <a:off x="304800" y="4191000"/>
            <a:ext cx="8839200" cy="2438400"/>
            <a:chOff x="192" y="2640"/>
            <a:chExt cx="5568" cy="1536"/>
          </a:xfrm>
        </p:grpSpPr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3024" y="2880"/>
              <a:ext cx="273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/>
              <a:r>
                <a:rPr lang="en-US" altLang="en-US" sz="2800" b="1"/>
                <a:t>Product Structure Tree</a:t>
              </a:r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3042" y="3821"/>
              <a:ext cx="1628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/>
              <a:r>
                <a:rPr lang="en-US" altLang="en-US" sz="2800" b="1"/>
                <a:t>Lead Times</a:t>
              </a:r>
            </a:p>
          </p:txBody>
        </p:sp>
        <p:grpSp>
          <p:nvGrpSpPr>
            <p:cNvPr id="61446" name="Group 6"/>
            <p:cNvGrpSpPr>
              <a:grpSpLocks/>
            </p:cNvGrpSpPr>
            <p:nvPr/>
          </p:nvGrpSpPr>
          <p:grpSpPr bwMode="auto">
            <a:xfrm>
              <a:off x="192" y="2640"/>
              <a:ext cx="2724" cy="1536"/>
              <a:chOff x="892" y="2749"/>
              <a:chExt cx="2100" cy="1120"/>
            </a:xfrm>
          </p:grpSpPr>
          <p:sp>
            <p:nvSpPr>
              <p:cNvPr id="61447" name="Rectangle 7"/>
              <p:cNvSpPr>
                <a:spLocks noChangeArrowheads="1"/>
              </p:cNvSpPr>
              <p:nvPr/>
            </p:nvSpPr>
            <p:spPr bwMode="auto">
              <a:xfrm>
                <a:off x="1216" y="3220"/>
                <a:ext cx="346" cy="1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448" name="Group 8"/>
              <p:cNvGrpSpPr>
                <a:grpSpLocks/>
              </p:cNvGrpSpPr>
              <p:nvPr/>
            </p:nvGrpSpPr>
            <p:grpSpPr bwMode="auto">
              <a:xfrm>
                <a:off x="892" y="3687"/>
                <a:ext cx="994" cy="182"/>
                <a:chOff x="892" y="3687"/>
                <a:chExt cx="994" cy="182"/>
              </a:xfrm>
            </p:grpSpPr>
            <p:sp>
              <p:nvSpPr>
                <p:cNvPr id="61449" name="Rectangle 9"/>
                <p:cNvSpPr>
                  <a:spLocks noChangeArrowheads="1"/>
                </p:cNvSpPr>
                <p:nvPr/>
              </p:nvSpPr>
              <p:spPr bwMode="auto">
                <a:xfrm>
                  <a:off x="1540" y="3687"/>
                  <a:ext cx="346" cy="18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50" name="Rectangle 10"/>
                <p:cNvSpPr>
                  <a:spLocks noChangeArrowheads="1"/>
                </p:cNvSpPr>
                <p:nvPr/>
              </p:nvSpPr>
              <p:spPr bwMode="auto">
                <a:xfrm>
                  <a:off x="892" y="3687"/>
                  <a:ext cx="346" cy="18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451" name="Line 11"/>
              <p:cNvSpPr>
                <a:spLocks noChangeShapeType="1"/>
              </p:cNvSpPr>
              <p:nvPr/>
            </p:nvSpPr>
            <p:spPr bwMode="auto">
              <a:xfrm>
                <a:off x="1389" y="3415"/>
                <a:ext cx="0" cy="1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2" name="Line 12"/>
              <p:cNvSpPr>
                <a:spLocks noChangeShapeType="1"/>
              </p:cNvSpPr>
              <p:nvPr/>
            </p:nvSpPr>
            <p:spPr bwMode="auto">
              <a:xfrm>
                <a:off x="1087" y="3545"/>
                <a:ext cx="60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3" name="Line 13"/>
              <p:cNvSpPr>
                <a:spLocks noChangeShapeType="1"/>
              </p:cNvSpPr>
              <p:nvPr/>
            </p:nvSpPr>
            <p:spPr bwMode="auto">
              <a:xfrm>
                <a:off x="1078" y="3554"/>
                <a:ext cx="0" cy="1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454" name="Group 14"/>
              <p:cNvGrpSpPr>
                <a:grpSpLocks/>
              </p:cNvGrpSpPr>
              <p:nvPr/>
            </p:nvGrpSpPr>
            <p:grpSpPr bwMode="auto">
              <a:xfrm>
                <a:off x="1998" y="3220"/>
                <a:ext cx="994" cy="649"/>
                <a:chOff x="1998" y="3220"/>
                <a:chExt cx="994" cy="649"/>
              </a:xfrm>
            </p:grpSpPr>
            <p:sp>
              <p:nvSpPr>
                <p:cNvPr id="61455" name="Rectangle 15"/>
                <p:cNvSpPr>
                  <a:spLocks noChangeArrowheads="1"/>
                </p:cNvSpPr>
                <p:nvPr/>
              </p:nvSpPr>
              <p:spPr bwMode="auto">
                <a:xfrm>
                  <a:off x="2322" y="3220"/>
                  <a:ext cx="346" cy="18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456" name="Group 16"/>
                <p:cNvGrpSpPr>
                  <a:grpSpLocks/>
                </p:cNvGrpSpPr>
                <p:nvPr/>
              </p:nvGrpSpPr>
              <p:grpSpPr bwMode="auto">
                <a:xfrm>
                  <a:off x="1998" y="3687"/>
                  <a:ext cx="994" cy="182"/>
                  <a:chOff x="1998" y="3687"/>
                  <a:chExt cx="994" cy="182"/>
                </a:xfrm>
              </p:grpSpPr>
              <p:sp>
                <p:nvSpPr>
                  <p:cNvPr id="6145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646" y="3687"/>
                    <a:ext cx="346" cy="18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5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998" y="3687"/>
                    <a:ext cx="346" cy="18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459" name="Line 19"/>
                <p:cNvSpPr>
                  <a:spLocks noChangeShapeType="1"/>
                </p:cNvSpPr>
                <p:nvPr/>
              </p:nvSpPr>
              <p:spPr bwMode="auto">
                <a:xfrm>
                  <a:off x="2495" y="3415"/>
                  <a:ext cx="0" cy="1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60" name="Line 20"/>
                <p:cNvSpPr>
                  <a:spLocks noChangeShapeType="1"/>
                </p:cNvSpPr>
                <p:nvPr/>
              </p:nvSpPr>
              <p:spPr bwMode="auto">
                <a:xfrm>
                  <a:off x="2193" y="3545"/>
                  <a:ext cx="60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61" name="Line 21"/>
                <p:cNvSpPr>
                  <a:spLocks noChangeShapeType="1"/>
                </p:cNvSpPr>
                <p:nvPr/>
              </p:nvSpPr>
              <p:spPr bwMode="auto">
                <a:xfrm>
                  <a:off x="2806" y="3554"/>
                  <a:ext cx="0" cy="1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62" name="Line 22"/>
                <p:cNvSpPr>
                  <a:spLocks noChangeShapeType="1"/>
                </p:cNvSpPr>
                <p:nvPr/>
              </p:nvSpPr>
              <p:spPr bwMode="auto">
                <a:xfrm>
                  <a:off x="2184" y="3554"/>
                  <a:ext cx="0" cy="1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1463" name="Group 23"/>
              <p:cNvGrpSpPr>
                <a:grpSpLocks/>
              </p:cNvGrpSpPr>
              <p:nvPr/>
            </p:nvGrpSpPr>
            <p:grpSpPr bwMode="auto">
              <a:xfrm>
                <a:off x="1389" y="2749"/>
                <a:ext cx="1106" cy="455"/>
                <a:chOff x="1389" y="2749"/>
                <a:chExt cx="1106" cy="455"/>
              </a:xfrm>
            </p:grpSpPr>
            <p:sp>
              <p:nvSpPr>
                <p:cNvPr id="61464" name="Rectangle 24"/>
                <p:cNvSpPr>
                  <a:spLocks noChangeArrowheads="1"/>
                </p:cNvSpPr>
                <p:nvPr/>
              </p:nvSpPr>
              <p:spPr bwMode="auto">
                <a:xfrm>
                  <a:off x="1803" y="2749"/>
                  <a:ext cx="347" cy="18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65" name="Line 25"/>
                <p:cNvSpPr>
                  <a:spLocks noChangeShapeType="1"/>
                </p:cNvSpPr>
                <p:nvPr/>
              </p:nvSpPr>
              <p:spPr bwMode="auto">
                <a:xfrm>
                  <a:off x="1977" y="2944"/>
                  <a:ext cx="0" cy="1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466" name="Group 26"/>
                <p:cNvGrpSpPr>
                  <a:grpSpLocks/>
                </p:cNvGrpSpPr>
                <p:nvPr/>
              </p:nvGrpSpPr>
              <p:grpSpPr bwMode="auto">
                <a:xfrm>
                  <a:off x="1389" y="3073"/>
                  <a:ext cx="1106" cy="131"/>
                  <a:chOff x="1389" y="3073"/>
                  <a:chExt cx="1106" cy="131"/>
                </a:xfrm>
              </p:grpSpPr>
              <p:sp>
                <p:nvSpPr>
                  <p:cNvPr id="6146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3073"/>
                    <a:ext cx="108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6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495" y="3082"/>
                    <a:ext cx="0" cy="12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69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389" y="3082"/>
                    <a:ext cx="0" cy="12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61470" name="Line 30"/>
              <p:cNvSpPr>
                <a:spLocks noChangeShapeType="1"/>
              </p:cNvSpPr>
              <p:nvPr/>
            </p:nvSpPr>
            <p:spPr bwMode="auto">
              <a:xfrm>
                <a:off x="1680" y="3552"/>
                <a:ext cx="0" cy="1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132" name="Group 68"/>
          <p:cNvGrpSpPr>
            <a:grpSpLocks/>
          </p:cNvGrpSpPr>
          <p:nvPr/>
        </p:nvGrpSpPr>
        <p:grpSpPr bwMode="auto">
          <a:xfrm>
            <a:off x="95250" y="1374775"/>
            <a:ext cx="8823325" cy="4783138"/>
            <a:chOff x="60" y="866"/>
            <a:chExt cx="5558" cy="3013"/>
          </a:xfrm>
        </p:grpSpPr>
        <p:sp>
          <p:nvSpPr>
            <p:cNvPr id="88066" name="Line 2"/>
            <p:cNvSpPr>
              <a:spLocks noChangeShapeType="1"/>
            </p:cNvSpPr>
            <p:nvPr/>
          </p:nvSpPr>
          <p:spPr bwMode="auto">
            <a:xfrm flipV="1">
              <a:off x="2846" y="866"/>
              <a:ext cx="0" cy="2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68" name="Rectangle 4"/>
            <p:cNvSpPr>
              <a:spLocks noChangeArrowheads="1"/>
            </p:cNvSpPr>
            <p:nvPr/>
          </p:nvSpPr>
          <p:spPr bwMode="auto">
            <a:xfrm>
              <a:off x="1397" y="1144"/>
              <a:ext cx="1195" cy="3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>
              <a:off x="1660" y="1120"/>
              <a:ext cx="68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Market</a:t>
              </a:r>
            </a:p>
            <a:p>
              <a:r>
                <a:rPr lang="en-US" altLang="en-US" sz="1800" b="1"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88071" name="Rectangle 7"/>
            <p:cNvSpPr>
              <a:spLocks noChangeArrowheads="1"/>
            </p:cNvSpPr>
            <p:nvPr/>
          </p:nvSpPr>
          <p:spPr bwMode="auto">
            <a:xfrm>
              <a:off x="1397" y="1884"/>
              <a:ext cx="1195" cy="4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2" name="Rectangle 8"/>
            <p:cNvSpPr>
              <a:spLocks noChangeArrowheads="1"/>
            </p:cNvSpPr>
            <p:nvPr/>
          </p:nvSpPr>
          <p:spPr bwMode="auto">
            <a:xfrm>
              <a:off x="1576" y="1882"/>
              <a:ext cx="874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Production</a:t>
              </a:r>
            </a:p>
            <a:p>
              <a:r>
                <a:rPr lang="en-US" altLang="en-US" sz="1800" b="1">
                  <a:latin typeface="Arial" panose="020B0604020202020204" pitchFamily="34" charset="0"/>
                </a:rPr>
                <a:t>plan</a:t>
              </a:r>
            </a:p>
          </p:txBody>
        </p:sp>
        <p:sp>
          <p:nvSpPr>
            <p:cNvPr id="88074" name="AutoShape 10"/>
            <p:cNvSpPr>
              <a:spLocks noChangeArrowheads="1"/>
            </p:cNvSpPr>
            <p:nvPr/>
          </p:nvSpPr>
          <p:spPr bwMode="auto">
            <a:xfrm>
              <a:off x="1418" y="3359"/>
              <a:ext cx="1153" cy="520"/>
            </a:xfrm>
            <a:prstGeom prst="diamond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5" name="Rectangle 11"/>
            <p:cNvSpPr>
              <a:spLocks noChangeArrowheads="1"/>
            </p:cNvSpPr>
            <p:nvPr/>
          </p:nvSpPr>
          <p:spPr bwMode="auto">
            <a:xfrm>
              <a:off x="1578" y="3521"/>
              <a:ext cx="85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Problems?</a:t>
              </a:r>
            </a:p>
          </p:txBody>
        </p:sp>
        <p:sp>
          <p:nvSpPr>
            <p:cNvPr id="88077" name="Rectangle 13"/>
            <p:cNvSpPr>
              <a:spLocks noChangeArrowheads="1"/>
            </p:cNvSpPr>
            <p:nvPr/>
          </p:nvSpPr>
          <p:spPr bwMode="auto">
            <a:xfrm>
              <a:off x="1406" y="2644"/>
              <a:ext cx="1195" cy="3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8" name="Rectangle 14"/>
            <p:cNvSpPr>
              <a:spLocks noChangeArrowheads="1"/>
            </p:cNvSpPr>
            <p:nvPr/>
          </p:nvSpPr>
          <p:spPr bwMode="auto">
            <a:xfrm>
              <a:off x="1396" y="2620"/>
              <a:ext cx="1195" cy="3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600" b="1">
                  <a:latin typeface="Arial" panose="020B0604020202020204" pitchFamily="34" charset="0"/>
                </a:rPr>
                <a:t>Rough-cut</a:t>
              </a:r>
            </a:p>
            <a:p>
              <a:r>
                <a:rPr lang="en-US" altLang="en-US" sz="1600" b="1">
                  <a:latin typeface="Arial" panose="020B0604020202020204" pitchFamily="34" charset="0"/>
                </a:rPr>
                <a:t>capacity planning</a:t>
              </a:r>
              <a:endParaRPr lang="en-US" altLang="en-US" sz="1800" b="1">
                <a:latin typeface="Arial" panose="020B0604020202020204" pitchFamily="34" charset="0"/>
              </a:endParaRPr>
            </a:p>
          </p:txBody>
        </p:sp>
        <p:sp>
          <p:nvSpPr>
            <p:cNvPr id="88079" name="Line 15"/>
            <p:cNvSpPr>
              <a:spLocks noChangeShapeType="1"/>
            </p:cNvSpPr>
            <p:nvPr/>
          </p:nvSpPr>
          <p:spPr bwMode="auto">
            <a:xfrm>
              <a:off x="1988" y="1534"/>
              <a:ext cx="0" cy="3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0" name="Line 16"/>
            <p:cNvSpPr>
              <a:spLocks noChangeShapeType="1"/>
            </p:cNvSpPr>
            <p:nvPr/>
          </p:nvSpPr>
          <p:spPr bwMode="auto">
            <a:xfrm>
              <a:off x="1988" y="2278"/>
              <a:ext cx="0" cy="3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1" name="Line 17"/>
            <p:cNvSpPr>
              <a:spLocks noChangeShapeType="1"/>
            </p:cNvSpPr>
            <p:nvPr/>
          </p:nvSpPr>
          <p:spPr bwMode="auto">
            <a:xfrm>
              <a:off x="1988" y="3058"/>
              <a:ext cx="0" cy="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2" name="Rectangle 18"/>
            <p:cNvSpPr>
              <a:spLocks noChangeArrowheads="1"/>
            </p:cNvSpPr>
            <p:nvPr/>
          </p:nvSpPr>
          <p:spPr bwMode="auto">
            <a:xfrm>
              <a:off x="1055" y="3431"/>
              <a:ext cx="37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88083" name="Rectangle 19"/>
            <p:cNvSpPr>
              <a:spLocks noChangeArrowheads="1"/>
            </p:cNvSpPr>
            <p:nvPr/>
          </p:nvSpPr>
          <p:spPr bwMode="auto">
            <a:xfrm>
              <a:off x="2579" y="3421"/>
              <a:ext cx="3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No</a:t>
              </a:r>
            </a:p>
          </p:txBody>
        </p:sp>
        <p:sp>
          <p:nvSpPr>
            <p:cNvPr id="88084" name="Rectangle 20"/>
            <p:cNvSpPr>
              <a:spLocks noChangeArrowheads="1"/>
            </p:cNvSpPr>
            <p:nvPr/>
          </p:nvSpPr>
          <p:spPr bwMode="auto">
            <a:xfrm>
              <a:off x="5207" y="3409"/>
              <a:ext cx="37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88085" name="Rectangle 21"/>
            <p:cNvSpPr>
              <a:spLocks noChangeArrowheads="1"/>
            </p:cNvSpPr>
            <p:nvPr/>
          </p:nvSpPr>
          <p:spPr bwMode="auto">
            <a:xfrm>
              <a:off x="3959" y="3373"/>
              <a:ext cx="3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No</a:t>
              </a:r>
            </a:p>
          </p:txBody>
        </p:sp>
        <p:sp>
          <p:nvSpPr>
            <p:cNvPr id="88087" name="Line 23"/>
            <p:cNvSpPr>
              <a:spLocks noChangeShapeType="1"/>
            </p:cNvSpPr>
            <p:nvPr/>
          </p:nvSpPr>
          <p:spPr bwMode="auto">
            <a:xfrm>
              <a:off x="941" y="2097"/>
              <a:ext cx="379" cy="0"/>
            </a:xfrm>
            <a:prstGeom prst="line">
              <a:avLst/>
            </a:prstGeom>
            <a:noFill/>
            <a:ln w="38100">
              <a:solidFill>
                <a:srgbClr val="880F02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8" name="Line 24"/>
            <p:cNvSpPr>
              <a:spLocks noChangeShapeType="1"/>
            </p:cNvSpPr>
            <p:nvPr/>
          </p:nvSpPr>
          <p:spPr bwMode="auto">
            <a:xfrm flipH="1">
              <a:off x="925" y="3637"/>
              <a:ext cx="519" cy="0"/>
            </a:xfrm>
            <a:prstGeom prst="line">
              <a:avLst/>
            </a:prstGeom>
            <a:noFill/>
            <a:ln w="38100">
              <a:solidFill>
                <a:srgbClr val="880F02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9" name="Line 25"/>
            <p:cNvSpPr>
              <a:spLocks noChangeShapeType="1"/>
            </p:cNvSpPr>
            <p:nvPr/>
          </p:nvSpPr>
          <p:spPr bwMode="auto">
            <a:xfrm flipV="1">
              <a:off x="932" y="2082"/>
              <a:ext cx="0" cy="1555"/>
            </a:xfrm>
            <a:prstGeom prst="line">
              <a:avLst/>
            </a:prstGeom>
            <a:noFill/>
            <a:ln w="38100">
              <a:solidFill>
                <a:srgbClr val="880F02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0" name="Oval 26"/>
            <p:cNvSpPr>
              <a:spLocks noChangeArrowheads="1"/>
            </p:cNvSpPr>
            <p:nvPr/>
          </p:nvSpPr>
          <p:spPr bwMode="auto">
            <a:xfrm>
              <a:off x="60" y="1123"/>
              <a:ext cx="1168" cy="328"/>
            </a:xfrm>
            <a:prstGeom prst="ellipse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1" name="Oval 27"/>
            <p:cNvSpPr>
              <a:spLocks noChangeArrowheads="1"/>
            </p:cNvSpPr>
            <p:nvPr/>
          </p:nvSpPr>
          <p:spPr bwMode="auto">
            <a:xfrm>
              <a:off x="2664" y="1123"/>
              <a:ext cx="1168" cy="32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2" name="Oval 28"/>
            <p:cNvSpPr>
              <a:spLocks noChangeArrowheads="1"/>
            </p:cNvSpPr>
            <p:nvPr/>
          </p:nvSpPr>
          <p:spPr bwMode="auto">
            <a:xfrm>
              <a:off x="60" y="1555"/>
              <a:ext cx="1168" cy="32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3" name="Rectangle 29"/>
            <p:cNvSpPr>
              <a:spLocks noChangeArrowheads="1"/>
            </p:cNvSpPr>
            <p:nvPr/>
          </p:nvSpPr>
          <p:spPr bwMode="auto">
            <a:xfrm>
              <a:off x="311" y="1173"/>
              <a:ext cx="65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Finance</a:t>
              </a:r>
            </a:p>
          </p:txBody>
        </p:sp>
        <p:sp>
          <p:nvSpPr>
            <p:cNvPr id="88094" name="Rectangle 30"/>
            <p:cNvSpPr>
              <a:spLocks noChangeArrowheads="1"/>
            </p:cNvSpPr>
            <p:nvPr/>
          </p:nvSpPr>
          <p:spPr bwMode="auto">
            <a:xfrm>
              <a:off x="275" y="1605"/>
              <a:ext cx="7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Marketing</a:t>
              </a:r>
            </a:p>
          </p:txBody>
        </p:sp>
        <p:sp>
          <p:nvSpPr>
            <p:cNvPr id="88095" name="Rectangle 31"/>
            <p:cNvSpPr>
              <a:spLocks noChangeArrowheads="1"/>
            </p:cNvSpPr>
            <p:nvPr/>
          </p:nvSpPr>
          <p:spPr bwMode="auto">
            <a:xfrm>
              <a:off x="2735" y="1173"/>
              <a:ext cx="11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Manufacturing</a:t>
              </a:r>
            </a:p>
          </p:txBody>
        </p:sp>
        <p:sp>
          <p:nvSpPr>
            <p:cNvPr id="88096" name="Line 32"/>
            <p:cNvSpPr>
              <a:spLocks noChangeShapeType="1"/>
            </p:cNvSpPr>
            <p:nvPr/>
          </p:nvSpPr>
          <p:spPr bwMode="auto">
            <a:xfrm>
              <a:off x="1169" y="1392"/>
              <a:ext cx="739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7" name="Line 33"/>
            <p:cNvSpPr>
              <a:spLocks noChangeShapeType="1"/>
            </p:cNvSpPr>
            <p:nvPr/>
          </p:nvSpPr>
          <p:spPr bwMode="auto">
            <a:xfrm>
              <a:off x="1253" y="1752"/>
              <a:ext cx="259" cy="1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8" name="Line 34"/>
            <p:cNvSpPr>
              <a:spLocks noChangeShapeType="1"/>
            </p:cNvSpPr>
            <p:nvPr/>
          </p:nvSpPr>
          <p:spPr bwMode="auto">
            <a:xfrm flipH="1">
              <a:off x="2353" y="1392"/>
              <a:ext cx="423" cy="4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9" name="Rectangle 35"/>
            <p:cNvSpPr>
              <a:spLocks noChangeArrowheads="1"/>
            </p:cNvSpPr>
            <p:nvPr/>
          </p:nvSpPr>
          <p:spPr bwMode="auto">
            <a:xfrm>
              <a:off x="252" y="2976"/>
              <a:ext cx="1210" cy="41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Adjust</a:t>
              </a:r>
            </a:p>
            <a:p>
              <a:r>
                <a:rPr lang="en-US" altLang="en-US" sz="1800" b="1">
                  <a:latin typeface="Arial" panose="020B0604020202020204" pitchFamily="34" charset="0"/>
                </a:rPr>
                <a:t>production plan</a:t>
              </a:r>
            </a:p>
          </p:txBody>
        </p:sp>
        <p:sp>
          <p:nvSpPr>
            <p:cNvPr id="88102" name="Rectangle 38"/>
            <p:cNvSpPr>
              <a:spLocks noChangeArrowheads="1"/>
            </p:cNvSpPr>
            <p:nvPr/>
          </p:nvSpPr>
          <p:spPr bwMode="auto">
            <a:xfrm>
              <a:off x="3948" y="1104"/>
              <a:ext cx="1488" cy="372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altLang="en-US" sz="1600" b="1">
                  <a:latin typeface="Arial" panose="020B0604020202020204" pitchFamily="34" charset="0"/>
                </a:rPr>
                <a:t>Master</a:t>
              </a:r>
            </a:p>
            <a:p>
              <a:r>
                <a:rPr lang="en-US" altLang="en-US" sz="1600" b="1">
                  <a:latin typeface="Arial" panose="020B0604020202020204" pitchFamily="34" charset="0"/>
                </a:rPr>
                <a:t>production schedule</a:t>
              </a:r>
              <a:endParaRPr lang="en-US" altLang="en-US" sz="1800" b="1">
                <a:latin typeface="Arial" panose="020B0604020202020204" pitchFamily="34" charset="0"/>
              </a:endParaRPr>
            </a:p>
          </p:txBody>
        </p:sp>
        <p:sp>
          <p:nvSpPr>
            <p:cNvPr id="88104" name="Rectangle 40"/>
            <p:cNvSpPr>
              <a:spLocks noChangeArrowheads="1"/>
            </p:cNvSpPr>
            <p:nvPr/>
          </p:nvSpPr>
          <p:spPr bwMode="auto">
            <a:xfrm>
              <a:off x="4092" y="1920"/>
              <a:ext cx="1195" cy="354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5" name="Rectangle 41"/>
            <p:cNvSpPr>
              <a:spLocks noChangeArrowheads="1"/>
            </p:cNvSpPr>
            <p:nvPr/>
          </p:nvSpPr>
          <p:spPr bwMode="auto">
            <a:xfrm>
              <a:off x="4479" y="1992"/>
              <a:ext cx="43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MRP</a:t>
              </a:r>
            </a:p>
          </p:txBody>
        </p:sp>
        <p:sp>
          <p:nvSpPr>
            <p:cNvPr id="88107" name="Rectangle 43"/>
            <p:cNvSpPr>
              <a:spLocks noChangeArrowheads="1"/>
            </p:cNvSpPr>
            <p:nvPr/>
          </p:nvSpPr>
          <p:spPr bwMode="auto">
            <a:xfrm>
              <a:off x="4085" y="2644"/>
              <a:ext cx="1195" cy="354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8" name="Rectangle 44"/>
            <p:cNvSpPr>
              <a:spLocks noChangeArrowheads="1"/>
            </p:cNvSpPr>
            <p:nvPr/>
          </p:nvSpPr>
          <p:spPr bwMode="auto">
            <a:xfrm>
              <a:off x="4332" y="2620"/>
              <a:ext cx="714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EE0D7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Capacity</a:t>
              </a:r>
            </a:p>
            <a:p>
              <a:r>
                <a:rPr lang="en-US" altLang="en-US" sz="1800" b="1">
                  <a:latin typeface="Arial" panose="020B0604020202020204" pitchFamily="34" charset="0"/>
                </a:rPr>
                <a:t>planning</a:t>
              </a:r>
            </a:p>
          </p:txBody>
        </p:sp>
        <p:sp>
          <p:nvSpPr>
            <p:cNvPr id="88110" name="AutoShape 46"/>
            <p:cNvSpPr>
              <a:spLocks noChangeArrowheads="1"/>
            </p:cNvSpPr>
            <p:nvPr/>
          </p:nvSpPr>
          <p:spPr bwMode="auto">
            <a:xfrm>
              <a:off x="4106" y="3359"/>
              <a:ext cx="1153" cy="520"/>
            </a:xfrm>
            <a:prstGeom prst="diamond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1" name="Rectangle 47"/>
            <p:cNvSpPr>
              <a:spLocks noChangeArrowheads="1"/>
            </p:cNvSpPr>
            <p:nvPr/>
          </p:nvSpPr>
          <p:spPr bwMode="auto">
            <a:xfrm>
              <a:off x="4266" y="3521"/>
              <a:ext cx="85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Problems?</a:t>
              </a:r>
            </a:p>
          </p:txBody>
        </p:sp>
        <p:sp>
          <p:nvSpPr>
            <p:cNvPr id="88112" name="Line 48"/>
            <p:cNvSpPr>
              <a:spLocks noChangeShapeType="1"/>
            </p:cNvSpPr>
            <p:nvPr/>
          </p:nvSpPr>
          <p:spPr bwMode="auto">
            <a:xfrm>
              <a:off x="2573" y="3639"/>
              <a:ext cx="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3" name="Line 49"/>
            <p:cNvSpPr>
              <a:spLocks noChangeShapeType="1"/>
            </p:cNvSpPr>
            <p:nvPr/>
          </p:nvSpPr>
          <p:spPr bwMode="auto">
            <a:xfrm>
              <a:off x="2857" y="871"/>
              <a:ext cx="18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4" name="Line 50"/>
            <p:cNvSpPr>
              <a:spLocks noChangeShapeType="1"/>
            </p:cNvSpPr>
            <p:nvPr/>
          </p:nvSpPr>
          <p:spPr bwMode="auto">
            <a:xfrm>
              <a:off x="4682" y="882"/>
              <a:ext cx="0" cy="2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5" name="Line 51"/>
            <p:cNvSpPr>
              <a:spLocks noChangeShapeType="1"/>
            </p:cNvSpPr>
            <p:nvPr/>
          </p:nvSpPr>
          <p:spPr bwMode="auto">
            <a:xfrm>
              <a:off x="4682" y="1546"/>
              <a:ext cx="0" cy="3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6" name="Line 52"/>
            <p:cNvSpPr>
              <a:spLocks noChangeShapeType="1"/>
            </p:cNvSpPr>
            <p:nvPr/>
          </p:nvSpPr>
          <p:spPr bwMode="auto">
            <a:xfrm>
              <a:off x="4682" y="2266"/>
              <a:ext cx="0" cy="3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7" name="Line 53"/>
            <p:cNvSpPr>
              <a:spLocks noChangeShapeType="1"/>
            </p:cNvSpPr>
            <p:nvPr/>
          </p:nvSpPr>
          <p:spPr bwMode="auto">
            <a:xfrm>
              <a:off x="4682" y="3022"/>
              <a:ext cx="0" cy="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19" name="Line 55"/>
            <p:cNvSpPr>
              <a:spLocks noChangeShapeType="1"/>
            </p:cNvSpPr>
            <p:nvPr/>
          </p:nvSpPr>
          <p:spPr bwMode="auto">
            <a:xfrm flipH="1">
              <a:off x="5330" y="1347"/>
              <a:ext cx="288" cy="0"/>
            </a:xfrm>
            <a:prstGeom prst="line">
              <a:avLst/>
            </a:prstGeom>
            <a:noFill/>
            <a:ln w="12700">
              <a:solidFill>
                <a:srgbClr val="880F02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0" name="Line 56"/>
            <p:cNvSpPr>
              <a:spLocks noChangeShapeType="1"/>
            </p:cNvSpPr>
            <p:nvPr/>
          </p:nvSpPr>
          <p:spPr bwMode="auto">
            <a:xfrm>
              <a:off x="5272" y="3625"/>
              <a:ext cx="330" cy="0"/>
            </a:xfrm>
            <a:prstGeom prst="line">
              <a:avLst/>
            </a:prstGeom>
            <a:noFill/>
            <a:ln w="12700">
              <a:solidFill>
                <a:srgbClr val="880F02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1" name="Line 57"/>
            <p:cNvSpPr>
              <a:spLocks noChangeShapeType="1"/>
            </p:cNvSpPr>
            <p:nvPr/>
          </p:nvSpPr>
          <p:spPr bwMode="auto">
            <a:xfrm flipV="1">
              <a:off x="5610" y="1328"/>
              <a:ext cx="0" cy="2293"/>
            </a:xfrm>
            <a:prstGeom prst="line">
              <a:avLst/>
            </a:prstGeom>
            <a:noFill/>
            <a:ln w="12700">
              <a:solidFill>
                <a:srgbClr val="880F02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3" name="Rectangle 59"/>
            <p:cNvSpPr>
              <a:spLocks noChangeArrowheads="1"/>
            </p:cNvSpPr>
            <p:nvPr/>
          </p:nvSpPr>
          <p:spPr bwMode="auto">
            <a:xfrm>
              <a:off x="2956" y="3420"/>
              <a:ext cx="877" cy="354"/>
            </a:xfrm>
            <a:prstGeom prst="rect">
              <a:avLst/>
            </a:prstGeom>
            <a:solidFill>
              <a:srgbClr val="F5D3E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4" name="Rectangle 60"/>
            <p:cNvSpPr>
              <a:spLocks noChangeArrowheads="1"/>
            </p:cNvSpPr>
            <p:nvPr/>
          </p:nvSpPr>
          <p:spPr bwMode="auto">
            <a:xfrm>
              <a:off x="2924" y="3418"/>
              <a:ext cx="967" cy="364"/>
            </a:xfrm>
            <a:prstGeom prst="rect">
              <a:avLst/>
            </a:prstGeom>
            <a:solidFill>
              <a:srgbClr val="F5D3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600" b="1">
                  <a:latin typeface="Arial" panose="020B0604020202020204" pitchFamily="34" charset="0"/>
                </a:rPr>
                <a:t>Requirements</a:t>
              </a:r>
            </a:p>
            <a:p>
              <a:r>
                <a:rPr lang="en-US" altLang="en-US" sz="1600" b="1">
                  <a:latin typeface="Arial" panose="020B0604020202020204" pitchFamily="34" charset="0"/>
                </a:rPr>
                <a:t>schedules</a:t>
              </a:r>
            </a:p>
          </p:txBody>
        </p:sp>
        <p:sp>
          <p:nvSpPr>
            <p:cNvPr id="88125" name="Line 61"/>
            <p:cNvSpPr>
              <a:spLocks noChangeShapeType="1"/>
            </p:cNvSpPr>
            <p:nvPr/>
          </p:nvSpPr>
          <p:spPr bwMode="auto">
            <a:xfrm flipH="1">
              <a:off x="3833" y="3627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88126" name="Rectangle 62"/>
            <p:cNvSpPr>
              <a:spLocks noChangeArrowheads="1"/>
            </p:cNvSpPr>
            <p:nvPr/>
          </p:nvSpPr>
          <p:spPr bwMode="auto">
            <a:xfrm rot="16200000">
              <a:off x="4609" y="2241"/>
              <a:ext cx="1746" cy="237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1800" b="1">
                  <a:latin typeface="Arial" panose="020B0604020202020204" pitchFamily="34" charset="0"/>
                </a:rPr>
                <a:t>Adjust master schedule</a:t>
              </a:r>
            </a:p>
          </p:txBody>
        </p:sp>
      </p:grpSp>
      <p:sp>
        <p:nvSpPr>
          <p:cNvPr id="88130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336550"/>
            <a:ext cx="8610600" cy="5540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MRP II</a:t>
            </a:r>
            <a:endParaRPr lang="en-US" altLang="en-US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4114800"/>
          </a:xfrm>
        </p:spPr>
        <p:txBody>
          <a:bodyPr/>
          <a:lstStyle/>
          <a:p>
            <a:r>
              <a:rPr lang="en-US" altLang="en-US" b="1" i="1"/>
              <a:t>Enterprise resource planning (ERP):</a:t>
            </a:r>
            <a:r>
              <a:rPr lang="en-US" altLang="en-US"/>
              <a:t> An expanded effort to integrate standardized record-keeping that will permit information sharing throughout the organization</a:t>
            </a:r>
          </a:p>
          <a:p>
            <a:endParaRPr lang="en-US" alt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36550"/>
            <a:ext cx="8534400" cy="5540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ERP</a:t>
            </a:r>
            <a:endParaRPr lang="en-US" altLang="en-US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Product Structure Tree</a:t>
            </a:r>
            <a:endParaRPr lang="en-US" altLang="en-US" b="1"/>
          </a:p>
        </p:txBody>
      </p:sp>
      <p:sp>
        <p:nvSpPr>
          <p:cNvPr id="153630" name="Rectangle 30"/>
          <p:cNvSpPr>
            <a:spLocks noChangeArrowheads="1"/>
          </p:cNvSpPr>
          <p:nvPr/>
        </p:nvSpPr>
        <p:spPr bwMode="auto">
          <a:xfrm>
            <a:off x="7696200" y="1676400"/>
            <a:ext cx="228600" cy="3886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1" name="Rectangle 31"/>
          <p:cNvSpPr>
            <a:spLocks noChangeArrowheads="1"/>
          </p:cNvSpPr>
          <p:nvPr/>
        </p:nvSpPr>
        <p:spPr bwMode="auto">
          <a:xfrm>
            <a:off x="6248400" y="1676400"/>
            <a:ext cx="228600" cy="3886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2" name="Rectangle 32"/>
          <p:cNvSpPr>
            <a:spLocks noChangeArrowheads="1"/>
          </p:cNvSpPr>
          <p:nvPr/>
        </p:nvSpPr>
        <p:spPr bwMode="auto">
          <a:xfrm>
            <a:off x="6553200" y="1905000"/>
            <a:ext cx="1066800" cy="381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3" name="Rectangle 33"/>
          <p:cNvSpPr>
            <a:spLocks noChangeArrowheads="1"/>
          </p:cNvSpPr>
          <p:nvPr/>
        </p:nvSpPr>
        <p:spPr bwMode="auto">
          <a:xfrm>
            <a:off x="6705600" y="2057400"/>
            <a:ext cx="1066800" cy="381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4" name="Rectangle 34"/>
          <p:cNvSpPr>
            <a:spLocks noChangeArrowheads="1"/>
          </p:cNvSpPr>
          <p:nvPr/>
        </p:nvSpPr>
        <p:spPr bwMode="auto">
          <a:xfrm>
            <a:off x="6858000" y="2209800"/>
            <a:ext cx="1066800" cy="381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5" name="Rectangle 35"/>
          <p:cNvSpPr>
            <a:spLocks noChangeArrowheads="1"/>
          </p:cNvSpPr>
          <p:nvPr/>
        </p:nvSpPr>
        <p:spPr bwMode="auto">
          <a:xfrm>
            <a:off x="6553200" y="4876800"/>
            <a:ext cx="1143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6" name="Rectangle 36"/>
          <p:cNvSpPr>
            <a:spLocks noChangeArrowheads="1"/>
          </p:cNvSpPr>
          <p:nvPr/>
        </p:nvSpPr>
        <p:spPr bwMode="auto">
          <a:xfrm>
            <a:off x="1981200" y="3810000"/>
            <a:ext cx="228600" cy="1905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7" name="Rectangle 37"/>
          <p:cNvSpPr>
            <a:spLocks noChangeArrowheads="1"/>
          </p:cNvSpPr>
          <p:nvPr/>
        </p:nvSpPr>
        <p:spPr bwMode="auto">
          <a:xfrm>
            <a:off x="533400" y="3810000"/>
            <a:ext cx="228600" cy="1905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0" name="Rectangle 40"/>
          <p:cNvSpPr>
            <a:spLocks noChangeArrowheads="1"/>
          </p:cNvSpPr>
          <p:nvPr/>
        </p:nvSpPr>
        <p:spPr bwMode="auto">
          <a:xfrm>
            <a:off x="2895600" y="2895600"/>
            <a:ext cx="1981200" cy="1219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1" name="Rectangle 41"/>
          <p:cNvSpPr>
            <a:spLocks noChangeArrowheads="1"/>
          </p:cNvSpPr>
          <p:nvPr/>
        </p:nvSpPr>
        <p:spPr bwMode="auto">
          <a:xfrm>
            <a:off x="838200" y="5029200"/>
            <a:ext cx="1143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Product Structure Tree</a:t>
            </a:r>
            <a:endParaRPr lang="en-US" altLang="en-US" b="1"/>
          </a:p>
        </p:txBody>
      </p:sp>
      <p:grpSp>
        <p:nvGrpSpPr>
          <p:cNvPr id="63519" name="Group 31"/>
          <p:cNvGrpSpPr>
            <a:grpSpLocks/>
          </p:cNvGrpSpPr>
          <p:nvPr/>
        </p:nvGrpSpPr>
        <p:grpSpPr bwMode="auto">
          <a:xfrm>
            <a:off x="633413" y="2058988"/>
            <a:ext cx="8412162" cy="3779837"/>
            <a:chOff x="399" y="1297"/>
            <a:chExt cx="5299" cy="2381"/>
          </a:xfrm>
        </p:grpSpPr>
        <p:sp>
          <p:nvSpPr>
            <p:cNvPr id="63493" name="Line 5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4" name="Line 6"/>
            <p:cNvSpPr>
              <a:spLocks noChangeShapeType="1"/>
            </p:cNvSpPr>
            <p:nvPr/>
          </p:nvSpPr>
          <p:spPr bwMode="auto">
            <a:xfrm>
              <a:off x="2962" y="1569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5" name="Line 7"/>
            <p:cNvSpPr>
              <a:spLocks noChangeShapeType="1"/>
            </p:cNvSpPr>
            <p:nvPr/>
          </p:nvSpPr>
          <p:spPr bwMode="auto">
            <a:xfrm>
              <a:off x="4402" y="1845"/>
              <a:ext cx="0" cy="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6" name="Line 8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7" name="Line 9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8" name="Line 10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9" name="Line 11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0" name="Line 12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Line 13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3" name="Rectangle 15"/>
            <p:cNvSpPr>
              <a:spLocks noChangeArrowheads="1"/>
            </p:cNvSpPr>
            <p:nvPr/>
          </p:nvSpPr>
          <p:spPr bwMode="auto">
            <a:xfrm>
              <a:off x="2701" y="1344"/>
              <a:ext cx="52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Chair</a:t>
              </a:r>
            </a:p>
          </p:txBody>
        </p:sp>
        <p:sp>
          <p:nvSpPr>
            <p:cNvPr id="63504" name="Rectangle 16"/>
            <p:cNvSpPr>
              <a:spLocks noChangeArrowheads="1"/>
            </p:cNvSpPr>
            <p:nvPr/>
          </p:nvSpPr>
          <p:spPr bwMode="auto">
            <a:xfrm>
              <a:off x="2725" y="2158"/>
              <a:ext cx="45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Seat</a:t>
              </a:r>
            </a:p>
          </p:txBody>
        </p:sp>
        <p:sp>
          <p:nvSpPr>
            <p:cNvPr id="63505" name="Rectangle 17"/>
            <p:cNvSpPr>
              <a:spLocks noChangeArrowheads="1"/>
            </p:cNvSpPr>
            <p:nvPr/>
          </p:nvSpPr>
          <p:spPr bwMode="auto">
            <a:xfrm>
              <a:off x="733" y="2815"/>
              <a:ext cx="72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Legs (2)</a:t>
              </a:r>
            </a:p>
          </p:txBody>
        </p:sp>
        <p:sp>
          <p:nvSpPr>
            <p:cNvPr id="63506" name="Rectangle 18"/>
            <p:cNvSpPr>
              <a:spLocks noChangeArrowheads="1"/>
            </p:cNvSpPr>
            <p:nvPr/>
          </p:nvSpPr>
          <p:spPr bwMode="auto">
            <a:xfrm>
              <a:off x="1594" y="2728"/>
              <a:ext cx="56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Cross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bar</a:t>
              </a:r>
            </a:p>
          </p:txBody>
        </p:sp>
        <p:sp>
          <p:nvSpPr>
            <p:cNvPr id="63507" name="Rectangle 19"/>
            <p:cNvSpPr>
              <a:spLocks noChangeArrowheads="1"/>
            </p:cNvSpPr>
            <p:nvPr/>
          </p:nvSpPr>
          <p:spPr bwMode="auto">
            <a:xfrm>
              <a:off x="3475" y="2728"/>
              <a:ext cx="735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Side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Rails (2)</a:t>
              </a:r>
            </a:p>
          </p:txBody>
        </p:sp>
        <p:sp>
          <p:nvSpPr>
            <p:cNvPr id="63508" name="Rectangle 20"/>
            <p:cNvSpPr>
              <a:spLocks noChangeArrowheads="1"/>
            </p:cNvSpPr>
            <p:nvPr/>
          </p:nvSpPr>
          <p:spPr bwMode="auto">
            <a:xfrm>
              <a:off x="4150" y="2728"/>
              <a:ext cx="56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Cross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bar</a:t>
              </a:r>
            </a:p>
          </p:txBody>
        </p:sp>
        <p:sp>
          <p:nvSpPr>
            <p:cNvPr id="63509" name="Rectangle 21"/>
            <p:cNvSpPr>
              <a:spLocks noChangeArrowheads="1"/>
            </p:cNvSpPr>
            <p:nvPr/>
          </p:nvSpPr>
          <p:spPr bwMode="auto">
            <a:xfrm>
              <a:off x="4642" y="2728"/>
              <a:ext cx="1056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Back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Supports (3)</a:t>
              </a:r>
            </a:p>
          </p:txBody>
        </p:sp>
        <p:sp>
          <p:nvSpPr>
            <p:cNvPr id="63510" name="Rectangle 22"/>
            <p:cNvSpPr>
              <a:spLocks noChangeArrowheads="1"/>
            </p:cNvSpPr>
            <p:nvPr/>
          </p:nvSpPr>
          <p:spPr bwMode="auto">
            <a:xfrm>
              <a:off x="960" y="1888"/>
              <a:ext cx="95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Front Leg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Assembly  </a:t>
              </a:r>
            </a:p>
          </p:txBody>
        </p:sp>
        <p:sp>
          <p:nvSpPr>
            <p:cNvPr id="63511" name="Rectangle 23"/>
            <p:cNvSpPr>
              <a:spLocks noChangeArrowheads="1"/>
            </p:cNvSpPr>
            <p:nvPr/>
          </p:nvSpPr>
          <p:spPr bwMode="auto">
            <a:xfrm>
              <a:off x="3979" y="1888"/>
              <a:ext cx="870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Back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Assembly</a:t>
              </a:r>
            </a:p>
          </p:txBody>
        </p:sp>
        <p:sp>
          <p:nvSpPr>
            <p:cNvPr id="63512" name="Rectangle 24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3513" name="Rectangle 25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3514" name="Rectangle 26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63515" name="Rectangle 27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63520" name="Group 32"/>
          <p:cNvGrpSpPr>
            <a:grpSpLocks/>
          </p:cNvGrpSpPr>
          <p:nvPr/>
        </p:nvGrpSpPr>
        <p:grpSpPr bwMode="auto">
          <a:xfrm>
            <a:off x="5943600" y="1143000"/>
            <a:ext cx="2819400" cy="1143000"/>
            <a:chOff x="336" y="1056"/>
            <a:chExt cx="4656" cy="2544"/>
          </a:xfrm>
        </p:grpSpPr>
        <p:sp>
          <p:nvSpPr>
            <p:cNvPr id="63521" name="Rectangle 33"/>
            <p:cNvSpPr>
              <a:spLocks noChangeArrowheads="1"/>
            </p:cNvSpPr>
            <p:nvPr/>
          </p:nvSpPr>
          <p:spPr bwMode="auto">
            <a:xfrm>
              <a:off x="4848" y="1056"/>
              <a:ext cx="144" cy="244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2" name="Rectangle 34"/>
            <p:cNvSpPr>
              <a:spLocks noChangeArrowheads="1"/>
            </p:cNvSpPr>
            <p:nvPr/>
          </p:nvSpPr>
          <p:spPr bwMode="auto">
            <a:xfrm>
              <a:off x="3936" y="1056"/>
              <a:ext cx="144" cy="244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3" name="Rectangle 35"/>
            <p:cNvSpPr>
              <a:spLocks noChangeArrowheads="1"/>
            </p:cNvSpPr>
            <p:nvPr/>
          </p:nvSpPr>
          <p:spPr bwMode="auto">
            <a:xfrm>
              <a:off x="4128" y="1200"/>
              <a:ext cx="672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4" name="Rectangle 36"/>
            <p:cNvSpPr>
              <a:spLocks noChangeArrowheads="1"/>
            </p:cNvSpPr>
            <p:nvPr/>
          </p:nvSpPr>
          <p:spPr bwMode="auto">
            <a:xfrm>
              <a:off x="4224" y="1296"/>
              <a:ext cx="672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5" name="Rectangle 37"/>
            <p:cNvSpPr>
              <a:spLocks noChangeArrowheads="1"/>
            </p:cNvSpPr>
            <p:nvPr/>
          </p:nvSpPr>
          <p:spPr bwMode="auto">
            <a:xfrm>
              <a:off x="4320" y="1392"/>
              <a:ext cx="672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6" name="Rectangle 38"/>
            <p:cNvSpPr>
              <a:spLocks noChangeArrowheads="1"/>
            </p:cNvSpPr>
            <p:nvPr/>
          </p:nvSpPr>
          <p:spPr bwMode="auto">
            <a:xfrm>
              <a:off x="4128" y="3072"/>
              <a:ext cx="720" cy="14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7" name="Rectangle 39"/>
            <p:cNvSpPr>
              <a:spLocks noChangeArrowheads="1"/>
            </p:cNvSpPr>
            <p:nvPr/>
          </p:nvSpPr>
          <p:spPr bwMode="auto">
            <a:xfrm>
              <a:off x="1248" y="2400"/>
              <a:ext cx="144" cy="12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8" name="Rectangle 40"/>
            <p:cNvSpPr>
              <a:spLocks noChangeArrowheads="1"/>
            </p:cNvSpPr>
            <p:nvPr/>
          </p:nvSpPr>
          <p:spPr bwMode="auto">
            <a:xfrm>
              <a:off x="336" y="2400"/>
              <a:ext cx="144" cy="12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9" name="Rectangle 41"/>
            <p:cNvSpPr>
              <a:spLocks noChangeArrowheads="1"/>
            </p:cNvSpPr>
            <p:nvPr/>
          </p:nvSpPr>
          <p:spPr bwMode="auto">
            <a:xfrm>
              <a:off x="1824" y="1824"/>
              <a:ext cx="1248" cy="76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0" name="Rectangle 42"/>
            <p:cNvSpPr>
              <a:spLocks noChangeArrowheads="1"/>
            </p:cNvSpPr>
            <p:nvPr/>
          </p:nvSpPr>
          <p:spPr bwMode="auto">
            <a:xfrm>
              <a:off x="528" y="3168"/>
              <a:ext cx="720" cy="14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6563"/>
            <a:ext cx="8534400" cy="477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altLang="en-US"/>
              <a:t>Product Structure Tree</a:t>
            </a:r>
            <a:endParaRPr lang="en-US" altLang="en-US" b="1"/>
          </a:p>
        </p:txBody>
      </p:sp>
      <p:grpSp>
        <p:nvGrpSpPr>
          <p:cNvPr id="156675" name="Group 3"/>
          <p:cNvGrpSpPr>
            <a:grpSpLocks/>
          </p:cNvGrpSpPr>
          <p:nvPr/>
        </p:nvGrpSpPr>
        <p:grpSpPr bwMode="auto">
          <a:xfrm>
            <a:off x="633413" y="2058988"/>
            <a:ext cx="8412162" cy="3779837"/>
            <a:chOff x="399" y="1297"/>
            <a:chExt cx="5299" cy="2381"/>
          </a:xfrm>
        </p:grpSpPr>
        <p:sp>
          <p:nvSpPr>
            <p:cNvPr id="156676" name="Line 4"/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7" name="Line 5"/>
            <p:cNvSpPr>
              <a:spLocks noChangeShapeType="1"/>
            </p:cNvSpPr>
            <p:nvPr/>
          </p:nvSpPr>
          <p:spPr bwMode="auto">
            <a:xfrm>
              <a:off x="2962" y="1569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8" name="Line 6"/>
            <p:cNvSpPr>
              <a:spLocks noChangeShapeType="1"/>
            </p:cNvSpPr>
            <p:nvPr/>
          </p:nvSpPr>
          <p:spPr bwMode="auto">
            <a:xfrm>
              <a:off x="4402" y="1845"/>
              <a:ext cx="0" cy="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9" name="Line 7"/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0" name="Line 8"/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1" name="Line 9"/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2" name="Line 10"/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3" name="Line 11"/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4" name="Line 12"/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5" name="Line 13"/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6" name="Rectangle 14"/>
            <p:cNvSpPr>
              <a:spLocks noChangeArrowheads="1"/>
            </p:cNvSpPr>
            <p:nvPr/>
          </p:nvSpPr>
          <p:spPr bwMode="auto">
            <a:xfrm>
              <a:off x="2701" y="1344"/>
              <a:ext cx="52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Chair</a:t>
              </a:r>
            </a:p>
          </p:txBody>
        </p:sp>
        <p:sp>
          <p:nvSpPr>
            <p:cNvPr id="156687" name="Rectangle 15"/>
            <p:cNvSpPr>
              <a:spLocks noChangeArrowheads="1"/>
            </p:cNvSpPr>
            <p:nvPr/>
          </p:nvSpPr>
          <p:spPr bwMode="auto">
            <a:xfrm>
              <a:off x="2725" y="2158"/>
              <a:ext cx="45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Seat</a:t>
              </a:r>
            </a:p>
          </p:txBody>
        </p:sp>
        <p:sp>
          <p:nvSpPr>
            <p:cNvPr id="156688" name="Rectangle 16"/>
            <p:cNvSpPr>
              <a:spLocks noChangeArrowheads="1"/>
            </p:cNvSpPr>
            <p:nvPr/>
          </p:nvSpPr>
          <p:spPr bwMode="auto">
            <a:xfrm>
              <a:off x="733" y="2815"/>
              <a:ext cx="72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Legs (2)</a:t>
              </a:r>
            </a:p>
          </p:txBody>
        </p:sp>
        <p:sp>
          <p:nvSpPr>
            <p:cNvPr id="156689" name="Rectangle 17"/>
            <p:cNvSpPr>
              <a:spLocks noChangeArrowheads="1"/>
            </p:cNvSpPr>
            <p:nvPr/>
          </p:nvSpPr>
          <p:spPr bwMode="auto">
            <a:xfrm>
              <a:off x="1594" y="2728"/>
              <a:ext cx="56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Cross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bar</a:t>
              </a:r>
            </a:p>
          </p:txBody>
        </p:sp>
        <p:sp>
          <p:nvSpPr>
            <p:cNvPr id="156690" name="Rectangle 18"/>
            <p:cNvSpPr>
              <a:spLocks noChangeArrowheads="1"/>
            </p:cNvSpPr>
            <p:nvPr/>
          </p:nvSpPr>
          <p:spPr bwMode="auto">
            <a:xfrm>
              <a:off x="3475" y="2728"/>
              <a:ext cx="735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Side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Rails (2)</a:t>
              </a:r>
            </a:p>
          </p:txBody>
        </p:sp>
        <p:sp>
          <p:nvSpPr>
            <p:cNvPr id="156691" name="Rectangle 19"/>
            <p:cNvSpPr>
              <a:spLocks noChangeArrowheads="1"/>
            </p:cNvSpPr>
            <p:nvPr/>
          </p:nvSpPr>
          <p:spPr bwMode="auto">
            <a:xfrm>
              <a:off x="4150" y="2728"/>
              <a:ext cx="56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Cross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bar</a:t>
              </a:r>
            </a:p>
          </p:txBody>
        </p:sp>
        <p:sp>
          <p:nvSpPr>
            <p:cNvPr id="156692" name="Rectangle 20"/>
            <p:cNvSpPr>
              <a:spLocks noChangeArrowheads="1"/>
            </p:cNvSpPr>
            <p:nvPr/>
          </p:nvSpPr>
          <p:spPr bwMode="auto">
            <a:xfrm>
              <a:off x="4642" y="2728"/>
              <a:ext cx="1056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Back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Supports (3)</a:t>
              </a:r>
            </a:p>
          </p:txBody>
        </p:sp>
        <p:sp>
          <p:nvSpPr>
            <p:cNvPr id="156693" name="Rectangle 21"/>
            <p:cNvSpPr>
              <a:spLocks noChangeArrowheads="1"/>
            </p:cNvSpPr>
            <p:nvPr/>
          </p:nvSpPr>
          <p:spPr bwMode="auto">
            <a:xfrm>
              <a:off x="960" y="1888"/>
              <a:ext cx="95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Front Leg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Assembly  </a:t>
              </a:r>
            </a:p>
          </p:txBody>
        </p:sp>
        <p:sp>
          <p:nvSpPr>
            <p:cNvPr id="156694" name="Rectangle 22"/>
            <p:cNvSpPr>
              <a:spLocks noChangeArrowheads="1"/>
            </p:cNvSpPr>
            <p:nvPr/>
          </p:nvSpPr>
          <p:spPr bwMode="auto">
            <a:xfrm>
              <a:off x="3979" y="1888"/>
              <a:ext cx="870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Back</a:t>
              </a:r>
            </a:p>
            <a:p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Assembly</a:t>
              </a:r>
            </a:p>
          </p:txBody>
        </p:sp>
        <p:sp>
          <p:nvSpPr>
            <p:cNvPr id="156695" name="Rectangle 23"/>
            <p:cNvSpPr>
              <a:spLocks noChangeArrowheads="1"/>
            </p:cNvSpPr>
            <p:nvPr/>
          </p:nvSpPr>
          <p:spPr bwMode="auto">
            <a:xfrm>
              <a:off x="399" y="1297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Level</a:t>
              </a:r>
              <a:r>
                <a:rPr lang="en-US" altLang="en-US" sz="2000" b="1">
                  <a:solidFill>
                    <a:srgbClr val="CE2700"/>
                  </a:solidFill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56696" name="Rectangle 24"/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56697" name="Rectangle 25"/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56698" name="Rectangle 26"/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>
                  <a:solidFill>
                    <a:schemeClr val="accent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on">
  <a:themeElements>
    <a:clrScheme name="Stevens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evenson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evens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evens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evens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evens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evens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evens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evens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Designs\Stevenson.pot</Template>
  <TotalTime>7794</TotalTime>
  <Pages>1</Pages>
  <Words>2263</Words>
  <Application>Microsoft Office PowerPoint</Application>
  <PresentationFormat>On-screen Show (4:3)</PresentationFormat>
  <Paragraphs>948</Paragraphs>
  <Slides>61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Impact</vt:lpstr>
      <vt:lpstr>Arial</vt:lpstr>
      <vt:lpstr>Stevenson</vt:lpstr>
      <vt:lpstr>Clip</vt:lpstr>
      <vt:lpstr>Microsoft Clip Gallery</vt:lpstr>
      <vt:lpstr>Chapter 13</vt:lpstr>
      <vt:lpstr>MRP</vt:lpstr>
      <vt:lpstr>PowerPoint Presentation</vt:lpstr>
      <vt:lpstr>PowerPoint Presentation</vt:lpstr>
      <vt:lpstr>Inputs to MRP</vt:lpstr>
      <vt:lpstr>Bill-of-Materials</vt:lpstr>
      <vt:lpstr>Product Structure Tree</vt:lpstr>
      <vt:lpstr>Product Structure Tree</vt:lpstr>
      <vt:lpstr>Product Structure Tree</vt:lpstr>
      <vt:lpstr>Example</vt:lpstr>
      <vt:lpstr>Extend Level 1</vt:lpstr>
      <vt:lpstr>Extend Level 2</vt:lpstr>
      <vt:lpstr>Compute the Quantities</vt:lpstr>
      <vt:lpstr>Example</vt:lpstr>
      <vt:lpstr>Extend Level 0</vt:lpstr>
      <vt:lpstr>Level 1 Computations</vt:lpstr>
      <vt:lpstr>Extend Level 1</vt:lpstr>
      <vt:lpstr>Extend Level 1</vt:lpstr>
      <vt:lpstr>Extend Level 1</vt:lpstr>
      <vt:lpstr>Level 2 Computations</vt:lpstr>
      <vt:lpstr>Level 2 Computations</vt:lpstr>
      <vt:lpstr>Extend Level 2 </vt:lpstr>
      <vt:lpstr>Extend Level 2 </vt:lpstr>
      <vt:lpstr>Extend Level 2</vt:lpstr>
      <vt:lpstr>Extend Level 2</vt:lpstr>
      <vt:lpstr>Assembly Time Chart</vt:lpstr>
      <vt:lpstr>Shutter, 1 Frame (LT=2W), and 4 Wood Section (LT=1W)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Practice; Example (pp 606, P2), Units Required, Lead Times</vt:lpstr>
      <vt:lpstr>Units Required</vt:lpstr>
      <vt:lpstr>Units Required</vt:lpstr>
      <vt:lpstr>Units Required</vt:lpstr>
      <vt:lpstr>Units Required</vt:lpstr>
      <vt:lpstr>Units Required</vt:lpstr>
      <vt:lpstr>Units Required</vt:lpstr>
      <vt:lpstr>Units Required</vt:lpstr>
      <vt:lpstr>Units Required</vt:lpstr>
      <vt:lpstr>Example (pp 673, P2); Lead Times</vt:lpstr>
      <vt:lpstr>Lead Times</vt:lpstr>
      <vt:lpstr>Lead Times</vt:lpstr>
      <vt:lpstr>Lead Times</vt:lpstr>
      <vt:lpstr>Lead Times</vt:lpstr>
      <vt:lpstr>Lead Times</vt:lpstr>
      <vt:lpstr>PowerPoint Presentation</vt:lpstr>
      <vt:lpstr>PowerPoint Presentation</vt:lpstr>
      <vt:lpstr>PowerPoint Presentation</vt:lpstr>
      <vt:lpstr>Need More Practice ? </vt:lpstr>
      <vt:lpstr>MRP Secondary Reports</vt:lpstr>
      <vt:lpstr>Other Considerations</vt:lpstr>
      <vt:lpstr>Capacity Planning</vt:lpstr>
      <vt:lpstr>MRP Planning</vt:lpstr>
      <vt:lpstr>MRP in Services</vt:lpstr>
      <vt:lpstr>Benefits of MRP</vt:lpstr>
      <vt:lpstr>Requirements of MRP</vt:lpstr>
      <vt:lpstr>MRP II</vt:lpstr>
      <vt:lpstr>MRP II</vt:lpstr>
      <vt:lpstr>ERP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PRODUCTIONS/OPERATIONS MANAGEMENT</dc:title>
  <dc:subject/>
  <dc:creator>Ralph Butler</dc:creator>
  <cp:keywords/>
  <dc:description/>
  <cp:lastModifiedBy>Asef-Vaziri, Ardavan</cp:lastModifiedBy>
  <cp:revision>49</cp:revision>
  <cp:lastPrinted>1998-04-06T20:15:10Z</cp:lastPrinted>
  <dcterms:created xsi:type="dcterms:W3CDTF">1998-04-08T22:11:02Z</dcterms:created>
  <dcterms:modified xsi:type="dcterms:W3CDTF">2019-06-27T15:51:38Z</dcterms:modified>
</cp:coreProperties>
</file>