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5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21"/>
  </p:notesMasterIdLst>
  <p:handoutMasterIdLst>
    <p:handoutMasterId r:id="rId22"/>
  </p:handoutMasterIdLst>
  <p:sldIdLst>
    <p:sldId id="377" r:id="rId7"/>
    <p:sldId id="551" r:id="rId8"/>
    <p:sldId id="536" r:id="rId9"/>
    <p:sldId id="537" r:id="rId10"/>
    <p:sldId id="538" r:id="rId11"/>
    <p:sldId id="539" r:id="rId12"/>
    <p:sldId id="540" r:id="rId13"/>
    <p:sldId id="542" r:id="rId14"/>
    <p:sldId id="543" r:id="rId15"/>
    <p:sldId id="544" r:id="rId16"/>
    <p:sldId id="545" r:id="rId17"/>
    <p:sldId id="547" r:id="rId18"/>
    <p:sldId id="549" r:id="rId19"/>
    <p:sldId id="550" r:id="rId20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0"/>
    <a:srgbClr val="00007D"/>
    <a:srgbClr val="000000"/>
    <a:srgbClr val="A80000"/>
    <a:srgbClr val="A50023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 varScale="1">
        <p:scale>
          <a:sx n="84" d="100"/>
          <a:sy n="84" d="100"/>
        </p:scale>
        <p:origin x="96" y="2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11/30/2022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23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51200" y="5562600"/>
            <a:ext cx="8636000" cy="990600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986183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75689992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27460" y="6567316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MRP, Product Tree,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Systems &amp; Operations Management.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4" r:id="rId6"/>
    <p:sldLayoutId id="2147483815" r:id="rId7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tyTDHVE2tA?feature=oemb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MRP: Material Requirement Planning</a:t>
            </a:r>
            <a:br>
              <a:rPr lang="en-US" altLang="en-US" dirty="0"/>
            </a:br>
            <a:r>
              <a:rPr lang="en-US" altLang="en-US" dirty="0"/>
              <a:t>Product Tree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258F01-EF52-4341-8B9B-B945FF0E4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3. 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6FE11143-567A-402C-9E31-FB18D48EC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05" y="825460"/>
            <a:ext cx="1225470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Item				A	B	C	D	E	F	G	H</a:t>
            </a:r>
          </a:p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Inventory On Hand		0	10	10	25	12	30	5	0</a:t>
            </a:r>
          </a:p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For 20 units of the end item, how many additional units of each item is required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1586F0-B25A-4C02-B6CD-A1747831DA21}"/>
              </a:ext>
            </a:extLst>
          </p:cNvPr>
          <p:cNvGrpSpPr>
            <a:grpSpLocks/>
          </p:cNvGrpSpPr>
          <p:nvPr/>
        </p:nvGrpSpPr>
        <p:grpSpPr bwMode="auto">
          <a:xfrm>
            <a:off x="76201" y="2408238"/>
            <a:ext cx="11514797" cy="2795588"/>
            <a:chOff x="585" y="1326"/>
            <a:chExt cx="4279" cy="1761"/>
          </a:xfrm>
        </p:grpSpPr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B4EF76A2-2C57-4C02-810B-125D88E3FF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7" y="1824"/>
              <a:ext cx="2745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7" name="Line 6">
              <a:extLst>
                <a:ext uri="{FF2B5EF4-FFF2-40B4-BE49-F238E27FC236}">
                  <a16:creationId xmlns:a16="http://schemas.microsoft.com/office/drawing/2014/main" id="{EBE143A6-BB64-491A-97CC-260B6F0360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" y="1833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8" name="Line 7">
              <a:extLst>
                <a:ext uri="{FF2B5EF4-FFF2-40B4-BE49-F238E27FC236}">
                  <a16:creationId xmlns:a16="http://schemas.microsoft.com/office/drawing/2014/main" id="{1B8459E0-002A-479C-8C28-67C1E2BB16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0" y="2373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BBB195C6-362E-4AAC-9990-A98DADF2DC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1" y="2382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34104A1E-84F6-434C-AD9B-193DDDFDF5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5" y="2382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03DCD2B-3F22-41D0-A9B0-86A749D31A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3" y="1854"/>
              <a:ext cx="864" cy="814"/>
              <a:chOff x="3813" y="1854"/>
              <a:chExt cx="864" cy="814"/>
            </a:xfrm>
          </p:grpSpPr>
          <p:sp>
            <p:nvSpPr>
              <p:cNvPr id="30" name="Line 11">
                <a:extLst>
                  <a:ext uri="{FF2B5EF4-FFF2-40B4-BE49-F238E27FC236}">
                    <a16:creationId xmlns:a16="http://schemas.microsoft.com/office/drawing/2014/main" id="{17DB4CB5-1A70-4B9A-93A0-1ABBBC06BC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6" y="1854"/>
                <a:ext cx="14" cy="5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31" name="Line 12">
                <a:extLst>
                  <a:ext uri="{FF2B5EF4-FFF2-40B4-BE49-F238E27FC236}">
                    <a16:creationId xmlns:a16="http://schemas.microsoft.com/office/drawing/2014/main" id="{A6C32BA4-B654-405B-8F5E-5DE1EAD148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22" y="2352"/>
                <a:ext cx="84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32" name="Line 13">
                <a:extLst>
                  <a:ext uri="{FF2B5EF4-FFF2-40B4-BE49-F238E27FC236}">
                    <a16:creationId xmlns:a16="http://schemas.microsoft.com/office/drawing/2014/main" id="{FEDFDB74-2253-49EA-8858-75D60C0C7C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3" y="2373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33" name="Line 14">
                <a:extLst>
                  <a:ext uri="{FF2B5EF4-FFF2-40B4-BE49-F238E27FC236}">
                    <a16:creationId xmlns:a16="http://schemas.microsoft.com/office/drawing/2014/main" id="{28553720-A254-4234-991B-AD9393EE07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77" y="2361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</p:grpSp>
        <p:sp>
          <p:nvSpPr>
            <p:cNvPr id="12" name="Rectangle 15">
              <a:extLst>
                <a:ext uri="{FF2B5EF4-FFF2-40B4-BE49-F238E27FC236}">
                  <a16:creationId xmlns:a16="http://schemas.microsoft.com/office/drawing/2014/main" id="{3C74A08D-3C7D-496A-84C4-630E6EF2B8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7" y="1542"/>
              <a:ext cx="3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latin typeface="Book Antiqua" panose="02040602050305030304" pitchFamily="18" charset="0"/>
                </a:rPr>
                <a:t>A(20)</a:t>
              </a:r>
            </a:p>
          </p:txBody>
        </p:sp>
        <p:sp>
          <p:nvSpPr>
            <p:cNvPr id="13" name="Rectangle 16">
              <a:extLst>
                <a:ext uri="{FF2B5EF4-FFF2-40B4-BE49-F238E27FC236}">
                  <a16:creationId xmlns:a16="http://schemas.microsoft.com/office/drawing/2014/main" id="{E9E6E32C-C3A5-45CB-AE23-AEA1E8E8B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0" y="2826"/>
              <a:ext cx="2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 dirty="0">
                  <a:solidFill>
                    <a:srgbClr val="FFC000"/>
                  </a:solidFill>
                  <a:latin typeface="Book Antiqua" panose="02040602050305030304" pitchFamily="18" charset="0"/>
                </a:rPr>
                <a:t>E (2)</a:t>
              </a:r>
            </a:p>
          </p:txBody>
        </p:sp>
        <p:sp>
          <p:nvSpPr>
            <p:cNvPr id="14" name="Rectangle 17">
              <a:extLst>
                <a:ext uri="{FF2B5EF4-FFF2-40B4-BE49-F238E27FC236}">
                  <a16:creationId xmlns:a16="http://schemas.microsoft.com/office/drawing/2014/main" id="{C53C90AA-1A5B-4C78-8270-7395BD863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1" y="2837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F(3)</a:t>
              </a:r>
            </a:p>
          </p:txBody>
        </p:sp>
        <p:sp>
          <p:nvSpPr>
            <p:cNvPr id="15" name="Rectangle 18">
              <a:extLst>
                <a:ext uri="{FF2B5EF4-FFF2-40B4-BE49-F238E27FC236}">
                  <a16:creationId xmlns:a16="http://schemas.microsoft.com/office/drawing/2014/main" id="{53937738-AAFE-48C3-95F2-C9D725ED2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2" y="2825"/>
              <a:ext cx="28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chemeClr val="accent6">
                      <a:lumMod val="75000"/>
                    </a:schemeClr>
                  </a:solidFill>
                  <a:latin typeface="Book Antiqua" panose="02040602050305030304" pitchFamily="18" charset="0"/>
                </a:rPr>
                <a:t>G (2)</a:t>
              </a:r>
            </a:p>
          </p:txBody>
        </p:sp>
        <p:sp>
          <p:nvSpPr>
            <p:cNvPr id="16" name="Rectangle 19">
              <a:extLst>
                <a:ext uri="{FF2B5EF4-FFF2-40B4-BE49-F238E27FC236}">
                  <a16:creationId xmlns:a16="http://schemas.microsoft.com/office/drawing/2014/main" id="{89E0BD8A-A9C2-488A-BBB0-A31493AA3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3" y="2824"/>
              <a:ext cx="2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FFC000"/>
                  </a:solidFill>
                  <a:latin typeface="Book Antiqua" panose="02040602050305030304" pitchFamily="18" charset="0"/>
                </a:rPr>
                <a:t>E (2)</a:t>
              </a:r>
            </a:p>
          </p:txBody>
        </p:sp>
        <p:sp>
          <p:nvSpPr>
            <p:cNvPr id="17" name="Rectangle 20">
              <a:extLst>
                <a:ext uri="{FF2B5EF4-FFF2-40B4-BE49-F238E27FC236}">
                  <a16:creationId xmlns:a16="http://schemas.microsoft.com/office/drawing/2014/main" id="{C09E2EDB-AF2C-4A00-830C-320E81F7D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7" y="2055"/>
              <a:ext cx="3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B (2)  </a:t>
              </a:r>
            </a:p>
          </p:txBody>
        </p:sp>
        <p:sp>
          <p:nvSpPr>
            <p:cNvPr id="18" name="Rectangle 21">
              <a:extLst>
                <a:ext uri="{FF2B5EF4-FFF2-40B4-BE49-F238E27FC236}">
                  <a16:creationId xmlns:a16="http://schemas.microsoft.com/office/drawing/2014/main" id="{F295AD3D-DF06-4327-89EF-EF3A8435A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5" y="2079"/>
              <a:ext cx="2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0070C0"/>
                  </a:solidFill>
                  <a:latin typeface="Book Antiqua" panose="02040602050305030304" pitchFamily="18" charset="0"/>
                </a:rPr>
                <a:t>D(3)</a:t>
              </a:r>
            </a:p>
          </p:txBody>
        </p:sp>
        <p:sp>
          <p:nvSpPr>
            <p:cNvPr id="19" name="Rectangle 22">
              <a:extLst>
                <a:ext uri="{FF2B5EF4-FFF2-40B4-BE49-F238E27FC236}">
                  <a16:creationId xmlns:a16="http://schemas.microsoft.com/office/drawing/2014/main" id="{0B1AC3C8-7407-4C5F-8F23-63FB47464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" y="1326"/>
              <a:ext cx="344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chemeClr val="accent2"/>
                  </a:solidFill>
                  <a:latin typeface="Book Antiqua" panose="02040602050305030304" pitchFamily="18" charset="0"/>
                </a:rPr>
                <a:t>Level</a:t>
              </a:r>
              <a:r>
                <a:rPr lang="en-US" altLang="en-US" sz="2000" b="1" dirty="0">
                  <a:solidFill>
                    <a:srgbClr val="CE2700"/>
                  </a:solidFill>
                  <a:latin typeface="Book Antiqua" panose="02040602050305030304" pitchFamily="18" charset="0"/>
                </a:rPr>
                <a:t> </a:t>
              </a:r>
            </a:p>
            <a:p>
              <a:r>
                <a:rPr lang="en-US" altLang="en-US" sz="2000" b="1" dirty="0">
                  <a:solidFill>
                    <a:schemeClr val="accent2"/>
                  </a:solidFill>
                  <a:latin typeface="Book Antiqua" panose="02040602050305030304" pitchFamily="18" charset="0"/>
                </a:rPr>
                <a:t>0</a:t>
              </a:r>
            </a:p>
          </p:txBody>
        </p: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5E693E3F-6BEC-494E-B54D-FC1A6BA26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1954"/>
              <a:ext cx="1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 dirty="0">
                  <a:solidFill>
                    <a:schemeClr val="accent2"/>
                  </a:solidFill>
                  <a:latin typeface="Book Antiqua" panose="02040602050305030304" pitchFamily="18" charset="0"/>
                </a:rPr>
                <a:t>1</a:t>
              </a:r>
            </a:p>
          </p:txBody>
        </p:sp>
        <p:sp>
          <p:nvSpPr>
            <p:cNvPr id="21" name="Rectangle 24">
              <a:extLst>
                <a:ext uri="{FF2B5EF4-FFF2-40B4-BE49-F238E27FC236}">
                  <a16:creationId xmlns:a16="http://schemas.microsoft.com/office/drawing/2014/main" id="{8E0BB363-E6CA-4D7A-BCA6-6E6551CC1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2818"/>
              <a:ext cx="1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 dirty="0">
                  <a:solidFill>
                    <a:schemeClr val="accent2"/>
                  </a:solidFill>
                  <a:latin typeface="Book Antiqua" panose="02040602050305030304" pitchFamily="18" charset="0"/>
                </a:rPr>
                <a:t>2</a:t>
              </a:r>
            </a:p>
          </p:txBody>
        </p:sp>
        <p:grpSp>
          <p:nvGrpSpPr>
            <p:cNvPr id="22" name="Group 25">
              <a:extLst>
                <a:ext uri="{FF2B5EF4-FFF2-40B4-BE49-F238E27FC236}">
                  <a16:creationId xmlns:a16="http://schemas.microsoft.com/office/drawing/2014/main" id="{210253CA-4720-4AEF-B3E0-00A9D89BBD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8" y="1824"/>
              <a:ext cx="864" cy="823"/>
              <a:chOff x="3982" y="1845"/>
              <a:chExt cx="864" cy="823"/>
            </a:xfrm>
          </p:grpSpPr>
          <p:sp>
            <p:nvSpPr>
              <p:cNvPr id="26" name="Line 26">
                <a:extLst>
                  <a:ext uri="{FF2B5EF4-FFF2-40B4-BE49-F238E27FC236}">
                    <a16:creationId xmlns:a16="http://schemas.microsoft.com/office/drawing/2014/main" id="{A11FBEE2-488A-4AF5-A5B9-6DD4C26757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02" y="1845"/>
                <a:ext cx="14" cy="5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7" name="Line 27">
                <a:extLst>
                  <a:ext uri="{FF2B5EF4-FFF2-40B4-BE49-F238E27FC236}">
                    <a16:creationId xmlns:a16="http://schemas.microsoft.com/office/drawing/2014/main" id="{B9E8E465-D7B1-4FBB-9270-CAA539077A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91" y="2352"/>
                <a:ext cx="84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8" name="Line 28">
                <a:extLst>
                  <a:ext uri="{FF2B5EF4-FFF2-40B4-BE49-F238E27FC236}">
                    <a16:creationId xmlns:a16="http://schemas.microsoft.com/office/drawing/2014/main" id="{54B5C803-BA1D-49AA-9734-A47A76E845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2" y="2373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9" name="Line 29">
                <a:extLst>
                  <a:ext uri="{FF2B5EF4-FFF2-40B4-BE49-F238E27FC236}">
                    <a16:creationId xmlns:a16="http://schemas.microsoft.com/office/drawing/2014/main" id="{739C1B10-F5C0-4C2D-B04D-2373279E3B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6" y="2361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</p:grpSp>
        <p:sp>
          <p:nvSpPr>
            <p:cNvPr id="23" name="Rectangle 30">
              <a:extLst>
                <a:ext uri="{FF2B5EF4-FFF2-40B4-BE49-F238E27FC236}">
                  <a16:creationId xmlns:a16="http://schemas.microsoft.com/office/drawing/2014/main" id="{D2C4B915-1560-4F03-B1C5-DC68897A9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9" y="2078"/>
              <a:ext cx="14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CE2700"/>
                  </a:solidFill>
                  <a:latin typeface="Book Antiqua" panose="02040602050305030304" pitchFamily="18" charset="0"/>
                </a:rPr>
                <a:t>C</a:t>
              </a:r>
            </a:p>
          </p:txBody>
        </p:sp>
        <p:sp>
          <p:nvSpPr>
            <p:cNvPr id="24" name="Rectangle 31">
              <a:extLst>
                <a:ext uri="{FF2B5EF4-FFF2-40B4-BE49-F238E27FC236}">
                  <a16:creationId xmlns:a16="http://schemas.microsoft.com/office/drawing/2014/main" id="{2B294712-84AE-4E24-BDCA-FCDE69EFE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2" y="2837"/>
              <a:ext cx="2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 dirty="0">
                  <a:solidFill>
                    <a:srgbClr val="FFC000"/>
                  </a:solidFill>
                  <a:latin typeface="Book Antiqua" panose="02040602050305030304" pitchFamily="18" charset="0"/>
                </a:rPr>
                <a:t>E (2)</a:t>
              </a:r>
            </a:p>
          </p:txBody>
        </p:sp>
        <p:sp>
          <p:nvSpPr>
            <p:cNvPr id="25" name="Rectangle 32">
              <a:extLst>
                <a:ext uri="{FF2B5EF4-FFF2-40B4-BE49-F238E27FC236}">
                  <a16:creationId xmlns:a16="http://schemas.microsoft.com/office/drawing/2014/main" id="{972490C8-D81F-49F5-8F46-31B3C4E9BE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" y="2832"/>
              <a:ext cx="28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7030A0"/>
                  </a:solidFill>
                  <a:latin typeface="Book Antiqua" panose="02040602050305030304" pitchFamily="18" charset="0"/>
                </a:rPr>
                <a:t>H (4)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896264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258F01-EF52-4341-8B9B-B945FF0E4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1586F0-B25A-4C02-B6CD-A1747831DA21}"/>
              </a:ext>
            </a:extLst>
          </p:cNvPr>
          <p:cNvGrpSpPr>
            <a:grpSpLocks/>
          </p:cNvGrpSpPr>
          <p:nvPr/>
        </p:nvGrpSpPr>
        <p:grpSpPr bwMode="auto">
          <a:xfrm>
            <a:off x="76201" y="2408238"/>
            <a:ext cx="12125654" cy="2795588"/>
            <a:chOff x="585" y="1326"/>
            <a:chExt cx="4506" cy="1761"/>
          </a:xfrm>
        </p:grpSpPr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B4EF76A2-2C57-4C02-810B-125D88E3FF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7" y="1824"/>
              <a:ext cx="2745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7" name="Line 6">
              <a:extLst>
                <a:ext uri="{FF2B5EF4-FFF2-40B4-BE49-F238E27FC236}">
                  <a16:creationId xmlns:a16="http://schemas.microsoft.com/office/drawing/2014/main" id="{EBE143A6-BB64-491A-97CC-260B6F0360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" y="1833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8" name="Line 7">
              <a:extLst>
                <a:ext uri="{FF2B5EF4-FFF2-40B4-BE49-F238E27FC236}">
                  <a16:creationId xmlns:a16="http://schemas.microsoft.com/office/drawing/2014/main" id="{1B8459E0-002A-479C-8C28-67C1E2BB16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0" y="2373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BBB195C6-362E-4AAC-9990-A98DADF2DC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1" y="2382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34104A1E-84F6-434C-AD9B-193DDDFDF5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5" y="2382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03DCD2B-3F22-41D0-A9B0-86A749D31A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3" y="1854"/>
              <a:ext cx="864" cy="814"/>
              <a:chOff x="3813" y="1854"/>
              <a:chExt cx="864" cy="814"/>
            </a:xfrm>
          </p:grpSpPr>
          <p:sp>
            <p:nvSpPr>
              <p:cNvPr id="30" name="Line 11">
                <a:extLst>
                  <a:ext uri="{FF2B5EF4-FFF2-40B4-BE49-F238E27FC236}">
                    <a16:creationId xmlns:a16="http://schemas.microsoft.com/office/drawing/2014/main" id="{17DB4CB5-1A70-4B9A-93A0-1ABBBC06BC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6" y="1854"/>
                <a:ext cx="14" cy="5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31" name="Line 12">
                <a:extLst>
                  <a:ext uri="{FF2B5EF4-FFF2-40B4-BE49-F238E27FC236}">
                    <a16:creationId xmlns:a16="http://schemas.microsoft.com/office/drawing/2014/main" id="{A6C32BA4-B654-405B-8F5E-5DE1EAD148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22" y="2352"/>
                <a:ext cx="84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32" name="Line 13">
                <a:extLst>
                  <a:ext uri="{FF2B5EF4-FFF2-40B4-BE49-F238E27FC236}">
                    <a16:creationId xmlns:a16="http://schemas.microsoft.com/office/drawing/2014/main" id="{FEDFDB74-2253-49EA-8858-75D60C0C7C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3" y="2373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33" name="Line 14">
                <a:extLst>
                  <a:ext uri="{FF2B5EF4-FFF2-40B4-BE49-F238E27FC236}">
                    <a16:creationId xmlns:a16="http://schemas.microsoft.com/office/drawing/2014/main" id="{28553720-A254-4234-991B-AD9393EE07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77" y="2361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</p:grpSp>
        <p:sp>
          <p:nvSpPr>
            <p:cNvPr id="12" name="Rectangle 15">
              <a:extLst>
                <a:ext uri="{FF2B5EF4-FFF2-40B4-BE49-F238E27FC236}">
                  <a16:creationId xmlns:a16="http://schemas.microsoft.com/office/drawing/2014/main" id="{3C74A08D-3C7D-496A-84C4-630E6EF2B8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7" y="1542"/>
              <a:ext cx="1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latin typeface="Book Antiqua" panose="02040602050305030304" pitchFamily="18" charset="0"/>
                </a:rPr>
                <a:t>A</a:t>
              </a:r>
            </a:p>
          </p:txBody>
        </p:sp>
        <p:sp>
          <p:nvSpPr>
            <p:cNvPr id="13" name="Rectangle 16">
              <a:extLst>
                <a:ext uri="{FF2B5EF4-FFF2-40B4-BE49-F238E27FC236}">
                  <a16:creationId xmlns:a16="http://schemas.microsoft.com/office/drawing/2014/main" id="{E9E6E32C-C3A5-45CB-AE23-AEA1E8E8B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0" y="2826"/>
              <a:ext cx="2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 dirty="0">
                  <a:solidFill>
                    <a:srgbClr val="FFC000"/>
                  </a:solidFill>
                  <a:latin typeface="Book Antiqua" panose="02040602050305030304" pitchFamily="18" charset="0"/>
                </a:rPr>
                <a:t>E (2)</a:t>
              </a:r>
            </a:p>
          </p:txBody>
        </p:sp>
        <p:sp>
          <p:nvSpPr>
            <p:cNvPr id="14" name="Rectangle 17">
              <a:extLst>
                <a:ext uri="{FF2B5EF4-FFF2-40B4-BE49-F238E27FC236}">
                  <a16:creationId xmlns:a16="http://schemas.microsoft.com/office/drawing/2014/main" id="{C53C90AA-1A5B-4C78-8270-7395BD863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1" y="2837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F(3)</a:t>
              </a:r>
            </a:p>
          </p:txBody>
        </p:sp>
        <p:sp>
          <p:nvSpPr>
            <p:cNvPr id="15" name="Rectangle 18">
              <a:extLst>
                <a:ext uri="{FF2B5EF4-FFF2-40B4-BE49-F238E27FC236}">
                  <a16:creationId xmlns:a16="http://schemas.microsoft.com/office/drawing/2014/main" id="{53937738-AAFE-48C3-95F2-C9D725ED2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2" y="2825"/>
              <a:ext cx="28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chemeClr val="accent6">
                      <a:lumMod val="75000"/>
                    </a:schemeClr>
                  </a:solidFill>
                  <a:latin typeface="Book Antiqua" panose="02040602050305030304" pitchFamily="18" charset="0"/>
                </a:rPr>
                <a:t>G (2)</a:t>
              </a:r>
            </a:p>
          </p:txBody>
        </p:sp>
        <p:sp>
          <p:nvSpPr>
            <p:cNvPr id="16" name="Rectangle 19">
              <a:extLst>
                <a:ext uri="{FF2B5EF4-FFF2-40B4-BE49-F238E27FC236}">
                  <a16:creationId xmlns:a16="http://schemas.microsoft.com/office/drawing/2014/main" id="{89E0BD8A-A9C2-488A-BBB0-A31493AA3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3" y="2824"/>
              <a:ext cx="2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FFC000"/>
                  </a:solidFill>
                  <a:latin typeface="Book Antiqua" panose="02040602050305030304" pitchFamily="18" charset="0"/>
                </a:rPr>
                <a:t>E (2)</a:t>
              </a:r>
            </a:p>
          </p:txBody>
        </p:sp>
        <p:sp>
          <p:nvSpPr>
            <p:cNvPr id="17" name="Rectangle 20">
              <a:extLst>
                <a:ext uri="{FF2B5EF4-FFF2-40B4-BE49-F238E27FC236}">
                  <a16:creationId xmlns:a16="http://schemas.microsoft.com/office/drawing/2014/main" id="{C09E2EDB-AF2C-4A00-830C-320E81F7D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7" y="2055"/>
              <a:ext cx="77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B (20*2-10 = 30)  </a:t>
              </a:r>
            </a:p>
          </p:txBody>
        </p:sp>
        <p:sp>
          <p:nvSpPr>
            <p:cNvPr id="18" name="Rectangle 21">
              <a:extLst>
                <a:ext uri="{FF2B5EF4-FFF2-40B4-BE49-F238E27FC236}">
                  <a16:creationId xmlns:a16="http://schemas.microsoft.com/office/drawing/2014/main" id="{F295AD3D-DF06-4327-89EF-EF3A8435A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5" y="2079"/>
              <a:ext cx="6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0070C0"/>
                  </a:solidFill>
                  <a:latin typeface="Book Antiqua" panose="02040602050305030304" pitchFamily="18" charset="0"/>
                </a:rPr>
                <a:t>D(20*3-25=35)</a:t>
              </a:r>
            </a:p>
          </p:txBody>
        </p:sp>
        <p:sp>
          <p:nvSpPr>
            <p:cNvPr id="19" name="Rectangle 22">
              <a:extLst>
                <a:ext uri="{FF2B5EF4-FFF2-40B4-BE49-F238E27FC236}">
                  <a16:creationId xmlns:a16="http://schemas.microsoft.com/office/drawing/2014/main" id="{0B1AC3C8-7407-4C5F-8F23-63FB47464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" y="1326"/>
              <a:ext cx="344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chemeClr val="accent2"/>
                  </a:solidFill>
                  <a:latin typeface="Book Antiqua" panose="02040602050305030304" pitchFamily="18" charset="0"/>
                </a:rPr>
                <a:t>Level</a:t>
              </a:r>
              <a:r>
                <a:rPr lang="en-US" altLang="en-US" sz="2000" b="1" dirty="0">
                  <a:solidFill>
                    <a:srgbClr val="CE2700"/>
                  </a:solidFill>
                  <a:latin typeface="Book Antiqua" panose="02040602050305030304" pitchFamily="18" charset="0"/>
                </a:rPr>
                <a:t> </a:t>
              </a:r>
            </a:p>
            <a:p>
              <a:r>
                <a:rPr lang="en-US" altLang="en-US" sz="2000" b="1" dirty="0">
                  <a:solidFill>
                    <a:schemeClr val="accent2"/>
                  </a:solidFill>
                  <a:latin typeface="Book Antiqua" panose="02040602050305030304" pitchFamily="18" charset="0"/>
                </a:rPr>
                <a:t>0</a:t>
              </a:r>
            </a:p>
          </p:txBody>
        </p: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5E693E3F-6BEC-494E-B54D-FC1A6BA26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1954"/>
              <a:ext cx="1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 dirty="0">
                  <a:solidFill>
                    <a:schemeClr val="accent2"/>
                  </a:solidFill>
                  <a:latin typeface="Book Antiqua" panose="02040602050305030304" pitchFamily="18" charset="0"/>
                </a:rPr>
                <a:t>1</a:t>
              </a:r>
            </a:p>
          </p:txBody>
        </p:sp>
        <p:sp>
          <p:nvSpPr>
            <p:cNvPr id="21" name="Rectangle 24">
              <a:extLst>
                <a:ext uri="{FF2B5EF4-FFF2-40B4-BE49-F238E27FC236}">
                  <a16:creationId xmlns:a16="http://schemas.microsoft.com/office/drawing/2014/main" id="{8E0BB363-E6CA-4D7A-BCA6-6E6551CC1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2818"/>
              <a:ext cx="1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 dirty="0">
                  <a:solidFill>
                    <a:schemeClr val="accent2"/>
                  </a:solidFill>
                  <a:latin typeface="Book Antiqua" panose="02040602050305030304" pitchFamily="18" charset="0"/>
                </a:rPr>
                <a:t>2</a:t>
              </a:r>
            </a:p>
          </p:txBody>
        </p:sp>
        <p:grpSp>
          <p:nvGrpSpPr>
            <p:cNvPr id="22" name="Group 25">
              <a:extLst>
                <a:ext uri="{FF2B5EF4-FFF2-40B4-BE49-F238E27FC236}">
                  <a16:creationId xmlns:a16="http://schemas.microsoft.com/office/drawing/2014/main" id="{210253CA-4720-4AEF-B3E0-00A9D89BBD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8" y="1824"/>
              <a:ext cx="864" cy="823"/>
              <a:chOff x="3982" y="1845"/>
              <a:chExt cx="864" cy="823"/>
            </a:xfrm>
          </p:grpSpPr>
          <p:sp>
            <p:nvSpPr>
              <p:cNvPr id="26" name="Line 26">
                <a:extLst>
                  <a:ext uri="{FF2B5EF4-FFF2-40B4-BE49-F238E27FC236}">
                    <a16:creationId xmlns:a16="http://schemas.microsoft.com/office/drawing/2014/main" id="{A11FBEE2-488A-4AF5-A5B9-6DD4C26757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02" y="1845"/>
                <a:ext cx="14" cy="5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7" name="Line 27">
                <a:extLst>
                  <a:ext uri="{FF2B5EF4-FFF2-40B4-BE49-F238E27FC236}">
                    <a16:creationId xmlns:a16="http://schemas.microsoft.com/office/drawing/2014/main" id="{B9E8E465-D7B1-4FBB-9270-CAA539077A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91" y="2352"/>
                <a:ext cx="84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8" name="Line 28">
                <a:extLst>
                  <a:ext uri="{FF2B5EF4-FFF2-40B4-BE49-F238E27FC236}">
                    <a16:creationId xmlns:a16="http://schemas.microsoft.com/office/drawing/2014/main" id="{54B5C803-BA1D-49AA-9734-A47A76E845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2" y="2373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9" name="Line 29">
                <a:extLst>
                  <a:ext uri="{FF2B5EF4-FFF2-40B4-BE49-F238E27FC236}">
                    <a16:creationId xmlns:a16="http://schemas.microsoft.com/office/drawing/2014/main" id="{739C1B10-F5C0-4C2D-B04D-2373279E3B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6" y="2361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</p:grpSp>
        <p:sp>
          <p:nvSpPr>
            <p:cNvPr id="23" name="Rectangle 30">
              <a:extLst>
                <a:ext uri="{FF2B5EF4-FFF2-40B4-BE49-F238E27FC236}">
                  <a16:creationId xmlns:a16="http://schemas.microsoft.com/office/drawing/2014/main" id="{D2C4B915-1560-4F03-B1C5-DC68897A9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9" y="2078"/>
              <a:ext cx="66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CE2700"/>
                  </a:solidFill>
                  <a:latin typeface="Book Antiqua" panose="02040602050305030304" pitchFamily="18" charset="0"/>
                </a:rPr>
                <a:t>C(20*1-10=10)</a:t>
              </a:r>
            </a:p>
          </p:txBody>
        </p:sp>
        <p:sp>
          <p:nvSpPr>
            <p:cNvPr id="24" name="Rectangle 31">
              <a:extLst>
                <a:ext uri="{FF2B5EF4-FFF2-40B4-BE49-F238E27FC236}">
                  <a16:creationId xmlns:a16="http://schemas.microsoft.com/office/drawing/2014/main" id="{2B294712-84AE-4E24-BDCA-FCDE69EFE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2" y="2837"/>
              <a:ext cx="2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 dirty="0">
                  <a:solidFill>
                    <a:srgbClr val="FFC000"/>
                  </a:solidFill>
                  <a:latin typeface="Book Antiqua" panose="02040602050305030304" pitchFamily="18" charset="0"/>
                </a:rPr>
                <a:t>E (2)</a:t>
              </a:r>
            </a:p>
          </p:txBody>
        </p:sp>
        <p:sp>
          <p:nvSpPr>
            <p:cNvPr id="25" name="Rectangle 32">
              <a:extLst>
                <a:ext uri="{FF2B5EF4-FFF2-40B4-BE49-F238E27FC236}">
                  <a16:creationId xmlns:a16="http://schemas.microsoft.com/office/drawing/2014/main" id="{972490C8-D81F-49F5-8F46-31B3C4E9BE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" y="2832"/>
              <a:ext cx="28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7030A0"/>
                  </a:solidFill>
                  <a:latin typeface="Book Antiqua" panose="02040602050305030304" pitchFamily="18" charset="0"/>
                </a:rPr>
                <a:t>H (4)</a:t>
              </a:r>
            </a:p>
          </p:txBody>
        </p:sp>
      </p:grpSp>
      <p:sp>
        <p:nvSpPr>
          <p:cNvPr id="34" name="Text Box 3">
            <a:extLst>
              <a:ext uri="{FF2B5EF4-FFF2-40B4-BE49-F238E27FC236}">
                <a16:creationId xmlns:a16="http://schemas.microsoft.com/office/drawing/2014/main" id="{CD7CEF55-CB71-46CA-8BF1-43701C1E8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1353" y="798512"/>
            <a:ext cx="1225470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Item		A	B	C	D	E	F	G	H</a:t>
            </a:r>
          </a:p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InvOnHand	0	10	10	25	12	30	5	0</a:t>
            </a: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144AA8D4-8594-42B3-9790-CAD94A984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7198"/>
            <a:ext cx="87016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InvOnHand	0	0	0	0	12	30	5	0</a:t>
            </a:r>
          </a:p>
        </p:txBody>
      </p:sp>
    </p:spTree>
    <p:extLst>
      <p:ext uri="{BB962C8B-B14F-4D97-AF65-F5344CB8AC3E}">
        <p14:creationId xmlns:p14="http://schemas.microsoft.com/office/powerpoint/2010/main" val="275781313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258F01-EF52-4341-8B9B-B945FF0E4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1586F0-B25A-4C02-B6CD-A1747831DA21}"/>
              </a:ext>
            </a:extLst>
          </p:cNvPr>
          <p:cNvGrpSpPr>
            <a:grpSpLocks/>
          </p:cNvGrpSpPr>
          <p:nvPr/>
        </p:nvGrpSpPr>
        <p:grpSpPr bwMode="auto">
          <a:xfrm>
            <a:off x="76201" y="2408238"/>
            <a:ext cx="12114890" cy="2795588"/>
            <a:chOff x="585" y="1326"/>
            <a:chExt cx="4502" cy="1761"/>
          </a:xfrm>
        </p:grpSpPr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B4EF76A2-2C57-4C02-810B-125D88E3FF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7" y="1824"/>
              <a:ext cx="2745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7" name="Line 6">
              <a:extLst>
                <a:ext uri="{FF2B5EF4-FFF2-40B4-BE49-F238E27FC236}">
                  <a16:creationId xmlns:a16="http://schemas.microsoft.com/office/drawing/2014/main" id="{EBE143A6-BB64-491A-97CC-260B6F0360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" y="1833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8" name="Line 7">
              <a:extLst>
                <a:ext uri="{FF2B5EF4-FFF2-40B4-BE49-F238E27FC236}">
                  <a16:creationId xmlns:a16="http://schemas.microsoft.com/office/drawing/2014/main" id="{1B8459E0-002A-479C-8C28-67C1E2BB16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0" y="2373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BBB195C6-362E-4AAC-9990-A98DADF2DC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1" y="2382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34104A1E-84F6-434C-AD9B-193DDDFDF5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5" y="2382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03DCD2B-3F22-41D0-A9B0-86A749D31A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3" y="1854"/>
              <a:ext cx="864" cy="814"/>
              <a:chOff x="3813" y="1854"/>
              <a:chExt cx="864" cy="814"/>
            </a:xfrm>
          </p:grpSpPr>
          <p:sp>
            <p:nvSpPr>
              <p:cNvPr id="30" name="Line 11">
                <a:extLst>
                  <a:ext uri="{FF2B5EF4-FFF2-40B4-BE49-F238E27FC236}">
                    <a16:creationId xmlns:a16="http://schemas.microsoft.com/office/drawing/2014/main" id="{17DB4CB5-1A70-4B9A-93A0-1ABBBC06BC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6" y="1854"/>
                <a:ext cx="14" cy="5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31" name="Line 12">
                <a:extLst>
                  <a:ext uri="{FF2B5EF4-FFF2-40B4-BE49-F238E27FC236}">
                    <a16:creationId xmlns:a16="http://schemas.microsoft.com/office/drawing/2014/main" id="{A6C32BA4-B654-405B-8F5E-5DE1EAD148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22" y="2352"/>
                <a:ext cx="84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32" name="Line 13">
                <a:extLst>
                  <a:ext uri="{FF2B5EF4-FFF2-40B4-BE49-F238E27FC236}">
                    <a16:creationId xmlns:a16="http://schemas.microsoft.com/office/drawing/2014/main" id="{FEDFDB74-2253-49EA-8858-75D60C0C7C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3" y="2373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33" name="Line 14">
                <a:extLst>
                  <a:ext uri="{FF2B5EF4-FFF2-40B4-BE49-F238E27FC236}">
                    <a16:creationId xmlns:a16="http://schemas.microsoft.com/office/drawing/2014/main" id="{28553720-A254-4234-991B-AD9393EE07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77" y="2361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</p:grpSp>
        <p:sp>
          <p:nvSpPr>
            <p:cNvPr id="12" name="Rectangle 15">
              <a:extLst>
                <a:ext uri="{FF2B5EF4-FFF2-40B4-BE49-F238E27FC236}">
                  <a16:creationId xmlns:a16="http://schemas.microsoft.com/office/drawing/2014/main" id="{3C74A08D-3C7D-496A-84C4-630E6EF2B8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7" y="1542"/>
              <a:ext cx="1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latin typeface="Book Antiqua" panose="02040602050305030304" pitchFamily="18" charset="0"/>
                </a:rPr>
                <a:t>A</a:t>
              </a:r>
            </a:p>
          </p:txBody>
        </p:sp>
        <p:sp>
          <p:nvSpPr>
            <p:cNvPr id="13" name="Rectangle 16">
              <a:extLst>
                <a:ext uri="{FF2B5EF4-FFF2-40B4-BE49-F238E27FC236}">
                  <a16:creationId xmlns:a16="http://schemas.microsoft.com/office/drawing/2014/main" id="{E9E6E32C-C3A5-45CB-AE23-AEA1E8E8B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0" y="2826"/>
              <a:ext cx="70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 dirty="0">
                  <a:solidFill>
                    <a:srgbClr val="FFC000"/>
                  </a:solidFill>
                  <a:latin typeface="Book Antiqua" panose="02040602050305030304" pitchFamily="18" charset="0"/>
                </a:rPr>
                <a:t>E (30*2-12) =48</a:t>
              </a:r>
            </a:p>
          </p:txBody>
        </p:sp>
        <p:sp>
          <p:nvSpPr>
            <p:cNvPr id="14" name="Rectangle 17">
              <a:extLst>
                <a:ext uri="{FF2B5EF4-FFF2-40B4-BE49-F238E27FC236}">
                  <a16:creationId xmlns:a16="http://schemas.microsoft.com/office/drawing/2014/main" id="{C53C90AA-1A5B-4C78-8270-7395BD863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1" y="2837"/>
              <a:ext cx="6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F(30*3-30=60)</a:t>
              </a:r>
            </a:p>
          </p:txBody>
        </p:sp>
        <p:sp>
          <p:nvSpPr>
            <p:cNvPr id="15" name="Rectangle 18">
              <a:extLst>
                <a:ext uri="{FF2B5EF4-FFF2-40B4-BE49-F238E27FC236}">
                  <a16:creationId xmlns:a16="http://schemas.microsoft.com/office/drawing/2014/main" id="{53937738-AAFE-48C3-95F2-C9D725ED2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2" y="2825"/>
              <a:ext cx="6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chemeClr val="accent6">
                      <a:lumMod val="75000"/>
                    </a:schemeClr>
                  </a:solidFill>
                  <a:latin typeface="Book Antiqua" panose="02040602050305030304" pitchFamily="18" charset="0"/>
                </a:rPr>
                <a:t>G (10*2-5=15)</a:t>
              </a:r>
            </a:p>
          </p:txBody>
        </p:sp>
        <p:sp>
          <p:nvSpPr>
            <p:cNvPr id="16" name="Rectangle 19">
              <a:extLst>
                <a:ext uri="{FF2B5EF4-FFF2-40B4-BE49-F238E27FC236}">
                  <a16:creationId xmlns:a16="http://schemas.microsoft.com/office/drawing/2014/main" id="{89E0BD8A-A9C2-488A-BBB0-A31493AA3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5" y="2818"/>
              <a:ext cx="5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FFC000"/>
                  </a:solidFill>
                  <a:latin typeface="Book Antiqua" panose="02040602050305030304" pitchFamily="18" charset="0"/>
                </a:rPr>
                <a:t>E (35*2=70)</a:t>
              </a:r>
            </a:p>
          </p:txBody>
        </p:sp>
        <p:sp>
          <p:nvSpPr>
            <p:cNvPr id="17" name="Rectangle 20">
              <a:extLst>
                <a:ext uri="{FF2B5EF4-FFF2-40B4-BE49-F238E27FC236}">
                  <a16:creationId xmlns:a16="http://schemas.microsoft.com/office/drawing/2014/main" id="{C09E2EDB-AF2C-4A00-830C-320E81F7D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7" y="2055"/>
              <a:ext cx="36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B (30)  </a:t>
              </a:r>
            </a:p>
          </p:txBody>
        </p:sp>
        <p:sp>
          <p:nvSpPr>
            <p:cNvPr id="18" name="Rectangle 21">
              <a:extLst>
                <a:ext uri="{FF2B5EF4-FFF2-40B4-BE49-F238E27FC236}">
                  <a16:creationId xmlns:a16="http://schemas.microsoft.com/office/drawing/2014/main" id="{F295AD3D-DF06-4327-89EF-EF3A8435A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5" y="2079"/>
              <a:ext cx="3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0070C0"/>
                  </a:solidFill>
                  <a:latin typeface="Book Antiqua" panose="02040602050305030304" pitchFamily="18" charset="0"/>
                </a:rPr>
                <a:t>D(35)</a:t>
              </a:r>
            </a:p>
          </p:txBody>
        </p:sp>
        <p:sp>
          <p:nvSpPr>
            <p:cNvPr id="19" name="Rectangle 22">
              <a:extLst>
                <a:ext uri="{FF2B5EF4-FFF2-40B4-BE49-F238E27FC236}">
                  <a16:creationId xmlns:a16="http://schemas.microsoft.com/office/drawing/2014/main" id="{0B1AC3C8-7407-4C5F-8F23-63FB47464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" y="1326"/>
              <a:ext cx="344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chemeClr val="accent2"/>
                  </a:solidFill>
                  <a:latin typeface="Book Antiqua" panose="02040602050305030304" pitchFamily="18" charset="0"/>
                </a:rPr>
                <a:t>Level</a:t>
              </a:r>
              <a:r>
                <a:rPr lang="en-US" altLang="en-US" sz="2000" b="1" dirty="0">
                  <a:solidFill>
                    <a:srgbClr val="CE2700"/>
                  </a:solidFill>
                  <a:latin typeface="Book Antiqua" panose="02040602050305030304" pitchFamily="18" charset="0"/>
                </a:rPr>
                <a:t> </a:t>
              </a:r>
            </a:p>
            <a:p>
              <a:r>
                <a:rPr lang="en-US" altLang="en-US" sz="2000" b="1" dirty="0">
                  <a:solidFill>
                    <a:schemeClr val="accent2"/>
                  </a:solidFill>
                  <a:latin typeface="Book Antiqua" panose="02040602050305030304" pitchFamily="18" charset="0"/>
                </a:rPr>
                <a:t>0</a:t>
              </a:r>
            </a:p>
          </p:txBody>
        </p: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5E693E3F-6BEC-494E-B54D-FC1A6BA26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1954"/>
              <a:ext cx="1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 dirty="0">
                  <a:solidFill>
                    <a:schemeClr val="accent2"/>
                  </a:solidFill>
                  <a:latin typeface="Book Antiqua" panose="02040602050305030304" pitchFamily="18" charset="0"/>
                </a:rPr>
                <a:t>1</a:t>
              </a:r>
            </a:p>
          </p:txBody>
        </p:sp>
        <p:sp>
          <p:nvSpPr>
            <p:cNvPr id="21" name="Rectangle 24">
              <a:extLst>
                <a:ext uri="{FF2B5EF4-FFF2-40B4-BE49-F238E27FC236}">
                  <a16:creationId xmlns:a16="http://schemas.microsoft.com/office/drawing/2014/main" id="{8E0BB363-E6CA-4D7A-BCA6-6E6551CC1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2818"/>
              <a:ext cx="1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 dirty="0">
                  <a:solidFill>
                    <a:schemeClr val="accent2"/>
                  </a:solidFill>
                  <a:latin typeface="Book Antiqua" panose="02040602050305030304" pitchFamily="18" charset="0"/>
                </a:rPr>
                <a:t>2</a:t>
              </a:r>
            </a:p>
          </p:txBody>
        </p:sp>
        <p:grpSp>
          <p:nvGrpSpPr>
            <p:cNvPr id="22" name="Group 25">
              <a:extLst>
                <a:ext uri="{FF2B5EF4-FFF2-40B4-BE49-F238E27FC236}">
                  <a16:creationId xmlns:a16="http://schemas.microsoft.com/office/drawing/2014/main" id="{210253CA-4720-4AEF-B3E0-00A9D89BBD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8" y="1824"/>
              <a:ext cx="864" cy="823"/>
              <a:chOff x="3982" y="1845"/>
              <a:chExt cx="864" cy="823"/>
            </a:xfrm>
          </p:grpSpPr>
          <p:sp>
            <p:nvSpPr>
              <p:cNvPr id="26" name="Line 26">
                <a:extLst>
                  <a:ext uri="{FF2B5EF4-FFF2-40B4-BE49-F238E27FC236}">
                    <a16:creationId xmlns:a16="http://schemas.microsoft.com/office/drawing/2014/main" id="{A11FBEE2-488A-4AF5-A5B9-6DD4C26757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02" y="1845"/>
                <a:ext cx="14" cy="5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7" name="Line 27">
                <a:extLst>
                  <a:ext uri="{FF2B5EF4-FFF2-40B4-BE49-F238E27FC236}">
                    <a16:creationId xmlns:a16="http://schemas.microsoft.com/office/drawing/2014/main" id="{B9E8E465-D7B1-4FBB-9270-CAA539077A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91" y="2352"/>
                <a:ext cx="84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8" name="Line 28">
                <a:extLst>
                  <a:ext uri="{FF2B5EF4-FFF2-40B4-BE49-F238E27FC236}">
                    <a16:creationId xmlns:a16="http://schemas.microsoft.com/office/drawing/2014/main" id="{54B5C803-BA1D-49AA-9734-A47A76E845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2" y="2373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9" name="Line 29">
                <a:extLst>
                  <a:ext uri="{FF2B5EF4-FFF2-40B4-BE49-F238E27FC236}">
                    <a16:creationId xmlns:a16="http://schemas.microsoft.com/office/drawing/2014/main" id="{739C1B10-F5C0-4C2D-B04D-2373279E3B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6" y="2361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</p:grpSp>
        <p:sp>
          <p:nvSpPr>
            <p:cNvPr id="23" name="Rectangle 30">
              <a:extLst>
                <a:ext uri="{FF2B5EF4-FFF2-40B4-BE49-F238E27FC236}">
                  <a16:creationId xmlns:a16="http://schemas.microsoft.com/office/drawing/2014/main" id="{D2C4B915-1560-4F03-B1C5-DC68897A9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9" y="2078"/>
              <a:ext cx="2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CE2700"/>
                  </a:solidFill>
                  <a:latin typeface="Book Antiqua" panose="02040602050305030304" pitchFamily="18" charset="0"/>
                </a:rPr>
                <a:t>C(10)</a:t>
              </a:r>
            </a:p>
          </p:txBody>
        </p:sp>
        <p:sp>
          <p:nvSpPr>
            <p:cNvPr id="24" name="Rectangle 31">
              <a:extLst>
                <a:ext uri="{FF2B5EF4-FFF2-40B4-BE49-F238E27FC236}">
                  <a16:creationId xmlns:a16="http://schemas.microsoft.com/office/drawing/2014/main" id="{2B294712-84AE-4E24-BDCA-FCDE69EFE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2" y="2837"/>
              <a:ext cx="5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b="1" dirty="0">
                  <a:solidFill>
                    <a:srgbClr val="FFC000"/>
                  </a:solidFill>
                  <a:latin typeface="Book Antiqua" panose="02040602050305030304" pitchFamily="18" charset="0"/>
                </a:rPr>
                <a:t>E (10*2=20)</a:t>
              </a:r>
            </a:p>
          </p:txBody>
        </p:sp>
        <p:sp>
          <p:nvSpPr>
            <p:cNvPr id="25" name="Rectangle 32">
              <a:extLst>
                <a:ext uri="{FF2B5EF4-FFF2-40B4-BE49-F238E27FC236}">
                  <a16:creationId xmlns:a16="http://schemas.microsoft.com/office/drawing/2014/main" id="{972490C8-D81F-49F5-8F46-31B3C4E9BE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" y="2832"/>
              <a:ext cx="6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 dirty="0">
                  <a:solidFill>
                    <a:srgbClr val="7030A0"/>
                  </a:solidFill>
                  <a:latin typeface="Book Antiqua" panose="02040602050305030304" pitchFamily="18" charset="0"/>
                </a:rPr>
                <a:t>H (35*4=140)</a:t>
              </a:r>
            </a:p>
          </p:txBody>
        </p:sp>
      </p:grpSp>
      <p:sp>
        <p:nvSpPr>
          <p:cNvPr id="35" name="Text Box 3">
            <a:extLst>
              <a:ext uri="{FF2B5EF4-FFF2-40B4-BE49-F238E27FC236}">
                <a16:creationId xmlns:a16="http://schemas.microsoft.com/office/drawing/2014/main" id="{DCFCAFAB-767D-4DCE-8F52-6EA9A2C8B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1353" y="798512"/>
            <a:ext cx="1225470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Item		A	B	C	D	E	F	G	H</a:t>
            </a:r>
          </a:p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InvOnHand	0	0	0	0	12	30	5	0</a:t>
            </a:r>
          </a:p>
        </p:txBody>
      </p:sp>
      <p:sp>
        <p:nvSpPr>
          <p:cNvPr id="36" name="Text Box 3">
            <a:extLst>
              <a:ext uri="{FF2B5EF4-FFF2-40B4-BE49-F238E27FC236}">
                <a16:creationId xmlns:a16="http://schemas.microsoft.com/office/drawing/2014/main" id="{435DB6B8-CA58-4C67-BF7F-4C473CF4B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8108" y="1473090"/>
            <a:ext cx="86017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InvOnHand	0	0	0	0	0	0	0	0</a:t>
            </a:r>
          </a:p>
        </p:txBody>
      </p:sp>
      <p:sp>
        <p:nvSpPr>
          <p:cNvPr id="37" name="Text Box 3">
            <a:extLst>
              <a:ext uri="{FF2B5EF4-FFF2-40B4-BE49-F238E27FC236}">
                <a16:creationId xmlns:a16="http://schemas.microsoft.com/office/drawing/2014/main" id="{6705186F-4FB2-4A4D-9CB3-1499F80F8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006" y="5658897"/>
            <a:ext cx="122547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dirty="0">
                <a:latin typeface="Book Antiqua" panose="02040602050305030304" pitchFamily="18" charset="0"/>
              </a:rPr>
              <a:t>Item		End	B	C	D	E	F	G	H</a:t>
            </a:r>
          </a:p>
          <a:p>
            <a:pPr algn="l"/>
            <a:r>
              <a:rPr lang="en-US" altLang="en-US" dirty="0">
                <a:latin typeface="Book Antiqua" panose="02040602050305030304" pitchFamily="18" charset="0"/>
              </a:rPr>
              <a:t>Needed		20	30	10	35	138	60	15	140</a:t>
            </a:r>
          </a:p>
        </p:txBody>
      </p:sp>
    </p:spTree>
    <p:extLst>
      <p:ext uri="{BB962C8B-B14F-4D97-AF65-F5344CB8AC3E}">
        <p14:creationId xmlns:p14="http://schemas.microsoft.com/office/powerpoint/2010/main" val="35970539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4F3FE5E-4972-42AC-860C-29A19AF55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CFBF53D-B2F8-42C0-8E3F-7064F5ED52B5}"/>
              </a:ext>
            </a:extLst>
          </p:cNvPr>
          <p:cNvCxnSpPr/>
          <p:nvPr/>
        </p:nvCxnSpPr>
        <p:spPr>
          <a:xfrm>
            <a:off x="6143625" y="1133414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565E93B-F2F1-4997-80EF-804AB53E11D5}"/>
              </a:ext>
            </a:extLst>
          </p:cNvPr>
          <p:cNvCxnSpPr/>
          <p:nvPr/>
        </p:nvCxnSpPr>
        <p:spPr>
          <a:xfrm>
            <a:off x="2143125" y="3390839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CAC8350-425B-4099-92C6-C0271E143E53}"/>
              </a:ext>
            </a:extLst>
          </p:cNvPr>
          <p:cNvCxnSpPr/>
          <p:nvPr/>
        </p:nvCxnSpPr>
        <p:spPr>
          <a:xfrm>
            <a:off x="4981575" y="3362264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7BEE9-9721-4D4F-815C-3A20B9AE4722}"/>
              </a:ext>
            </a:extLst>
          </p:cNvPr>
          <p:cNvCxnSpPr/>
          <p:nvPr/>
        </p:nvCxnSpPr>
        <p:spPr>
          <a:xfrm>
            <a:off x="7296150" y="3419414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B21706C-D349-4EBB-ACE1-4841DBF5FC08}"/>
              </a:ext>
            </a:extLst>
          </p:cNvPr>
          <p:cNvCxnSpPr/>
          <p:nvPr/>
        </p:nvCxnSpPr>
        <p:spPr>
          <a:xfrm>
            <a:off x="10134600" y="3457514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A9BA0C2-5A50-4E7A-AB92-3456509A2E5D}"/>
              </a:ext>
            </a:extLst>
          </p:cNvPr>
          <p:cNvCxnSpPr/>
          <p:nvPr/>
        </p:nvCxnSpPr>
        <p:spPr>
          <a:xfrm>
            <a:off x="7286625" y="3428941"/>
            <a:ext cx="2847975" cy="9523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4907392-1662-4C25-9009-536414C744F8}"/>
              </a:ext>
            </a:extLst>
          </p:cNvPr>
          <p:cNvCxnSpPr/>
          <p:nvPr/>
        </p:nvCxnSpPr>
        <p:spPr>
          <a:xfrm>
            <a:off x="2114550" y="3381316"/>
            <a:ext cx="2847975" cy="9523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08FF431-FB64-4510-8C98-D6E2AF414D60}"/>
              </a:ext>
            </a:extLst>
          </p:cNvPr>
          <p:cNvCxnSpPr/>
          <p:nvPr/>
        </p:nvCxnSpPr>
        <p:spPr>
          <a:xfrm>
            <a:off x="3619500" y="1781114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48FBB8-7512-43B9-80E4-EA5216FF18B1}"/>
              </a:ext>
            </a:extLst>
          </p:cNvPr>
          <p:cNvCxnSpPr/>
          <p:nvPr/>
        </p:nvCxnSpPr>
        <p:spPr>
          <a:xfrm>
            <a:off x="8801100" y="1771589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DF49B32-F520-4732-ACE5-F34A80BE991B}"/>
              </a:ext>
            </a:extLst>
          </p:cNvPr>
          <p:cNvCxnSpPr/>
          <p:nvPr/>
        </p:nvCxnSpPr>
        <p:spPr>
          <a:xfrm flipV="1">
            <a:off x="3648075" y="1781114"/>
            <a:ext cx="5133975" cy="952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22">
            <a:extLst>
              <a:ext uri="{FF2B5EF4-FFF2-40B4-BE49-F238E27FC236}">
                <a16:creationId xmlns:a16="http://schemas.microsoft.com/office/drawing/2014/main" id="{3FBE6676-B731-4B36-B6BB-0BB700758B18}"/>
              </a:ext>
            </a:extLst>
          </p:cNvPr>
          <p:cNvSpPr txBox="1"/>
          <p:nvPr/>
        </p:nvSpPr>
        <p:spPr>
          <a:xfrm>
            <a:off x="6229350" y="1019114"/>
            <a:ext cx="383438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A</a:t>
            </a:r>
          </a:p>
        </p:txBody>
      </p:sp>
      <p:sp>
        <p:nvSpPr>
          <p:cNvPr id="15" name="TextBox 23">
            <a:extLst>
              <a:ext uri="{FF2B5EF4-FFF2-40B4-BE49-F238E27FC236}">
                <a16:creationId xmlns:a16="http://schemas.microsoft.com/office/drawing/2014/main" id="{37243D65-2886-49F5-A51C-24F7049D14B2}"/>
              </a:ext>
            </a:extLst>
          </p:cNvPr>
          <p:cNvSpPr txBox="1"/>
          <p:nvPr/>
        </p:nvSpPr>
        <p:spPr>
          <a:xfrm>
            <a:off x="3343275" y="2400239"/>
            <a:ext cx="639919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B(4)</a:t>
            </a:r>
          </a:p>
        </p:txBody>
      </p:sp>
      <p:sp>
        <p:nvSpPr>
          <p:cNvPr id="16" name="TextBox 24">
            <a:extLst>
              <a:ext uri="{FF2B5EF4-FFF2-40B4-BE49-F238E27FC236}">
                <a16:creationId xmlns:a16="http://schemas.microsoft.com/office/drawing/2014/main" id="{F6CACF89-13F1-4864-A6BF-173E3E012AC1}"/>
              </a:ext>
            </a:extLst>
          </p:cNvPr>
          <p:cNvSpPr txBox="1"/>
          <p:nvPr/>
        </p:nvSpPr>
        <p:spPr>
          <a:xfrm>
            <a:off x="8486775" y="2381189"/>
            <a:ext cx="663964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C(2)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B307FDC-D128-429A-A009-CBF209DA0299}"/>
              </a:ext>
            </a:extLst>
          </p:cNvPr>
          <p:cNvCxnSpPr/>
          <p:nvPr/>
        </p:nvCxnSpPr>
        <p:spPr>
          <a:xfrm>
            <a:off x="3619500" y="2752664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3D0FF0B-F1AF-485B-99BA-4FDAC2F75905}"/>
              </a:ext>
            </a:extLst>
          </p:cNvPr>
          <p:cNvCxnSpPr/>
          <p:nvPr/>
        </p:nvCxnSpPr>
        <p:spPr>
          <a:xfrm>
            <a:off x="8810625" y="2781239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7">
            <a:extLst>
              <a:ext uri="{FF2B5EF4-FFF2-40B4-BE49-F238E27FC236}">
                <a16:creationId xmlns:a16="http://schemas.microsoft.com/office/drawing/2014/main" id="{9D05848B-CEF5-48DF-AE21-69E5C3B38C78}"/>
              </a:ext>
            </a:extLst>
          </p:cNvPr>
          <p:cNvSpPr txBox="1"/>
          <p:nvPr/>
        </p:nvSpPr>
        <p:spPr>
          <a:xfrm>
            <a:off x="1828800" y="4009964"/>
            <a:ext cx="681597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D(2)</a:t>
            </a:r>
          </a:p>
        </p:txBody>
      </p:sp>
      <p:sp>
        <p:nvSpPr>
          <p:cNvPr id="20" name="TextBox 28">
            <a:extLst>
              <a:ext uri="{FF2B5EF4-FFF2-40B4-BE49-F238E27FC236}">
                <a16:creationId xmlns:a16="http://schemas.microsoft.com/office/drawing/2014/main" id="{04CCF9FF-BF1B-4BBF-865B-41BB81368F8E}"/>
              </a:ext>
            </a:extLst>
          </p:cNvPr>
          <p:cNvSpPr txBox="1"/>
          <p:nvPr/>
        </p:nvSpPr>
        <p:spPr>
          <a:xfrm>
            <a:off x="7048500" y="4029014"/>
            <a:ext cx="681597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D(3)</a:t>
            </a:r>
          </a:p>
        </p:txBody>
      </p:sp>
      <p:sp>
        <p:nvSpPr>
          <p:cNvPr id="21" name="TextBox 30">
            <a:extLst>
              <a:ext uri="{FF2B5EF4-FFF2-40B4-BE49-F238E27FC236}">
                <a16:creationId xmlns:a16="http://schemas.microsoft.com/office/drawing/2014/main" id="{E335F8DB-2BD0-48EF-B37B-7ACCC4BF3743}"/>
              </a:ext>
            </a:extLst>
          </p:cNvPr>
          <p:cNvSpPr txBox="1"/>
          <p:nvPr/>
        </p:nvSpPr>
        <p:spPr>
          <a:xfrm>
            <a:off x="9867900" y="4048064"/>
            <a:ext cx="639919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B(2)</a:t>
            </a:r>
          </a:p>
        </p:txBody>
      </p:sp>
      <p:sp>
        <p:nvSpPr>
          <p:cNvPr id="22" name="TextBox 31">
            <a:extLst>
              <a:ext uri="{FF2B5EF4-FFF2-40B4-BE49-F238E27FC236}">
                <a16:creationId xmlns:a16="http://schemas.microsoft.com/office/drawing/2014/main" id="{487BB24D-CB4D-4060-879C-BBB1343B9A42}"/>
              </a:ext>
            </a:extLst>
          </p:cNvPr>
          <p:cNvSpPr txBox="1"/>
          <p:nvPr/>
        </p:nvSpPr>
        <p:spPr>
          <a:xfrm>
            <a:off x="4724400" y="4009964"/>
            <a:ext cx="300368" cy="43814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433063A-3BCD-40B3-825E-7DB00C2CE08A}"/>
              </a:ext>
            </a:extLst>
          </p:cNvPr>
          <p:cNvSpPr txBox="1"/>
          <p:nvPr/>
        </p:nvSpPr>
        <p:spPr>
          <a:xfrm>
            <a:off x="-1" y="779384"/>
            <a:ext cx="31460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Book Antiqua" panose="02040602050305030304" pitchFamily="18" charset="0"/>
              </a:rPr>
              <a:t>15 units of A is needed. Inventory is as follows</a:t>
            </a:r>
          </a:p>
          <a:p>
            <a:r>
              <a:rPr lang="en-US" sz="2000" dirty="0">
                <a:latin typeface="Book Antiqua" panose="02040602050305030304" pitchFamily="18" charset="0"/>
              </a:rPr>
              <a:t>A=2, B=60, C=11, D=19</a:t>
            </a:r>
          </a:p>
          <a:p>
            <a:r>
              <a:rPr lang="en-US" sz="2000" dirty="0">
                <a:latin typeface="Book Antiqua" panose="02040602050305030304" pitchFamily="18" charset="0"/>
              </a:rPr>
              <a:t>How many of each part do we need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621ADD9-52AB-4376-A5C0-9289F40337AB}"/>
              </a:ext>
            </a:extLst>
          </p:cNvPr>
          <p:cNvCxnSpPr/>
          <p:nvPr/>
        </p:nvCxnSpPr>
        <p:spPr>
          <a:xfrm>
            <a:off x="8624557" y="5114926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BA36026-B17A-4F16-BAB7-9ACF4C76C40D}"/>
              </a:ext>
            </a:extLst>
          </p:cNvPr>
          <p:cNvCxnSpPr/>
          <p:nvPr/>
        </p:nvCxnSpPr>
        <p:spPr>
          <a:xfrm>
            <a:off x="11463007" y="5086351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5D44E8-9CEA-4D6A-B57E-785E26D90F55}"/>
              </a:ext>
            </a:extLst>
          </p:cNvPr>
          <p:cNvCxnSpPr/>
          <p:nvPr/>
        </p:nvCxnSpPr>
        <p:spPr>
          <a:xfrm>
            <a:off x="8595982" y="5105403"/>
            <a:ext cx="2847975" cy="9523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85EBD94-BD95-4DA3-ACB1-07A66E6FC2C5}"/>
              </a:ext>
            </a:extLst>
          </p:cNvPr>
          <p:cNvCxnSpPr/>
          <p:nvPr/>
        </p:nvCxnSpPr>
        <p:spPr>
          <a:xfrm>
            <a:off x="10100932" y="4476751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E939EE5-4AD6-44FB-B310-0717D4B6364E}"/>
              </a:ext>
            </a:extLst>
          </p:cNvPr>
          <p:cNvSpPr txBox="1"/>
          <p:nvPr/>
        </p:nvSpPr>
        <p:spPr>
          <a:xfrm>
            <a:off x="8310232" y="5734051"/>
            <a:ext cx="681597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D(2)</a:t>
            </a:r>
          </a:p>
        </p:txBody>
      </p:sp>
      <p:sp>
        <p:nvSpPr>
          <p:cNvPr id="29" name="TextBox 31">
            <a:extLst>
              <a:ext uri="{FF2B5EF4-FFF2-40B4-BE49-F238E27FC236}">
                <a16:creationId xmlns:a16="http://schemas.microsoft.com/office/drawing/2014/main" id="{C929FAF2-29A0-44B1-8F0A-8E80769E0194}"/>
              </a:ext>
            </a:extLst>
          </p:cNvPr>
          <p:cNvSpPr txBox="1"/>
          <p:nvPr/>
        </p:nvSpPr>
        <p:spPr>
          <a:xfrm>
            <a:off x="11205832" y="5734051"/>
            <a:ext cx="300368" cy="43814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56815728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4F3FE5E-4972-42AC-860C-29A19AF55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CFBF53D-B2F8-42C0-8E3F-7064F5ED52B5}"/>
              </a:ext>
            </a:extLst>
          </p:cNvPr>
          <p:cNvCxnSpPr/>
          <p:nvPr/>
        </p:nvCxnSpPr>
        <p:spPr>
          <a:xfrm>
            <a:off x="5924550" y="1111622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565E93B-F2F1-4997-80EF-804AB53E11D5}"/>
              </a:ext>
            </a:extLst>
          </p:cNvPr>
          <p:cNvCxnSpPr/>
          <p:nvPr/>
        </p:nvCxnSpPr>
        <p:spPr>
          <a:xfrm>
            <a:off x="1924050" y="3369047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CAC8350-425B-4099-92C6-C0271E143E53}"/>
              </a:ext>
            </a:extLst>
          </p:cNvPr>
          <p:cNvCxnSpPr/>
          <p:nvPr/>
        </p:nvCxnSpPr>
        <p:spPr>
          <a:xfrm>
            <a:off x="4762500" y="3340472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7BEE9-9721-4D4F-815C-3A20B9AE4722}"/>
              </a:ext>
            </a:extLst>
          </p:cNvPr>
          <p:cNvCxnSpPr/>
          <p:nvPr/>
        </p:nvCxnSpPr>
        <p:spPr>
          <a:xfrm>
            <a:off x="7077075" y="3397622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B21706C-D349-4EBB-ACE1-4841DBF5FC08}"/>
              </a:ext>
            </a:extLst>
          </p:cNvPr>
          <p:cNvCxnSpPr/>
          <p:nvPr/>
        </p:nvCxnSpPr>
        <p:spPr>
          <a:xfrm>
            <a:off x="9915525" y="3435722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A9BA0C2-5A50-4E7A-AB92-3456509A2E5D}"/>
              </a:ext>
            </a:extLst>
          </p:cNvPr>
          <p:cNvCxnSpPr/>
          <p:nvPr/>
        </p:nvCxnSpPr>
        <p:spPr>
          <a:xfrm>
            <a:off x="7067550" y="3407149"/>
            <a:ext cx="2847975" cy="9523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4907392-1662-4C25-9009-536414C744F8}"/>
              </a:ext>
            </a:extLst>
          </p:cNvPr>
          <p:cNvCxnSpPr/>
          <p:nvPr/>
        </p:nvCxnSpPr>
        <p:spPr>
          <a:xfrm>
            <a:off x="1895475" y="3359524"/>
            <a:ext cx="2847975" cy="9523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08FF431-FB64-4510-8C98-D6E2AF414D60}"/>
              </a:ext>
            </a:extLst>
          </p:cNvPr>
          <p:cNvCxnSpPr/>
          <p:nvPr/>
        </p:nvCxnSpPr>
        <p:spPr>
          <a:xfrm>
            <a:off x="3400425" y="1759322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48FBB8-7512-43B9-80E4-EA5216FF18B1}"/>
              </a:ext>
            </a:extLst>
          </p:cNvPr>
          <p:cNvCxnSpPr/>
          <p:nvPr/>
        </p:nvCxnSpPr>
        <p:spPr>
          <a:xfrm>
            <a:off x="8582025" y="1749797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DF49B32-F520-4732-ACE5-F34A80BE991B}"/>
              </a:ext>
            </a:extLst>
          </p:cNvPr>
          <p:cNvCxnSpPr/>
          <p:nvPr/>
        </p:nvCxnSpPr>
        <p:spPr>
          <a:xfrm flipV="1">
            <a:off x="3429000" y="1759322"/>
            <a:ext cx="5133975" cy="952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22">
            <a:extLst>
              <a:ext uri="{FF2B5EF4-FFF2-40B4-BE49-F238E27FC236}">
                <a16:creationId xmlns:a16="http://schemas.microsoft.com/office/drawing/2014/main" id="{3FBE6676-B731-4B36-B6BB-0BB700758B18}"/>
              </a:ext>
            </a:extLst>
          </p:cNvPr>
          <p:cNvSpPr txBox="1"/>
          <p:nvPr/>
        </p:nvSpPr>
        <p:spPr>
          <a:xfrm>
            <a:off x="5943600" y="997322"/>
            <a:ext cx="724878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A(15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B307FDC-D128-429A-A009-CBF209DA0299}"/>
              </a:ext>
            </a:extLst>
          </p:cNvPr>
          <p:cNvCxnSpPr/>
          <p:nvPr/>
        </p:nvCxnSpPr>
        <p:spPr>
          <a:xfrm>
            <a:off x="3400425" y="2730872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3D0FF0B-F1AF-485B-99BA-4FDAC2F75905}"/>
              </a:ext>
            </a:extLst>
          </p:cNvPr>
          <p:cNvCxnSpPr/>
          <p:nvPr/>
        </p:nvCxnSpPr>
        <p:spPr>
          <a:xfrm>
            <a:off x="8591550" y="2759447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E3D0803-2930-4A08-B824-0213D4BC9AAE}"/>
              </a:ext>
            </a:extLst>
          </p:cNvPr>
          <p:cNvSpPr txBox="1"/>
          <p:nvPr/>
        </p:nvSpPr>
        <p:spPr>
          <a:xfrm>
            <a:off x="-1" y="779384"/>
            <a:ext cx="2840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Book Antiqua" panose="02040602050305030304" pitchFamily="18" charset="0"/>
              </a:rPr>
              <a:t>Inventory Beginning</a:t>
            </a:r>
          </a:p>
          <a:p>
            <a:r>
              <a:rPr lang="en-US" sz="2000" dirty="0">
                <a:latin typeface="Book Antiqua" panose="02040602050305030304" pitchFamily="18" charset="0"/>
              </a:rPr>
              <a:t>A=2</a:t>
            </a:r>
          </a:p>
          <a:p>
            <a:r>
              <a:rPr lang="en-US" sz="2000" dirty="0">
                <a:latin typeface="Book Antiqua" panose="02040602050305030304" pitchFamily="18" charset="0"/>
              </a:rPr>
              <a:t>B=60</a:t>
            </a:r>
          </a:p>
          <a:p>
            <a:r>
              <a:rPr lang="en-US" sz="2000" dirty="0">
                <a:latin typeface="Book Antiqua" panose="02040602050305030304" pitchFamily="18" charset="0"/>
              </a:rPr>
              <a:t>C=11</a:t>
            </a:r>
          </a:p>
          <a:p>
            <a:r>
              <a:rPr lang="en-US" sz="2000" dirty="0">
                <a:latin typeface="Book Antiqua" panose="02040602050305030304" pitchFamily="18" charset="0"/>
              </a:rPr>
              <a:t>D=19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D3013DE-5542-4D17-A2B1-120B92F2544D}"/>
              </a:ext>
            </a:extLst>
          </p:cNvPr>
          <p:cNvSpPr txBox="1"/>
          <p:nvPr/>
        </p:nvSpPr>
        <p:spPr>
          <a:xfrm>
            <a:off x="6506664" y="987348"/>
            <a:ext cx="958917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-2= 13)</a:t>
            </a:r>
          </a:p>
        </p:txBody>
      </p:sp>
      <p:sp>
        <p:nvSpPr>
          <p:cNvPr id="24" name="TextBox 22">
            <a:extLst>
              <a:ext uri="{FF2B5EF4-FFF2-40B4-BE49-F238E27FC236}">
                <a16:creationId xmlns:a16="http://schemas.microsoft.com/office/drawing/2014/main" id="{C4EFD7EA-E188-466B-80C3-57C04DA1535E}"/>
              </a:ext>
            </a:extLst>
          </p:cNvPr>
          <p:cNvSpPr txBox="1"/>
          <p:nvPr/>
        </p:nvSpPr>
        <p:spPr>
          <a:xfrm>
            <a:off x="3027287" y="2383691"/>
            <a:ext cx="554960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B(4</a:t>
            </a:r>
          </a:p>
        </p:txBody>
      </p:sp>
      <p:sp>
        <p:nvSpPr>
          <p:cNvPr id="25" name="TextBox 23">
            <a:extLst>
              <a:ext uri="{FF2B5EF4-FFF2-40B4-BE49-F238E27FC236}">
                <a16:creationId xmlns:a16="http://schemas.microsoft.com/office/drawing/2014/main" id="{033BD66C-2F96-436C-8ACC-93227EB7B8EF}"/>
              </a:ext>
            </a:extLst>
          </p:cNvPr>
          <p:cNvSpPr txBox="1"/>
          <p:nvPr/>
        </p:nvSpPr>
        <p:spPr>
          <a:xfrm>
            <a:off x="3460082" y="2383179"/>
            <a:ext cx="582211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  <a:sym typeface="Symbol" panose="05050102010706020507" pitchFamily="18" charset="2"/>
              </a:rPr>
              <a:t>13</a:t>
            </a:r>
            <a:endParaRPr lang="en-US" sz="2000" dirty="0">
              <a:latin typeface="Book Antiqua" panose="02040602050305030304" pitchFamily="18" charset="0"/>
            </a:endParaRPr>
          </a:p>
        </p:txBody>
      </p:sp>
      <p:sp>
        <p:nvSpPr>
          <p:cNvPr id="26" name="TextBox 23">
            <a:extLst>
              <a:ext uri="{FF2B5EF4-FFF2-40B4-BE49-F238E27FC236}">
                <a16:creationId xmlns:a16="http://schemas.microsoft.com/office/drawing/2014/main" id="{1D03D78A-D5F5-4597-B4E0-2CE526CE3753}"/>
              </a:ext>
            </a:extLst>
          </p:cNvPr>
          <p:cNvSpPr txBox="1"/>
          <p:nvPr/>
        </p:nvSpPr>
        <p:spPr>
          <a:xfrm>
            <a:off x="3889354" y="2365817"/>
            <a:ext cx="979755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  <a:sym typeface="Symbol" panose="05050102010706020507" pitchFamily="18" charset="2"/>
              </a:rPr>
              <a:t>-60=-8</a:t>
            </a:r>
            <a:r>
              <a:rPr lang="en-US" sz="2000" dirty="0">
                <a:latin typeface="Book Antiqua" panose="02040602050305030304" pitchFamily="18" charset="0"/>
              </a:rPr>
              <a:t>)</a:t>
            </a:r>
          </a:p>
        </p:txBody>
      </p:sp>
      <p:sp>
        <p:nvSpPr>
          <p:cNvPr id="27" name="TextBox 22">
            <a:extLst>
              <a:ext uri="{FF2B5EF4-FFF2-40B4-BE49-F238E27FC236}">
                <a16:creationId xmlns:a16="http://schemas.microsoft.com/office/drawing/2014/main" id="{327044D8-A852-49F3-8380-05F916AF5D3D}"/>
              </a:ext>
            </a:extLst>
          </p:cNvPr>
          <p:cNvSpPr txBox="1"/>
          <p:nvPr/>
        </p:nvSpPr>
        <p:spPr>
          <a:xfrm>
            <a:off x="7634417" y="2390579"/>
            <a:ext cx="579005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C(2</a:t>
            </a:r>
          </a:p>
        </p:txBody>
      </p:sp>
      <p:sp>
        <p:nvSpPr>
          <p:cNvPr id="28" name="TextBox 23">
            <a:extLst>
              <a:ext uri="{FF2B5EF4-FFF2-40B4-BE49-F238E27FC236}">
                <a16:creationId xmlns:a16="http://schemas.microsoft.com/office/drawing/2014/main" id="{29DB4371-A4C4-4F1C-A335-2AE4086910CC}"/>
              </a:ext>
            </a:extLst>
          </p:cNvPr>
          <p:cNvSpPr txBox="1"/>
          <p:nvPr/>
        </p:nvSpPr>
        <p:spPr>
          <a:xfrm>
            <a:off x="8043681" y="2379783"/>
            <a:ext cx="582211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  <a:sym typeface="Symbol" panose="05050102010706020507" pitchFamily="18" charset="2"/>
              </a:rPr>
              <a:t>13</a:t>
            </a:r>
            <a:endParaRPr lang="en-US" sz="2000" dirty="0">
              <a:latin typeface="Book Antiqua" panose="02040602050305030304" pitchFamily="18" charset="0"/>
            </a:endParaRPr>
          </a:p>
        </p:txBody>
      </p:sp>
      <p:sp>
        <p:nvSpPr>
          <p:cNvPr id="29" name="TextBox 23">
            <a:extLst>
              <a:ext uri="{FF2B5EF4-FFF2-40B4-BE49-F238E27FC236}">
                <a16:creationId xmlns:a16="http://schemas.microsoft.com/office/drawing/2014/main" id="{F7B41E0C-6DB7-4FF3-B40C-929A04018F4E}"/>
              </a:ext>
            </a:extLst>
          </p:cNvPr>
          <p:cNvSpPr txBox="1"/>
          <p:nvPr/>
        </p:nvSpPr>
        <p:spPr>
          <a:xfrm>
            <a:off x="8486776" y="2352225"/>
            <a:ext cx="1023037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  <a:sym typeface="Symbol" panose="05050102010706020507" pitchFamily="18" charset="2"/>
              </a:rPr>
              <a:t>-11=15</a:t>
            </a:r>
            <a:r>
              <a:rPr lang="en-US" sz="2000" dirty="0">
                <a:latin typeface="Book Antiqua" panose="02040602050305030304" pitchFamily="18" charset="0"/>
              </a:rPr>
              <a:t>)</a:t>
            </a:r>
          </a:p>
        </p:txBody>
      </p:sp>
      <p:sp>
        <p:nvSpPr>
          <p:cNvPr id="30" name="TextBox 22">
            <a:extLst>
              <a:ext uri="{FF2B5EF4-FFF2-40B4-BE49-F238E27FC236}">
                <a16:creationId xmlns:a16="http://schemas.microsoft.com/office/drawing/2014/main" id="{D6A8FB15-943A-4826-9C37-B751BEAF1DB7}"/>
              </a:ext>
            </a:extLst>
          </p:cNvPr>
          <p:cNvSpPr txBox="1"/>
          <p:nvPr/>
        </p:nvSpPr>
        <p:spPr>
          <a:xfrm>
            <a:off x="1178412" y="4017888"/>
            <a:ext cx="596638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D(2</a:t>
            </a:r>
          </a:p>
        </p:txBody>
      </p:sp>
      <p:sp>
        <p:nvSpPr>
          <p:cNvPr id="31" name="TextBox 23">
            <a:extLst>
              <a:ext uri="{FF2B5EF4-FFF2-40B4-BE49-F238E27FC236}">
                <a16:creationId xmlns:a16="http://schemas.microsoft.com/office/drawing/2014/main" id="{7903F7B3-C437-4301-AA94-AD7F8225EB8B}"/>
              </a:ext>
            </a:extLst>
          </p:cNvPr>
          <p:cNvSpPr txBox="1"/>
          <p:nvPr/>
        </p:nvSpPr>
        <p:spPr>
          <a:xfrm>
            <a:off x="1660012" y="4016745"/>
            <a:ext cx="950901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  <a:sym typeface="Symbol" panose="05050102010706020507" pitchFamily="18" charset="2"/>
              </a:rPr>
              <a:t>0 = 0)</a:t>
            </a:r>
            <a:endParaRPr lang="en-US" sz="2000" dirty="0">
              <a:latin typeface="Book Antiqua" panose="02040602050305030304" pitchFamily="18" charset="0"/>
            </a:endParaRPr>
          </a:p>
        </p:txBody>
      </p:sp>
      <p:sp>
        <p:nvSpPr>
          <p:cNvPr id="33" name="TextBox 22">
            <a:extLst>
              <a:ext uri="{FF2B5EF4-FFF2-40B4-BE49-F238E27FC236}">
                <a16:creationId xmlns:a16="http://schemas.microsoft.com/office/drawing/2014/main" id="{D3116583-22E3-45AC-8727-44E3413DE8D7}"/>
              </a:ext>
            </a:extLst>
          </p:cNvPr>
          <p:cNvSpPr txBox="1"/>
          <p:nvPr/>
        </p:nvSpPr>
        <p:spPr>
          <a:xfrm>
            <a:off x="3897696" y="3986106"/>
            <a:ext cx="554960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E(1</a:t>
            </a:r>
          </a:p>
        </p:txBody>
      </p:sp>
      <p:sp>
        <p:nvSpPr>
          <p:cNvPr id="34" name="TextBox 23">
            <a:extLst>
              <a:ext uri="{FF2B5EF4-FFF2-40B4-BE49-F238E27FC236}">
                <a16:creationId xmlns:a16="http://schemas.microsoft.com/office/drawing/2014/main" id="{D51B8509-55CB-48BC-9412-5D42C06764E6}"/>
              </a:ext>
            </a:extLst>
          </p:cNvPr>
          <p:cNvSpPr txBox="1"/>
          <p:nvPr/>
        </p:nvSpPr>
        <p:spPr>
          <a:xfrm>
            <a:off x="4350450" y="3978647"/>
            <a:ext cx="950901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  <a:sym typeface="Symbol" panose="05050102010706020507" pitchFamily="18" charset="2"/>
              </a:rPr>
              <a:t>0 = 0)</a:t>
            </a:r>
            <a:endParaRPr lang="en-US" sz="2000" dirty="0">
              <a:latin typeface="Book Antiqua" panose="02040602050305030304" pitchFamily="18" charset="0"/>
            </a:endParaRPr>
          </a:p>
        </p:txBody>
      </p:sp>
      <p:sp>
        <p:nvSpPr>
          <p:cNvPr id="35" name="TextBox 22">
            <a:extLst>
              <a:ext uri="{FF2B5EF4-FFF2-40B4-BE49-F238E27FC236}">
                <a16:creationId xmlns:a16="http://schemas.microsoft.com/office/drawing/2014/main" id="{FC342E2F-1216-409D-8C41-A76EEBA108C4}"/>
              </a:ext>
            </a:extLst>
          </p:cNvPr>
          <p:cNvSpPr txBox="1"/>
          <p:nvPr/>
        </p:nvSpPr>
        <p:spPr>
          <a:xfrm>
            <a:off x="6202808" y="4043734"/>
            <a:ext cx="596638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D(3</a:t>
            </a:r>
          </a:p>
        </p:txBody>
      </p:sp>
      <p:sp>
        <p:nvSpPr>
          <p:cNvPr id="36" name="TextBox 23">
            <a:extLst>
              <a:ext uri="{FF2B5EF4-FFF2-40B4-BE49-F238E27FC236}">
                <a16:creationId xmlns:a16="http://schemas.microsoft.com/office/drawing/2014/main" id="{09652B3E-DB5D-421A-93EF-2B52E54CF7BB}"/>
              </a:ext>
            </a:extLst>
          </p:cNvPr>
          <p:cNvSpPr txBox="1"/>
          <p:nvPr/>
        </p:nvSpPr>
        <p:spPr>
          <a:xfrm>
            <a:off x="6652538" y="4052563"/>
            <a:ext cx="582211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  <a:sym typeface="Symbol" panose="05050102010706020507" pitchFamily="18" charset="2"/>
              </a:rPr>
              <a:t>15</a:t>
            </a:r>
            <a:endParaRPr lang="en-US" sz="2000" dirty="0">
              <a:latin typeface="Book Antiqua" panose="02040602050305030304" pitchFamily="18" charset="0"/>
            </a:endParaRPr>
          </a:p>
        </p:txBody>
      </p:sp>
      <p:sp>
        <p:nvSpPr>
          <p:cNvPr id="37" name="TextBox 23">
            <a:extLst>
              <a:ext uri="{FF2B5EF4-FFF2-40B4-BE49-F238E27FC236}">
                <a16:creationId xmlns:a16="http://schemas.microsoft.com/office/drawing/2014/main" id="{A811D67B-C869-415E-BB55-3A153CABCECE}"/>
              </a:ext>
            </a:extLst>
          </p:cNvPr>
          <p:cNvSpPr txBox="1"/>
          <p:nvPr/>
        </p:nvSpPr>
        <p:spPr>
          <a:xfrm>
            <a:off x="7131806" y="4043928"/>
            <a:ext cx="1023037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  <a:sym typeface="Symbol" panose="05050102010706020507" pitchFamily="18" charset="2"/>
              </a:rPr>
              <a:t>-19=26</a:t>
            </a:r>
            <a:r>
              <a:rPr lang="en-US" sz="2000" dirty="0">
                <a:latin typeface="Book Antiqua" panose="02040602050305030304" pitchFamily="18" charset="0"/>
              </a:rPr>
              <a:t>)</a:t>
            </a:r>
          </a:p>
        </p:txBody>
      </p:sp>
      <p:sp>
        <p:nvSpPr>
          <p:cNvPr id="38" name="TextBox 22">
            <a:extLst>
              <a:ext uri="{FF2B5EF4-FFF2-40B4-BE49-F238E27FC236}">
                <a16:creationId xmlns:a16="http://schemas.microsoft.com/office/drawing/2014/main" id="{696C5750-1B0D-4306-8313-4F850498EFE3}"/>
              </a:ext>
            </a:extLst>
          </p:cNvPr>
          <p:cNvSpPr txBox="1"/>
          <p:nvPr/>
        </p:nvSpPr>
        <p:spPr>
          <a:xfrm>
            <a:off x="8824406" y="4053387"/>
            <a:ext cx="554960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B(2</a:t>
            </a:r>
          </a:p>
        </p:txBody>
      </p:sp>
      <p:sp>
        <p:nvSpPr>
          <p:cNvPr id="39" name="TextBox 23">
            <a:extLst>
              <a:ext uri="{FF2B5EF4-FFF2-40B4-BE49-F238E27FC236}">
                <a16:creationId xmlns:a16="http://schemas.microsoft.com/office/drawing/2014/main" id="{BB2F67F2-78C5-4661-B900-45A80CB14041}"/>
              </a:ext>
            </a:extLst>
          </p:cNvPr>
          <p:cNvSpPr txBox="1"/>
          <p:nvPr/>
        </p:nvSpPr>
        <p:spPr>
          <a:xfrm>
            <a:off x="9265232" y="4041767"/>
            <a:ext cx="582211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  <a:sym typeface="Symbol" panose="05050102010706020507" pitchFamily="18" charset="2"/>
              </a:rPr>
              <a:t>15</a:t>
            </a:r>
            <a:endParaRPr lang="en-US" sz="2000" dirty="0">
              <a:latin typeface="Book Antiqua" panose="02040602050305030304" pitchFamily="18" charset="0"/>
            </a:endParaRPr>
          </a:p>
        </p:txBody>
      </p:sp>
      <p:sp>
        <p:nvSpPr>
          <p:cNvPr id="40" name="TextBox 23">
            <a:extLst>
              <a:ext uri="{FF2B5EF4-FFF2-40B4-BE49-F238E27FC236}">
                <a16:creationId xmlns:a16="http://schemas.microsoft.com/office/drawing/2014/main" id="{2565A55A-C550-46BD-99F2-E2564A9305BF}"/>
              </a:ext>
            </a:extLst>
          </p:cNvPr>
          <p:cNvSpPr txBox="1"/>
          <p:nvPr/>
        </p:nvSpPr>
        <p:spPr>
          <a:xfrm>
            <a:off x="9744500" y="4033132"/>
            <a:ext cx="894797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  <a:sym typeface="Symbol" panose="05050102010706020507" pitchFamily="18" charset="2"/>
              </a:rPr>
              <a:t>-8=22</a:t>
            </a:r>
            <a:r>
              <a:rPr lang="en-US" sz="2000" dirty="0">
                <a:latin typeface="Book Antiqua" panose="02040602050305030304" pitchFamily="18" charset="0"/>
              </a:rPr>
              <a:t>)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75F0348-597F-49AF-9700-73A8FF41A559}"/>
              </a:ext>
            </a:extLst>
          </p:cNvPr>
          <p:cNvCxnSpPr/>
          <p:nvPr/>
        </p:nvCxnSpPr>
        <p:spPr>
          <a:xfrm>
            <a:off x="8452030" y="5191123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1318E1E-3E8C-414C-BE62-9E9DB8BFCCA8}"/>
              </a:ext>
            </a:extLst>
          </p:cNvPr>
          <p:cNvCxnSpPr/>
          <p:nvPr/>
        </p:nvCxnSpPr>
        <p:spPr>
          <a:xfrm>
            <a:off x="11290480" y="5162548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E44616C-0C41-47D5-83F4-DF04CA4783D6}"/>
              </a:ext>
            </a:extLst>
          </p:cNvPr>
          <p:cNvCxnSpPr/>
          <p:nvPr/>
        </p:nvCxnSpPr>
        <p:spPr>
          <a:xfrm>
            <a:off x="8423455" y="5181600"/>
            <a:ext cx="2847975" cy="9523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EB424F4-CC85-4556-A92E-D04DAAD7A3F8}"/>
              </a:ext>
            </a:extLst>
          </p:cNvPr>
          <p:cNvCxnSpPr/>
          <p:nvPr/>
        </p:nvCxnSpPr>
        <p:spPr>
          <a:xfrm>
            <a:off x="9928405" y="4552948"/>
            <a:ext cx="1" cy="638175"/>
          </a:xfrm>
          <a:prstGeom prst="line">
            <a:avLst/>
          </a:prstGeom>
          <a:ln w="381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22">
            <a:extLst>
              <a:ext uri="{FF2B5EF4-FFF2-40B4-BE49-F238E27FC236}">
                <a16:creationId xmlns:a16="http://schemas.microsoft.com/office/drawing/2014/main" id="{8FFA08E5-DBCB-4E2D-BCE4-2D63536110BE}"/>
              </a:ext>
            </a:extLst>
          </p:cNvPr>
          <p:cNvSpPr txBox="1"/>
          <p:nvPr/>
        </p:nvSpPr>
        <p:spPr>
          <a:xfrm>
            <a:off x="7897739" y="5859076"/>
            <a:ext cx="665236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D(2</a:t>
            </a:r>
          </a:p>
        </p:txBody>
      </p:sp>
      <p:sp>
        <p:nvSpPr>
          <p:cNvPr id="48" name="TextBox 23">
            <a:extLst>
              <a:ext uri="{FF2B5EF4-FFF2-40B4-BE49-F238E27FC236}">
                <a16:creationId xmlns:a16="http://schemas.microsoft.com/office/drawing/2014/main" id="{43D0008D-3B75-46EF-A21A-5F29A7AD1B4E}"/>
              </a:ext>
            </a:extLst>
          </p:cNvPr>
          <p:cNvSpPr txBox="1"/>
          <p:nvPr/>
        </p:nvSpPr>
        <p:spPr>
          <a:xfrm>
            <a:off x="8338565" y="5847456"/>
            <a:ext cx="582211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  <a:sym typeface="Symbol" panose="05050102010706020507" pitchFamily="18" charset="2"/>
              </a:rPr>
              <a:t>22</a:t>
            </a:r>
            <a:endParaRPr lang="en-US" sz="2000" dirty="0">
              <a:latin typeface="Book Antiqua" panose="02040602050305030304" pitchFamily="18" charset="0"/>
            </a:endParaRPr>
          </a:p>
        </p:txBody>
      </p:sp>
      <p:sp>
        <p:nvSpPr>
          <p:cNvPr id="49" name="TextBox 23">
            <a:extLst>
              <a:ext uri="{FF2B5EF4-FFF2-40B4-BE49-F238E27FC236}">
                <a16:creationId xmlns:a16="http://schemas.microsoft.com/office/drawing/2014/main" id="{72D2DEFC-BD9B-4850-B92C-6EBD95296AE9}"/>
              </a:ext>
            </a:extLst>
          </p:cNvPr>
          <p:cNvSpPr txBox="1"/>
          <p:nvPr/>
        </p:nvSpPr>
        <p:spPr>
          <a:xfrm>
            <a:off x="8817833" y="5838821"/>
            <a:ext cx="894797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  <a:sym typeface="Symbol" panose="05050102010706020507" pitchFamily="18" charset="2"/>
              </a:rPr>
              <a:t>=44</a:t>
            </a:r>
            <a:r>
              <a:rPr lang="en-US" sz="2000" dirty="0">
                <a:latin typeface="Book Antiqua" panose="02040602050305030304" pitchFamily="18" charset="0"/>
              </a:rPr>
              <a:t>)</a:t>
            </a:r>
          </a:p>
        </p:txBody>
      </p:sp>
      <p:sp>
        <p:nvSpPr>
          <p:cNvPr id="50" name="TextBox 22">
            <a:extLst>
              <a:ext uri="{FF2B5EF4-FFF2-40B4-BE49-F238E27FC236}">
                <a16:creationId xmlns:a16="http://schemas.microsoft.com/office/drawing/2014/main" id="{F60030F6-001D-4389-BBC5-9AEAF95779E3}"/>
              </a:ext>
            </a:extLst>
          </p:cNvPr>
          <p:cNvSpPr txBox="1"/>
          <p:nvPr/>
        </p:nvSpPr>
        <p:spPr>
          <a:xfrm>
            <a:off x="10539498" y="5875902"/>
            <a:ext cx="554960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</a:rPr>
              <a:t>E(1</a:t>
            </a:r>
          </a:p>
        </p:txBody>
      </p:sp>
      <p:sp>
        <p:nvSpPr>
          <p:cNvPr id="51" name="TextBox 23">
            <a:extLst>
              <a:ext uri="{FF2B5EF4-FFF2-40B4-BE49-F238E27FC236}">
                <a16:creationId xmlns:a16="http://schemas.microsoft.com/office/drawing/2014/main" id="{F7DAC271-6D4C-4B48-9D5D-07DB786EB2BC}"/>
              </a:ext>
            </a:extLst>
          </p:cNvPr>
          <p:cNvSpPr txBox="1"/>
          <p:nvPr/>
        </p:nvSpPr>
        <p:spPr>
          <a:xfrm>
            <a:off x="10980324" y="5864282"/>
            <a:ext cx="582211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  <a:sym typeface="Symbol" panose="05050102010706020507" pitchFamily="18" charset="2"/>
              </a:rPr>
              <a:t>22</a:t>
            </a:r>
            <a:endParaRPr lang="en-US" sz="2000" dirty="0">
              <a:latin typeface="Book Antiqua" panose="02040602050305030304" pitchFamily="18" charset="0"/>
            </a:endParaRPr>
          </a:p>
        </p:txBody>
      </p:sp>
      <p:sp>
        <p:nvSpPr>
          <p:cNvPr id="52" name="TextBox 23">
            <a:extLst>
              <a:ext uri="{FF2B5EF4-FFF2-40B4-BE49-F238E27FC236}">
                <a16:creationId xmlns:a16="http://schemas.microsoft.com/office/drawing/2014/main" id="{62832D13-06D9-46EE-B2C6-0BAAE796EF7B}"/>
              </a:ext>
            </a:extLst>
          </p:cNvPr>
          <p:cNvSpPr txBox="1"/>
          <p:nvPr/>
        </p:nvSpPr>
        <p:spPr>
          <a:xfrm>
            <a:off x="11459592" y="5855647"/>
            <a:ext cx="894797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ook Antiqua" panose="02040602050305030304" pitchFamily="18" charset="0"/>
                <a:sym typeface="Symbol" panose="05050102010706020507" pitchFamily="18" charset="2"/>
              </a:rPr>
              <a:t>=22</a:t>
            </a:r>
            <a:r>
              <a:rPr lang="en-US" sz="2000" dirty="0">
                <a:latin typeface="Book Antiqua" panose="0204060205030503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609881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9A08EB-6EC4-4BEE-91BD-B5CF9FA59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Recorded Lecture- Product Tree</a:t>
            </a:r>
          </a:p>
        </p:txBody>
      </p:sp>
      <p:pic>
        <p:nvPicPr>
          <p:cNvPr id="2" name="Online Media 1" title="MRP Product Tree">
            <a:hlinkClick r:id="" action="ppaction://media"/>
            <a:extLst>
              <a:ext uri="{FF2B5EF4-FFF2-40B4-BE49-F238E27FC236}">
                <a16:creationId xmlns:a16="http://schemas.microsoft.com/office/drawing/2014/main" id="{0004EB5E-7C5D-41A7-A293-07B8D28E14F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10297" y="-24714"/>
            <a:ext cx="12235936" cy="688271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ED52D5C-205E-433F-AC9E-88115EFFEB44}"/>
              </a:ext>
            </a:extLst>
          </p:cNvPr>
          <p:cNvSpPr/>
          <p:nvPr/>
        </p:nvSpPr>
        <p:spPr>
          <a:xfrm>
            <a:off x="3352800" y="270476"/>
            <a:ext cx="4305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AA0000"/>
                </a:highlight>
              </a:rPr>
              <a:t>https://youtu.be/ytyTDHVE2tA</a:t>
            </a:r>
          </a:p>
        </p:txBody>
      </p:sp>
    </p:spTree>
    <p:extLst>
      <p:ext uri="{BB962C8B-B14F-4D97-AF65-F5344CB8AC3E}">
        <p14:creationId xmlns:p14="http://schemas.microsoft.com/office/powerpoint/2010/main" val="10754942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79467C1-D88A-4011-BB53-26C321781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1. Product Structure Tree- Quantities</a:t>
            </a:r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EF46ED96-9B28-49C0-871F-933DD54DB8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2895600"/>
            <a:ext cx="4678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350EFDE4-3D86-4741-9D91-D4A6D407A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8512176" y="2928938"/>
            <a:ext cx="22225" cy="804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D29C81EF-3BF5-42FA-83DC-0C8625F5FDF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6825" y="2909888"/>
            <a:ext cx="0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F2367B52-D4E7-4345-91BF-B1931D2315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6263" y="371475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938D9A0A-5B20-4459-AC7C-C7468CF21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7859713" y="373380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9329628C-3F62-4E2D-AF08-5F17B859F65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19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A640C401-DD39-4297-8027-2C5B769795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35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A5335A8B-D77D-41E7-9181-109AF3AC654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5425" y="37671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12" name="Line 13">
            <a:extLst>
              <a:ext uri="{FF2B5EF4-FFF2-40B4-BE49-F238E27FC236}">
                <a16:creationId xmlns:a16="http://schemas.microsoft.com/office/drawing/2014/main" id="{8070A9AC-7339-4DCE-9E8F-211AD24B3DF0}"/>
              </a:ext>
            </a:extLst>
          </p:cNvPr>
          <p:cNvSpPr>
            <a:spLocks noChangeShapeType="1"/>
          </p:cNvSpPr>
          <p:nvPr/>
        </p:nvSpPr>
        <p:spPr bwMode="auto">
          <a:xfrm>
            <a:off x="9217025" y="374808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3D2BA60A-C5FE-41B3-9434-85CC7B2AB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026" y="213360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A</a:t>
            </a:r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B7A5A6A6-D2C0-4FEE-8505-2FBE11FC6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468813"/>
            <a:ext cx="744538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l"/>
            <a:r>
              <a:rPr lang="en-US" altLang="en-US" sz="2000" dirty="0">
                <a:latin typeface="Book Antiqua" panose="02040602050305030304" pitchFamily="18" charset="0"/>
              </a:rPr>
              <a:t>D (3)</a:t>
            </a:r>
          </a:p>
        </p:txBody>
      </p:sp>
      <p:sp>
        <p:nvSpPr>
          <p:cNvPr id="15" name="Rectangle 17">
            <a:extLst>
              <a:ext uri="{FF2B5EF4-FFF2-40B4-BE49-F238E27FC236}">
                <a16:creationId xmlns:a16="http://schemas.microsoft.com/office/drawing/2014/main" id="{F0750357-4458-4D6C-8AE4-136A8227E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114" y="4483100"/>
            <a:ext cx="3508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E</a:t>
            </a:r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id="{3F7D7710-E92A-40ED-AAEA-8153DFC4D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8050" y="4330700"/>
            <a:ext cx="73025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E (2)</a:t>
            </a:r>
          </a:p>
        </p:txBody>
      </p:sp>
      <p:sp>
        <p:nvSpPr>
          <p:cNvPr id="17" name="Rectangle 20">
            <a:extLst>
              <a:ext uri="{FF2B5EF4-FFF2-40B4-BE49-F238E27FC236}">
                <a16:creationId xmlns:a16="http://schemas.microsoft.com/office/drawing/2014/main" id="{1A1924D0-E38F-4008-8799-FF4CE42D5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7613" y="4330700"/>
            <a:ext cx="71596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F (2)</a:t>
            </a:r>
          </a:p>
        </p:txBody>
      </p:sp>
      <p:sp>
        <p:nvSpPr>
          <p:cNvPr id="18" name="Rectangle 21">
            <a:extLst>
              <a:ext uri="{FF2B5EF4-FFF2-40B4-BE49-F238E27FC236}">
                <a16:creationId xmlns:a16="http://schemas.microsoft.com/office/drawing/2014/main" id="{5B9B3EC4-33D1-4583-B8AD-985626371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997200"/>
            <a:ext cx="8842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B (2)  </a:t>
            </a:r>
          </a:p>
        </p:txBody>
      </p:sp>
      <p:sp>
        <p:nvSpPr>
          <p:cNvPr id="19" name="Rectangle 22">
            <a:extLst>
              <a:ext uri="{FF2B5EF4-FFF2-40B4-BE49-F238E27FC236}">
                <a16:creationId xmlns:a16="http://schemas.microsoft.com/office/drawing/2014/main" id="{4E7C210B-3AF3-4D91-860F-FE8519C75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1" y="299720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C</a:t>
            </a:r>
          </a:p>
        </p:txBody>
      </p:sp>
      <p:sp>
        <p:nvSpPr>
          <p:cNvPr id="20" name="Rectangle 23">
            <a:extLst>
              <a:ext uri="{FF2B5EF4-FFF2-40B4-BE49-F238E27FC236}">
                <a16:creationId xmlns:a16="http://schemas.microsoft.com/office/drawing/2014/main" id="{B827EC94-D7D4-491B-8654-FCAC9494B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7413" y="2058988"/>
            <a:ext cx="9001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Level </a:t>
            </a:r>
          </a:p>
          <a:p>
            <a:r>
              <a:rPr lang="en-US" altLang="en-US" sz="2000" dirty="0">
                <a:latin typeface="Book Antiqua" panose="02040602050305030304" pitchFamily="18" charset="0"/>
              </a:rPr>
              <a:t>0</a:t>
            </a:r>
          </a:p>
        </p:txBody>
      </p:sp>
      <p:sp>
        <p:nvSpPr>
          <p:cNvPr id="21" name="Rectangle 24">
            <a:extLst>
              <a:ext uri="{FF2B5EF4-FFF2-40B4-BE49-F238E27FC236}">
                <a16:creationId xmlns:a16="http://schemas.microsoft.com/office/drawing/2014/main" id="{7AB3FBEA-544C-42E8-80F1-0E89A3530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31019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l"/>
            <a:r>
              <a:rPr lang="en-US" altLang="en-US" sz="2000" dirty="0"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22" name="Rectangle 25">
            <a:extLst>
              <a:ext uri="{FF2B5EF4-FFF2-40B4-BE49-F238E27FC236}">
                <a16:creationId xmlns:a16="http://schemas.microsoft.com/office/drawing/2014/main" id="{0EF1697F-2FFD-4524-AC96-393EAE423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l"/>
            <a:r>
              <a:rPr lang="en-US" altLang="en-US" sz="2000" dirty="0">
                <a:latin typeface="Book Antiqua" panose="02040602050305030304" pitchFamily="18" charset="0"/>
              </a:rPr>
              <a:t>2</a:t>
            </a:r>
          </a:p>
        </p:txBody>
      </p:sp>
      <p:sp>
        <p:nvSpPr>
          <p:cNvPr id="23" name="Rectangle 26">
            <a:extLst>
              <a:ext uri="{FF2B5EF4-FFF2-40B4-BE49-F238E27FC236}">
                <a16:creationId xmlns:a16="http://schemas.microsoft.com/office/drawing/2014/main" id="{AE2FB360-E90C-4D11-86A3-A3BB30784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544512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l"/>
            <a:r>
              <a:rPr lang="en-US" altLang="en-US" sz="2000" dirty="0"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24" name="Line 28">
            <a:extLst>
              <a:ext uri="{FF2B5EF4-FFF2-40B4-BE49-F238E27FC236}">
                <a16:creationId xmlns:a16="http://schemas.microsoft.com/office/drawing/2014/main" id="{AFE210F1-EDC0-419A-93B6-2F08BC7E40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78948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25" name="Rectangle 29">
            <a:extLst>
              <a:ext uri="{FF2B5EF4-FFF2-40B4-BE49-F238E27FC236}">
                <a16:creationId xmlns:a16="http://schemas.microsoft.com/office/drawing/2014/main" id="{E10898EB-6D94-4476-B51A-74E209699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473700"/>
            <a:ext cx="73025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E (4)</a:t>
            </a:r>
          </a:p>
        </p:txBody>
      </p:sp>
      <p:sp>
        <p:nvSpPr>
          <p:cNvPr id="26" name="Text Box 30">
            <a:extLst>
              <a:ext uri="{FF2B5EF4-FFF2-40B4-BE49-F238E27FC236}">
                <a16:creationId xmlns:a16="http://schemas.microsoft.com/office/drawing/2014/main" id="{733BAF0D-BD9C-4DD5-BC0A-23756C94E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747278"/>
            <a:ext cx="12039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Determine the quantities of B, C, D, E, and F to produce one unit of A</a:t>
            </a:r>
          </a:p>
        </p:txBody>
      </p:sp>
      <p:sp>
        <p:nvSpPr>
          <p:cNvPr id="27" name="Rectangle 17">
            <a:extLst>
              <a:ext uri="{FF2B5EF4-FFF2-40B4-BE49-F238E27FC236}">
                <a16:creationId xmlns:a16="http://schemas.microsoft.com/office/drawing/2014/main" id="{DD5830CE-6586-49B7-ACCE-731EEB4B1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6732" y="4483100"/>
            <a:ext cx="3508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E</a:t>
            </a:r>
          </a:p>
        </p:txBody>
      </p:sp>
      <p:sp>
        <p:nvSpPr>
          <p:cNvPr id="29" name="Rectangle 17">
            <a:extLst>
              <a:ext uri="{FF2B5EF4-FFF2-40B4-BE49-F238E27FC236}">
                <a16:creationId xmlns:a16="http://schemas.microsoft.com/office/drawing/2014/main" id="{9213D38F-C416-4C2D-A3DF-8943816C7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5668" y="4327846"/>
            <a:ext cx="3508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E</a:t>
            </a:r>
          </a:p>
        </p:txBody>
      </p:sp>
      <p:sp>
        <p:nvSpPr>
          <p:cNvPr id="30" name="Rectangle 17">
            <a:extLst>
              <a:ext uri="{FF2B5EF4-FFF2-40B4-BE49-F238E27FC236}">
                <a16:creationId xmlns:a16="http://schemas.microsoft.com/office/drawing/2014/main" id="{1076DC99-60A8-4C72-A958-C6585AEBC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6245" y="5475622"/>
            <a:ext cx="3508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5302207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79467C1-D88A-4011-BB53-26C321781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1. </a:t>
            </a:r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EF46ED96-9B28-49C0-871F-933DD54DB8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2895600"/>
            <a:ext cx="4678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350EFDE4-3D86-4741-9D91-D4A6D407A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8512176" y="2928938"/>
            <a:ext cx="22225" cy="804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D29C81EF-3BF5-42FA-83DC-0C8625F5FDF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6825" y="2909888"/>
            <a:ext cx="0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F2367B52-D4E7-4345-91BF-B1931D2315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6263" y="371475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938D9A0A-5B20-4459-AC7C-C7468CF21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7859713" y="3733800"/>
            <a:ext cx="134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9329628C-3F62-4E2D-AF08-5F17B859F65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19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A640C401-DD39-4297-8027-2C5B769795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3575" y="37290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A5335A8B-D77D-41E7-9181-109AF3AC654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5425" y="376713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12" name="Line 13">
            <a:extLst>
              <a:ext uri="{FF2B5EF4-FFF2-40B4-BE49-F238E27FC236}">
                <a16:creationId xmlns:a16="http://schemas.microsoft.com/office/drawing/2014/main" id="{8070A9AC-7339-4DCE-9E8F-211AD24B3DF0}"/>
              </a:ext>
            </a:extLst>
          </p:cNvPr>
          <p:cNvSpPr>
            <a:spLocks noChangeShapeType="1"/>
          </p:cNvSpPr>
          <p:nvPr/>
        </p:nvSpPr>
        <p:spPr bwMode="auto">
          <a:xfrm>
            <a:off x="9217025" y="374808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3D2BA60A-C5FE-41B3-9434-85CC7B2AB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026" y="213360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A</a:t>
            </a:r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B7A5A6A6-D2C0-4FEE-8505-2FBE11FC6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398" y="4468813"/>
            <a:ext cx="1447797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l"/>
            <a:r>
              <a:rPr lang="en-US" altLang="en-US" sz="2000" dirty="0">
                <a:latin typeface="Book Antiqua" panose="02040602050305030304" pitchFamily="18" charset="0"/>
              </a:rPr>
              <a:t>D (3*2=6)</a:t>
            </a:r>
          </a:p>
        </p:txBody>
      </p:sp>
      <p:sp>
        <p:nvSpPr>
          <p:cNvPr id="15" name="Rectangle 17">
            <a:extLst>
              <a:ext uri="{FF2B5EF4-FFF2-40B4-BE49-F238E27FC236}">
                <a16:creationId xmlns:a16="http://schemas.microsoft.com/office/drawing/2014/main" id="{F0750357-4458-4D6C-8AE4-136A8227E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114" y="4483100"/>
            <a:ext cx="1233483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E(1*2=2)</a:t>
            </a:r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id="{3F7D7710-E92A-40ED-AAEA-8153DFC4D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8049" y="4330700"/>
            <a:ext cx="1233479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E (2*1=2)</a:t>
            </a:r>
          </a:p>
        </p:txBody>
      </p:sp>
      <p:sp>
        <p:nvSpPr>
          <p:cNvPr id="17" name="Rectangle 20">
            <a:extLst>
              <a:ext uri="{FF2B5EF4-FFF2-40B4-BE49-F238E27FC236}">
                <a16:creationId xmlns:a16="http://schemas.microsoft.com/office/drawing/2014/main" id="{1A1924D0-E38F-4008-8799-FF4CE42D5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7612" y="4330700"/>
            <a:ext cx="1233475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F (2*1=2)</a:t>
            </a:r>
          </a:p>
        </p:txBody>
      </p:sp>
      <p:sp>
        <p:nvSpPr>
          <p:cNvPr id="18" name="Rectangle 21">
            <a:extLst>
              <a:ext uri="{FF2B5EF4-FFF2-40B4-BE49-F238E27FC236}">
                <a16:creationId xmlns:a16="http://schemas.microsoft.com/office/drawing/2014/main" id="{5B9B3EC4-33D1-4583-B8AD-985626371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997200"/>
            <a:ext cx="8842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B (2)  </a:t>
            </a:r>
          </a:p>
        </p:txBody>
      </p:sp>
      <p:sp>
        <p:nvSpPr>
          <p:cNvPr id="19" name="Rectangle 22">
            <a:extLst>
              <a:ext uri="{FF2B5EF4-FFF2-40B4-BE49-F238E27FC236}">
                <a16:creationId xmlns:a16="http://schemas.microsoft.com/office/drawing/2014/main" id="{4E7C210B-3AF3-4D91-860F-FE8519C75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1" y="299720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C</a:t>
            </a:r>
          </a:p>
        </p:txBody>
      </p:sp>
      <p:sp>
        <p:nvSpPr>
          <p:cNvPr id="20" name="Rectangle 23">
            <a:extLst>
              <a:ext uri="{FF2B5EF4-FFF2-40B4-BE49-F238E27FC236}">
                <a16:creationId xmlns:a16="http://schemas.microsoft.com/office/drawing/2014/main" id="{B827EC94-D7D4-491B-8654-FCAC9494B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7413" y="2058988"/>
            <a:ext cx="9001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Level </a:t>
            </a:r>
          </a:p>
          <a:p>
            <a:r>
              <a:rPr lang="en-US" altLang="en-US" sz="2000" dirty="0">
                <a:latin typeface="Book Antiqua" panose="02040602050305030304" pitchFamily="18" charset="0"/>
              </a:rPr>
              <a:t>0</a:t>
            </a:r>
          </a:p>
        </p:txBody>
      </p:sp>
      <p:sp>
        <p:nvSpPr>
          <p:cNvPr id="21" name="Rectangle 24">
            <a:extLst>
              <a:ext uri="{FF2B5EF4-FFF2-40B4-BE49-F238E27FC236}">
                <a16:creationId xmlns:a16="http://schemas.microsoft.com/office/drawing/2014/main" id="{7AB3FBEA-544C-42E8-80F1-0E89A3530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31019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l"/>
            <a:r>
              <a:rPr lang="en-US" altLang="en-US" sz="2000" dirty="0"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22" name="Rectangle 25">
            <a:extLst>
              <a:ext uri="{FF2B5EF4-FFF2-40B4-BE49-F238E27FC236}">
                <a16:creationId xmlns:a16="http://schemas.microsoft.com/office/drawing/2014/main" id="{0EF1697F-2FFD-4524-AC96-393EAE423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l"/>
            <a:r>
              <a:rPr lang="en-US" altLang="en-US" sz="2000" dirty="0">
                <a:latin typeface="Book Antiqua" panose="02040602050305030304" pitchFamily="18" charset="0"/>
              </a:rPr>
              <a:t>2</a:t>
            </a:r>
          </a:p>
        </p:txBody>
      </p:sp>
      <p:sp>
        <p:nvSpPr>
          <p:cNvPr id="23" name="Rectangle 26">
            <a:extLst>
              <a:ext uri="{FF2B5EF4-FFF2-40B4-BE49-F238E27FC236}">
                <a16:creationId xmlns:a16="http://schemas.microsoft.com/office/drawing/2014/main" id="{AE2FB360-E90C-4D11-86A3-A3BB30784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544512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l"/>
            <a:r>
              <a:rPr lang="en-US" altLang="en-US" sz="2000" dirty="0"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24" name="Line 28">
            <a:extLst>
              <a:ext uri="{FF2B5EF4-FFF2-40B4-BE49-F238E27FC236}">
                <a16:creationId xmlns:a16="http://schemas.microsoft.com/office/drawing/2014/main" id="{AFE210F1-EDC0-419A-93B6-2F08BC7E40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789488"/>
            <a:ext cx="0" cy="46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25" name="Rectangle 29">
            <a:extLst>
              <a:ext uri="{FF2B5EF4-FFF2-40B4-BE49-F238E27FC236}">
                <a16:creationId xmlns:a16="http://schemas.microsoft.com/office/drawing/2014/main" id="{E10898EB-6D94-4476-B51A-74E209699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199" y="5473700"/>
            <a:ext cx="762001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E (4</a:t>
            </a:r>
          </a:p>
        </p:txBody>
      </p:sp>
      <p:sp>
        <p:nvSpPr>
          <p:cNvPr id="26" name="Text Box 30">
            <a:extLst>
              <a:ext uri="{FF2B5EF4-FFF2-40B4-BE49-F238E27FC236}">
                <a16:creationId xmlns:a16="http://schemas.microsoft.com/office/drawing/2014/main" id="{733BAF0D-BD9C-4DD5-BC0A-23756C94E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747278"/>
            <a:ext cx="12039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Determine the quantities of B, C, D, E, and F to produce one unit of A</a:t>
            </a:r>
          </a:p>
        </p:txBody>
      </p:sp>
      <p:sp>
        <p:nvSpPr>
          <p:cNvPr id="27" name="Text Box 30">
            <a:extLst>
              <a:ext uri="{FF2B5EF4-FFF2-40B4-BE49-F238E27FC236}">
                <a16:creationId xmlns:a16="http://schemas.microsoft.com/office/drawing/2014/main" id="{43207E95-DBAA-437A-8A96-34493A2AD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" y="6023062"/>
            <a:ext cx="12039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A(1), B(2), C, D(6), E(28), and F (2)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0F605FA-6B14-4CC8-86D6-7BA58D8CF8AE}"/>
              </a:ext>
            </a:extLst>
          </p:cNvPr>
          <p:cNvSpPr txBox="1"/>
          <p:nvPr/>
        </p:nvSpPr>
        <p:spPr>
          <a:xfrm>
            <a:off x="3291218" y="5473700"/>
            <a:ext cx="9215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*6=24)</a:t>
            </a:r>
          </a:p>
        </p:txBody>
      </p:sp>
    </p:spTree>
    <p:extLst>
      <p:ext uri="{BB962C8B-B14F-4D97-AF65-F5344CB8AC3E}">
        <p14:creationId xmlns:p14="http://schemas.microsoft.com/office/powerpoint/2010/main" val="397222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8D71EEC-ABE9-4B87-97CC-1B379ADE0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5" name="Text Box 35">
            <a:extLst>
              <a:ext uri="{FF2B5EF4-FFF2-40B4-BE49-F238E27FC236}">
                <a16:creationId xmlns:a16="http://schemas.microsoft.com/office/drawing/2014/main" id="{942E10A5-7F89-4C18-9629-FE7DA8A3C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1909" y="741870"/>
            <a:ext cx="121919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Determine the quantities of these components that we need to order or assemble to satisfy demand of 10A.</a:t>
            </a:r>
          </a:p>
          <a:p>
            <a:r>
              <a:rPr lang="en-US" altLang="en-US" sz="2400" dirty="0">
                <a:latin typeface="Book Antiqua" panose="02040602050305030304" pitchFamily="18" charset="0"/>
              </a:rPr>
              <a:t>Inventory: B=4, C=10, D=8, E=60, F=0</a:t>
            </a:r>
          </a:p>
          <a:p>
            <a:pPr algn="l"/>
            <a:endParaRPr lang="en-US" altLang="en-US" sz="2400" dirty="0">
              <a:latin typeface="Book Antiqua" panose="02040602050305030304" pitchFamily="18" charset="0"/>
            </a:endParaRPr>
          </a:p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 </a:t>
            </a:r>
          </a:p>
        </p:txBody>
      </p:sp>
      <p:grpSp>
        <p:nvGrpSpPr>
          <p:cNvPr id="6" name="Group 39">
            <a:extLst>
              <a:ext uri="{FF2B5EF4-FFF2-40B4-BE49-F238E27FC236}">
                <a16:creationId xmlns:a16="http://schemas.microsoft.com/office/drawing/2014/main" id="{F8B921E6-9B37-4D66-A0AB-80C0E4AD0918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2274461"/>
            <a:ext cx="7072312" cy="3790950"/>
            <a:chOff x="585" y="1310"/>
            <a:chExt cx="4455" cy="2388"/>
          </a:xfrm>
        </p:grpSpPr>
        <p:sp>
          <p:nvSpPr>
            <p:cNvPr id="7" name="Line 40">
              <a:extLst>
                <a:ext uri="{FF2B5EF4-FFF2-40B4-BE49-F238E27FC236}">
                  <a16:creationId xmlns:a16="http://schemas.microsoft.com/office/drawing/2014/main" id="{F4D7B473-EBE1-4FDE-A3A3-2A5403325A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7" y="1824"/>
              <a:ext cx="29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8" name="Line 41">
              <a:extLst>
                <a:ext uri="{FF2B5EF4-FFF2-40B4-BE49-F238E27FC236}">
                  <a16:creationId xmlns:a16="http://schemas.microsoft.com/office/drawing/2014/main" id="{5A0CD5A8-6E81-4AEA-BB43-35C52F260F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9" name="Line 42">
              <a:extLst>
                <a:ext uri="{FF2B5EF4-FFF2-40B4-BE49-F238E27FC236}">
                  <a16:creationId xmlns:a16="http://schemas.microsoft.com/office/drawing/2014/main" id="{D3877FE6-71EF-4579-A864-1BB88D0C18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" y="1833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0" name="Line 43">
              <a:extLst>
                <a:ext uri="{FF2B5EF4-FFF2-40B4-BE49-F238E27FC236}">
                  <a16:creationId xmlns:a16="http://schemas.microsoft.com/office/drawing/2014/main" id="{58FB6ADF-3622-49DD-A07C-D74C6C3422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3" y="2340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1" name="Line 44">
              <a:extLst>
                <a:ext uri="{FF2B5EF4-FFF2-40B4-BE49-F238E27FC236}">
                  <a16:creationId xmlns:a16="http://schemas.microsoft.com/office/drawing/2014/main" id="{CABEF831-BBDD-4060-BD14-B04D79AF65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2" name="Line 45">
              <a:extLst>
                <a:ext uri="{FF2B5EF4-FFF2-40B4-BE49-F238E27FC236}">
                  <a16:creationId xmlns:a16="http://schemas.microsoft.com/office/drawing/2014/main" id="{650A75C0-BFB4-4149-9A12-9F628E5C3E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4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3" name="Line 46">
              <a:extLst>
                <a:ext uri="{FF2B5EF4-FFF2-40B4-BE49-F238E27FC236}">
                  <a16:creationId xmlns:a16="http://schemas.microsoft.com/office/drawing/2014/main" id="{5554F7C2-95B3-423F-B826-91D2DCD923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8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4" name="Line 47">
              <a:extLst>
                <a:ext uri="{FF2B5EF4-FFF2-40B4-BE49-F238E27FC236}">
                  <a16:creationId xmlns:a16="http://schemas.microsoft.com/office/drawing/2014/main" id="{CA81BCF3-6EA1-426B-A1E2-323EE4DCDD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5" name="Line 48">
              <a:extLst>
                <a:ext uri="{FF2B5EF4-FFF2-40B4-BE49-F238E27FC236}">
                  <a16:creationId xmlns:a16="http://schemas.microsoft.com/office/drawing/2014/main" id="{1B3736B7-C988-44C0-B03C-9866553DC3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6" name="Rectangle 49">
              <a:extLst>
                <a:ext uri="{FF2B5EF4-FFF2-40B4-BE49-F238E27FC236}">
                  <a16:creationId xmlns:a16="http://schemas.microsoft.com/office/drawing/2014/main" id="{86B8F6D1-006B-4B6B-BFCF-6B3419AA8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6" y="1344"/>
              <a:ext cx="51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A(10)</a:t>
              </a:r>
            </a:p>
          </p:txBody>
        </p:sp>
        <p:sp>
          <p:nvSpPr>
            <p:cNvPr id="17" name="Rectangle 50">
              <a:extLst>
                <a:ext uri="{FF2B5EF4-FFF2-40B4-BE49-F238E27FC236}">
                  <a16:creationId xmlns:a16="http://schemas.microsoft.com/office/drawing/2014/main" id="{8AAF30C7-F0BC-4DA6-9185-2675B700F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815"/>
              <a:ext cx="4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dirty="0">
                  <a:latin typeface="Book Antiqua" panose="02040602050305030304" pitchFamily="18" charset="0"/>
                </a:rPr>
                <a:t>D (3)</a:t>
              </a:r>
            </a:p>
          </p:txBody>
        </p:sp>
        <p:sp>
          <p:nvSpPr>
            <p:cNvPr id="18" name="Rectangle 51">
              <a:extLst>
                <a:ext uri="{FF2B5EF4-FFF2-40B4-BE49-F238E27FC236}">
                  <a16:creationId xmlns:a16="http://schemas.microsoft.com/office/drawing/2014/main" id="{A9626A17-F44C-420B-B0F3-E7BA969E6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7" y="2824"/>
              <a:ext cx="22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E</a:t>
              </a:r>
            </a:p>
          </p:txBody>
        </p:sp>
        <p:sp>
          <p:nvSpPr>
            <p:cNvPr id="19" name="Rectangle 52">
              <a:extLst>
                <a:ext uri="{FF2B5EF4-FFF2-40B4-BE49-F238E27FC236}">
                  <a16:creationId xmlns:a16="http://schemas.microsoft.com/office/drawing/2014/main" id="{EFEF8797-7AB9-43C9-A0F3-A5488AAAB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2" y="2728"/>
              <a:ext cx="4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E (2)</a:t>
              </a:r>
            </a:p>
          </p:txBody>
        </p:sp>
        <p:sp>
          <p:nvSpPr>
            <p:cNvPr id="20" name="Rectangle 53">
              <a:extLst>
                <a:ext uri="{FF2B5EF4-FFF2-40B4-BE49-F238E27FC236}">
                  <a16:creationId xmlns:a16="http://schemas.microsoft.com/office/drawing/2014/main" id="{3E265908-C9B4-40CD-B017-54DCB95C5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" y="2728"/>
              <a:ext cx="4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F (2)</a:t>
              </a:r>
            </a:p>
          </p:txBody>
        </p:sp>
        <p:sp>
          <p:nvSpPr>
            <p:cNvPr id="21" name="Rectangle 54">
              <a:extLst>
                <a:ext uri="{FF2B5EF4-FFF2-40B4-BE49-F238E27FC236}">
                  <a16:creationId xmlns:a16="http://schemas.microsoft.com/office/drawing/2014/main" id="{9A48C538-773A-41BF-98D7-2E308E7F0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1888"/>
              <a:ext cx="5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B (2)  </a:t>
              </a:r>
            </a:p>
          </p:txBody>
        </p:sp>
        <p:sp>
          <p:nvSpPr>
            <p:cNvPr id="22" name="Rectangle 55">
              <a:extLst>
                <a:ext uri="{FF2B5EF4-FFF2-40B4-BE49-F238E27FC236}">
                  <a16:creationId xmlns:a16="http://schemas.microsoft.com/office/drawing/2014/main" id="{ECA1C0A5-ECD6-4AA9-A9E8-924763567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888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C</a:t>
              </a:r>
            </a:p>
          </p:txBody>
        </p:sp>
        <p:sp>
          <p:nvSpPr>
            <p:cNvPr id="23" name="Rectangle 56">
              <a:extLst>
                <a:ext uri="{FF2B5EF4-FFF2-40B4-BE49-F238E27FC236}">
                  <a16:creationId xmlns:a16="http://schemas.microsoft.com/office/drawing/2014/main" id="{AB674092-FCCF-4602-9EDD-EC0F1BF48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" y="1310"/>
              <a:ext cx="567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Level </a:t>
              </a:r>
            </a:p>
            <a:p>
              <a:r>
                <a:rPr lang="en-US" altLang="en-US" sz="2000" dirty="0">
                  <a:latin typeface="Book Antiqua" panose="02040602050305030304" pitchFamily="18" charset="0"/>
                </a:rPr>
                <a:t>0</a:t>
              </a:r>
            </a:p>
          </p:txBody>
        </p:sp>
        <p:sp>
          <p:nvSpPr>
            <p:cNvPr id="24" name="Rectangle 57">
              <a:extLst>
                <a:ext uri="{FF2B5EF4-FFF2-40B4-BE49-F238E27FC236}">
                  <a16:creationId xmlns:a16="http://schemas.microsoft.com/office/drawing/2014/main" id="{68FBA0C2-755E-4C0C-A384-075B3AD50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1954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dirty="0">
                  <a:latin typeface="Book Antiqua" panose="02040602050305030304" pitchFamily="18" charset="0"/>
                </a:rPr>
                <a:t>1</a:t>
              </a:r>
            </a:p>
          </p:txBody>
        </p:sp>
        <p:sp>
          <p:nvSpPr>
            <p:cNvPr id="25" name="Rectangle 58">
              <a:extLst>
                <a:ext uri="{FF2B5EF4-FFF2-40B4-BE49-F238E27FC236}">
                  <a16:creationId xmlns:a16="http://schemas.microsoft.com/office/drawing/2014/main" id="{FD64AA50-2CB8-40A9-9E7C-F65966044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2818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dirty="0">
                  <a:latin typeface="Book Antiqua" panose="02040602050305030304" pitchFamily="18" charset="0"/>
                </a:rPr>
                <a:t>2</a:t>
              </a:r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94191147-B3EA-487B-B0D2-B49A1A543E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3430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dirty="0">
                  <a:latin typeface="Book Antiqua" panose="02040602050305030304" pitchFamily="18" charset="0"/>
                </a:rPr>
                <a:t>3</a:t>
              </a:r>
            </a:p>
          </p:txBody>
        </p:sp>
        <p:sp>
          <p:nvSpPr>
            <p:cNvPr id="27" name="Line 60">
              <a:extLst>
                <a:ext uri="{FF2B5EF4-FFF2-40B4-BE49-F238E27FC236}">
                  <a16:creationId xmlns:a16="http://schemas.microsoft.com/office/drawing/2014/main" id="{A3A60D34-B08C-4688-A2F1-00966B1A0B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017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28" name="Rectangle 61">
              <a:extLst>
                <a:ext uri="{FF2B5EF4-FFF2-40B4-BE49-F238E27FC236}">
                  <a16:creationId xmlns:a16="http://schemas.microsoft.com/office/drawing/2014/main" id="{72417F53-AA62-4199-95EA-160FF50D2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3448"/>
              <a:ext cx="4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E (4)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801053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8D71EEC-ABE9-4B87-97CC-1B379ADE0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grpSp>
        <p:nvGrpSpPr>
          <p:cNvPr id="6" name="Group 39">
            <a:extLst>
              <a:ext uri="{FF2B5EF4-FFF2-40B4-BE49-F238E27FC236}">
                <a16:creationId xmlns:a16="http://schemas.microsoft.com/office/drawing/2014/main" id="{F8B921E6-9B37-4D66-A0AB-80C0E4AD0918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2274461"/>
            <a:ext cx="7385048" cy="3790950"/>
            <a:chOff x="585" y="1310"/>
            <a:chExt cx="4652" cy="2388"/>
          </a:xfrm>
        </p:grpSpPr>
        <p:sp>
          <p:nvSpPr>
            <p:cNvPr id="7" name="Line 40">
              <a:extLst>
                <a:ext uri="{FF2B5EF4-FFF2-40B4-BE49-F238E27FC236}">
                  <a16:creationId xmlns:a16="http://schemas.microsoft.com/office/drawing/2014/main" id="{F4D7B473-EBE1-4FDE-A3A3-2A5403325A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7" y="1824"/>
              <a:ext cx="29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8" name="Line 41">
              <a:extLst>
                <a:ext uri="{FF2B5EF4-FFF2-40B4-BE49-F238E27FC236}">
                  <a16:creationId xmlns:a16="http://schemas.microsoft.com/office/drawing/2014/main" id="{5A0CD5A8-6E81-4AEA-BB43-35C52F260F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9" name="Line 42">
              <a:extLst>
                <a:ext uri="{FF2B5EF4-FFF2-40B4-BE49-F238E27FC236}">
                  <a16:creationId xmlns:a16="http://schemas.microsoft.com/office/drawing/2014/main" id="{D3877FE6-71EF-4579-A864-1BB88D0C18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" y="1833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0" name="Line 43">
              <a:extLst>
                <a:ext uri="{FF2B5EF4-FFF2-40B4-BE49-F238E27FC236}">
                  <a16:creationId xmlns:a16="http://schemas.microsoft.com/office/drawing/2014/main" id="{58FB6ADF-3622-49DD-A07C-D74C6C3422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3" y="2340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1" name="Line 44">
              <a:extLst>
                <a:ext uri="{FF2B5EF4-FFF2-40B4-BE49-F238E27FC236}">
                  <a16:creationId xmlns:a16="http://schemas.microsoft.com/office/drawing/2014/main" id="{CABEF831-BBDD-4060-BD14-B04D79AF65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2" name="Line 45">
              <a:extLst>
                <a:ext uri="{FF2B5EF4-FFF2-40B4-BE49-F238E27FC236}">
                  <a16:creationId xmlns:a16="http://schemas.microsoft.com/office/drawing/2014/main" id="{650A75C0-BFB4-4149-9A12-9F628E5C3E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4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3" name="Line 46">
              <a:extLst>
                <a:ext uri="{FF2B5EF4-FFF2-40B4-BE49-F238E27FC236}">
                  <a16:creationId xmlns:a16="http://schemas.microsoft.com/office/drawing/2014/main" id="{5554F7C2-95B3-423F-B826-91D2DCD923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8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4" name="Line 47">
              <a:extLst>
                <a:ext uri="{FF2B5EF4-FFF2-40B4-BE49-F238E27FC236}">
                  <a16:creationId xmlns:a16="http://schemas.microsoft.com/office/drawing/2014/main" id="{CA81BCF3-6EA1-426B-A1E2-323EE4DCDD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5" name="Line 48">
              <a:extLst>
                <a:ext uri="{FF2B5EF4-FFF2-40B4-BE49-F238E27FC236}">
                  <a16:creationId xmlns:a16="http://schemas.microsoft.com/office/drawing/2014/main" id="{1B3736B7-C988-44C0-B03C-9866553DC3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6" name="Rectangle 49">
              <a:extLst>
                <a:ext uri="{FF2B5EF4-FFF2-40B4-BE49-F238E27FC236}">
                  <a16:creationId xmlns:a16="http://schemas.microsoft.com/office/drawing/2014/main" id="{86B8F6D1-006B-4B6B-BFCF-6B3419AA8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6" y="1344"/>
              <a:ext cx="51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A(10)</a:t>
              </a:r>
            </a:p>
          </p:txBody>
        </p:sp>
        <p:sp>
          <p:nvSpPr>
            <p:cNvPr id="17" name="Rectangle 50">
              <a:extLst>
                <a:ext uri="{FF2B5EF4-FFF2-40B4-BE49-F238E27FC236}">
                  <a16:creationId xmlns:a16="http://schemas.microsoft.com/office/drawing/2014/main" id="{8AAF30C7-F0BC-4DA6-9185-2675B700F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815"/>
              <a:ext cx="4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dirty="0">
                  <a:latin typeface="Book Antiqua" panose="02040602050305030304" pitchFamily="18" charset="0"/>
                </a:rPr>
                <a:t>D (3)</a:t>
              </a:r>
            </a:p>
          </p:txBody>
        </p:sp>
        <p:sp>
          <p:nvSpPr>
            <p:cNvPr id="18" name="Rectangle 51">
              <a:extLst>
                <a:ext uri="{FF2B5EF4-FFF2-40B4-BE49-F238E27FC236}">
                  <a16:creationId xmlns:a16="http://schemas.microsoft.com/office/drawing/2014/main" id="{A9626A17-F44C-420B-B0F3-E7BA969E6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7" y="2824"/>
              <a:ext cx="22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E</a:t>
              </a:r>
            </a:p>
          </p:txBody>
        </p:sp>
        <p:sp>
          <p:nvSpPr>
            <p:cNvPr id="19" name="Rectangle 52">
              <a:extLst>
                <a:ext uri="{FF2B5EF4-FFF2-40B4-BE49-F238E27FC236}">
                  <a16:creationId xmlns:a16="http://schemas.microsoft.com/office/drawing/2014/main" id="{EFEF8797-7AB9-43C9-A0F3-A5488AAAB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2" y="2728"/>
              <a:ext cx="4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E (2)</a:t>
              </a:r>
            </a:p>
          </p:txBody>
        </p:sp>
        <p:sp>
          <p:nvSpPr>
            <p:cNvPr id="20" name="Rectangle 53">
              <a:extLst>
                <a:ext uri="{FF2B5EF4-FFF2-40B4-BE49-F238E27FC236}">
                  <a16:creationId xmlns:a16="http://schemas.microsoft.com/office/drawing/2014/main" id="{3E265908-C9B4-40CD-B017-54DCB95C5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" y="2728"/>
              <a:ext cx="4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F (2)</a:t>
              </a:r>
            </a:p>
          </p:txBody>
        </p:sp>
        <p:sp>
          <p:nvSpPr>
            <p:cNvPr id="21" name="Rectangle 54">
              <a:extLst>
                <a:ext uri="{FF2B5EF4-FFF2-40B4-BE49-F238E27FC236}">
                  <a16:creationId xmlns:a16="http://schemas.microsoft.com/office/drawing/2014/main" id="{9A48C538-773A-41BF-98D7-2E308E7F0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1888"/>
              <a:ext cx="11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B (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10</a:t>
              </a:r>
              <a:r>
                <a:rPr lang="en-US" altLang="en-US" sz="2000" dirty="0">
                  <a:latin typeface="Book Antiqua" panose="02040602050305030304" pitchFamily="18" charset="0"/>
                  <a:sym typeface="Symbol" panose="05050102010706020507" pitchFamily="18" charset="2"/>
                </a:rPr>
                <a:t></a:t>
              </a:r>
              <a:r>
                <a:rPr lang="en-US" altLang="en-US" sz="2000" dirty="0">
                  <a:latin typeface="Book Antiqua" panose="02040602050305030304" pitchFamily="18" charset="0"/>
                </a:rPr>
                <a:t>2-</a:t>
              </a:r>
              <a:r>
                <a:rPr lang="en-US" altLang="en-US" sz="2000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4</a:t>
              </a:r>
              <a:r>
                <a:rPr lang="en-US" altLang="en-US" sz="2000" dirty="0">
                  <a:latin typeface="Book Antiqua" panose="02040602050305030304" pitchFamily="18" charset="0"/>
                </a:rPr>
                <a:t>=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16</a:t>
              </a:r>
              <a:r>
                <a:rPr lang="en-US" altLang="en-US" sz="2000" dirty="0">
                  <a:latin typeface="Book Antiqua" panose="02040602050305030304" pitchFamily="18" charset="0"/>
                </a:rPr>
                <a:t>)  </a:t>
              </a:r>
            </a:p>
          </p:txBody>
        </p:sp>
        <p:sp>
          <p:nvSpPr>
            <p:cNvPr id="22" name="Rectangle 55">
              <a:extLst>
                <a:ext uri="{FF2B5EF4-FFF2-40B4-BE49-F238E27FC236}">
                  <a16:creationId xmlns:a16="http://schemas.microsoft.com/office/drawing/2014/main" id="{ECA1C0A5-ECD6-4AA9-A9E8-924763567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888"/>
              <a:ext cx="10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C(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10</a:t>
              </a:r>
              <a:r>
                <a:rPr lang="en-US" altLang="en-US" sz="2000" dirty="0">
                  <a:latin typeface="Book Antiqua" panose="02040602050305030304" pitchFamily="18" charset="0"/>
                  <a:sym typeface="Symbol" panose="05050102010706020507" pitchFamily="18" charset="2"/>
                </a:rPr>
                <a:t>1-</a:t>
              </a:r>
              <a:r>
                <a:rPr lang="en-US" altLang="en-US" sz="2000" dirty="0">
                  <a:solidFill>
                    <a:srgbClr val="00B050"/>
                  </a:solidFill>
                  <a:latin typeface="Book Antiqua" panose="02040602050305030304" pitchFamily="18" charset="0"/>
                  <a:sym typeface="Symbol" panose="05050102010706020507" pitchFamily="18" charset="2"/>
                </a:rPr>
                <a:t>10</a:t>
              </a:r>
              <a:r>
                <a:rPr lang="en-US" altLang="en-US" sz="2000" dirty="0">
                  <a:latin typeface="Book Antiqua" panose="02040602050305030304" pitchFamily="18" charset="0"/>
                  <a:sym typeface="Symbol" panose="05050102010706020507" pitchFamily="18" charset="2"/>
                </a:rPr>
                <a:t>=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  <a:sym typeface="Symbol" panose="05050102010706020507" pitchFamily="18" charset="2"/>
                </a:rPr>
                <a:t>0</a:t>
              </a:r>
              <a:r>
                <a:rPr lang="en-US" altLang="en-US" sz="2000" dirty="0">
                  <a:latin typeface="Book Antiqua" panose="02040602050305030304" pitchFamily="18" charset="0"/>
                  <a:sym typeface="Symbol" panose="05050102010706020507" pitchFamily="18" charset="2"/>
                </a:rPr>
                <a:t>)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23" name="Rectangle 56">
              <a:extLst>
                <a:ext uri="{FF2B5EF4-FFF2-40B4-BE49-F238E27FC236}">
                  <a16:creationId xmlns:a16="http://schemas.microsoft.com/office/drawing/2014/main" id="{AB674092-FCCF-4602-9EDD-EC0F1BF48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" y="1310"/>
              <a:ext cx="567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Level </a:t>
              </a:r>
            </a:p>
            <a:p>
              <a:r>
                <a:rPr lang="en-US" altLang="en-US" sz="2000" dirty="0">
                  <a:latin typeface="Book Antiqua" panose="02040602050305030304" pitchFamily="18" charset="0"/>
                </a:rPr>
                <a:t>0</a:t>
              </a:r>
            </a:p>
          </p:txBody>
        </p:sp>
        <p:sp>
          <p:nvSpPr>
            <p:cNvPr id="24" name="Rectangle 57">
              <a:extLst>
                <a:ext uri="{FF2B5EF4-FFF2-40B4-BE49-F238E27FC236}">
                  <a16:creationId xmlns:a16="http://schemas.microsoft.com/office/drawing/2014/main" id="{68FBA0C2-755E-4C0C-A384-075B3AD50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1954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dirty="0">
                  <a:latin typeface="Book Antiqua" panose="02040602050305030304" pitchFamily="18" charset="0"/>
                </a:rPr>
                <a:t>1</a:t>
              </a:r>
            </a:p>
          </p:txBody>
        </p:sp>
        <p:sp>
          <p:nvSpPr>
            <p:cNvPr id="25" name="Rectangle 58">
              <a:extLst>
                <a:ext uri="{FF2B5EF4-FFF2-40B4-BE49-F238E27FC236}">
                  <a16:creationId xmlns:a16="http://schemas.microsoft.com/office/drawing/2014/main" id="{FD64AA50-2CB8-40A9-9E7C-F65966044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2818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dirty="0">
                  <a:latin typeface="Book Antiqua" panose="02040602050305030304" pitchFamily="18" charset="0"/>
                </a:rPr>
                <a:t>2</a:t>
              </a:r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94191147-B3EA-487B-B0D2-B49A1A543E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3430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dirty="0">
                  <a:latin typeface="Book Antiqua" panose="02040602050305030304" pitchFamily="18" charset="0"/>
                </a:rPr>
                <a:t>3</a:t>
              </a:r>
            </a:p>
          </p:txBody>
        </p:sp>
        <p:sp>
          <p:nvSpPr>
            <p:cNvPr id="27" name="Line 60">
              <a:extLst>
                <a:ext uri="{FF2B5EF4-FFF2-40B4-BE49-F238E27FC236}">
                  <a16:creationId xmlns:a16="http://schemas.microsoft.com/office/drawing/2014/main" id="{A3A60D34-B08C-4688-A2F1-00966B1A0B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017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28" name="Rectangle 61">
              <a:extLst>
                <a:ext uri="{FF2B5EF4-FFF2-40B4-BE49-F238E27FC236}">
                  <a16:creationId xmlns:a16="http://schemas.microsoft.com/office/drawing/2014/main" id="{72417F53-AA62-4199-95EA-160FF50D2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3448"/>
              <a:ext cx="4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E (4)</a:t>
              </a:r>
            </a:p>
          </p:txBody>
        </p:sp>
      </p:grpSp>
      <p:sp>
        <p:nvSpPr>
          <p:cNvPr id="29" name="Text Box 35">
            <a:extLst>
              <a:ext uri="{FF2B5EF4-FFF2-40B4-BE49-F238E27FC236}">
                <a16:creationId xmlns:a16="http://schemas.microsoft.com/office/drawing/2014/main" id="{FFC31721-92C8-455D-A475-9E7332337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5726" y="749073"/>
            <a:ext cx="121919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10A. Inventory: B=4, C=10, D=8, E=60, F=0 </a:t>
            </a:r>
          </a:p>
        </p:txBody>
      </p:sp>
      <p:sp>
        <p:nvSpPr>
          <p:cNvPr id="30" name="Text Box 35">
            <a:extLst>
              <a:ext uri="{FF2B5EF4-FFF2-40B4-BE49-F238E27FC236}">
                <a16:creationId xmlns:a16="http://schemas.microsoft.com/office/drawing/2014/main" id="{14F8FA4B-D8C3-4895-8203-675246BA8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5727" y="1193672"/>
            <a:ext cx="121919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10A. Inventory: B=0, C=0, D=8, E=60, F=0 </a:t>
            </a:r>
          </a:p>
        </p:txBody>
      </p:sp>
    </p:spTree>
    <p:extLst>
      <p:ext uri="{BB962C8B-B14F-4D97-AF65-F5344CB8AC3E}">
        <p14:creationId xmlns:p14="http://schemas.microsoft.com/office/powerpoint/2010/main" val="36837768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8D71EEC-ABE9-4B87-97CC-1B379ADE0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grpSp>
        <p:nvGrpSpPr>
          <p:cNvPr id="6" name="Group 39">
            <a:extLst>
              <a:ext uri="{FF2B5EF4-FFF2-40B4-BE49-F238E27FC236}">
                <a16:creationId xmlns:a16="http://schemas.microsoft.com/office/drawing/2014/main" id="{F8B921E6-9B37-4D66-A0AB-80C0E4AD0918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2274461"/>
            <a:ext cx="7072313" cy="3790950"/>
            <a:chOff x="585" y="1310"/>
            <a:chExt cx="4455" cy="2388"/>
          </a:xfrm>
        </p:grpSpPr>
        <p:sp>
          <p:nvSpPr>
            <p:cNvPr id="7" name="Line 40">
              <a:extLst>
                <a:ext uri="{FF2B5EF4-FFF2-40B4-BE49-F238E27FC236}">
                  <a16:creationId xmlns:a16="http://schemas.microsoft.com/office/drawing/2014/main" id="{F4D7B473-EBE1-4FDE-A3A3-2A5403325A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7" y="1824"/>
              <a:ext cx="29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8" name="Line 41">
              <a:extLst>
                <a:ext uri="{FF2B5EF4-FFF2-40B4-BE49-F238E27FC236}">
                  <a16:creationId xmlns:a16="http://schemas.microsoft.com/office/drawing/2014/main" id="{5A0CD5A8-6E81-4AEA-BB43-35C52F260F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9" name="Line 42">
              <a:extLst>
                <a:ext uri="{FF2B5EF4-FFF2-40B4-BE49-F238E27FC236}">
                  <a16:creationId xmlns:a16="http://schemas.microsoft.com/office/drawing/2014/main" id="{D3877FE6-71EF-4579-A864-1BB88D0C18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" y="1833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0" name="Line 43">
              <a:extLst>
                <a:ext uri="{FF2B5EF4-FFF2-40B4-BE49-F238E27FC236}">
                  <a16:creationId xmlns:a16="http://schemas.microsoft.com/office/drawing/2014/main" id="{58FB6ADF-3622-49DD-A07C-D74C6C3422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3" y="2340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1" name="Line 44">
              <a:extLst>
                <a:ext uri="{FF2B5EF4-FFF2-40B4-BE49-F238E27FC236}">
                  <a16:creationId xmlns:a16="http://schemas.microsoft.com/office/drawing/2014/main" id="{CABEF831-BBDD-4060-BD14-B04D79AF65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2" name="Line 45">
              <a:extLst>
                <a:ext uri="{FF2B5EF4-FFF2-40B4-BE49-F238E27FC236}">
                  <a16:creationId xmlns:a16="http://schemas.microsoft.com/office/drawing/2014/main" id="{650A75C0-BFB4-4149-9A12-9F628E5C3E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4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3" name="Line 46">
              <a:extLst>
                <a:ext uri="{FF2B5EF4-FFF2-40B4-BE49-F238E27FC236}">
                  <a16:creationId xmlns:a16="http://schemas.microsoft.com/office/drawing/2014/main" id="{5554F7C2-95B3-423F-B826-91D2DCD923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8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4" name="Line 47">
              <a:extLst>
                <a:ext uri="{FF2B5EF4-FFF2-40B4-BE49-F238E27FC236}">
                  <a16:creationId xmlns:a16="http://schemas.microsoft.com/office/drawing/2014/main" id="{CA81BCF3-6EA1-426B-A1E2-323EE4DCDD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5" name="Line 48">
              <a:extLst>
                <a:ext uri="{FF2B5EF4-FFF2-40B4-BE49-F238E27FC236}">
                  <a16:creationId xmlns:a16="http://schemas.microsoft.com/office/drawing/2014/main" id="{1B3736B7-C988-44C0-B03C-9866553DC3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6" name="Rectangle 49">
              <a:extLst>
                <a:ext uri="{FF2B5EF4-FFF2-40B4-BE49-F238E27FC236}">
                  <a16:creationId xmlns:a16="http://schemas.microsoft.com/office/drawing/2014/main" id="{86B8F6D1-006B-4B6B-BFCF-6B3419AA8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6" y="1344"/>
              <a:ext cx="51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A(10)</a:t>
              </a:r>
            </a:p>
          </p:txBody>
        </p:sp>
        <p:sp>
          <p:nvSpPr>
            <p:cNvPr id="17" name="Rectangle 50">
              <a:extLst>
                <a:ext uri="{FF2B5EF4-FFF2-40B4-BE49-F238E27FC236}">
                  <a16:creationId xmlns:a16="http://schemas.microsoft.com/office/drawing/2014/main" id="{8AAF30C7-F0BC-4DA6-9185-2675B700F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7" y="2820"/>
              <a:ext cx="111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D (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16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  <a:sym typeface="Symbol" panose="05050102010706020507" pitchFamily="18" charset="2"/>
                </a:rPr>
                <a:t>3</a:t>
              </a:r>
              <a:r>
                <a:rPr lang="en-US" altLang="en-US" sz="2000" dirty="0">
                  <a:latin typeface="Book Antiqua" panose="02040602050305030304" pitchFamily="18" charset="0"/>
                  <a:sym typeface="Symbol" panose="05050102010706020507" pitchFamily="18" charset="2"/>
                </a:rPr>
                <a:t>-</a:t>
              </a:r>
              <a:r>
                <a:rPr lang="en-US" altLang="en-US" sz="2000" dirty="0">
                  <a:solidFill>
                    <a:srgbClr val="00B050"/>
                  </a:solidFill>
                  <a:latin typeface="Book Antiqua" panose="02040602050305030304" pitchFamily="18" charset="0"/>
                  <a:sym typeface="Symbol" panose="05050102010706020507" pitchFamily="18" charset="2"/>
                </a:rPr>
                <a:t>8</a:t>
              </a:r>
              <a:r>
                <a:rPr lang="en-US" altLang="en-US" sz="2000" dirty="0">
                  <a:latin typeface="Book Antiqua" panose="02040602050305030304" pitchFamily="18" charset="0"/>
                  <a:sym typeface="Symbol" panose="05050102010706020507" pitchFamily="18" charset="2"/>
                </a:rPr>
                <a:t>=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  <a:sym typeface="Symbol" panose="05050102010706020507" pitchFamily="18" charset="2"/>
                </a:rPr>
                <a:t>40</a:t>
              </a:r>
              <a:r>
                <a:rPr lang="en-US" altLang="en-US" sz="2000" dirty="0">
                  <a:latin typeface="Book Antiqua" panose="02040602050305030304" pitchFamily="18" charset="0"/>
                </a:rPr>
                <a:t>)</a:t>
              </a:r>
            </a:p>
          </p:txBody>
        </p:sp>
        <p:sp>
          <p:nvSpPr>
            <p:cNvPr id="18" name="Rectangle 51">
              <a:extLst>
                <a:ext uri="{FF2B5EF4-FFF2-40B4-BE49-F238E27FC236}">
                  <a16:creationId xmlns:a16="http://schemas.microsoft.com/office/drawing/2014/main" id="{A9626A17-F44C-420B-B0F3-E7BA969E6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7" y="2824"/>
              <a:ext cx="12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E (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16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  <a:sym typeface="Symbol" panose="05050102010706020507" pitchFamily="18" charset="2"/>
                </a:rPr>
                <a:t>1</a:t>
              </a:r>
              <a:r>
                <a:rPr lang="en-US" altLang="en-US" sz="2000" dirty="0">
                  <a:latin typeface="Book Antiqua" panose="02040602050305030304" pitchFamily="18" charset="0"/>
                  <a:sym typeface="Symbol" panose="05050102010706020507" pitchFamily="18" charset="2"/>
                </a:rPr>
                <a:t>-</a:t>
              </a:r>
              <a:r>
                <a:rPr lang="en-US" altLang="en-US" sz="2000" dirty="0">
                  <a:solidFill>
                    <a:srgbClr val="00B050"/>
                  </a:solidFill>
                  <a:latin typeface="Book Antiqua" panose="02040602050305030304" pitchFamily="18" charset="0"/>
                  <a:sym typeface="Symbol" panose="05050102010706020507" pitchFamily="18" charset="2"/>
                </a:rPr>
                <a:t>60</a:t>
              </a:r>
              <a:r>
                <a:rPr lang="en-US" altLang="en-US" sz="2000" dirty="0">
                  <a:latin typeface="Book Antiqua" panose="02040602050305030304" pitchFamily="18" charset="0"/>
                  <a:sym typeface="Symbol" panose="05050102010706020507" pitchFamily="18" charset="2"/>
                </a:rPr>
                <a:t>=</a:t>
              </a:r>
              <a:r>
                <a:rPr lang="en-US" altLang="en-US" sz="2000" dirty="0">
                  <a:solidFill>
                    <a:srgbClr val="00B050"/>
                  </a:solidFill>
                  <a:latin typeface="Book Antiqua" panose="02040602050305030304" pitchFamily="18" charset="0"/>
                  <a:sym typeface="Symbol" panose="05050102010706020507" pitchFamily="18" charset="2"/>
                </a:rPr>
                <a:t>-44</a:t>
              </a:r>
              <a:r>
                <a:rPr lang="en-US" altLang="en-US" sz="2000" dirty="0">
                  <a:latin typeface="Book Antiqua" panose="02040602050305030304" pitchFamily="18" charset="0"/>
                  <a:sym typeface="Symbol" panose="05050102010706020507" pitchFamily="18" charset="2"/>
                </a:rPr>
                <a:t>?)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19" name="Rectangle 52">
              <a:extLst>
                <a:ext uri="{FF2B5EF4-FFF2-40B4-BE49-F238E27FC236}">
                  <a16:creationId xmlns:a16="http://schemas.microsoft.com/office/drawing/2014/main" id="{EFEF8797-7AB9-43C9-A0F3-A5488AAAB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2" y="2728"/>
              <a:ext cx="4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E (0)</a:t>
              </a:r>
            </a:p>
          </p:txBody>
        </p:sp>
        <p:sp>
          <p:nvSpPr>
            <p:cNvPr id="20" name="Rectangle 53">
              <a:extLst>
                <a:ext uri="{FF2B5EF4-FFF2-40B4-BE49-F238E27FC236}">
                  <a16:creationId xmlns:a16="http://schemas.microsoft.com/office/drawing/2014/main" id="{3E265908-C9B4-40CD-B017-54DCB95C5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" y="2728"/>
              <a:ext cx="4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F (0)</a:t>
              </a:r>
            </a:p>
          </p:txBody>
        </p:sp>
        <p:sp>
          <p:nvSpPr>
            <p:cNvPr id="21" name="Rectangle 54">
              <a:extLst>
                <a:ext uri="{FF2B5EF4-FFF2-40B4-BE49-F238E27FC236}">
                  <a16:creationId xmlns:a16="http://schemas.microsoft.com/office/drawing/2014/main" id="{9A48C538-773A-41BF-98D7-2E308E7F0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1888"/>
              <a:ext cx="6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B (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16</a:t>
              </a:r>
              <a:r>
                <a:rPr lang="en-US" altLang="en-US" sz="2000" dirty="0">
                  <a:latin typeface="Book Antiqua" panose="02040602050305030304" pitchFamily="18" charset="0"/>
                </a:rPr>
                <a:t>)  </a:t>
              </a:r>
            </a:p>
          </p:txBody>
        </p:sp>
        <p:sp>
          <p:nvSpPr>
            <p:cNvPr id="22" name="Rectangle 55">
              <a:extLst>
                <a:ext uri="{FF2B5EF4-FFF2-40B4-BE49-F238E27FC236}">
                  <a16:creationId xmlns:a16="http://schemas.microsoft.com/office/drawing/2014/main" id="{ECA1C0A5-ECD6-4AA9-A9E8-924763567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888"/>
              <a:ext cx="4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C(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0</a:t>
              </a:r>
              <a:r>
                <a:rPr lang="en-US" altLang="en-US" sz="2000" dirty="0">
                  <a:latin typeface="Book Antiqua" panose="02040602050305030304" pitchFamily="18" charset="0"/>
                  <a:sym typeface="Symbol" panose="05050102010706020507" pitchFamily="18" charset="2"/>
                </a:rPr>
                <a:t>)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23" name="Rectangle 56">
              <a:extLst>
                <a:ext uri="{FF2B5EF4-FFF2-40B4-BE49-F238E27FC236}">
                  <a16:creationId xmlns:a16="http://schemas.microsoft.com/office/drawing/2014/main" id="{AB674092-FCCF-4602-9EDD-EC0F1BF48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" y="1310"/>
              <a:ext cx="567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Level </a:t>
              </a:r>
            </a:p>
            <a:p>
              <a:r>
                <a:rPr lang="en-US" altLang="en-US" sz="2000" dirty="0">
                  <a:latin typeface="Book Antiqua" panose="02040602050305030304" pitchFamily="18" charset="0"/>
                </a:rPr>
                <a:t>0</a:t>
              </a:r>
            </a:p>
          </p:txBody>
        </p:sp>
        <p:sp>
          <p:nvSpPr>
            <p:cNvPr id="24" name="Rectangle 57">
              <a:extLst>
                <a:ext uri="{FF2B5EF4-FFF2-40B4-BE49-F238E27FC236}">
                  <a16:creationId xmlns:a16="http://schemas.microsoft.com/office/drawing/2014/main" id="{68FBA0C2-755E-4C0C-A384-075B3AD50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1954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dirty="0">
                  <a:latin typeface="Book Antiqua" panose="02040602050305030304" pitchFamily="18" charset="0"/>
                </a:rPr>
                <a:t>1</a:t>
              </a:r>
            </a:p>
          </p:txBody>
        </p:sp>
        <p:sp>
          <p:nvSpPr>
            <p:cNvPr id="25" name="Rectangle 58">
              <a:extLst>
                <a:ext uri="{FF2B5EF4-FFF2-40B4-BE49-F238E27FC236}">
                  <a16:creationId xmlns:a16="http://schemas.microsoft.com/office/drawing/2014/main" id="{FD64AA50-2CB8-40A9-9E7C-F65966044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2818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dirty="0">
                  <a:latin typeface="Book Antiqua" panose="02040602050305030304" pitchFamily="18" charset="0"/>
                </a:rPr>
                <a:t>2</a:t>
              </a:r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94191147-B3EA-487B-B0D2-B49A1A543E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3430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dirty="0">
                  <a:latin typeface="Book Antiqua" panose="02040602050305030304" pitchFamily="18" charset="0"/>
                </a:rPr>
                <a:t>3</a:t>
              </a:r>
            </a:p>
          </p:txBody>
        </p:sp>
        <p:sp>
          <p:nvSpPr>
            <p:cNvPr id="27" name="Line 60">
              <a:extLst>
                <a:ext uri="{FF2B5EF4-FFF2-40B4-BE49-F238E27FC236}">
                  <a16:creationId xmlns:a16="http://schemas.microsoft.com/office/drawing/2014/main" id="{A3A60D34-B08C-4688-A2F1-00966B1A0B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017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28" name="Rectangle 61">
              <a:extLst>
                <a:ext uri="{FF2B5EF4-FFF2-40B4-BE49-F238E27FC236}">
                  <a16:creationId xmlns:a16="http://schemas.microsoft.com/office/drawing/2014/main" id="{72417F53-AA62-4199-95EA-160FF50D2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3448"/>
              <a:ext cx="93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E (</a:t>
              </a:r>
              <a:r>
                <a:rPr lang="en-US" altLang="en-US" sz="2000" dirty="0">
                  <a:solidFill>
                    <a:srgbClr val="00007D"/>
                  </a:solidFill>
                  <a:latin typeface="Book Antiqua" panose="02040602050305030304" pitchFamily="18" charset="0"/>
                </a:rPr>
                <a:t>16?</a:t>
              </a:r>
              <a:r>
                <a:rPr lang="en-US" altLang="en-US" sz="2000" dirty="0">
                  <a:latin typeface="Book Antiqua" panose="02040602050305030304" pitchFamily="18" charset="0"/>
                  <a:sym typeface="Symbol" panose="05050102010706020507" pitchFamily="18" charset="2"/>
                </a:rPr>
                <a:t> </a:t>
              </a:r>
              <a:r>
                <a:rPr lang="en-US" altLang="en-US" sz="2000" dirty="0">
                  <a:latin typeface="Book Antiqua" panose="02040602050305030304" pitchFamily="18" charset="0"/>
                </a:rPr>
                <a:t>4-?)</a:t>
              </a:r>
            </a:p>
          </p:txBody>
        </p:sp>
      </p:grpSp>
      <p:sp>
        <p:nvSpPr>
          <p:cNvPr id="29" name="Text Box 35">
            <a:extLst>
              <a:ext uri="{FF2B5EF4-FFF2-40B4-BE49-F238E27FC236}">
                <a16:creationId xmlns:a16="http://schemas.microsoft.com/office/drawing/2014/main" id="{FFC31721-92C8-455D-A475-9E7332337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75725"/>
            <a:ext cx="121919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10A. Inventory: B=0, C=0, D=8, E=60, F=0</a:t>
            </a:r>
          </a:p>
        </p:txBody>
      </p:sp>
      <p:sp>
        <p:nvSpPr>
          <p:cNvPr id="30" name="Text Box 35">
            <a:extLst>
              <a:ext uri="{FF2B5EF4-FFF2-40B4-BE49-F238E27FC236}">
                <a16:creationId xmlns:a16="http://schemas.microsoft.com/office/drawing/2014/main" id="{53BA30AE-58A9-4587-8B3B-EC9BF9E95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" y="1194656"/>
            <a:ext cx="121919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10A. Inventory: B=0, C=0, D=0, E=44, F=0 </a:t>
            </a:r>
          </a:p>
        </p:txBody>
      </p:sp>
    </p:spTree>
    <p:extLst>
      <p:ext uri="{BB962C8B-B14F-4D97-AF65-F5344CB8AC3E}">
        <p14:creationId xmlns:p14="http://schemas.microsoft.com/office/powerpoint/2010/main" val="34280175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8D71EEC-ABE9-4B87-97CC-1B379ADE0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grpSp>
        <p:nvGrpSpPr>
          <p:cNvPr id="6" name="Group 39">
            <a:extLst>
              <a:ext uri="{FF2B5EF4-FFF2-40B4-BE49-F238E27FC236}">
                <a16:creationId xmlns:a16="http://schemas.microsoft.com/office/drawing/2014/main" id="{F8B921E6-9B37-4D66-A0AB-80C0E4AD0918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2274461"/>
            <a:ext cx="7072313" cy="3790950"/>
            <a:chOff x="585" y="1310"/>
            <a:chExt cx="4455" cy="2388"/>
          </a:xfrm>
        </p:grpSpPr>
        <p:sp>
          <p:nvSpPr>
            <p:cNvPr id="7" name="Line 40">
              <a:extLst>
                <a:ext uri="{FF2B5EF4-FFF2-40B4-BE49-F238E27FC236}">
                  <a16:creationId xmlns:a16="http://schemas.microsoft.com/office/drawing/2014/main" id="{F4D7B473-EBE1-4FDE-A3A3-2A5403325A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7" y="1824"/>
              <a:ext cx="29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8" name="Line 41">
              <a:extLst>
                <a:ext uri="{FF2B5EF4-FFF2-40B4-BE49-F238E27FC236}">
                  <a16:creationId xmlns:a16="http://schemas.microsoft.com/office/drawing/2014/main" id="{5A0CD5A8-6E81-4AEA-BB43-35C52F260F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9" name="Line 42">
              <a:extLst>
                <a:ext uri="{FF2B5EF4-FFF2-40B4-BE49-F238E27FC236}">
                  <a16:creationId xmlns:a16="http://schemas.microsoft.com/office/drawing/2014/main" id="{D3877FE6-71EF-4579-A864-1BB88D0C18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" y="1833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0" name="Line 43">
              <a:extLst>
                <a:ext uri="{FF2B5EF4-FFF2-40B4-BE49-F238E27FC236}">
                  <a16:creationId xmlns:a16="http://schemas.microsoft.com/office/drawing/2014/main" id="{58FB6ADF-3622-49DD-A07C-D74C6C3422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3" y="2340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1" name="Line 44">
              <a:extLst>
                <a:ext uri="{FF2B5EF4-FFF2-40B4-BE49-F238E27FC236}">
                  <a16:creationId xmlns:a16="http://schemas.microsoft.com/office/drawing/2014/main" id="{CABEF831-BBDD-4060-BD14-B04D79AF65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2" name="Line 45">
              <a:extLst>
                <a:ext uri="{FF2B5EF4-FFF2-40B4-BE49-F238E27FC236}">
                  <a16:creationId xmlns:a16="http://schemas.microsoft.com/office/drawing/2014/main" id="{650A75C0-BFB4-4149-9A12-9F628E5C3E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4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3" name="Line 46">
              <a:extLst>
                <a:ext uri="{FF2B5EF4-FFF2-40B4-BE49-F238E27FC236}">
                  <a16:creationId xmlns:a16="http://schemas.microsoft.com/office/drawing/2014/main" id="{5554F7C2-95B3-423F-B826-91D2DCD923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8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4" name="Line 47">
              <a:extLst>
                <a:ext uri="{FF2B5EF4-FFF2-40B4-BE49-F238E27FC236}">
                  <a16:creationId xmlns:a16="http://schemas.microsoft.com/office/drawing/2014/main" id="{CA81BCF3-6EA1-426B-A1E2-323EE4DCDD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5" name="Line 48">
              <a:extLst>
                <a:ext uri="{FF2B5EF4-FFF2-40B4-BE49-F238E27FC236}">
                  <a16:creationId xmlns:a16="http://schemas.microsoft.com/office/drawing/2014/main" id="{1B3736B7-C988-44C0-B03C-9866553DC3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6" name="Rectangle 49">
              <a:extLst>
                <a:ext uri="{FF2B5EF4-FFF2-40B4-BE49-F238E27FC236}">
                  <a16:creationId xmlns:a16="http://schemas.microsoft.com/office/drawing/2014/main" id="{86B8F6D1-006B-4B6B-BFCF-6B3419AA8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6" y="1344"/>
              <a:ext cx="51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A(10)</a:t>
              </a:r>
            </a:p>
          </p:txBody>
        </p:sp>
        <p:sp>
          <p:nvSpPr>
            <p:cNvPr id="17" name="Rectangle 50">
              <a:extLst>
                <a:ext uri="{FF2B5EF4-FFF2-40B4-BE49-F238E27FC236}">
                  <a16:creationId xmlns:a16="http://schemas.microsoft.com/office/drawing/2014/main" id="{8AAF30C7-F0BC-4DA6-9185-2675B700F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7" y="2820"/>
              <a:ext cx="5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D (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  <a:sym typeface="Symbol" panose="05050102010706020507" pitchFamily="18" charset="2"/>
                </a:rPr>
                <a:t>40</a:t>
              </a:r>
              <a:r>
                <a:rPr lang="en-US" altLang="en-US" sz="2000" dirty="0">
                  <a:latin typeface="Book Antiqua" panose="02040602050305030304" pitchFamily="18" charset="0"/>
                </a:rPr>
                <a:t>)</a:t>
              </a:r>
            </a:p>
          </p:txBody>
        </p:sp>
        <p:sp>
          <p:nvSpPr>
            <p:cNvPr id="18" name="Rectangle 51">
              <a:extLst>
                <a:ext uri="{FF2B5EF4-FFF2-40B4-BE49-F238E27FC236}">
                  <a16:creationId xmlns:a16="http://schemas.microsoft.com/office/drawing/2014/main" id="{A9626A17-F44C-420B-B0F3-E7BA969E6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7" y="2824"/>
              <a:ext cx="4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E (0)</a:t>
              </a:r>
            </a:p>
          </p:txBody>
        </p:sp>
        <p:sp>
          <p:nvSpPr>
            <p:cNvPr id="19" name="Rectangle 52">
              <a:extLst>
                <a:ext uri="{FF2B5EF4-FFF2-40B4-BE49-F238E27FC236}">
                  <a16:creationId xmlns:a16="http://schemas.microsoft.com/office/drawing/2014/main" id="{EFEF8797-7AB9-43C9-A0F3-A5488AAAB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2" y="2728"/>
              <a:ext cx="4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E (0)</a:t>
              </a:r>
            </a:p>
          </p:txBody>
        </p:sp>
        <p:sp>
          <p:nvSpPr>
            <p:cNvPr id="20" name="Rectangle 53">
              <a:extLst>
                <a:ext uri="{FF2B5EF4-FFF2-40B4-BE49-F238E27FC236}">
                  <a16:creationId xmlns:a16="http://schemas.microsoft.com/office/drawing/2014/main" id="{3E265908-C9B4-40CD-B017-54DCB95C5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" y="2728"/>
              <a:ext cx="4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F (0)</a:t>
              </a:r>
            </a:p>
          </p:txBody>
        </p:sp>
        <p:sp>
          <p:nvSpPr>
            <p:cNvPr id="21" name="Rectangle 54">
              <a:extLst>
                <a:ext uri="{FF2B5EF4-FFF2-40B4-BE49-F238E27FC236}">
                  <a16:creationId xmlns:a16="http://schemas.microsoft.com/office/drawing/2014/main" id="{9A48C538-773A-41BF-98D7-2E308E7F0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1888"/>
              <a:ext cx="6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B (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16</a:t>
              </a:r>
              <a:r>
                <a:rPr lang="en-US" altLang="en-US" sz="2000" dirty="0">
                  <a:latin typeface="Book Antiqua" panose="02040602050305030304" pitchFamily="18" charset="0"/>
                </a:rPr>
                <a:t>)  </a:t>
              </a:r>
            </a:p>
          </p:txBody>
        </p:sp>
        <p:sp>
          <p:nvSpPr>
            <p:cNvPr id="22" name="Rectangle 55">
              <a:extLst>
                <a:ext uri="{FF2B5EF4-FFF2-40B4-BE49-F238E27FC236}">
                  <a16:creationId xmlns:a16="http://schemas.microsoft.com/office/drawing/2014/main" id="{ECA1C0A5-ECD6-4AA9-A9E8-924763567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888"/>
              <a:ext cx="4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C(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0</a:t>
              </a:r>
              <a:r>
                <a:rPr lang="en-US" altLang="en-US" sz="2000" dirty="0">
                  <a:latin typeface="Book Antiqua" panose="02040602050305030304" pitchFamily="18" charset="0"/>
                  <a:sym typeface="Symbol" panose="05050102010706020507" pitchFamily="18" charset="2"/>
                </a:rPr>
                <a:t>)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23" name="Rectangle 56">
              <a:extLst>
                <a:ext uri="{FF2B5EF4-FFF2-40B4-BE49-F238E27FC236}">
                  <a16:creationId xmlns:a16="http://schemas.microsoft.com/office/drawing/2014/main" id="{AB674092-FCCF-4602-9EDD-EC0F1BF48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" y="1310"/>
              <a:ext cx="567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Level </a:t>
              </a:r>
            </a:p>
            <a:p>
              <a:r>
                <a:rPr lang="en-US" altLang="en-US" sz="2000" dirty="0">
                  <a:latin typeface="Book Antiqua" panose="02040602050305030304" pitchFamily="18" charset="0"/>
                </a:rPr>
                <a:t>0</a:t>
              </a:r>
            </a:p>
          </p:txBody>
        </p:sp>
        <p:sp>
          <p:nvSpPr>
            <p:cNvPr id="24" name="Rectangle 57">
              <a:extLst>
                <a:ext uri="{FF2B5EF4-FFF2-40B4-BE49-F238E27FC236}">
                  <a16:creationId xmlns:a16="http://schemas.microsoft.com/office/drawing/2014/main" id="{68FBA0C2-755E-4C0C-A384-075B3AD50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1954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dirty="0">
                  <a:latin typeface="Book Antiqua" panose="02040602050305030304" pitchFamily="18" charset="0"/>
                </a:rPr>
                <a:t>1</a:t>
              </a:r>
            </a:p>
          </p:txBody>
        </p:sp>
        <p:sp>
          <p:nvSpPr>
            <p:cNvPr id="25" name="Rectangle 58">
              <a:extLst>
                <a:ext uri="{FF2B5EF4-FFF2-40B4-BE49-F238E27FC236}">
                  <a16:creationId xmlns:a16="http://schemas.microsoft.com/office/drawing/2014/main" id="{FD64AA50-2CB8-40A9-9E7C-F65966044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2818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dirty="0">
                  <a:latin typeface="Book Antiqua" panose="02040602050305030304" pitchFamily="18" charset="0"/>
                </a:rPr>
                <a:t>2</a:t>
              </a:r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94191147-B3EA-487B-B0D2-B49A1A543E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3430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dirty="0">
                  <a:latin typeface="Book Antiqua" panose="02040602050305030304" pitchFamily="18" charset="0"/>
                </a:rPr>
                <a:t>3</a:t>
              </a:r>
            </a:p>
          </p:txBody>
        </p:sp>
        <p:sp>
          <p:nvSpPr>
            <p:cNvPr id="27" name="Line 60">
              <a:extLst>
                <a:ext uri="{FF2B5EF4-FFF2-40B4-BE49-F238E27FC236}">
                  <a16:creationId xmlns:a16="http://schemas.microsoft.com/office/drawing/2014/main" id="{A3A60D34-B08C-4688-A2F1-00966B1A0B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017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28" name="Rectangle 61">
              <a:extLst>
                <a:ext uri="{FF2B5EF4-FFF2-40B4-BE49-F238E27FC236}">
                  <a16:creationId xmlns:a16="http://schemas.microsoft.com/office/drawing/2014/main" id="{72417F53-AA62-4199-95EA-160FF50D2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3448"/>
              <a:ext cx="1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E (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40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  <a:sym typeface="Symbol" panose="05050102010706020507" pitchFamily="18" charset="2"/>
                </a:rPr>
                <a:t></a:t>
              </a:r>
              <a:r>
                <a:rPr lang="en-US" altLang="en-US" sz="2000" dirty="0">
                  <a:latin typeface="Book Antiqua" panose="0204060205030503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4</a:t>
              </a:r>
              <a:r>
                <a:rPr lang="en-US" altLang="en-US" sz="2000" dirty="0">
                  <a:latin typeface="Book Antiqua" panose="02040602050305030304" pitchFamily="18" charset="0"/>
                </a:rPr>
                <a:t>-</a:t>
              </a:r>
              <a:r>
                <a:rPr lang="en-US" altLang="en-US" sz="2000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44</a:t>
              </a:r>
              <a:r>
                <a:rPr lang="en-US" altLang="en-US" sz="2000" dirty="0">
                  <a:latin typeface="Book Antiqua" panose="02040602050305030304" pitchFamily="18" charset="0"/>
                </a:rPr>
                <a:t>)=</a:t>
              </a:r>
              <a:r>
                <a:rPr lang="en-US" altLang="en-US" sz="2000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116</a:t>
              </a:r>
            </a:p>
          </p:txBody>
        </p:sp>
      </p:grpSp>
      <p:sp>
        <p:nvSpPr>
          <p:cNvPr id="33" name="Text Box 35">
            <a:extLst>
              <a:ext uri="{FF2B5EF4-FFF2-40B4-BE49-F238E27FC236}">
                <a16:creationId xmlns:a16="http://schemas.microsoft.com/office/drawing/2014/main" id="{59816484-86B0-49CD-92C3-4AE9F91EA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5" y="781746"/>
            <a:ext cx="121919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latin typeface="Book Antiqua" panose="02040602050305030304" pitchFamily="18" charset="0"/>
              </a:rPr>
              <a:t>10A. Inventory: B=0, C=0, D=0, E=44, F=0 </a:t>
            </a:r>
          </a:p>
        </p:txBody>
      </p:sp>
    </p:spTree>
    <p:extLst>
      <p:ext uri="{BB962C8B-B14F-4D97-AF65-F5344CB8AC3E}">
        <p14:creationId xmlns:p14="http://schemas.microsoft.com/office/powerpoint/2010/main" val="401183991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8D71EEC-ABE9-4B87-97CC-1B379ADE0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grpSp>
        <p:nvGrpSpPr>
          <p:cNvPr id="6" name="Group 39">
            <a:extLst>
              <a:ext uri="{FF2B5EF4-FFF2-40B4-BE49-F238E27FC236}">
                <a16:creationId xmlns:a16="http://schemas.microsoft.com/office/drawing/2014/main" id="{F8B921E6-9B37-4D66-A0AB-80C0E4AD0918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2274461"/>
            <a:ext cx="7072313" cy="3790950"/>
            <a:chOff x="585" y="1310"/>
            <a:chExt cx="4455" cy="2388"/>
          </a:xfrm>
        </p:grpSpPr>
        <p:sp>
          <p:nvSpPr>
            <p:cNvPr id="7" name="Line 40">
              <a:extLst>
                <a:ext uri="{FF2B5EF4-FFF2-40B4-BE49-F238E27FC236}">
                  <a16:creationId xmlns:a16="http://schemas.microsoft.com/office/drawing/2014/main" id="{F4D7B473-EBE1-4FDE-A3A3-2A5403325A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7" y="1824"/>
              <a:ext cx="29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8" name="Line 41">
              <a:extLst>
                <a:ext uri="{FF2B5EF4-FFF2-40B4-BE49-F238E27FC236}">
                  <a16:creationId xmlns:a16="http://schemas.microsoft.com/office/drawing/2014/main" id="{5A0CD5A8-6E81-4AEA-BB43-35C52F260F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2" y="1845"/>
              <a:ext cx="14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9" name="Line 42">
              <a:extLst>
                <a:ext uri="{FF2B5EF4-FFF2-40B4-BE49-F238E27FC236}">
                  <a16:creationId xmlns:a16="http://schemas.microsoft.com/office/drawing/2014/main" id="{D3877FE6-71EF-4579-A864-1BB88D0C18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" y="1833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0" name="Line 43">
              <a:extLst>
                <a:ext uri="{FF2B5EF4-FFF2-40B4-BE49-F238E27FC236}">
                  <a16:creationId xmlns:a16="http://schemas.microsoft.com/office/drawing/2014/main" id="{58FB6ADF-3622-49DD-A07C-D74C6C3422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3" y="2340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1" name="Line 44">
              <a:extLst>
                <a:ext uri="{FF2B5EF4-FFF2-40B4-BE49-F238E27FC236}">
                  <a16:creationId xmlns:a16="http://schemas.microsoft.com/office/drawing/2014/main" id="{CABEF831-BBDD-4060-BD14-B04D79AF65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1" y="2352"/>
              <a:ext cx="8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2" name="Line 45">
              <a:extLst>
                <a:ext uri="{FF2B5EF4-FFF2-40B4-BE49-F238E27FC236}">
                  <a16:creationId xmlns:a16="http://schemas.microsoft.com/office/drawing/2014/main" id="{650A75C0-BFB4-4149-9A12-9F628E5C3E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4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3" name="Line 46">
              <a:extLst>
                <a:ext uri="{FF2B5EF4-FFF2-40B4-BE49-F238E27FC236}">
                  <a16:creationId xmlns:a16="http://schemas.microsoft.com/office/drawing/2014/main" id="{5554F7C2-95B3-423F-B826-91D2DCD923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8" y="2349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4" name="Line 47">
              <a:extLst>
                <a:ext uri="{FF2B5EF4-FFF2-40B4-BE49-F238E27FC236}">
                  <a16:creationId xmlns:a16="http://schemas.microsoft.com/office/drawing/2014/main" id="{CA81BCF3-6EA1-426B-A1E2-323EE4DCDD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2" y="2373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5" name="Line 48">
              <a:extLst>
                <a:ext uri="{FF2B5EF4-FFF2-40B4-BE49-F238E27FC236}">
                  <a16:creationId xmlns:a16="http://schemas.microsoft.com/office/drawing/2014/main" id="{1B3736B7-C988-44C0-B03C-9866553DC3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6" y="2361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16" name="Rectangle 49">
              <a:extLst>
                <a:ext uri="{FF2B5EF4-FFF2-40B4-BE49-F238E27FC236}">
                  <a16:creationId xmlns:a16="http://schemas.microsoft.com/office/drawing/2014/main" id="{86B8F6D1-006B-4B6B-BFCF-6B3419AA8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6" y="1344"/>
              <a:ext cx="51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A(10)</a:t>
              </a:r>
            </a:p>
          </p:txBody>
        </p:sp>
        <p:sp>
          <p:nvSpPr>
            <p:cNvPr id="17" name="Rectangle 50">
              <a:extLst>
                <a:ext uri="{FF2B5EF4-FFF2-40B4-BE49-F238E27FC236}">
                  <a16:creationId xmlns:a16="http://schemas.microsoft.com/office/drawing/2014/main" id="{8AAF30C7-F0BC-4DA6-9185-2675B700F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7" y="2820"/>
              <a:ext cx="5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D (</a:t>
              </a:r>
              <a:r>
                <a:rPr lang="en-US" altLang="en-US" sz="2000" dirty="0">
                  <a:latin typeface="Book Antiqua" panose="02040602050305030304" pitchFamily="18" charset="0"/>
                  <a:sym typeface="Symbol" panose="05050102010706020507" pitchFamily="18" charset="2"/>
                </a:rPr>
                <a:t>40</a:t>
              </a:r>
              <a:r>
                <a:rPr lang="en-US" altLang="en-US" sz="2000" dirty="0">
                  <a:latin typeface="Book Antiqua" panose="02040602050305030304" pitchFamily="18" charset="0"/>
                </a:rPr>
                <a:t>)</a:t>
              </a:r>
            </a:p>
          </p:txBody>
        </p:sp>
        <p:sp>
          <p:nvSpPr>
            <p:cNvPr id="18" name="Rectangle 51">
              <a:extLst>
                <a:ext uri="{FF2B5EF4-FFF2-40B4-BE49-F238E27FC236}">
                  <a16:creationId xmlns:a16="http://schemas.microsoft.com/office/drawing/2014/main" id="{A9626A17-F44C-420B-B0F3-E7BA969E6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7" y="2824"/>
              <a:ext cx="4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E (0)</a:t>
              </a:r>
            </a:p>
          </p:txBody>
        </p:sp>
        <p:sp>
          <p:nvSpPr>
            <p:cNvPr id="19" name="Rectangle 52">
              <a:extLst>
                <a:ext uri="{FF2B5EF4-FFF2-40B4-BE49-F238E27FC236}">
                  <a16:creationId xmlns:a16="http://schemas.microsoft.com/office/drawing/2014/main" id="{EFEF8797-7AB9-43C9-A0F3-A5488AAAB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2" y="2728"/>
              <a:ext cx="4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E (0)</a:t>
              </a:r>
            </a:p>
          </p:txBody>
        </p:sp>
        <p:sp>
          <p:nvSpPr>
            <p:cNvPr id="20" name="Rectangle 53">
              <a:extLst>
                <a:ext uri="{FF2B5EF4-FFF2-40B4-BE49-F238E27FC236}">
                  <a16:creationId xmlns:a16="http://schemas.microsoft.com/office/drawing/2014/main" id="{3E265908-C9B4-40CD-B017-54DCB95C5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" y="2728"/>
              <a:ext cx="4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F (0)</a:t>
              </a:r>
            </a:p>
          </p:txBody>
        </p:sp>
        <p:sp>
          <p:nvSpPr>
            <p:cNvPr id="21" name="Rectangle 54">
              <a:extLst>
                <a:ext uri="{FF2B5EF4-FFF2-40B4-BE49-F238E27FC236}">
                  <a16:creationId xmlns:a16="http://schemas.microsoft.com/office/drawing/2014/main" id="{9A48C538-773A-41BF-98D7-2E308E7F0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1888"/>
              <a:ext cx="6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B (16)  </a:t>
              </a:r>
            </a:p>
          </p:txBody>
        </p:sp>
        <p:sp>
          <p:nvSpPr>
            <p:cNvPr id="22" name="Rectangle 55">
              <a:extLst>
                <a:ext uri="{FF2B5EF4-FFF2-40B4-BE49-F238E27FC236}">
                  <a16:creationId xmlns:a16="http://schemas.microsoft.com/office/drawing/2014/main" id="{ECA1C0A5-ECD6-4AA9-A9E8-924763567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888"/>
              <a:ext cx="4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C(0</a:t>
              </a:r>
              <a:r>
                <a:rPr lang="en-US" altLang="en-US" sz="2000" dirty="0">
                  <a:latin typeface="Book Antiqua" panose="02040602050305030304" pitchFamily="18" charset="0"/>
                  <a:sym typeface="Symbol" panose="05050102010706020507" pitchFamily="18" charset="2"/>
                </a:rPr>
                <a:t>)</a:t>
              </a:r>
              <a:endParaRPr lang="en-US" altLang="en-US" sz="2000" dirty="0">
                <a:latin typeface="Book Antiqua" panose="02040602050305030304" pitchFamily="18" charset="0"/>
              </a:endParaRPr>
            </a:p>
          </p:txBody>
        </p:sp>
        <p:sp>
          <p:nvSpPr>
            <p:cNvPr id="23" name="Rectangle 56">
              <a:extLst>
                <a:ext uri="{FF2B5EF4-FFF2-40B4-BE49-F238E27FC236}">
                  <a16:creationId xmlns:a16="http://schemas.microsoft.com/office/drawing/2014/main" id="{AB674092-FCCF-4602-9EDD-EC0F1BF48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" y="1310"/>
              <a:ext cx="567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Level </a:t>
              </a:r>
            </a:p>
            <a:p>
              <a:r>
                <a:rPr lang="en-US" altLang="en-US" sz="2000" dirty="0">
                  <a:latin typeface="Book Antiqua" panose="02040602050305030304" pitchFamily="18" charset="0"/>
                </a:rPr>
                <a:t>0</a:t>
              </a:r>
            </a:p>
          </p:txBody>
        </p:sp>
        <p:sp>
          <p:nvSpPr>
            <p:cNvPr id="24" name="Rectangle 57">
              <a:extLst>
                <a:ext uri="{FF2B5EF4-FFF2-40B4-BE49-F238E27FC236}">
                  <a16:creationId xmlns:a16="http://schemas.microsoft.com/office/drawing/2014/main" id="{68FBA0C2-755E-4C0C-A384-075B3AD50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1954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dirty="0">
                  <a:latin typeface="Book Antiqua" panose="02040602050305030304" pitchFamily="18" charset="0"/>
                </a:rPr>
                <a:t>1</a:t>
              </a:r>
            </a:p>
          </p:txBody>
        </p:sp>
        <p:sp>
          <p:nvSpPr>
            <p:cNvPr id="25" name="Rectangle 58">
              <a:extLst>
                <a:ext uri="{FF2B5EF4-FFF2-40B4-BE49-F238E27FC236}">
                  <a16:creationId xmlns:a16="http://schemas.microsoft.com/office/drawing/2014/main" id="{FD64AA50-2CB8-40A9-9E7C-F65966044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2818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dirty="0">
                  <a:latin typeface="Book Antiqua" panose="02040602050305030304" pitchFamily="18" charset="0"/>
                </a:rPr>
                <a:t>2</a:t>
              </a:r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94191147-B3EA-487B-B0D2-B49A1A543E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3430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000" dirty="0">
                  <a:latin typeface="Book Antiqua" panose="02040602050305030304" pitchFamily="18" charset="0"/>
                </a:rPr>
                <a:t>3</a:t>
              </a:r>
            </a:p>
          </p:txBody>
        </p:sp>
        <p:sp>
          <p:nvSpPr>
            <p:cNvPr id="27" name="Line 60">
              <a:extLst>
                <a:ext uri="{FF2B5EF4-FFF2-40B4-BE49-F238E27FC236}">
                  <a16:creationId xmlns:a16="http://schemas.microsoft.com/office/drawing/2014/main" id="{A3A60D34-B08C-4688-A2F1-00966B1A0B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017"/>
              <a:ext cx="0" cy="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latin typeface="Book Antiqua" panose="02040602050305030304" pitchFamily="18" charset="0"/>
              </a:endParaRPr>
            </a:p>
          </p:txBody>
        </p:sp>
        <p:sp>
          <p:nvSpPr>
            <p:cNvPr id="28" name="Rectangle 61">
              <a:extLst>
                <a:ext uri="{FF2B5EF4-FFF2-40B4-BE49-F238E27FC236}">
                  <a16:creationId xmlns:a16="http://schemas.microsoft.com/office/drawing/2014/main" id="{72417F53-AA62-4199-95EA-160FF50D2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3448"/>
              <a:ext cx="6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dirty="0">
                  <a:latin typeface="Book Antiqua" panose="02040602050305030304" pitchFamily="18" charset="0"/>
                </a:rPr>
                <a:t>E (116)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53172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55590</TotalTime>
  <Words>1000</Words>
  <Application>Microsoft Office PowerPoint</Application>
  <PresentationFormat>Widescreen</PresentationFormat>
  <Paragraphs>218</Paragraphs>
  <Slides>14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14</vt:i4>
      </vt:variant>
    </vt:vector>
  </HeadingPairs>
  <TitlesOfParts>
    <vt:vector size="30" baseType="lpstr">
      <vt:lpstr>Arial</vt:lpstr>
      <vt:lpstr>Book Antiqua</vt:lpstr>
      <vt:lpstr>Calibri</vt:lpstr>
      <vt:lpstr>Calibri Light</vt:lpstr>
      <vt:lpstr>Garamond</vt:lpstr>
      <vt:lpstr>Impact</vt:lpstr>
      <vt:lpstr>Lucida Calligraphy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MRP: Material Requirement Planning Product Tree</vt:lpstr>
      <vt:lpstr>Recorded Lecture- Product Tree</vt:lpstr>
      <vt:lpstr>Example 1. Product Structure Tree- Quantities</vt:lpstr>
      <vt:lpstr>Example 1. </vt:lpstr>
      <vt:lpstr>Example 2</vt:lpstr>
      <vt:lpstr>Example 2</vt:lpstr>
      <vt:lpstr>Example 2</vt:lpstr>
      <vt:lpstr>Example 2</vt:lpstr>
      <vt:lpstr>Example 2</vt:lpstr>
      <vt:lpstr>Example 3. </vt:lpstr>
      <vt:lpstr>Example 3</vt:lpstr>
      <vt:lpstr>Example 3</vt:lpstr>
      <vt:lpstr>Example 4</vt:lpstr>
      <vt:lpstr>Example 4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838</cp:revision>
  <cp:lastPrinted>2019-05-09T17:43:43Z</cp:lastPrinted>
  <dcterms:created xsi:type="dcterms:W3CDTF">2008-11-22T01:06:20Z</dcterms:created>
  <dcterms:modified xsi:type="dcterms:W3CDTF">2022-11-30T12:36:12Z</dcterms:modified>
</cp:coreProperties>
</file>