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64" r:id="rId2"/>
    <p:sldMasterId id="2147483785" r:id="rId3"/>
  </p:sldMasterIdLst>
  <p:notesMasterIdLst>
    <p:notesMasterId r:id="rId11"/>
  </p:notesMasterIdLst>
  <p:handoutMasterIdLst>
    <p:handoutMasterId r:id="rId12"/>
  </p:handoutMasterIdLst>
  <p:sldIdLst>
    <p:sldId id="625" r:id="rId4"/>
    <p:sldId id="736" r:id="rId5"/>
    <p:sldId id="728" r:id="rId6"/>
    <p:sldId id="735" r:id="rId7"/>
    <p:sldId id="592" r:id="rId8"/>
    <p:sldId id="729" r:id="rId9"/>
    <p:sldId id="593" r:id="rId10"/>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00007D"/>
    <a:srgbClr val="A50023"/>
    <a:srgbClr val="A80000"/>
    <a:srgbClr val="000000"/>
    <a:srgbClr val="AA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95" autoAdjust="0"/>
    <p:restoredTop sz="91618" autoAdjust="0"/>
  </p:normalViewPr>
  <p:slideViewPr>
    <p:cSldViewPr>
      <p:cViewPr varScale="1">
        <p:scale>
          <a:sx n="104" d="100"/>
          <a:sy n="104" d="100"/>
        </p:scale>
        <p:origin x="1428"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12/24/2023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12/24/2023</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2</a:t>
            </a:fld>
            <a:endParaRPr lang="en-US"/>
          </a:p>
        </p:txBody>
      </p:sp>
    </p:spTree>
    <p:extLst>
      <p:ext uri="{BB962C8B-B14F-4D97-AF65-F5344CB8AC3E}">
        <p14:creationId xmlns:p14="http://schemas.microsoft.com/office/powerpoint/2010/main" val="12808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3</a:t>
            </a:fld>
            <a:endParaRPr lang="en-US"/>
          </a:p>
        </p:txBody>
      </p:sp>
    </p:spTree>
    <p:extLst>
      <p:ext uri="{BB962C8B-B14F-4D97-AF65-F5344CB8AC3E}">
        <p14:creationId xmlns:p14="http://schemas.microsoft.com/office/powerpoint/2010/main" val="3787441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4</a:t>
            </a:fld>
            <a:endParaRPr lang="en-US"/>
          </a:p>
        </p:txBody>
      </p:sp>
    </p:spTree>
    <p:extLst>
      <p:ext uri="{BB962C8B-B14F-4D97-AF65-F5344CB8AC3E}">
        <p14:creationId xmlns:p14="http://schemas.microsoft.com/office/powerpoint/2010/main" val="442334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6</a:t>
            </a:fld>
            <a:endParaRPr lang="en-US"/>
          </a:p>
        </p:txBody>
      </p:sp>
    </p:spTree>
    <p:extLst>
      <p:ext uri="{BB962C8B-B14F-4D97-AF65-F5344CB8AC3E}">
        <p14:creationId xmlns:p14="http://schemas.microsoft.com/office/powerpoint/2010/main" val="1078418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p:spPr>
        <p:txBody>
          <a:bodyPr/>
          <a:lstStyle>
            <a:lvl1pPr>
              <a:defRPr/>
            </a:lvl1pPr>
          </a:lstStyle>
          <a:p>
            <a:endParaRPr lang="en-US"/>
          </a:p>
        </p:txBody>
      </p:sp>
      <p:sp>
        <p:nvSpPr>
          <p:cNvPr id="8" name="Footer Placeholder 7"/>
          <p:cNvSpPr>
            <a:spLocks noGrp="1"/>
          </p:cNvSpPr>
          <p:nvPr>
            <p:ph type="ftr" sz="quarter" idx="11"/>
          </p:nvPr>
        </p:nvSpPr>
        <p:spPr>
          <a:xfrm>
            <a:off x="4165600" y="6248400"/>
            <a:ext cx="38608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737600" y="6248400"/>
            <a:ext cx="2540000" cy="457200"/>
          </a:xfrm>
        </p:spPr>
        <p:txBody>
          <a:bodyPr/>
          <a:lstStyle>
            <a:lvl1pPr>
              <a:defRPr/>
            </a:lvl1pPr>
          </a:lstStyle>
          <a:p>
            <a:fld id="{D0944D79-BC56-44F6-9F07-E5F5D587D50A}" type="slidenum">
              <a:rPr lang="en-US"/>
              <a:pPr/>
              <a:t>‹#›</a:t>
            </a:fld>
            <a:endParaRPr lang="en-US"/>
          </a:p>
        </p:txBody>
      </p:sp>
    </p:spTree>
    <p:extLst>
      <p:ext uri="{BB962C8B-B14F-4D97-AF65-F5344CB8AC3E}">
        <p14:creationId xmlns:p14="http://schemas.microsoft.com/office/powerpoint/2010/main" val="253841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Offshoring </a:t>
            </a:r>
            <a:r>
              <a:rPr lang="en-US" sz="1400" b="1" i="1" baseline="0">
                <a:ln>
                  <a:noFill/>
                </a:ln>
                <a:solidFill>
                  <a:schemeClr val="bg1"/>
                </a:solidFill>
                <a:latin typeface="Book Antiqua" panose="02040602050305030304" pitchFamily="18" charset="0"/>
                <a:sym typeface="Symbol" panose="05050102010706020507" pitchFamily="18" charset="2"/>
              </a:rPr>
              <a:t>Location Considerations, </a:t>
            </a:r>
            <a:r>
              <a:rPr lang="en-US" sz="1400" b="1" i="1">
                <a:ln>
                  <a:noFill/>
                </a:ln>
                <a:solidFill>
                  <a:schemeClr val="bg1"/>
                </a:solidFill>
                <a:latin typeface="Book Antiqua" panose="02040602050305030304" pitchFamily="18" charset="0"/>
              </a:rPr>
              <a:t>A</a:t>
            </a:r>
            <a:r>
              <a:rPr lang="en-US" sz="1400" b="1" i="1" dirty="0">
                <a:ln>
                  <a:noFill/>
                </a:ln>
                <a:solidFill>
                  <a:schemeClr val="bg1"/>
                </a:solidFill>
                <a:latin typeface="Book Antiqua" panose="02040602050305030304" pitchFamily="18" charset="0"/>
              </a:rPr>
              <a:t>.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5"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ideo" Target="https://www.youtube.com/embed/6fbvLZwcrlo?feature=oembed" TargetMode="External"/><Relationship Id="rId4" Type="http://schemas.openxmlformats.org/officeDocument/2006/relationships/hyperlink" Target="https://youtu.be/6fbvLZwcrl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package" Target="../embeddings/Microsoft_Excel_Worksheet.xlsx"/><Relationship Id="rId5" Type="http://schemas.openxmlformats.org/officeDocument/2006/relationships/image" Target="../media/image3.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Excel_Worksheet1.xlsx"/><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3.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700D-B646-4E22-AE0A-018A251C54D5}"/>
              </a:ext>
            </a:extLst>
          </p:cNvPr>
          <p:cNvSpPr/>
          <p:nvPr/>
        </p:nvSpPr>
        <p:spPr>
          <a:xfrm>
            <a:off x="-304800" y="1509"/>
            <a:ext cx="12192000" cy="7848302"/>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Factor Ranking Method</a:t>
            </a:r>
          </a:p>
          <a:p>
            <a:pPr algn="ctr" eaLnBrk="1" hangingPunct="1"/>
            <a:r>
              <a:rPr lang="en-US" sz="4800" dirty="0">
                <a:solidFill>
                  <a:schemeClr val="bg1"/>
                </a:solidFill>
                <a:latin typeface="Impact" panose="020B0806030902050204" pitchFamily="34" charset="0"/>
              </a:rPr>
              <a:t>Location Analysis</a:t>
            </a: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000" dirty="0">
              <a:solidFill>
                <a:schemeClr val="bg1"/>
              </a:solidFill>
              <a:latin typeface="Impact" panose="020B0806030902050204" pitchFamily="34" charset="0"/>
            </a:endParaRPr>
          </a:p>
          <a:p>
            <a:pPr algn="ctr" eaLnBrk="1" hangingPunct="1"/>
            <a:r>
              <a:rPr lang="en-US" sz="2400" dirty="0">
                <a:solidFill>
                  <a:schemeClr val="bg1"/>
                </a:solidFill>
                <a:latin typeface="Impact" panose="020B0806030902050204" pitchFamily="34" charset="0"/>
              </a:rPr>
              <a:t>Ardavan Asef-Vaziri</a:t>
            </a:r>
          </a:p>
          <a:p>
            <a:pPr algn="ctr" eaLnBrk="1" hangingPunct="1"/>
            <a:endParaRPr lang="en-US" sz="4800" dirty="0">
              <a:solidFill>
                <a:schemeClr val="bg1"/>
              </a:solidFill>
              <a:latin typeface="Impact" panose="020B0806030902050204" pitchFamily="34" charset="0"/>
            </a:endParaRPr>
          </a:p>
        </p:txBody>
      </p:sp>
      <p:pic>
        <p:nvPicPr>
          <p:cNvPr id="2" name="Online Media 1">
            <a:hlinkClick r:id="" action="ppaction://media"/>
            <a:extLst>
              <a:ext uri="{FF2B5EF4-FFF2-40B4-BE49-F238E27FC236}">
                <a16:creationId xmlns:a16="http://schemas.microsoft.com/office/drawing/2014/main" id="{2CD9B5CC-B613-4D92-984F-BC876E980F54}"/>
              </a:ext>
            </a:extLst>
          </p:cNvPr>
          <p:cNvPicPr>
            <a:picLocks noRot="1" noChangeAspect="1"/>
          </p:cNvPicPr>
          <p:nvPr>
            <a:videoFile r:link="rId1"/>
          </p:nvPr>
        </p:nvPicPr>
        <p:blipFill>
          <a:blip r:embed="rId3"/>
          <a:srcRect/>
          <a:stretch/>
        </p:blipFill>
        <p:spPr>
          <a:xfrm>
            <a:off x="16701" y="18674"/>
            <a:ext cx="12150121" cy="6876934"/>
          </a:xfrm>
          <a:prstGeom prst="rect">
            <a:avLst/>
          </a:prstGeom>
        </p:spPr>
      </p:pic>
      <p:sp>
        <p:nvSpPr>
          <p:cNvPr id="8" name="Rectangle 7">
            <a:extLst>
              <a:ext uri="{FF2B5EF4-FFF2-40B4-BE49-F238E27FC236}">
                <a16:creationId xmlns:a16="http://schemas.microsoft.com/office/drawing/2014/main" id="{8E1EEE41-1A67-4FF5-807B-39241C5126B3}"/>
              </a:ext>
            </a:extLst>
          </p:cNvPr>
          <p:cNvSpPr/>
          <p:nvPr/>
        </p:nvSpPr>
        <p:spPr>
          <a:xfrm>
            <a:off x="7720904" y="6422461"/>
            <a:ext cx="4471096" cy="461665"/>
          </a:xfrm>
          <a:prstGeom prst="rect">
            <a:avLst/>
          </a:prstGeom>
        </p:spPr>
        <p:txBody>
          <a:bodyPr wrap="none">
            <a:spAutoFit/>
          </a:bodyPr>
          <a:lstStyle/>
          <a:p>
            <a:r>
              <a:rPr lang="en-US" sz="2400" b="1" dirty="0">
                <a:latin typeface="Arial" panose="020B0604020202020204" pitchFamily="34" charset="0"/>
                <a:hlinkClick r:id="rId4"/>
              </a:rPr>
              <a:t>https://youtu.be/6fbvLZwcrlo </a:t>
            </a:r>
            <a:endParaRPr lang="en-US" sz="2400" b="1" dirty="0"/>
          </a:p>
        </p:txBody>
      </p:sp>
    </p:spTree>
    <p:extLst>
      <p:ext uri="{BB962C8B-B14F-4D97-AF65-F5344CB8AC3E}">
        <p14:creationId xmlns:p14="http://schemas.microsoft.com/office/powerpoint/2010/main" val="216746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pPr fontAlgn="t"/>
            <a:r>
              <a:rPr lang="en-US" dirty="0"/>
              <a:t>Location of Markets</a:t>
            </a:r>
          </a:p>
          <a:p>
            <a:pPr fontAlgn="t"/>
            <a:r>
              <a:rPr lang="en-US" dirty="0"/>
              <a:t>Location of Raw Material</a:t>
            </a:r>
          </a:p>
          <a:p>
            <a:pPr fontAlgn="t"/>
            <a:r>
              <a:rPr lang="en-US" dirty="0"/>
              <a:t>Transportation Infrastructure, Modes (Truck, Rail, Water) and Costs</a:t>
            </a:r>
          </a:p>
          <a:p>
            <a:pPr fontAlgn="t"/>
            <a:r>
              <a:rPr lang="en-US" dirty="0"/>
              <a:t>Energy Availability &amp; Costs</a:t>
            </a:r>
          </a:p>
          <a:p>
            <a:pPr fontAlgn="t"/>
            <a:r>
              <a:rPr lang="en-US" dirty="0"/>
              <a:t>Availability of Skilled Labor &amp; Labor Costs</a:t>
            </a:r>
          </a:p>
          <a:p>
            <a:pPr fontAlgn="t"/>
            <a:r>
              <a:rPr lang="en-US" dirty="0"/>
              <a:t>Land, Building, and Construction Costs</a:t>
            </a:r>
          </a:p>
          <a:p>
            <a:pPr fontAlgn="t"/>
            <a:r>
              <a:rPr lang="en-US" dirty="0"/>
              <a:t>Cultural Considerations</a:t>
            </a:r>
          </a:p>
          <a:p>
            <a:pPr fontAlgn="t"/>
            <a:r>
              <a:rPr lang="en-US" dirty="0"/>
              <a:t>Weather, Living Conditions Standards</a:t>
            </a:r>
          </a:p>
          <a:p>
            <a:pPr fontAlgn="t"/>
            <a:r>
              <a:rPr lang="en-US" dirty="0"/>
              <a:t>Regulations, Taxes, and Tariffs</a:t>
            </a:r>
          </a:p>
          <a:p>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Location Decisions</a:t>
            </a:r>
          </a:p>
        </p:txBody>
      </p:sp>
    </p:spTree>
    <p:extLst>
      <p:ext uri="{BB962C8B-B14F-4D97-AF65-F5344CB8AC3E}">
        <p14:creationId xmlns:p14="http://schemas.microsoft.com/office/powerpoint/2010/main" val="353653252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5618"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0" y="762000"/>
            <a:ext cx="1219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a:pPr>
            <a:r>
              <a:rPr lang="en-US" sz="2400" dirty="0">
                <a:latin typeface="Book Antiqua" pitchFamily="18" charset="0"/>
              </a:rPr>
              <a:t>While selecting a factory location in a foreign country, consideration should be given to</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Culture 			</a:t>
            </a:r>
          </a:p>
          <a:p>
            <a:pPr marL="914400" lvl="1" indent="-457200">
              <a:buFont typeface="+mj-lt"/>
              <a:buAutoNum type="alphaUcPeriod"/>
            </a:pPr>
            <a:r>
              <a:rPr lang="en-US" sz="2200" dirty="0">
                <a:latin typeface="Book Antiqua" pitchFamily="18" charset="0"/>
              </a:rPr>
              <a:t>Legal system			</a:t>
            </a:r>
          </a:p>
          <a:p>
            <a:pPr marL="914400" lvl="1" indent="-457200">
              <a:buFont typeface="+mj-lt"/>
              <a:buAutoNum type="alphaUcPeriod"/>
            </a:pPr>
            <a:r>
              <a:rPr lang="en-US" sz="2200" dirty="0">
                <a:latin typeface="Book Antiqua" pitchFamily="18" charset="0"/>
              </a:rPr>
              <a:t>Monetary policies	</a:t>
            </a:r>
          </a:p>
          <a:p>
            <a:pPr marL="914400" lvl="1" indent="-457200">
              <a:buFont typeface="+mj-lt"/>
              <a:buAutoNum type="alphaUcPeriod"/>
            </a:pPr>
            <a:r>
              <a:rPr lang="en-US" sz="2200" dirty="0">
                <a:latin typeface="Book Antiqua" pitchFamily="18" charset="0"/>
              </a:rPr>
              <a:t>Transportation infrastructure</a:t>
            </a:r>
          </a:p>
          <a:p>
            <a:pPr marL="914400" lvl="1" indent="-457200">
              <a:buFont typeface="+mj-lt"/>
              <a:buAutoNum type="alphaUcPeriod"/>
            </a:pPr>
            <a:r>
              <a:rPr lang="en-US" sz="2200" dirty="0">
                <a:latin typeface="Book Antiqua" pitchFamily="18" charset="0"/>
              </a:rPr>
              <a:t>All answers are correct</a:t>
            </a:r>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F5957317-23D9-4331-BBBC-6A0D93390C1B}"/>
              </a:ext>
            </a:extLst>
          </p:cNvPr>
          <p:cNvSpPr>
            <a:spLocks noChangeArrowheads="1"/>
          </p:cNvSpPr>
          <p:nvPr/>
        </p:nvSpPr>
        <p:spPr bwMode="auto">
          <a:xfrm>
            <a:off x="9253" y="4038600"/>
            <a:ext cx="11964652"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2. Multinational organizations can shop from country to country and cut costs through</a:t>
            </a:r>
          </a:p>
          <a:p>
            <a:pPr marL="914400" lvl="1" indent="-457200">
              <a:buFont typeface="+mj-lt"/>
              <a:buAutoNum type="alphaUcPeriod"/>
            </a:pPr>
            <a:r>
              <a:rPr lang="en-US" sz="2200" dirty="0">
                <a:latin typeface="Book Antiqua" panose="02040602050305030304" pitchFamily="18" charset="0"/>
              </a:rPr>
              <a:t>Lower wage scales</a:t>
            </a:r>
          </a:p>
          <a:p>
            <a:pPr marL="914400" lvl="1" indent="-457200">
              <a:buFont typeface="+mj-lt"/>
              <a:buAutoNum type="alphaUcPeriod"/>
            </a:pPr>
            <a:r>
              <a:rPr lang="en-US" sz="2200" dirty="0">
                <a:latin typeface="Book Antiqua" panose="02040602050305030304" pitchFamily="18" charset="0"/>
              </a:rPr>
              <a:t>Lower indirect labor costs</a:t>
            </a:r>
          </a:p>
          <a:p>
            <a:pPr marL="914400" lvl="1" indent="-457200">
              <a:buFont typeface="+mj-lt"/>
              <a:buAutoNum type="alphaUcPeriod"/>
            </a:pPr>
            <a:r>
              <a:rPr lang="en-US" sz="2200" dirty="0">
                <a:latin typeface="Book Antiqua" panose="02040602050305030304" pitchFamily="18" charset="0"/>
              </a:rPr>
              <a:t>Less stringent regulations</a:t>
            </a:r>
          </a:p>
          <a:p>
            <a:pPr marL="914400" lvl="1" indent="-457200">
              <a:buFont typeface="+mj-lt"/>
              <a:buAutoNum type="alphaUcPeriod"/>
            </a:pPr>
            <a:r>
              <a:rPr lang="en-US" sz="2200" dirty="0">
                <a:latin typeface="Book Antiqua" panose="02040602050305030304" pitchFamily="18" charset="0"/>
              </a:rPr>
              <a:t>Lower taxes and tariffs</a:t>
            </a:r>
          </a:p>
          <a:p>
            <a:pPr marL="914400" lvl="1" indent="-457200">
              <a:buFont typeface="+mj-lt"/>
              <a:buAutoNum type="alphaUcPeriod"/>
            </a:pPr>
            <a:r>
              <a:rPr lang="en-US" sz="2200" dirty="0">
                <a:latin typeface="Book Antiqua" panose="02040602050305030304" pitchFamily="18" charset="0"/>
              </a:rPr>
              <a:t>All answers are correct</a:t>
            </a:r>
          </a:p>
        </p:txBody>
      </p:sp>
    </p:spTree>
    <p:extLst>
      <p:ext uri="{BB962C8B-B14F-4D97-AF65-F5344CB8AC3E}">
        <p14:creationId xmlns:p14="http://schemas.microsoft.com/office/powerpoint/2010/main" val="2041702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pPr marL="400050">
              <a:lnSpc>
                <a:spcPct val="90000"/>
              </a:lnSpc>
              <a:spcAft>
                <a:spcPct val="40000"/>
              </a:spcAft>
              <a:buSzPct val="100000"/>
            </a:pPr>
            <a:r>
              <a:rPr lang="en-US" altLang="en-US" dirty="0"/>
              <a:t>Popular because a wide variety of factors can be included in the analysis</a:t>
            </a:r>
          </a:p>
          <a:p>
            <a:pPr marL="400050">
              <a:lnSpc>
                <a:spcPct val="90000"/>
              </a:lnSpc>
              <a:spcAft>
                <a:spcPct val="40000"/>
              </a:spcAft>
              <a:buSzPct val="100000"/>
            </a:pPr>
            <a:r>
              <a:rPr lang="en-US" altLang="en-US" dirty="0"/>
              <a:t>Five steps in the method</a:t>
            </a:r>
          </a:p>
          <a:p>
            <a:pPr marL="800100" lvl="1">
              <a:lnSpc>
                <a:spcPct val="90000"/>
              </a:lnSpc>
              <a:spcAft>
                <a:spcPct val="40000"/>
              </a:spcAft>
              <a:buSzPct val="100000"/>
            </a:pPr>
            <a:r>
              <a:rPr lang="en-US" altLang="en-US" dirty="0"/>
              <a:t>Develop a list of relevant factors</a:t>
            </a:r>
          </a:p>
          <a:p>
            <a:pPr marL="800100" lvl="1">
              <a:lnSpc>
                <a:spcPct val="90000"/>
              </a:lnSpc>
              <a:spcAft>
                <a:spcPct val="40000"/>
              </a:spcAft>
              <a:buSzPct val="100000"/>
            </a:pPr>
            <a:r>
              <a:rPr lang="en-US" altLang="en-US" dirty="0"/>
              <a:t>Assign a weight to each factor </a:t>
            </a:r>
          </a:p>
          <a:p>
            <a:pPr marL="800100" lvl="1">
              <a:lnSpc>
                <a:spcPct val="90000"/>
              </a:lnSpc>
              <a:spcAft>
                <a:spcPct val="40000"/>
              </a:spcAft>
              <a:buSzPct val="100000"/>
            </a:pPr>
            <a:r>
              <a:rPr lang="en-US" altLang="en-US" dirty="0"/>
              <a:t>Normalize the weights to SUM=1</a:t>
            </a:r>
          </a:p>
          <a:p>
            <a:pPr marL="800100" lvl="1">
              <a:lnSpc>
                <a:spcPct val="90000"/>
              </a:lnSpc>
              <a:spcAft>
                <a:spcPct val="40000"/>
              </a:spcAft>
              <a:buSzPct val="100000"/>
            </a:pPr>
            <a:r>
              <a:rPr lang="en-US" altLang="en-US" dirty="0"/>
              <a:t>Score each location for each factor </a:t>
            </a:r>
            <a:r>
              <a:rPr lang="en-US" altLang="en-US" b="1" dirty="0"/>
              <a:t>based on a consistent scale</a:t>
            </a:r>
          </a:p>
          <a:p>
            <a:pPr marL="800100" lvl="1">
              <a:lnSpc>
                <a:spcPct val="90000"/>
              </a:lnSpc>
              <a:spcAft>
                <a:spcPct val="40000"/>
              </a:spcAft>
              <a:buSzPct val="100000"/>
            </a:pPr>
            <a:r>
              <a:rPr lang="en-US" altLang="en-US" dirty="0"/>
              <a:t>Calculate the weighted average of total score for each location</a:t>
            </a:r>
          </a:p>
          <a:p>
            <a:pPr marL="400050">
              <a:lnSpc>
                <a:spcPct val="90000"/>
              </a:lnSpc>
              <a:spcAft>
                <a:spcPct val="40000"/>
              </a:spcAft>
              <a:buSzPct val="100000"/>
            </a:pPr>
            <a:r>
              <a:rPr lang="en-US" altLang="en-US" dirty="0"/>
              <a:t>Make a recommendation based on the highest score</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Factor Rating Method for Location Decisions</a:t>
            </a:r>
          </a:p>
        </p:txBody>
      </p:sp>
    </p:spTree>
    <p:extLst>
      <p:ext uri="{BB962C8B-B14F-4D97-AF65-F5344CB8AC3E}">
        <p14:creationId xmlns:p14="http://schemas.microsoft.com/office/powerpoint/2010/main" val="94825180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3588"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0" y="824149"/>
            <a:ext cx="1219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11. A company wants to build a major warehouse in Europe.  Four locations are being considered.  The following table shows the important factors to bring into account along with the importance level (weight) of each factor.  The attractiveness of each location relative to each factor is indicated on a 0-100 point scale.  Find the best location.</a:t>
            </a:r>
          </a:p>
        </p:txBody>
      </p:sp>
      <p:sp>
        <p:nvSpPr>
          <p:cNvPr id="6" name="Rectangle 5"/>
          <p:cNvSpPr/>
          <p:nvPr/>
        </p:nvSpPr>
        <p:spPr>
          <a:xfrm>
            <a:off x="95994" y="4333983"/>
            <a:ext cx="12000012" cy="1446550"/>
          </a:xfrm>
          <a:prstGeom prst="rect">
            <a:avLst/>
          </a:prstGeom>
        </p:spPr>
        <p:txBody>
          <a:bodyPr wrap="square">
            <a:spAutoFit/>
          </a:bodyPr>
          <a:lstStyle/>
          <a:p>
            <a:r>
              <a:rPr lang="en-US" sz="2200" dirty="0">
                <a:latin typeface="Book Antiqua" pitchFamily="18" charset="0"/>
              </a:rPr>
              <a:t>Germany</a:t>
            </a:r>
            <a:r>
              <a:rPr lang="en-US" sz="2000" dirty="0">
                <a:latin typeface="Book Antiqua" pitchFamily="18" charset="0"/>
              </a:rPr>
              <a:t>:  0.3(70)+0.3(60)+0.3(70)+0.1(80) = 21+18+21+8 = 68 </a:t>
            </a:r>
          </a:p>
          <a:p>
            <a:r>
              <a:rPr lang="en-US" sz="2200" dirty="0">
                <a:latin typeface="Book Antiqua" pitchFamily="18" charset="0"/>
              </a:rPr>
              <a:t>France: </a:t>
            </a:r>
            <a:r>
              <a:rPr lang="en-US" sz="2000" dirty="0">
                <a:latin typeface="Book Antiqua" pitchFamily="18" charset="0"/>
              </a:rPr>
              <a:t>0.3(90)+0.3(70)+0.3(30)+0.1(50) = 27+21+9+5 = 62</a:t>
            </a:r>
          </a:p>
          <a:p>
            <a:r>
              <a:rPr lang="en-US" sz="2200" dirty="0">
                <a:latin typeface="Book Antiqua" pitchFamily="18" charset="0"/>
              </a:rPr>
              <a:t>Belgium: </a:t>
            </a:r>
            <a:r>
              <a:rPr lang="en-US" sz="2000" dirty="0">
                <a:latin typeface="Book Antiqua" pitchFamily="18" charset="0"/>
              </a:rPr>
              <a:t>0.3(50)+0.3(60)+0.3(70)+0.1(60) = 15+18+21+6 =60</a:t>
            </a:r>
          </a:p>
          <a:p>
            <a:r>
              <a:rPr lang="en-US" sz="2200" dirty="0">
                <a:latin typeface="Book Antiqua" pitchFamily="18" charset="0"/>
              </a:rPr>
              <a:t>Netherland: </a:t>
            </a:r>
            <a:r>
              <a:rPr lang="en-US" sz="2000" dirty="0">
                <a:latin typeface="Book Antiqua" pitchFamily="18" charset="0"/>
              </a:rPr>
              <a:t>0.3(50)+0.3(70)+0.3(70)+0.1(50) = 15+21+21+5 = 62</a:t>
            </a:r>
          </a:p>
        </p:txBody>
      </p:sp>
      <p:graphicFrame>
        <p:nvGraphicFramePr>
          <p:cNvPr id="2" name="Object 1">
            <a:extLst>
              <a:ext uri="{FF2B5EF4-FFF2-40B4-BE49-F238E27FC236}">
                <a16:creationId xmlns:a16="http://schemas.microsoft.com/office/drawing/2014/main" id="{D0AA2A45-EB88-4E11-8C64-BF76AD026864}"/>
              </a:ext>
            </a:extLst>
          </p:cNvPr>
          <p:cNvGraphicFramePr>
            <a:graphicFrameLocks noChangeAspect="1"/>
          </p:cNvGraphicFramePr>
          <p:nvPr>
            <p:extLst>
              <p:ext uri="{D42A27DB-BD31-4B8C-83A1-F6EECF244321}">
                <p14:modId xmlns:p14="http://schemas.microsoft.com/office/powerpoint/2010/main" val="3295680201"/>
              </p:ext>
            </p:extLst>
          </p:nvPr>
        </p:nvGraphicFramePr>
        <p:xfrm>
          <a:off x="71778" y="2546565"/>
          <a:ext cx="11904354" cy="1625278"/>
        </p:xfrm>
        <a:graphic>
          <a:graphicData uri="http://schemas.openxmlformats.org/presentationml/2006/ole">
            <mc:AlternateContent xmlns:mc="http://schemas.openxmlformats.org/markup-compatibility/2006">
              <mc:Choice xmlns:v="urn:schemas-microsoft-com:vml" Requires="v">
                <p:oleObj spid="_x0000_s23589" name="Worksheet" r:id="rId6" imgW="10534739" imgH="1438059" progId="Excel.Sheet.12">
                  <p:embed/>
                </p:oleObj>
              </mc:Choice>
              <mc:Fallback>
                <p:oleObj name="Worksheet" r:id="rId6" imgW="10534739" imgH="1438059" progId="Excel.Sheet.12">
                  <p:embed/>
                  <p:pic>
                    <p:nvPicPr>
                      <p:cNvPr id="2" name="Object 1">
                        <a:extLst>
                          <a:ext uri="{FF2B5EF4-FFF2-40B4-BE49-F238E27FC236}">
                            <a16:creationId xmlns:a16="http://schemas.microsoft.com/office/drawing/2014/main" id="{D0AA2A45-EB88-4E11-8C64-BF76AD026864}"/>
                          </a:ext>
                        </a:extLst>
                      </p:cNvPr>
                      <p:cNvPicPr/>
                      <p:nvPr/>
                    </p:nvPicPr>
                    <p:blipFill>
                      <a:blip r:embed="rId7"/>
                      <a:stretch>
                        <a:fillRect/>
                      </a:stretch>
                    </p:blipFill>
                    <p:spPr>
                      <a:xfrm>
                        <a:off x="71778" y="2546565"/>
                        <a:ext cx="11904354" cy="1625278"/>
                      </a:xfrm>
                      <a:prstGeom prst="rect">
                        <a:avLst/>
                      </a:prstGeom>
                    </p:spPr>
                  </p:pic>
                </p:oleObj>
              </mc:Fallback>
            </mc:AlternateContent>
          </a:graphicData>
        </a:graphic>
      </p:graphicFrame>
      <p:sp>
        <p:nvSpPr>
          <p:cNvPr id="8" name="Title 2">
            <a:extLst>
              <a:ext uri="{FF2B5EF4-FFF2-40B4-BE49-F238E27FC236}">
                <a16:creationId xmlns:a16="http://schemas.microsoft.com/office/drawing/2014/main" id="{08275F62-EC5E-49E0-A2A1-3B44A5D683AB}"/>
              </a:ext>
            </a:extLst>
          </p:cNvPr>
          <p:cNvSpPr>
            <a:spLocks noGrp="1"/>
          </p:cNvSpPr>
          <p:nvPr>
            <p:ph type="title"/>
          </p:nvPr>
        </p:nvSpPr>
        <p:spPr>
          <a:xfrm>
            <a:off x="0" y="0"/>
            <a:ext cx="12192000" cy="762000"/>
          </a:xfrm>
        </p:spPr>
        <p:txBody>
          <a:bodyPr/>
          <a:lstStyle/>
          <a:p>
            <a:r>
              <a:rPr lang="en-US" dirty="0"/>
              <a:t>Factor Rating Method For Location &amp; Site Evaluation</a:t>
            </a:r>
          </a:p>
        </p:txBody>
      </p:sp>
    </p:spTree>
    <p:extLst>
      <p:ext uri="{BB962C8B-B14F-4D97-AF65-F5344CB8AC3E}">
        <p14:creationId xmlns:p14="http://schemas.microsoft.com/office/powerpoint/2010/main" val="30234460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7681"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8" name="Title 2">
            <a:extLst>
              <a:ext uri="{FF2B5EF4-FFF2-40B4-BE49-F238E27FC236}">
                <a16:creationId xmlns:a16="http://schemas.microsoft.com/office/drawing/2014/main" id="{08275F62-EC5E-49E0-A2A1-3B44A5D683AB}"/>
              </a:ext>
            </a:extLst>
          </p:cNvPr>
          <p:cNvSpPr>
            <a:spLocks noGrp="1"/>
          </p:cNvSpPr>
          <p:nvPr>
            <p:ph type="title"/>
          </p:nvPr>
        </p:nvSpPr>
        <p:spPr>
          <a:xfrm>
            <a:off x="0" y="0"/>
            <a:ext cx="12192000" cy="762000"/>
          </a:xfrm>
        </p:spPr>
        <p:txBody>
          <a:bodyPr/>
          <a:lstStyle/>
          <a:p>
            <a:r>
              <a:rPr lang="en-US" dirty="0"/>
              <a:t>Factor Rating Method For Location &amp; Site Evaluation</a:t>
            </a:r>
          </a:p>
        </p:txBody>
      </p:sp>
      <p:sp>
        <p:nvSpPr>
          <p:cNvPr id="9" name="Rectangle 8">
            <a:extLst>
              <a:ext uri="{FF2B5EF4-FFF2-40B4-BE49-F238E27FC236}">
                <a16:creationId xmlns:a16="http://schemas.microsoft.com/office/drawing/2014/main" id="{8B7B9095-F4FC-4ED6-B5A8-C0BC945622F5}"/>
              </a:ext>
            </a:extLst>
          </p:cNvPr>
          <p:cNvSpPr/>
          <p:nvPr/>
        </p:nvSpPr>
        <p:spPr>
          <a:xfrm>
            <a:off x="-1" y="762000"/>
            <a:ext cx="12224825" cy="646331"/>
          </a:xfrm>
          <a:prstGeom prst="rect">
            <a:avLst/>
          </a:prstGeom>
        </p:spPr>
        <p:txBody>
          <a:bodyPr wrap="square">
            <a:spAutoFit/>
          </a:bodyPr>
          <a:lstStyle/>
          <a:p>
            <a:r>
              <a:rPr lang="en-US" dirty="0">
                <a:latin typeface="Book Antiqua" panose="02040602050305030304" pitchFamily="18" charset="0"/>
              </a:rPr>
              <a:t>12. In this example summation of the weight is NOT one (100%). We first need to normalize it to 100%. </a:t>
            </a:r>
          </a:p>
          <a:p>
            <a:r>
              <a:rPr lang="en-US">
                <a:latin typeface="Book Antiqua" panose="02040602050305030304" pitchFamily="18" charset="0"/>
              </a:rPr>
              <a:t>Scores </a:t>
            </a:r>
            <a:r>
              <a:rPr lang="en-US" dirty="0">
                <a:latin typeface="Book Antiqua" panose="02040602050305030304" pitchFamily="18" charset="0"/>
              </a:rPr>
              <a:t>were given in the range of 50 to 100.</a:t>
            </a:r>
          </a:p>
        </p:txBody>
      </p:sp>
      <p:graphicFrame>
        <p:nvGraphicFramePr>
          <p:cNvPr id="2" name="Object 1">
            <a:extLst>
              <a:ext uri="{FF2B5EF4-FFF2-40B4-BE49-F238E27FC236}">
                <a16:creationId xmlns:a16="http://schemas.microsoft.com/office/drawing/2014/main" id="{45A5FDA2-0A1A-42EA-8D0B-B2F283943AB3}"/>
              </a:ext>
            </a:extLst>
          </p:cNvPr>
          <p:cNvGraphicFramePr>
            <a:graphicFrameLocks noChangeAspect="1"/>
          </p:cNvGraphicFramePr>
          <p:nvPr>
            <p:extLst>
              <p:ext uri="{D42A27DB-BD31-4B8C-83A1-F6EECF244321}">
                <p14:modId xmlns:p14="http://schemas.microsoft.com/office/powerpoint/2010/main" val="348418028"/>
              </p:ext>
            </p:extLst>
          </p:nvPr>
        </p:nvGraphicFramePr>
        <p:xfrm>
          <a:off x="145159" y="1524000"/>
          <a:ext cx="11901682" cy="2935904"/>
        </p:xfrm>
        <a:graphic>
          <a:graphicData uri="http://schemas.openxmlformats.org/presentationml/2006/ole">
            <mc:AlternateContent xmlns:mc="http://schemas.openxmlformats.org/markup-compatibility/2006">
              <mc:Choice xmlns:v="urn:schemas-microsoft-com:vml" Requires="v">
                <p:oleObj spid="_x0000_s27682" name="Worksheet" r:id="rId6" imgW="14630400" imgH="3609995" progId="Excel.Sheet.12">
                  <p:embed/>
                </p:oleObj>
              </mc:Choice>
              <mc:Fallback>
                <p:oleObj name="Worksheet" r:id="rId6" imgW="14630400" imgH="3609995" progId="Excel.Sheet.12">
                  <p:embed/>
                  <p:pic>
                    <p:nvPicPr>
                      <p:cNvPr id="0" name=""/>
                      <p:cNvPicPr/>
                      <p:nvPr/>
                    </p:nvPicPr>
                    <p:blipFill>
                      <a:blip r:embed="rId7"/>
                      <a:stretch>
                        <a:fillRect/>
                      </a:stretch>
                    </p:blipFill>
                    <p:spPr>
                      <a:xfrm>
                        <a:off x="145159" y="1524000"/>
                        <a:ext cx="11901682" cy="2935904"/>
                      </a:xfrm>
                      <a:prstGeom prst="rect">
                        <a:avLst/>
                      </a:prstGeom>
                    </p:spPr>
                  </p:pic>
                </p:oleObj>
              </mc:Fallback>
            </mc:AlternateContent>
          </a:graphicData>
        </a:graphic>
      </p:graphicFrame>
    </p:spTree>
    <p:extLst>
      <p:ext uri="{BB962C8B-B14F-4D97-AF65-F5344CB8AC3E}">
        <p14:creationId xmlns:p14="http://schemas.microsoft.com/office/powerpoint/2010/main" val="31081156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4594"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32657" y="822490"/>
            <a:ext cx="12025336"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13. A manufacturer of men’s shirts can produce  shirts in its Houston plant for $5 per shirt. Chicago is a major market for 100,000 shirts per year. Transportation and storage charges from Houston and Chicago amount to $5 per 100 pounds. Each packaged shirt weighs 1 pound. As an alternative, the company can have the shirts produced in China for $4 per shirt. The raw materials would be shipped from Houston to China at a cost of $10 per 100 pounds. When the shirts are completed, they are to be shipped directly to Chicago at a transportation and storage cost of $16 per 100 pounds. An import duty of $0.5 per shirt is assessed. Where should the shirts be produced and at what costs..</a:t>
            </a:r>
          </a:p>
          <a:p>
            <a:r>
              <a:rPr lang="en-US" sz="2400" dirty="0">
                <a:latin typeface="Book Antiqua" pitchFamily="18" charset="0"/>
              </a:rPr>
              <a:t> </a:t>
            </a:r>
          </a:p>
          <a:p>
            <a:pPr marL="457200" indent="-457200">
              <a:buFont typeface="+mj-lt"/>
              <a:buAutoNum type="alphaUcPeriod"/>
            </a:pPr>
            <a:r>
              <a:rPr lang="en-US" sz="2200" dirty="0">
                <a:latin typeface="Book Antiqua" pitchFamily="18" charset="0"/>
              </a:rPr>
              <a:t>Houston; $805,000</a:t>
            </a:r>
          </a:p>
          <a:p>
            <a:pPr marL="457200" indent="-457200">
              <a:buFont typeface="+mj-lt"/>
              <a:buAutoNum type="alphaUcPeriod"/>
            </a:pPr>
            <a:r>
              <a:rPr lang="en-US" sz="2200" dirty="0">
                <a:latin typeface="Book Antiqua" pitchFamily="18" charset="0"/>
              </a:rPr>
              <a:t>China; $458,000</a:t>
            </a:r>
          </a:p>
          <a:p>
            <a:pPr marL="457200" indent="-457200">
              <a:buFont typeface="+mj-lt"/>
              <a:buAutoNum type="alphaUcPeriod"/>
            </a:pPr>
            <a:r>
              <a:rPr lang="en-US" sz="2200" dirty="0">
                <a:latin typeface="Book Antiqua" pitchFamily="18" charset="0"/>
              </a:rPr>
              <a:t>Houston; $605,000</a:t>
            </a:r>
          </a:p>
          <a:p>
            <a:pPr marL="457200" indent="-457200">
              <a:buFont typeface="+mj-lt"/>
              <a:buAutoNum type="alphaUcPeriod"/>
            </a:pPr>
            <a:r>
              <a:rPr lang="en-US" sz="2200" dirty="0">
                <a:latin typeface="Book Antiqua" pitchFamily="18" charset="0"/>
              </a:rPr>
              <a:t>China; $476,000</a:t>
            </a:r>
          </a:p>
          <a:p>
            <a:pPr marL="457200" indent="-457200">
              <a:buFont typeface="+mj-lt"/>
              <a:buAutoNum type="alphaUcPeriod"/>
            </a:pPr>
            <a:r>
              <a:rPr lang="en-US" sz="2200" dirty="0">
                <a:latin typeface="Book Antiqua" pitchFamily="18" charset="0"/>
              </a:rPr>
              <a:t>We need to think more- We really need</a:t>
            </a:r>
          </a:p>
        </p:txBody>
      </p:sp>
      <p:sp>
        <p:nvSpPr>
          <p:cNvPr id="5" name="Rectangle 10"/>
          <p:cNvSpPr>
            <a:spLocks noChangeArrowheads="1"/>
          </p:cNvSpPr>
          <p:nvPr/>
        </p:nvSpPr>
        <p:spPr bwMode="auto">
          <a:xfrm>
            <a:off x="5715000" y="5704682"/>
            <a:ext cx="6477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Houston:  5+0.05 =  5.05 (100,000)      = 505000</a:t>
            </a:r>
          </a:p>
          <a:p>
            <a:r>
              <a:rPr lang="en-US" sz="2400" dirty="0">
                <a:latin typeface="Book Antiqua" pitchFamily="18" charset="0"/>
              </a:rPr>
              <a:t>China: 4+0.1+0.16+0.5 = 4.76(100,000) = 476000</a:t>
            </a:r>
          </a:p>
        </p:txBody>
      </p:sp>
      <p:sp>
        <p:nvSpPr>
          <p:cNvPr id="6" name="Title 2">
            <a:extLst>
              <a:ext uri="{FF2B5EF4-FFF2-40B4-BE49-F238E27FC236}">
                <a16:creationId xmlns:a16="http://schemas.microsoft.com/office/drawing/2014/main" id="{41CC87F5-5ED2-4EC4-AB95-F67AAF539EBF}"/>
              </a:ext>
            </a:extLst>
          </p:cNvPr>
          <p:cNvSpPr>
            <a:spLocks noGrp="1"/>
          </p:cNvSpPr>
          <p:nvPr>
            <p:ph type="title"/>
          </p:nvPr>
        </p:nvSpPr>
        <p:spPr>
          <a:xfrm>
            <a:off x="0" y="0"/>
            <a:ext cx="12192000" cy="762000"/>
          </a:xfrm>
        </p:spPr>
        <p:txBody>
          <a:bodyPr/>
          <a:lstStyle/>
          <a:p>
            <a:r>
              <a:rPr lang="en-US" dirty="0"/>
              <a:t>Transportation and Production Costs</a:t>
            </a:r>
          </a:p>
        </p:txBody>
      </p:sp>
    </p:spTree>
    <p:extLst>
      <p:ext uri="{BB962C8B-B14F-4D97-AF65-F5344CB8AC3E}">
        <p14:creationId xmlns:p14="http://schemas.microsoft.com/office/powerpoint/2010/main" val="3353968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nodeType="clickEffect">
                                  <p:stCondLst>
                                    <p:cond delay="0"/>
                                  </p:stCondLst>
                                  <p:childTnLst>
                                    <p:animClr clrSpc="rgb" dir="cw">
                                      <p:cBhvr override="childStyle">
                                        <p:cTn id="16" dur="2000" fill="hold"/>
                                        <p:tgtEl>
                                          <p:spTgt spid="63386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51537</TotalTime>
  <Words>581</Words>
  <Application>Microsoft Office PowerPoint</Application>
  <PresentationFormat>Widescreen</PresentationFormat>
  <Paragraphs>71</Paragraphs>
  <Slides>7</Slides>
  <Notes>6</Notes>
  <HiddenSlides>0</HiddenSlides>
  <MMClips>1</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2</vt:i4>
      </vt:variant>
      <vt:variant>
        <vt:lpstr>Slide Titles</vt:lpstr>
      </vt:variant>
      <vt:variant>
        <vt:i4>7</vt:i4>
      </vt:variant>
    </vt:vector>
  </HeadingPairs>
  <TitlesOfParts>
    <vt:vector size="21" baseType="lpstr">
      <vt:lpstr>Arial</vt:lpstr>
      <vt:lpstr>Book Antiqua</vt:lpstr>
      <vt:lpstr>Calibri</vt:lpstr>
      <vt:lpstr>Garamond</vt:lpstr>
      <vt:lpstr>Impact</vt:lpstr>
      <vt:lpstr>MS Reference Sans Serif</vt:lpstr>
      <vt:lpstr>Tahoma</vt:lpstr>
      <vt:lpstr>Verdana</vt:lpstr>
      <vt:lpstr>Wingdings</vt:lpstr>
      <vt:lpstr>Lean Thinking Final.ppt</vt:lpstr>
      <vt:lpstr>Lean Thinking Final</vt:lpstr>
      <vt:lpstr>2_Lean Thinking Final</vt:lpstr>
      <vt:lpstr>Equation</vt:lpstr>
      <vt:lpstr>Worksheet</vt:lpstr>
      <vt:lpstr>PowerPoint Presentation</vt:lpstr>
      <vt:lpstr>Location Decisions</vt:lpstr>
      <vt:lpstr>Questions</vt:lpstr>
      <vt:lpstr>Factor Rating Method for Location Decisions</vt:lpstr>
      <vt:lpstr>Factor Rating Method For Location &amp; Site Evaluation</vt:lpstr>
      <vt:lpstr>Factor Rating Method For Location &amp; Site Evaluation</vt:lpstr>
      <vt:lpstr>Transportation and Production Costs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771</cp:revision>
  <cp:lastPrinted>2019-05-09T17:43:43Z</cp:lastPrinted>
  <dcterms:created xsi:type="dcterms:W3CDTF">2008-11-22T01:06:20Z</dcterms:created>
  <dcterms:modified xsi:type="dcterms:W3CDTF">2023-12-24T19:45:28Z</dcterms:modified>
</cp:coreProperties>
</file>