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64" r:id="rId2"/>
    <p:sldMasterId id="2147483785" r:id="rId3"/>
  </p:sldMasterIdLst>
  <p:notesMasterIdLst>
    <p:notesMasterId r:id="rId17"/>
  </p:notesMasterIdLst>
  <p:handoutMasterIdLst>
    <p:handoutMasterId r:id="rId18"/>
  </p:handoutMasterIdLst>
  <p:sldIdLst>
    <p:sldId id="625" r:id="rId4"/>
    <p:sldId id="586" r:id="rId5"/>
    <p:sldId id="728" r:id="rId6"/>
    <p:sldId id="595" r:id="rId7"/>
    <p:sldId id="588" r:id="rId8"/>
    <p:sldId id="589" r:id="rId9"/>
    <p:sldId id="591" r:id="rId10"/>
    <p:sldId id="260" r:id="rId11"/>
    <p:sldId id="598" r:id="rId12"/>
    <p:sldId id="597" r:id="rId13"/>
    <p:sldId id="561" r:id="rId14"/>
    <p:sldId id="558" r:id="rId15"/>
    <p:sldId id="548" r:id="rId1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00007D"/>
    <a:srgbClr val="A50023"/>
    <a:srgbClr val="A80000"/>
    <a:srgbClr val="000000"/>
    <a:srgbClr val="AA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95" autoAdjust="0"/>
    <p:restoredTop sz="91618" autoAdjust="0"/>
  </p:normalViewPr>
  <p:slideViewPr>
    <p:cSldViewPr>
      <p:cViewPr varScale="1">
        <p:scale>
          <a:sx n="110" d="100"/>
          <a:sy n="110" d="100"/>
        </p:scale>
        <p:origin x="1188" y="9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7/9/2022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7/9/2022</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mn-lt"/>
                <a:ea typeface="+mn-ea"/>
                <a:cs typeface="+mn-cs"/>
              </a:rPr>
              <a:t>Protective labor (union) agreements in Germany reduce the benefit available from aggregate planning:</a:t>
            </a:r>
            <a:r>
              <a:rPr lang="en-US" sz="1200" b="0" kern="1200" baseline="0" dirty="0">
                <a:solidFill>
                  <a:schemeClr val="tx1"/>
                </a:solidFill>
                <a:latin typeface="+mn-lt"/>
                <a:ea typeface="+mn-ea"/>
                <a:cs typeface="+mn-cs"/>
              </a:rPr>
              <a:t> seeking production facility off-shore.</a:t>
            </a:r>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Keep inventory level low, vary workforce by fire/hire people, or overtime.</a:t>
            </a:r>
          </a:p>
          <a:p>
            <a:r>
              <a:rPr lang="en-US" sz="1200" b="0" kern="1200" dirty="0">
                <a:solidFill>
                  <a:schemeClr val="tx1"/>
                </a:solidFill>
                <a:latin typeface="+mn-lt"/>
                <a:ea typeface="+mn-ea"/>
                <a:cs typeface="+mn-cs"/>
              </a:rPr>
              <a:t>Project</a:t>
            </a:r>
            <a:r>
              <a:rPr lang="en-US" sz="1200" b="0" kern="1200" baseline="0" dirty="0">
                <a:solidFill>
                  <a:schemeClr val="tx1"/>
                </a:solidFill>
                <a:latin typeface="+mn-lt"/>
                <a:ea typeface="+mn-ea"/>
                <a:cs typeface="+mn-cs"/>
              </a:rPr>
              <a:t> crashing/overtime production to meet peaks of order.</a:t>
            </a:r>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jayandkevin.com</a:t>
            </a:r>
            <a:endParaRPr lang="en-US" dirty="0"/>
          </a:p>
        </p:txBody>
      </p:sp>
      <p:sp>
        <p:nvSpPr>
          <p:cNvPr id="4" name="Slide Number Placeholder 3"/>
          <p:cNvSpPr>
            <a:spLocks noGrp="1"/>
          </p:cNvSpPr>
          <p:nvPr>
            <p:ph type="sldNum" sz="quarter" idx="10"/>
          </p:nvPr>
        </p:nvSpPr>
        <p:spPr/>
        <p:txBody>
          <a:bodyPr/>
          <a:lstStyle/>
          <a:p>
            <a:fld id="{30EC2074-61C3-466D-B375-8A18DECCFC62}" type="slidenum">
              <a:rPr lang="en-US" smtClean="0"/>
              <a:pPr/>
              <a:t>11</a:t>
            </a:fld>
            <a:endParaRPr lang="en-US"/>
          </a:p>
        </p:txBody>
      </p:sp>
    </p:spTree>
    <p:extLst>
      <p:ext uri="{BB962C8B-B14F-4D97-AF65-F5344CB8AC3E}">
        <p14:creationId xmlns:p14="http://schemas.microsoft.com/office/powerpoint/2010/main" val="184843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b="0" dirty="0"/>
              <a:t>HP: computer, printer</a:t>
            </a:r>
          </a:p>
        </p:txBody>
      </p:sp>
      <p:sp>
        <p:nvSpPr>
          <p:cNvPr id="4" name="Slide Number Placeholder 3"/>
          <p:cNvSpPr>
            <a:spLocks noGrp="1"/>
          </p:cNvSpPr>
          <p:nvPr>
            <p:ph type="sldNum" sz="quarter" idx="10"/>
          </p:nvPr>
        </p:nvSpPr>
        <p:spPr/>
        <p:txBody>
          <a:bodyPr/>
          <a:lstStyle/>
          <a:p>
            <a:fld id="{30EC2074-61C3-466D-B375-8A18DECCFC62}" type="slidenum">
              <a:rPr lang="en-US" smtClean="0"/>
              <a:pPr/>
              <a:t>12</a:t>
            </a:fld>
            <a:endParaRPr lang="en-US"/>
          </a:p>
        </p:txBody>
      </p:sp>
    </p:spTree>
    <p:extLst>
      <p:ext uri="{BB962C8B-B14F-4D97-AF65-F5344CB8AC3E}">
        <p14:creationId xmlns:p14="http://schemas.microsoft.com/office/powerpoint/2010/main" val="161886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89D4596-2CE9-4781-AD34-A7CA58764FE2}" type="slidenum">
              <a:rPr lang="en-US" smtClean="0"/>
              <a:pPr>
                <a:defRPr/>
              </a:pPr>
              <a:t>13</a:t>
            </a:fld>
            <a:endParaRPr lang="en-US"/>
          </a:p>
        </p:txBody>
      </p:sp>
    </p:spTree>
    <p:extLst>
      <p:ext uri="{BB962C8B-B14F-4D97-AF65-F5344CB8AC3E}">
        <p14:creationId xmlns:p14="http://schemas.microsoft.com/office/powerpoint/2010/main" val="183627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3</a:t>
            </a:fld>
            <a:endParaRPr lang="en-US"/>
          </a:p>
        </p:txBody>
      </p:sp>
    </p:spTree>
    <p:extLst>
      <p:ext uri="{BB962C8B-B14F-4D97-AF65-F5344CB8AC3E}">
        <p14:creationId xmlns:p14="http://schemas.microsoft.com/office/powerpoint/2010/main" val="378744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ChangeArrowheads="1"/>
          </p:cNvSpPr>
          <p:nvPr>
            <p:ph type="hdr" sz="quarter"/>
          </p:nvPr>
        </p:nvSpPr>
        <p:spPr>
          <a:xfrm>
            <a:off x="0" y="0"/>
            <a:ext cx="2971800" cy="457200"/>
          </a:xfrm>
          <a:prstGeom prst="rect">
            <a:avLst/>
          </a:prstGeom>
        </p:spPr>
        <p:txBody>
          <a:bodyPr/>
          <a:lstStyle/>
          <a:p>
            <a:pPr>
              <a:defRPr/>
            </a:pPr>
            <a:endParaRPr lang="en-US"/>
          </a:p>
        </p:txBody>
      </p:sp>
      <p:sp>
        <p:nvSpPr>
          <p:cNvPr id="3" name="Rectangle 1027"/>
          <p:cNvSpPr>
            <a:spLocks noGrp="1" noChangeArrowheads="1"/>
          </p:cNvSpPr>
          <p:nvPr>
            <p:ph type="dt" sz="quarter" idx="1"/>
          </p:nvPr>
        </p:nvSpPr>
        <p:spPr>
          <a:xfrm>
            <a:off x="3884613" y="0"/>
            <a:ext cx="2971800" cy="457200"/>
          </a:xfrm>
          <a:prstGeom prst="rect">
            <a:avLst/>
          </a:prstGeom>
        </p:spPr>
        <p:txBody>
          <a:bodyPr/>
          <a:lstStyle/>
          <a:p>
            <a:pPr>
              <a:defRPr/>
            </a:pPr>
            <a:endParaRPr lang="en-US"/>
          </a:p>
        </p:txBody>
      </p:sp>
      <p:sp>
        <p:nvSpPr>
          <p:cNvPr id="4" name="Rectangle 1030"/>
          <p:cNvSpPr>
            <a:spLocks noGrp="1" noChangeArrowheads="1"/>
          </p:cNvSpPr>
          <p:nvPr>
            <p:ph type="ftr" sz="quarter" idx="4"/>
          </p:nvPr>
        </p:nvSpPr>
        <p:spPr>
          <a:xfrm>
            <a:off x="0" y="8685213"/>
            <a:ext cx="2971800" cy="457200"/>
          </a:xfrm>
          <a:prstGeom prst="rect">
            <a:avLst/>
          </a:prstGeom>
        </p:spPr>
        <p:txBody>
          <a:bodyPr/>
          <a:lstStyle/>
          <a:p>
            <a:pPr>
              <a:defRPr/>
            </a:pPr>
            <a:endParaRPr lang="en-US"/>
          </a:p>
        </p:txBody>
      </p:sp>
      <p:sp>
        <p:nvSpPr>
          <p:cNvPr id="5" name="Rectangle 1031"/>
          <p:cNvSpPr>
            <a:spLocks noGrp="1" noChangeArrowheads="1"/>
          </p:cNvSpPr>
          <p:nvPr>
            <p:ph type="sldNum" sz="quarter" idx="5"/>
          </p:nvPr>
        </p:nvSpPr>
        <p:spPr>
          <a:xfrm>
            <a:off x="3884613" y="8685213"/>
            <a:ext cx="2971800" cy="457200"/>
          </a:xfrm>
          <a:prstGeom prst="rect">
            <a:avLst/>
          </a:prstGeom>
        </p:spPr>
        <p:txBody>
          <a:bodyPr/>
          <a:lstStyle/>
          <a:p>
            <a:pPr>
              <a:defRPr/>
            </a:pPr>
            <a:fld id="{2451D47E-A50C-430E-BA51-1D96DD276BDF}" type="slidenum">
              <a:rPr lang="en-US"/>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mn-lt"/>
                <a:ea typeface="+mn-ea"/>
                <a:cs typeface="+mn-cs"/>
              </a:rPr>
              <a:t>globalization.site11.com</a:t>
            </a:r>
          </a:p>
          <a:p>
            <a:r>
              <a:rPr lang="en-US" sz="1200" b="0" kern="1200" dirty="0">
                <a:solidFill>
                  <a:schemeClr val="tx1"/>
                </a:solidFill>
                <a:latin typeface="+mn-lt"/>
                <a:ea typeface="+mn-ea"/>
                <a:cs typeface="+mn-cs"/>
              </a:rPr>
              <a:t>fasttrakauto.com</a:t>
            </a:r>
          </a:p>
          <a:p>
            <a:endParaRPr lang="en-US" dirty="0"/>
          </a:p>
        </p:txBody>
      </p:sp>
      <p:sp>
        <p:nvSpPr>
          <p:cNvPr id="4" name="Slide Number Placeholder 3"/>
          <p:cNvSpPr>
            <a:spLocks noGrp="1"/>
          </p:cNvSpPr>
          <p:nvPr>
            <p:ph type="sldNum" sz="quarter" idx="10"/>
          </p:nvPr>
        </p:nvSpPr>
        <p:spPr/>
        <p:txBody>
          <a:bodyPr/>
          <a:lstStyle/>
          <a:p>
            <a:fld id="{30EC2074-61C3-466D-B375-8A18DECCFC62}" type="slidenum">
              <a:rPr lang="en-US" smtClean="0"/>
              <a:pPr/>
              <a:t>8</a:t>
            </a:fld>
            <a:endParaRPr lang="en-US"/>
          </a:p>
        </p:txBody>
      </p:sp>
    </p:spTree>
    <p:extLst>
      <p:ext uri="{BB962C8B-B14F-4D97-AF65-F5344CB8AC3E}">
        <p14:creationId xmlns:p14="http://schemas.microsoft.com/office/powerpoint/2010/main" val="367123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mn-lt"/>
                <a:ea typeface="+mn-ea"/>
                <a:cs typeface="+mn-cs"/>
              </a:rPr>
              <a:t>globalization.site11.com</a:t>
            </a:r>
          </a:p>
          <a:p>
            <a:r>
              <a:rPr lang="en-US" sz="1200" b="0" kern="1200" dirty="0">
                <a:solidFill>
                  <a:schemeClr val="tx1"/>
                </a:solidFill>
                <a:latin typeface="+mn-lt"/>
                <a:ea typeface="+mn-ea"/>
                <a:cs typeface="+mn-cs"/>
              </a:rPr>
              <a:t>fasttrakauto.com</a:t>
            </a:r>
          </a:p>
          <a:p>
            <a:endParaRPr lang="en-US" dirty="0"/>
          </a:p>
        </p:txBody>
      </p:sp>
      <p:sp>
        <p:nvSpPr>
          <p:cNvPr id="4" name="Slide Number Placeholder 3"/>
          <p:cNvSpPr>
            <a:spLocks noGrp="1"/>
          </p:cNvSpPr>
          <p:nvPr>
            <p:ph type="sldNum" sz="quarter" idx="10"/>
          </p:nvPr>
        </p:nvSpPr>
        <p:spPr/>
        <p:txBody>
          <a:bodyPr/>
          <a:lstStyle/>
          <a:p>
            <a:fld id="{30EC2074-61C3-466D-B375-8A18DECCFC62}" type="slidenum">
              <a:rPr lang="en-US" smtClean="0"/>
              <a:pPr/>
              <a:t>9</a:t>
            </a:fld>
            <a:endParaRPr lang="en-US"/>
          </a:p>
        </p:txBody>
      </p:sp>
    </p:spTree>
    <p:extLst>
      <p:ext uri="{BB962C8B-B14F-4D97-AF65-F5344CB8AC3E}">
        <p14:creationId xmlns:p14="http://schemas.microsoft.com/office/powerpoint/2010/main" val="172582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mn-lt"/>
                <a:ea typeface="+mn-ea"/>
                <a:cs typeface="+mn-cs"/>
              </a:rPr>
              <a:t>globalization.site11.com</a:t>
            </a:r>
          </a:p>
          <a:p>
            <a:r>
              <a:rPr lang="en-US" sz="1200" b="0" kern="1200" dirty="0">
                <a:solidFill>
                  <a:schemeClr val="tx1"/>
                </a:solidFill>
                <a:latin typeface="+mn-lt"/>
                <a:ea typeface="+mn-ea"/>
                <a:cs typeface="+mn-cs"/>
              </a:rPr>
              <a:t>fasttrakauto.com</a:t>
            </a:r>
          </a:p>
          <a:p>
            <a:endParaRPr lang="en-US" dirty="0"/>
          </a:p>
        </p:txBody>
      </p:sp>
      <p:sp>
        <p:nvSpPr>
          <p:cNvPr id="4" name="Slide Number Placeholder 3"/>
          <p:cNvSpPr>
            <a:spLocks noGrp="1"/>
          </p:cNvSpPr>
          <p:nvPr>
            <p:ph type="sldNum" sz="quarter" idx="10"/>
          </p:nvPr>
        </p:nvSpPr>
        <p:spPr/>
        <p:txBody>
          <a:bodyPr/>
          <a:lstStyle/>
          <a:p>
            <a:fld id="{30EC2074-61C3-466D-B375-8A18DECCFC62}" type="slidenum">
              <a:rPr lang="en-US" smtClean="0"/>
              <a:pPr/>
              <a:t>10</a:t>
            </a:fld>
            <a:endParaRPr lang="en-US"/>
          </a:p>
        </p:txBody>
      </p:sp>
    </p:spTree>
    <p:extLst>
      <p:ext uri="{BB962C8B-B14F-4D97-AF65-F5344CB8AC3E}">
        <p14:creationId xmlns:p14="http://schemas.microsoft.com/office/powerpoint/2010/main" val="21955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D0944D79-BC56-44F6-9F07-E5F5D587D50A}" type="slidenum">
              <a:rPr lang="en-US"/>
              <a:pPr/>
              <a:t>‹#›</a:t>
            </a:fld>
            <a:endParaRPr lang="en-US"/>
          </a:p>
        </p:txBody>
      </p:sp>
    </p:spTree>
    <p:extLst>
      <p:ext uri="{BB962C8B-B14F-4D97-AF65-F5344CB8AC3E}">
        <p14:creationId xmlns:p14="http://schemas.microsoft.com/office/powerpoint/2010/main" val="253841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8"/>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Location Ranking,</a:t>
            </a:r>
            <a:r>
              <a:rPr lang="en-US" sz="1400" b="1" i="1" dirty="0">
                <a:ln>
                  <a:noFill/>
                </a:ln>
                <a:solidFill>
                  <a:schemeClr val="bg1"/>
                </a:solidFill>
                <a:latin typeface="Book Antiqua" panose="02040602050305030304" pitchFamily="18" charset="0"/>
              </a:rPr>
              <a:t> 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5" r:id="rId6"/>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700D-B646-4E22-AE0A-018A251C54D5}"/>
              </a:ext>
            </a:extLst>
          </p:cNvPr>
          <p:cNvSpPr/>
          <p:nvPr/>
        </p:nvSpPr>
        <p:spPr>
          <a:xfrm>
            <a:off x="-304800" y="1509"/>
            <a:ext cx="12192000" cy="2308324"/>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Factor Ranking Method</a:t>
            </a:r>
          </a:p>
          <a:p>
            <a:pPr algn="ctr" eaLnBrk="1" hangingPunct="1"/>
            <a:r>
              <a:rPr lang="en-US" sz="4800" dirty="0">
                <a:solidFill>
                  <a:schemeClr val="bg1"/>
                </a:solidFill>
                <a:latin typeface="Impact" panose="020B0806030902050204" pitchFamily="34" charset="0"/>
              </a:rPr>
              <a:t>Location Analysis</a:t>
            </a:r>
          </a:p>
          <a:p>
            <a:pPr algn="ctr" eaLnBrk="1" hangingPunct="1"/>
            <a:endParaRPr lang="en-US" sz="48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167468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EB88E7-487E-9447-9658-F167EA20671A}"/>
              </a:ext>
            </a:extLst>
          </p:cNvPr>
          <p:cNvSpPr/>
          <p:nvPr/>
        </p:nvSpPr>
        <p:spPr>
          <a:xfrm>
            <a:off x="119336" y="103149"/>
            <a:ext cx="12072664" cy="6863417"/>
          </a:xfrm>
          <a:prstGeom prst="rect">
            <a:avLst/>
          </a:prstGeom>
        </p:spPr>
        <p:txBody>
          <a:bodyPr wrap="square">
            <a:spAutoFit/>
          </a:bodyPr>
          <a:lstStyle/>
          <a:p>
            <a:pPr marL="800100" lvl="1" indent="-342900">
              <a:buFont typeface="Arial" panose="020B0604020202020204" pitchFamily="34" charset="0"/>
              <a:buChar char="•"/>
            </a:pPr>
            <a:r>
              <a:rPr lang="en-US" sz="2400" dirty="0">
                <a:latin typeface="Book Antiqua" panose="02040602050305030304" pitchFamily="18" charset="0"/>
              </a:rPr>
              <a:t>Standards</a:t>
            </a:r>
          </a:p>
          <a:p>
            <a:pPr marL="1485900" lvl="2" indent="-571500">
              <a:buFont typeface="Arial" panose="020B0604020202020204" pitchFamily="34" charset="0"/>
              <a:buChar char="•"/>
            </a:pPr>
            <a:r>
              <a:rPr lang="en-US" sz="2400" dirty="0"/>
              <a:t>Voltages, outlets</a:t>
            </a:r>
          </a:p>
          <a:p>
            <a:pPr marL="1485900" lvl="2" indent="-571500">
              <a:buFont typeface="Arial" panose="020B0604020202020204" pitchFamily="34" charset="0"/>
              <a:buChar char="•"/>
            </a:pPr>
            <a:r>
              <a:rPr lang="en-US" sz="2400" dirty="0"/>
              <a:t>Metric system</a:t>
            </a:r>
          </a:p>
          <a:p>
            <a:pPr marL="1485900" lvl="2" indent="-571500">
              <a:buFont typeface="Arial" panose="020B0604020202020204" pitchFamily="34" charset="0"/>
              <a:buChar char="•"/>
            </a:pPr>
            <a:r>
              <a:rPr lang="en-US" sz="2400" dirty="0"/>
              <a:t>Taste of food</a:t>
            </a:r>
          </a:p>
          <a:p>
            <a:pPr marL="1485900" lvl="2" indent="-571500">
              <a:buFont typeface="Arial" panose="020B0604020202020204" pitchFamily="34" charset="0"/>
              <a:buChar char="•"/>
            </a:pPr>
            <a:r>
              <a:rPr lang="en-US" sz="2400" dirty="0"/>
              <a:t>Aesthetic preference</a:t>
            </a:r>
          </a:p>
          <a:p>
            <a:pPr marL="1485900" lvl="2" indent="-571500">
              <a:buFont typeface="Arial" panose="020B0604020202020204" pitchFamily="34" charset="0"/>
              <a:buChar char="•"/>
            </a:pPr>
            <a:r>
              <a:rPr lang="en-US" sz="2400" i="1" dirty="0">
                <a:solidFill>
                  <a:srgbClr val="FF0000"/>
                </a:solidFill>
              </a:rPr>
              <a:t>Postponement</a:t>
            </a:r>
          </a:p>
          <a:p>
            <a:pPr marL="2286000" lvl="4" indent="-457200">
              <a:buFont typeface="Arial" panose="020B0604020202020204" pitchFamily="34" charset="0"/>
              <a:buChar char="•"/>
            </a:pPr>
            <a:r>
              <a:rPr lang="en-US" sz="2800" dirty="0"/>
              <a:t>Leave some </a:t>
            </a:r>
            <a:r>
              <a:rPr lang="en-US" sz="2800" i="1" dirty="0">
                <a:solidFill>
                  <a:schemeClr val="tx2"/>
                </a:solidFill>
              </a:rPr>
              <a:t>customization</a:t>
            </a:r>
            <a:r>
              <a:rPr lang="en-US" sz="2800" dirty="0"/>
              <a:t> actives to a later time. HP’s printer packaging postponement strategy</a:t>
            </a:r>
          </a:p>
          <a:p>
            <a:pPr lvl="5">
              <a:buFont typeface="Calibri" pitchFamily="34" charset="0"/>
              <a:buChar char="‒"/>
            </a:pPr>
            <a:r>
              <a:rPr lang="en-US" sz="2400" dirty="0"/>
              <a:t>Global production + pack language manuals &amp; electrical connectors in local distribution centers</a:t>
            </a:r>
          </a:p>
          <a:p>
            <a:pPr marL="800100" lvl="1" indent="-342900">
              <a:buFont typeface="Arial" panose="020B0604020202020204" pitchFamily="34" charset="0"/>
              <a:buChar char="•"/>
            </a:pPr>
            <a:r>
              <a:rPr lang="en-US" sz="2400" dirty="0">
                <a:latin typeface="Book Antiqua" panose="02040602050305030304" pitchFamily="18" charset="0"/>
              </a:rPr>
              <a:t>Regulations</a:t>
            </a:r>
          </a:p>
          <a:p>
            <a:pPr marL="1257300" lvl="2" indent="-342900">
              <a:buFont typeface="Arial" panose="020B0604020202020204" pitchFamily="34" charset="0"/>
              <a:buChar char="•"/>
            </a:pPr>
            <a:r>
              <a:rPr lang="en-US" sz="2400" dirty="0"/>
              <a:t>Host government policy</a:t>
            </a:r>
          </a:p>
          <a:p>
            <a:pPr marL="1257300" lvl="2" indent="-342900">
              <a:buFont typeface="Arial" panose="020B0604020202020204" pitchFamily="34" charset="0"/>
              <a:buChar char="•"/>
            </a:pPr>
            <a:r>
              <a:rPr lang="en-US" sz="2400" dirty="0"/>
              <a:t>Labor norms</a:t>
            </a:r>
          </a:p>
          <a:p>
            <a:pPr marL="1257300" lvl="2" indent="-342900">
              <a:buFont typeface="Arial" panose="020B0604020202020204" pitchFamily="34" charset="0"/>
              <a:buChar char="•"/>
            </a:pPr>
            <a:r>
              <a:rPr lang="en-US" sz="2400" dirty="0"/>
              <a:t>Working hours</a:t>
            </a:r>
          </a:p>
          <a:p>
            <a:pPr marL="1257300" lvl="2" indent="-342900">
              <a:buFont typeface="Arial" panose="020B0604020202020204" pitchFamily="34" charset="0"/>
              <a:buChar char="•"/>
            </a:pPr>
            <a:r>
              <a:rPr lang="en-US" sz="2400" dirty="0"/>
              <a:t>Solution: </a:t>
            </a:r>
            <a:r>
              <a:rPr lang="en-US" sz="2400" dirty="0">
                <a:solidFill>
                  <a:srgbClr val="FF0000"/>
                </a:solidFill>
              </a:rPr>
              <a:t>follow local regulations. </a:t>
            </a:r>
            <a:r>
              <a:rPr lang="en-US" sz="2400" dirty="0"/>
              <a:t>International companies need to observe and follow local regulations and laws </a:t>
            </a:r>
          </a:p>
          <a:p>
            <a:pPr marL="800100" lvl="1" indent="-342900">
              <a:buFont typeface="Arial" panose="020B0604020202020204" pitchFamily="34" charset="0"/>
              <a:buChar char="•"/>
            </a:pPr>
            <a:r>
              <a:rPr lang="en-US" sz="2400" dirty="0">
                <a:latin typeface="Book Antiqua" panose="02040602050305030304" pitchFamily="18" charset="0"/>
              </a:rPr>
              <a:t>Transportation cost</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11354751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975" y="1030700"/>
            <a:ext cx="8480425" cy="972312"/>
          </a:xfrm>
        </p:spPr>
        <p:txBody>
          <a:bodyPr>
            <a:normAutofit fontScale="90000"/>
          </a:bodyPr>
          <a:lstStyle/>
          <a:p>
            <a:r>
              <a:rPr lang="en-US" sz="4000" dirty="0"/>
              <a:t>Globalization Challenges: </a:t>
            </a:r>
            <a:r>
              <a:rPr lang="en-US" sz="4000" i="1" dirty="0"/>
              <a:t>transportation cost</a:t>
            </a:r>
            <a:endParaRPr lang="en-US" sz="4000" dirty="0"/>
          </a:p>
        </p:txBody>
      </p:sp>
      <p:sp>
        <p:nvSpPr>
          <p:cNvPr id="4" name="Content Placeholder 6"/>
          <p:cNvSpPr>
            <a:spLocks noGrp="1"/>
          </p:cNvSpPr>
          <p:nvPr>
            <p:ph idx="1"/>
          </p:nvPr>
        </p:nvSpPr>
        <p:spPr>
          <a:xfrm>
            <a:off x="1958976" y="2514600"/>
            <a:ext cx="2841625" cy="1752600"/>
          </a:xfrm>
        </p:spPr>
        <p:txBody>
          <a:bodyPr>
            <a:normAutofit/>
          </a:bodyPr>
          <a:lstStyle/>
          <a:p>
            <a:r>
              <a:rPr lang="en-US" dirty="0"/>
              <a:t>International customers</a:t>
            </a:r>
          </a:p>
          <a:p>
            <a:r>
              <a:rPr lang="en-US" dirty="0"/>
              <a:t>Domestic customers</a:t>
            </a:r>
          </a:p>
        </p:txBody>
      </p:sp>
      <p:sp>
        <p:nvSpPr>
          <p:cNvPr id="67586" name="AutoShape 2" descr="data:image/jpeg;base64,/9j/4AAQSkZJRgABAQAAAQABAAD/2wCEAAkGBhQSEBQUERQUFRUVFBgUGBcXFhQUFxYXFBUXGRcVHBgXHCYeHRwjHBQYIC8gIycpLCwsFR4xNTAqNSYrLCkBCQoKDgwOGg8PGiwkHyQsLDQtNTEpLCwpKiwsLCwsLCwsKSwpKSwtKSwtNCksLCwsLCksLCwpLCwpLCwsLCksLP/AABEIAOsA1wMBIgACEQEDEQH/xAAcAAACAgMBAQAAAAAAAAAAAAAABgQFAQMHAgj/xABPEAACAQMCAwQGBgUICAMJAAABAgMABBESIQUGMRNBUWEHIjJxgZEUQlJyobEjM2KC0SRTY4OSouHwFXOTo7LBwtIWNEMXRFSUpLPT1PH/xAAaAQACAwEBAAAAAAAAAAAAAAAABAIDBQEG/8QANREAAgIBAwIDBgQEBwAAAAAAAAECAxEEITESEwVBURRhcYHR8CIykbEjM6HxFTRCQ2LB4f/aAAwDAQACEQMRAD8A7eNq9UUUAeJJAoJJwBuSdgAOppG4r6WIY3KwxtMBsX1BFP3diSPPA+NZ9LHEiltHGpx2rnVjvVBkj3ZK/KpXJnJcMVsjyxo8sih2LqG0hgCEAPTAxnxOaolKUpdMdsGxp6NPVp1qdQnLLwop445bZH4P6VIJXCzIYcnAYsHT4nAI9+MedPANc/8ASPypF9GM8Uao8ZGrQoUMhIByBtkEg58M1X8K5qu4+FK8Kq/YyNG7NltCBVKbAjI9bGe4AVFWOLcZ+RbZoatTVG7S7ZfS03w/Lf75Oo0Ujci87S3k8kcqRgCPWCgYYwVUg5JznVmpXPPOT2RjWONWMgY5YnACkD2R169c1b3Y9PX5CL8PvWo9nx+L4r0zyN9FJfJXNs9ysj3EarGik9suVUlfaXBJzgd46Y361S3vpTmkk0WcAOThdQZ3bz0LjG3dvXHdFJP1Jx8L1ErJVpL8PLysL5nTqK5i3pEvbaQLe26gHfABjbHiCSVP+elMfHed+xtoriCLtkkPtaioTybAODnIx4ihWxab9Dk/DdRCUVhPq4aaafzGusGubQel0k4NrknZQkhOT4ex+VTuFc18Qmd82mlTG7RkrIoDKpKqWbAbUdtsdaFdB8fsdn4Vqa03NJfGS+o2JxyEzm3Ei9qo1FN842Puzgg4671PFfPdxxOZ7kzFmExfVlcqwbOAAO7GMY8sV07l/j3EneMTWg0HAaQ/omx01aWbr34xvVdd6ns0N63weWnipKa43y0t/PHqhvvrsRRvIwJCKXIUZOFBJwO87VD5e5givIu0h1YDFSGABBAB7iR0IPXvqo525kuLQK0UCyRkHW7aiFJOACF6Z8TtvitnIXH0urdisSRMj4ZEAVNxkMB5j8qt6059Ih7LJabvtbZ5ytviuRnopT5y52Ni0aiHtNalsl9IGk4I2U77j50p/wDtcuP5mH/ef91RlfCLw2W6fwnVaiCshHZ8bo6xRXL7P0uSZzLboVzjKMykf2sgn4im/iHOMUVkl0VbEgGhNgxLZIHgOhOd+ldVsGspkLvDdTTJRlHl4W6eWMNFcvt/SDxC5Y/RbdCB1AV5Me9iwGflmp3L/pMZphDexiNidGsalCt0w6tkjfbOds/GuK+DZbPwnUwTeE2t2k02vkdCoryKyauMoKKzRQAUUVgGgDnfpftCYoJB0V3Q/vqCP+A04ct8WS5to5EI3UBgPqsB6yn3H8MeNbuNcHjuoWilHqt4dQR0YHxFc8Ho5voHb6LOAp+sJHiJHgwAP50u+qE20spm1VKjU6WNFk+iUW8Z4aY0ekTi6RWTo2C8w7NV9/VvcB+OPGo/o14bp4f64yJnd8EdVICDPkQv41S2Po1uJpg9/NqUeDtI7AfV1MPVH+fOukQQhFVVACqAABsAAMACuwUpSc5LBHU2VUadaeqXU28ya49yRyrh9wvCeKSI4/QuMBtyVjY6kbzwRpPuPhRzpfLxC+ggtiHA9TWNxlzljnvCqufnTXz7ye14iNFpEqHHrHAZD1GQD0O4+PjUbkXkVrR2lnKmXBVQp1BVPU5IG56eQ99VKuWe3/pyaEdbp+haxv8AjKOMer4T/QteYLLsOFzRwLskBQAddOMMffjJrlHKnD7mWfFm2hwpJfVpCqSAcnwzjYA13dlyMUjXnozKzGWzuGt852AY6c9QpVgQvkanbW3JSQt4b4hCquyuxpOW6bWVn3opOK8h8RmwZZo5iuwBkbIB641IBV7wvgTWfCblLlh6ySsQDkLqQAKD4kju7zWl+SOIZGOIyEd5LTAj3DWc/MVI5i5Ru5baGBLnWFJMhlyGc6shsjJIX7J8BvtUVDGWovPxLbNX3VCqVsOnOdotYxv6Jf3Kv0ScMQ9tOcF1IjXxUEZY+Wc4/dNdJxXMbH0bXsJ1Q3KRk9SrSrn34Xf40/8AA7eZIFW5kEkozlgMA77dw3xjfFWU5UelrAn4s67bndCxSz5b5W3wxgRFtEj5iA2w2ZB09t4SfzyfjXSxSXzdyK884ubaXRMAuxyASnssGG6nHkRUWfljismNV8oxj2S6fPQgz8a5HqhlY8yd6q1Ua5d1JqKTznOV8Ex14myiGQuAUEbFgehUKcj5Vz70PSf+ZHf+iOP7YzVhxnlriLxpBHcq8WjS7OSruSTq1HDErg4xnoKquH+jW9gfXDcxI2CMqZOh6jdcEfwrknLuKSjwW6aFEdLZXK1ZljHPk/PbzLH0u2oNvDJ3rKV+DqSf+AVE5m4XFHwODAUkdkwYAbtLu5z55PyHhUnmTlG/uYYEeaKQprLdYwST6p2XfC7dBW+Hkad+Gi1mlUMsvaIQC6qv2Cdid2Y7dMioSjJuWFyi2m+qqmlO1fhnlpZ4y/d95Ik0EQ5eBCjeNWzgZ7UyAFvfnPwpe5hvml4XYYHqoZI2PdrjACj4rk/Omm19Hcq2E1uZ1LSOki7NoQockeJzgZOB0FTuAcj9nZSW10VkV5C4KZ9X1VAIJGzArmiVcpbYxsThrNPTmfV1NWNrnhrH38BM5S4HxCSEtazdjEWPWQqGYbEgBWPdjfHSvV56Nb55CzNE5c5Z+0PU9ScqD8qv7f0b3EWRb37xoTnADr8TpcDNb7Pkq+EgMnEJdAYH1WkJYDfGGbA/vUKrOFJP9S2zxJKyVlVsFn/g8/N45+Y52cJSNFJ1FVVST1JAAzW+sLWacPJN53CiiigArBFZooAwKzWCKAaAM0UUUAFGKKKACitF3epEheV1RF3LMwVQPMnYUuvzsZf/ACNvJcD+db+T2/vEkg1OPNEYedcclHdnUsjRRmlBoL6b9bdrAD9S1iGfd2s+on3hFrW3J0Dfru2uD/Tzzyj+xqCfJaWlq61xuWKqQ0XPF4Y/1ksSfedF/M1F/wDFdnnH0u2z/r4v+6qiDlW0T2LW2X3QxfnpqV/omHGOxix4dnH/AAqr2xehLs+8t7bi8En6uWJ/uujfkal5pUn5XtH9u1tm98MX/bUccnW6/qe2tz/QTzxD+yG0fNaktZHzRzssc6zSetvfRbw3azD7F1Gufd2sGkj3lGr23PggwOIQtagnHahhNbknYfpFAZf30X31fC6E+GQcJLkbcUYqv4Vx6C5BNvNFMF2PZur49+k7VYVcQCiiigAoorBoACaAKAKzQAUUUUAFFFFABWCKzRQBgGs1jFaLu9SJGkkYIiAszMQAqjqST0FAG4mle85uaV2i4eizMp0vMxItoiOo1DeVx9hOney1Cmml4j7WuGyPRN0muh9p/rRwn7GzMOukHBuYIUjRURVRFGFVQFVQOgAGwFJ3anpfTDdlsa9syKqDlpWcS3btdTA5DSAdnGf6OEeonv3b9qrlnx1rU0uela6W7Up7zZGV6jtBG0z+ArwZDXmirVVBeQvK2cuWaL+d0ido17R1UlULhAxHdqIOPfila155kfhkF2IQZJ5REEXWyJqldNbaQW0gLvgbkjxptuPYb7p/KkTkXi30bgEEgBZ8OkaDrJK8zrHGPexGfLJ7qujFY4IpsYuVuY2ufpCSIEltp2gcIxZGK9GUnfB32PhUDi/pEVGaO1T6Q6nSzagkCEdQXwSxHggPvFabPlqSHht1BFIGvJUeWVg2CZ5lzjxUEAqpPvpS4eymMCNThPUaPGHjx1Uodww8O/uztlXVTVccqOf+h/R0q2T6njBY3XG72c/pLlo1+xbjsR7u0OZD8xVTccHjAIdA0uNSzPmR2wepLknKnGQNiD5kVe8PZGYAHqcA9zHG6g/aHep326VN43wrNuzD2kHaL8AdQ+K5HvxSGj8SdGpjG1fhez29fMe1ukjOh9r8y3Qr2k7rouLUiK4QbHAwe5onHRkJBGD02IxXSuU/SSJoozeIIDIdAkBJgaQHS0RY7xSA5Gh+u2lmzXNeCb9oO4MGHudf4qfnTXyDGDNe27qGjdIZSrAMuXDxuCDtuI1+VP8Acemvsoe6i9vgLtLUUQvWzaWTrANZpIhkl4duuuayHVN3mtQPrJ1aSId6HLKPZyPVpwtL1JY1kjZXRwGVlIKsD0IIrRhYprKE5RcXhm4mgCgCs1MiFFFFABRRRQAUUUUAFFFYJoA13E4RSzEKqgkkkAAAZJJPQADNJaMeIyCaUEWisGgiYEdsR7NzKp+r3oh8mO+Avrjt19OuGtxvawMO38JpRgrb+aJsz+JKr9qrUPWfqdQ0+3DkYrr265cG93xWhmzWDRRXUoL3idtrm/ca7hWKMEIVseqSNQB7sjvFeLK4LoCyFG3DKe5gcHB+sveGHUYNb6KtKQooooA1XdsJI2Rs6XUqdLMhweuGUgj3g1RN6P7M2y2xjfsUk7VV7ab1XIIJB1ZAwTtnGST30xUUZO5KrgHK9vZBxbIVEhBbLu5JUEDdye41R+kfhiC2e5jj/lKlESRG7N8yOqKDj9YMsPUbOfKnGknmueZ+J2UMRVkXE7xtsAwZhHKSBk6QHcLsP0Xjiu/Esqy5rBFl4VMtrEjWXbXBDCTEqxDKOcuZRgku3rKo8e7FWPBb4vGmsN6ya11+0VzpZW/bRvVbx2PeQLS84ri9jhaOZV0sVkCM8cjsNIQsmdOkaj6+OoPnUni3D9UeUIV48yKTsoIzqBxvpYEg/ez1FY+qoV1eMYfKN2ueHk5fy7GRcTIMaUAVic5yryKoHwGSf8h25Ah9a7m+3OIh923QKf77yfKqW2tBbfSppCenbHKhMKUMunGpsbyHv6EZ3zTdyfw8w2MCP7ZTtH/1kpMj/wB5yPhTUJd7UWTfpFfPCyZ92adPCterf9RgR81RSauHu00IJtWYtPCoyYifauYlHd3vGOo9Yb5Btga3q+RUnmmXVHghXNWrpfJbW1wrqrIQysoZWByGBGQQR1BG9baTOFTfQLgQHa1uHPY+EE7ZJg8o5N2TwbUvetOQrThNTWUVtYeDNFFFTOBRRRQAUUUUAFUHN/G2ggCw47eZhDCDuA7AkyEfZRQzn7uO+r4mufz3f0m/mm/9O3zaw+GoEG4kHvcLH/VHxpfUXKmtyLaa+5NRJnCrBYIkijyQo6ndmYnLOx72ZiWJ8SasVFR7Vc71ulmVRl2CjIGSQBknA3PmQKztJBtdyXLO6yzftx4R7ooop4zwooooAKKKKACiiiuAFJ/LR7TiV7M4JLO0MR2IWO2KxPnfIJfptjZvOm9mwCTsBuSegA76RORBM89zLFJG9s91N7QbtCpZpFKbDCkyk5JIOTtvUbPysb0kczHW8dgvqDJz79vdS/zhzC8FsRFjtiqncAhAzBckHYknIAPgx7qs+OcdW3T7UjD1Ezgk/aPgo7z8BuQK51PNJJAGkJZ5uJKjHoMKAuAO4DSAB4Ukng1+VgteYexiWG3ldUW4nHaEjSOyiwzqFHQEIkYH7XfvT1w7ikVwmuCRJFzjKEEA+B8D5Glntx2zvoLvkouNA0RoQD6zkAZdj377eFY4bKq8RhdBhbq3kVxjGp4dDozD7QUyL+FKeH6ndVSW8svPv54+GwtraOpOxPjyHGvStg15oraaysMyE2nlGOKcOS4heKTOlxjI2ZT1V1PcysAwPcVFbuUeLvNEyT4+kQN2M2NgzAArKB9mRCrj7xHdRC3dVVev9GvYLkbJNptJ/D1iTbSH3SEp7p/KqdPLtzcHwx9/xIdSHOisCs1pFAUUUUAFFFFAFTzTxf6LZzTDdkjJQfakPqxr8XZR8aT+EWXYwxxZyVUAn7Tnd297MSfjVp6Qp9RtIP5y47Vh4pbIX/8AuGKo9iuXHlv8qw/EpuVkKkaekShXKxlrGmABWXQEEEAgjBBGQQe4jvFZop+K6VhGJKTk8s02lmsS6UBC5yBkkL5LknC+Q2Hdit1FFSIhRRRQAUVrubpI0LyMqKOrMQqj3k0sX/pHgjUvHFczIAW7RI9MZC+0VaQrqA8VB+Ndw2dSbGuivEMoZVZTlWAYHxBGQfka91w4aL+1EsUkZOBIjISO7WpXP41zjh161uOyMq206RCJ1d0iBMeQsy9orLJGQQQV3HTyHTq1T2iOAJERwOmpVbHuyKptq7kcZwMUXup8Zyc7M/aSvJbQzXSKgV5kKFWcFiR2kjrqwCPZyBnG1eZbKRuHWIiVe1uZmkXWxUK7rJOpJAP2QMefWrrnzmExRm0twO1kiOogbQRMCpfC/WO4VR4E928Tm/j0UMNt9FKym0kSYBfWXs44nQqWGwYq+ANz4jHWqFFdbS5b5yNrVSnF5wvQjzcRXXmSKaKUnUY3tJpyrnGTG8Y0sCVB7xkZwOlWnL9m8tzFL2UsUNvFIiGZdEkskoUFtB3ChVO5AyX2G1NlpdLJGrxnKOoZSOhVgCD8jWyivR1VyU1nbjfZf0KLNZOcel4CosVie0Lu7OcnSvsogP7IPrHHVmyfDSNqlUU2JmVO9a+M8NFzbSwk47RCoP2W6o481YBvhXut8RyKVvWMSQ5ppbuJu5V4sbmzhlYYdkw4+zIhKSr8HVh8KtqV+T20T30Hcs4nX7l0gc/71ZqaK04vqSZxrDwFFFFSOBRRRQBz/mqTVxRB3Q2efcbibH5W9SuEDdj4AD5//wAqt4y+eKXX7MNsn4TN/wBdWvBRs3vH5f4152x9XiGPT6GpJdOhz6/UnCZdWnUNWM6cjVjxx1x516ri8fFgkiysy/TBxpw4yBL2LLo0ePZ9FHdXaK2JRwYbWAoooqJE0316kMTyyHCRqXY4JwqjJOBudhSTdc/zTbWkQiU/+rOMsR4rCp/F2Hup5nhV1ZXGVYFWHirDBHyJrjNlG0JaFj60Ejwnz7NsKfiuk/GrYJMsgk+RpsuHo7iS4ZrmQbhpiGCn9iMDQnwXPnVrzABJCCd9J3+6wwf+VJ3Bb5gRqctnUpB7mViMjAwM6W291M30jVGy+INDi1JMZT2wWXo9uy1giMctAz2x/qWIT+4UpkpK9H82J72PuLQzj+sQxt+MIp1qM1hiklhhXieZUVmc6VUFmJ6KqjJPwAr3S9z4f5HpJwkk8EUh/onmUPnyPQ/eqJxcivwfhz3Je4nVlE7mUgnDuh2iTY5RBGF8ySeg3OprfTpXGpkc6gT1ETjGfvExj+szTbrH+e6od8q5TAUFpYlLbAkK2oDPf7GwrzftUp2NvzLHFMlchMRZmJsHsJ54MjYEJKSuAfJgPhTHXErvitxFc3Cw3M0a/SZW0oyhclyCd1OenfTlyPzpLLKLa6IdmVmilACl9AyyOBtqA3BAGQDnevVdifbVj80hizR2wh3MbD3RRRVIkQhxuDtuw7aLtv5vWuvYZIxnrjfHWrOA1z3mbhcUd3ZRhTDHJf8A0tpySVefB/QruSrPgdcLttk7U/xtVWoS6Bin86Idk2ji3lNYnPmbacY/C5NNlJ0z44nYnxS6T5pE3/RTjTGmea0XWLEmFFFFMFYUUUUAc14wuOKXfnHbN8NEg/6atuCH1W94/Kq7mpNPFSf5yzQ/GGaQH8JlqZwN93HuP515uf4fEfj9DVn+LQfD6ixxPgs95dRrJapAIrwzNONB7aOFcQbg6mYljkHAGKfaKK2m8mC3kKKKKicCuW82W4j4lPjYSJFMds4Ons/A4B7InOPlXUxVBxzk6O6lErSSxuFCZjKjIUkjOVJyNR7++rINJ7k4vDOZMCrOQdgol6Ic4YHbAxvpO/nV3aXp2G3tlScYyOzLA+Xd8q0cc4MltedhGZGVrZCC76z60sgbuHh+NXnJ/JltNZW80nbMzxo7fp5gNaqFPssO9T8zVrksZLerG5jk444i4xjVZ5O3XRcYHy1n50+VWcK5bt7Zi0EQRmGktlmYrnOMsScZ3qRxXikdvC0spIVe4DLMScKijvYnAA8TVMn1PYpk8vYl1Sc7Ef6OucgEGIjB6ZYgL+JB94FV0fO7g6prV0iJwNLiWZQXdELwqN9TRt+rL42yN81r5m5lt7i0EcLiSS4ljjWIHTJlJ42kDI2CpUKc6sY+NcwS6JJ7ohxXLhArMWZGKOwC6vVGMhcdDs3Q4DV5mfU0OHYjtl+z9l/2QcitF3fq076CRqVHIyuQcMpyNwRhUOR4ggkEGvMDAyRDJ3lznO+Sr+tnpnOPKsHGN2cziWGLPGBi6m23Ej5OFyf0hA7sDvycdwq35FtdfEY2/mY3bbbeRAqHHdszjw6VWcw+rezA/aByMAnUiE52wc+GO6mX0Wrme7bwSFd+uWMrE/gvwAr1yk/ZIv1S/Y3b5NaRP1wdEooorOPPiTxDly9umSK5aMxR3v0kTBgGMSfq4RGFyDuQWJ+dOrtWa1Tt0qjVSxWxrTfitRCc54lY+S3TfDs0H5sKdaSeGevxaP8AorOZvcZpoVH4RNTtTGj/AJK+/Mvv/mMKKKKaKAooooAR/SFBpmspu7XJbt7pkDr/AH4AP3qjcJkxIPMEf8/+VMHPXDWmsJggzIgE0fiZIGEij46NP71KFleB1SVDswV19xAI/OvOeKJ1X13fexr6P+LTOobaK8xuGAI6EZ+dR5uJIriMZdzjKINRUH6zY2Re/LEZ7s1rp5WTz7WHglUUUV04YZsAnwGaROLc63MwhPD4Z1RgztLJbFwykL2ekBu/LHPkKepEyCPEEfOlSw5WvIYY4kurfRGiouq1cthRgZIn67eFThjzJxx5idcpeTXAmuNZYRiMYtZFGFcsNgeuWNTOGX19bQLFFIdEYbSpsmJOSWxkt4nrTUeXr09bq2/+Vk//AGKo+PJdW8sCNPA/bGTIW3dCqRrktkzHO7KPjVycXsWZi9jbN6RrjsUCWU/baU1s6aYgxA7QhVbWQDnHwpfvuab2aVpJLf1o4itvhJCiSNnVPoYn9IBhQSduveauuCWF1dmYpNCiRSdkC0DOXYIrP0lUAAsB8DU+Tky6wSbu3AAyT9GcAAd/6+o4gtgTjFlFbcWuJcmLh8jPpCNoBLJCARHEGK7Rg+1jd8npnAksl6tx2yWE+sqAZGiZn9TONeFBfdsgnf1QDkDAj8N5sltpG+iXEdyxAUlbNlTbfZpbpAfeM1Z/+P8Ai/fFD/sVGf8A6vaqm6Y8vHzLXa1yQ0sJ2Vw9hegDT2ekMSCAAXJePJOwzpwSBoxpAosuD3QljPYXZVJUJL27K2nJ9YaMqcDYjOe8E5wtnB6QuIGIM/0cOZNAURMR+s07ntTuACTg91STzzfeMH+xb/8AJVGojStpPkqsmn+YXOaeXLmS67SK2uGVo0BPYyD1lLDvHhpqdyUk9kbkzWV6RIYypSAsMIhBzkjG5rZxH0m38TKP5OQwO/Yv1Ujb9Z4H8Km8uc4cQvmnQSWsYjVOtvI5YSh/CcYxo/Gn6v8AKxivyr9R2U5z0yz+XPzGywvVmijljzokRXXIwdLjIyO44Nb6h8G4f2FvDDq1dlEkerGNWhQM4ztnFe5eJIkgRzpJxpLAqrE/VDn1S37Oc+RpUzCTUK5k9b3CpjNgEnuqlu70IryOcKqs7HwCjJ/AVm6+zEVBcs0/Dq8yc35E3kpNd3ezdwMNsv8AVIZH/vXGP3acaXuROHtFYxdoMSS6p5B4POxkK/u6gv7tMNbNUOiCj6Iosl1SbCiiirCAUUUUAYIrlYsvo1zPa9FRu1h84JiWUD7j609yr411Wk70g8JJjS7jBMltqLKOskDY7VMd5GkSAeMeO+kdfp+/S4rnyGtJd2rE3x5mvg1xlSp6jce41ZYpWs7v2XQgggMCOjAjb4EfnTPFKGUMOhrO8N1HXDty5j+x3xLT9Fncjw/3PVFFFahlBRRRQAVznma+DX87n2LWBYviwM0v4GMfCuiu4AJOwAyT4Abk/KuRpCbmJAchuIXWo+OiaQu3ygTFW1+pZD1Ogcj2BisIQww7qZn+/OTIR8NQHwrzz4hPD58AkAIzgdTEsiGUfGMN8M1f48KDVbe+SKeHkULgB4T2YVsxkx7KynKnRgHbHSocNhEsIeIsihNeQSQQBkllbKk+OwPurY1n9CuBD/7vMSbc90b9Xtvd1ZPLUvdUfjH6NHT6s5wvk7sBIvxUs49z+VZ0q2pdD8z0CnXbX1tETg8OqSFGxnQ0pHeWCgEge+Un4UwPwwf5FL54N9KiuB0bCrGemHUF85G+/aKD5ZrnMEh6NnzBJyD/ABHSmZ+HvWWvpnjGFx/6JV6J2pPOB551hVOxXbVlmx+yABn5kD4Gt/o1uwl/Ih/9a3yPvQPnH9mQn4Gk2FMfx8auOAlvp1n2ft9uvT7GD2vw0as1s16T2fS9tvI/ZplXpJQz7ztVYZQRggEHuO4rNeZZAoJPQVmN4WWecSbeEROJT4Gnx3PuqhubX6TPBaDcSt2kvlbwkM4P320R+528Kk3V37TuQAASSegUDf4AVbej/hh0PdyAh7nSUU9Y7dM9kvkW1GQ+bgd1ZOlT1Wpdj/LH7RvWRWloUPNjateqKK9EZQUUUUAFFFFABXllr1RQBy7iXC/oNz2WP5PMzNbnujfdntvzZPLUPq1Y8Nv9BwfZP4Hxpw43waO6heGUZVu8HDKQcq6nuZTgg9xFc60yQTG2uf1gBKOBhbiMbdoo6BhsHXuJz0Irz2v00qbPaavn9+hr6a6N1fYt+Q5A0VS8N4lp9VvZ7j9n/CroHNOabUxvjlc+ZkanTSolh8eQUVHvr0RLkgsSdKqvtOx6KPPzOwAJOACa3RE6RqADYGQDkA94BIGR54FNCxR883RSwlVDh5tNsn3rhhHn4KzH92qbgViG4igUepaWxYDwec9mnyjjf+1U7mU9re2kI6RiS6b3gdlF/ekc/uVs5Gj1Rz3H/wARcOV/1UP6GP4eozfvVatoE+IjLRRWcVUVkHjPCUuYXikzhuhGzIwOVdT3MpAIPlSPLduzLbT7TwuTJgYV1C6Y5l/ZftM47irDurotc649e/yniE56QRpAvviiMjD+3Nj4VKMVJrPkMU2OOYrhlvyyA1vqH1ncnrkEscdf2Qvwwe+uec28IjivnX1g0k3agaiFMUsLE7DoRLG+/wC0K6Nw2ePs4ZoTmGREjbu0lQERiO4gjs2/d+zS76TeF/pbOcDoZIWP3kLr+Kv86Wok1c/ealuVUunyIPI/KMN21yJWmAiMWkJIV9tXLdQT9Ud9dE4HynbWhJgjw5GDIzNJIR4amJIHkMDypT9E8v6S9BwGzAcZGSoWQavHG4+JxXQmbG9N2TecNmTZOcnhtmSapOI32s4X2R+J8a9cR4lq9VfZ7z4/4VTHtJ5RbW2O1YancjK28Z27Vu4sfqp9Y+QJrz+p1EtTPsU/P79DY0mlVEe9d8jdYcMN9cdjjNvCQ1we529pLb47M/7OB9aumqtQeB8GjtYVhiBCqOpOWZmOWdj3sxJJPnVhW9ptPHT1qEf7sRuud03JhRRRTJSFFFFABRRRQAUUUUAFVXMHL0V3FolBGDqR1Ol43GcOjdx39xBIOQata81xrPIJ43OW3IltZBBd4yxxHMBiOfHcPsSY6xn3rkdLGz4g0e3VfD+FPHEeGxzxtHMiyIwwVYZB/wAR1B6ikPifKtxaZMGu6g+wTm4iHkT+uUeBw/3qwNT4bOuXd02z9Pp9DWp1cLI9u9Z95fW10rj1T8O8VupOsuIpINUT5KnBG6shH1WU4ZT5HBqxl5jMMTvINSxoznuOFBPx6VGjxLL7dqwyi/w1pddTyil4hekf6Tu13KlbOHzaIaQB755iP3ab+EcOFvbxQr0ijSP36VAJ+JyfjSfbW2mPhltIQGdzez58Y8zMD755UH7tPSnPTf8AGtqySWImXNNJGRXM+AcagvL3tJbqSO4F66wxKXCmGIBVhO2ga9yR1b5V00GuT2nLkyvb2gjkDQ8Wkui+huz7DClZO0xpOrGMZzkYxXI+ZGJ1fPj0rmMEXbW0APW/vhI3nHJO0p/3MWKd+b70xWFy6+12TKv35PUT+84qntLALf2kI9m0tHkPkWCQR/gJfxqUNk2dgtjdxG0FpM0hA+iXT6Z1+rDNJ6ol8kkJ0t4NpP1jXnj3D2ms5oTlpoCrr9qQLkq3vZNan9oN5Vf3l9BoZJsPG6lHU+yVYYYE9OnnVDwiYxuY2ftGtJlt+0yGMltcqrQOxHVgSmT+wx+tSknGT64PdcmhS5dPTNFF6MbpEa8JPfBjbc+pJkf58KZ7ziDSbdF8P40r87aLLiMNyPVSdSs+ASG07doQOpGpTnH1T4mr7gXA5eIKshbsbVtxoYNPMPvLkRKfeX+7SWqr1Gqmo17Rf3uN0wo06657y8iPD2tzIYLQAsu0kxGY4M+P25PCMHzOB1f+XuXo7SLs48kk6ndt3lc9Xc95PyAAAwBUrhnDIreNYoUWNFGAqjAHifMnvJ3PfUqtPS6SGmjiPPmxK/USveXx6HqiiinBcKKKKACiiigAooooAKKK89aAM1miigArya9Vz30jRqbu17dZ2g7GfPZC5Ydrrg0Z+j75068Z86AGXjnJ9vdNrdCko2E0R7OUDw1D2h+ywI8qQua+WLiLsYHljmiuZ0h1FTHMEBMkmQuUcaImBI09elQnise6K8/2fFK1xraI4dIrwMudLdlxIlcjBxkbZG1VTorm1KSTaLI2zgmovkkcQ4xH/pGd5G0LEiWyMwYJq/WSjXjRnU6DGc+rVpb3AYZjYEeKkEfNTS1NBanUexu/XYs36LiI1M3UkY3J8TUAcFsl9i1uF8xBfD8lrN1fhivn3FNpjlGt7UOhxyh+W8kHRm/H/nXr6fL9o/L/AArnzWEHdBd/7LiH8Kc4bPgukaoLnOBn9DxTrjfu8aX/AMKuXFr/AK/Ut9tpf+2vv5GjjEzyy2kDMxElyjMD0K24Mx/FF+dJvOk4fiM0kxIgBFsp1Mq9pCiswbTjvlfHmDXQLVODRuHjhulYAgMIeKZAbY4OnbNR7jhfAZGLPazMzEsSbbiZJLHJJJXqTWrpqHTWoSefURutjZPqSwc1H0PrmNvvF3/4simzkq4jk+lxxMufowYKu26M5BA8iR86ZFt+CjpDdj+q4t/CvJs+CZz2FznGM9hxQnG+2SucbnbzNXzj1RwVwlh5ZUek2dc2cxICnWST0AbsyPzpLW8tVYskgjY9THJJET8YyKaOY+WIrmWOLg9tIMxtrZ0uIEjIdNDFrgDpvsmTsdq7Xbx+qNQGrAzjpnG+PjUaoOCcS/USjJRafl+m5xz0acYmk4iiQ3M00PZyNMryyTIqgARkF86W1kdDuNVdpryEFeqtFTFZorFAGaKKKACiiigAooooAxWaKKACiiigAooooAKKKKACiiigAooooAKKKKACiiigDGKzRRQAUUUUAFBoooAwKzRRQAUUUUAf/9k="/>
          <p:cNvSpPr>
            <a:spLocks noChangeAspect="1" noChangeArrowheads="1"/>
          </p:cNvSpPr>
          <p:nvPr/>
        </p:nvSpPr>
        <p:spPr bwMode="auto">
          <a:xfrm>
            <a:off x="1587501" y="-10874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data:image/jpeg;base64,/9j/4AAQSkZJRgABAQAAAQABAAD/2wCEAAkGBhQSEBQUERQUFRUVFBgUGBcXFhQUFxYXFBUXGRcVHBgXHCYeHRwjHBQYIC8gIycpLCwsFR4xNTAqNSYrLCkBCQoKDgwOGg8PGiwkHyQsLDQtNTEpLCwpKiwsLCwsLCwsKSwpKSwtKSwtNCksLCwsLCksLCwpLCwpLCwsLCksLP/AABEIAOsA1wMBIgACEQEDEQH/xAAcAAACAgMBAQAAAAAAAAAAAAAABgQFAQMHAgj/xABPEAACAQMCAwQGBgUICAMJAAABAgMABBESIQUGMRNBUWEHIjJxgZEUQlJyobEjM2KC0SRTY4OSouHwFXOTo7LBwtIWNEMXRFSUpLPT1PH/xAAaAQACAwEBAAAAAAAAAAAAAAAABAIDBQEG/8QANREAAgIBAwIDBgQEBwAAAAAAAAECAxEEITESEwVBURRhcYHR8CIykbEjM6HxFTRCQ2LB4f/aAAwDAQACEQMRAD8A7eNq9UUUAeJJAoJJwBuSdgAOppG4r6WIY3KwxtMBsX1BFP3diSPPA+NZ9LHEiltHGpx2rnVjvVBkj3ZK/KpXJnJcMVsjyxo8sih2LqG0hgCEAPTAxnxOaolKUpdMdsGxp6NPVp1qdQnLLwop445bZH4P6VIJXCzIYcnAYsHT4nAI9+MedPANc/8ASPypF9GM8Uao8ZGrQoUMhIByBtkEg58M1X8K5qu4+FK8Kq/YyNG7NltCBVKbAjI9bGe4AVFWOLcZ+RbZoatTVG7S7ZfS03w/Lf75Oo0Ujci87S3k8kcqRgCPWCgYYwVUg5JznVmpXPPOT2RjWONWMgY5YnACkD2R169c1b3Y9PX5CL8PvWo9nx+L4r0zyN9FJfJXNs9ysj3EarGik9suVUlfaXBJzgd46Y361S3vpTmkk0WcAOThdQZ3bz0LjG3dvXHdFJP1Jx8L1ErJVpL8PLysL5nTqK5i3pEvbaQLe26gHfABjbHiCSVP+elMfHed+xtoriCLtkkPtaioTybAODnIx4ihWxab9Dk/DdRCUVhPq4aaafzGusGubQel0k4NrknZQkhOT4ex+VTuFc18Qmd82mlTG7RkrIoDKpKqWbAbUdtsdaFdB8fsdn4Vqa03NJfGS+o2JxyEzm3Ei9qo1FN842Puzgg4671PFfPdxxOZ7kzFmExfVlcqwbOAAO7GMY8sV07l/j3EneMTWg0HAaQ/omx01aWbr34xvVdd6ns0N63weWnipKa43y0t/PHqhvvrsRRvIwJCKXIUZOFBJwO87VD5e5givIu0h1YDFSGABBAB7iR0IPXvqo525kuLQK0UCyRkHW7aiFJOACF6Z8TtvitnIXH0urdisSRMj4ZEAVNxkMB5j8qt6059Ih7LJabvtbZ5ytviuRnopT5y52Ni0aiHtNalsl9IGk4I2U77j50p/wDtcuP5mH/ef91RlfCLw2W6fwnVaiCshHZ8bo6xRXL7P0uSZzLboVzjKMykf2sgn4im/iHOMUVkl0VbEgGhNgxLZIHgOhOd+ldVsGspkLvDdTTJRlHl4W6eWMNFcvt/SDxC5Y/RbdCB1AV5Me9iwGflmp3L/pMZphDexiNidGsalCt0w6tkjfbOds/GuK+DZbPwnUwTeE2t2k02vkdCoryKyauMoKKzRQAUUVgGgDnfpftCYoJB0V3Q/vqCP+A04ct8WS5to5EI3UBgPqsB6yn3H8MeNbuNcHjuoWilHqt4dQR0YHxFc8Ho5voHb6LOAp+sJHiJHgwAP50u+qE20spm1VKjU6WNFk+iUW8Z4aY0ekTi6RWTo2C8w7NV9/VvcB+OPGo/o14bp4f64yJnd8EdVICDPkQv41S2Po1uJpg9/NqUeDtI7AfV1MPVH+fOukQQhFVVACqAABsAAMACuwUpSc5LBHU2VUadaeqXU28ya49yRyrh9wvCeKSI4/QuMBtyVjY6kbzwRpPuPhRzpfLxC+ggtiHA9TWNxlzljnvCqufnTXz7ye14iNFpEqHHrHAZD1GQD0O4+PjUbkXkVrR2lnKmXBVQp1BVPU5IG56eQ99VKuWe3/pyaEdbp+haxv8AjKOMer4T/QteYLLsOFzRwLskBQAddOMMffjJrlHKnD7mWfFm2hwpJfVpCqSAcnwzjYA13dlyMUjXnozKzGWzuGt852AY6c9QpVgQvkanbW3JSQt4b4hCquyuxpOW6bWVn3opOK8h8RmwZZo5iuwBkbIB641IBV7wvgTWfCblLlh6ySsQDkLqQAKD4kju7zWl+SOIZGOIyEd5LTAj3DWc/MVI5i5Ru5baGBLnWFJMhlyGc6shsjJIX7J8BvtUVDGWovPxLbNX3VCqVsOnOdotYxv6Jf3Kv0ScMQ9tOcF1IjXxUEZY+Wc4/dNdJxXMbH0bXsJ1Q3KRk9SrSrn34Xf40/8AA7eZIFW5kEkozlgMA77dw3xjfFWU5UelrAn4s67bndCxSz5b5W3wxgRFtEj5iA2w2ZB09t4SfzyfjXSxSXzdyK884ubaXRMAuxyASnssGG6nHkRUWfljismNV8oxj2S6fPQgz8a5HqhlY8yd6q1Ua5d1JqKTznOV8Ex14myiGQuAUEbFgehUKcj5Vz70PSf+ZHf+iOP7YzVhxnlriLxpBHcq8WjS7OSruSTq1HDErg4xnoKquH+jW9gfXDcxI2CMqZOh6jdcEfwrknLuKSjwW6aFEdLZXK1ZljHPk/PbzLH0u2oNvDJ3rKV+DqSf+AVE5m4XFHwODAUkdkwYAbtLu5z55PyHhUnmTlG/uYYEeaKQprLdYwST6p2XfC7dBW+Hkad+Gi1mlUMsvaIQC6qv2Cdid2Y7dMioSjJuWFyi2m+qqmlO1fhnlpZ4y/d95Ik0EQ5eBCjeNWzgZ7UyAFvfnPwpe5hvml4XYYHqoZI2PdrjACj4rk/Omm19Hcq2E1uZ1LSOki7NoQockeJzgZOB0FTuAcj9nZSW10VkV5C4KZ9X1VAIJGzArmiVcpbYxsThrNPTmfV1NWNrnhrH38BM5S4HxCSEtazdjEWPWQqGYbEgBWPdjfHSvV56Nb55CzNE5c5Z+0PU9ScqD8qv7f0b3EWRb37xoTnADr8TpcDNb7Pkq+EgMnEJdAYH1WkJYDfGGbA/vUKrOFJP9S2zxJKyVlVsFn/g8/N45+Y52cJSNFJ1FVVST1JAAzW+sLWacPJN53CiiigArBFZooAwKzWCKAaAM0UUUAFGKKKACitF3epEheV1RF3LMwVQPMnYUuvzsZf/ACNvJcD+db+T2/vEkg1OPNEYedcclHdnUsjRRmlBoL6b9bdrAD9S1iGfd2s+on3hFrW3J0Dfru2uD/Tzzyj+xqCfJaWlq61xuWKqQ0XPF4Y/1ksSfedF/M1F/wDFdnnH0u2z/r4v+6qiDlW0T2LW2X3QxfnpqV/omHGOxix4dnH/AAqr2xehLs+8t7bi8En6uWJ/uujfkal5pUn5XtH9u1tm98MX/bUccnW6/qe2tz/QTzxD+yG0fNaktZHzRzssc6zSetvfRbw3azD7F1Gufd2sGkj3lGr23PggwOIQtagnHahhNbknYfpFAZf30X31fC6E+GQcJLkbcUYqv4Vx6C5BNvNFMF2PZur49+k7VYVcQCiiigAoorBoACaAKAKzQAUUUUAFFFFABWCKzRQBgGs1jFaLu9SJGkkYIiAszMQAqjqST0FAG4mle85uaV2i4eizMp0vMxItoiOo1DeVx9hOney1Cmml4j7WuGyPRN0muh9p/rRwn7GzMOukHBuYIUjRURVRFGFVQFVQOgAGwFJ3anpfTDdlsa9syKqDlpWcS3btdTA5DSAdnGf6OEeonv3b9qrlnx1rU0uela6W7Up7zZGV6jtBG0z+ArwZDXmirVVBeQvK2cuWaL+d0ido17R1UlULhAxHdqIOPfila155kfhkF2IQZJ5REEXWyJqldNbaQW0gLvgbkjxptuPYb7p/KkTkXi30bgEEgBZ8OkaDrJK8zrHGPexGfLJ7qujFY4IpsYuVuY2ufpCSIEltp2gcIxZGK9GUnfB32PhUDi/pEVGaO1T6Q6nSzagkCEdQXwSxHggPvFabPlqSHht1BFIGvJUeWVg2CZ5lzjxUEAqpPvpS4eymMCNThPUaPGHjx1Uodww8O/uztlXVTVccqOf+h/R0q2T6njBY3XG72c/pLlo1+xbjsR7u0OZD8xVTccHjAIdA0uNSzPmR2wepLknKnGQNiD5kVe8PZGYAHqcA9zHG6g/aHep326VN43wrNuzD2kHaL8AdQ+K5HvxSGj8SdGpjG1fhez29fMe1ukjOh9r8y3Qr2k7rouLUiK4QbHAwe5onHRkJBGD02IxXSuU/SSJoozeIIDIdAkBJgaQHS0RY7xSA5Gh+u2lmzXNeCb9oO4MGHudf4qfnTXyDGDNe27qGjdIZSrAMuXDxuCDtuI1+VP8Acemvsoe6i9vgLtLUUQvWzaWTrANZpIhkl4duuuayHVN3mtQPrJ1aSId6HLKPZyPVpwtL1JY1kjZXRwGVlIKsD0IIrRhYprKE5RcXhm4mgCgCs1MiFFFFABRRRQAUUUUAFFFYJoA13E4RSzEKqgkkkAAAZJJPQADNJaMeIyCaUEWisGgiYEdsR7NzKp+r3oh8mO+Avrjt19OuGtxvawMO38JpRgrb+aJsz+JKr9qrUPWfqdQ0+3DkYrr265cG93xWhmzWDRRXUoL3idtrm/ca7hWKMEIVseqSNQB7sjvFeLK4LoCyFG3DKe5gcHB+sveGHUYNb6KtKQooooA1XdsJI2Rs6XUqdLMhweuGUgj3g1RN6P7M2y2xjfsUk7VV7ab1XIIJB1ZAwTtnGST30xUUZO5KrgHK9vZBxbIVEhBbLu5JUEDdye41R+kfhiC2e5jj/lKlESRG7N8yOqKDj9YMsPUbOfKnGknmueZ+J2UMRVkXE7xtsAwZhHKSBk6QHcLsP0Xjiu/Esqy5rBFl4VMtrEjWXbXBDCTEqxDKOcuZRgku3rKo8e7FWPBb4vGmsN6ya11+0VzpZW/bRvVbx2PeQLS84ri9jhaOZV0sVkCM8cjsNIQsmdOkaj6+OoPnUni3D9UeUIV48yKTsoIzqBxvpYEg/ez1FY+qoV1eMYfKN2ueHk5fy7GRcTIMaUAVic5yryKoHwGSf8h25Ah9a7m+3OIh923QKf77yfKqW2tBbfSppCenbHKhMKUMunGpsbyHv6EZ3zTdyfw8w2MCP7ZTtH/1kpMj/wB5yPhTUJd7UWTfpFfPCyZ92adPCterf9RgR81RSauHu00IJtWYtPCoyYifauYlHd3vGOo9Yb5Btga3q+RUnmmXVHghXNWrpfJbW1wrqrIQysoZWByGBGQQR1BG9baTOFTfQLgQHa1uHPY+EE7ZJg8o5N2TwbUvetOQrThNTWUVtYeDNFFFTOBRRRQAUUUUAFUHN/G2ggCw47eZhDCDuA7AkyEfZRQzn7uO+r4mufz3f0m/mm/9O3zaw+GoEG4kHvcLH/VHxpfUXKmtyLaa+5NRJnCrBYIkijyQo6ndmYnLOx72ZiWJ8SasVFR7Vc71ulmVRl2CjIGSQBknA3PmQKztJBtdyXLO6yzftx4R7ooop4zwooooAKKKKACiiiuAFJ/LR7TiV7M4JLO0MR2IWO2KxPnfIJfptjZvOm9mwCTsBuSegA76RORBM89zLFJG9s91N7QbtCpZpFKbDCkyk5JIOTtvUbPysb0kczHW8dgvqDJz79vdS/zhzC8FsRFjtiqncAhAzBckHYknIAPgx7qs+OcdW3T7UjD1Ezgk/aPgo7z8BuQK51PNJJAGkJZ5uJKjHoMKAuAO4DSAB4Ukng1+VgteYexiWG3ldUW4nHaEjSOyiwzqFHQEIkYH7XfvT1w7ikVwmuCRJFzjKEEA+B8D5Glntx2zvoLvkouNA0RoQD6zkAZdj377eFY4bKq8RhdBhbq3kVxjGp4dDozD7QUyL+FKeH6ndVSW8svPv54+GwtraOpOxPjyHGvStg15oraaysMyE2nlGOKcOS4heKTOlxjI2ZT1V1PcysAwPcVFbuUeLvNEyT4+kQN2M2NgzAArKB9mRCrj7xHdRC3dVVev9GvYLkbJNptJ/D1iTbSH3SEp7p/KqdPLtzcHwx9/xIdSHOisCs1pFAUUUUAFFFFAFTzTxf6LZzTDdkjJQfakPqxr8XZR8aT+EWXYwxxZyVUAn7Tnd297MSfjVp6Qp9RtIP5y47Vh4pbIX/8AuGKo9iuXHlv8qw/EpuVkKkaekShXKxlrGmABWXQEEEAgjBBGQQe4jvFZop+K6VhGJKTk8s02lmsS6UBC5yBkkL5LknC+Q2Hdit1FFSIhRRRQAUVrubpI0LyMqKOrMQqj3k0sX/pHgjUvHFczIAW7RI9MZC+0VaQrqA8VB+Ndw2dSbGuivEMoZVZTlWAYHxBGQfka91w4aL+1EsUkZOBIjISO7WpXP41zjh161uOyMq206RCJ1d0iBMeQsy9orLJGQQQV3HTyHTq1T2iOAJERwOmpVbHuyKptq7kcZwMUXup8Zyc7M/aSvJbQzXSKgV5kKFWcFiR2kjrqwCPZyBnG1eZbKRuHWIiVe1uZmkXWxUK7rJOpJAP2QMefWrrnzmExRm0twO1kiOogbQRMCpfC/WO4VR4E928Tm/j0UMNt9FKym0kSYBfWXs44nQqWGwYq+ANz4jHWqFFdbS5b5yNrVSnF5wvQjzcRXXmSKaKUnUY3tJpyrnGTG8Y0sCVB7xkZwOlWnL9m8tzFL2UsUNvFIiGZdEkskoUFtB3ChVO5AyX2G1NlpdLJGrxnKOoZSOhVgCD8jWyivR1VyU1nbjfZf0KLNZOcel4CosVie0Lu7OcnSvsogP7IPrHHVmyfDSNqlUU2JmVO9a+M8NFzbSwk47RCoP2W6o481YBvhXut8RyKVvWMSQ5ppbuJu5V4sbmzhlYYdkw4+zIhKSr8HVh8KtqV+T20T30Hcs4nX7l0gc/71ZqaK04vqSZxrDwFFFFSOBRRRQBz/mqTVxRB3Q2efcbibH5W9SuEDdj4AD5//wAqt4y+eKXX7MNsn4TN/wBdWvBRs3vH5f4152x9XiGPT6GpJdOhz6/UnCZdWnUNWM6cjVjxx1x516ri8fFgkiysy/TBxpw4yBL2LLo0ePZ9FHdXaK2JRwYbWAoooqJE0316kMTyyHCRqXY4JwqjJOBudhSTdc/zTbWkQiU/+rOMsR4rCp/F2Hup5nhV1ZXGVYFWHirDBHyJrjNlG0JaFj60Ejwnz7NsKfiuk/GrYJMsgk+RpsuHo7iS4ZrmQbhpiGCn9iMDQnwXPnVrzABJCCd9J3+6wwf+VJ3Bb5gRqctnUpB7mViMjAwM6W291M30jVGy+INDi1JMZT2wWXo9uy1giMctAz2x/qWIT+4UpkpK9H82J72PuLQzj+sQxt+MIp1qM1hiklhhXieZUVmc6VUFmJ6KqjJPwAr3S9z4f5HpJwkk8EUh/onmUPnyPQ/eqJxcivwfhz3Je4nVlE7mUgnDuh2iTY5RBGF8ySeg3OprfTpXGpkc6gT1ETjGfvExj+szTbrH+e6od8q5TAUFpYlLbAkK2oDPf7GwrzftUp2NvzLHFMlchMRZmJsHsJ54MjYEJKSuAfJgPhTHXErvitxFc3Cw3M0a/SZW0oyhclyCd1OenfTlyPzpLLKLa6IdmVmilACl9AyyOBtqA3BAGQDnevVdifbVj80hizR2wh3MbD3RRRVIkQhxuDtuw7aLtv5vWuvYZIxnrjfHWrOA1z3mbhcUd3ZRhTDHJf8A0tpySVefB/QruSrPgdcLttk7U/xtVWoS6Bin86Idk2ji3lNYnPmbacY/C5NNlJ0z44nYnxS6T5pE3/RTjTGmea0XWLEmFFFFMFYUUUUAc14wuOKXfnHbN8NEg/6atuCH1W94/Kq7mpNPFSf5yzQ/GGaQH8JlqZwN93HuP515uf4fEfj9DVn+LQfD6ixxPgs95dRrJapAIrwzNONB7aOFcQbg6mYljkHAGKfaKK2m8mC3kKKKKicCuW82W4j4lPjYSJFMds4Ons/A4B7InOPlXUxVBxzk6O6lErSSxuFCZjKjIUkjOVJyNR7++rINJ7k4vDOZMCrOQdgol6Ic4YHbAxvpO/nV3aXp2G3tlScYyOzLA+Xd8q0cc4MltedhGZGVrZCC76z60sgbuHh+NXnJ/JltNZW80nbMzxo7fp5gNaqFPssO9T8zVrksZLerG5jk444i4xjVZ5O3XRcYHy1n50+VWcK5bt7Zi0EQRmGktlmYrnOMsScZ3qRxXikdvC0spIVe4DLMScKijvYnAA8TVMn1PYpk8vYl1Sc7Ef6OucgEGIjB6ZYgL+JB94FV0fO7g6prV0iJwNLiWZQXdELwqN9TRt+rL42yN81r5m5lt7i0EcLiSS4ljjWIHTJlJ42kDI2CpUKc6sY+NcwS6JJ7ohxXLhArMWZGKOwC6vVGMhcdDs3Q4DV5mfU0OHYjtl+z9l/2QcitF3fq076CRqVHIyuQcMpyNwRhUOR4ggkEGvMDAyRDJ3lznO+Sr+tnpnOPKsHGN2cziWGLPGBi6m23Ej5OFyf0hA7sDvycdwq35FtdfEY2/mY3bbbeRAqHHdszjw6VWcw+rezA/aByMAnUiE52wc+GO6mX0Wrme7bwSFd+uWMrE/gvwAr1yk/ZIv1S/Y3b5NaRP1wdEooorOPPiTxDly9umSK5aMxR3v0kTBgGMSfq4RGFyDuQWJ+dOrtWa1Tt0qjVSxWxrTfitRCc54lY+S3TfDs0H5sKdaSeGevxaP8AorOZvcZpoVH4RNTtTGj/AJK+/Mvv/mMKKKKaKAooooAR/SFBpmspu7XJbt7pkDr/AH4AP3qjcJkxIPMEf8/+VMHPXDWmsJggzIgE0fiZIGEij46NP71KFleB1SVDswV19xAI/OvOeKJ1X13fexr6P+LTOobaK8xuGAI6EZ+dR5uJIriMZdzjKINRUH6zY2Re/LEZ7s1rp5WTz7WHglUUUV04YZsAnwGaROLc63MwhPD4Z1RgztLJbFwykL2ekBu/LHPkKepEyCPEEfOlSw5WvIYY4kurfRGiouq1cthRgZIn67eFThjzJxx5idcpeTXAmuNZYRiMYtZFGFcsNgeuWNTOGX19bQLFFIdEYbSpsmJOSWxkt4nrTUeXr09bq2/+Vk//AGKo+PJdW8sCNPA/bGTIW3dCqRrktkzHO7KPjVycXsWZi9jbN6RrjsUCWU/baU1s6aYgxA7QhVbWQDnHwpfvuab2aVpJLf1o4itvhJCiSNnVPoYn9IBhQSduveauuCWF1dmYpNCiRSdkC0DOXYIrP0lUAAsB8DU+Tky6wSbu3AAyT9GcAAd/6+o4gtgTjFlFbcWuJcmLh8jPpCNoBLJCARHEGK7Rg+1jd8npnAksl6tx2yWE+sqAZGiZn9TONeFBfdsgnf1QDkDAj8N5sltpG+iXEdyxAUlbNlTbfZpbpAfeM1Z/+P8Ai/fFD/sVGf8A6vaqm6Y8vHzLXa1yQ0sJ2Vw9hegDT2ekMSCAAXJePJOwzpwSBoxpAosuD3QljPYXZVJUJL27K2nJ9YaMqcDYjOe8E5wtnB6QuIGIM/0cOZNAURMR+s07ntTuACTg91STzzfeMH+xb/8AJVGojStpPkqsmn+YXOaeXLmS67SK2uGVo0BPYyD1lLDvHhpqdyUk9kbkzWV6RIYypSAsMIhBzkjG5rZxH0m38TKP5OQwO/Yv1Ujb9Z4H8Km8uc4cQvmnQSWsYjVOtvI5YSh/CcYxo/Gn6v8AKxivyr9R2U5z0yz+XPzGywvVmijljzokRXXIwdLjIyO44Nb6h8G4f2FvDDq1dlEkerGNWhQM4ztnFe5eJIkgRzpJxpLAqrE/VDn1S37Oc+RpUzCTUK5k9b3CpjNgEnuqlu70IryOcKqs7HwCjJ/AVm6+zEVBcs0/Dq8yc35E3kpNd3ezdwMNsv8AVIZH/vXGP3acaXuROHtFYxdoMSS6p5B4POxkK/u6gv7tMNbNUOiCj6Iosl1SbCiiirCAUUUUAYIrlYsvo1zPa9FRu1h84JiWUD7j609yr411Wk70g8JJjS7jBMltqLKOskDY7VMd5GkSAeMeO+kdfp+/S4rnyGtJd2rE3x5mvg1xlSp6jce41ZYpWs7v2XQgggMCOjAjb4EfnTPFKGUMOhrO8N1HXDty5j+x3xLT9Fncjw/3PVFFFahlBRRRQAVznma+DX87n2LWBYviwM0v4GMfCuiu4AJOwAyT4Abk/KuRpCbmJAchuIXWo+OiaQu3ygTFW1+pZD1Ogcj2BisIQww7qZn+/OTIR8NQHwrzz4hPD58AkAIzgdTEsiGUfGMN8M1f48KDVbe+SKeHkULgB4T2YVsxkx7KynKnRgHbHSocNhEsIeIsihNeQSQQBkllbKk+OwPurY1n9CuBD/7vMSbc90b9Xtvd1ZPLUvdUfjH6NHT6s5wvk7sBIvxUs49z+VZ0q2pdD8z0CnXbX1tETg8OqSFGxnQ0pHeWCgEge+Un4UwPwwf5FL54N9KiuB0bCrGemHUF85G+/aKD5ZrnMEh6NnzBJyD/ABHSmZ+HvWWvpnjGFx/6JV6J2pPOB551hVOxXbVlmx+yABn5kD4Gt/o1uwl/Ih/9a3yPvQPnH9mQn4Gk2FMfx8auOAlvp1n2ft9uvT7GD2vw0as1s16T2fS9tvI/ZplXpJQz7ztVYZQRggEHuO4rNeZZAoJPQVmN4WWecSbeEROJT4Gnx3PuqhubX6TPBaDcSt2kvlbwkM4P320R+528Kk3V37TuQAASSegUDf4AVbej/hh0PdyAh7nSUU9Y7dM9kvkW1GQ+bgd1ZOlT1Wpdj/LH7RvWRWloUPNjateqKK9EZQUUUUAFFFFABXllr1RQBy7iXC/oNz2WP5PMzNbnujfdntvzZPLUPq1Y8Nv9BwfZP4Hxpw43waO6heGUZVu8HDKQcq6nuZTgg9xFc60yQTG2uf1gBKOBhbiMbdoo6BhsHXuJz0Irz2v00qbPaavn9+hr6a6N1fYt+Q5A0VS8N4lp9VvZ7j9n/CroHNOabUxvjlc+ZkanTSolh8eQUVHvr0RLkgsSdKqvtOx6KPPzOwAJOACa3RE6RqADYGQDkA94BIGR54FNCxR883RSwlVDh5tNsn3rhhHn4KzH92qbgViG4igUepaWxYDwec9mnyjjf+1U7mU9re2kI6RiS6b3gdlF/ekc/uVs5Gj1Rz3H/wARcOV/1UP6GP4eozfvVatoE+IjLRRWcVUVkHjPCUuYXikzhuhGzIwOVdT3MpAIPlSPLduzLbT7TwuTJgYV1C6Y5l/ZftM47irDurotc649e/yniE56QRpAvviiMjD+3Nj4VKMVJrPkMU2OOYrhlvyyA1vqH1ncnrkEscdf2Qvwwe+uec28IjivnX1g0k3agaiFMUsLE7DoRLG+/wC0K6Nw2ePs4ZoTmGREjbu0lQERiO4gjs2/d+zS76TeF/pbOcDoZIWP3kLr+Kv86Wok1c/ealuVUunyIPI/KMN21yJWmAiMWkJIV9tXLdQT9Ud9dE4HynbWhJgjw5GDIzNJIR4amJIHkMDypT9E8v6S9BwGzAcZGSoWQavHG4+JxXQmbG9N2TecNmTZOcnhtmSapOI32s4X2R+J8a9cR4lq9VfZ7z4/4VTHtJ5RbW2O1YancjK28Z27Vu4sfqp9Y+QJrz+p1EtTPsU/P79DY0mlVEe9d8jdYcMN9cdjjNvCQ1we529pLb47M/7OB9aumqtQeB8GjtYVhiBCqOpOWZmOWdj3sxJJPnVhW9ptPHT1qEf7sRuud03JhRRRTJSFFFFABRRRQAUUUUAFVXMHL0V3FolBGDqR1Ol43GcOjdx39xBIOQata81xrPIJ43OW3IltZBBd4yxxHMBiOfHcPsSY6xn3rkdLGz4g0e3VfD+FPHEeGxzxtHMiyIwwVYZB/wAR1B6ikPifKtxaZMGu6g+wTm4iHkT+uUeBw/3qwNT4bOuXd02z9Pp9DWp1cLI9u9Z95fW10rj1T8O8VupOsuIpINUT5KnBG6shH1WU4ZT5HBqxl5jMMTvINSxoznuOFBPx6VGjxLL7dqwyi/w1pddTyil4hekf6Tu13KlbOHzaIaQB755iP3ab+EcOFvbxQr0ijSP36VAJ+JyfjSfbW2mPhltIQGdzez58Y8zMD755UH7tPSnPTf8AGtqySWImXNNJGRXM+AcagvL3tJbqSO4F66wxKXCmGIBVhO2ga9yR1b5V00GuT2nLkyvb2gjkDQ8Wkui+huz7DClZO0xpOrGMZzkYxXI+ZGJ1fPj0rmMEXbW0APW/vhI3nHJO0p/3MWKd+b70xWFy6+12TKv35PUT+84qntLALf2kI9m0tHkPkWCQR/gJfxqUNk2dgtjdxG0FpM0hA+iXT6Z1+rDNJ6ol8kkJ0t4NpP1jXnj3D2ms5oTlpoCrr9qQLkq3vZNan9oN5Vf3l9BoZJsPG6lHU+yVYYYE9OnnVDwiYxuY2ftGtJlt+0yGMltcqrQOxHVgSmT+wx+tSknGT64PdcmhS5dPTNFF6MbpEa8JPfBjbc+pJkf58KZ7ziDSbdF8P40r87aLLiMNyPVSdSs+ASG07doQOpGpTnH1T4mr7gXA5eIKshbsbVtxoYNPMPvLkRKfeX+7SWqr1Gqmo17Rf3uN0wo06657y8iPD2tzIYLQAsu0kxGY4M+P25PCMHzOB1f+XuXo7SLs48kk6ndt3lc9Xc95PyAAAwBUrhnDIreNYoUWNFGAqjAHifMnvJ3PfUqtPS6SGmjiPPmxK/USveXx6HqiiinBcKKKKACiiigAooooAKKK89aAM1miigArya9Vz30jRqbu17dZ2g7GfPZC5Ydrrg0Z+j75068Z86AGXjnJ9vdNrdCko2E0R7OUDw1D2h+ywI8qQua+WLiLsYHljmiuZ0h1FTHMEBMkmQuUcaImBI09elQnise6K8/2fFK1xraI4dIrwMudLdlxIlcjBxkbZG1VTorm1KSTaLI2zgmovkkcQ4xH/pGd5G0LEiWyMwYJq/WSjXjRnU6DGc+rVpb3AYZjYEeKkEfNTS1NBanUexu/XYs36LiI1M3UkY3J8TUAcFsl9i1uF8xBfD8lrN1fhivn3FNpjlGt7UOhxyh+W8kHRm/H/nXr6fL9o/L/AArnzWEHdBd/7LiH8Kc4bPgukaoLnOBn9DxTrjfu8aX/AMKuXFr/AK/Ut9tpf+2vv5GjjEzyy2kDMxElyjMD0K24Mx/FF+dJvOk4fiM0kxIgBFsp1Mq9pCiswbTjvlfHmDXQLVODRuHjhulYAgMIeKZAbY4OnbNR7jhfAZGLPazMzEsSbbiZJLHJJJXqTWrpqHTWoSefURutjZPqSwc1H0PrmNvvF3/4simzkq4jk+lxxMufowYKu26M5BA8iR86ZFt+CjpDdj+q4t/CvJs+CZz2FznGM9hxQnG+2SucbnbzNXzj1RwVwlh5ZUek2dc2cxICnWST0AbsyPzpLW8tVYskgjY9THJJET8YyKaOY+WIrmWOLg9tIMxtrZ0uIEjIdNDFrgDpvsmTsdq7Xbx+qNQGrAzjpnG+PjUaoOCcS/USjJRafl+m5xz0acYmk4iiQ3M00PZyNMryyTIqgARkF86W1kdDuNVdpryEFeqtFTFZorFAGaKKKACiiigAooooAxWaKKACiiigAooooAKKKKACiiigAooooAKKKKACiiigDGKzRRQAUUUUAFBoooAwKzRRQAUUUUAf/9k="/>
          <p:cNvSpPr>
            <a:spLocks noChangeAspect="1" noChangeArrowheads="1"/>
          </p:cNvSpPr>
          <p:nvPr/>
        </p:nvSpPr>
        <p:spPr bwMode="auto">
          <a:xfrm>
            <a:off x="1587501" y="-10874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0" name="AutoShape 6" descr="data:image/jpeg;base64,/9j/4AAQSkZJRgABAQAAAQABAAD/2wCEAAkGBhQSEBQUERQUFRUVFBgUGBcXFhQUFxYXFBUXGRcVHBgXHCYeHRwjHBQYIC8gIycpLCwsFR4xNTAqNSYrLCkBCQoKDgwOGg8PGiwkHyQsLDQtNTEpLCwpKiwsLCwsLCwsKSwpKSwtKSwtNCksLCwsLCksLCwpLCwpLCwsLCksLP/AABEIAOsA1wMBIgACEQEDEQH/xAAcAAACAgMBAQAAAAAAAAAAAAAABgQFAQMHAgj/xABPEAACAQMCAwQGBgUICAMJAAABAgMABBESIQUGMRNBUWEHIjJxgZEUQlJyobEjM2KC0SRTY4OSouHwFXOTo7LBwtIWNEMXRFSUpLPT1PH/xAAaAQACAwEBAAAAAAAAAAAAAAAABAIDBQEG/8QANREAAgIBAwIDBgQEBwAAAAAAAAECAxEEITESEwVBURRhcYHR8CIykbEjM6HxFTRCQ2LB4f/aAAwDAQACEQMRAD8A7eNq9UUUAeJJAoJJwBuSdgAOppG4r6WIY3KwxtMBsX1BFP3diSPPA+NZ9LHEiltHGpx2rnVjvVBkj3ZK/KpXJnJcMVsjyxo8sih2LqG0hgCEAPTAxnxOaolKUpdMdsGxp6NPVp1qdQnLLwop445bZH4P6VIJXCzIYcnAYsHT4nAI9+MedPANc/8ASPypF9GM8Uao8ZGrQoUMhIByBtkEg58M1X8K5qu4+FK8Kq/YyNG7NltCBVKbAjI9bGe4AVFWOLcZ+RbZoatTVG7S7ZfS03w/Lf75Oo0Ujci87S3k8kcqRgCPWCgYYwVUg5JznVmpXPPOT2RjWONWMgY5YnACkD2R169c1b3Y9PX5CL8PvWo9nx+L4r0zyN9FJfJXNs9ysj3EarGik9suVUlfaXBJzgd46Y361S3vpTmkk0WcAOThdQZ3bz0LjG3dvXHdFJP1Jx8L1ErJVpL8PLysL5nTqK5i3pEvbaQLe26gHfABjbHiCSVP+elMfHed+xtoriCLtkkPtaioTybAODnIx4ihWxab9Dk/DdRCUVhPq4aaafzGusGubQel0k4NrknZQkhOT4ex+VTuFc18Qmd82mlTG7RkrIoDKpKqWbAbUdtsdaFdB8fsdn4Vqa03NJfGS+o2JxyEzm3Ei9qo1FN842Puzgg4671PFfPdxxOZ7kzFmExfVlcqwbOAAO7GMY8sV07l/j3EneMTWg0HAaQ/omx01aWbr34xvVdd6ns0N63weWnipKa43y0t/PHqhvvrsRRvIwJCKXIUZOFBJwO87VD5e5givIu0h1YDFSGABBAB7iR0IPXvqo525kuLQK0UCyRkHW7aiFJOACF6Z8TtvitnIXH0urdisSRMj4ZEAVNxkMB5j8qt6059Ih7LJabvtbZ5ytviuRnopT5y52Ni0aiHtNalsl9IGk4I2U77j50p/wDtcuP5mH/ef91RlfCLw2W6fwnVaiCshHZ8bo6xRXL7P0uSZzLboVzjKMykf2sgn4im/iHOMUVkl0VbEgGhNgxLZIHgOhOd+ldVsGspkLvDdTTJRlHl4W6eWMNFcvt/SDxC5Y/RbdCB1AV5Me9iwGflmp3L/pMZphDexiNidGsalCt0w6tkjfbOds/GuK+DZbPwnUwTeE2t2k02vkdCoryKyauMoKKzRQAUUVgGgDnfpftCYoJB0V3Q/vqCP+A04ct8WS5to5EI3UBgPqsB6yn3H8MeNbuNcHjuoWilHqt4dQR0YHxFc8Ho5voHb6LOAp+sJHiJHgwAP50u+qE20spm1VKjU6WNFk+iUW8Z4aY0ekTi6RWTo2C8w7NV9/VvcB+OPGo/o14bp4f64yJnd8EdVICDPkQv41S2Po1uJpg9/NqUeDtI7AfV1MPVH+fOukQQhFVVACqAABsAAMACuwUpSc5LBHU2VUadaeqXU28ya49yRyrh9wvCeKSI4/QuMBtyVjY6kbzwRpPuPhRzpfLxC+ggtiHA9TWNxlzljnvCqufnTXz7ye14iNFpEqHHrHAZD1GQD0O4+PjUbkXkVrR2lnKmXBVQp1BVPU5IG56eQ99VKuWe3/pyaEdbp+haxv8AjKOMer4T/QteYLLsOFzRwLskBQAddOMMffjJrlHKnD7mWfFm2hwpJfVpCqSAcnwzjYA13dlyMUjXnozKzGWzuGt852AY6c9QpVgQvkanbW3JSQt4b4hCquyuxpOW6bWVn3opOK8h8RmwZZo5iuwBkbIB641IBV7wvgTWfCblLlh6ySsQDkLqQAKD4kju7zWl+SOIZGOIyEd5LTAj3DWc/MVI5i5Ru5baGBLnWFJMhlyGc6shsjJIX7J8BvtUVDGWovPxLbNX3VCqVsOnOdotYxv6Jf3Kv0ScMQ9tOcF1IjXxUEZY+Wc4/dNdJxXMbH0bXsJ1Q3KRk9SrSrn34Xf40/8AA7eZIFW5kEkozlgMA77dw3xjfFWU5UelrAn4s67bndCxSz5b5W3wxgRFtEj5iA2w2ZB09t4SfzyfjXSxSXzdyK884ubaXRMAuxyASnssGG6nHkRUWfljismNV8oxj2S6fPQgz8a5HqhlY8yd6q1Ua5d1JqKTznOV8Ex14myiGQuAUEbFgehUKcj5Vz70PSf+ZHf+iOP7YzVhxnlriLxpBHcq8WjS7OSruSTq1HDErg4xnoKquH+jW9gfXDcxI2CMqZOh6jdcEfwrknLuKSjwW6aFEdLZXK1ZljHPk/PbzLH0u2oNvDJ3rKV+DqSf+AVE5m4XFHwODAUkdkwYAbtLu5z55PyHhUnmTlG/uYYEeaKQprLdYwST6p2XfC7dBW+Hkad+Gi1mlUMsvaIQC6qv2Cdid2Y7dMioSjJuWFyi2m+qqmlO1fhnlpZ4y/d95Ik0EQ5eBCjeNWzgZ7UyAFvfnPwpe5hvml4XYYHqoZI2PdrjACj4rk/Omm19Hcq2E1uZ1LSOki7NoQockeJzgZOB0FTuAcj9nZSW10VkV5C4KZ9X1VAIJGzArmiVcpbYxsThrNPTmfV1NWNrnhrH38BM5S4HxCSEtazdjEWPWQqGYbEgBWPdjfHSvV56Nb55CzNE5c5Z+0PU9ScqD8qv7f0b3EWRb37xoTnADr8TpcDNb7Pkq+EgMnEJdAYH1WkJYDfGGbA/vUKrOFJP9S2zxJKyVlVsFn/g8/N45+Y52cJSNFJ1FVVST1JAAzW+sLWacPJN53CiiigArBFZooAwKzWCKAaAM0UUUAFGKKKACitF3epEheV1RF3LMwVQPMnYUuvzsZf/ACNvJcD+db+T2/vEkg1OPNEYedcclHdnUsjRRmlBoL6b9bdrAD9S1iGfd2s+on3hFrW3J0Dfru2uD/Tzzyj+xqCfJaWlq61xuWKqQ0XPF4Y/1ksSfedF/M1F/wDFdnnH0u2z/r4v+6qiDlW0T2LW2X3QxfnpqV/omHGOxix4dnH/AAqr2xehLs+8t7bi8En6uWJ/uujfkal5pUn5XtH9u1tm98MX/bUccnW6/qe2tz/QTzxD+yG0fNaktZHzRzssc6zSetvfRbw3azD7F1Gufd2sGkj3lGr23PggwOIQtagnHahhNbknYfpFAZf30X31fC6E+GQcJLkbcUYqv4Vx6C5BNvNFMF2PZur49+k7VYVcQCiiigAoorBoACaAKAKzQAUUUUAFFFFABWCKzRQBgGs1jFaLu9SJGkkYIiAszMQAqjqST0FAG4mle85uaV2i4eizMp0vMxItoiOo1DeVx9hOney1Cmml4j7WuGyPRN0muh9p/rRwn7GzMOukHBuYIUjRURVRFGFVQFVQOgAGwFJ3anpfTDdlsa9syKqDlpWcS3btdTA5DSAdnGf6OEeonv3b9qrlnx1rU0uela6W7Up7zZGV6jtBG0z+ArwZDXmirVVBeQvK2cuWaL+d0ido17R1UlULhAxHdqIOPfila155kfhkF2IQZJ5REEXWyJqldNbaQW0gLvgbkjxptuPYb7p/KkTkXi30bgEEgBZ8OkaDrJK8zrHGPexGfLJ7qujFY4IpsYuVuY2ufpCSIEltp2gcIxZGK9GUnfB32PhUDi/pEVGaO1T6Q6nSzagkCEdQXwSxHggPvFabPlqSHht1BFIGvJUeWVg2CZ5lzjxUEAqpPvpS4eymMCNThPUaPGHjx1Uodww8O/uztlXVTVccqOf+h/R0q2T6njBY3XG72c/pLlo1+xbjsR7u0OZD8xVTccHjAIdA0uNSzPmR2wepLknKnGQNiD5kVe8PZGYAHqcA9zHG6g/aHep326VN43wrNuzD2kHaL8AdQ+K5HvxSGj8SdGpjG1fhez29fMe1ukjOh9r8y3Qr2k7rouLUiK4QbHAwe5onHRkJBGD02IxXSuU/SSJoozeIIDIdAkBJgaQHS0RY7xSA5Gh+u2lmzXNeCb9oO4MGHudf4qfnTXyDGDNe27qGjdIZSrAMuXDxuCDtuI1+VP8Acemvsoe6i9vgLtLUUQvWzaWTrANZpIhkl4duuuayHVN3mtQPrJ1aSId6HLKPZyPVpwtL1JY1kjZXRwGVlIKsD0IIrRhYprKE5RcXhm4mgCgCs1MiFFFFABRRRQAUUUUAFFFYJoA13E4RSzEKqgkkkAAAZJJPQADNJaMeIyCaUEWisGgiYEdsR7NzKp+r3oh8mO+Avrjt19OuGtxvawMO38JpRgrb+aJsz+JKr9qrUPWfqdQ0+3DkYrr265cG93xWhmzWDRRXUoL3idtrm/ca7hWKMEIVseqSNQB7sjvFeLK4LoCyFG3DKe5gcHB+sveGHUYNb6KtKQooooA1XdsJI2Rs6XUqdLMhweuGUgj3g1RN6P7M2y2xjfsUk7VV7ab1XIIJB1ZAwTtnGST30xUUZO5KrgHK9vZBxbIVEhBbLu5JUEDdye41R+kfhiC2e5jj/lKlESRG7N8yOqKDj9YMsPUbOfKnGknmueZ+J2UMRVkXE7xtsAwZhHKSBk6QHcLsP0Xjiu/Esqy5rBFl4VMtrEjWXbXBDCTEqxDKOcuZRgku3rKo8e7FWPBb4vGmsN6ya11+0VzpZW/bRvVbx2PeQLS84ri9jhaOZV0sVkCM8cjsNIQsmdOkaj6+OoPnUni3D9UeUIV48yKTsoIzqBxvpYEg/ez1FY+qoV1eMYfKN2ueHk5fy7GRcTIMaUAVic5yryKoHwGSf8h25Ah9a7m+3OIh923QKf77yfKqW2tBbfSppCenbHKhMKUMunGpsbyHv6EZ3zTdyfw8w2MCP7ZTtH/1kpMj/wB5yPhTUJd7UWTfpFfPCyZ92adPCterf9RgR81RSauHu00IJtWYtPCoyYifauYlHd3vGOo9Yb5Btga3q+RUnmmXVHghXNWrpfJbW1wrqrIQysoZWByGBGQQR1BG9baTOFTfQLgQHa1uHPY+EE7ZJg8o5N2TwbUvetOQrThNTWUVtYeDNFFFTOBRRRQAUUUUAFUHN/G2ggCw47eZhDCDuA7AkyEfZRQzn7uO+r4mufz3f0m/mm/9O3zaw+GoEG4kHvcLH/VHxpfUXKmtyLaa+5NRJnCrBYIkijyQo6ndmYnLOx72ZiWJ8SasVFR7Vc71ulmVRl2CjIGSQBknA3PmQKztJBtdyXLO6yzftx4R7ooop4zwooooAKKKKACiiiuAFJ/LR7TiV7M4JLO0MR2IWO2KxPnfIJfptjZvOm9mwCTsBuSegA76RORBM89zLFJG9s91N7QbtCpZpFKbDCkyk5JIOTtvUbPysb0kczHW8dgvqDJz79vdS/zhzC8FsRFjtiqncAhAzBckHYknIAPgx7qs+OcdW3T7UjD1Ezgk/aPgo7z8BuQK51PNJJAGkJZ5uJKjHoMKAuAO4DSAB4Ukng1+VgteYexiWG3ldUW4nHaEjSOyiwzqFHQEIkYH7XfvT1w7ikVwmuCRJFzjKEEA+B8D5Glntx2zvoLvkouNA0RoQD6zkAZdj377eFY4bKq8RhdBhbq3kVxjGp4dDozD7QUyL+FKeH6ndVSW8svPv54+GwtraOpOxPjyHGvStg15oraaysMyE2nlGOKcOS4heKTOlxjI2ZT1V1PcysAwPcVFbuUeLvNEyT4+kQN2M2NgzAArKB9mRCrj7xHdRC3dVVev9GvYLkbJNptJ/D1iTbSH3SEp7p/KqdPLtzcHwx9/xIdSHOisCs1pFAUUUUAFFFFAFTzTxf6LZzTDdkjJQfakPqxr8XZR8aT+EWXYwxxZyVUAn7Tnd297MSfjVp6Qp9RtIP5y47Vh4pbIX/8AuGKo9iuXHlv8qw/EpuVkKkaekShXKxlrGmABWXQEEEAgjBBGQQe4jvFZop+K6VhGJKTk8s02lmsS6UBC5yBkkL5LknC+Q2Hdit1FFSIhRRRQAUVrubpI0LyMqKOrMQqj3k0sX/pHgjUvHFczIAW7RI9MZC+0VaQrqA8VB+Ndw2dSbGuivEMoZVZTlWAYHxBGQfka91w4aL+1EsUkZOBIjISO7WpXP41zjh161uOyMq206RCJ1d0iBMeQsy9orLJGQQQV3HTyHTq1T2iOAJERwOmpVbHuyKptq7kcZwMUXup8Zyc7M/aSvJbQzXSKgV5kKFWcFiR2kjrqwCPZyBnG1eZbKRuHWIiVe1uZmkXWxUK7rJOpJAP2QMefWrrnzmExRm0twO1kiOogbQRMCpfC/WO4VR4E928Tm/j0UMNt9FKym0kSYBfWXs44nQqWGwYq+ANz4jHWqFFdbS5b5yNrVSnF5wvQjzcRXXmSKaKUnUY3tJpyrnGTG8Y0sCVB7xkZwOlWnL9m8tzFL2UsUNvFIiGZdEkskoUFtB3ChVO5AyX2G1NlpdLJGrxnKOoZSOhVgCD8jWyivR1VyU1nbjfZf0KLNZOcel4CosVie0Lu7OcnSvsogP7IPrHHVmyfDSNqlUU2JmVO9a+M8NFzbSwk47RCoP2W6o481YBvhXut8RyKVvWMSQ5ppbuJu5V4sbmzhlYYdkw4+zIhKSr8HVh8KtqV+T20T30Hcs4nX7l0gc/71ZqaK04vqSZxrDwFFFFSOBRRRQBz/mqTVxRB3Q2efcbibH5W9SuEDdj4AD5//wAqt4y+eKXX7MNsn4TN/wBdWvBRs3vH5f4152x9XiGPT6GpJdOhz6/UnCZdWnUNWM6cjVjxx1x516ri8fFgkiysy/TBxpw4yBL2LLo0ePZ9FHdXaK2JRwYbWAoooqJE0316kMTyyHCRqXY4JwqjJOBudhSTdc/zTbWkQiU/+rOMsR4rCp/F2Hup5nhV1ZXGVYFWHirDBHyJrjNlG0JaFj60Ejwnz7NsKfiuk/GrYJMsgk+RpsuHo7iS4ZrmQbhpiGCn9iMDQnwXPnVrzABJCCd9J3+6wwf+VJ3Bb5gRqctnUpB7mViMjAwM6W291M30jVGy+INDi1JMZT2wWXo9uy1giMctAz2x/qWIT+4UpkpK9H82J72PuLQzj+sQxt+MIp1qM1hiklhhXieZUVmc6VUFmJ6KqjJPwAr3S9z4f5HpJwkk8EUh/onmUPnyPQ/eqJxcivwfhz3Je4nVlE7mUgnDuh2iTY5RBGF8ySeg3OprfTpXGpkc6gT1ETjGfvExj+szTbrH+e6od8q5TAUFpYlLbAkK2oDPf7GwrzftUp2NvzLHFMlchMRZmJsHsJ54MjYEJKSuAfJgPhTHXErvitxFc3Cw3M0a/SZW0oyhclyCd1OenfTlyPzpLLKLa6IdmVmilACl9AyyOBtqA3BAGQDnevVdifbVj80hizR2wh3MbD3RRRVIkQhxuDtuw7aLtv5vWuvYZIxnrjfHWrOA1z3mbhcUd3ZRhTDHJf8A0tpySVefB/QruSrPgdcLttk7U/xtVWoS6Bin86Idk2ji3lNYnPmbacY/C5NNlJ0z44nYnxS6T5pE3/RTjTGmea0XWLEmFFFFMFYUUUUAc14wuOKXfnHbN8NEg/6atuCH1W94/Kq7mpNPFSf5yzQ/GGaQH8JlqZwN93HuP515uf4fEfj9DVn+LQfD6ixxPgs95dRrJapAIrwzNONB7aOFcQbg6mYljkHAGKfaKK2m8mC3kKKKKicCuW82W4j4lPjYSJFMds4Ons/A4B7InOPlXUxVBxzk6O6lErSSxuFCZjKjIUkjOVJyNR7++rINJ7k4vDOZMCrOQdgol6Ic4YHbAxvpO/nV3aXp2G3tlScYyOzLA+Xd8q0cc4MltedhGZGVrZCC76z60sgbuHh+NXnJ/JltNZW80nbMzxo7fp5gNaqFPssO9T8zVrksZLerG5jk444i4xjVZ5O3XRcYHy1n50+VWcK5bt7Zi0EQRmGktlmYrnOMsScZ3qRxXikdvC0spIVe4DLMScKijvYnAA8TVMn1PYpk8vYl1Sc7Ef6OucgEGIjB6ZYgL+JB94FV0fO7g6prV0iJwNLiWZQXdELwqN9TRt+rL42yN81r5m5lt7i0EcLiSS4ljjWIHTJlJ42kDI2CpUKc6sY+NcwS6JJ7ohxXLhArMWZGKOwC6vVGMhcdDs3Q4DV5mfU0OHYjtl+z9l/2QcitF3fq076CRqVHIyuQcMpyNwRhUOR4ggkEGvMDAyRDJ3lznO+Sr+tnpnOPKsHGN2cziWGLPGBi6m23Ej5OFyf0hA7sDvycdwq35FtdfEY2/mY3bbbeRAqHHdszjw6VWcw+rezA/aByMAnUiE52wc+GO6mX0Wrme7bwSFd+uWMrE/gvwAr1yk/ZIv1S/Y3b5NaRP1wdEooorOPPiTxDly9umSK5aMxR3v0kTBgGMSfq4RGFyDuQWJ+dOrtWa1Tt0qjVSxWxrTfitRCc54lY+S3TfDs0H5sKdaSeGevxaP8AorOZvcZpoVH4RNTtTGj/AJK+/Mvv/mMKKKKaKAooooAR/SFBpmspu7XJbt7pkDr/AH4AP3qjcJkxIPMEf8/+VMHPXDWmsJggzIgE0fiZIGEij46NP71KFleB1SVDswV19xAI/OvOeKJ1X13fexr6P+LTOobaK8xuGAI6EZ+dR5uJIriMZdzjKINRUH6zY2Re/LEZ7s1rp5WTz7WHglUUUV04YZsAnwGaROLc63MwhPD4Z1RgztLJbFwykL2ekBu/LHPkKepEyCPEEfOlSw5WvIYY4kurfRGiouq1cthRgZIn67eFThjzJxx5idcpeTXAmuNZYRiMYtZFGFcsNgeuWNTOGX19bQLFFIdEYbSpsmJOSWxkt4nrTUeXr09bq2/+Vk//AGKo+PJdW8sCNPA/bGTIW3dCqRrktkzHO7KPjVycXsWZi9jbN6RrjsUCWU/baU1s6aYgxA7QhVbWQDnHwpfvuab2aVpJLf1o4itvhJCiSNnVPoYn9IBhQSduveauuCWF1dmYpNCiRSdkC0DOXYIrP0lUAAsB8DU+Tky6wSbu3AAyT9GcAAd/6+o4gtgTjFlFbcWuJcmLh8jPpCNoBLJCARHEGK7Rg+1jd8npnAksl6tx2yWE+sqAZGiZn9TONeFBfdsgnf1QDkDAj8N5sltpG+iXEdyxAUlbNlTbfZpbpAfeM1Z/+P8Ai/fFD/sVGf8A6vaqm6Y8vHzLXa1yQ0sJ2Vw9hegDT2ekMSCAAXJePJOwzpwSBoxpAosuD3QljPYXZVJUJL27K2nJ9YaMqcDYjOe8E5wtnB6QuIGIM/0cOZNAURMR+s07ntTuACTg91STzzfeMH+xb/8AJVGojStpPkqsmn+YXOaeXLmS67SK2uGVo0BPYyD1lLDvHhpqdyUk9kbkzWV6RIYypSAsMIhBzkjG5rZxH0m38TKP5OQwO/Yv1Ujb9Z4H8Km8uc4cQvmnQSWsYjVOtvI5YSh/CcYxo/Gn6v8AKxivyr9R2U5z0yz+XPzGywvVmijljzokRXXIwdLjIyO44Nb6h8G4f2FvDDq1dlEkerGNWhQM4ztnFe5eJIkgRzpJxpLAqrE/VDn1S37Oc+RpUzCTUK5k9b3CpjNgEnuqlu70IryOcKqs7HwCjJ/AVm6+zEVBcs0/Dq8yc35E3kpNd3ezdwMNsv8AVIZH/vXGP3acaXuROHtFYxdoMSS6p5B4POxkK/u6gv7tMNbNUOiCj6Iosl1SbCiiirCAUUUUAYIrlYsvo1zPa9FRu1h84JiWUD7j609yr411Wk70g8JJjS7jBMltqLKOskDY7VMd5GkSAeMeO+kdfp+/S4rnyGtJd2rE3x5mvg1xlSp6jce41ZYpWs7v2XQgggMCOjAjb4EfnTPFKGUMOhrO8N1HXDty5j+x3xLT9Fncjw/3PVFFFahlBRRRQAVznma+DX87n2LWBYviwM0v4GMfCuiu4AJOwAyT4Abk/KuRpCbmJAchuIXWo+OiaQu3ygTFW1+pZD1Ogcj2BisIQww7qZn+/OTIR8NQHwrzz4hPD58AkAIzgdTEsiGUfGMN8M1f48KDVbe+SKeHkULgB4T2YVsxkx7KynKnRgHbHSocNhEsIeIsihNeQSQQBkllbKk+OwPurY1n9CuBD/7vMSbc90b9Xtvd1ZPLUvdUfjH6NHT6s5wvk7sBIvxUs49z+VZ0q2pdD8z0CnXbX1tETg8OqSFGxnQ0pHeWCgEge+Un4UwPwwf5FL54N9KiuB0bCrGemHUF85G+/aKD5ZrnMEh6NnzBJyD/ABHSmZ+HvWWvpnjGFx/6JV6J2pPOB551hVOxXbVlmx+yABn5kD4Gt/o1uwl/Ih/9a3yPvQPnH9mQn4Gk2FMfx8auOAlvp1n2ft9uvT7GD2vw0as1s16T2fS9tvI/ZplXpJQz7ztVYZQRggEHuO4rNeZZAoJPQVmN4WWecSbeEROJT4Gnx3PuqhubX6TPBaDcSt2kvlbwkM4P320R+528Kk3V37TuQAASSegUDf4AVbej/hh0PdyAh7nSUU9Y7dM9kvkW1GQ+bgd1ZOlT1Wpdj/LH7RvWRWloUPNjateqKK9EZQUUUUAFFFFABXllr1RQBy7iXC/oNz2WP5PMzNbnujfdntvzZPLUPq1Y8Nv9BwfZP4Hxpw43waO6heGUZVu8HDKQcq6nuZTgg9xFc60yQTG2uf1gBKOBhbiMbdoo6BhsHXuJz0Irz2v00qbPaavn9+hr6a6N1fYt+Q5A0VS8N4lp9VvZ7j9n/CroHNOabUxvjlc+ZkanTSolh8eQUVHvr0RLkgsSdKqvtOx6KPPzOwAJOACa3RE6RqADYGQDkA94BIGR54FNCxR883RSwlVDh5tNsn3rhhHn4KzH92qbgViG4igUepaWxYDwec9mnyjjf+1U7mU9re2kI6RiS6b3gdlF/ekc/uVs5Gj1Rz3H/wARcOV/1UP6GP4eozfvVatoE+IjLRRWcVUVkHjPCUuYXikzhuhGzIwOVdT3MpAIPlSPLduzLbT7TwuTJgYV1C6Y5l/ZftM47irDurotc649e/yniE56QRpAvviiMjD+3Nj4VKMVJrPkMU2OOYrhlvyyA1vqH1ncnrkEscdf2Qvwwe+uec28IjivnX1g0k3agaiFMUsLE7DoRLG+/wC0K6Nw2ePs4ZoTmGREjbu0lQERiO4gjs2/d+zS76TeF/pbOcDoZIWP3kLr+Kv86Wok1c/ealuVUunyIPI/KMN21yJWmAiMWkJIV9tXLdQT9Ud9dE4HynbWhJgjw5GDIzNJIR4amJIHkMDypT9E8v6S9BwGzAcZGSoWQavHG4+JxXQmbG9N2TecNmTZOcnhtmSapOI32s4X2R+J8a9cR4lq9VfZ7z4/4VTHtJ5RbW2O1YancjK28Z27Vu4sfqp9Y+QJrz+p1EtTPsU/P79DY0mlVEe9d8jdYcMN9cdjjNvCQ1we529pLb47M/7OB9aumqtQeB8GjtYVhiBCqOpOWZmOWdj3sxJJPnVhW9ptPHT1qEf7sRuud03JhRRRTJSFFFFABRRRQAUUUUAFVXMHL0V3FolBGDqR1Ol43GcOjdx39xBIOQata81xrPIJ43OW3IltZBBd4yxxHMBiOfHcPsSY6xn3rkdLGz4g0e3VfD+FPHEeGxzxtHMiyIwwVYZB/wAR1B6ikPifKtxaZMGu6g+wTm4iHkT+uUeBw/3qwNT4bOuXd02z9Pp9DWp1cLI9u9Z95fW10rj1T8O8VupOsuIpINUT5KnBG6shH1WU4ZT5HBqxl5jMMTvINSxoznuOFBPx6VGjxLL7dqwyi/w1pddTyil4hekf6Tu13KlbOHzaIaQB755iP3ab+EcOFvbxQr0ijSP36VAJ+JyfjSfbW2mPhltIQGdzez58Y8zMD755UH7tPSnPTf8AGtqySWImXNNJGRXM+AcagvL3tJbqSO4F66wxKXCmGIBVhO2ga9yR1b5V00GuT2nLkyvb2gjkDQ8Wkui+huz7DClZO0xpOrGMZzkYxXI+ZGJ1fPj0rmMEXbW0APW/vhI3nHJO0p/3MWKd+b70xWFy6+12TKv35PUT+84qntLALf2kI9m0tHkPkWCQR/gJfxqUNk2dgtjdxG0FpM0hA+iXT6Z1+rDNJ6ol8kkJ0t4NpP1jXnj3D2ms5oTlpoCrr9qQLkq3vZNan9oN5Vf3l9BoZJsPG6lHU+yVYYYE9OnnVDwiYxuY2ftGtJlt+0yGMltcqrQOxHVgSmT+wx+tSknGT64PdcmhS5dPTNFF6MbpEa8JPfBjbc+pJkf58KZ7ziDSbdF8P40r87aLLiMNyPVSdSs+ASG07doQOpGpTnH1T4mr7gXA5eIKshbsbVtxoYNPMPvLkRKfeX+7SWqr1Gqmo17Rf3uN0wo06657y8iPD2tzIYLQAsu0kxGY4M+P25PCMHzOB1f+XuXo7SLs48kk6ndt3lc9Xc95PyAAAwBUrhnDIreNYoUWNFGAqjAHifMnvJ3PfUqtPS6SGmjiPPmxK/USveXx6HqiiinBcKKKKACiiigAooooAKKK89aAM1miigArya9Vz30jRqbu17dZ2g7GfPZC5Ydrrg0Z+j75068Z86AGXjnJ9vdNrdCko2E0R7OUDw1D2h+ywI8qQua+WLiLsYHljmiuZ0h1FTHMEBMkmQuUcaImBI09elQnise6K8/2fFK1xraI4dIrwMudLdlxIlcjBxkbZG1VTorm1KSTaLI2zgmovkkcQ4xH/pGd5G0LEiWyMwYJq/WSjXjRnU6DGc+rVpb3AYZjYEeKkEfNTS1NBanUexu/XYs36LiI1M3UkY3J8TUAcFsl9i1uF8xBfD8lrN1fhivn3FNpjlGt7UOhxyh+W8kHRm/H/nXr6fL9o/L/AArnzWEHdBd/7LiH8Kc4bPgukaoLnOBn9DxTrjfu8aX/AMKuXFr/AK/Ut9tpf+2vv5GjjEzyy2kDMxElyjMD0K24Mx/FF+dJvOk4fiM0kxIgBFsp1Mq9pCiswbTjvlfHmDXQLVODRuHjhulYAgMIeKZAbY4OnbNR7jhfAZGLPazMzEsSbbiZJLHJJJXqTWrpqHTWoSefURutjZPqSwc1H0PrmNvvF3/4simzkq4jk+lxxMufowYKu26M5BA8iR86ZFt+CjpDdj+q4t/CvJs+CZz2FznGM9hxQnG+2SucbnbzNXzj1RwVwlh5ZUek2dc2cxICnWST0AbsyPzpLW8tVYskgjY9THJJET8YyKaOY+WIrmWOLg9tIMxtrZ0uIEjIdNDFrgDpvsmTsdq7Xbx+qNQGrAzjpnG+PjUaoOCcS/USjJRafl+m5xz0acYmk4iiQ3M00PZyNMryyTIqgARkF86W1kdDuNVdpryEFeqtFTFZorFAGaKKKACiiigAooooAxWaKKACiiigAooooAKKKKACiiigAooooAKKKKACiiigDGKzRRQAUUUUAFBoooAwKzRRQAUUUUAf/9k="/>
          <p:cNvSpPr>
            <a:spLocks noChangeAspect="1" noChangeArrowheads="1"/>
          </p:cNvSpPr>
          <p:nvPr/>
        </p:nvSpPr>
        <p:spPr bwMode="auto">
          <a:xfrm>
            <a:off x="1587501" y="-10874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2" name="AutoShape 8" descr="data:image/jpeg;base64,/9j/4AAQSkZJRgABAQAAAQABAAD/2wCEAAkGBhQSEBQUERQUFRUVFBgUGBcXFhQUFxYXFBUXGRcVHBgXHCYeHRwjHBQYIC8gIycpLCwsFR4xNTAqNSYrLCkBCQoKDgwOGg8PGiwkHyQsLDQtNTEpLCwpKiwsLCwsLCwsKSwpKSwtKSwtNCksLCwsLCksLCwpLCwpLCwsLCksLP/AABEIAOsA1wMBIgACEQEDEQH/xAAcAAACAgMBAQAAAAAAAAAAAAAABgQFAQMHAgj/xABPEAACAQMCAwQGBgUICAMJAAABAgMABBESIQUGMRNBUWEHIjJxgZEUQlJyobEjM2KC0SRTY4OSouHwFXOTo7LBwtIWNEMXRFSUpLPT1PH/xAAaAQACAwEBAAAAAAAAAAAAAAAABAIDBQEG/8QANREAAgIBAwIDBgQEBwAAAAAAAAECAxEEITESEwVBURRhcYHR8CIykbEjM6HxFTRCQ2LB4f/aAAwDAQACEQMRAD8A7eNq9UUUAeJJAoJJwBuSdgAOppG4r6WIY3KwxtMBsX1BFP3diSPPA+NZ9LHEiltHGpx2rnVjvVBkj3ZK/KpXJnJcMVsjyxo8sih2LqG0hgCEAPTAxnxOaolKUpdMdsGxp6NPVp1qdQnLLwop445bZH4P6VIJXCzIYcnAYsHT4nAI9+MedPANc/8ASPypF9GM8Uao8ZGrQoUMhIByBtkEg58M1X8K5qu4+FK8Kq/YyNG7NltCBVKbAjI9bGe4AVFWOLcZ+RbZoatTVG7S7ZfS03w/Lf75Oo0Ujci87S3k8kcqRgCPWCgYYwVUg5JznVmpXPPOT2RjWONWMgY5YnACkD2R169c1b3Y9PX5CL8PvWo9nx+L4r0zyN9FJfJXNs9ysj3EarGik9suVUlfaXBJzgd46Y361S3vpTmkk0WcAOThdQZ3bz0LjG3dvXHdFJP1Jx8L1ErJVpL8PLysL5nTqK5i3pEvbaQLe26gHfABjbHiCSVP+elMfHed+xtoriCLtkkPtaioTybAODnIx4ihWxab9Dk/DdRCUVhPq4aaafzGusGubQel0k4NrknZQkhOT4ex+VTuFc18Qmd82mlTG7RkrIoDKpKqWbAbUdtsdaFdB8fsdn4Vqa03NJfGS+o2JxyEzm3Ei9qo1FN842Puzgg4671PFfPdxxOZ7kzFmExfVlcqwbOAAO7GMY8sV07l/j3EneMTWg0HAaQ/omx01aWbr34xvVdd6ns0N63weWnipKa43y0t/PHqhvvrsRRvIwJCKXIUZOFBJwO87VD5e5givIu0h1YDFSGABBAB7iR0IPXvqo525kuLQK0UCyRkHW7aiFJOACF6Z8TtvitnIXH0urdisSRMj4ZEAVNxkMB5j8qt6059Ih7LJabvtbZ5ytviuRnopT5y52Ni0aiHtNalsl9IGk4I2U77j50p/wDtcuP5mH/ef91RlfCLw2W6fwnVaiCshHZ8bo6xRXL7P0uSZzLboVzjKMykf2sgn4im/iHOMUVkl0VbEgGhNgxLZIHgOhOd+ldVsGspkLvDdTTJRlHl4W6eWMNFcvt/SDxC5Y/RbdCB1AV5Me9iwGflmp3L/pMZphDexiNidGsalCt0w6tkjfbOds/GuK+DZbPwnUwTeE2t2k02vkdCoryKyauMoKKzRQAUUVgGgDnfpftCYoJB0V3Q/vqCP+A04ct8WS5to5EI3UBgPqsB6yn3H8MeNbuNcHjuoWilHqt4dQR0YHxFc8Ho5voHb6LOAp+sJHiJHgwAP50u+qE20spm1VKjU6WNFk+iUW8Z4aY0ekTi6RWTo2C8w7NV9/VvcB+OPGo/o14bp4f64yJnd8EdVICDPkQv41S2Po1uJpg9/NqUeDtI7AfV1MPVH+fOukQQhFVVACqAABsAAMACuwUpSc5LBHU2VUadaeqXU28ya49yRyrh9wvCeKSI4/QuMBtyVjY6kbzwRpPuPhRzpfLxC+ggtiHA9TWNxlzljnvCqufnTXz7ye14iNFpEqHHrHAZD1GQD0O4+PjUbkXkVrR2lnKmXBVQp1BVPU5IG56eQ99VKuWe3/pyaEdbp+haxv8AjKOMer4T/QteYLLsOFzRwLskBQAddOMMffjJrlHKnD7mWfFm2hwpJfVpCqSAcnwzjYA13dlyMUjXnozKzGWzuGt852AY6c9QpVgQvkanbW3JSQt4b4hCquyuxpOW6bWVn3opOK8h8RmwZZo5iuwBkbIB641IBV7wvgTWfCblLlh6ySsQDkLqQAKD4kju7zWl+SOIZGOIyEd5LTAj3DWc/MVI5i5Ru5baGBLnWFJMhlyGc6shsjJIX7J8BvtUVDGWovPxLbNX3VCqVsOnOdotYxv6Jf3Kv0ScMQ9tOcF1IjXxUEZY+Wc4/dNdJxXMbH0bXsJ1Q3KRk9SrSrn34Xf40/8AA7eZIFW5kEkozlgMA77dw3xjfFWU5UelrAn4s67bndCxSz5b5W3wxgRFtEj5iA2w2ZB09t4SfzyfjXSxSXzdyK884ubaXRMAuxyASnssGG6nHkRUWfljismNV8oxj2S6fPQgz8a5HqhlY8yd6q1Ua5d1JqKTznOV8Ex14myiGQuAUEbFgehUKcj5Vz70PSf+ZHf+iOP7YzVhxnlriLxpBHcq8WjS7OSruSTq1HDErg4xnoKquH+jW9gfXDcxI2CMqZOh6jdcEfwrknLuKSjwW6aFEdLZXK1ZljHPk/PbzLH0u2oNvDJ3rKV+DqSf+AVE5m4XFHwODAUkdkwYAbtLu5z55PyHhUnmTlG/uYYEeaKQprLdYwST6p2XfC7dBW+Hkad+Gi1mlUMsvaIQC6qv2Cdid2Y7dMioSjJuWFyi2m+qqmlO1fhnlpZ4y/d95Ik0EQ5eBCjeNWzgZ7UyAFvfnPwpe5hvml4XYYHqoZI2PdrjACj4rk/Omm19Hcq2E1uZ1LSOki7NoQockeJzgZOB0FTuAcj9nZSW10VkV5C4KZ9X1VAIJGzArmiVcpbYxsThrNPTmfV1NWNrnhrH38BM5S4HxCSEtazdjEWPWQqGYbEgBWPdjfHSvV56Nb55CzNE5c5Z+0PU9ScqD8qv7f0b3EWRb37xoTnADr8TpcDNb7Pkq+EgMnEJdAYH1WkJYDfGGbA/vUKrOFJP9S2zxJKyVlVsFn/g8/N45+Y52cJSNFJ1FVVST1JAAzW+sLWacPJN53CiiigArBFZooAwKzWCKAaAM0UUUAFGKKKACitF3epEheV1RF3LMwVQPMnYUuvzsZf/ACNvJcD+db+T2/vEkg1OPNEYedcclHdnUsjRRmlBoL6b9bdrAD9S1iGfd2s+on3hFrW3J0Dfru2uD/Tzzyj+xqCfJaWlq61xuWKqQ0XPF4Y/1ksSfedF/M1F/wDFdnnH0u2z/r4v+6qiDlW0T2LW2X3QxfnpqV/omHGOxix4dnH/AAqr2xehLs+8t7bi8En6uWJ/uujfkal5pUn5XtH9u1tm98MX/bUccnW6/qe2tz/QTzxD+yG0fNaktZHzRzssc6zSetvfRbw3azD7F1Gufd2sGkj3lGr23PggwOIQtagnHahhNbknYfpFAZf30X31fC6E+GQcJLkbcUYqv4Vx6C5BNvNFMF2PZur49+k7VYVcQCiiigAoorBoACaAKAKzQAUUUUAFFFFABWCKzRQBgGs1jFaLu9SJGkkYIiAszMQAqjqST0FAG4mle85uaV2i4eizMp0vMxItoiOo1DeVx9hOney1Cmml4j7WuGyPRN0muh9p/rRwn7GzMOukHBuYIUjRURVRFGFVQFVQOgAGwFJ3anpfTDdlsa9syKqDlpWcS3btdTA5DSAdnGf6OEeonv3b9qrlnx1rU0uela6W7Up7zZGV6jtBG0z+ArwZDXmirVVBeQvK2cuWaL+d0ido17R1UlULhAxHdqIOPfila155kfhkF2IQZJ5REEXWyJqldNbaQW0gLvgbkjxptuPYb7p/KkTkXi30bgEEgBZ8OkaDrJK8zrHGPexGfLJ7qujFY4IpsYuVuY2ufpCSIEltp2gcIxZGK9GUnfB32PhUDi/pEVGaO1T6Q6nSzagkCEdQXwSxHggPvFabPlqSHht1BFIGvJUeWVg2CZ5lzjxUEAqpPvpS4eymMCNThPUaPGHjx1Uodww8O/uztlXVTVccqOf+h/R0q2T6njBY3XG72c/pLlo1+xbjsR7u0OZD8xVTccHjAIdA0uNSzPmR2wepLknKnGQNiD5kVe8PZGYAHqcA9zHG6g/aHep326VN43wrNuzD2kHaL8AdQ+K5HvxSGj8SdGpjG1fhez29fMe1ukjOh9r8y3Qr2k7rouLUiK4QbHAwe5onHRkJBGD02IxXSuU/SSJoozeIIDIdAkBJgaQHS0RY7xSA5Gh+u2lmzXNeCb9oO4MGHudf4qfnTXyDGDNe27qGjdIZSrAMuXDxuCDtuI1+VP8Acemvsoe6i9vgLtLUUQvWzaWTrANZpIhkl4duuuayHVN3mtQPrJ1aSId6HLKPZyPVpwtL1JY1kjZXRwGVlIKsD0IIrRhYprKE5RcXhm4mgCgCs1MiFFFFABRRRQAUUUUAFFFYJoA13E4RSzEKqgkkkAAAZJJPQADNJaMeIyCaUEWisGgiYEdsR7NzKp+r3oh8mO+Avrjt19OuGtxvawMO38JpRgrb+aJsz+JKr9qrUPWfqdQ0+3DkYrr265cG93xWhmzWDRRXUoL3idtrm/ca7hWKMEIVseqSNQB7sjvFeLK4LoCyFG3DKe5gcHB+sveGHUYNb6KtKQooooA1XdsJI2Rs6XUqdLMhweuGUgj3g1RN6P7M2y2xjfsUk7VV7ab1XIIJB1ZAwTtnGST30xUUZO5KrgHK9vZBxbIVEhBbLu5JUEDdye41R+kfhiC2e5jj/lKlESRG7N8yOqKDj9YMsPUbOfKnGknmueZ+J2UMRVkXE7xtsAwZhHKSBk6QHcLsP0Xjiu/Esqy5rBFl4VMtrEjWXbXBDCTEqxDKOcuZRgku3rKo8e7FWPBb4vGmsN6ya11+0VzpZW/bRvVbx2PeQLS84ri9jhaOZV0sVkCM8cjsNIQsmdOkaj6+OoPnUni3D9UeUIV48yKTsoIzqBxvpYEg/ez1FY+qoV1eMYfKN2ueHk5fy7GRcTIMaUAVic5yryKoHwGSf8h25Ah9a7m+3OIh923QKf77yfKqW2tBbfSppCenbHKhMKUMunGpsbyHv6EZ3zTdyfw8w2MCP7ZTtH/1kpMj/wB5yPhTUJd7UWTfpFfPCyZ92adPCterf9RgR81RSauHu00IJtWYtPCoyYifauYlHd3vGOo9Yb5Btga3q+RUnmmXVHghXNWrpfJbW1wrqrIQysoZWByGBGQQR1BG9baTOFTfQLgQHa1uHPY+EE7ZJg8o5N2TwbUvetOQrThNTWUVtYeDNFFFTOBRRRQAUUUUAFUHN/G2ggCw47eZhDCDuA7AkyEfZRQzn7uO+r4mufz3f0m/mm/9O3zaw+GoEG4kHvcLH/VHxpfUXKmtyLaa+5NRJnCrBYIkijyQo6ndmYnLOx72ZiWJ8SasVFR7Vc71ulmVRl2CjIGSQBknA3PmQKztJBtdyXLO6yzftx4R7ooop4zwooooAKKKKACiiiuAFJ/LR7TiV7M4JLO0MR2IWO2KxPnfIJfptjZvOm9mwCTsBuSegA76RORBM89zLFJG9s91N7QbtCpZpFKbDCkyk5JIOTtvUbPysb0kczHW8dgvqDJz79vdS/zhzC8FsRFjtiqncAhAzBckHYknIAPgx7qs+OcdW3T7UjD1Ezgk/aPgo7z8BuQK51PNJJAGkJZ5uJKjHoMKAuAO4DSAB4Ukng1+VgteYexiWG3ldUW4nHaEjSOyiwzqFHQEIkYH7XfvT1w7ikVwmuCRJFzjKEEA+B8D5Glntx2zvoLvkouNA0RoQD6zkAZdj377eFY4bKq8RhdBhbq3kVxjGp4dDozD7QUyL+FKeH6ndVSW8svPv54+GwtraOpOxPjyHGvStg15oraaysMyE2nlGOKcOS4heKTOlxjI2ZT1V1PcysAwPcVFbuUeLvNEyT4+kQN2M2NgzAArKB9mRCrj7xHdRC3dVVev9GvYLkbJNptJ/D1iTbSH3SEp7p/KqdPLtzcHwx9/xIdSHOisCs1pFAUUUUAFFFFAFTzTxf6LZzTDdkjJQfakPqxr8XZR8aT+EWXYwxxZyVUAn7Tnd297MSfjVp6Qp9RtIP5y47Vh4pbIX/8AuGKo9iuXHlv8qw/EpuVkKkaekShXKxlrGmABWXQEEEAgjBBGQQe4jvFZop+K6VhGJKTk8s02lmsS6UBC5yBkkL5LknC+Q2Hdit1FFSIhRRRQAUVrubpI0LyMqKOrMQqj3k0sX/pHgjUvHFczIAW7RI9MZC+0VaQrqA8VB+Ndw2dSbGuivEMoZVZTlWAYHxBGQfka91w4aL+1EsUkZOBIjISO7WpXP41zjh161uOyMq206RCJ1d0iBMeQsy9orLJGQQQV3HTyHTq1T2iOAJERwOmpVbHuyKptq7kcZwMUXup8Zyc7M/aSvJbQzXSKgV5kKFWcFiR2kjrqwCPZyBnG1eZbKRuHWIiVe1uZmkXWxUK7rJOpJAP2QMefWrrnzmExRm0twO1kiOogbQRMCpfC/WO4VR4E928Tm/j0UMNt9FKym0kSYBfWXs44nQqWGwYq+ANz4jHWqFFdbS5b5yNrVSnF5wvQjzcRXXmSKaKUnUY3tJpyrnGTG8Y0sCVB7xkZwOlWnL9m8tzFL2UsUNvFIiGZdEkskoUFtB3ChVO5AyX2G1NlpdLJGrxnKOoZSOhVgCD8jWyivR1VyU1nbjfZf0KLNZOcel4CosVie0Lu7OcnSvsogP7IPrHHVmyfDSNqlUU2JmVO9a+M8NFzbSwk47RCoP2W6o481YBvhXut8RyKVvWMSQ5ppbuJu5V4sbmzhlYYdkw4+zIhKSr8HVh8KtqV+T20T30Hcs4nX7l0gc/71ZqaK04vqSZxrDwFFFFSOBRRRQBz/mqTVxRB3Q2efcbibH5W9SuEDdj4AD5//wAqt4y+eKXX7MNsn4TN/wBdWvBRs3vH5f4152x9XiGPT6GpJdOhz6/UnCZdWnUNWM6cjVjxx1x516ri8fFgkiysy/TBxpw4yBL2LLo0ePZ9FHdXaK2JRwYbWAoooqJE0316kMTyyHCRqXY4JwqjJOBudhSTdc/zTbWkQiU/+rOMsR4rCp/F2Hup5nhV1ZXGVYFWHirDBHyJrjNlG0JaFj60Ejwnz7NsKfiuk/GrYJMsgk+RpsuHo7iS4ZrmQbhpiGCn9iMDQnwXPnVrzABJCCd9J3+6wwf+VJ3Bb5gRqctnUpB7mViMjAwM6W291M30jVGy+INDi1JMZT2wWXo9uy1giMctAz2x/qWIT+4UpkpK9H82J72PuLQzj+sQxt+MIp1qM1hiklhhXieZUVmc6VUFmJ6KqjJPwAr3S9z4f5HpJwkk8EUh/onmUPnyPQ/eqJxcivwfhz3Je4nVlE7mUgnDuh2iTY5RBGF8ySeg3OprfTpXGpkc6gT1ETjGfvExj+szTbrH+e6od8q5TAUFpYlLbAkK2oDPf7GwrzftUp2NvzLHFMlchMRZmJsHsJ54MjYEJKSuAfJgPhTHXErvitxFc3Cw3M0a/SZW0oyhclyCd1OenfTlyPzpLLKLa6IdmVmilACl9AyyOBtqA3BAGQDnevVdifbVj80hizR2wh3MbD3RRRVIkQhxuDtuw7aLtv5vWuvYZIxnrjfHWrOA1z3mbhcUd3ZRhTDHJf8A0tpySVefB/QruSrPgdcLttk7U/xtVWoS6Bin86Idk2ji3lNYnPmbacY/C5NNlJ0z44nYnxS6T5pE3/RTjTGmea0XWLEmFFFFMFYUUUUAc14wuOKXfnHbN8NEg/6atuCH1W94/Kq7mpNPFSf5yzQ/GGaQH8JlqZwN93HuP515uf4fEfj9DVn+LQfD6ixxPgs95dRrJapAIrwzNONB7aOFcQbg6mYljkHAGKfaKK2m8mC3kKKKKicCuW82W4j4lPjYSJFMds4Ons/A4B7InOPlXUxVBxzk6O6lErSSxuFCZjKjIUkjOVJyNR7++rINJ7k4vDOZMCrOQdgol6Ic4YHbAxvpO/nV3aXp2G3tlScYyOzLA+Xd8q0cc4MltedhGZGVrZCC76z60sgbuHh+NXnJ/JltNZW80nbMzxo7fp5gNaqFPssO9T8zVrksZLerG5jk444i4xjVZ5O3XRcYHy1n50+VWcK5bt7Zi0EQRmGktlmYrnOMsScZ3qRxXikdvC0spIVe4DLMScKijvYnAA8TVMn1PYpk8vYl1Sc7Ef6OucgEGIjB6ZYgL+JB94FV0fO7g6prV0iJwNLiWZQXdELwqN9TRt+rL42yN81r5m5lt7i0EcLiSS4ljjWIHTJlJ42kDI2CpUKc6sY+NcwS6JJ7ohxXLhArMWZGKOwC6vVGMhcdDs3Q4DV5mfU0OHYjtl+z9l/2QcitF3fq076CRqVHIyuQcMpyNwRhUOR4ggkEGvMDAyRDJ3lznO+Sr+tnpnOPKsHGN2cziWGLPGBi6m23Ej5OFyf0hA7sDvycdwq35FtdfEY2/mY3bbbeRAqHHdszjw6VWcw+rezA/aByMAnUiE52wc+GO6mX0Wrme7bwSFd+uWMrE/gvwAr1yk/ZIv1S/Y3b5NaRP1wdEooorOPPiTxDly9umSK5aMxR3v0kTBgGMSfq4RGFyDuQWJ+dOrtWa1Tt0qjVSxWxrTfitRCc54lY+S3TfDs0H5sKdaSeGevxaP8AorOZvcZpoVH4RNTtTGj/AJK+/Mvv/mMKKKKaKAooooAR/SFBpmspu7XJbt7pkDr/AH4AP3qjcJkxIPMEf8/+VMHPXDWmsJggzIgE0fiZIGEij46NP71KFleB1SVDswV19xAI/OvOeKJ1X13fexr6P+LTOobaK8xuGAI6EZ+dR5uJIriMZdzjKINRUH6zY2Re/LEZ7s1rp5WTz7WHglUUUV04YZsAnwGaROLc63MwhPD4Z1RgztLJbFwykL2ekBu/LHPkKepEyCPEEfOlSw5WvIYY4kurfRGiouq1cthRgZIn67eFThjzJxx5idcpeTXAmuNZYRiMYtZFGFcsNgeuWNTOGX19bQLFFIdEYbSpsmJOSWxkt4nrTUeXr09bq2/+Vk//AGKo+PJdW8sCNPA/bGTIW3dCqRrktkzHO7KPjVycXsWZi9jbN6RrjsUCWU/baU1s6aYgxA7QhVbWQDnHwpfvuab2aVpJLf1o4itvhJCiSNnVPoYn9IBhQSduveauuCWF1dmYpNCiRSdkC0DOXYIrP0lUAAsB8DU+Tky6wSbu3AAyT9GcAAd/6+o4gtgTjFlFbcWuJcmLh8jPpCNoBLJCARHEGK7Rg+1jd8npnAksl6tx2yWE+sqAZGiZn9TONeFBfdsgnf1QDkDAj8N5sltpG+iXEdyxAUlbNlTbfZpbpAfeM1Z/+P8Ai/fFD/sVGf8A6vaqm6Y8vHzLXa1yQ0sJ2Vw9hegDT2ekMSCAAXJePJOwzpwSBoxpAosuD3QljPYXZVJUJL27K2nJ9YaMqcDYjOe8E5wtnB6QuIGIM/0cOZNAURMR+s07ntTuACTg91STzzfeMH+xb/8AJVGojStpPkqsmn+YXOaeXLmS67SK2uGVo0BPYyD1lLDvHhpqdyUk9kbkzWV6RIYypSAsMIhBzkjG5rZxH0m38TKP5OQwO/Yv1Ujb9Z4H8Km8uc4cQvmnQSWsYjVOtvI5YSh/CcYxo/Gn6v8AKxivyr9R2U5z0yz+XPzGywvVmijljzokRXXIwdLjIyO44Nb6h8G4f2FvDDq1dlEkerGNWhQM4ztnFe5eJIkgRzpJxpLAqrE/VDn1S37Oc+RpUzCTUK5k9b3CpjNgEnuqlu70IryOcKqs7HwCjJ/AVm6+zEVBcs0/Dq8yc35E3kpNd3ezdwMNsv8AVIZH/vXGP3acaXuROHtFYxdoMSS6p5B4POxkK/u6gv7tMNbNUOiCj6Iosl1SbCiiirCAUUUUAYIrlYsvo1zPa9FRu1h84JiWUD7j609yr411Wk70g8JJjS7jBMltqLKOskDY7VMd5GkSAeMeO+kdfp+/S4rnyGtJd2rE3x5mvg1xlSp6jce41ZYpWs7v2XQgggMCOjAjb4EfnTPFKGUMOhrO8N1HXDty5j+x3xLT9Fncjw/3PVFFFahlBRRRQAVznma+DX87n2LWBYviwM0v4GMfCuiu4AJOwAyT4Abk/KuRpCbmJAchuIXWo+OiaQu3ygTFW1+pZD1Ogcj2BisIQww7qZn+/OTIR8NQHwrzz4hPD58AkAIzgdTEsiGUfGMN8M1f48KDVbe+SKeHkULgB4T2YVsxkx7KynKnRgHbHSocNhEsIeIsihNeQSQQBkllbKk+OwPurY1n9CuBD/7vMSbc90b9Xtvd1ZPLUvdUfjH6NHT6s5wvk7sBIvxUs49z+VZ0q2pdD8z0CnXbX1tETg8OqSFGxnQ0pHeWCgEge+Un4UwPwwf5FL54N9KiuB0bCrGemHUF85G+/aKD5ZrnMEh6NnzBJyD/ABHSmZ+HvWWvpnjGFx/6JV6J2pPOB551hVOxXbVlmx+yABn5kD4Gt/o1uwl/Ih/9a3yPvQPnH9mQn4Gk2FMfx8auOAlvp1n2ft9uvT7GD2vw0as1s16T2fS9tvI/ZplXpJQz7ztVYZQRggEHuO4rNeZZAoJPQVmN4WWecSbeEROJT4Gnx3PuqhubX6TPBaDcSt2kvlbwkM4P320R+528Kk3V37TuQAASSegUDf4AVbej/hh0PdyAh7nSUU9Y7dM9kvkW1GQ+bgd1ZOlT1Wpdj/LH7RvWRWloUPNjateqKK9EZQUUUUAFFFFABXllr1RQBy7iXC/oNz2WP5PMzNbnujfdntvzZPLUPq1Y8Nv9BwfZP4Hxpw43waO6heGUZVu8HDKQcq6nuZTgg9xFc60yQTG2uf1gBKOBhbiMbdoo6BhsHXuJz0Irz2v00qbPaavn9+hr6a6N1fYt+Q5A0VS8N4lp9VvZ7j9n/CroHNOabUxvjlc+ZkanTSolh8eQUVHvr0RLkgsSdKqvtOx6KPPzOwAJOACa3RE6RqADYGQDkA94BIGR54FNCxR883RSwlVDh5tNsn3rhhHn4KzH92qbgViG4igUepaWxYDwec9mnyjjf+1U7mU9re2kI6RiS6b3gdlF/ekc/uVs5Gj1Rz3H/wARcOV/1UP6GP4eozfvVatoE+IjLRRWcVUVkHjPCUuYXikzhuhGzIwOVdT3MpAIPlSPLduzLbT7TwuTJgYV1C6Y5l/ZftM47irDurotc649e/yniE56QRpAvviiMjD+3Nj4VKMVJrPkMU2OOYrhlvyyA1vqH1ncnrkEscdf2Qvwwe+uec28IjivnX1g0k3agaiFMUsLE7DoRLG+/wC0K6Nw2ePs4ZoTmGREjbu0lQERiO4gjs2/d+zS76TeF/pbOcDoZIWP3kLr+Kv86Wok1c/ealuVUunyIPI/KMN21yJWmAiMWkJIV9tXLdQT9Ud9dE4HynbWhJgjw5GDIzNJIR4amJIHkMDypT9E8v6S9BwGzAcZGSoWQavHG4+JxXQmbG9N2TecNmTZOcnhtmSapOI32s4X2R+J8a9cR4lq9VfZ7z4/4VTHtJ5RbW2O1YancjK28Z27Vu4sfqp9Y+QJrz+p1EtTPsU/P79DY0mlVEe9d8jdYcMN9cdjjNvCQ1we529pLb47M/7OB9aumqtQeB8GjtYVhiBCqOpOWZmOWdj3sxJJPnVhW9ptPHT1qEf7sRuud03JhRRRTJSFFFFABRRRQAUUUUAFVXMHL0V3FolBGDqR1Ol43GcOjdx39xBIOQata81xrPIJ43OW3IltZBBd4yxxHMBiOfHcPsSY6xn3rkdLGz4g0e3VfD+FPHEeGxzxtHMiyIwwVYZB/wAR1B6ikPifKtxaZMGu6g+wTm4iHkT+uUeBw/3qwNT4bOuXd02z9Pp9DWp1cLI9u9Z95fW10rj1T8O8VupOsuIpINUT5KnBG6shH1WU4ZT5HBqxl5jMMTvINSxoznuOFBPx6VGjxLL7dqwyi/w1pddTyil4hekf6Tu13KlbOHzaIaQB755iP3ab+EcOFvbxQr0ijSP36VAJ+JyfjSfbW2mPhltIQGdzez58Y8zMD755UH7tPSnPTf8AGtqySWImXNNJGRXM+AcagvL3tJbqSO4F66wxKXCmGIBVhO2ga9yR1b5V00GuT2nLkyvb2gjkDQ8Wkui+huz7DClZO0xpOrGMZzkYxXI+ZGJ1fPj0rmMEXbW0APW/vhI3nHJO0p/3MWKd+b70xWFy6+12TKv35PUT+84qntLALf2kI9m0tHkPkWCQR/gJfxqUNk2dgtjdxG0FpM0hA+iXT6Z1+rDNJ6ol8kkJ0t4NpP1jXnj3D2ms5oTlpoCrr9qQLkq3vZNan9oN5Vf3l9BoZJsPG6lHU+yVYYYE9OnnVDwiYxuY2ftGtJlt+0yGMltcqrQOxHVgSmT+wx+tSknGT64PdcmhS5dPTNFF6MbpEa8JPfBjbc+pJkf58KZ7ziDSbdF8P40r87aLLiMNyPVSdSs+ASG07doQOpGpTnH1T4mr7gXA5eIKshbsbVtxoYNPMPvLkRKfeX+7SWqr1Gqmo17Rf3uN0wo06657y8iPD2tzIYLQAsu0kxGY4M+P25PCMHzOB1f+XuXo7SLs48kk6ndt3lc9Xc95PyAAAwBUrhnDIreNYoUWNFGAqjAHifMnvJ3PfUqtPS6SGmjiPPmxK/USveXx6HqiiinBcKKKKACiiigAooooAKKK89aAM1miigArya9Vz30jRqbu17dZ2g7GfPZC5Ydrrg0Z+j75068Z86AGXjnJ9vdNrdCko2E0R7OUDw1D2h+ywI8qQua+WLiLsYHljmiuZ0h1FTHMEBMkmQuUcaImBI09elQnise6K8/2fFK1xraI4dIrwMudLdlxIlcjBxkbZG1VTorm1KSTaLI2zgmovkkcQ4xH/pGd5G0LEiWyMwYJq/WSjXjRnU6DGc+rVpb3AYZjYEeKkEfNTS1NBanUexu/XYs36LiI1M3UkY3J8TUAcFsl9i1uF8xBfD8lrN1fhivn3FNpjlGt7UOhxyh+W8kHRm/H/nXr6fL9o/L/AArnzWEHdBd/7LiH8Kc4bPgukaoLnOBn9DxTrjfu8aX/AMKuXFr/AK/Ut9tpf+2vv5GjjEzyy2kDMxElyjMD0K24Mx/FF+dJvOk4fiM0kxIgBFsp1Mq9pCiswbTjvlfHmDXQLVODRuHjhulYAgMIeKZAbY4OnbNR7jhfAZGLPazMzEsSbbiZJLHJJJXqTWrpqHTWoSefURutjZPqSwc1H0PrmNvvF3/4simzkq4jk+lxxMufowYKu26M5BA8iR86ZFt+CjpDdj+q4t/CvJs+CZz2FznGM9hxQnG+2SucbnbzNXzj1RwVwlh5ZUek2dc2cxICnWST0AbsyPzpLW8tVYskgjY9THJJET8YyKaOY+WIrmWOLg9tIMxtrZ0uIEjIdNDFrgDpvsmTsdq7Xbx+qNQGrAzjpnG+PjUaoOCcS/USjJRafl+m5xz0acYmk4iiQ3M00PZyNMryyTIqgARkF86W1kdDuNVdpryEFeqtFTFZorFAGaKKKACiiigAooooAxWaKKACiiigAooooAKKKKACiiigAooooAKKKKACiiigDGKzRRQAUUUUAFBoooAwKzRRQAUUUUAf/9k="/>
          <p:cNvSpPr>
            <a:spLocks noChangeAspect="1" noChangeArrowheads="1"/>
          </p:cNvSpPr>
          <p:nvPr/>
        </p:nvSpPr>
        <p:spPr bwMode="auto">
          <a:xfrm>
            <a:off x="1587501" y="-10874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4" name="AutoShape 10" descr="data:image/jpeg;base64,/9j/4AAQSkZJRgABAQAAAQABAAD/2wCEAAkGBhQSEBQUERQUFRUVFBgUGBcXFhQUFxYXFBUXGRcVHBgXHCYeHRwjHBQYIC8gIycpLCwsFR4xNTAqNSYrLCkBCQoKDgwOGg8PGiwkHyQsLDQtNTEpLCwpKiwsLCwsLCwsKSwpKSwtKSwtNCksLCwsLCksLCwpLCwpLCwsLCksLP/AABEIAOsA1wMBIgACEQEDEQH/xAAcAAACAgMBAQAAAAAAAAAAAAAABgQFAQMHAgj/xABPEAACAQMCAwQGBgUICAMJAAABAgMABBESIQUGMRNBUWEHIjJxgZEUQlJyobEjM2KC0SRTY4OSouHwFXOTo7LBwtIWNEMXRFSUpLPT1PH/xAAaAQACAwEBAAAAAAAAAAAAAAAABAIDBQEG/8QANREAAgIBAwIDBgQEBwAAAAAAAAECAxEEITESEwVBURRhcYHR8CIykbEjM6HxFTRCQ2LB4f/aAAwDAQACEQMRAD8A7eNq9UUUAeJJAoJJwBuSdgAOppG4r6WIY3KwxtMBsX1BFP3diSPPA+NZ9LHEiltHGpx2rnVjvVBkj3ZK/KpXJnJcMVsjyxo8sih2LqG0hgCEAPTAxnxOaolKUpdMdsGxp6NPVp1qdQnLLwop445bZH4P6VIJXCzIYcnAYsHT4nAI9+MedPANc/8ASPypF9GM8Uao8ZGrQoUMhIByBtkEg58M1X8K5qu4+FK8Kq/YyNG7NltCBVKbAjI9bGe4AVFWOLcZ+RbZoatTVG7S7ZfS03w/Lf75Oo0Ujci87S3k8kcqRgCPWCgYYwVUg5JznVmpXPPOT2RjWONWMgY5YnACkD2R169c1b3Y9PX5CL8PvWo9nx+L4r0zyN9FJfJXNs9ysj3EarGik9suVUlfaXBJzgd46Y361S3vpTmkk0WcAOThdQZ3bz0LjG3dvXHdFJP1Jx8L1ErJVpL8PLysL5nTqK5i3pEvbaQLe26gHfABjbHiCSVP+elMfHed+xtoriCLtkkPtaioTybAODnIx4ihWxab9Dk/DdRCUVhPq4aaafzGusGubQel0k4NrknZQkhOT4ex+VTuFc18Qmd82mlTG7RkrIoDKpKqWbAbUdtsdaFdB8fsdn4Vqa03NJfGS+o2JxyEzm3Ei9qo1FN842Puzgg4671PFfPdxxOZ7kzFmExfVlcqwbOAAO7GMY8sV07l/j3EneMTWg0HAaQ/omx01aWbr34xvVdd6ns0N63weWnipKa43y0t/PHqhvvrsRRvIwJCKXIUZOFBJwO87VD5e5givIu0h1YDFSGABBAB7iR0IPXvqo525kuLQK0UCyRkHW7aiFJOACF6Z8TtvitnIXH0urdisSRMj4ZEAVNxkMB5j8qt6059Ih7LJabvtbZ5ytviuRnopT5y52Ni0aiHtNalsl9IGk4I2U77j50p/wDtcuP5mH/ef91RlfCLw2W6fwnVaiCshHZ8bo6xRXL7P0uSZzLboVzjKMykf2sgn4im/iHOMUVkl0VbEgGhNgxLZIHgOhOd+ldVsGspkLvDdTTJRlHl4W6eWMNFcvt/SDxC5Y/RbdCB1AV5Me9iwGflmp3L/pMZphDexiNidGsalCt0w6tkjfbOds/GuK+DZbPwnUwTeE2t2k02vkdCoryKyauMoKKzRQAUUVgGgDnfpftCYoJB0V3Q/vqCP+A04ct8WS5to5EI3UBgPqsB6yn3H8MeNbuNcHjuoWilHqt4dQR0YHxFc8Ho5voHb6LOAp+sJHiJHgwAP50u+qE20spm1VKjU6WNFk+iUW8Z4aY0ekTi6RWTo2C8w7NV9/VvcB+OPGo/o14bp4f64yJnd8EdVICDPkQv41S2Po1uJpg9/NqUeDtI7AfV1MPVH+fOukQQhFVVACqAABsAAMACuwUpSc5LBHU2VUadaeqXU28ya49yRyrh9wvCeKSI4/QuMBtyVjY6kbzwRpPuPhRzpfLxC+ggtiHA9TWNxlzljnvCqufnTXz7ye14iNFpEqHHrHAZD1GQD0O4+PjUbkXkVrR2lnKmXBVQp1BVPU5IG56eQ99VKuWe3/pyaEdbp+haxv8AjKOMer4T/QteYLLsOFzRwLskBQAddOMMffjJrlHKnD7mWfFm2hwpJfVpCqSAcnwzjYA13dlyMUjXnozKzGWzuGt852AY6c9QpVgQvkanbW3JSQt4b4hCquyuxpOW6bWVn3opOK8h8RmwZZo5iuwBkbIB641IBV7wvgTWfCblLlh6ySsQDkLqQAKD4kju7zWl+SOIZGOIyEd5LTAj3DWc/MVI5i5Ru5baGBLnWFJMhlyGc6shsjJIX7J8BvtUVDGWovPxLbNX3VCqVsOnOdotYxv6Jf3Kv0ScMQ9tOcF1IjXxUEZY+Wc4/dNdJxXMbH0bXsJ1Q3KRk9SrSrn34Xf40/8AA7eZIFW5kEkozlgMA77dw3xjfFWU5UelrAn4s67bndCxSz5b5W3wxgRFtEj5iA2w2ZB09t4SfzyfjXSxSXzdyK884ubaXRMAuxyASnssGG6nHkRUWfljismNV8oxj2S6fPQgz8a5HqhlY8yd6q1Ua5d1JqKTznOV8Ex14myiGQuAUEbFgehUKcj5Vz70PSf+ZHf+iOP7YzVhxnlriLxpBHcq8WjS7OSruSTq1HDErg4xnoKquH+jW9gfXDcxI2CMqZOh6jdcEfwrknLuKSjwW6aFEdLZXK1ZljHPk/PbzLH0u2oNvDJ3rKV+DqSf+AVE5m4XFHwODAUkdkwYAbtLu5z55PyHhUnmTlG/uYYEeaKQprLdYwST6p2XfC7dBW+Hkad+Gi1mlUMsvaIQC6qv2Cdid2Y7dMioSjJuWFyi2m+qqmlO1fhnlpZ4y/d95Ik0EQ5eBCjeNWzgZ7UyAFvfnPwpe5hvml4XYYHqoZI2PdrjACj4rk/Omm19Hcq2E1uZ1LSOki7NoQockeJzgZOB0FTuAcj9nZSW10VkV5C4KZ9X1VAIJGzArmiVcpbYxsThrNPTmfV1NWNrnhrH38BM5S4HxCSEtazdjEWPWQqGYbEgBWPdjfHSvV56Nb55CzNE5c5Z+0PU9ScqD8qv7f0b3EWRb37xoTnADr8TpcDNb7Pkq+EgMnEJdAYH1WkJYDfGGbA/vUKrOFJP9S2zxJKyVlVsFn/g8/N45+Y52cJSNFJ1FVVST1JAAzW+sLWacPJN53CiiigArBFZooAwKzWCKAaAM0UUUAFGKKKACitF3epEheV1RF3LMwVQPMnYUuvzsZf/ACNvJcD+db+T2/vEkg1OPNEYedcclHdnUsjRRmlBoL6b9bdrAD9S1iGfd2s+on3hFrW3J0Dfru2uD/Tzzyj+xqCfJaWlq61xuWKqQ0XPF4Y/1ksSfedF/M1F/wDFdnnH0u2z/r4v+6qiDlW0T2LW2X3QxfnpqV/omHGOxix4dnH/AAqr2xehLs+8t7bi8En6uWJ/uujfkal5pUn5XtH9u1tm98MX/bUccnW6/qe2tz/QTzxD+yG0fNaktZHzRzssc6zSetvfRbw3azD7F1Gufd2sGkj3lGr23PggwOIQtagnHahhNbknYfpFAZf30X31fC6E+GQcJLkbcUYqv4Vx6C5BNvNFMF2PZur49+k7VYVcQCiiigAoorBoACaAKAKzQAUUUUAFFFFABWCKzRQBgGs1jFaLu9SJGkkYIiAszMQAqjqST0FAG4mle85uaV2i4eizMp0vMxItoiOo1DeVx9hOney1Cmml4j7WuGyPRN0muh9p/rRwn7GzMOukHBuYIUjRURVRFGFVQFVQOgAGwFJ3anpfTDdlsa9syKqDlpWcS3btdTA5DSAdnGf6OEeonv3b9qrlnx1rU0uela6W7Up7zZGV6jtBG0z+ArwZDXmirVVBeQvK2cuWaL+d0ido17R1UlULhAxHdqIOPfila155kfhkF2IQZJ5REEXWyJqldNbaQW0gLvgbkjxptuPYb7p/KkTkXi30bgEEgBZ8OkaDrJK8zrHGPexGfLJ7qujFY4IpsYuVuY2ufpCSIEltp2gcIxZGK9GUnfB32PhUDi/pEVGaO1T6Q6nSzagkCEdQXwSxHggPvFabPlqSHht1BFIGvJUeWVg2CZ5lzjxUEAqpPvpS4eymMCNThPUaPGHjx1Uodww8O/uztlXVTVccqOf+h/R0q2T6njBY3XG72c/pLlo1+xbjsR7u0OZD8xVTccHjAIdA0uNSzPmR2wepLknKnGQNiD5kVe8PZGYAHqcA9zHG6g/aHep326VN43wrNuzD2kHaL8AdQ+K5HvxSGj8SdGpjG1fhez29fMe1ukjOh9r8y3Qr2k7rouLUiK4QbHAwe5onHRkJBGD02IxXSuU/SSJoozeIIDIdAkBJgaQHS0RY7xSA5Gh+u2lmzXNeCb9oO4MGHudf4qfnTXyDGDNe27qGjdIZSrAMuXDxuCDtuI1+VP8Acemvsoe6i9vgLtLUUQvWzaWTrANZpIhkl4duuuayHVN3mtQPrJ1aSId6HLKPZyPVpwtL1JY1kjZXRwGVlIKsD0IIrRhYprKE5RcXhm4mgCgCs1MiFFFFABRRRQAUUUUAFFFYJoA13E4RSzEKqgkkkAAAZJJPQADNJaMeIyCaUEWisGgiYEdsR7NzKp+r3oh8mO+Avrjt19OuGtxvawMO38JpRgrb+aJsz+JKr9qrUPWfqdQ0+3DkYrr265cG93xWhmzWDRRXUoL3idtrm/ca7hWKMEIVseqSNQB7sjvFeLK4LoCyFG3DKe5gcHB+sveGHUYNb6KtKQooooA1XdsJI2Rs6XUqdLMhweuGUgj3g1RN6P7M2y2xjfsUk7VV7ab1XIIJB1ZAwTtnGST30xUUZO5KrgHK9vZBxbIVEhBbLu5JUEDdye41R+kfhiC2e5jj/lKlESRG7N8yOqKDj9YMsPUbOfKnGknmueZ+J2UMRVkXE7xtsAwZhHKSBk6QHcLsP0Xjiu/Esqy5rBFl4VMtrEjWXbXBDCTEqxDKOcuZRgku3rKo8e7FWPBb4vGmsN6ya11+0VzpZW/bRvVbx2PeQLS84ri9jhaOZV0sVkCM8cjsNIQsmdOkaj6+OoPnUni3D9UeUIV48yKTsoIzqBxvpYEg/ez1FY+qoV1eMYfKN2ueHk5fy7GRcTIMaUAVic5yryKoHwGSf8h25Ah9a7m+3OIh923QKf77yfKqW2tBbfSppCenbHKhMKUMunGpsbyHv6EZ3zTdyfw8w2MCP7ZTtH/1kpMj/wB5yPhTUJd7UWTfpFfPCyZ92adPCterf9RgR81RSauHu00IJtWYtPCoyYifauYlHd3vGOo9Yb5Btga3q+RUnmmXVHghXNWrpfJbW1wrqrIQysoZWByGBGQQR1BG9baTOFTfQLgQHa1uHPY+EE7ZJg8o5N2TwbUvetOQrThNTWUVtYeDNFFFTOBRRRQAUUUUAFUHN/G2ggCw47eZhDCDuA7AkyEfZRQzn7uO+r4mufz3f0m/mm/9O3zaw+GoEG4kHvcLH/VHxpfUXKmtyLaa+5NRJnCrBYIkijyQo6ndmYnLOx72ZiWJ8SasVFR7Vc71ulmVRl2CjIGSQBknA3PmQKztJBtdyXLO6yzftx4R7ooop4zwooooAKKKKACiiiuAFJ/LR7TiV7M4JLO0MR2IWO2KxPnfIJfptjZvOm9mwCTsBuSegA76RORBM89zLFJG9s91N7QbtCpZpFKbDCkyk5JIOTtvUbPysb0kczHW8dgvqDJz79vdS/zhzC8FsRFjtiqncAhAzBckHYknIAPgx7qs+OcdW3T7UjD1Ezgk/aPgo7z8BuQK51PNJJAGkJZ5uJKjHoMKAuAO4DSAB4Ukng1+VgteYexiWG3ldUW4nHaEjSOyiwzqFHQEIkYH7XfvT1w7ikVwmuCRJFzjKEEA+B8D5Glntx2zvoLvkouNA0RoQD6zkAZdj377eFY4bKq8RhdBhbq3kVxjGp4dDozD7QUyL+FKeH6ndVSW8svPv54+GwtraOpOxPjyHGvStg15oraaysMyE2nlGOKcOS4heKTOlxjI2ZT1V1PcysAwPcVFbuUeLvNEyT4+kQN2M2NgzAArKB9mRCrj7xHdRC3dVVev9GvYLkbJNptJ/D1iTbSH3SEp7p/KqdPLtzcHwx9/xIdSHOisCs1pFAUUUUAFFFFAFTzTxf6LZzTDdkjJQfakPqxr8XZR8aT+EWXYwxxZyVUAn7Tnd297MSfjVp6Qp9RtIP5y47Vh4pbIX/8AuGKo9iuXHlv8qw/EpuVkKkaekShXKxlrGmABWXQEEEAgjBBGQQe4jvFZop+K6VhGJKTk8s02lmsS6UBC5yBkkL5LknC+Q2Hdit1FFSIhRRRQAUVrubpI0LyMqKOrMQqj3k0sX/pHgjUvHFczIAW7RI9MZC+0VaQrqA8VB+Ndw2dSbGuivEMoZVZTlWAYHxBGQfka91w4aL+1EsUkZOBIjISO7WpXP41zjh161uOyMq206RCJ1d0iBMeQsy9orLJGQQQV3HTyHTq1T2iOAJERwOmpVbHuyKptq7kcZwMUXup8Zyc7M/aSvJbQzXSKgV5kKFWcFiR2kjrqwCPZyBnG1eZbKRuHWIiVe1uZmkXWxUK7rJOpJAP2QMefWrrnzmExRm0twO1kiOogbQRMCpfC/WO4VR4E928Tm/j0UMNt9FKym0kSYBfWXs44nQqWGwYq+ANz4jHWqFFdbS5b5yNrVSnF5wvQjzcRXXmSKaKUnUY3tJpyrnGTG8Y0sCVB7xkZwOlWnL9m8tzFL2UsUNvFIiGZdEkskoUFtB3ChVO5AyX2G1NlpdLJGrxnKOoZSOhVgCD8jWyivR1VyU1nbjfZf0KLNZOcel4CosVie0Lu7OcnSvsogP7IPrHHVmyfDSNqlUU2JmVO9a+M8NFzbSwk47RCoP2W6o481YBvhXut8RyKVvWMSQ5ppbuJu5V4sbmzhlYYdkw4+zIhKSr8HVh8KtqV+T20T30Hcs4nX7l0gc/71ZqaK04vqSZxrDwFFFFSOBRRRQBz/mqTVxRB3Q2efcbibH5W9SuEDdj4AD5//wAqt4y+eKXX7MNsn4TN/wBdWvBRs3vH5f4152x9XiGPT6GpJdOhz6/UnCZdWnUNWM6cjVjxx1x516ri8fFgkiysy/TBxpw4yBL2LLo0ePZ9FHdXaK2JRwYbWAoooqJE0316kMTyyHCRqXY4JwqjJOBudhSTdc/zTbWkQiU/+rOMsR4rCp/F2Hup5nhV1ZXGVYFWHirDBHyJrjNlG0JaFj60Ejwnz7NsKfiuk/GrYJMsgk+RpsuHo7iS4ZrmQbhpiGCn9iMDQnwXPnVrzABJCCd9J3+6wwf+VJ3Bb5gRqctnUpB7mViMjAwM6W291M30jVGy+INDi1JMZT2wWXo9uy1giMctAz2x/qWIT+4UpkpK9H82J72PuLQzj+sQxt+MIp1qM1hiklhhXieZUVmc6VUFmJ6KqjJPwAr3S9z4f5HpJwkk8EUh/onmUPnyPQ/eqJxcivwfhz3Je4nVlE7mUgnDuh2iTY5RBGF8ySeg3OprfTpXGpkc6gT1ETjGfvExj+szTbrH+e6od8q5TAUFpYlLbAkK2oDPf7GwrzftUp2NvzLHFMlchMRZmJsHsJ54MjYEJKSuAfJgPhTHXErvitxFc3Cw3M0a/SZW0oyhclyCd1OenfTlyPzpLLKLa6IdmVmilACl9AyyOBtqA3BAGQDnevVdifbVj80hizR2wh3MbD3RRRVIkQhxuDtuw7aLtv5vWuvYZIxnrjfHWrOA1z3mbhcUd3ZRhTDHJf8A0tpySVefB/QruSrPgdcLttk7U/xtVWoS6Bin86Idk2ji3lNYnPmbacY/C5NNlJ0z44nYnxS6T5pE3/RTjTGmea0XWLEmFFFFMFYUUUUAc14wuOKXfnHbN8NEg/6atuCH1W94/Kq7mpNPFSf5yzQ/GGaQH8JlqZwN93HuP515uf4fEfj9DVn+LQfD6ixxPgs95dRrJapAIrwzNONB7aOFcQbg6mYljkHAGKfaKK2m8mC3kKKKKicCuW82W4j4lPjYSJFMds4Ons/A4B7InOPlXUxVBxzk6O6lErSSxuFCZjKjIUkjOVJyNR7++rINJ7k4vDOZMCrOQdgol6Ic4YHbAxvpO/nV3aXp2G3tlScYyOzLA+Xd8q0cc4MltedhGZGVrZCC76z60sgbuHh+NXnJ/JltNZW80nbMzxo7fp5gNaqFPssO9T8zVrksZLerG5jk444i4xjVZ5O3XRcYHy1n50+VWcK5bt7Zi0EQRmGktlmYrnOMsScZ3qRxXikdvC0spIVe4DLMScKijvYnAA8TVMn1PYpk8vYl1Sc7Ef6OucgEGIjB6ZYgL+JB94FV0fO7g6prV0iJwNLiWZQXdELwqN9TRt+rL42yN81r5m5lt7i0EcLiSS4ljjWIHTJlJ42kDI2CpUKc6sY+NcwS6JJ7ohxXLhArMWZGKOwC6vVGMhcdDs3Q4DV5mfU0OHYjtl+z9l/2QcitF3fq076CRqVHIyuQcMpyNwRhUOR4ggkEGvMDAyRDJ3lznO+Sr+tnpnOPKsHGN2cziWGLPGBi6m23Ej5OFyf0hA7sDvycdwq35FtdfEY2/mY3bbbeRAqHHdszjw6VWcw+rezA/aByMAnUiE52wc+GO6mX0Wrme7bwSFd+uWMrE/gvwAr1yk/ZIv1S/Y3b5NaRP1wdEooorOPPiTxDly9umSK5aMxR3v0kTBgGMSfq4RGFyDuQWJ+dOrtWa1Tt0qjVSxWxrTfitRCc54lY+S3TfDs0H5sKdaSeGevxaP8AorOZvcZpoVH4RNTtTGj/AJK+/Mvv/mMKKKKaKAooooAR/SFBpmspu7XJbt7pkDr/AH4AP3qjcJkxIPMEf8/+VMHPXDWmsJggzIgE0fiZIGEij46NP71KFleB1SVDswV19xAI/OvOeKJ1X13fexr6P+LTOobaK8xuGAI6EZ+dR5uJIriMZdzjKINRUH6zY2Re/LEZ7s1rp5WTz7WHglUUUV04YZsAnwGaROLc63MwhPD4Z1RgztLJbFwykL2ekBu/LHPkKepEyCPEEfOlSw5WvIYY4kurfRGiouq1cthRgZIn67eFThjzJxx5idcpeTXAmuNZYRiMYtZFGFcsNgeuWNTOGX19bQLFFIdEYbSpsmJOSWxkt4nrTUeXr09bq2/+Vk//AGKo+PJdW8sCNPA/bGTIW3dCqRrktkzHO7KPjVycXsWZi9jbN6RrjsUCWU/baU1s6aYgxA7QhVbWQDnHwpfvuab2aVpJLf1o4itvhJCiSNnVPoYn9IBhQSduveauuCWF1dmYpNCiRSdkC0DOXYIrP0lUAAsB8DU+Tky6wSbu3AAyT9GcAAd/6+o4gtgTjFlFbcWuJcmLh8jPpCNoBLJCARHEGK7Rg+1jd8npnAksl6tx2yWE+sqAZGiZn9TONeFBfdsgnf1QDkDAj8N5sltpG+iXEdyxAUlbNlTbfZpbpAfeM1Z/+P8Ai/fFD/sVGf8A6vaqm6Y8vHzLXa1yQ0sJ2Vw9hegDT2ekMSCAAXJePJOwzpwSBoxpAosuD3QljPYXZVJUJL27K2nJ9YaMqcDYjOe8E5wtnB6QuIGIM/0cOZNAURMR+s07ntTuACTg91STzzfeMH+xb/8AJVGojStpPkqsmn+YXOaeXLmS67SK2uGVo0BPYyD1lLDvHhpqdyUk9kbkzWV6RIYypSAsMIhBzkjG5rZxH0m38TKP5OQwO/Yv1Ujb9Z4H8Km8uc4cQvmnQSWsYjVOtvI5YSh/CcYxo/Gn6v8AKxivyr9R2U5z0yz+XPzGywvVmijljzokRXXIwdLjIyO44Nb6h8G4f2FvDDq1dlEkerGNWhQM4ztnFe5eJIkgRzpJxpLAqrE/VDn1S37Oc+RpUzCTUK5k9b3CpjNgEnuqlu70IryOcKqs7HwCjJ/AVm6+zEVBcs0/Dq8yc35E3kpNd3ezdwMNsv8AVIZH/vXGP3acaXuROHtFYxdoMSS6p5B4POxkK/u6gv7tMNbNUOiCj6Iosl1SbCiiirCAUUUUAYIrlYsvo1zPa9FRu1h84JiWUD7j609yr411Wk70g8JJjS7jBMltqLKOskDY7VMd5GkSAeMeO+kdfp+/S4rnyGtJd2rE3x5mvg1xlSp6jce41ZYpWs7v2XQgggMCOjAjb4EfnTPFKGUMOhrO8N1HXDty5j+x3xLT9Fncjw/3PVFFFahlBRRRQAVznma+DX87n2LWBYviwM0v4GMfCuiu4AJOwAyT4Abk/KuRpCbmJAchuIXWo+OiaQu3ygTFW1+pZD1Ogcj2BisIQww7qZn+/OTIR8NQHwrzz4hPD58AkAIzgdTEsiGUfGMN8M1f48KDVbe+SKeHkULgB4T2YVsxkx7KynKnRgHbHSocNhEsIeIsihNeQSQQBkllbKk+OwPurY1n9CuBD/7vMSbc90b9Xtvd1ZPLUvdUfjH6NHT6s5wvk7sBIvxUs49z+VZ0q2pdD8z0CnXbX1tETg8OqSFGxnQ0pHeWCgEge+Un4UwPwwf5FL54N9KiuB0bCrGemHUF85G+/aKD5ZrnMEh6NnzBJyD/ABHSmZ+HvWWvpnjGFx/6JV6J2pPOB551hVOxXbVlmx+yABn5kD4Gt/o1uwl/Ih/9a3yPvQPnH9mQn4Gk2FMfx8auOAlvp1n2ft9uvT7GD2vw0as1s16T2fS9tvI/ZplXpJQz7ztVYZQRggEHuO4rNeZZAoJPQVmN4WWecSbeEROJT4Gnx3PuqhubX6TPBaDcSt2kvlbwkM4P320R+528Kk3V37TuQAASSegUDf4AVbej/hh0PdyAh7nSUU9Y7dM9kvkW1GQ+bgd1ZOlT1Wpdj/LH7RvWRWloUPNjateqKK9EZQUUUUAFFFFABXllr1RQBy7iXC/oNz2WP5PMzNbnujfdntvzZPLUPq1Y8Nv9BwfZP4Hxpw43waO6heGUZVu8HDKQcq6nuZTgg9xFc60yQTG2uf1gBKOBhbiMbdoo6BhsHXuJz0Irz2v00qbPaavn9+hr6a6N1fYt+Q5A0VS8N4lp9VvZ7j9n/CroHNOabUxvjlc+ZkanTSolh8eQUVHvr0RLkgsSdKqvtOx6KPPzOwAJOACa3RE6RqADYGQDkA94BIGR54FNCxR883RSwlVDh5tNsn3rhhHn4KzH92qbgViG4igUepaWxYDwec9mnyjjf+1U7mU9re2kI6RiS6b3gdlF/ekc/uVs5Gj1Rz3H/wARcOV/1UP6GP4eozfvVatoE+IjLRRWcVUVkHjPCUuYXikzhuhGzIwOVdT3MpAIPlSPLduzLbT7TwuTJgYV1C6Y5l/ZftM47irDurotc649e/yniE56QRpAvviiMjD+3Nj4VKMVJrPkMU2OOYrhlvyyA1vqH1ncnrkEscdf2Qvwwe+uec28IjivnX1g0k3agaiFMUsLE7DoRLG+/wC0K6Nw2ePs4ZoTmGREjbu0lQERiO4gjs2/d+zS76TeF/pbOcDoZIWP3kLr+Kv86Wok1c/ealuVUunyIPI/KMN21yJWmAiMWkJIV9tXLdQT9Ud9dE4HynbWhJgjw5GDIzNJIR4amJIHkMDypT9E8v6S9BwGzAcZGSoWQavHG4+JxXQmbG9N2TecNmTZOcnhtmSapOI32s4X2R+J8a9cR4lq9VfZ7z4/4VTHtJ5RbW2O1YancjK28Z27Vu4sfqp9Y+QJrz+p1EtTPsU/P79DY0mlVEe9d8jdYcMN9cdjjNvCQ1we529pLb47M/7OB9aumqtQeB8GjtYVhiBCqOpOWZmOWdj3sxJJPnVhW9ptPHT1qEf7sRuud03JhRRRTJSFFFFABRRRQAUUUUAFVXMHL0V3FolBGDqR1Ol43GcOjdx39xBIOQata81xrPIJ43OW3IltZBBd4yxxHMBiOfHcPsSY6xn3rkdLGz4g0e3VfD+FPHEeGxzxtHMiyIwwVYZB/wAR1B6ikPifKtxaZMGu6g+wTm4iHkT+uUeBw/3qwNT4bOuXd02z9Pp9DWp1cLI9u9Z95fW10rj1T8O8VupOsuIpINUT5KnBG6shH1WU4ZT5HBqxl5jMMTvINSxoznuOFBPx6VGjxLL7dqwyi/w1pddTyil4hekf6Tu13KlbOHzaIaQB755iP3ab+EcOFvbxQr0ijSP36VAJ+JyfjSfbW2mPhltIQGdzez58Y8zMD755UH7tPSnPTf8AGtqySWImXNNJGRXM+AcagvL3tJbqSO4F66wxKXCmGIBVhO2ga9yR1b5V00GuT2nLkyvb2gjkDQ8Wkui+huz7DClZO0xpOrGMZzkYxXI+ZGJ1fPj0rmMEXbW0APW/vhI3nHJO0p/3MWKd+b70xWFy6+12TKv35PUT+84qntLALf2kI9m0tHkPkWCQR/gJfxqUNk2dgtjdxG0FpM0hA+iXT6Z1+rDNJ6ol8kkJ0t4NpP1jXnj3D2ms5oTlpoCrr9qQLkq3vZNan9oN5Vf3l9BoZJsPG6lHU+yVYYYE9OnnVDwiYxuY2ftGtJlt+0yGMltcqrQOxHVgSmT+wx+tSknGT64PdcmhS5dPTNFF6MbpEa8JPfBjbc+pJkf58KZ7ziDSbdF8P40r87aLLiMNyPVSdSs+ASG07doQOpGpTnH1T4mr7gXA5eIKshbsbVtxoYNPMPvLkRKfeX+7SWqr1Gqmo17Rf3uN0wo06657y8iPD2tzIYLQAsu0kxGY4M+P25PCMHzOB1f+XuXo7SLs48kk6ndt3lc9Xc95PyAAAwBUrhnDIreNYoUWNFGAqjAHifMnvJ3PfUqtPS6SGmjiPPmxK/USveXx6HqiiinBcKKKKACiiigAooooAKKK89aAM1miigArya9Vz30jRqbu17dZ2g7GfPZC5Ydrrg0Z+j75068Z86AGXjnJ9vdNrdCko2E0R7OUDw1D2h+ywI8qQua+WLiLsYHljmiuZ0h1FTHMEBMkmQuUcaImBI09elQnise6K8/2fFK1xraI4dIrwMudLdlxIlcjBxkbZG1VTorm1KSTaLI2zgmovkkcQ4xH/pGd5G0LEiWyMwYJq/WSjXjRnU6DGc+rVpb3AYZjYEeKkEfNTS1NBanUexu/XYs36LiI1M3UkY3J8TUAcFsl9i1uF8xBfD8lrN1fhivn3FNpjlGt7UOhxyh+W8kHRm/H/nXr6fL9o/L/AArnzWEHdBd/7LiH8Kc4bPgukaoLnOBn9DxTrjfu8aX/AMKuXFr/AK/Ut9tpf+2vv5GjjEzyy2kDMxElyjMD0K24Mx/FF+dJvOk4fiM0kxIgBFsp1Mq9pCiswbTjvlfHmDXQLVODRuHjhulYAgMIeKZAbY4OnbNR7jhfAZGLPazMzEsSbbiZJLHJJJXqTWrpqHTWoSefURutjZPqSwc1H0PrmNvvF3/4simzkq4jk+lxxMufowYKu26M5BA8iR86ZFt+CjpDdj+q4t/CvJs+CZz2FznGM9hxQnG+2SucbnbzNXzj1RwVwlh5ZUek2dc2cxICnWST0AbsyPzpLW8tVYskgjY9THJJET8YyKaOY+WIrmWOLg9tIMxtrZ0uIEjIdNDFrgDpvsmTsdq7Xbx+qNQGrAzjpnG+PjUaoOCcS/USjJRafl+m5xz0acYmk4iiQ3M00PZyNMryyTIqgARkF86W1kdDuNVdpryEFeqtFTFZorFAGaKKKACiiigAooooAxWaKKACiiigAooooAKKKKACiiigAooooAKKKKACiiigDGKzRRQAUUUUAFBoooAwKzRRQAUUUUAf/9k="/>
          <p:cNvSpPr>
            <a:spLocks noChangeAspect="1" noChangeArrowheads="1"/>
          </p:cNvSpPr>
          <p:nvPr/>
        </p:nvSpPr>
        <p:spPr bwMode="auto">
          <a:xfrm>
            <a:off x="1587501" y="-10874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6" name="AutoShape 12" descr="data:image/jpeg;base64,/9j/4AAQSkZJRgABAQAAAQABAAD/2wCEAAkGBhQSEBQUERQUFRUVFBgUGBcXFhQUFxYXFBUXGRcVHBgXHCYeHRwjHBQYIC8gIycpLCwsFR4xNTAqNSYrLCkBCQoKDgwOGg8PGiwkHyQsLDQtNTEpLCwpKiwsLCwsLCwsKSwpKSwtKSwtNCksLCwsLCksLCwpLCwpLCwsLCksLP/AABEIAOsA1wMBIgACEQEDEQH/xAAcAAACAgMBAQAAAAAAAAAAAAAABgQFAQMHAgj/xABPEAACAQMCAwQGBgUICAMJAAABAgMABBESIQUGMRNBUWEHIjJxgZEUQlJyobEjM2KC0SRTY4OSouHwFXOTo7LBwtIWNEMXRFSUpLPT1PH/xAAaAQACAwEBAAAAAAAAAAAAAAAABAIDBQEG/8QANREAAgIBAwIDBgQEBwAAAAAAAAECAxEEITESEwVBURRhcYHR8CIykbEjM6HxFTRCQ2LB4f/aAAwDAQACEQMRAD8A7eNq9UUUAeJJAoJJwBuSdgAOppG4r6WIY3KwxtMBsX1BFP3diSPPA+NZ9LHEiltHGpx2rnVjvVBkj3ZK/KpXJnJcMVsjyxo8sih2LqG0hgCEAPTAxnxOaolKUpdMdsGxp6NPVp1qdQnLLwop445bZH4P6VIJXCzIYcnAYsHT4nAI9+MedPANc/8ASPypF9GM8Uao8ZGrQoUMhIByBtkEg58M1X8K5qu4+FK8Kq/YyNG7NltCBVKbAjI9bGe4AVFWOLcZ+RbZoatTVG7S7ZfS03w/Lf75Oo0Ujci87S3k8kcqRgCPWCgYYwVUg5JznVmpXPPOT2RjWONWMgY5YnACkD2R169c1b3Y9PX5CL8PvWo9nx+L4r0zyN9FJfJXNs9ysj3EarGik9suVUlfaXBJzgd46Y361S3vpTmkk0WcAOThdQZ3bz0LjG3dvXHdFJP1Jx8L1ErJVpL8PLysL5nTqK5i3pEvbaQLe26gHfABjbHiCSVP+elMfHed+xtoriCLtkkPtaioTybAODnIx4ihWxab9Dk/DdRCUVhPq4aaafzGusGubQel0k4NrknZQkhOT4ex+VTuFc18Qmd82mlTG7RkrIoDKpKqWbAbUdtsdaFdB8fsdn4Vqa03NJfGS+o2JxyEzm3Ei9qo1FN842Puzgg4671PFfPdxxOZ7kzFmExfVlcqwbOAAO7GMY8sV07l/j3EneMTWg0HAaQ/omx01aWbr34xvVdd6ns0N63weWnipKa43y0t/PHqhvvrsRRvIwJCKXIUZOFBJwO87VD5e5givIu0h1YDFSGABBAB7iR0IPXvqo525kuLQK0UCyRkHW7aiFJOACF6Z8TtvitnIXH0urdisSRMj4ZEAVNxkMB5j8qt6059Ih7LJabvtbZ5ytviuRnopT5y52Ni0aiHtNalsl9IGk4I2U77j50p/wDtcuP5mH/ef91RlfCLw2W6fwnVaiCshHZ8bo6xRXL7P0uSZzLboVzjKMykf2sgn4im/iHOMUVkl0VbEgGhNgxLZIHgOhOd+ldVsGspkLvDdTTJRlHl4W6eWMNFcvt/SDxC5Y/RbdCB1AV5Me9iwGflmp3L/pMZphDexiNidGsalCt0w6tkjfbOds/GuK+DZbPwnUwTeE2t2k02vkdCoryKyauMoKKzRQAUUVgGgDnfpftCYoJB0V3Q/vqCP+A04ct8WS5to5EI3UBgPqsB6yn3H8MeNbuNcHjuoWilHqt4dQR0YHxFc8Ho5voHb6LOAp+sJHiJHgwAP50u+qE20spm1VKjU6WNFk+iUW8Z4aY0ekTi6RWTo2C8w7NV9/VvcB+OPGo/o14bp4f64yJnd8EdVICDPkQv41S2Po1uJpg9/NqUeDtI7AfV1MPVH+fOukQQhFVVACqAABsAAMACuwUpSc5LBHU2VUadaeqXU28ya49yRyrh9wvCeKSI4/QuMBtyVjY6kbzwRpPuPhRzpfLxC+ggtiHA9TWNxlzljnvCqufnTXz7ye14iNFpEqHHrHAZD1GQD0O4+PjUbkXkVrR2lnKmXBVQp1BVPU5IG56eQ99VKuWe3/pyaEdbp+haxv8AjKOMer4T/QteYLLsOFzRwLskBQAddOMMffjJrlHKnD7mWfFm2hwpJfVpCqSAcnwzjYA13dlyMUjXnozKzGWzuGt852AY6c9QpVgQvkanbW3JSQt4b4hCquyuxpOW6bWVn3opOK8h8RmwZZo5iuwBkbIB641IBV7wvgTWfCblLlh6ySsQDkLqQAKD4kju7zWl+SOIZGOIyEd5LTAj3DWc/MVI5i5Ru5baGBLnWFJMhlyGc6shsjJIX7J8BvtUVDGWovPxLbNX3VCqVsOnOdotYxv6Jf3Kv0ScMQ9tOcF1IjXxUEZY+Wc4/dNdJxXMbH0bXsJ1Q3KRk9SrSrn34Xf40/8AA7eZIFW5kEkozlgMA77dw3xjfFWU5UelrAn4s67bndCxSz5b5W3wxgRFtEj5iA2w2ZB09t4SfzyfjXSxSXzdyK884ubaXRMAuxyASnssGG6nHkRUWfljismNV8oxj2S6fPQgz8a5HqhlY8yd6q1Ua5d1JqKTznOV8Ex14myiGQuAUEbFgehUKcj5Vz70PSf+ZHf+iOP7YzVhxnlriLxpBHcq8WjS7OSruSTq1HDErg4xnoKquH+jW9gfXDcxI2CMqZOh6jdcEfwrknLuKSjwW6aFEdLZXK1ZljHPk/PbzLH0u2oNvDJ3rKV+DqSf+AVE5m4XFHwODAUkdkwYAbtLu5z55PyHhUnmTlG/uYYEeaKQprLdYwST6p2XfC7dBW+Hkad+Gi1mlUMsvaIQC6qv2Cdid2Y7dMioSjJuWFyi2m+qqmlO1fhnlpZ4y/d95Ik0EQ5eBCjeNWzgZ7UyAFvfnPwpe5hvml4XYYHqoZI2PdrjACj4rk/Omm19Hcq2E1uZ1LSOki7NoQockeJzgZOB0FTuAcj9nZSW10VkV5C4KZ9X1VAIJGzArmiVcpbYxsThrNPTmfV1NWNrnhrH38BM5S4HxCSEtazdjEWPWQqGYbEgBWPdjfHSvV56Nb55CzNE5c5Z+0PU9ScqD8qv7f0b3EWRb37xoTnADr8TpcDNb7Pkq+EgMnEJdAYH1WkJYDfGGbA/vUKrOFJP9S2zxJKyVlVsFn/g8/N45+Y52cJSNFJ1FVVST1JAAzW+sLWacPJN53CiiigArBFZooAwKzWCKAaAM0UUUAFGKKKACitF3epEheV1RF3LMwVQPMnYUuvzsZf/ACNvJcD+db+T2/vEkg1OPNEYedcclHdnUsjRRmlBoL6b9bdrAD9S1iGfd2s+on3hFrW3J0Dfru2uD/Tzzyj+xqCfJaWlq61xuWKqQ0XPF4Y/1ksSfedF/M1F/wDFdnnH0u2z/r4v+6qiDlW0T2LW2X3QxfnpqV/omHGOxix4dnH/AAqr2xehLs+8t7bi8En6uWJ/uujfkal5pUn5XtH9u1tm98MX/bUccnW6/qe2tz/QTzxD+yG0fNaktZHzRzssc6zSetvfRbw3azD7F1Gufd2sGkj3lGr23PggwOIQtagnHahhNbknYfpFAZf30X31fC6E+GQcJLkbcUYqv4Vx6C5BNvNFMF2PZur49+k7VYVcQCiiigAoorBoACaAKAKzQAUUUUAFFFFABWCKzRQBgGs1jFaLu9SJGkkYIiAszMQAqjqST0FAG4mle85uaV2i4eizMp0vMxItoiOo1DeVx9hOney1Cmml4j7WuGyPRN0muh9p/rRwn7GzMOukHBuYIUjRURVRFGFVQFVQOgAGwFJ3anpfTDdlsa9syKqDlpWcS3btdTA5DSAdnGf6OEeonv3b9qrlnx1rU0uela6W7Up7zZGV6jtBG0z+ArwZDXmirVVBeQvK2cuWaL+d0ido17R1UlULhAxHdqIOPfila155kfhkF2IQZJ5REEXWyJqldNbaQW0gLvgbkjxptuPYb7p/KkTkXi30bgEEgBZ8OkaDrJK8zrHGPexGfLJ7qujFY4IpsYuVuY2ufpCSIEltp2gcIxZGK9GUnfB32PhUDi/pEVGaO1T6Q6nSzagkCEdQXwSxHggPvFabPlqSHht1BFIGvJUeWVg2CZ5lzjxUEAqpPvpS4eymMCNThPUaPGHjx1Uodww8O/uztlXVTVccqOf+h/R0q2T6njBY3XG72c/pLlo1+xbjsR7u0OZD8xVTccHjAIdA0uNSzPmR2wepLknKnGQNiD5kVe8PZGYAHqcA9zHG6g/aHep326VN43wrNuzD2kHaL8AdQ+K5HvxSGj8SdGpjG1fhez29fMe1ukjOh9r8y3Qr2k7rouLUiK4QbHAwe5onHRkJBGD02IxXSuU/SSJoozeIIDIdAkBJgaQHS0RY7xSA5Gh+u2lmzXNeCb9oO4MGHudf4qfnTXyDGDNe27qGjdIZSrAMuXDxuCDtuI1+VP8Acemvsoe6i9vgLtLUUQvWzaWTrANZpIhkl4duuuayHVN3mtQPrJ1aSId6HLKPZyPVpwtL1JY1kjZXRwGVlIKsD0IIrRhYprKE5RcXhm4mgCgCs1MiFFFFABRRRQAUUUUAFFFYJoA13E4RSzEKqgkkkAAAZJJPQADNJaMeIyCaUEWisGgiYEdsR7NzKp+r3oh8mO+Avrjt19OuGtxvawMO38JpRgrb+aJsz+JKr9qrUPWfqdQ0+3DkYrr265cG93xWhmzWDRRXUoL3idtrm/ca7hWKMEIVseqSNQB7sjvFeLK4LoCyFG3DKe5gcHB+sveGHUYNb6KtKQooooA1XdsJI2Rs6XUqdLMhweuGUgj3g1RN6P7M2y2xjfsUk7VV7ab1XIIJB1ZAwTtnGST30xUUZO5KrgHK9vZBxbIVEhBbLu5JUEDdye41R+kfhiC2e5jj/lKlESRG7N8yOqKDj9YMsPUbOfKnGknmueZ+J2UMRVkXE7xtsAwZhHKSBk6QHcLsP0Xjiu/Esqy5rBFl4VMtrEjWXbXBDCTEqxDKOcuZRgku3rKo8e7FWPBb4vGmsN6ya11+0VzpZW/bRvVbx2PeQLS84ri9jhaOZV0sVkCM8cjsNIQsmdOkaj6+OoPnUni3D9UeUIV48yKTsoIzqBxvpYEg/ez1FY+qoV1eMYfKN2ueHk5fy7GRcTIMaUAVic5yryKoHwGSf8h25Ah9a7m+3OIh923QKf77yfKqW2tBbfSppCenbHKhMKUMunGpsbyHv6EZ3zTdyfw8w2MCP7ZTtH/1kpMj/wB5yPhTUJd7UWTfpFfPCyZ92adPCterf9RgR81RSauHu00IJtWYtPCoyYifauYlHd3vGOo9Yb5Btga3q+RUnmmXVHghXNWrpfJbW1wrqrIQysoZWByGBGQQR1BG9baTOFTfQLgQHa1uHPY+EE7ZJg8o5N2TwbUvetOQrThNTWUVtYeDNFFFTOBRRRQAUUUUAFUHN/G2ggCw47eZhDCDuA7AkyEfZRQzn7uO+r4mufz3f0m/mm/9O3zaw+GoEG4kHvcLH/VHxpfUXKmtyLaa+5NRJnCrBYIkijyQo6ndmYnLOx72ZiWJ8SasVFR7Vc71ulmVRl2CjIGSQBknA3PmQKztJBtdyXLO6yzftx4R7ooop4zwooooAKKKKACiiiuAFJ/LR7TiV7M4JLO0MR2IWO2KxPnfIJfptjZvOm9mwCTsBuSegA76RORBM89zLFJG9s91N7QbtCpZpFKbDCkyk5JIOTtvUbPysb0kczHW8dgvqDJz79vdS/zhzC8FsRFjtiqncAhAzBckHYknIAPgx7qs+OcdW3T7UjD1Ezgk/aPgo7z8BuQK51PNJJAGkJZ5uJKjHoMKAuAO4DSAB4Ukng1+VgteYexiWG3ldUW4nHaEjSOyiwzqFHQEIkYH7XfvT1w7ikVwmuCRJFzjKEEA+B8D5Glntx2zvoLvkouNA0RoQD6zkAZdj377eFY4bKq8RhdBhbq3kVxjGp4dDozD7QUyL+FKeH6ndVSW8svPv54+GwtraOpOxPjyHGvStg15oraaysMyE2nlGOKcOS4heKTOlxjI2ZT1V1PcysAwPcVFbuUeLvNEyT4+kQN2M2NgzAArKB9mRCrj7xHdRC3dVVev9GvYLkbJNptJ/D1iTbSH3SEp7p/KqdPLtzcHwx9/xIdSHOisCs1pFAUUUUAFFFFAFTzTxf6LZzTDdkjJQfakPqxr8XZR8aT+EWXYwxxZyVUAn7Tnd297MSfjVp6Qp9RtIP5y47Vh4pbIX/8AuGKo9iuXHlv8qw/EpuVkKkaekShXKxlrGmABWXQEEEAgjBBGQQe4jvFZop+K6VhGJKTk8s02lmsS6UBC5yBkkL5LknC+Q2Hdit1FFSIhRRRQAUVrubpI0LyMqKOrMQqj3k0sX/pHgjUvHFczIAW7RI9MZC+0VaQrqA8VB+Ndw2dSbGuivEMoZVZTlWAYHxBGQfka91w4aL+1EsUkZOBIjISO7WpXP41zjh161uOyMq206RCJ1d0iBMeQsy9orLJGQQQV3HTyHTq1T2iOAJERwOmpVbHuyKptq7kcZwMUXup8Zyc7M/aSvJbQzXSKgV5kKFWcFiR2kjrqwCPZyBnG1eZbKRuHWIiVe1uZmkXWxUK7rJOpJAP2QMefWrrnzmExRm0twO1kiOogbQRMCpfC/WO4VR4E928Tm/j0UMNt9FKym0kSYBfWXs44nQqWGwYq+ANz4jHWqFFdbS5b5yNrVSnF5wvQjzcRXXmSKaKUnUY3tJpyrnGTG8Y0sCVB7xkZwOlWnL9m8tzFL2UsUNvFIiGZdEkskoUFtB3ChVO5AyX2G1NlpdLJGrxnKOoZSOhVgCD8jWyivR1VyU1nbjfZf0KLNZOcel4CosVie0Lu7OcnSvsogP7IPrHHVmyfDSNqlUU2JmVO9a+M8NFzbSwk47RCoP2W6o481YBvhXut8RyKVvWMSQ5ppbuJu5V4sbmzhlYYdkw4+zIhKSr8HVh8KtqV+T20T30Hcs4nX7l0gc/71ZqaK04vqSZxrDwFFFFSOBRRRQBz/mqTVxRB3Q2efcbibH5W9SuEDdj4AD5//wAqt4y+eKXX7MNsn4TN/wBdWvBRs3vH5f4152x9XiGPT6GpJdOhz6/UnCZdWnUNWM6cjVjxx1x516ri8fFgkiysy/TBxpw4yBL2LLo0ePZ9FHdXaK2JRwYbWAoooqJE0316kMTyyHCRqXY4JwqjJOBudhSTdc/zTbWkQiU/+rOMsR4rCp/F2Hup5nhV1ZXGVYFWHirDBHyJrjNlG0JaFj60Ejwnz7NsKfiuk/GrYJMsgk+RpsuHo7iS4ZrmQbhpiGCn9iMDQnwXPnVrzABJCCd9J3+6wwf+VJ3Bb5gRqctnUpB7mViMjAwM6W291M30jVGy+INDi1JMZT2wWXo9uy1giMctAz2x/qWIT+4UpkpK9H82J72PuLQzj+sQxt+MIp1qM1hiklhhXieZUVmc6VUFmJ6KqjJPwAr3S9z4f5HpJwkk8EUh/onmUPnyPQ/eqJxcivwfhz3Je4nVlE7mUgnDuh2iTY5RBGF8ySeg3OprfTpXGpkc6gT1ETjGfvExj+szTbrH+e6od8q5TAUFpYlLbAkK2oDPf7GwrzftUp2NvzLHFMlchMRZmJsHsJ54MjYEJKSuAfJgPhTHXErvitxFc3Cw3M0a/SZW0oyhclyCd1OenfTlyPzpLLKLa6IdmVmilACl9AyyOBtqA3BAGQDnevVdifbVj80hizR2wh3MbD3RRRVIkQhxuDtuw7aLtv5vWuvYZIxnrjfHWrOA1z3mbhcUd3ZRhTDHJf8A0tpySVefB/QruSrPgdcLttk7U/xtVWoS6Bin86Idk2ji3lNYnPmbacY/C5NNlJ0z44nYnxS6T5pE3/RTjTGmea0XWLEmFFFFMFYUUUUAc14wuOKXfnHbN8NEg/6atuCH1W94/Kq7mpNPFSf5yzQ/GGaQH8JlqZwN93HuP515uf4fEfj9DVn+LQfD6ixxPgs95dRrJapAIrwzNONB7aOFcQbg6mYljkHAGKfaKK2m8mC3kKKKKicCuW82W4j4lPjYSJFMds4Ons/A4B7InOPlXUxVBxzk6O6lErSSxuFCZjKjIUkjOVJyNR7++rINJ7k4vDOZMCrOQdgol6Ic4YHbAxvpO/nV3aXp2G3tlScYyOzLA+Xd8q0cc4MltedhGZGVrZCC76z60sgbuHh+NXnJ/JltNZW80nbMzxo7fp5gNaqFPssO9T8zVrksZLerG5jk444i4xjVZ5O3XRcYHy1n50+VWcK5bt7Zi0EQRmGktlmYrnOMsScZ3qRxXikdvC0spIVe4DLMScKijvYnAA8TVMn1PYpk8vYl1Sc7Ef6OucgEGIjB6ZYgL+JB94FV0fO7g6prV0iJwNLiWZQXdELwqN9TRt+rL42yN81r5m5lt7i0EcLiSS4ljjWIHTJlJ42kDI2CpUKc6sY+NcwS6JJ7ohxXLhArMWZGKOwC6vVGMhcdDs3Q4DV5mfU0OHYjtl+z9l/2QcitF3fq076CRqVHIyuQcMpyNwRhUOR4ggkEGvMDAyRDJ3lznO+Sr+tnpnOPKsHGN2cziWGLPGBi6m23Ej5OFyf0hA7sDvycdwq35FtdfEY2/mY3bbbeRAqHHdszjw6VWcw+rezA/aByMAnUiE52wc+GO6mX0Wrme7bwSFd+uWMrE/gvwAr1yk/ZIv1S/Y3b5NaRP1wdEooorOPPiTxDly9umSK5aMxR3v0kTBgGMSfq4RGFyDuQWJ+dOrtWa1Tt0qjVSxWxrTfitRCc54lY+S3TfDs0H5sKdaSeGevxaP8AorOZvcZpoVH4RNTtTGj/AJK+/Mvv/mMKKKKaKAooooAR/SFBpmspu7XJbt7pkDr/AH4AP3qjcJkxIPMEf8/+VMHPXDWmsJggzIgE0fiZIGEij46NP71KFleB1SVDswV19xAI/OvOeKJ1X13fexr6P+LTOobaK8xuGAI6EZ+dR5uJIriMZdzjKINRUH6zY2Re/LEZ7s1rp5WTz7WHglUUUV04YZsAnwGaROLc63MwhPD4Z1RgztLJbFwykL2ekBu/LHPkKepEyCPEEfOlSw5WvIYY4kurfRGiouq1cthRgZIn67eFThjzJxx5idcpeTXAmuNZYRiMYtZFGFcsNgeuWNTOGX19bQLFFIdEYbSpsmJOSWxkt4nrTUeXr09bq2/+Vk//AGKo+PJdW8sCNPA/bGTIW3dCqRrktkzHO7KPjVycXsWZi9jbN6RrjsUCWU/baU1s6aYgxA7QhVbWQDnHwpfvuab2aVpJLf1o4itvhJCiSNnVPoYn9IBhQSduveauuCWF1dmYpNCiRSdkC0DOXYIrP0lUAAsB8DU+Tky6wSbu3AAyT9GcAAd/6+o4gtgTjFlFbcWuJcmLh8jPpCNoBLJCARHEGK7Rg+1jd8npnAksl6tx2yWE+sqAZGiZn9TONeFBfdsgnf1QDkDAj8N5sltpG+iXEdyxAUlbNlTbfZpbpAfeM1Z/+P8Ai/fFD/sVGf8A6vaqm6Y8vHzLXa1yQ0sJ2Vw9hegDT2ekMSCAAXJePJOwzpwSBoxpAosuD3QljPYXZVJUJL27K2nJ9YaMqcDYjOe8E5wtnB6QuIGIM/0cOZNAURMR+s07ntTuACTg91STzzfeMH+xb/8AJVGojStpPkqsmn+YXOaeXLmS67SK2uGVo0BPYyD1lLDvHhpqdyUk9kbkzWV6RIYypSAsMIhBzkjG5rZxH0m38TKP5OQwO/Yv1Ujb9Z4H8Km8uc4cQvmnQSWsYjVOtvI5YSh/CcYxo/Gn6v8AKxivyr9R2U5z0yz+XPzGywvVmijljzokRXXIwdLjIyO44Nb6h8G4f2FvDDq1dlEkerGNWhQM4ztnFe5eJIkgRzpJxpLAqrE/VDn1S37Oc+RpUzCTUK5k9b3CpjNgEnuqlu70IryOcKqs7HwCjJ/AVm6+zEVBcs0/Dq8yc35E3kpNd3ezdwMNsv8AVIZH/vXGP3acaXuROHtFYxdoMSS6p5B4POxkK/u6gv7tMNbNUOiCj6Iosl1SbCiiirCAUUUUAYIrlYsvo1zPa9FRu1h84JiWUD7j609yr411Wk70g8JJjS7jBMltqLKOskDY7VMd5GkSAeMeO+kdfp+/S4rnyGtJd2rE3x5mvg1xlSp6jce41ZYpWs7v2XQgggMCOjAjb4EfnTPFKGUMOhrO8N1HXDty5j+x3xLT9Fncjw/3PVFFFahlBRRRQAVznma+DX87n2LWBYviwM0v4GMfCuiu4AJOwAyT4Abk/KuRpCbmJAchuIXWo+OiaQu3ygTFW1+pZD1Ogcj2BisIQww7qZn+/OTIR8NQHwrzz4hPD58AkAIzgdTEsiGUfGMN8M1f48KDVbe+SKeHkULgB4T2YVsxkx7KynKnRgHbHSocNhEsIeIsihNeQSQQBkllbKk+OwPurY1n9CuBD/7vMSbc90b9Xtvd1ZPLUvdUfjH6NHT6s5wvk7sBIvxUs49z+VZ0q2pdD8z0CnXbX1tETg8OqSFGxnQ0pHeWCgEge+Un4UwPwwf5FL54N9KiuB0bCrGemHUF85G+/aKD5ZrnMEh6NnzBJyD/ABHSmZ+HvWWvpnjGFx/6JV6J2pPOB551hVOxXbVlmx+yABn5kD4Gt/o1uwl/Ih/9a3yPvQPnH9mQn4Gk2FMfx8auOAlvp1n2ft9uvT7GD2vw0as1s16T2fS9tvI/ZplXpJQz7ztVYZQRggEHuO4rNeZZAoJPQVmN4WWecSbeEROJT4Gnx3PuqhubX6TPBaDcSt2kvlbwkM4P320R+528Kk3V37TuQAASSegUDf4AVbej/hh0PdyAh7nSUU9Y7dM9kvkW1GQ+bgd1ZOlT1Wpdj/LH7RvWRWloUPNjateqKK9EZQUUUUAFFFFABXllr1RQBy7iXC/oNz2WP5PMzNbnujfdntvzZPLUPq1Y8Nv9BwfZP4Hxpw43waO6heGUZVu8HDKQcq6nuZTgg9xFc60yQTG2uf1gBKOBhbiMbdoo6BhsHXuJz0Irz2v00qbPaavn9+hr6a6N1fYt+Q5A0VS8N4lp9VvZ7j9n/CroHNOabUxvjlc+ZkanTSolh8eQUVHvr0RLkgsSdKqvtOx6KPPzOwAJOACa3RE6RqADYGQDkA94BIGR54FNCxR883RSwlVDh5tNsn3rhhHn4KzH92qbgViG4igUepaWxYDwec9mnyjjf+1U7mU9re2kI6RiS6b3gdlF/ekc/uVs5Gj1Rz3H/wARcOV/1UP6GP4eozfvVatoE+IjLRRWcVUVkHjPCUuYXikzhuhGzIwOVdT3MpAIPlSPLduzLbT7TwuTJgYV1C6Y5l/ZftM47irDurotc649e/yniE56QRpAvviiMjD+3Nj4VKMVJrPkMU2OOYrhlvyyA1vqH1ncnrkEscdf2Qvwwe+uec28IjivnX1g0k3agaiFMUsLE7DoRLG+/wC0K6Nw2ePs4ZoTmGREjbu0lQERiO4gjs2/d+zS76TeF/pbOcDoZIWP3kLr+Kv86Wok1c/ealuVUunyIPI/KMN21yJWmAiMWkJIV9tXLdQT9Ud9dE4HynbWhJgjw5GDIzNJIR4amJIHkMDypT9E8v6S9BwGzAcZGSoWQavHG4+JxXQmbG9N2TecNmTZOcnhtmSapOI32s4X2R+J8a9cR4lq9VfZ7z4/4VTHtJ5RbW2O1YancjK28Z27Vu4sfqp9Y+QJrz+p1EtTPsU/P79DY0mlVEe9d8jdYcMN9cdjjNvCQ1we529pLb47M/7OB9aumqtQeB8GjtYVhiBCqOpOWZmOWdj3sxJJPnVhW9ptPHT1qEf7sRuud03JhRRRTJSFFFFABRRRQAUUUUAFVXMHL0V3FolBGDqR1Ol43GcOjdx39xBIOQata81xrPIJ43OW3IltZBBd4yxxHMBiOfHcPsSY6xn3rkdLGz4g0e3VfD+FPHEeGxzxtHMiyIwwVYZB/wAR1B6ikPifKtxaZMGu6g+wTm4iHkT+uUeBw/3qwNT4bOuXd02z9Pp9DWp1cLI9u9Z95fW10rj1T8O8VupOsuIpINUT5KnBG6shH1WU4ZT5HBqxl5jMMTvINSxoznuOFBPx6VGjxLL7dqwyi/w1pddTyil4hekf6Tu13KlbOHzaIaQB755iP3ab+EcOFvbxQr0ijSP36VAJ+JyfjSfbW2mPhltIQGdzez58Y8zMD755UH7tPSnPTf8AGtqySWImXNNJGRXM+AcagvL3tJbqSO4F66wxKXCmGIBVhO2ga9yR1b5V00GuT2nLkyvb2gjkDQ8Wkui+huz7DClZO0xpOrGMZzkYxXI+ZGJ1fPj0rmMEXbW0APW/vhI3nHJO0p/3MWKd+b70xWFy6+12TKv35PUT+84qntLALf2kI9m0tHkPkWCQR/gJfxqUNk2dgtjdxG0FpM0hA+iXT6Z1+rDNJ6ol8kkJ0t4NpP1jXnj3D2ms5oTlpoCrr9qQLkq3vZNan9oN5Vf3l9BoZJsPG6lHU+yVYYYE9OnnVDwiYxuY2ftGtJlt+0yGMltcqrQOxHVgSmT+wx+tSknGT64PdcmhS5dPTNFF6MbpEa8JPfBjbc+pJkf58KZ7ziDSbdF8P40r87aLLiMNyPVSdSs+ASG07doQOpGpTnH1T4mr7gXA5eIKshbsbVtxoYNPMPvLkRKfeX+7SWqr1Gqmo17Rf3uN0wo06657y8iPD2tzIYLQAsu0kxGY4M+P25PCMHzOB1f+XuXo7SLs48kk6ndt3lc9Xc95PyAAAwBUrhnDIreNYoUWNFGAqjAHifMnvJ3PfUqtPS6SGmjiPPmxK/USveXx6HqiiinBcKKKKACiiigAooooAKKK89aAM1miigArya9Vz30jRqbu17dZ2g7GfPZC5Ydrrg0Z+j75068Z86AGXjnJ9vdNrdCko2E0R7OUDw1D2h+ywI8qQua+WLiLsYHljmiuZ0h1FTHMEBMkmQuUcaImBI09elQnise6K8/2fFK1xraI4dIrwMudLdlxIlcjBxkbZG1VTorm1KSTaLI2zgmovkkcQ4xH/pGd5G0LEiWyMwYJq/WSjXjRnU6DGc+rVpb3AYZjYEeKkEfNTS1NBanUexu/XYs36LiI1M3UkY3J8TUAcFsl9i1uF8xBfD8lrN1fhivn3FNpjlGt7UOhxyh+W8kHRm/H/nXr6fL9o/L/AArnzWEHdBd/7LiH8Kc4bPgukaoLnOBn9DxTrjfu8aX/AMKuXFr/AK/Ut9tpf+2vv5GjjEzyy2kDMxElyjMD0K24Mx/FF+dJvOk4fiM0kxIgBFsp1Mq9pCiswbTjvlfHmDXQLVODRuHjhulYAgMIeKZAbY4OnbNR7jhfAZGLPazMzEsSbbiZJLHJJJXqTWrpqHTWoSefURutjZPqSwc1H0PrmNvvF3/4simzkq4jk+lxxMufowYKu26M5BA8iR86ZFt+CjpDdj+q4t/CvJs+CZz2FznGM9hxQnG+2SucbnbzNXzj1RwVwlh5ZUek2dc2cxICnWST0AbsyPzpLW8tVYskgjY9THJJET8YyKaOY+WIrmWOLg9tIMxtrZ0uIEjIdNDFrgDpvsmTsdq7Xbx+qNQGrAzjpnG+PjUaoOCcS/USjJRafl+m5xz0acYmk4iiQ3M00PZyNMryyTIqgARkF86W1kdDuNVdpryEFeqtFTFZorFAGaKKKACiiigAooooAxWaKKACiiigAooooAKKKKACiiigAooooAKKKKACiiigDGKzRRQAUUUUAFBoooAwKzRRQAUUUUAf/9k="/>
          <p:cNvSpPr>
            <a:spLocks noChangeAspect="1" noChangeArrowheads="1"/>
          </p:cNvSpPr>
          <p:nvPr/>
        </p:nvSpPr>
        <p:spPr bwMode="auto">
          <a:xfrm>
            <a:off x="1587501" y="-1087438"/>
            <a:ext cx="2047875"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602" name="AutoShape 18" descr="data:image/jpeg;base64,/9j/4AAQSkZJRgABAQAAAQABAAD/2wCEAAkGBhMQEBMQEhEQExQSEBUTExMQFxYUGBIQExAXFRQSFBUXGyYeFxojGRYUHy8gIycqLCwsGB8xNTAqNScrLCkBCQoKDgwOGg8PGi4kHyQtNi8sLCw0LCwsLCwvLCkyLCwsLDQqLCwsKSwsKS0sLCwsLCwvLCwpLCwsKS8sLCwsLP/AABEIAGsB1wMBIgACEQEDEQH/xAAcAAEAAgMBAQEAAAAAAAAAAAAABgcCBAUDCAH/xABMEAABAwIABwkMBwgCAQUAAAABAAIDBBEFBgcSITFRMkFUYXFygbHSExQXIjM0kZKTsrPRI0RSU3ODoRUWNUJ0gsHDQ8LhJWJjoqP/xAAbAQACAwEBAQAAAAAAAAAAAAAABAMFBgIBB//EADQRAAICAQEDCgYCAgMBAAAAAAABAgMRBAUhMRITFTJBUWGBkdEUNFJxobEi8OHxM0LBI//aAAwDAQACEQMRAD8AvFERABERABERABERABERABERABERABERABERABERABERABERABERABERABERABERABERABERABERABERABERABERABERABERABERABERABERABERABERABERABERABc/C+HYKRudNIG33Ldbnc1o0nlWGMWG20dO+Yi5Hisb9qQ6h1k8QKpavr5J5HSyuLnuOkn9ABvAbFPVVy974FXr9oLTfxisyf4J1XZVtNoafRvOldY+q3tLmPyn1Z1Npx/a7tqILs0uJ1ZK0ObTvsdWfms/R5BTPN1x4lEtbrLn/Ft/Zex12ZUKoa2U5/tcP+66FLlXOjulMDtMb7ehpH+VHJcR61ouaZ39rmO/QOXIqqKSI2kjew7HtLb8l0c3XLgevV62rfJtfde6LxwPhRtVCydgc1rwbB9rizi03sSN5bq4GIf8Pg5H/Fcu+kZLDaNXRJzrjJ8WkQCtyoOjlkj72acyRzL90IvmuIvbN4l4+Fh3BW+0PYUMwz5zP+PJ8QrTTyphjgZSe0tSpNKXb3L2LkxRxpNe2RxiEfcy0aHZ184E7BbUpAoFko8nUc9nuuU9SdiSk0jS6KyVlEZzeW/cjeN+NxoDEBEJO6B50uzbZmbxG+6/RR7wsO4K32h7CZWd1TckvXGoAmaqoyim0Ueu119V8oQlhLHYu5eBP/Cw7grfaHsJ4WHcFb7Q9hQJjC42AJJ1AC59C9e8JPupPVd8l3zVfcKraOrfCX4XsTjwsO4K32h7CeFh3BW+0PYUH7wk+6k9V3yTvCT7qT1XfJHNVnvx+s736L2LexRxnNcyRxjEeY4NsHZ17i99QXde6wJ2C6hOS2FzYpw5rm/SN3QI/l41NZty7mnqSViSk0jS6Sc50RlPiV4MrLuCt9oewv3wsO4K32h7CgARPczDuMv0nqvr/C9if+Fh3BW+0PYVgU1Q2RjZGm7XtDmna1wuFQCtPJnhfutM6AnxoHaPw33LfQc4ehQ3VKKzEs9m6+y2x12vOeHD+/6JiiIlDQH4Sq/qMq1nuDKcOaHENcZCM5oOh1s3RcaV3sfcMd70bgDZ830TeIOHjn1b9JCp5NU1KSzIotp66dM1Cp4faT/wsO4K32h7CeFh3BW+0PYUART8zDuKnpPVfX+F7H0G03AO0L9WMe5HIOpZKuNmV5LlVc1xb3q3QSPKHeNvsLHwsO4K32h7CgtV5R/Pd7xXkrBUw7jGy2lqU3/P8L2J/wCFh3BW+0PYTwsO4K32h7CgsdK9wu1j3Da1pI/RZd4SfdSeq75I5qvuPekNY/8As/RexOPCw7grfaHsJ4WHcFb7Q9hQfvCT7qT1XfJO8JPupPVd8kc1We/H6zvfovYvxpuLqO4342Gg7laISd1z9bs22Zm8Rvuv0Uhj1DkCr/Kz9V/O/wBaTqipTSZo9fbOrTynB4ax+0YeFh3BW+0PYTwsO4K32h7CgCJ3mYdxmek9V9f4XsXZivjE2uh7qG5jmuLXsvfNOsabC4IsfTsXYVO4jYd71qhnG0ctmP2A38R/QT6CVcSTthyJGk0Gq+Iqy+K3P++IVeS5VXNcW96t0Ejyh3jb7CsNUBVeUfz3e8V3RBSzkW2pqbaFF1vGc9xaGK+PZrZ+4mAM8Rzs4PztzbRbNG1S9VNk08+/Jf1tVsri6KjLCJ9nXTup5U3l5F1FcM5RKaAljLzvH3dg0HYXn/AK4WUXGlxeaOJ1mtA7sRrc4i/c+aBa+29t7TAlLXRlZkI67ajrk66uzi/Ym1TlUnO4hhaP/dnPPpBC1/CdV7Kf1HdtRqhwdLO7MijfId8MF7DaTqHSusMQ67g59ePtKZwrW54K2Op1tn8ouT+y9kdaDKpUDdwwu5uc3/JUgxfyhsqpWQOhex7yQCHB7dDS7STYjUd4qvqvFeri0vppQNrRnj0tutrEYf8AqMHOf8J65lXBxbRPRrNXG2MLG97S3rx+xcyIiRNUecjrab9X+V+LKTkui5eQ5RmiIugIBlYqDm08e8XSPPK0NA94qulZ2VLB5fTxzAX7k8h3E2QAX9YNHSqxVhR1DH7VTWpefDHodnE+SNtdAZc3MDzpdqDsw5hP9+arrXz2u5gXHGppLNY/PYP+OTxmgbG77eg24lzdU570SbO18NOnCa3N5yXQsJoGvaWva1zTra4AgjjBUUwNlIp5rNlBgdtdpYTzxq6QOVSxjw4Aggg6QRpBG0FJyi48TTVXV3RzB5R50tIyJgjja1jRezWiwFzc2G9pJXsiLklSxuRQ+GfOZ/x5PiFaa3MM+cz/AI8nxCtNWq4GAs67+5Y+SjydRz2e65T1QLJR5Oo57Pdcp6q+7rs2Ozvlof3tZXWVndU3JL1xqAKf5Wd1TckvXGoAnKeojN7T+an5fpEgxC/iMHK/4L1cipXE6rZFXQySODGNL7udqF4nAfqQrS/fCj4TF6UvqE3LcW2yLIRpak0t/wD4jsIuP++FHwmL0oMb6PhMXpUHJfcXHPV/UvVHYWE25dzT1LNYTbl3NPUuSVnz8EQLtYuYI76FSwC7205kj257HtNhyi46Vat4WT5/XW7JcmPE4q72JOFu9qyMk2ZJ9E/kedB6HZvRdcFESWVg9qsdc1Ndh9CIuRiphbvqkjlJu62Y/wDEboJ6dfStjDuFBTU8k5t4jDmg77zoaOkkKr5Lzg3ati6+c7MZ8itMouGO71fc2m7YBmfmHS8+mzf7VFVlJIXEucSS4kknfJNySuvgzBOdSVVSRoiaxjL/AHj5WZxHI33lZJKEUjE2SlqbZT+78kvZHGREXYqfQUe5HIOpZLGPcjkHUslUn0RFAVXlH893vFeS9aryj+e73ivJWyPnsusy2cmnmI/Ff/hStQTELGCngowyWaNju6POa46bG1ipH++FHwmL0qusi+U9xtNJdWqIJyXBdp2EXH/fCj4TF6Vt4Pw1BUFwhlZJm2zs3Ta97X9BUfJa7BpWwk8KS9TdVe5Wfqv53+tWEq9ys/Vfzv8AWpaeuhLanys/L9or1EXWw3gQwMp5RcsngY8HZJmjPb6SD08Sfbw8GQjCUouS7OJyVb+IeHu+qUNcbyQ2Y++stt4j+kC19oKqBdrFHDnelU15P0bvEk5hO66DY+nao7YcqI5s/U8xcs8HuZdSoCq8o/nu94q/gb6VQNV5R/Pd7xUGm4stNt9WHn/4SbJp59+S/rarZVTZNPPvyX9bVbK41HXGtkfL+bKEwlOZJpXnW6V7vS4lay6WMeDzBVTRkWtI4t42OOc0+ghc1PR4GWtTU5J8clrZM5YjR5rC3ugkcZRv3J8QnizbDoKlyoCmqnxOD43uY4anMJB9IUywPlPlZZtQwSj7bLNf0jcu/RKWUybyjQaLalUYRrs3Y3Z7CzVrSYOidI2UxsMjNy+wzhotodr1FauB8ZKerH0UgJtpY7xXjlaesaF00tvReRlCxZWGgiIvDs85r684NG/cL8XqiD3IREQeHnUU7ZGOY9oc1wLXNOogjSFVWM2IM1O4vha6WHWM3S9g2ObrI4x02VsopIWOD3Ceq0depjiXHsZ89orpwzidTVV3PjzXn/kj8V19p3ndIKg2GcmtRFd0JE7dg8V4HNOg9BvxJyN8ZeBm79l31b4/yXh7f7IeutgPGaejdeJ5zb+NG7Sx3RvHjFly5Iy0lrgWkGxDhYg7CDqWKlaTW8r4TlXLlReGXbi3jLHXRZ7PFc2wkjOksJ1coOmxXXVN4jYSMNdFp8WU9ycNofob/wDbNVyKvthyJbjY7P1T1FXKlxW5lD4Z85n/AB5PiFaa3MM+cz/jyfEK01YLgY6zrv7lj5KPJ1HPZ7rlPVAslHk6jns91ynqr7uuzY7O+Wh/e1ldZWd1TckvXGoAp/lZ3VNyS9cagCcp6iM3tP5qfl+kEXbxMpmS10LJGte1xfdrgCDaJ5FweMBWr+69JwWn9m35Lyy1QeDrSbPlqYOaaW/BR69IN23nDrV2fuvScFp/Zt+SDFek4LT+zb8lH8Qu4bWxbE+sjqLCbcu5p6lmsJty7mnqSZpj5+CmeSzzuT+nPxGKGBTPJZ53J/Tn4jFZW9RmJ2f8zD7nIxzwT3tWSMAs1/0jOa8nR0ODh0Lhq0spuCO6U7ZwPGhdp/DeQD6Dmn0qrV5VLlRPdoUcze0uD3rzJxkvwvmTPpnHRKM9n4jB4wHK33FsZUsL6Y6Vp1fSycukMHvG3IoRg6udBNHM3XG8OHHY6R0i46VnhjCJqZ5Jz/yPJA2N1Nb0NAHQvOb/APpyiRa1rScz25/HE1AFZ2FsEd64EfEd1mxuf+I6dhd6NXIAoniHgjvisYSLsh+ldsu0+IPWseQFWDj9/Dp+SP4zFxbL+cY+IzoaMaa219sWl6bym0REyUZ9BR7kcg6lksY9yOQdSyVSfREUBVeUfz3e8V5L1qvKP57veK8lbI+ey6zCKzMQMCU81GHyQRPd3V4znsa42FrC5Ckn7r0nBaf2bfkl5XpPGC3q2TOyCmpLeslHqfZJ93U82Prepl+69JwWn9m35LZosFQwXMUUcedbO7m0NvbVe2vWVHZepRxge0my50XKxyTx7G2q9ys/Vfzv9asJV7lZ+q/nf61HT10ObU+Vn5ftFeq2jgMVmCYYtGeKeN0ZO9I2MW07DpHSqlV4Yr+ZU39PH7gU+oeMNFPsiCnKcZcGikHNIJBBBBsQdBBGsEL8Uyyk4B7jOKhgsyY+NbemGk+sNPKHKGqeEuUslXqKXRY632Fr5OcO93pu4OPjwWbyxfyHo3PQNqq2q8o/nu94rfxawyaSpZNpzb5sgG/G7dDqPKAufUOBe4jUXEjkJXEYcmTfeM36nnqIRfGOV5bsEnyaeffkv62q2VU2TTz78l/W1WyldR1y+2R8v5sjuN+KDa5gc0hkzBZrjqc3XmPtvX3966qrCeB5qZ+ZNG5h3idTuNrhoKvdeVTSslaWSMa9p1teA4HoKK7nDd2HWs2bDUPlrdL9/coBFZ2F8mEL7up3mI/Zdd7P18Yek8ig2GcWaikP0sZzb2EjfGYf7t7kNim42xlwM7qNDdRvkt3euBzGSFpDmkgg3BBsQdoI1KcYrZRXtLYqo5zDYCb+ZvP+0OPXyqCoupQUlhkWn1NlEuVB+XYz6Da64uNIOojYv1RfJzhEy0Qa43MLzHc/ZADm+gOA6FKFWyXJeDbU2q2tTXagi/C62tFySn6iIgDCSZrbZzmtubDOIFzrsL6zoKzUPyo+ZM/qGfDeq7osYKmHyc8rQN7OJb6puP0U8KXOOUyq1O0o6e3m5R80XoiqKDKPWtFi+N/G9g/62WcuUqscLAxN42s0j1iR+i9+Hmc9MafHb6f5OzlVpowIZLASuc5ptrdGBv7bG3pVeLYrsISTvMkr3PcdF3bNgGoDiC103XHkxwzOau9X2uyKxk6mK8BfW0zR9+x3Qxwcf0BV4KvMmuLbg7vyRthmlsIOs30Ok5LaBtueJWGk75ZlhGj2TTKunlS7XnyKHwz5zP8AjyfEK01uYZ85n/Hk+IVpp5cDLWdd/csfJR5Oo57Pdcp6oFko8nUc9nuuU9Vfd12bHZ3y0P72srrKzuqbkl641AFP8rO6puSXrjUATlPURm9p/NT8v0iQYh/xGDlf8F6uRfP0MzmODmOc1w1OaSCNFtBC2v21UcIqPaP+a4tqc3nJPodox01bg4535/Re6KiP21UcIqPaP+aftqo4RUe0f81H8M+8e6bh9DL3WE25dzT1KCZL66SR1R3SSR9mxWz3Oda5fe1zo3lO5ty7mnqUE48l4LbT3q+pWJYyfPwUzyWedyf05+IxQwKZ5LPO5P6c/EYn7eozI7P+Zh9yzKqmbLG+N4u17S1w2tcLFUThKhdBNJC7XG8tPHY6HdIselX2q1yo4IzZY6lo0SDMfz2i7T0tv6iV08sSx3l7tejl1KxcY/pkFRF0MA4LNVUxwDU93jEbzBpefQCnW8LJl4Rc5KK4ssrJ1gfuNIJCPHnOefw9UY9F3f3Lax+/h0/JH8Zi7zGBoDQLAAAAbwGoLg4/fw6fkj+MxV6lyrE/E2dtSq0koLsi/wBFNoiKxMSfQUe5HIOpZLGPcjkHUslUn0RFAVXlH893vFeS9aryj+e73ivJWyPnsusy2cmnmI/Ff/hStUJBhKWMZrJpWC97Me5ovtsCvT9tVHCKj2j/AJpWVDbbyX9G14V1xg4vcsF7oqI/bVRwio9o/wCaftuo4RUe0f8ANc/DPvJem4fQy91XuVn6r+d/rU4wW4mCIkkkwsJJ0knMGkqD5Wfqv53+tR0/8iHNpvOkk/t+0V6rwxX8ypv6eP3AqPV4Yr+ZU39PH7gU+p4Iq9i/8kvseuHcEtqqd8Dv5h4p+y8aWu6CqOqKd0b3RvGa5ji1wO84GxC+gFW+U7AOa9tWwaH2ZLbeeB4jukC3QNqjonh8lje19Ny4c7HiuP2/wQNEROmWJXk08+/Jf1tVsqpsmnn35L+tqtlIajrmu2R8v5swZM1xIDgSDYgEGx2HYs1TGNk7mYRqHMc5p7praS07kb4X5S47VsdgKhxA3pA19+lwJ/VdfDtrKZG9rwhNwnF7njd/UXQsJoWvaWuAc1ws4OFwQdYIKqoZTaz/AOA8rD2loYSx2q6hpY6XNaRYtjAZccZ3XRdeLTyOp7YoxuTZysIxtbNK2M3YJXhh13YHkNN9/RZa6LYoKB88jYo2lz3GwHWTsA2p3gjLYc5blx7CyclkRFJI46nTm3GAxo67qZrRwHgptLTxwN05jdJ+08m7ndJJW8q2b5Umzc6Wt1Uxg+KR4VTCbaAeUX/wUXo++0AcY/8AKLnBK0ZoiLw7OJjdgB1bAImvawiQPu4Eg2a4W0at0q/qcm9azctjk5jwPfzVbaKWFsoLCENRs+nUS5Us58Cln4lVo10z+gtPUVi3E6sP1aXpsOsq60UnxEu4U6Fp+p/j2KhpMnda/XGyMbZHt6mZx/RSzAmTSGIh87u7OH8trMB4xrd06OJTJFxK6chinZmnqecZfifgFtC/URQlkVhhDJxVSTSyAwWfK9wu517OeSL+LxrX8GNXtg9d3ZVrop+fmVT2Tp28vPqRfEXFuWibKJczx3NIzCTqBve4G1ShEUUpOTyywpqjVBQjwREsesV5q0wmIx/Rh+dnkjdFlrWB+yVFfBjV7YPXd2Va6LuN0orCFLtnU3Tc5ZyyqPBjV7YPXd2U8GNXtg9d3ZVrouufmQ9Eafx9SqPBjV7YPXd2U8GNXtg9d3ZVrojn5h0Rp/H1IliLitNRGYymP6QMDcwk7kuve4G0KVyNuCNoPUskUUpOTyywppjTBVx4IqgZMazbB67uypFiTifPRzvklMWa6ItGY4k3z2nUWjYVNUUkrpSWGKVbNoqmpxzlBcvGbBPfVLJCB4xbdl/vG6W6d7To6V1EUSeHkfnBTi4vgynP3AruD/8A6RdtS7J/inJSukmnZmPIDGC7XWZrc67SRpOaOg7VNUUsrpSWCuo2ZTTNTTba78ewXKxpwY+ppJYI83Ofm2zjYeLI1xubHeBXVRRJ4eSwnBTi4Pg1gqjwY1e2D13dlPBjV7YPXd2Va6Kbn5lZ0Rp/H1MWCwA4lkiKAtiq5smlW5zjeDS4ndu3zzVh4MavbB67uyrXRT8/MqnsnTvfv9SqPBjV7YPXd2U8GNXtg9d3ZVrojn5nnRGn8fUqjwY1e2D13dlPBjV7YPXd2Va6I5+YdEafx9TwoISyKNhtdsbWm21rQDZRvHvFiat7j3Ix/R90zs8kbrMtawP2SpWiijJxeUWF1Mba3XLgVR4MavbB67uyrKwLSOhpoYnWzo4mMdbSLtaAbFbqLqdkp8SHT6KrTtuGd4WthLB7aiJ8Lxdr2kHi2EcYNj0LZRRjbSawyqTkxq77qA8ec7sr88GNXtg9d3ZVrop+fmVXRGn8fUguJuJdRSVPdpTFm9zc3xHEm5tbQWjYp0iKKUnJ5Y/RRCiHIhwK+xlyezz1Ek8UkREjs7NdnNI0AWvYg6uJR2bEGuafIZw2tfGb9Gdf9FcaKWN8ksCVuyqLJOW9N9xSjsT6wfVpeix6is48SK12qmf/AHFjetwV0IuviJdxD0LT9T/HsVhg7JdO4gzSRxjY3x3cY3gPSVO8B4twUbc2Juk7p7tLncp3hxCwXURRSslLiPUaGmh5gt/e+IREUY4YP0bxPIizRe5PAiIvD0IiIAIiIAIiIAIiIAIiIAIiIAIiIAIiIAIiIAIiIAIiIAIiIAIiIAIiIAIiIAIiIAIiIAIiIAIiIAIiIAIiIAIiIAIiIAIiIAIiIAIiIAIiIAIiIAIiIA//2Q=="/>
          <p:cNvSpPr>
            <a:spLocks noChangeAspect="1" noChangeArrowheads="1"/>
          </p:cNvSpPr>
          <p:nvPr/>
        </p:nvSpPr>
        <p:spPr bwMode="auto">
          <a:xfrm>
            <a:off x="1587501" y="-500063"/>
            <a:ext cx="4486275" cy="1019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604" name="AutoShape 20" descr="data:image/jpeg;base64,/9j/4AAQSkZJRgABAQAAAQABAAD/2wCEAAkGBhMQEBMQEhEQExQSEBUTExMQFxYUGBIQExAXFRQSFBUXGyYeFxojGRYUHy8gIycqLCwsGB8xNTAqNScrLCkBCQoKDgwOGg8PGi4kHyQtNi8sLCw0LCwsLCwvLCkyLCwsLDQqLCwsKSwsKS0sLCwsLCwvLCwpLCwsKS8sLCwsLP/AABEIAGsB1wMBIgACEQEDEQH/xAAcAAEAAgMBAQEAAAAAAAAAAAAABgcCBAUDCAH/xABMEAABAwIABwkMBwgCAQUAAAABAAIDBBEFBgcSITFRMkFUYXFygbHSExQXIjM0kZKTsrPRI0RSU3ODoRUWNUJ0gsHDQ8LhJWJjoqP/xAAbAQACAwEBAQAAAAAAAAAAAAAABAMFBgIBB//EADQRAAICAQEDCgYCAgMBAAAAAAABAgMRBAUhMRITFTJBUWGBkdEUNFJxobEi8OHxM0LBI//aAAwDAQACEQMRAD8AvFERABERABERABERABERABERABERABERABERABERABERABERABERABERABERABERABERABERABERABERABERABERABERABERABERABERABERABERABERABERABERABc/C+HYKRudNIG33Ldbnc1o0nlWGMWG20dO+Yi5Hisb9qQ6h1k8QKpavr5J5HSyuLnuOkn9ABvAbFPVVy974FXr9oLTfxisyf4J1XZVtNoafRvOldY+q3tLmPyn1Z1Npx/a7tqILs0uJ1ZK0ObTvsdWfms/R5BTPN1x4lEtbrLn/Ft/Zex12ZUKoa2U5/tcP+66FLlXOjulMDtMb7ehpH+VHJcR61ouaZ39rmO/QOXIqqKSI2kjew7HtLb8l0c3XLgevV62rfJtfde6LxwPhRtVCydgc1rwbB9rizi03sSN5bq4GIf8Pg5H/Fcu+kZLDaNXRJzrjJ8WkQCtyoOjlkj72acyRzL90IvmuIvbN4l4+Fh3BW+0PYUMwz5zP+PJ8QrTTyphjgZSe0tSpNKXb3L2LkxRxpNe2RxiEfcy0aHZ184E7BbUpAoFko8nUc9nuuU9SdiSk0jS6KyVlEZzeW/cjeN+NxoDEBEJO6B50uzbZmbxG+6/RR7wsO4K32h7CZWd1TckvXGoAmaqoyim0Ueu119V8oQlhLHYu5eBP/Cw7grfaHsJ4WHcFb7Q9hQJjC42AJJ1AC59C9e8JPupPVd8l3zVfcKraOrfCX4XsTjwsO4K32h7CeFh3BW+0PYUH7wk+6k9V3yTvCT7qT1XfJHNVnvx+s736L2LexRxnNcyRxjEeY4NsHZ17i99QXde6wJ2C6hOS2FzYpw5rm/SN3QI/l41NZty7mnqSViSk0jS6Sc50RlPiV4MrLuCt9oewv3wsO4K32h7CgARPczDuMv0nqvr/C9if+Fh3BW+0PYVgU1Q2RjZGm7XtDmna1wuFQCtPJnhfutM6AnxoHaPw33LfQc4ehQ3VKKzEs9m6+y2x12vOeHD+/6JiiIlDQH4Sq/qMq1nuDKcOaHENcZCM5oOh1s3RcaV3sfcMd70bgDZ830TeIOHjn1b9JCp5NU1KSzIotp66dM1Cp4faT/wsO4K32h7CeFh3BW+0PYUART8zDuKnpPVfX+F7H0G03AO0L9WMe5HIOpZKuNmV5LlVc1xb3q3QSPKHeNvsLHwsO4K32h7CgtV5R/Pd7xXkrBUw7jGy2lqU3/P8L2J/wCFh3BW+0PYTwsO4K32h7CgsdK9wu1j3Da1pI/RZd4SfdSeq75I5qvuPekNY/8As/RexOPCw7grfaHsJ4WHcFb7Q9hQfvCT7qT1XfJO8JPupPVd8kc1We/H6zvfovYvxpuLqO4342Gg7laISd1z9bs22Zm8Rvuv0Uhj1DkCr/Kz9V/O/wBaTqipTSZo9fbOrTynB4ax+0YeFh3BW+0PYTwsO4K32h7CgCJ3mYdxmek9V9f4XsXZivjE2uh7qG5jmuLXsvfNOsabC4IsfTsXYVO4jYd71qhnG0ctmP2A38R/QT6CVcSTthyJGk0Gq+Iqy+K3P++IVeS5VXNcW96t0Ejyh3jb7CsNUBVeUfz3e8V3RBSzkW2pqbaFF1vGc9xaGK+PZrZ+4mAM8Rzs4PztzbRbNG1S9VNk08+/Jf1tVsri6KjLCJ9nXTup5U3l5F1FcM5RKaAljLzvH3dg0HYXn/AK4WUXGlxeaOJ1mtA7sRrc4i/c+aBa+29t7TAlLXRlZkI67ajrk66uzi/Ym1TlUnO4hhaP/dnPPpBC1/CdV7Kf1HdtRqhwdLO7MijfId8MF7DaTqHSusMQ67g59ePtKZwrW54K2Op1tn8ouT+y9kdaDKpUDdwwu5uc3/JUgxfyhsqpWQOhex7yQCHB7dDS7STYjUd4qvqvFeri0vppQNrRnj0tutrEYf8AqMHOf8J65lXBxbRPRrNXG2MLG97S3rx+xcyIiRNUecjrab9X+V+LKTkui5eQ5RmiIugIBlYqDm08e8XSPPK0NA94qulZ2VLB5fTxzAX7k8h3E2QAX9YNHSqxVhR1DH7VTWpefDHodnE+SNtdAZc3MDzpdqDsw5hP9+arrXz2u5gXHGppLNY/PYP+OTxmgbG77eg24lzdU570SbO18NOnCa3N5yXQsJoGvaWva1zTra4AgjjBUUwNlIp5rNlBgdtdpYTzxq6QOVSxjw4Aggg6QRpBG0FJyi48TTVXV3RzB5R50tIyJgjja1jRezWiwFzc2G9pJXsiLklSxuRQ+GfOZ/x5PiFaa3MM+cz/AI8nxCtNWq4GAs67+5Y+SjydRz2e65T1QLJR5Oo57Pdcp6q+7rs2Ozvlof3tZXWVndU3JL1xqAKf5Wd1TckvXGoAnKeojN7T+an5fpEgxC/iMHK/4L1cipXE6rZFXQySODGNL7udqF4nAfqQrS/fCj4TF6UvqE3LcW2yLIRpak0t/wD4jsIuP++FHwmL0oMb6PhMXpUHJfcXHPV/UvVHYWE25dzT1LNYTbl3NPUuSVnz8EQLtYuYI76FSwC7205kj257HtNhyi46Vat4WT5/XW7JcmPE4q72JOFu9qyMk2ZJ9E/kedB6HZvRdcFESWVg9qsdc1Ndh9CIuRiphbvqkjlJu62Y/wDEboJ6dfStjDuFBTU8k5t4jDmg77zoaOkkKr5Lzg3ati6+c7MZ8itMouGO71fc2m7YBmfmHS8+mzf7VFVlJIXEucSS4kknfJNySuvgzBOdSVVSRoiaxjL/AHj5WZxHI33lZJKEUjE2SlqbZT+78kvZHGREXYqfQUe5HIOpZLGPcjkHUslUn0RFAVXlH893vFeS9aryj+e73ivJWyPnsusy2cmnmI/Ff/hStQTELGCngowyWaNju6POa46bG1ipH++FHwmL0qusi+U9xtNJdWqIJyXBdp2EXH/fCj4TF6Vt4Pw1BUFwhlZJm2zs3Ta97X9BUfJa7BpWwk8KS9TdVe5Wfqv53+tWEq9ys/Vfzv8AWpaeuhLanys/L9or1EXWw3gQwMp5RcsngY8HZJmjPb6SD08Sfbw8GQjCUouS7OJyVb+IeHu+qUNcbyQ2Y++stt4j+kC19oKqBdrFHDnelU15P0bvEk5hO66DY+nao7YcqI5s/U8xcs8HuZdSoCq8o/nu94q/gb6VQNV5R/Pd7xUGm4stNt9WHn/4SbJp59+S/rarZVTZNPPvyX9bVbK41HXGtkfL+bKEwlOZJpXnW6V7vS4lay6WMeDzBVTRkWtI4t42OOc0+ghc1PR4GWtTU5J8clrZM5YjR5rC3ugkcZRv3J8QnizbDoKlyoCmqnxOD43uY4anMJB9IUywPlPlZZtQwSj7bLNf0jcu/RKWUybyjQaLalUYRrs3Y3Z7CzVrSYOidI2UxsMjNy+wzhotodr1FauB8ZKerH0UgJtpY7xXjlaesaF00tvReRlCxZWGgiIvDs85r684NG/cL8XqiD3IREQeHnUU7ZGOY9oc1wLXNOogjSFVWM2IM1O4vha6WHWM3S9g2ObrI4x02VsopIWOD3Ceq0depjiXHsZ89orpwzidTVV3PjzXn/kj8V19p3ndIKg2GcmtRFd0JE7dg8V4HNOg9BvxJyN8ZeBm79l31b4/yXh7f7IeutgPGaejdeJ5zb+NG7Sx3RvHjFly5Iy0lrgWkGxDhYg7CDqWKlaTW8r4TlXLlReGXbi3jLHXRZ7PFc2wkjOksJ1coOmxXXVN4jYSMNdFp8WU9ycNofob/wDbNVyKvthyJbjY7P1T1FXKlxW5lD4Z85n/AB5PiFaa3MM+cz/jyfEK01YLgY6zrv7lj5KPJ1HPZ7rlPVAslHk6jns91ynqr7uuzY7O+Wh/e1ldZWd1TckvXGoAp/lZ3VNyS9cagCcp6iM3tP5qfl+kEXbxMpmS10LJGte1xfdrgCDaJ5FweMBWr+69JwWn9m35Lyy1QeDrSbPlqYOaaW/BR69IN23nDrV2fuvScFp/Zt+SDFek4LT+zb8lH8Qu4bWxbE+sjqLCbcu5p6lmsJty7mnqSZpj5+CmeSzzuT+nPxGKGBTPJZ53J/Tn4jFZW9RmJ2f8zD7nIxzwT3tWSMAs1/0jOa8nR0ODh0Lhq0spuCO6U7ZwPGhdp/DeQD6Dmn0qrV5VLlRPdoUcze0uD3rzJxkvwvmTPpnHRKM9n4jB4wHK33FsZUsL6Y6Vp1fSycukMHvG3IoRg6udBNHM3XG8OHHY6R0i46VnhjCJqZ5Jz/yPJA2N1Nb0NAHQvOb/APpyiRa1rScz25/HE1AFZ2FsEd64EfEd1mxuf+I6dhd6NXIAoniHgjvisYSLsh+ldsu0+IPWseQFWDj9/Dp+SP4zFxbL+cY+IzoaMaa219sWl6bym0REyUZ9BR7kcg6lksY9yOQdSyVSfREUBVeUfz3e8V5L1qvKP57veK8lbI+ey6zCKzMQMCU81GHyQRPd3V4znsa42FrC5Ckn7r0nBaf2bfkl5XpPGC3q2TOyCmpLeslHqfZJ93U82Prepl+69JwWn9m35LZosFQwXMUUcedbO7m0NvbVe2vWVHZepRxge0my50XKxyTx7G2q9ys/Vfzv9asJV7lZ+q/nf61HT10ObU+Vn5ftFeq2jgMVmCYYtGeKeN0ZO9I2MW07DpHSqlV4Yr+ZU39PH7gU+oeMNFPsiCnKcZcGikHNIJBBBBsQdBBGsEL8Uyyk4B7jOKhgsyY+NbemGk+sNPKHKGqeEuUslXqKXRY632Fr5OcO93pu4OPjwWbyxfyHo3PQNqq2q8o/nu94rfxawyaSpZNpzb5sgG/G7dDqPKAufUOBe4jUXEjkJXEYcmTfeM36nnqIRfGOV5bsEnyaeffkv62q2VU2TTz78l/W1WyldR1y+2R8v5sjuN+KDa5gc0hkzBZrjqc3XmPtvX3966qrCeB5qZ+ZNG5h3idTuNrhoKvdeVTSslaWSMa9p1teA4HoKK7nDd2HWs2bDUPlrdL9/coBFZ2F8mEL7up3mI/Zdd7P18Yek8ig2GcWaikP0sZzb2EjfGYf7t7kNim42xlwM7qNDdRvkt3euBzGSFpDmkgg3BBsQdoI1KcYrZRXtLYqo5zDYCb+ZvP+0OPXyqCoupQUlhkWn1NlEuVB+XYz6Da64uNIOojYv1RfJzhEy0Qa43MLzHc/ZADm+gOA6FKFWyXJeDbU2q2tTXagi/C62tFySn6iIgDCSZrbZzmtubDOIFzrsL6zoKzUPyo+ZM/qGfDeq7osYKmHyc8rQN7OJb6puP0U8KXOOUyq1O0o6e3m5R80XoiqKDKPWtFi+N/G9g/62WcuUqscLAxN42s0j1iR+i9+Hmc9MafHb6f5OzlVpowIZLASuc5ptrdGBv7bG3pVeLYrsISTvMkr3PcdF3bNgGoDiC103XHkxwzOau9X2uyKxk6mK8BfW0zR9+x3Qxwcf0BV4KvMmuLbg7vyRthmlsIOs30Ok5LaBtueJWGk75ZlhGj2TTKunlS7XnyKHwz5zP8AjyfEK01uYZ85n/Hk+IVpp5cDLWdd/csfJR5Oo57Pdcp6oFko8nUc9nuuU9Vfd12bHZ3y0P72srrKzuqbkl641AFP8rO6puSXrjUATlPURm9p/NT8v0iQYh/xGDlf8F6uRfP0MzmODmOc1w1OaSCNFtBC2v21UcIqPaP+a4tqc3nJPodox01bg4535/Re6KiP21UcIqPaP+aftqo4RUe0f81H8M+8e6bh9DL3WE25dzT1KCZL66SR1R3SSR9mxWz3Oda5fe1zo3lO5ty7mnqUE48l4LbT3q+pWJYyfPwUzyWedyf05+IxQwKZ5LPO5P6c/EYn7eozI7P+Zh9yzKqmbLG+N4u17S1w2tcLFUThKhdBNJC7XG8tPHY6HdIselX2q1yo4IzZY6lo0SDMfz2i7T0tv6iV08sSx3l7tejl1KxcY/pkFRF0MA4LNVUxwDU93jEbzBpefQCnW8LJl4Rc5KK4ssrJ1gfuNIJCPHnOefw9UY9F3f3Lax+/h0/JH8Zi7zGBoDQLAAAAbwGoLg4/fw6fkj+MxV6lyrE/E2dtSq0koLsi/wBFNoiKxMSfQUe5HIOpZLGPcjkHUslUn0RFAVXlH893vFeS9aryj+e73ivJWyPnsusy2cmnmI/Ff/hStUJBhKWMZrJpWC97Me5ovtsCvT9tVHCKj2j/AJpWVDbbyX9G14V1xg4vcsF7oqI/bVRwio9o/wCaftuo4RUe0f8ANc/DPvJem4fQy91XuVn6r+d/rU4wW4mCIkkkwsJJ0knMGkqD5Wfqv53+tR0/8iHNpvOkk/t+0V6rwxX8ypv6eP3AqPV4Yr+ZU39PH7gU+p4Iq9i/8kvseuHcEtqqd8Dv5h4p+y8aWu6CqOqKd0b3RvGa5ji1wO84GxC+gFW+U7AOa9tWwaH2ZLbeeB4jukC3QNqjonh8lje19Ny4c7HiuP2/wQNEROmWJXk08+/Jf1tVsqpsmnn35L+tqtlIajrmu2R8v5swZM1xIDgSDYgEGx2HYs1TGNk7mYRqHMc5p7praS07kb4X5S47VsdgKhxA3pA19+lwJ/VdfDtrKZG9rwhNwnF7njd/UXQsJoWvaWuAc1ws4OFwQdYIKqoZTaz/AOA8rD2loYSx2q6hpY6XNaRYtjAZccZ3XRdeLTyOp7YoxuTZysIxtbNK2M3YJXhh13YHkNN9/RZa6LYoKB88jYo2lz3GwHWTsA2p3gjLYc5blx7CyclkRFJI46nTm3GAxo67qZrRwHgptLTxwN05jdJ+08m7ndJJW8q2b5Umzc6Wt1Uxg+KR4VTCbaAeUX/wUXo++0AcY/8AKLnBK0ZoiLw7OJjdgB1bAImvawiQPu4Eg2a4W0at0q/qcm9azctjk5jwPfzVbaKWFsoLCENRs+nUS5Us58Cln4lVo10z+gtPUVi3E6sP1aXpsOsq60UnxEu4U6Fp+p/j2KhpMnda/XGyMbZHt6mZx/RSzAmTSGIh87u7OH8trMB4xrd06OJTJFxK6chinZmnqecZfifgFtC/URQlkVhhDJxVSTSyAwWfK9wu517OeSL+LxrX8GNXtg9d3ZVrop+fmVT2Tp28vPqRfEXFuWibKJczx3NIzCTqBve4G1ShEUUpOTyywpqjVBQjwREsesV5q0wmIx/Rh+dnkjdFlrWB+yVFfBjV7YPXd2Va6LuN0orCFLtnU3Tc5ZyyqPBjV7YPXd2U8GNXtg9d3ZVrouufmQ9Eafx9SqPBjV7YPXd2U8GNXtg9d3ZVrojn5h0Rp/H1IliLitNRGYymP6QMDcwk7kuve4G0KVyNuCNoPUskUUpOTyywppjTBVx4IqgZMazbB67uypFiTifPRzvklMWa6ItGY4k3z2nUWjYVNUUkrpSWGKVbNoqmpxzlBcvGbBPfVLJCB4xbdl/vG6W6d7To6V1EUSeHkfnBTi4vgynP3AruD/8A6RdtS7J/inJSukmnZmPIDGC7XWZrc67SRpOaOg7VNUUsrpSWCuo2ZTTNTTba78ewXKxpwY+ppJYI83Ofm2zjYeLI1xubHeBXVRRJ4eSwnBTi4Pg1gqjwY1e2D13dlPBjV7YPXd2Va6Kbn5lZ0Rp/H1MWCwA4lkiKAtiq5smlW5zjeDS4ndu3zzVh4MavbB67uyrXRT8/MqnsnTvfv9SqPBjV7YPXd2U8GNXtg9d3ZVrojn5nnRGn8fUqjwY1e2D13dlPBjV7YPXd2Va6I5+YdEafx9TwoISyKNhtdsbWm21rQDZRvHvFiat7j3Ix/R90zs8kbrMtawP2SpWiijJxeUWF1Mba3XLgVR4MavbB67uyrKwLSOhpoYnWzo4mMdbSLtaAbFbqLqdkp8SHT6KrTtuGd4WthLB7aiJ8Lxdr2kHi2EcYNj0LZRRjbSawyqTkxq77qA8ec7sr88GNXtg9d3ZVrop+fmVXRGn8fUguJuJdRSVPdpTFm9zc3xHEm5tbQWjYp0iKKUnJ5Y/RRCiHIhwK+xlyezz1Ek8UkREjs7NdnNI0AWvYg6uJR2bEGuafIZw2tfGb9Gdf9FcaKWN8ksCVuyqLJOW9N9xSjsT6wfVpeix6is48SK12qmf/AHFjetwV0IuviJdxD0LT9T/HsVhg7JdO4gzSRxjY3x3cY3gPSVO8B4twUbc2Juk7p7tLncp3hxCwXURRSslLiPUaGmh5gt/e+IREUY4YP0bxPIizRe5PAiIvD0IiIAIiIAIiIAIiIAIiIAIiIAIiIAIiIAIiIAIiIAIiIAIiIAIiIAIiIAIiIAIiIAIiIAIiIAIiIAIiIAIiIAIiIAIiIAIiIAIiIAIiIAIiIAIiIAIiIA//2Q=="/>
          <p:cNvSpPr>
            <a:spLocks noChangeAspect="1" noChangeArrowheads="1"/>
          </p:cNvSpPr>
          <p:nvPr/>
        </p:nvSpPr>
        <p:spPr bwMode="auto">
          <a:xfrm>
            <a:off x="1587501" y="-500063"/>
            <a:ext cx="4486275" cy="1019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606" name="AutoShape 22" descr="data:image/jpeg;base64,/9j/4AAQSkZJRgABAQAAAQABAAD/2wCEAAkGBhIQERUUEBQUFBASFRcQExAQDQ8UFhUQFBQVIBUQExUXHSYeFxkjGRUVHy8gJCcpLiwsFR4xNjAqNSYrLCkBCQoKDgwOGg8PGjUkHyQsNSktMCwvLCosMCw0KiwsLCwsLCosLCwsLywsLCwpLCksLCwsLCwpKSwsLCksLCwsKf/AABEIAMAA8AMBIgACEQEDEQH/xAAbAAEAAgMBAQAAAAAAAAAAAAAAAQUEBgcDAv/EAEkQAAIBAgIFBQoLBgYDAQAAAAABAgMRBBIFBgchMRNBUWFzIjI0U3GBkZOy0RYjJDNykqGxwsPSF0JSg7PBVGJjgpTwdKLhFP/EABoBAQADAQEBAAAAAAAAAAAAAAABAgQDBQb/xAAuEQACAgEDAQUHBQEAAAAAAAAAAQIDEQQSITEFEyJBURQjMjM0UvBxgZGxwST/2gAMAwEAAhEDEQA/AO4ghoAEggAEggAEggAEggAEggAEggAEggAEggAEggAEggAEggAEggAEggAEggABgMAAAAAAAAAAAAAAAAAAAAAAAAAAAAAAAAAAAAAAAAAIBABgMAAAAAAAAAAAAAAAAAAAAAAAAAAAAAAAAAAAAAAAAAIBABgMAAAAAAAAAAAAAAAAAAAAAAAAAAAAAAAAAAAAAAAAAIBABkXDZ41cTGCbm1GK4yk0kvK3wBDaXU9ri5W/CTCf4ih/yKXvPqlp7DTdoV6Mn0KvTb+8na/Qp3kHwmixIufFSqopuTSildttJJLi2zBesOG8fR9fT95CTZZzUerLG4ueVHERnFSg1KL3qUWmmupoxq2mqEJOM61KMlucZVqcWn1psnDDkkstmfcXK74Q4Xx9H19L3kPWLC+Po+vp+8bX6Fe8h9yLG4uYuE0hTq35KpCduPJzjK3U7PcedTTeHg3GdalGSdnGVaCafQ02RjyJ3xSzkz7gwKWnMPNqMK1KUm7JRrU22+hJPeZyYwWUk+hJFyJyK96wYXnr0fX0veMMhyS6ssrgwsLpSlVbVOpTm1vtTqQk7dO5npisfTpJOrOEE9yc5xim+hXfQORvjjOTJuLld8IcL4+j6+l7x8IsL/iKP/Ipe8nayveQ9SxIuYNLTeHm1GNalKT3KKrU22+hJPeeuKx9Okk6k4QT3JznGN30K76Bhk74tZyZNxcrXrDhvH0fX0veWEKiaut6e9NPm6SGmiVJS6M+kxcxsVpGlStytSEL3tnqRje3G13v5hhsdTqq9KcJpbm4TjKz6HZgblnGTJuLny5JIwJaw4WLs69FPoden7xhhzjHqyyuEV0dYcK+Fei30KvTf9zOo1VJXVmnwaaJw0FOMujPLH4hU6c5vhCEptLoim3b0HE9Nadq4ublVe7jClfuYLoS6es7RpbDOpRqQj306c4J9cotL7zhVSjKDcZq04vLKL4qS5mjXpUss8TteU0opdPM2TRez7EV6aqZoU4ySlFTztuL4NpLdu3+cjE6gYulKLUY1EpRd6c99s2/dKz4HnoHXevhYqDSq0VuUJNqUV0Qmr+izOhaB1uw+L7mnLLVtd0p7pdduaS8jJslbH9DlpatJbhJtS/UzNYF8kr9jU9hnDlE7jrBL5JX7Gp7DOHovpFlMr2u8Shj0Oy6kR+QUPofiZzPXNfL6/017ETpupHgFD6H4mcz108Pr/SXsRKaf5rO2v8ApYft/Rj6H1dr4vNyEYyyWzZpxj317cfIyy/Z3jfFxv20D11I1mpYLleWz/GZLZYOXe5736O+RtT2m4P/AFfUsvOVil4VwZtPTppVpzlh+fJ9ag6BrYSFVV4pOc4yilOMtyjbm4bzQNbl8uxHafgidh0XpCNelCrC+SazRzKzt1o49re/l2I7T7oRKUSbsbZp7RgoaeMYvjJV06soSUou04vNGXRJcH6TuOhdJLE0IVY/vxTavwl+9F+R3XmOKaQwLozyvg4xmn0xnFNP7X6DeNmGl91TDy660N/M7Zo+l387L6mO6O5Gbsu112uuXmbFrtpj/wDPhZuLtUn8VT6c0uMl5Fd+Y47Y2raJpjlsTyce8oLL/MlZyfmVl6TXsXgXS5PNxqU1Wy9EZOVl6En5y+njtjz5nLtG122vb0ibTsuXymp2P5kS42qr4ij2v5Uyn2WeE1Ox/HEuNq3zFHtfypnGXzzbU/8AgZznD4dznGC76clCO+3dSdl9pfrZ5jfFx9dApdH11Tr0pyvlhUhN245YyTdjpf7TcH0Ven5n/wCne6U4vwIwaOqiyLdssM17V/UfF0cVRqThFQhNSk1Vg3az5l5S22qr4ij2z/pzL3Qet1DGTcKOfNFZ3nhlVr26eO8o9q3zFHtvy5mWMpStW49WyquvSydbyjmrXo6zqGzrT/LUuRm/jKPe3ffUd1n/ALX3Po6Tm8MJKVKVRd7CUYS6s6lll5Lxa857aG0pLC1o1YfuPev4oPvo+dfbY13QVkWkePo75UWKT6M3LauvB/LU+6B7bK18VW7VewjE2l4qNWnhZwd4z5SUX1OMDM2U/M1+0j7ETM17g9OLzr+PT/Ci131oqVq06MJONCm+Tai7Z5x75ytzX3W6iv0BqhWxkXKGWFNPLnm3ZtcYxSTf2HxrZo+VDF1YyW6c5VoPmcJybvfqd15j50JrRXwe6lJODd3SqJuLfSudN9R3Ufd+7PPnNPUPv84yW2L2a4uCvB06nVGcov8A9kb9qbg50sHShUi4zjFqUHa6eaXQVWg9oeHr2jVvRqvdaW+DfQp++xt0Hcx2zm+JnuaSiiL31MmRr2sGp9DGd1JOFXhysLJtdEuaSLjSVZwpTlHjGEmt196i7OxzfAbUMRGK5WnCpuW9N0357Jr7CtcJy5iddVdTDELejMLTWoGJoXlBKtTW+8N00uuD4+a5rcJWs02mt6knZp8zT4r/ALwN4xW1KUotQoKMmt0pVrpPpyqKuaVRoSnNRgnOcnZRim25G+tz2vvD5zUxp3r2dnUdH6VlitFVJzfxnI1oTfTKEZK/nsn5zlSOs4fRDwui6lOVs6o1ZTtwzyjJuz6rpeY5Miunx4sHftJS93u64Ozaj+AUPof3ZzPXPw+v9JexE6XqS/kFD6H4mc01zXy/EfSXsROWn+azVr/pYft/Rmam6r08c6vKSnDk8luTyb8+a98yf8KNley3D81Wv6aX6DTNX9aKuCz8lGEuUy3zqTtlzWtZr+IuFtPxXi6P1an6jpZC5y8L4M2nt0ca0rFydF0Vo5YejClFtxprKnK13Z89kcg1w8OxP0/wROh6laz1cbyvKxhHk3FLImr5s173b6Ec91w8NxPafgic6E42NM1doTjZp4yh0ybDrpoq+Ew2IS3wpU6VT6EoJxb8krr/AHGp6I0lLDVoVYb3BvdfimmnFvo3/YdeoaPjXwMKU+9qUIRf1I2fmdmcaxGGlTnKE1aUJOEl5GdNPLcnBmXtCp1yjbHzRnaD0fLGYqMJNvPPPVl/lvebfl3+ktdosFHGJLclSgkuq8i/2ZaGy054iS7qp8XB/wCnF9011OXsootpXhv8qH3yEZ7rsLyE6XDR7n1k8mRss8Kqdi/biXG1X5ij2r/pzKfZcrYmp2P5kC42qv4ij2r/AKUznL55pq+gf55nPsBQVStTptu1SpCDatdKTSdjof7K8P42v6aX6DnGFxLpzjOKV4SjNJ3teLTSfoNrW1DFeLo/VqfqO10LG/AYNHZpoRauWWbjq/qZTwU5TpzqScllfKOFrXTurRRUbVvmKPbflVDA0VtGxFWvTpyhSUalSMG4xnezfNeRnbVPmKPbflTM0YSjatx6tllVmlmqVwit2cYGFeni6dRXhNU4teVVN66/calpTRssPWlSn30Ha/TF97PzrebtsoXhP8r7qhl7R9AZ6axEF3dLdUtffR33fmbv5LnVWbbWjI9N3ujjJdUc/raQlKjTpS3qlOcoO/CM0rx9Kv52b5sp+Zr9pH2Ec5fDyf8Ad50bZW/ia/aL+mjpqElXwcOzpOWoWfzg2nS+gqOLhlrRT/hkt0ovpjLijQ9MbNK0N+Gkqkf4J2jPzNdzL7DI0lr/AIjD4qtTcYVKcJ2UWsrSst2aP90z6e1Z28G3/wDkbvYM8I2wSwejqLdHc2p9UaJWoOEnCcWpxeWUZLenfen1dZ0rZhpSpUpVKc5OUaLhkbu2oTT7hvnSy7vL1HPdKaRliKsqtS2ab4R4Jc0V5vSdH2a6GqUaVSpVTi6zi4xkrPJFO0mua9+HkO2oxs56mHs2L9o8Hwm31qakmpK6aaafOnxRrtXZ9gW91LL1QqTS9FzZWDz1JrofSTqhP4lk1j9neB8XL1tT3lnovV3D4b5mnGD4Zkryt0OT326i0BLnJ9WVjRXF5jFHhiMPGpCUJ74zThJb98WrNfaUb1AwPiV9ep7zYwQpNdC06oT+JZMXBYCFGnGnTWWEFaMbt2XnKzG6mYStUlUqUs05u8pZ5q+5cyfUXoCbXKEq4SW1o134AYHxK9ZU94eoGB8SvWVPebECd8vUp7PV9qKvRWgKGFzchDJntms5O7V7cX1sxcbqZg605VKlJSnN3lLPNXdrX3PoRfAbnnOS3cwa244PGhQUIqEVaMEopf5UrJehIpdIalYSvUdSpTbqStmkpyjdpWvZM2AEKTXQmVcZrElkxcHg4UYRp01aEEoxXQkYGktVcNiKnKVqeadlG+ea3LgrJlyBlrlEuuLWGuCo0TqzhsLJzoU8k5LK3mm+5ve29s99K6Eo4qMY14Z4xeaKzSVnZq+7qb9JYAZeckd3Dbtxwa6tQMD4lesq+8fADA+JXrKnvNiBO+XqU9mq+1fwUOH1JwVOUZwopTg1KMs9TdJcHvZm6V0HRxUVGvDPGLzJNyVpWavu6myxA3POSypglhLgrNEav0MJm5CGTPbN3UnfLe3F9bM6rRUk1JXTVmnzpq1j1BXLLqEYralwa58AMD4lfXqfqLHRWgaOFTjQgoKTzNJyd3a19/UWQJcm+Gykaa4vKSKHH6m4OvNzqUlnk7ylGc4tvpdmYq2eYHxcvW1PebQC2+S8ystPVJ5cUUWj9TcJQlmp0VnXCU25teTNexdwhY+gVbb6nSFcYfCsBgMEFwAAAAAAAAAAAAAAAAAAAAAAAAAAAAAAAAAAAAAAAEAgAwGAAAAAAAAAAAAAAAAAAAAAAAAAAAAAAAAAAAAAAAAAEAgAwGAAAAAAAAAAAAAAAAAAAAAAAAAAAAAAAAAAAAAAAAAEAgAwSACASACASACASACASACASACASACASACASACASACASACASACASACASACAiQAf/9k="/>
          <p:cNvSpPr>
            <a:spLocks noChangeAspect="1" noChangeArrowheads="1"/>
          </p:cNvSpPr>
          <p:nvPr/>
        </p:nvSpPr>
        <p:spPr bwMode="auto">
          <a:xfrm>
            <a:off x="1587500" y="-889000"/>
            <a:ext cx="228600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608" name="AutoShape 24" descr="data:image/jpeg;base64,/9j/4AAQSkZJRgABAQAAAQABAAD/2wCEAAkGBhIQERUUEBQUFBASFRcQExAQDQ8UFhUQFBQVIBUQExUXHSYeFxkjGRUVHy8gJCcpLiwsFR4xNjAqNSYrLCkBCQoKDgwOGg8PGjUkHyQsNSktMCwvLCosMCw0KiwsLCwsLCosLCwsLywsLCwpLCksLCwsLCwpKSwsLCksLCwsKf/AABEIAMAA8AMBIgACEQEDEQH/xAAbAAEAAgMBAQAAAAAAAAAAAAAAAQUEBgcDAv/EAEkQAAIBAgIFBQoLBgYDAQAAAAABAgMRBBIFBgchMRNBUWFzIjI0U3GBkZOy0RYjJDNykqGxwsPSF0JSg7PBVGJjgpTwdKLhFP/EABoBAQADAQEBAAAAAAAAAAAAAAABAgQDBQb/xAAuEQACAgEDAQUHBQEAAAAAAAAAAQIDEQQSITEFEyJBURQjMjM0UvBxgZGxwST/2gAMAwEAAhEDEQA/AO4ghoAEggAEggAEggAEggAEggAEggAEggAEggAEggAEggAEggAEggAEggAEggABgMAAAAAAAAAAAAAAAAAAAAAAAAAAAAAAAAAAAAAAAAAIBABgMAAAAAAAAAAAAAAAAAAAAAAAAAAAAAAAAAAAAAAAAAIBABgMAAAAAAAAAAAAAAAAAAAAAAAAAAAAAAAAAAAAAAAAAIBABkXDZ41cTGCbm1GK4yk0kvK3wBDaXU9ri5W/CTCf4ih/yKXvPqlp7DTdoV6Mn0KvTb+8na/Qp3kHwmixIufFSqopuTSildttJJLi2zBesOG8fR9fT95CTZZzUerLG4ueVHERnFSg1KL3qUWmmupoxq2mqEJOM61KMlucZVqcWn1psnDDkkstmfcXK74Q4Xx9H19L3kPWLC+Po+vp+8bX6Fe8h9yLG4uYuE0hTq35KpCduPJzjK3U7PcedTTeHg3GdalGSdnGVaCafQ02RjyJ3xSzkz7gwKWnMPNqMK1KUm7JRrU22+hJPeZyYwWUk+hJFyJyK96wYXnr0fX0veMMhyS6ssrgwsLpSlVbVOpTm1vtTqQk7dO5npisfTpJOrOEE9yc5xim+hXfQORvjjOTJuLld8IcL4+j6+l7x8IsL/iKP/Ipe8nayveQ9SxIuYNLTeHm1GNalKT3KKrU22+hJPeeuKx9Okk6k4QT3JznGN30K76Bhk74tZyZNxcrXrDhvH0fX0veWEKiaut6e9NPm6SGmiVJS6M+kxcxsVpGlStytSEL3tnqRje3G13v5hhsdTqq9KcJpbm4TjKz6HZgblnGTJuLny5JIwJaw4WLs69FPoden7xhhzjHqyyuEV0dYcK+Fei30KvTf9zOo1VJXVmnwaaJw0FOMujPLH4hU6c5vhCEptLoim3b0HE9Nadq4ublVe7jClfuYLoS6es7RpbDOpRqQj306c4J9cotL7zhVSjKDcZq04vLKL4qS5mjXpUss8TteU0opdPM2TRez7EV6aqZoU4ySlFTztuL4NpLdu3+cjE6gYulKLUY1EpRd6c99s2/dKz4HnoHXevhYqDSq0VuUJNqUV0Qmr+izOhaB1uw+L7mnLLVtd0p7pdduaS8jJslbH9DlpatJbhJtS/UzNYF8kr9jU9hnDlE7jrBL5JX7Gp7DOHovpFlMr2u8Shj0Oy6kR+QUPofiZzPXNfL6/017ETpupHgFD6H4mcz108Pr/SXsRKaf5rO2v8ApYft/Rj6H1dr4vNyEYyyWzZpxj317cfIyy/Z3jfFxv20D11I1mpYLleWz/GZLZYOXe5736O+RtT2m4P/AFfUsvOVil4VwZtPTppVpzlh+fJ9ag6BrYSFVV4pOc4yilOMtyjbm4bzQNbl8uxHafgidh0XpCNelCrC+SazRzKzt1o49re/l2I7T7oRKUSbsbZp7RgoaeMYvjJV06soSUou04vNGXRJcH6TuOhdJLE0IVY/vxTavwl+9F+R3XmOKaQwLozyvg4xmn0xnFNP7X6DeNmGl91TDy660N/M7Zo+l387L6mO6O5Gbsu112uuXmbFrtpj/wDPhZuLtUn8VT6c0uMl5Fd+Y47Y2raJpjlsTyce8oLL/MlZyfmVl6TXsXgXS5PNxqU1Wy9EZOVl6En5y+njtjz5nLtG122vb0ibTsuXymp2P5kS42qr4ij2v5Uyn2WeE1Ox/HEuNq3zFHtfypnGXzzbU/8AgZznD4dznGC76clCO+3dSdl9pfrZ5jfFx9dApdH11Tr0pyvlhUhN245YyTdjpf7TcH0Ven5n/wCne6U4vwIwaOqiyLdssM17V/UfF0cVRqThFQhNSk1Vg3az5l5S22qr4ij2z/pzL3Qet1DGTcKOfNFZ3nhlVr26eO8o9q3zFHtvy5mWMpStW49WyquvSydbyjmrXo6zqGzrT/LUuRm/jKPe3ffUd1n/ALX3Po6Tm8MJKVKVRd7CUYS6s6lll5Lxa857aG0pLC1o1YfuPev4oPvo+dfbY13QVkWkePo75UWKT6M3LauvB/LU+6B7bK18VW7VewjE2l4qNWnhZwd4z5SUX1OMDM2U/M1+0j7ETM17g9OLzr+PT/Ci131oqVq06MJONCm+Tai7Z5x75ytzX3W6iv0BqhWxkXKGWFNPLnm3ZtcYxSTf2HxrZo+VDF1YyW6c5VoPmcJybvfqd15j50JrRXwe6lJODd3SqJuLfSudN9R3Ufd+7PPnNPUPv84yW2L2a4uCvB06nVGcov8A9kb9qbg50sHShUi4zjFqUHa6eaXQVWg9oeHr2jVvRqvdaW+DfQp++xt0Hcx2zm+JnuaSiiL31MmRr2sGp9DGd1JOFXhysLJtdEuaSLjSVZwpTlHjGEmt196i7OxzfAbUMRGK5WnCpuW9N0357Jr7CtcJy5iddVdTDELejMLTWoGJoXlBKtTW+8N00uuD4+a5rcJWs02mt6knZp8zT4r/ALwN4xW1KUotQoKMmt0pVrpPpyqKuaVRoSnNRgnOcnZRim25G+tz2vvD5zUxp3r2dnUdH6VlitFVJzfxnI1oTfTKEZK/nsn5zlSOs4fRDwui6lOVs6o1ZTtwzyjJuz6rpeY5Miunx4sHftJS93u64Ozaj+AUPof3ZzPXPw+v9JexE6XqS/kFD6H4mc01zXy/EfSXsROWn+azVr/pYft/Rmam6r08c6vKSnDk8luTyb8+a98yf8KNley3D81Wv6aX6DTNX9aKuCz8lGEuUy3zqTtlzWtZr+IuFtPxXi6P1an6jpZC5y8L4M2nt0ca0rFydF0Vo5YejClFtxprKnK13Z89kcg1w8OxP0/wROh6laz1cbyvKxhHk3FLImr5s173b6Ec91w8NxPafgic6E42NM1doTjZp4yh0ybDrpoq+Ew2IS3wpU6VT6EoJxb8krr/AHGp6I0lLDVoVYb3BvdfimmnFvo3/YdeoaPjXwMKU+9qUIRf1I2fmdmcaxGGlTnKE1aUJOEl5GdNPLcnBmXtCp1yjbHzRnaD0fLGYqMJNvPPPVl/lvebfl3+ktdosFHGJLclSgkuq8i/2ZaGy054iS7qp8XB/wCnF9011OXsootpXhv8qH3yEZ7rsLyE6XDR7n1k8mRss8Kqdi/biXG1X5ij2r/pzKfZcrYmp2P5kC42qv4ij2r/AKUznL55pq+gf55nPsBQVStTptu1SpCDatdKTSdjof7K8P42v6aX6DnGFxLpzjOKV4SjNJ3teLTSfoNrW1DFeLo/VqfqO10LG/AYNHZpoRauWWbjq/qZTwU5TpzqScllfKOFrXTurRRUbVvmKPbflVDA0VtGxFWvTpyhSUalSMG4xnezfNeRnbVPmKPbflTM0YSjatx6tllVmlmqVwit2cYGFeni6dRXhNU4teVVN66/calpTRssPWlSn30Ha/TF97PzrebtsoXhP8r7qhl7R9AZ6axEF3dLdUtffR33fmbv5LnVWbbWjI9N3ujjJdUc/raQlKjTpS3qlOcoO/CM0rx9Kv52b5sp+Zr9pH2Ec5fDyf8Ad50bZW/ia/aL+mjpqElXwcOzpOWoWfzg2nS+gqOLhlrRT/hkt0ovpjLijQ9MbNK0N+Gkqkf4J2jPzNdzL7DI0lr/AIjD4qtTcYVKcJ2UWsrSst2aP90z6e1Z28G3/wDkbvYM8I2wSwejqLdHc2p9UaJWoOEnCcWpxeWUZLenfen1dZ0rZhpSpUpVKc5OUaLhkbu2oTT7hvnSy7vL1HPdKaRliKsqtS2ab4R4Jc0V5vSdH2a6GqUaVSpVTi6zi4xkrPJFO0mua9+HkO2oxs56mHs2L9o8Hwm31qakmpK6aaafOnxRrtXZ9gW91LL1QqTS9FzZWDz1JrofSTqhP4lk1j9neB8XL1tT3lnovV3D4b5mnGD4Zkryt0OT326i0BLnJ9WVjRXF5jFHhiMPGpCUJ74zThJb98WrNfaUb1AwPiV9ep7zYwQpNdC06oT+JZMXBYCFGnGnTWWEFaMbt2XnKzG6mYStUlUqUs05u8pZ5q+5cyfUXoCbXKEq4SW1o134AYHxK9ZU94eoGB8SvWVPebECd8vUp7PV9qKvRWgKGFzchDJntms5O7V7cX1sxcbqZg605VKlJSnN3lLPNXdrX3PoRfAbnnOS3cwa244PGhQUIqEVaMEopf5UrJehIpdIalYSvUdSpTbqStmkpyjdpWvZM2AEKTXQmVcZrElkxcHg4UYRp01aEEoxXQkYGktVcNiKnKVqeadlG+ea3LgrJlyBlrlEuuLWGuCo0TqzhsLJzoU8k5LK3mm+5ve29s99K6Eo4qMY14Z4xeaKzSVnZq+7qb9JYAZeckd3Dbtxwa6tQMD4lesq+8fADA+JXrKnvNiBO+XqU9mq+1fwUOH1JwVOUZwopTg1KMs9TdJcHvZm6V0HRxUVGvDPGLzJNyVpWavu6myxA3POSypglhLgrNEav0MJm5CGTPbN3UnfLe3F9bM6rRUk1JXTVmnzpq1j1BXLLqEYralwa58AMD4lfXqfqLHRWgaOFTjQgoKTzNJyd3a19/UWQJcm+Gykaa4vKSKHH6m4OvNzqUlnk7ylGc4tvpdmYq2eYHxcvW1PebQC2+S8ystPVJ5cUUWj9TcJQlmp0VnXCU25teTNexdwhY+gVbb6nSFcYfCsBgMEFwAAAAAAAAAAAAAAAAAAAAAAAAAAAAAAAAAAAAAAAEAgAwGAAAAAAAAAAAAAAAAAAAAAAAAAAAAAAAAAAAAAAAAAEAgAwGAAAAAAAAAAAAAAAAAAAAAAAAAAAAAAAAAAAAAAAAAEAgAwSACASACASACASACASACASACASACASACASACASACASACASACASACASACAiQAf/9k="/>
          <p:cNvSpPr>
            <a:spLocks noChangeAspect="1" noChangeArrowheads="1"/>
          </p:cNvSpPr>
          <p:nvPr/>
        </p:nvSpPr>
        <p:spPr bwMode="auto">
          <a:xfrm>
            <a:off x="1587500" y="-889000"/>
            <a:ext cx="228600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B8DEBCF-527F-7345-BB9A-C6996BB82EEC}"/>
              </a:ext>
            </a:extLst>
          </p:cNvPr>
          <p:cNvPicPr>
            <a:picLocks noChangeAspect="1"/>
          </p:cNvPicPr>
          <p:nvPr/>
        </p:nvPicPr>
        <p:blipFill>
          <a:blip r:embed="rId3"/>
          <a:stretch>
            <a:fillRect/>
          </a:stretch>
        </p:blipFill>
        <p:spPr>
          <a:xfrm>
            <a:off x="4536533" y="3505200"/>
            <a:ext cx="5902866" cy="3124200"/>
          </a:xfrm>
          <a:prstGeom prst="rect">
            <a:avLst/>
          </a:prstGeom>
        </p:spPr>
      </p:pic>
    </p:spTree>
    <p:extLst>
      <p:ext uri="{BB962C8B-B14F-4D97-AF65-F5344CB8AC3E}">
        <p14:creationId xmlns:p14="http://schemas.microsoft.com/office/powerpoint/2010/main" val="4178530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tx2"/>
                                      </p:to>
                                    </p:animClr>
                                  </p:sub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000"/>
            <a:ext cx="8534400" cy="1143000"/>
          </a:xfrm>
        </p:spPr>
        <p:txBody>
          <a:bodyPr>
            <a:normAutofit fontScale="90000"/>
          </a:bodyPr>
          <a:lstStyle/>
          <a:p>
            <a:r>
              <a:rPr lang="en-US" u="sng" dirty="0"/>
              <a:t>Transportation Cost</a:t>
            </a:r>
            <a:r>
              <a:rPr lang="en-US" dirty="0"/>
              <a:t> Challenge Solution: </a:t>
            </a:r>
            <a:r>
              <a:rPr lang="en-US" dirty="0">
                <a:solidFill>
                  <a:srgbClr val="FF0000"/>
                </a:solidFill>
              </a:rPr>
              <a:t>third party logistics (3PL)</a:t>
            </a:r>
          </a:p>
        </p:txBody>
      </p:sp>
      <p:sp>
        <p:nvSpPr>
          <p:cNvPr id="3" name="Content Placeholder 2"/>
          <p:cNvSpPr>
            <a:spLocks noGrp="1"/>
          </p:cNvSpPr>
          <p:nvPr>
            <p:ph idx="1"/>
          </p:nvPr>
        </p:nvSpPr>
        <p:spPr>
          <a:xfrm>
            <a:off x="1981200" y="2667000"/>
            <a:ext cx="8229600" cy="3352800"/>
          </a:xfrm>
        </p:spPr>
        <p:txBody>
          <a:bodyPr>
            <a:normAutofit/>
          </a:bodyPr>
          <a:lstStyle/>
          <a:p>
            <a:r>
              <a:rPr lang="en-US" sz="2800" dirty="0"/>
              <a:t>Outsource logistics (distribution, warehousing, and fulfillment services) to a third party</a:t>
            </a:r>
          </a:p>
          <a:p>
            <a:pPr lvl="1">
              <a:buFont typeface="Apple Symbols" panose="02000000000000000000" pitchFamily="2" charset="-79"/>
              <a:buChar char="⎼"/>
            </a:pPr>
            <a:r>
              <a:rPr lang="en-US" dirty="0"/>
              <a:t>The original company does not need to own warehouse or transport facilities</a:t>
            </a:r>
            <a:endParaRPr lang="en-US" sz="3300" dirty="0"/>
          </a:p>
          <a:p>
            <a:pPr lvl="1">
              <a:buFont typeface="Apple Symbols" panose="02000000000000000000" pitchFamily="2" charset="-79"/>
              <a:buChar char="⎼"/>
            </a:pPr>
            <a:r>
              <a:rPr lang="en-US" dirty="0"/>
              <a:t>3PL may have better related knowledge, greater expertise and more global networks to ensure greater time and cost efficiencies</a:t>
            </a:r>
            <a:endParaRPr lang="en-US" sz="3000" dirty="0"/>
          </a:p>
        </p:txBody>
      </p:sp>
    </p:spTree>
    <p:extLst>
      <p:ext uri="{BB962C8B-B14F-4D97-AF65-F5344CB8AC3E}">
        <p14:creationId xmlns:p14="http://schemas.microsoft.com/office/powerpoint/2010/main" val="34834648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D9BB-D9F3-40D2-9ECF-E83827879FA9}"/>
              </a:ext>
            </a:extLst>
          </p:cNvPr>
          <p:cNvSpPr>
            <a:spLocks noGrp="1"/>
          </p:cNvSpPr>
          <p:nvPr>
            <p:ph type="title"/>
          </p:nvPr>
        </p:nvSpPr>
        <p:spPr>
          <a:xfrm>
            <a:off x="2103120" y="1447800"/>
            <a:ext cx="8229600" cy="1143000"/>
          </a:xfrm>
        </p:spPr>
        <p:txBody>
          <a:bodyPr>
            <a:normAutofit fontScale="90000"/>
          </a:bodyPr>
          <a:lstStyle/>
          <a:p>
            <a:r>
              <a:rPr lang="en-US" dirty="0"/>
              <a:t>Will Globalization/Offshoring Always Be the Best Choice?</a:t>
            </a:r>
          </a:p>
        </p:txBody>
      </p:sp>
      <p:sp>
        <p:nvSpPr>
          <p:cNvPr id="3" name="Content Placeholder 2">
            <a:extLst>
              <a:ext uri="{FF2B5EF4-FFF2-40B4-BE49-F238E27FC236}">
                <a16:creationId xmlns:a16="http://schemas.microsoft.com/office/drawing/2014/main" id="{98133013-0CFF-49BE-985F-40C8CBF38AB4}"/>
              </a:ext>
            </a:extLst>
          </p:cNvPr>
          <p:cNvSpPr>
            <a:spLocks noGrp="1"/>
          </p:cNvSpPr>
          <p:nvPr>
            <p:ph idx="1"/>
          </p:nvPr>
        </p:nvSpPr>
        <p:spPr>
          <a:xfrm>
            <a:off x="2133600" y="2971800"/>
            <a:ext cx="8229600" cy="1798320"/>
          </a:xfrm>
        </p:spPr>
        <p:txBody>
          <a:bodyPr>
            <a:normAutofit fontScale="92500" lnSpcReduction="20000"/>
          </a:bodyPr>
          <a:lstStyle/>
          <a:p>
            <a:endParaRPr lang="en-US" dirty="0"/>
          </a:p>
          <a:p>
            <a:r>
              <a:rPr lang="en-US" sz="3600" b="1" dirty="0">
                <a:latin typeface="+mj-lt"/>
              </a:rPr>
              <a:t>May or May Not Be</a:t>
            </a:r>
          </a:p>
          <a:p>
            <a:pPr lvl="1"/>
            <a:r>
              <a:rPr lang="en-US" sz="3400" b="1" dirty="0">
                <a:latin typeface="+mj-lt"/>
              </a:rPr>
              <a:t> </a:t>
            </a:r>
            <a:r>
              <a:rPr lang="en-US" sz="3400" dirty="0">
                <a:latin typeface="+mj-lt"/>
              </a:rPr>
              <a:t>There are tradeoffs between opportunities and challenges</a:t>
            </a:r>
          </a:p>
        </p:txBody>
      </p:sp>
    </p:spTree>
    <p:extLst>
      <p:ext uri="{BB962C8B-B14F-4D97-AF65-F5344CB8AC3E}">
        <p14:creationId xmlns:p14="http://schemas.microsoft.com/office/powerpoint/2010/main" val="4577858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16394"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a:p>
        </p:txBody>
      </p:sp>
      <p:sp>
        <p:nvSpPr>
          <p:cNvPr id="5" name="Title 1">
            <a:extLst>
              <a:ext uri="{FF2B5EF4-FFF2-40B4-BE49-F238E27FC236}">
                <a16:creationId xmlns:a16="http://schemas.microsoft.com/office/drawing/2014/main" id="{A3CEED5A-DC2D-427E-897F-4496140BC618}"/>
              </a:ext>
            </a:extLst>
          </p:cNvPr>
          <p:cNvSpPr>
            <a:spLocks noGrp="1"/>
          </p:cNvSpPr>
          <p:nvPr>
            <p:ph type="title" sz="quarter"/>
          </p:nvPr>
        </p:nvSpPr>
        <p:spPr>
          <a:xfrm>
            <a:off x="0" y="0"/>
            <a:ext cx="12192000" cy="762000"/>
          </a:xfrm>
        </p:spPr>
        <p:txBody>
          <a:bodyPr/>
          <a:lstStyle/>
          <a:p>
            <a:r>
              <a:rPr lang="en-US" dirty="0"/>
              <a:t>Supply Chain &amp; Globalization</a:t>
            </a:r>
          </a:p>
        </p:txBody>
      </p:sp>
      <p:sp>
        <p:nvSpPr>
          <p:cNvPr id="2" name="Rectangle 1">
            <a:extLst>
              <a:ext uri="{FF2B5EF4-FFF2-40B4-BE49-F238E27FC236}">
                <a16:creationId xmlns:a16="http://schemas.microsoft.com/office/drawing/2014/main" id="{A1845AFF-C4C3-4830-9789-B5D52D4E5EDF}"/>
              </a:ext>
            </a:extLst>
          </p:cNvPr>
          <p:cNvSpPr/>
          <p:nvPr/>
        </p:nvSpPr>
        <p:spPr>
          <a:xfrm>
            <a:off x="0" y="795239"/>
            <a:ext cx="12192000" cy="4154984"/>
          </a:xfrm>
          <a:prstGeom prst="rect">
            <a:avLst/>
          </a:prstGeom>
        </p:spPr>
        <p:txBody>
          <a:bodyPr wrap="square">
            <a:spAutoFit/>
          </a:bodyPr>
          <a:lstStyle/>
          <a:p>
            <a:r>
              <a:rPr lang="en-US" sz="2400" dirty="0">
                <a:latin typeface="Book Antiqua" pitchFamily="18" charset="0"/>
              </a:rPr>
              <a:t>The supply chain for an organization is the network of enterprises that the organization uses to deliver products to the consumer. It includes the organization itself, its suppliers and suppliers of its suppliers, any down steam operations that may process the products further, and distributors, wholesalers, retailers, and transportation systems.  Supply Chain does not include competitors. Global supply chain or global operations management is when the chain expands over more than one country. </a:t>
            </a:r>
          </a:p>
          <a:p>
            <a:endParaRPr lang="en-US" sz="2400" dirty="0">
              <a:latin typeface="Book Antiqua" pitchFamily="18" charset="0"/>
            </a:endParaRPr>
          </a:p>
          <a:p>
            <a:r>
              <a:rPr lang="en-US" sz="2400" dirty="0">
                <a:latin typeface="Book Antiqua" pitchFamily="18" charset="0"/>
              </a:rPr>
              <a:t>Globalization in supply chain is often called “offshoring”, which is a supply chain strategy that involves moving part of the supply chain processes to a foreign country.</a:t>
            </a:r>
          </a:p>
          <a:p>
            <a:endParaRPr lang="en-US" sz="2400" dirty="0">
              <a:latin typeface="Book Antiqua" pitchFamily="18" charset="0"/>
            </a:endParaRPr>
          </a:p>
          <a:p>
            <a:r>
              <a:rPr lang="en-US" sz="2400" dirty="0">
                <a:latin typeface="Book Antiqua" pitchFamily="18" charset="0"/>
              </a:rPr>
              <a:t>There are Opportunities, Challenges, and Solutions.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25607"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a:p>
        </p:txBody>
      </p:sp>
      <p:sp>
        <p:nvSpPr>
          <p:cNvPr id="633866" name="Rectangle 10"/>
          <p:cNvSpPr>
            <a:spLocks noChangeArrowheads="1"/>
          </p:cNvSpPr>
          <p:nvPr/>
        </p:nvSpPr>
        <p:spPr bwMode="auto">
          <a:xfrm>
            <a:off x="-76200" y="762815"/>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AutoNum type="arabicPeriod"/>
            </a:pPr>
            <a:r>
              <a:rPr lang="en-US" sz="2400" dirty="0">
                <a:latin typeface="Book Antiqua" pitchFamily="18" charset="0"/>
              </a:rPr>
              <a:t>While selecting a factory location in a foreign country, consideration should be given to</a:t>
            </a:r>
          </a:p>
          <a:p>
            <a:endParaRPr lang="en-US" sz="1000" dirty="0">
              <a:latin typeface="Book Antiqua" pitchFamily="18" charset="0"/>
            </a:endParaRPr>
          </a:p>
          <a:p>
            <a:pPr marL="914400" lvl="1" indent="-457200">
              <a:buFont typeface="+mj-lt"/>
              <a:buAutoNum type="alphaUcPeriod"/>
            </a:pPr>
            <a:r>
              <a:rPr lang="en-US" sz="2200" dirty="0">
                <a:latin typeface="Book Antiqua" pitchFamily="18" charset="0"/>
              </a:rPr>
              <a:t>Culture 			</a:t>
            </a:r>
          </a:p>
          <a:p>
            <a:pPr marL="914400" lvl="1" indent="-457200">
              <a:buFont typeface="+mj-lt"/>
              <a:buAutoNum type="alphaUcPeriod"/>
            </a:pPr>
            <a:r>
              <a:rPr lang="en-US" sz="2200" dirty="0">
                <a:latin typeface="Book Antiqua" pitchFamily="18" charset="0"/>
              </a:rPr>
              <a:t>Legal system			</a:t>
            </a:r>
          </a:p>
          <a:p>
            <a:pPr marL="914400" lvl="1" indent="-457200">
              <a:buFont typeface="+mj-lt"/>
              <a:buAutoNum type="alphaUcPeriod"/>
            </a:pPr>
            <a:r>
              <a:rPr lang="en-US" sz="2200" dirty="0">
                <a:latin typeface="Book Antiqua" pitchFamily="18" charset="0"/>
              </a:rPr>
              <a:t>Monetary policies	</a:t>
            </a:r>
          </a:p>
          <a:p>
            <a:pPr marL="914400" lvl="1" indent="-457200">
              <a:buFont typeface="+mj-lt"/>
              <a:buAutoNum type="alphaUcPeriod"/>
            </a:pPr>
            <a:r>
              <a:rPr lang="en-US" sz="2200" dirty="0">
                <a:latin typeface="Book Antiqua" pitchFamily="18" charset="0"/>
              </a:rPr>
              <a:t>Transportation infrastructure</a:t>
            </a:r>
          </a:p>
          <a:p>
            <a:pPr marL="914400" lvl="1" indent="-457200">
              <a:buFont typeface="+mj-lt"/>
              <a:buAutoNum type="alphaUcPeriod"/>
            </a:pPr>
            <a:r>
              <a:rPr lang="en-US" sz="2200" dirty="0">
                <a:latin typeface="Book Antiqua" pitchFamily="18" charset="0"/>
              </a:rPr>
              <a:t>All answers are correct</a:t>
            </a:r>
          </a:p>
        </p:txBody>
      </p:sp>
      <p:sp>
        <p:nvSpPr>
          <p:cNvPr id="5" name="Title 1">
            <a:extLst>
              <a:ext uri="{FF2B5EF4-FFF2-40B4-BE49-F238E27FC236}">
                <a16:creationId xmlns:a16="http://schemas.microsoft.com/office/drawing/2014/main" id="{A3CEED5A-DC2D-427E-897F-4496140BC618}"/>
              </a:ext>
            </a:extLst>
          </p:cNvPr>
          <p:cNvSpPr>
            <a:spLocks noGrp="1"/>
          </p:cNvSpPr>
          <p:nvPr>
            <p:ph type="title" sz="quarter"/>
          </p:nvPr>
        </p:nvSpPr>
        <p:spPr>
          <a:xfrm>
            <a:off x="0" y="0"/>
            <a:ext cx="12192000" cy="762000"/>
          </a:xfrm>
        </p:spPr>
        <p:txBody>
          <a:bodyPr/>
          <a:lstStyle/>
          <a:p>
            <a:r>
              <a:rPr lang="en-US" dirty="0"/>
              <a:t>Questions</a:t>
            </a:r>
          </a:p>
        </p:txBody>
      </p:sp>
      <p:sp>
        <p:nvSpPr>
          <p:cNvPr id="6" name="Rectangle 10">
            <a:extLst>
              <a:ext uri="{FF2B5EF4-FFF2-40B4-BE49-F238E27FC236}">
                <a16:creationId xmlns:a16="http://schemas.microsoft.com/office/drawing/2014/main" id="{BAD130D1-FC16-42EA-8447-B518DD343FEB}"/>
              </a:ext>
            </a:extLst>
          </p:cNvPr>
          <p:cNvSpPr>
            <a:spLocks noChangeArrowheads="1"/>
          </p:cNvSpPr>
          <p:nvPr/>
        </p:nvSpPr>
        <p:spPr bwMode="auto">
          <a:xfrm>
            <a:off x="0" y="3581400"/>
            <a:ext cx="12192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itchFamily="18" charset="0"/>
              </a:rPr>
              <a:t>2. Which of the following represent reasons for global operations?</a:t>
            </a:r>
          </a:p>
          <a:p>
            <a:endParaRPr lang="en-US" sz="1000" dirty="0">
              <a:latin typeface="Book Antiqua" pitchFamily="18" charset="0"/>
            </a:endParaRPr>
          </a:p>
          <a:p>
            <a:pPr marL="914400" lvl="1" indent="-457200">
              <a:buFont typeface="+mj-lt"/>
              <a:buAutoNum type="alphaUcPeriod"/>
            </a:pPr>
            <a:r>
              <a:rPr lang="en-US" sz="2200" dirty="0">
                <a:latin typeface="Book Antiqua" pitchFamily="18" charset="0"/>
              </a:rPr>
              <a:t>To gain improvements in the supply chain</a:t>
            </a:r>
          </a:p>
          <a:p>
            <a:pPr marL="914400" lvl="1" indent="-457200">
              <a:buFont typeface="+mj-lt"/>
              <a:buAutoNum type="alphaUcPeriod"/>
            </a:pPr>
            <a:r>
              <a:rPr lang="en-US" sz="2200" dirty="0">
                <a:latin typeface="Book Antiqua" pitchFamily="18" charset="0"/>
              </a:rPr>
              <a:t>To improve operations</a:t>
            </a:r>
          </a:p>
          <a:p>
            <a:pPr marL="914400" lvl="1" indent="-457200">
              <a:buFont typeface="+mj-lt"/>
              <a:buAutoNum type="alphaUcPeriod"/>
            </a:pPr>
            <a:r>
              <a:rPr lang="en-US" sz="2200" dirty="0">
                <a:latin typeface="Book Antiqua" pitchFamily="18" charset="0"/>
              </a:rPr>
              <a:t>To expand a product's life cycle</a:t>
            </a:r>
          </a:p>
          <a:p>
            <a:pPr marL="914400" lvl="1" indent="-457200">
              <a:buFont typeface="+mj-lt"/>
              <a:buAutoNum type="alphaUcPeriod"/>
            </a:pPr>
            <a:r>
              <a:rPr lang="en-US" sz="2200" dirty="0">
                <a:latin typeface="Book Antiqua" pitchFamily="18" charset="0"/>
              </a:rPr>
              <a:t>To attract and retain global talent</a:t>
            </a:r>
          </a:p>
          <a:p>
            <a:pPr marL="914400" lvl="1" indent="-457200">
              <a:buFont typeface="+mj-lt"/>
              <a:buAutoNum type="alphaUcPeriod"/>
            </a:pPr>
            <a:r>
              <a:rPr lang="en-US" sz="2200" dirty="0">
                <a:latin typeface="Book Antiqua" pitchFamily="18" charset="0"/>
              </a:rPr>
              <a:t>All answers are correct</a:t>
            </a:r>
          </a:p>
        </p:txBody>
      </p:sp>
    </p:spTree>
    <p:extLst>
      <p:ext uri="{BB962C8B-B14F-4D97-AF65-F5344CB8AC3E}">
        <p14:creationId xmlns:p14="http://schemas.microsoft.com/office/powerpoint/2010/main" val="2041702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33866">
                                            <p:txEl>
                                              <p:pRg st="6" end="6"/>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nodeType="clickEffect">
                                  <p:stCondLst>
                                    <p:cond delay="0"/>
                                  </p:stCondLst>
                                  <p:childTnLst>
                                    <p:animClr clrSpc="rgb" dir="cw">
                                      <p:cBhvr override="childStyle">
                                        <p:cTn id="10" dur="500" fill="hold"/>
                                        <p:tgtEl>
                                          <p:spTgt spid="6">
                                            <p:txEl>
                                              <p:pRg st="6" end="6"/>
                                            </p:txEl>
                                          </p:spTgt>
                                        </p:tgtEl>
                                        <p:attrNameLst>
                                          <p:attrName>style.color</p:attrName>
                                        </p:attrNameLst>
                                      </p:cBhvr>
                                      <p:to>
                                        <a:schemeClr val="accent2"/>
                                      </p:to>
                                    </p:animClr>
                                    <p:animClr clrSpc="rgb" dir="cw">
                                      <p:cBhvr>
                                        <p:cTn id="11" dur="500" fill="hold"/>
                                        <p:tgtEl>
                                          <p:spTgt spid="6">
                                            <p:txEl>
                                              <p:pRg st="6" end="6"/>
                                            </p:txEl>
                                          </p:spTgt>
                                        </p:tgtEl>
                                        <p:attrNameLst>
                                          <p:attrName>fillcolor</p:attrName>
                                        </p:attrNameLst>
                                      </p:cBhvr>
                                      <p:to>
                                        <a:schemeClr val="accent2"/>
                                      </p:to>
                                    </p:animClr>
                                    <p:set>
                                      <p:cBhvr>
                                        <p:cTn id="12" dur="500" fill="hold"/>
                                        <p:tgtEl>
                                          <p:spTgt spid="6">
                                            <p:txEl>
                                              <p:pRg st="6" end="6"/>
                                            </p:txEl>
                                          </p:spTgt>
                                        </p:tgtEl>
                                        <p:attrNameLst>
                                          <p:attrName>fill.type</p:attrName>
                                        </p:attrNameLst>
                                      </p:cBhvr>
                                      <p:to>
                                        <p:strVal val="solid"/>
                                      </p:to>
                                    </p:set>
                                    <p:set>
                                      <p:cBhvr>
                                        <p:cTn id="13" dur="500" fill="hold"/>
                                        <p:tgtEl>
                                          <p:spTgt spid="6">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17416"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a:p>
        </p:txBody>
      </p:sp>
      <p:sp>
        <p:nvSpPr>
          <p:cNvPr id="5" name="Rectangle 10"/>
          <p:cNvSpPr>
            <a:spLocks noChangeArrowheads="1"/>
          </p:cNvSpPr>
          <p:nvPr/>
        </p:nvSpPr>
        <p:spPr bwMode="auto">
          <a:xfrm>
            <a:off x="-28303" y="762815"/>
            <a:ext cx="121086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itchFamily="18" charset="0"/>
              </a:rPr>
              <a:t>3. McDonald’s includes beer in its menu for German franchises. This is an example of which of the following considerations for global operations:</a:t>
            </a:r>
          </a:p>
          <a:p>
            <a:endParaRPr lang="en-US" sz="1000" dirty="0">
              <a:latin typeface="Book Antiqua" pitchFamily="18" charset="0"/>
            </a:endParaRPr>
          </a:p>
          <a:p>
            <a:pPr marL="914400" lvl="1" indent="-457200">
              <a:buFont typeface="+mj-lt"/>
              <a:buAutoNum type="alphaUcPeriod"/>
            </a:pPr>
            <a:r>
              <a:rPr lang="en-US" sz="2200" dirty="0">
                <a:latin typeface="Book Antiqua" pitchFamily="18" charset="0"/>
              </a:rPr>
              <a:t> Cultural transferability </a:t>
            </a:r>
          </a:p>
          <a:p>
            <a:pPr marL="914400" lvl="1" indent="-457200">
              <a:buFont typeface="+mj-lt"/>
              <a:buAutoNum type="alphaUcPeriod"/>
            </a:pPr>
            <a:r>
              <a:rPr lang="en-US" sz="2200" dirty="0">
                <a:latin typeface="Book Antiqua" pitchFamily="18" charset="0"/>
              </a:rPr>
              <a:t> Network development</a:t>
            </a:r>
          </a:p>
          <a:p>
            <a:pPr marL="914400" lvl="1" indent="-457200">
              <a:buFont typeface="+mj-lt"/>
              <a:buAutoNum type="alphaUcPeriod"/>
            </a:pPr>
            <a:r>
              <a:rPr lang="en-US" sz="2200" dirty="0">
                <a:latin typeface="Book Antiqua" pitchFamily="18" charset="0"/>
              </a:rPr>
              <a:t> Host government policy</a:t>
            </a:r>
          </a:p>
          <a:p>
            <a:pPr marL="914400" lvl="1" indent="-457200">
              <a:buFont typeface="+mj-lt"/>
              <a:buAutoNum type="alphaUcPeriod"/>
            </a:pPr>
            <a:r>
              <a:rPr lang="en-US" sz="2200" dirty="0">
                <a:latin typeface="Book Antiqua" pitchFamily="18" charset="0"/>
              </a:rPr>
              <a:t> Labor norms</a:t>
            </a:r>
          </a:p>
          <a:p>
            <a:pPr marL="914400" lvl="1" indent="-457200">
              <a:buFont typeface="+mj-lt"/>
              <a:buAutoNum type="alphaUcPeriod"/>
            </a:pPr>
            <a:r>
              <a:rPr lang="en-US" sz="2200" dirty="0">
                <a:latin typeface="Book Antiqua" pitchFamily="18" charset="0"/>
              </a:rPr>
              <a:t>All answers are correct</a:t>
            </a:r>
          </a:p>
        </p:txBody>
      </p:sp>
      <p:sp>
        <p:nvSpPr>
          <p:cNvPr id="6" name="Title 1">
            <a:extLst>
              <a:ext uri="{FF2B5EF4-FFF2-40B4-BE49-F238E27FC236}">
                <a16:creationId xmlns:a16="http://schemas.microsoft.com/office/drawing/2014/main" id="{CD8EAA9C-D396-4694-B39E-075891F1263D}"/>
              </a:ext>
            </a:extLst>
          </p:cNvPr>
          <p:cNvSpPr>
            <a:spLocks noGrp="1"/>
          </p:cNvSpPr>
          <p:nvPr>
            <p:ph type="title" sz="quarter"/>
          </p:nvPr>
        </p:nvSpPr>
        <p:spPr>
          <a:xfrm>
            <a:off x="0" y="0"/>
            <a:ext cx="12192000" cy="762000"/>
          </a:xfrm>
        </p:spPr>
        <p:txBody>
          <a:bodyPr/>
          <a:lstStyle/>
          <a:p>
            <a:r>
              <a:rPr lang="en-US" dirty="0"/>
              <a:t>Questions</a:t>
            </a:r>
          </a:p>
        </p:txBody>
      </p:sp>
      <p:sp>
        <p:nvSpPr>
          <p:cNvPr id="7" name="Rectangle 10">
            <a:extLst>
              <a:ext uri="{FF2B5EF4-FFF2-40B4-BE49-F238E27FC236}">
                <a16:creationId xmlns:a16="http://schemas.microsoft.com/office/drawing/2014/main" id="{5FCBB30A-2E4E-433F-B2C5-BA47199968FC}"/>
              </a:ext>
            </a:extLst>
          </p:cNvPr>
          <p:cNvSpPr>
            <a:spLocks noChangeArrowheads="1"/>
          </p:cNvSpPr>
          <p:nvPr/>
        </p:nvSpPr>
        <p:spPr bwMode="auto">
          <a:xfrm>
            <a:off x="34413" y="3841522"/>
            <a:ext cx="1215758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itchFamily="18" charset="0"/>
              </a:rPr>
              <a:t>4. Which of the following is  a risk of global operations management?</a:t>
            </a:r>
          </a:p>
          <a:p>
            <a:endParaRPr lang="en-US" sz="1000" dirty="0">
              <a:latin typeface="Book Antiqua" pitchFamily="18" charset="0"/>
            </a:endParaRPr>
          </a:p>
          <a:p>
            <a:pPr marL="914400" lvl="1" indent="-457200">
              <a:buFont typeface="+mj-lt"/>
              <a:buAutoNum type="alphaUcPeriod"/>
            </a:pPr>
            <a:r>
              <a:rPr lang="en-US" sz="2200" dirty="0">
                <a:latin typeface="Book Antiqua" pitchFamily="18" charset="0"/>
              </a:rPr>
              <a:t>Intellectual rights issues</a:t>
            </a:r>
          </a:p>
          <a:p>
            <a:pPr marL="914400" lvl="1" indent="-457200">
              <a:buFont typeface="+mj-lt"/>
              <a:buAutoNum type="alphaUcPeriod"/>
            </a:pPr>
            <a:r>
              <a:rPr lang="en-US" sz="2200" dirty="0">
                <a:latin typeface="Book Antiqua" pitchFamily="18" charset="0"/>
              </a:rPr>
              <a:t>Contract compliance issues</a:t>
            </a:r>
          </a:p>
          <a:p>
            <a:pPr marL="914400" lvl="1" indent="-457200">
              <a:buFont typeface="+mj-lt"/>
              <a:buAutoNum type="alphaUcPeriod"/>
            </a:pPr>
            <a:r>
              <a:rPr lang="en-US" sz="2200" dirty="0">
                <a:latin typeface="Book Antiqua" pitchFamily="18" charset="0"/>
              </a:rPr>
              <a:t>Quality issues</a:t>
            </a:r>
          </a:p>
          <a:p>
            <a:pPr marL="914400" lvl="1" indent="-457200">
              <a:buFont typeface="+mj-lt"/>
              <a:buAutoNum type="alphaUcPeriod"/>
            </a:pPr>
            <a:r>
              <a:rPr lang="en-US" sz="2200" dirty="0">
                <a:latin typeface="Book Antiqua" pitchFamily="18" charset="0"/>
              </a:rPr>
              <a:t>Sustainability issues</a:t>
            </a:r>
          </a:p>
          <a:p>
            <a:pPr marL="914400" lvl="1" indent="-457200">
              <a:buFont typeface="+mj-lt"/>
              <a:buAutoNum type="alphaUcPeriod"/>
            </a:pPr>
            <a:r>
              <a:rPr lang="en-US" sz="2200" dirty="0">
                <a:latin typeface="Book Antiqua" pitchFamily="18" charset="0"/>
              </a:rPr>
              <a:t>All answers are correct</a:t>
            </a:r>
          </a:p>
        </p:txBody>
      </p:sp>
    </p:spTree>
    <p:extLst>
      <p:ext uri="{BB962C8B-B14F-4D97-AF65-F5344CB8AC3E}">
        <p14:creationId xmlns:p14="http://schemas.microsoft.com/office/powerpoint/2010/main" val="1278971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18441"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a:p>
        </p:txBody>
      </p:sp>
      <p:sp>
        <p:nvSpPr>
          <p:cNvPr id="5" name="Rectangle 10"/>
          <p:cNvSpPr>
            <a:spLocks noChangeArrowheads="1"/>
          </p:cNvSpPr>
          <p:nvPr/>
        </p:nvSpPr>
        <p:spPr bwMode="auto">
          <a:xfrm>
            <a:off x="100329" y="803366"/>
            <a:ext cx="12091671"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itchFamily="18" charset="0"/>
              </a:rPr>
              <a:t>5. Which of the following is not an exclusive characteristic of global supply chains in comparison to domestic operations:</a:t>
            </a:r>
          </a:p>
          <a:p>
            <a:r>
              <a:rPr lang="en-US" sz="2400" dirty="0">
                <a:latin typeface="Book Antiqua" pitchFamily="18" charset="0"/>
              </a:rPr>
              <a:t> </a:t>
            </a:r>
          </a:p>
          <a:p>
            <a:pPr marL="914400" lvl="1" indent="-457200">
              <a:buFont typeface="+mj-lt"/>
              <a:buAutoNum type="alphaUcPeriod"/>
            </a:pPr>
            <a:r>
              <a:rPr lang="en-US" sz="2200" dirty="0">
                <a:latin typeface="Book Antiqua" pitchFamily="18" charset="0"/>
              </a:rPr>
              <a:t>Language and cultural differences</a:t>
            </a:r>
          </a:p>
          <a:p>
            <a:pPr marL="914400" lvl="1" indent="-457200">
              <a:buFont typeface="+mj-lt"/>
              <a:buAutoNum type="alphaUcPeriod"/>
            </a:pPr>
            <a:r>
              <a:rPr lang="en-US" sz="2200" dirty="0">
                <a:latin typeface="Book Antiqua" pitchFamily="18" charset="0"/>
              </a:rPr>
              <a:t>Currency fluctuations</a:t>
            </a:r>
          </a:p>
          <a:p>
            <a:pPr marL="914400" lvl="1" indent="-457200">
              <a:buFont typeface="+mj-lt"/>
              <a:buAutoNum type="alphaUcPeriod"/>
            </a:pPr>
            <a:r>
              <a:rPr lang="en-US" sz="2200" dirty="0">
                <a:latin typeface="Book Antiqua" pitchFamily="18" charset="0"/>
              </a:rPr>
              <a:t>Increase transportation costs and lead times</a:t>
            </a:r>
          </a:p>
          <a:p>
            <a:pPr marL="914400" lvl="1" indent="-457200">
              <a:buFont typeface="+mj-lt"/>
              <a:buAutoNum type="alphaUcPeriod"/>
            </a:pPr>
            <a:r>
              <a:rPr lang="en-US" sz="2200" dirty="0">
                <a:latin typeface="Book Antiqua" pitchFamily="18" charset="0"/>
              </a:rPr>
              <a:t>Increase need for trust and cooperation among supply chains partners</a:t>
            </a:r>
          </a:p>
          <a:p>
            <a:pPr marL="914400" lvl="1" indent="-457200">
              <a:buFont typeface="+mj-lt"/>
              <a:buAutoNum type="alphaUcPeriod"/>
            </a:pPr>
            <a:r>
              <a:rPr lang="en-US" sz="2200" dirty="0">
                <a:latin typeface="Book Antiqua" pitchFamily="18" charset="0"/>
              </a:rPr>
              <a:t>Technological advances in telecommunications</a:t>
            </a:r>
          </a:p>
        </p:txBody>
      </p:sp>
      <p:sp>
        <p:nvSpPr>
          <p:cNvPr id="6" name="Title 1">
            <a:extLst>
              <a:ext uri="{FF2B5EF4-FFF2-40B4-BE49-F238E27FC236}">
                <a16:creationId xmlns:a16="http://schemas.microsoft.com/office/drawing/2014/main" id="{8773EE64-A816-4790-9E47-4E3E825D4539}"/>
              </a:ext>
            </a:extLst>
          </p:cNvPr>
          <p:cNvSpPr>
            <a:spLocks noGrp="1"/>
          </p:cNvSpPr>
          <p:nvPr>
            <p:ph type="title" sz="quarter"/>
          </p:nvPr>
        </p:nvSpPr>
        <p:spPr>
          <a:xfrm>
            <a:off x="0" y="0"/>
            <a:ext cx="12192000" cy="762000"/>
          </a:xfrm>
        </p:spPr>
        <p:txBody>
          <a:bodyPr/>
          <a:lstStyle/>
          <a:p>
            <a:r>
              <a:rPr lang="en-US" dirty="0"/>
              <a:t>Questions</a:t>
            </a:r>
          </a:p>
        </p:txBody>
      </p:sp>
      <p:sp>
        <p:nvSpPr>
          <p:cNvPr id="7" name="Rectangle 10">
            <a:extLst>
              <a:ext uri="{FF2B5EF4-FFF2-40B4-BE49-F238E27FC236}">
                <a16:creationId xmlns:a16="http://schemas.microsoft.com/office/drawing/2014/main" id="{B77809CC-D102-4B56-8ABD-7594BEDFC86C}"/>
              </a:ext>
            </a:extLst>
          </p:cNvPr>
          <p:cNvSpPr>
            <a:spLocks noChangeArrowheads="1"/>
          </p:cNvSpPr>
          <p:nvPr/>
        </p:nvSpPr>
        <p:spPr bwMode="auto">
          <a:xfrm>
            <a:off x="-6531" y="3786017"/>
            <a:ext cx="12072664"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itchFamily="18" charset="0"/>
              </a:rPr>
              <a:t>6. Which of the following is a factor that drives the globalization of operations and supply chain management?</a:t>
            </a:r>
          </a:p>
          <a:p>
            <a:endParaRPr lang="en-US" sz="1200" dirty="0">
              <a:latin typeface="Book Antiqua" pitchFamily="18" charset="0"/>
            </a:endParaRPr>
          </a:p>
          <a:p>
            <a:pPr marL="914400" lvl="1" indent="-457200">
              <a:buFont typeface="+mj-lt"/>
              <a:buAutoNum type="alphaUcPeriod"/>
            </a:pPr>
            <a:r>
              <a:rPr lang="en-US" sz="2200" dirty="0">
                <a:latin typeface="Book Antiqua" pitchFamily="18" charset="0"/>
              </a:rPr>
              <a:t>Availability of low-cost, high-quality labors in foreign countries </a:t>
            </a:r>
          </a:p>
          <a:p>
            <a:pPr marL="914400" lvl="1" indent="-457200">
              <a:buFont typeface="+mj-lt"/>
              <a:buAutoNum type="alphaUcPeriod"/>
            </a:pPr>
            <a:r>
              <a:rPr lang="en-US" sz="2200" dirty="0">
                <a:latin typeface="Book Antiqua" pitchFamily="18" charset="0"/>
              </a:rPr>
              <a:t>Growth in foreign-market demand </a:t>
            </a:r>
          </a:p>
          <a:p>
            <a:pPr marL="914400" lvl="1" indent="-457200">
              <a:buFont typeface="+mj-lt"/>
              <a:buAutoNum type="alphaUcPeriod"/>
            </a:pPr>
            <a:r>
              <a:rPr lang="en-US" sz="2200" dirty="0">
                <a:latin typeface="Book Antiqua" pitchFamily="18" charset="0"/>
              </a:rPr>
              <a:t>Advances in communication and transportation technology</a:t>
            </a:r>
          </a:p>
          <a:p>
            <a:pPr marL="914400" lvl="1" indent="-457200">
              <a:buFont typeface="+mj-lt"/>
              <a:buAutoNum type="alphaUcPeriod"/>
            </a:pPr>
            <a:r>
              <a:rPr lang="en-US" sz="2200" dirty="0">
                <a:latin typeface="Book Antiqua" pitchFamily="18" charset="0"/>
              </a:rPr>
              <a:t>Penetration of foreign companies into local markets </a:t>
            </a:r>
          </a:p>
          <a:p>
            <a:pPr marL="914400" lvl="1" indent="-457200">
              <a:buFont typeface="+mj-lt"/>
              <a:buAutoNum type="alphaUcPeriod"/>
            </a:pPr>
            <a:r>
              <a:rPr lang="en-US" sz="2200" dirty="0">
                <a:latin typeface="Book Antiqua" pitchFamily="18" charset="0"/>
              </a:rPr>
              <a:t>All answers are correct</a:t>
            </a:r>
          </a:p>
        </p:txBody>
      </p:sp>
    </p:spTree>
    <p:extLst>
      <p:ext uri="{BB962C8B-B14F-4D97-AF65-F5344CB8AC3E}">
        <p14:creationId xmlns:p14="http://schemas.microsoft.com/office/powerpoint/2010/main" val="519312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6" end="6"/>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19465"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a:p>
        </p:txBody>
      </p:sp>
      <p:sp>
        <p:nvSpPr>
          <p:cNvPr id="5" name="Rectangle 10"/>
          <p:cNvSpPr>
            <a:spLocks noChangeArrowheads="1"/>
          </p:cNvSpPr>
          <p:nvPr/>
        </p:nvSpPr>
        <p:spPr bwMode="auto">
          <a:xfrm>
            <a:off x="29635" y="762000"/>
            <a:ext cx="12072664"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AutoNum type="arabicPeriod" startAt="7"/>
            </a:pPr>
            <a:r>
              <a:rPr lang="en-US" sz="2400" dirty="0">
                <a:latin typeface="Book Antiqua" pitchFamily="18" charset="0"/>
              </a:rPr>
              <a:t>The network model of the physical goods supply chain contains all but one of the following elements.</a:t>
            </a:r>
          </a:p>
          <a:p>
            <a:endParaRPr lang="en-US" sz="1200" dirty="0">
              <a:latin typeface="Book Antiqua" pitchFamily="18" charset="0"/>
            </a:endParaRPr>
          </a:p>
          <a:p>
            <a:pPr marL="914400" lvl="1" indent="-457200">
              <a:buFont typeface="+mj-lt"/>
              <a:buAutoNum type="alphaUcPeriod"/>
            </a:pPr>
            <a:r>
              <a:rPr lang="en-US" sz="2200" dirty="0">
                <a:latin typeface="Book Antiqua" pitchFamily="18" charset="0"/>
              </a:rPr>
              <a:t>Competitor</a:t>
            </a:r>
          </a:p>
          <a:p>
            <a:pPr marL="914400" lvl="1" indent="-457200">
              <a:buFont typeface="+mj-lt"/>
              <a:buAutoNum type="alphaUcPeriod"/>
            </a:pPr>
            <a:r>
              <a:rPr lang="en-US" sz="2200" dirty="0">
                <a:latin typeface="Book Antiqua" pitchFamily="18" charset="0"/>
              </a:rPr>
              <a:t>Distributor</a:t>
            </a:r>
          </a:p>
          <a:p>
            <a:pPr marL="914400" lvl="1" indent="-457200">
              <a:buFont typeface="+mj-lt"/>
              <a:buAutoNum type="alphaUcPeriod"/>
            </a:pPr>
            <a:r>
              <a:rPr lang="en-US" sz="2200" dirty="0">
                <a:latin typeface="Book Antiqua" pitchFamily="18" charset="0"/>
              </a:rPr>
              <a:t>Retailer</a:t>
            </a:r>
          </a:p>
          <a:p>
            <a:pPr marL="914400" lvl="1" indent="-457200">
              <a:buFont typeface="+mj-lt"/>
              <a:buAutoNum type="alphaUcPeriod"/>
            </a:pPr>
            <a:r>
              <a:rPr lang="en-US" sz="2200" dirty="0">
                <a:latin typeface="Book Antiqua" pitchFamily="18" charset="0"/>
              </a:rPr>
              <a:t>Customer</a:t>
            </a:r>
          </a:p>
          <a:p>
            <a:pPr marL="914400" lvl="1" indent="-457200">
              <a:buFont typeface="+mj-lt"/>
              <a:buAutoNum type="alphaUcPeriod"/>
            </a:pPr>
            <a:r>
              <a:rPr lang="en-US" sz="2200" dirty="0">
                <a:latin typeface="Book Antiqua" pitchFamily="18" charset="0"/>
              </a:rPr>
              <a:t>Supplier</a:t>
            </a:r>
            <a:r>
              <a:rPr lang="en-US" sz="2200" b="1" dirty="0">
                <a:latin typeface="Book Antiqua" pitchFamily="18" charset="0"/>
              </a:rPr>
              <a:t> </a:t>
            </a:r>
            <a:endParaRPr lang="en-US" sz="2200" dirty="0">
              <a:latin typeface="Book Antiqua" pitchFamily="18" charset="0"/>
            </a:endParaRPr>
          </a:p>
        </p:txBody>
      </p:sp>
      <p:sp>
        <p:nvSpPr>
          <p:cNvPr id="6" name="Title 1">
            <a:extLst>
              <a:ext uri="{FF2B5EF4-FFF2-40B4-BE49-F238E27FC236}">
                <a16:creationId xmlns:a16="http://schemas.microsoft.com/office/drawing/2014/main" id="{CE2F195E-8D0F-49C9-B127-AE170E7AE29D}"/>
              </a:ext>
            </a:extLst>
          </p:cNvPr>
          <p:cNvSpPr>
            <a:spLocks noGrp="1"/>
          </p:cNvSpPr>
          <p:nvPr>
            <p:ph type="title" sz="quarter"/>
          </p:nvPr>
        </p:nvSpPr>
        <p:spPr>
          <a:xfrm>
            <a:off x="0" y="0"/>
            <a:ext cx="12192000" cy="762000"/>
          </a:xfrm>
        </p:spPr>
        <p:txBody>
          <a:bodyPr/>
          <a:lstStyle/>
          <a:p>
            <a:r>
              <a:rPr lang="en-US" dirty="0"/>
              <a:t>Questions</a:t>
            </a:r>
          </a:p>
        </p:txBody>
      </p:sp>
      <p:sp>
        <p:nvSpPr>
          <p:cNvPr id="7" name="Rectangle 10">
            <a:extLst>
              <a:ext uri="{FF2B5EF4-FFF2-40B4-BE49-F238E27FC236}">
                <a16:creationId xmlns:a16="http://schemas.microsoft.com/office/drawing/2014/main" id="{6DA98BF7-7291-42DB-B7B4-4C3964D934BF}"/>
              </a:ext>
            </a:extLst>
          </p:cNvPr>
          <p:cNvSpPr>
            <a:spLocks noChangeArrowheads="1"/>
          </p:cNvSpPr>
          <p:nvPr/>
        </p:nvSpPr>
        <p:spPr bwMode="auto">
          <a:xfrm>
            <a:off x="31812" y="3917722"/>
            <a:ext cx="119646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itchFamily="18" charset="0"/>
              </a:rPr>
              <a:t>8. Which of the following represents reasons for globalizing operations?</a:t>
            </a:r>
          </a:p>
          <a:p>
            <a:endParaRPr lang="en-US" sz="1000" dirty="0">
              <a:latin typeface="Book Antiqua" pitchFamily="18" charset="0"/>
            </a:endParaRPr>
          </a:p>
          <a:p>
            <a:pPr marL="914400" lvl="1" indent="-457200">
              <a:buFont typeface="+mj-lt"/>
              <a:buAutoNum type="alphaUcPeriod"/>
            </a:pPr>
            <a:r>
              <a:rPr lang="en-US" sz="2200" dirty="0">
                <a:latin typeface="Book Antiqua" pitchFamily="18" charset="0"/>
              </a:rPr>
              <a:t>Gain improvements in supply chain</a:t>
            </a:r>
          </a:p>
          <a:p>
            <a:pPr marL="914400" lvl="1" indent="-457200">
              <a:buFont typeface="+mj-lt"/>
              <a:buAutoNum type="alphaUcPeriod"/>
            </a:pPr>
            <a:r>
              <a:rPr lang="en-US" sz="2200" dirty="0">
                <a:latin typeface="Book Antiqua" pitchFamily="18" charset="0"/>
              </a:rPr>
              <a:t>Improve operations</a:t>
            </a:r>
          </a:p>
          <a:p>
            <a:pPr marL="914400" lvl="1" indent="-457200">
              <a:buFont typeface="+mj-lt"/>
              <a:buAutoNum type="alphaUcPeriod"/>
            </a:pPr>
            <a:r>
              <a:rPr lang="en-US" sz="2200" dirty="0">
                <a:latin typeface="Book Antiqua" pitchFamily="18" charset="0"/>
              </a:rPr>
              <a:t>Expand product life cycle</a:t>
            </a:r>
          </a:p>
          <a:p>
            <a:pPr marL="914400" lvl="1" indent="-457200">
              <a:buFont typeface="+mj-lt"/>
              <a:buAutoNum type="alphaUcPeriod"/>
            </a:pPr>
            <a:r>
              <a:rPr lang="en-US" sz="2200" dirty="0">
                <a:latin typeface="Book Antiqua" pitchFamily="18" charset="0"/>
              </a:rPr>
              <a:t>Attract and retain global talent</a:t>
            </a:r>
          </a:p>
          <a:p>
            <a:pPr marL="914400" lvl="1" indent="-457200">
              <a:buFont typeface="+mj-lt"/>
              <a:buAutoNum type="alphaUcPeriod"/>
            </a:pPr>
            <a:r>
              <a:rPr lang="en-US" sz="2200" dirty="0">
                <a:latin typeface="Book Antiqua" pitchFamily="18" charset="0"/>
              </a:rPr>
              <a:t>All answers are correct</a:t>
            </a:r>
          </a:p>
        </p:txBody>
      </p:sp>
    </p:spTree>
    <p:extLst>
      <p:ext uri="{BB962C8B-B14F-4D97-AF65-F5344CB8AC3E}">
        <p14:creationId xmlns:p14="http://schemas.microsoft.com/office/powerpoint/2010/main" val="747077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Object 3"/>
          <p:cNvGraphicFramePr>
            <a:graphicFrameLocks noGrp="1" noChangeAspect="1"/>
          </p:cNvGraphicFramePr>
          <p:nvPr>
            <p:ph sz="quarter" idx="2"/>
          </p:nvPr>
        </p:nvGraphicFramePr>
        <p:xfrm>
          <a:off x="8020050" y="2882900"/>
          <a:ext cx="114300" cy="177800"/>
        </p:xfrm>
        <a:graphic>
          <a:graphicData uri="http://schemas.openxmlformats.org/presentationml/2006/ole">
            <mc:AlternateContent xmlns:mc="http://schemas.openxmlformats.org/markup-compatibility/2006">
              <mc:Choice xmlns:v="urn:schemas-microsoft-com:vml" Requires="v">
                <p:oleObj spid="_x0000_s20489" name="Equation" r:id="rId4" imgW="114102" imgH="177492" progId="">
                  <p:embed/>
                </p:oleObj>
              </mc:Choice>
              <mc:Fallback>
                <p:oleObj name="Equation" r:id="rId4" imgW="114102" imgH="177492" progId="">
                  <p:embed/>
                  <p:pic>
                    <p:nvPicPr>
                      <p:cNvPr id="1536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882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8985" name="Text Box 9"/>
          <p:cNvSpPr txBox="1">
            <a:spLocks noChangeArrowheads="1"/>
          </p:cNvSpPr>
          <p:nvPr/>
        </p:nvSpPr>
        <p:spPr bwMode="auto">
          <a:xfrm>
            <a:off x="2208213" y="5445126"/>
            <a:ext cx="184150" cy="519113"/>
          </a:xfrm>
          <a:prstGeom prst="rect">
            <a:avLst/>
          </a:prstGeom>
          <a:noFill/>
          <a:ln w="12700">
            <a:noFill/>
            <a:miter lim="800000"/>
            <a:headEnd/>
            <a:tailEnd/>
          </a:ln>
          <a:effectLst>
            <a:outerShdw dist="107763" dir="2700000" algn="ctr" rotWithShape="0">
              <a:schemeClr val="bg2"/>
            </a:outerShdw>
          </a:effectLst>
        </p:spPr>
        <p:txBody>
          <a:bodyPr wrap="none">
            <a:spAutoFit/>
          </a:bodyPr>
          <a:lstStyle/>
          <a:p>
            <a:pPr>
              <a:defRPr/>
            </a:pPr>
            <a:endParaRPr lang="en-US" sz="2800"/>
          </a:p>
        </p:txBody>
      </p:sp>
      <p:sp>
        <p:nvSpPr>
          <p:cNvPr id="633866" name="Rectangle 10"/>
          <p:cNvSpPr>
            <a:spLocks noChangeArrowheads="1"/>
          </p:cNvSpPr>
          <p:nvPr/>
        </p:nvSpPr>
        <p:spPr bwMode="auto">
          <a:xfrm>
            <a:off x="-6531" y="774700"/>
            <a:ext cx="11964652"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anose="02040602050305030304" pitchFamily="18" charset="0"/>
              </a:rPr>
              <a:t>9. Multinational organizations can shop from country to country and cut costs through</a:t>
            </a:r>
          </a:p>
          <a:p>
            <a:pPr marL="914400" lvl="1" indent="-457200">
              <a:buFont typeface="+mj-lt"/>
              <a:buAutoNum type="alphaUcPeriod"/>
            </a:pPr>
            <a:r>
              <a:rPr lang="en-US" sz="2200" dirty="0">
                <a:latin typeface="Book Antiqua" panose="02040602050305030304" pitchFamily="18" charset="0"/>
              </a:rPr>
              <a:t>Lower wage scales</a:t>
            </a:r>
          </a:p>
          <a:p>
            <a:pPr marL="914400" lvl="1" indent="-457200">
              <a:buFont typeface="+mj-lt"/>
              <a:buAutoNum type="alphaUcPeriod"/>
            </a:pPr>
            <a:r>
              <a:rPr lang="en-US" sz="2200" dirty="0">
                <a:latin typeface="Book Antiqua" panose="02040602050305030304" pitchFamily="18" charset="0"/>
              </a:rPr>
              <a:t>Lower indirect labor costs</a:t>
            </a:r>
          </a:p>
          <a:p>
            <a:pPr marL="914400" lvl="1" indent="-457200">
              <a:buFont typeface="+mj-lt"/>
              <a:buAutoNum type="alphaUcPeriod"/>
            </a:pPr>
            <a:r>
              <a:rPr lang="en-US" sz="2200" dirty="0">
                <a:latin typeface="Book Antiqua" panose="02040602050305030304" pitchFamily="18" charset="0"/>
              </a:rPr>
              <a:t>Less stringent regulations</a:t>
            </a:r>
          </a:p>
          <a:p>
            <a:pPr marL="914400" lvl="1" indent="-457200">
              <a:buFont typeface="+mj-lt"/>
              <a:buAutoNum type="alphaUcPeriod"/>
            </a:pPr>
            <a:r>
              <a:rPr lang="en-US" sz="2200" dirty="0">
                <a:latin typeface="Book Antiqua" panose="02040602050305030304" pitchFamily="18" charset="0"/>
              </a:rPr>
              <a:t>Lower taxes and tariffs</a:t>
            </a:r>
          </a:p>
          <a:p>
            <a:pPr marL="914400" lvl="1" indent="-457200">
              <a:buFont typeface="+mj-lt"/>
              <a:buAutoNum type="alphaUcPeriod"/>
            </a:pPr>
            <a:r>
              <a:rPr lang="en-US" sz="2200" dirty="0">
                <a:latin typeface="Book Antiqua" panose="02040602050305030304" pitchFamily="18" charset="0"/>
              </a:rPr>
              <a:t>All answers are correct</a:t>
            </a:r>
          </a:p>
        </p:txBody>
      </p:sp>
      <p:sp>
        <p:nvSpPr>
          <p:cNvPr id="5" name="Title 1">
            <a:extLst>
              <a:ext uri="{FF2B5EF4-FFF2-40B4-BE49-F238E27FC236}">
                <a16:creationId xmlns:a16="http://schemas.microsoft.com/office/drawing/2014/main" id="{5EB385F8-C44A-4E15-9673-1E66403B998F}"/>
              </a:ext>
            </a:extLst>
          </p:cNvPr>
          <p:cNvSpPr>
            <a:spLocks noGrp="1"/>
          </p:cNvSpPr>
          <p:nvPr>
            <p:ph type="title" sz="quarter"/>
          </p:nvPr>
        </p:nvSpPr>
        <p:spPr>
          <a:xfrm>
            <a:off x="0" y="0"/>
            <a:ext cx="12192000" cy="762000"/>
          </a:xfrm>
        </p:spPr>
        <p:txBody>
          <a:bodyPr/>
          <a:lstStyle/>
          <a:p>
            <a:r>
              <a:rPr lang="en-US" dirty="0"/>
              <a:t>Questions</a:t>
            </a:r>
          </a:p>
        </p:txBody>
      </p:sp>
      <p:sp>
        <p:nvSpPr>
          <p:cNvPr id="6" name="Rectangle 10">
            <a:extLst>
              <a:ext uri="{FF2B5EF4-FFF2-40B4-BE49-F238E27FC236}">
                <a16:creationId xmlns:a16="http://schemas.microsoft.com/office/drawing/2014/main" id="{C78421B7-769A-42BB-BB9B-94E98E184B0C}"/>
              </a:ext>
            </a:extLst>
          </p:cNvPr>
          <p:cNvSpPr>
            <a:spLocks noChangeArrowheads="1"/>
          </p:cNvSpPr>
          <p:nvPr/>
        </p:nvSpPr>
        <p:spPr bwMode="auto">
          <a:xfrm>
            <a:off x="59668" y="3026613"/>
            <a:ext cx="1207266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latin typeface="Book Antiqua" pitchFamily="18" charset="0"/>
              </a:rPr>
              <a:t>10. Offshoring is a global operations strategy that involves moving processes to another country. Which of the following statement related with offshoring is  true? </a:t>
            </a:r>
          </a:p>
          <a:p>
            <a:pPr marL="914400" lvl="1" indent="-457200">
              <a:buFont typeface="+mj-lt"/>
              <a:buAutoNum type="alphaUcPeriod"/>
            </a:pPr>
            <a:r>
              <a:rPr lang="en-US" sz="2200" dirty="0">
                <a:latin typeface="Book Antiqua" pitchFamily="18" charset="0"/>
              </a:rPr>
              <a:t>Firms can reduce labor costs by outsourcing processes to low labor-cost countries</a:t>
            </a:r>
          </a:p>
          <a:p>
            <a:pPr marL="914400" lvl="1" indent="-457200">
              <a:buFont typeface="+mj-lt"/>
              <a:buAutoNum type="alphaUcPeriod"/>
            </a:pPr>
            <a:r>
              <a:rPr lang="en-US" sz="2200" dirty="0">
                <a:latin typeface="Book Antiqua" pitchFamily="18" charset="0"/>
              </a:rPr>
              <a:t>Firms can reduce the logistical costs of delivering products to international customers by offshoring</a:t>
            </a:r>
          </a:p>
          <a:p>
            <a:pPr marL="914400" lvl="1" indent="-457200">
              <a:buFont typeface="+mj-lt"/>
              <a:buAutoNum type="alphaUcPeriod"/>
            </a:pPr>
            <a:r>
              <a:rPr lang="en-US" sz="2200" dirty="0">
                <a:latin typeface="Book Antiqua" pitchFamily="18" charset="0"/>
              </a:rPr>
              <a:t>Firms can avoid tariffs by assembling the products in other countries rather than exporting them  </a:t>
            </a:r>
          </a:p>
          <a:p>
            <a:pPr marL="914400" lvl="1" indent="-457200">
              <a:buFont typeface="+mj-lt"/>
              <a:buAutoNum type="alphaUcPeriod"/>
            </a:pPr>
            <a:r>
              <a:rPr lang="en-US" sz="2200" dirty="0">
                <a:latin typeface="Book Antiqua" pitchFamily="18" charset="0"/>
              </a:rPr>
              <a:t>Offshoring may not be the best choice, even if local labor wages far exceed those of other countries  </a:t>
            </a:r>
          </a:p>
          <a:p>
            <a:pPr marL="914400" lvl="1" indent="-457200">
              <a:buFont typeface="+mj-lt"/>
              <a:buAutoNum type="alphaUcPeriod"/>
            </a:pPr>
            <a:r>
              <a:rPr lang="en-US" sz="2200" dirty="0">
                <a:latin typeface="Book Antiqua" pitchFamily="18" charset="0"/>
              </a:rPr>
              <a:t>All answers are correct</a:t>
            </a:r>
          </a:p>
        </p:txBody>
      </p:sp>
    </p:spTree>
    <p:extLst>
      <p:ext uri="{BB962C8B-B14F-4D97-AF65-F5344CB8AC3E}">
        <p14:creationId xmlns:p14="http://schemas.microsoft.com/office/powerpoint/2010/main" val="2684381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33866">
                                            <p:txEl>
                                              <p:pRg st="5" end="5"/>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EB88E7-487E-9447-9658-F167EA20671A}"/>
              </a:ext>
            </a:extLst>
          </p:cNvPr>
          <p:cNvSpPr/>
          <p:nvPr/>
        </p:nvSpPr>
        <p:spPr>
          <a:xfrm>
            <a:off x="0" y="825877"/>
            <a:ext cx="12072664" cy="5632311"/>
          </a:xfrm>
          <a:prstGeom prst="rect">
            <a:avLst/>
          </a:prstGeom>
        </p:spPr>
        <p:txBody>
          <a:bodyPr wrap="square">
            <a:spAutoFit/>
          </a:bodyPr>
          <a:lstStyle/>
          <a:p>
            <a:pPr marL="342900" indent="-342900">
              <a:buFont typeface="Wingdings" panose="05000000000000000000" pitchFamily="2" charset="2"/>
              <a:buChar char="q"/>
            </a:pPr>
            <a:r>
              <a:rPr lang="en-US" sz="2400" dirty="0">
                <a:latin typeface="Book Antiqua" pitchFamily="18" charset="0"/>
              </a:rPr>
              <a:t>Opportunities</a:t>
            </a:r>
          </a:p>
          <a:p>
            <a:pPr marL="800100" lvl="1" indent="-342900">
              <a:buFont typeface="Wingdings" panose="05000000000000000000" pitchFamily="2" charset="2"/>
              <a:buChar char="§"/>
            </a:pPr>
            <a:r>
              <a:rPr lang="en-US" sz="2400" dirty="0">
                <a:latin typeface="Book Antiqua" pitchFamily="18" charset="0"/>
              </a:rPr>
              <a:t>Broader market</a:t>
            </a:r>
          </a:p>
          <a:p>
            <a:pPr marL="1257300" lvl="2" indent="-342900" fontAlgn="auto">
              <a:spcAft>
                <a:spcPts val="0"/>
              </a:spcAft>
              <a:buFont typeface="Wingdings" panose="05000000000000000000" pitchFamily="2" charset="2"/>
              <a:buChar char="§"/>
            </a:pPr>
            <a:r>
              <a:rPr lang="en-US" sz="2400" dirty="0">
                <a:latin typeface="Book Antiqua" pitchFamily="18" charset="0"/>
              </a:rPr>
              <a:t>More customers</a:t>
            </a:r>
          </a:p>
          <a:p>
            <a:pPr marL="1257300" lvl="2" indent="-342900" fontAlgn="auto">
              <a:spcAft>
                <a:spcPts val="0"/>
              </a:spcAft>
              <a:buFont typeface="Wingdings" panose="05000000000000000000" pitchFamily="2" charset="2"/>
              <a:buChar char="§"/>
            </a:pPr>
            <a:r>
              <a:rPr lang="en-US" sz="2400" dirty="0">
                <a:latin typeface="Book Antiqua" pitchFamily="18" charset="0"/>
              </a:rPr>
              <a:t>less stringent regulations</a:t>
            </a:r>
          </a:p>
          <a:p>
            <a:pPr marL="1257300" lvl="2" indent="-342900" fontAlgn="auto">
              <a:spcAft>
                <a:spcPts val="0"/>
              </a:spcAft>
              <a:buFont typeface="Wingdings" panose="05000000000000000000" pitchFamily="2" charset="2"/>
              <a:buChar char="§"/>
            </a:pPr>
            <a:r>
              <a:rPr lang="en-US" sz="2400" dirty="0">
                <a:latin typeface="Book Antiqua" pitchFamily="18" charset="0"/>
              </a:rPr>
              <a:t>Local government incentives</a:t>
            </a:r>
          </a:p>
          <a:p>
            <a:pPr marL="800100" lvl="1" indent="-342900">
              <a:buFont typeface="Wingdings" panose="05000000000000000000" pitchFamily="2" charset="2"/>
              <a:buChar char="§"/>
            </a:pPr>
            <a:r>
              <a:rPr lang="en-US" sz="2400" dirty="0">
                <a:latin typeface="Book Antiqua" pitchFamily="18" charset="0"/>
              </a:rPr>
              <a:t>Lower costs</a:t>
            </a:r>
          </a:p>
          <a:p>
            <a:pPr marL="1257300" lvl="2" indent="-342900" fontAlgn="auto">
              <a:spcAft>
                <a:spcPts val="0"/>
              </a:spcAft>
              <a:buFont typeface="Wingdings" panose="05000000000000000000" pitchFamily="2" charset="2"/>
              <a:buChar char="§"/>
            </a:pPr>
            <a:r>
              <a:rPr lang="en-US" sz="2400" dirty="0">
                <a:latin typeface="Book Antiqua" pitchFamily="18" charset="0"/>
              </a:rPr>
              <a:t>lower labor costs</a:t>
            </a:r>
          </a:p>
          <a:p>
            <a:pPr marL="1257300" lvl="2" indent="-342900" fontAlgn="auto">
              <a:spcAft>
                <a:spcPts val="0"/>
              </a:spcAft>
              <a:buFont typeface="Wingdings" panose="05000000000000000000" pitchFamily="2" charset="2"/>
              <a:buChar char="§"/>
            </a:pPr>
            <a:r>
              <a:rPr lang="en-US" sz="2400" dirty="0">
                <a:latin typeface="Book Antiqua" pitchFamily="18" charset="0"/>
              </a:rPr>
              <a:t>lower raw materials costs</a:t>
            </a:r>
          </a:p>
          <a:p>
            <a:pPr marL="1257300" lvl="2" indent="-342900" fontAlgn="auto">
              <a:spcAft>
                <a:spcPts val="0"/>
              </a:spcAft>
              <a:buFont typeface="Wingdings" panose="05000000000000000000" pitchFamily="2" charset="2"/>
              <a:buChar char="§"/>
            </a:pPr>
            <a:r>
              <a:rPr lang="en-US" sz="2400" dirty="0">
                <a:latin typeface="Book Antiqua" pitchFamily="18" charset="0"/>
              </a:rPr>
              <a:t>less indirect labor costs (managers, purchasing staff, security guards, etc.) </a:t>
            </a:r>
          </a:p>
          <a:p>
            <a:pPr marL="1257300" lvl="2" indent="-342900" fontAlgn="auto">
              <a:spcAft>
                <a:spcPts val="0"/>
              </a:spcAft>
              <a:buFont typeface="Wingdings" panose="05000000000000000000" pitchFamily="2" charset="2"/>
              <a:buChar char="§"/>
            </a:pPr>
            <a:r>
              <a:rPr lang="en-US" sz="2400" dirty="0">
                <a:latin typeface="Book Antiqua" pitchFamily="18" charset="0"/>
              </a:rPr>
              <a:t>lower taxes and tariffs</a:t>
            </a:r>
          </a:p>
          <a:p>
            <a:pPr marL="1257300" lvl="2" indent="-342900" fontAlgn="auto">
              <a:spcAft>
                <a:spcPts val="0"/>
              </a:spcAft>
              <a:buFont typeface="Wingdings" panose="05000000000000000000" pitchFamily="2" charset="2"/>
              <a:buChar char="§"/>
            </a:pPr>
            <a:r>
              <a:rPr lang="en-US" sz="2400" dirty="0">
                <a:latin typeface="Book Antiqua" pitchFamily="18" charset="0"/>
              </a:rPr>
              <a:t>Lower logistics cost for international customers</a:t>
            </a:r>
          </a:p>
          <a:p>
            <a:pPr marL="342900" indent="-342900">
              <a:buFont typeface="Arial" panose="020B0604020202020204" pitchFamily="34" charset="0"/>
              <a:buChar char="•"/>
            </a:pPr>
            <a:endParaRPr lang="en-US" sz="2400" dirty="0">
              <a:latin typeface="Book Antiqua" pitchFamily="18" charset="0"/>
            </a:endParaRPr>
          </a:p>
          <a:p>
            <a:endParaRPr lang="en-US" sz="2400" i="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Book Antiqua" panose="02040602050305030304" pitchFamily="18" charset="0"/>
            </a:endParaRPr>
          </a:p>
          <a:p>
            <a:endParaRPr lang="en-US" sz="2400" dirty="0">
              <a:latin typeface="Book Antiqua" panose="02040602050305030304" pitchFamily="18" charset="0"/>
            </a:endParaRPr>
          </a:p>
          <a:p>
            <a:endParaRPr lang="en-US" sz="2400" dirty="0">
              <a:latin typeface="Book Antiqua" panose="02040602050305030304" pitchFamily="18" charset="0"/>
            </a:endParaRPr>
          </a:p>
        </p:txBody>
      </p:sp>
      <p:sp>
        <p:nvSpPr>
          <p:cNvPr id="3" name="Title 2">
            <a:extLst>
              <a:ext uri="{FF2B5EF4-FFF2-40B4-BE49-F238E27FC236}">
                <a16:creationId xmlns:a16="http://schemas.microsoft.com/office/drawing/2014/main" id="{669ECDD1-A58F-46EB-9238-0DD77C006B10}"/>
              </a:ext>
            </a:extLst>
          </p:cNvPr>
          <p:cNvSpPr>
            <a:spLocks noGrp="1"/>
          </p:cNvSpPr>
          <p:nvPr>
            <p:ph type="title"/>
          </p:nvPr>
        </p:nvSpPr>
        <p:spPr>
          <a:xfrm>
            <a:off x="0" y="0"/>
            <a:ext cx="12192000" cy="762000"/>
          </a:xfrm>
        </p:spPr>
        <p:txBody>
          <a:bodyPr/>
          <a:lstStyle/>
          <a:p>
            <a:r>
              <a:rPr lang="en-US" dirty="0"/>
              <a:t>Globalization, </a:t>
            </a:r>
            <a:r>
              <a:rPr lang="en-US" dirty="0" err="1"/>
              <a:t>Oportunities</a:t>
            </a:r>
            <a:r>
              <a:rPr lang="en-US" dirty="0"/>
              <a:t>, Challenges, &amp; Solutions</a:t>
            </a:r>
          </a:p>
        </p:txBody>
      </p:sp>
    </p:spTree>
    <p:extLst>
      <p:ext uri="{BB962C8B-B14F-4D97-AF65-F5344CB8AC3E}">
        <p14:creationId xmlns:p14="http://schemas.microsoft.com/office/powerpoint/2010/main" val="3758916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EB88E7-487E-9447-9658-F167EA20671A}"/>
              </a:ext>
            </a:extLst>
          </p:cNvPr>
          <p:cNvSpPr/>
          <p:nvPr/>
        </p:nvSpPr>
        <p:spPr>
          <a:xfrm>
            <a:off x="10551" y="838200"/>
            <a:ext cx="12072664" cy="5632311"/>
          </a:xfrm>
          <a:prstGeom prst="rect">
            <a:avLst/>
          </a:prstGeom>
        </p:spPr>
        <p:txBody>
          <a:bodyPr wrap="square">
            <a:spAutoFit/>
          </a:bodyPr>
          <a:lstStyle/>
          <a:p>
            <a:pPr marL="342900" indent="-342900">
              <a:buFont typeface="Arial" panose="020B0604020202020204" pitchFamily="34" charset="0"/>
              <a:buChar char="•"/>
            </a:pPr>
            <a:r>
              <a:rPr lang="en-US" sz="2400" dirty="0">
                <a:latin typeface="Book Antiqua" panose="02040602050305030304" pitchFamily="18" charset="0"/>
              </a:rPr>
              <a:t>Challenges</a:t>
            </a:r>
          </a:p>
          <a:p>
            <a:pPr marL="800100" lvl="1" indent="-342900">
              <a:buFont typeface="Arial" panose="020B0604020202020204" pitchFamily="34" charset="0"/>
              <a:buChar char="•"/>
            </a:pPr>
            <a:r>
              <a:rPr lang="en-US" sz="2400" dirty="0">
                <a:latin typeface="Book Antiqua" panose="02040602050305030304" pitchFamily="18" charset="0"/>
              </a:rPr>
              <a:t>Changes in currency values</a:t>
            </a:r>
          </a:p>
          <a:p>
            <a:pPr marL="800100" lvl="1" indent="-342900">
              <a:buFont typeface="Arial" panose="020B0604020202020204" pitchFamily="34" charset="0"/>
              <a:buChar char="•"/>
            </a:pPr>
            <a:r>
              <a:rPr lang="en-US" sz="2400" dirty="0">
                <a:latin typeface="Book Antiqua" panose="02040602050305030304" pitchFamily="18" charset="0"/>
              </a:rPr>
              <a:t>Language/Culture</a:t>
            </a:r>
          </a:p>
          <a:p>
            <a:pPr marL="1257300" lvl="2" indent="-342900">
              <a:buFont typeface="Arial" panose="020B0604020202020204" pitchFamily="34" charset="0"/>
              <a:buChar char="•"/>
            </a:pPr>
            <a:r>
              <a:rPr lang="en-US" sz="2400" dirty="0">
                <a:solidFill>
                  <a:srgbClr val="FF0000"/>
                </a:solidFill>
              </a:rPr>
              <a:t>cultural transferability</a:t>
            </a:r>
          </a:p>
          <a:p>
            <a:pPr marL="1714500" lvl="3" indent="-342900">
              <a:buFont typeface="Arial" panose="020B0604020202020204" pitchFamily="34" charset="0"/>
              <a:buChar char="•"/>
            </a:pPr>
            <a:r>
              <a:rPr lang="en-US" sz="2400" dirty="0">
                <a:latin typeface="Book Antiqua" panose="02040602050305030304" pitchFamily="18" charset="0"/>
              </a:rPr>
              <a:t>Culture of a country impacts foreign companies doing business in that country.</a:t>
            </a:r>
          </a:p>
          <a:p>
            <a:pPr marL="1714500" lvl="3" indent="-342900">
              <a:buFont typeface="Arial" panose="020B0604020202020204" pitchFamily="34" charset="0"/>
              <a:buChar char="•"/>
            </a:pPr>
            <a:r>
              <a:rPr lang="en-US" sz="2400" dirty="0">
                <a:latin typeface="Book Antiqua" panose="02040602050305030304" pitchFamily="18" charset="0"/>
              </a:rPr>
              <a:t>Burger King’s cultural transferability strategy:</a:t>
            </a:r>
          </a:p>
          <a:p>
            <a:pPr marL="2171700" lvl="5" indent="-342900">
              <a:buFont typeface="Arial" panose="020B0604020202020204" pitchFamily="34" charset="0"/>
              <a:buChar char="•"/>
            </a:pPr>
            <a:r>
              <a:rPr lang="en-US" sz="2400" dirty="0">
                <a:latin typeface="Book Antiqua" panose="02040602050305030304" pitchFamily="18" charset="0"/>
              </a:rPr>
              <a:t>Add taco to its menu in Mexico</a:t>
            </a:r>
          </a:p>
          <a:p>
            <a:pPr marL="2171700" lvl="5" indent="-342900">
              <a:buFont typeface="Arial" panose="020B0604020202020204" pitchFamily="34" charset="0"/>
              <a:buChar char="•"/>
            </a:pPr>
            <a:r>
              <a:rPr lang="en-US" sz="2400" dirty="0">
                <a:latin typeface="Book Antiqua" panose="02040602050305030304" pitchFamily="18" charset="0"/>
              </a:rPr>
              <a:t>Add sushi to its menu in Japan</a:t>
            </a:r>
          </a:p>
          <a:p>
            <a:pPr marL="800100" lvl="1" indent="-342900">
              <a:buFont typeface="Arial" panose="020B0604020202020204" pitchFamily="34" charset="0"/>
              <a:buChar char="•"/>
            </a:pPr>
            <a:r>
              <a:rPr lang="en-US" sz="2400" dirty="0">
                <a:latin typeface="Book Antiqua" panose="02040602050305030304" pitchFamily="18" charset="0"/>
              </a:rPr>
              <a:t>Standards</a:t>
            </a:r>
          </a:p>
          <a:p>
            <a:pPr marL="1485900" lvl="2" indent="-571500">
              <a:buFont typeface="Arial" panose="020B0604020202020204" pitchFamily="34" charset="0"/>
              <a:buChar char="•"/>
            </a:pPr>
            <a:r>
              <a:rPr lang="en-US" sz="2400" dirty="0"/>
              <a:t>Voltages, outlets</a:t>
            </a:r>
          </a:p>
          <a:p>
            <a:pPr marL="1485900" lvl="2" indent="-571500">
              <a:buFont typeface="Arial" panose="020B0604020202020204" pitchFamily="34" charset="0"/>
              <a:buChar char="•"/>
            </a:pPr>
            <a:r>
              <a:rPr lang="en-US" sz="2400" dirty="0"/>
              <a:t>Metric system</a:t>
            </a:r>
          </a:p>
          <a:p>
            <a:pPr marL="1485900" lvl="2" indent="-571500">
              <a:buFont typeface="Arial" panose="020B0604020202020204" pitchFamily="34" charset="0"/>
              <a:buChar char="•"/>
            </a:pPr>
            <a:r>
              <a:rPr lang="en-US" sz="2400" dirty="0"/>
              <a:t>Taste of food</a:t>
            </a:r>
          </a:p>
          <a:p>
            <a:pPr marL="1485900" lvl="2" indent="-571500">
              <a:buFont typeface="Arial" panose="020B0604020202020204" pitchFamily="34" charset="0"/>
              <a:buChar char="•"/>
            </a:pPr>
            <a:r>
              <a:rPr lang="en-US" sz="2400" dirty="0"/>
              <a:t>Aesthetic preference</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3923641579"/>
      </p:ext>
    </p:extLst>
  </p:cSld>
  <p:clrMapOvr>
    <a:masterClrMapping/>
  </p:clrMapOvr>
  <p:transition/>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50621</TotalTime>
  <Words>909</Words>
  <Application>Microsoft Office PowerPoint</Application>
  <PresentationFormat>Widescreen</PresentationFormat>
  <Paragraphs>156</Paragraphs>
  <Slides>13</Slides>
  <Notes>12</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7" baseType="lpstr">
      <vt:lpstr>Apple Symbols</vt:lpstr>
      <vt:lpstr>Arial</vt:lpstr>
      <vt:lpstr>Book Antiqua</vt:lpstr>
      <vt:lpstr>Calibri</vt:lpstr>
      <vt:lpstr>Garamond</vt:lpstr>
      <vt:lpstr>Impact</vt:lpstr>
      <vt:lpstr>MS Reference Sans Serif</vt:lpstr>
      <vt:lpstr>Tahoma</vt:lpstr>
      <vt:lpstr>Verdana</vt:lpstr>
      <vt:lpstr>Wingdings</vt:lpstr>
      <vt:lpstr>Lean Thinking Final.ppt</vt:lpstr>
      <vt:lpstr>Lean Thinking Final</vt:lpstr>
      <vt:lpstr>2_Lean Thinking Final</vt:lpstr>
      <vt:lpstr>Equation</vt:lpstr>
      <vt:lpstr>PowerPoint Presentation</vt:lpstr>
      <vt:lpstr>Supply Chain &amp; Globalization</vt:lpstr>
      <vt:lpstr>Questions</vt:lpstr>
      <vt:lpstr>Questions</vt:lpstr>
      <vt:lpstr>Questions</vt:lpstr>
      <vt:lpstr>Questions</vt:lpstr>
      <vt:lpstr>Questions</vt:lpstr>
      <vt:lpstr>Globalization, Oportunities, Challenges, &amp; Solutions</vt:lpstr>
      <vt:lpstr>PowerPoint Presentation</vt:lpstr>
      <vt:lpstr>PowerPoint Presentation</vt:lpstr>
      <vt:lpstr>Globalization Challenges: transportation cost</vt:lpstr>
      <vt:lpstr>Transportation Cost Challenge Solution: third party logistics (3PL)</vt:lpstr>
      <vt:lpstr>Will Globalization/Offshoring Always Be the Best Choice?</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757</cp:revision>
  <cp:lastPrinted>2019-05-09T17:43:43Z</cp:lastPrinted>
  <dcterms:created xsi:type="dcterms:W3CDTF">2008-11-22T01:06:20Z</dcterms:created>
  <dcterms:modified xsi:type="dcterms:W3CDTF">2022-07-09T20:20:37Z</dcterms:modified>
</cp:coreProperties>
</file>