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6"/>
  </p:notesMasterIdLst>
  <p:handoutMasterIdLst>
    <p:handoutMasterId r:id="rId37"/>
  </p:handoutMasterIdLst>
  <p:sldIdLst>
    <p:sldId id="377" r:id="rId5"/>
    <p:sldId id="448" r:id="rId6"/>
    <p:sldId id="450" r:id="rId7"/>
    <p:sldId id="451" r:id="rId8"/>
    <p:sldId id="452" r:id="rId9"/>
    <p:sldId id="453" r:id="rId10"/>
    <p:sldId id="454" r:id="rId11"/>
    <p:sldId id="455" r:id="rId12"/>
    <p:sldId id="456" r:id="rId13"/>
    <p:sldId id="457" r:id="rId14"/>
    <p:sldId id="458" r:id="rId15"/>
    <p:sldId id="459" r:id="rId16"/>
    <p:sldId id="460" r:id="rId17"/>
    <p:sldId id="461" r:id="rId18"/>
    <p:sldId id="462" r:id="rId19"/>
    <p:sldId id="463" r:id="rId20"/>
    <p:sldId id="464" r:id="rId21"/>
    <p:sldId id="465" r:id="rId22"/>
    <p:sldId id="466" r:id="rId23"/>
    <p:sldId id="467" r:id="rId24"/>
    <p:sldId id="468" r:id="rId25"/>
    <p:sldId id="469" r:id="rId26"/>
    <p:sldId id="470" r:id="rId27"/>
    <p:sldId id="471" r:id="rId28"/>
    <p:sldId id="472" r:id="rId29"/>
    <p:sldId id="473" r:id="rId30"/>
    <p:sldId id="474" r:id="rId31"/>
    <p:sldId id="475" r:id="rId32"/>
    <p:sldId id="476" r:id="rId33"/>
    <p:sldId id="477" r:id="rId34"/>
    <p:sldId id="478"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78"/>
    <a:srgbClr val="A50023"/>
    <a:srgbClr val="A80000"/>
    <a:srgbClr val="0000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16" autoAdjust="0"/>
    <p:restoredTop sz="94660"/>
  </p:normalViewPr>
  <p:slideViewPr>
    <p:cSldViewPr>
      <p:cViewPr>
        <p:scale>
          <a:sx n="41" d="100"/>
          <a:sy n="41" d="100"/>
        </p:scale>
        <p:origin x="-2034"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1/6/2012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F417274-AEEC-4461-B5F4-FA1A98BF7AAF}" type="slidenum">
              <a:rPr lang="en-US"/>
              <a:pPr/>
              <a:t>24</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smtClean="0"/>
              <a:t>Changing standard deviation alone = .84 (proportion falling within spec)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76400"/>
            <a:ext cx="8261350" cy="4114800"/>
          </a:xfrm>
          <a:prstGeom prst="rect">
            <a:avLst/>
          </a:prstGeom>
        </p:spPr>
        <p:txBody>
          <a:bodyPr/>
          <a:lstStyle/>
          <a:p>
            <a:pPr lvl="0"/>
            <a:endParaRPr lang="en-US" noProof="0"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53200"/>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9100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a:solidFill>
                  <a:schemeClr val="tx1"/>
                </a:solidFill>
                <a:latin typeface="Verdana" pitchFamily="34" charset="0"/>
                <a:ea typeface="ＭＳ Ｐゴシック" charset="-128"/>
                <a:cs typeface="+mn-cs"/>
              </a:rPr>
              <a:t>Asef-Vaziri</a:t>
            </a:r>
            <a:r>
              <a:rPr lang="en-US" sz="1200" b="1" i="1" kern="1200" dirty="0">
                <a:solidFill>
                  <a:schemeClr val="tx1"/>
                </a:solidFill>
                <a:latin typeface="Verdana" pitchFamily="34" charset="0"/>
                <a:ea typeface="ＭＳ Ｐゴシック" charset="-128"/>
                <a:cs typeface="+mn-cs"/>
              </a:rPr>
              <a:t>    </a:t>
            </a:r>
            <a:r>
              <a:rPr lang="en-US" sz="1200" b="1" i="1" kern="1200" dirty="0" smtClean="0">
                <a:solidFill>
                  <a:schemeClr val="tx1"/>
                </a:solidFill>
                <a:latin typeface="Verdana" pitchFamily="34" charset="0"/>
                <a:ea typeface="ＭＳ Ｐゴシック" charset="-128"/>
                <a:cs typeface="+mn-cs"/>
              </a:rPr>
              <a:t>Jan-2012</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34290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Quality – Process </a:t>
            </a:r>
            <a:r>
              <a:rPr lang="en-US" sz="1200" b="1" i="1" dirty="0" smtClean="0">
                <a:solidFill>
                  <a:schemeClr val="tx1"/>
                </a:solidFill>
              </a:rPr>
              <a:t>Capability</a:t>
            </a:r>
            <a:r>
              <a:rPr lang="en-US" sz="1200" b="1" i="1" baseline="0" dirty="0" smtClean="0">
                <a:solidFill>
                  <a:schemeClr val="tx1"/>
                </a:solidFill>
              </a:rPr>
              <a:t> </a:t>
            </a:r>
            <a:r>
              <a:rPr lang="en-US" sz="1200" b="1" i="1" dirty="0" smtClean="0">
                <a:solidFill>
                  <a:schemeClr val="tx1"/>
                </a:solidFill>
              </a:rPr>
              <a:t>  </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9" r:id="rId6"/>
    <p:sldLayoutId id="2147483834"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dirty="0" smtClean="0"/>
              <a:t>Managing Flow Variability</a:t>
            </a:r>
            <a:br>
              <a:rPr lang="en-US" dirty="0" smtClean="0"/>
            </a:br>
            <a:r>
              <a:rPr lang="en-US" dirty="0" smtClean="0"/>
              <a:t>Process Capability</a:t>
            </a:r>
            <a:endParaRPr lang="en-US" dirty="0" smtClean="0">
              <a:ea typeface="ＭＳ Ｐゴシック" charset="-128"/>
            </a:endParaRPr>
          </a:p>
        </p:txBody>
      </p:sp>
      <p:sp>
        <p:nvSpPr>
          <p:cNvPr id="4" name="Content Placeholder 5"/>
          <p:cNvSpPr>
            <a:spLocks noGrp="1"/>
          </p:cNvSpPr>
          <p:nvPr>
            <p:ph sz="half" idx="2"/>
          </p:nvPr>
        </p:nvSpPr>
        <p:spPr>
          <a:xfrm>
            <a:off x="0" y="2438400"/>
            <a:ext cx="5715000" cy="2895600"/>
          </a:xfrm>
        </p:spPr>
        <p:txBody>
          <a:bodyPr/>
          <a:lstStyle/>
          <a:p>
            <a:r>
              <a:rPr lang="en-US" sz="2400" dirty="0" smtClean="0">
                <a:latin typeface="Book Antiqua" pitchFamily="18" charset="0"/>
              </a:rPr>
              <a:t>A Statement for Quality Goes Here</a:t>
            </a:r>
            <a:endParaRPr lang="en-US" sz="2600" dirty="0" smtClean="0">
              <a:latin typeface="Book Antiqua" pitchFamily="18" charset="0"/>
            </a:endParaRPr>
          </a:p>
          <a:p>
            <a:pPr algn="l"/>
            <a:endParaRPr lang="en-US" dirty="0"/>
          </a:p>
        </p:txBody>
      </p:sp>
      <p:pic>
        <p:nvPicPr>
          <p:cNvPr id="5" name="Picture 2" descr="C:\Program Files\Microsoft Office\MEDIA\CAGCAT10\j0234687.gif"/>
          <p:cNvPicPr>
            <a:picLocks noChangeAspect="1" noChangeArrowheads="1" noCrop="1"/>
          </p:cNvPicPr>
          <p:nvPr/>
        </p:nvPicPr>
        <p:blipFill>
          <a:blip r:embed="rId3"/>
          <a:srcRect/>
          <a:stretch>
            <a:fillRect/>
          </a:stretch>
        </p:blipFill>
        <p:spPr bwMode="auto">
          <a:xfrm>
            <a:off x="5834313" y="2438400"/>
            <a:ext cx="3233487" cy="1905000"/>
          </a:xfrm>
          <a:prstGeom prst="rect">
            <a:avLst/>
          </a:prstGeom>
          <a:noFill/>
        </p:spPr>
      </p:pic>
      <p:sp>
        <p:nvSpPr>
          <p:cNvPr id="6" name="TextBox 5"/>
          <p:cNvSpPr txBox="1"/>
          <p:nvPr/>
        </p:nvSpPr>
        <p:spPr>
          <a:xfrm>
            <a:off x="0" y="5181600"/>
            <a:ext cx="9144000" cy="1477328"/>
          </a:xfrm>
          <a:prstGeom prst="rect">
            <a:avLst/>
          </a:prstGeom>
          <a:noFill/>
        </p:spPr>
        <p:txBody>
          <a:bodyPr wrap="square" rtlCol="0">
            <a:spAutoFit/>
          </a:bodyPr>
          <a:lstStyle/>
          <a:p>
            <a:r>
              <a:rPr lang="en-US" dirty="0" smtClean="0">
                <a:solidFill>
                  <a:schemeClr val="bg1"/>
                </a:solidFill>
                <a:latin typeface="Book Antiqua" pitchFamily="18" charset="0"/>
              </a:rPr>
              <a:t>These sides and note were prepared using </a:t>
            </a:r>
          </a:p>
          <a:p>
            <a:pPr marL="342900" indent="-342900">
              <a:buAutoNum type="arabicPeriod"/>
            </a:pPr>
            <a:r>
              <a:rPr lang="en-US" dirty="0" smtClean="0">
                <a:solidFill>
                  <a:schemeClr val="bg1"/>
                </a:solidFill>
                <a:latin typeface="Book Antiqua" pitchFamily="18" charset="0"/>
              </a:rPr>
              <a:t>Managing Business Flow processes.  </a:t>
            </a:r>
            <a:r>
              <a:rPr lang="en-US" dirty="0" err="1" smtClean="0">
                <a:solidFill>
                  <a:schemeClr val="bg1"/>
                </a:solidFill>
                <a:latin typeface="Book Antiqua" pitchFamily="18" charset="0"/>
              </a:rPr>
              <a:t>Anupindi</a:t>
            </a:r>
            <a:r>
              <a:rPr lang="en-US" dirty="0" smtClean="0">
                <a:solidFill>
                  <a:schemeClr val="bg1"/>
                </a:solidFill>
                <a:latin typeface="Book Antiqua" pitchFamily="18" charset="0"/>
              </a:rPr>
              <a:t>, Chopra, </a:t>
            </a:r>
            <a:r>
              <a:rPr lang="en-US" dirty="0" err="1" smtClean="0">
                <a:solidFill>
                  <a:schemeClr val="bg1"/>
                </a:solidFill>
                <a:latin typeface="Book Antiqua" pitchFamily="18" charset="0"/>
              </a:rPr>
              <a:t>Deshmukh</a:t>
            </a:r>
            <a:r>
              <a:rPr lang="en-US" dirty="0" smtClean="0">
                <a:solidFill>
                  <a:schemeClr val="bg1"/>
                </a:solidFill>
                <a:latin typeface="Book Antiqua" pitchFamily="18" charset="0"/>
              </a:rPr>
              <a:t>, Van </a:t>
            </a:r>
            <a:r>
              <a:rPr lang="en-US" dirty="0" err="1" smtClean="0">
                <a:solidFill>
                  <a:schemeClr val="bg1"/>
                </a:solidFill>
                <a:latin typeface="Book Antiqua" pitchFamily="18" charset="0"/>
              </a:rPr>
              <a:t>Mieghem</a:t>
            </a:r>
            <a:r>
              <a:rPr lang="en-US" dirty="0" smtClean="0">
                <a:solidFill>
                  <a:schemeClr val="bg1"/>
                </a:solidFill>
                <a:latin typeface="Book Antiqua" pitchFamily="18" charset="0"/>
              </a:rPr>
              <a:t>, and </a:t>
            </a:r>
            <a:r>
              <a:rPr lang="en-US" dirty="0" err="1" smtClean="0">
                <a:solidFill>
                  <a:schemeClr val="bg1"/>
                </a:solidFill>
                <a:latin typeface="Book Antiqua" pitchFamily="18" charset="0"/>
              </a:rPr>
              <a:t>Zemel.Pearson</a:t>
            </a:r>
            <a:r>
              <a:rPr lang="en-US" dirty="0" smtClean="0">
                <a:solidFill>
                  <a:schemeClr val="bg1"/>
                </a:solidFill>
                <a:latin typeface="Book Antiqua" pitchFamily="18" charset="0"/>
              </a:rPr>
              <a:t> Prentice Hall.  </a:t>
            </a:r>
          </a:p>
          <a:p>
            <a:pPr marL="342900" indent="-342900">
              <a:buAutoNum type="arabicPeriod"/>
            </a:pPr>
            <a:r>
              <a:rPr lang="en-US" dirty="0" smtClean="0">
                <a:solidFill>
                  <a:schemeClr val="bg1"/>
                </a:solidFill>
                <a:latin typeface="Book Antiqua" pitchFamily="18" charset="0"/>
              </a:rPr>
              <a:t>Few of the graphs of the  slides of Prentice Hall for this book, originally prepared by professor </a:t>
            </a:r>
            <a:r>
              <a:rPr lang="en-US" dirty="0" err="1" smtClean="0">
                <a:solidFill>
                  <a:schemeClr val="bg1"/>
                </a:solidFill>
                <a:latin typeface="Book Antiqua" pitchFamily="18" charset="0"/>
              </a:rPr>
              <a:t>Deshmukh</a:t>
            </a:r>
            <a:r>
              <a:rPr lang="en-US" dirty="0" smtClean="0">
                <a:solidFill>
                  <a:schemeClr val="bg1"/>
                </a:solidFill>
                <a:latin typeface="Book Antiqua" pitchFamily="18" charset="0"/>
              </a:rPr>
              <a: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9.4.3 Six-Sigma Capability cont…</a:t>
            </a:r>
          </a:p>
        </p:txBody>
      </p:sp>
      <p:sp>
        <p:nvSpPr>
          <p:cNvPr id="34819" name="Rectangle 3"/>
          <p:cNvSpPr>
            <a:spLocks noGrp="1" noChangeArrowheads="1"/>
          </p:cNvSpPr>
          <p:nvPr>
            <p:ph type="body" idx="1"/>
          </p:nvPr>
        </p:nvSpPr>
        <p:spPr/>
        <p:txBody>
          <a:bodyPr/>
          <a:lstStyle/>
          <a:p>
            <a:r>
              <a:rPr lang="en-US" sz="1800" smtClean="0">
                <a:cs typeface="Times New Roman" pitchFamily="18" charset="0"/>
              </a:rPr>
              <a:t>SIMILARLY, a correctly centered six-sigma process has a standard deviation so small that the US and LS limits are 6σ from the mean each. </a:t>
            </a:r>
          </a:p>
          <a:p>
            <a:r>
              <a:rPr lang="en-US" sz="1800" smtClean="0">
                <a:cs typeface="Times New Roman" pitchFamily="18" charset="0"/>
              </a:rPr>
              <a:t>Extraordinary high degree of precision.</a:t>
            </a:r>
          </a:p>
          <a:p>
            <a:pPr>
              <a:buFont typeface="Wingdings" pitchFamily="2" charset="2"/>
              <a:buNone/>
            </a:pPr>
            <a:r>
              <a:rPr lang="en-US" sz="1800" smtClean="0">
                <a:cs typeface="Times New Roman" pitchFamily="18" charset="0"/>
              </a:rPr>
              <a:t>	Corresponds to Cp=2 or 2 defective units per billion produced!!! (see Table 9.5)</a:t>
            </a:r>
          </a:p>
          <a:p>
            <a:pPr>
              <a:buFont typeface="Wingdings" pitchFamily="2" charset="2"/>
              <a:buNone/>
            </a:pPr>
            <a:endParaRPr lang="en-US" sz="1800" smtClean="0">
              <a:cs typeface="Times New Roman" pitchFamily="18" charset="0"/>
            </a:endParaRPr>
          </a:p>
          <a:p>
            <a:r>
              <a:rPr lang="en-US" sz="1800" smtClean="0">
                <a:cs typeface="Times New Roman" pitchFamily="18" charset="0"/>
              </a:rPr>
              <a:t>In order for door making process to be a six-sigma process, its standard deviation must be:</a:t>
            </a:r>
          </a:p>
          <a:p>
            <a:pPr>
              <a:buFont typeface="Wingdings" pitchFamily="2" charset="2"/>
              <a:buNone/>
            </a:pPr>
            <a:r>
              <a:rPr lang="en-US" sz="1800" smtClean="0">
                <a:cs typeface="Times New Roman" pitchFamily="18" charset="0"/>
              </a:rPr>
              <a:t>	 σ = (85-75)/(2)(6)] = .833kg </a:t>
            </a:r>
          </a:p>
          <a:p>
            <a:r>
              <a:rPr lang="en-US" sz="1800" smtClean="0">
                <a:cs typeface="Times New Roman" pitchFamily="18" charset="0"/>
              </a:rPr>
              <a:t>Adjusting for Mean Shifts</a:t>
            </a:r>
            <a:r>
              <a:rPr lang="en-US" sz="1800" smtClean="0"/>
              <a:t> </a:t>
            </a:r>
          </a:p>
          <a:p>
            <a:pPr>
              <a:buFont typeface="Wingdings" pitchFamily="2" charset="2"/>
              <a:buNone/>
            </a:pPr>
            <a:r>
              <a:rPr lang="en-US" sz="1800" smtClean="0">
                <a:cs typeface="Times New Roman" pitchFamily="18" charset="0"/>
              </a:rPr>
              <a:t>	Allowing for a shift in the mean of +-1.5 standard deviation from the center of specifications. </a:t>
            </a:r>
          </a:p>
          <a:p>
            <a:pPr>
              <a:buFont typeface="Wingdings" pitchFamily="2" charset="2"/>
              <a:buNone/>
            </a:pPr>
            <a:r>
              <a:rPr lang="en-US" sz="1800" smtClean="0">
                <a:cs typeface="Times New Roman" pitchFamily="18" charset="0"/>
              </a:rPr>
              <a:t>	Allowing for this shift, a six-sigma process amounts to producing an average of 3.4 defective units per million. (see table 9.5)</a:t>
            </a:r>
            <a:r>
              <a:rPr lang="en-US" sz="1800" smtClean="0"/>
              <a:t> </a:t>
            </a:r>
          </a:p>
          <a:p>
            <a:pPr>
              <a:buFont typeface="Wingdings" pitchFamily="2" charset="2"/>
              <a:buNone/>
            </a:pPr>
            <a:endParaRPr lang="en-US" sz="1800" smtClean="0">
              <a:cs typeface="Times New Roman" pitchFamily="18" charset="0"/>
            </a:endParaRPr>
          </a:p>
          <a:p>
            <a:pPr>
              <a:buFont typeface="Wingdings" pitchFamily="2" charset="2"/>
              <a:buNone/>
            </a:pPr>
            <a:endParaRPr lang="en-US" sz="1800" smtClean="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mtClean="0"/>
              <a:t>Table 9.5</a:t>
            </a:r>
          </a:p>
        </p:txBody>
      </p:sp>
      <p:graphicFrame>
        <p:nvGraphicFramePr>
          <p:cNvPr id="5122" name="Object 3"/>
          <p:cNvGraphicFramePr>
            <a:graphicFrameLocks noChangeAspect="1"/>
          </p:cNvGraphicFramePr>
          <p:nvPr>
            <p:ph type="tbl" idx="1"/>
          </p:nvPr>
        </p:nvGraphicFramePr>
        <p:xfrm>
          <a:off x="457200" y="3005138"/>
          <a:ext cx="8261350" cy="1457325"/>
        </p:xfrm>
        <a:graphic>
          <a:graphicData uri="http://schemas.openxmlformats.org/presentationml/2006/ole">
            <p:oleObj spid="_x0000_s130050" name="Worksheet" r:id="rId3" imgW="5223600" imgH="970200" progId="Excel.Sheet.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9.4.3 Six-Sigma Capability cont…</a:t>
            </a:r>
          </a:p>
        </p:txBody>
      </p:sp>
      <p:sp>
        <p:nvSpPr>
          <p:cNvPr id="35843" name="Rectangle 3"/>
          <p:cNvSpPr>
            <a:spLocks noGrp="1" noChangeArrowheads="1"/>
          </p:cNvSpPr>
          <p:nvPr>
            <p:ph type="body" idx="1"/>
          </p:nvPr>
        </p:nvSpPr>
        <p:spPr/>
        <p:txBody>
          <a:bodyPr/>
          <a:lstStyle/>
          <a:p>
            <a:r>
              <a:rPr lang="en-US" sz="1800" smtClean="0">
                <a:cs typeface="Times New Roman" pitchFamily="18" charset="0"/>
              </a:rPr>
              <a:t>Why Six-Sigma? </a:t>
            </a:r>
          </a:p>
          <a:p>
            <a:pPr lvl="1"/>
            <a:r>
              <a:rPr lang="en-US" sz="1800" smtClean="0">
                <a:cs typeface="Times New Roman" pitchFamily="18" charset="0"/>
              </a:rPr>
              <a:t>See table 9.5</a:t>
            </a:r>
          </a:p>
          <a:p>
            <a:pPr lvl="1"/>
            <a:r>
              <a:rPr lang="en-US" sz="1800" smtClean="0">
                <a:cs typeface="Times New Roman" pitchFamily="18" charset="0"/>
              </a:rPr>
              <a:t>Improvement in process capabilities from a 3-sigma to 4-sigma = 10-fold reduction in the fraction defective (66810 to 6210 defects)</a:t>
            </a:r>
          </a:p>
          <a:p>
            <a:pPr lvl="1"/>
            <a:r>
              <a:rPr lang="en-US" sz="1800" smtClean="0">
                <a:cs typeface="Times New Roman" pitchFamily="18" charset="0"/>
              </a:rPr>
              <a:t>While 4-sigma to 5-sigma = 30-fold improvement (6210 to 232 defects)</a:t>
            </a:r>
          </a:p>
          <a:p>
            <a:pPr lvl="1"/>
            <a:r>
              <a:rPr lang="en-US" sz="1800" smtClean="0">
                <a:cs typeface="Times New Roman" pitchFamily="18" charset="0"/>
              </a:rPr>
              <a:t>While 5-sigma to 6-sigma = 70-fold improvement (232 to 3.4 defects, per million!!!). </a:t>
            </a:r>
          </a:p>
          <a:p>
            <a:pPr lvl="1">
              <a:buFontTx/>
              <a:buNone/>
            </a:pPr>
            <a:endParaRPr lang="en-US" sz="1800" smtClean="0">
              <a:cs typeface="Times New Roman" pitchFamily="18" charset="0"/>
            </a:endParaRPr>
          </a:p>
          <a:p>
            <a:r>
              <a:rPr lang="en-US" sz="1800" smtClean="0">
                <a:cs typeface="Times New Roman" pitchFamily="18" charset="0"/>
              </a:rPr>
              <a:t>Average companies deliver about 4-sigma quality, where best-in-class companies aim for six-sigma.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9.4.3 Six-Sigma Capability cont…</a:t>
            </a:r>
          </a:p>
        </p:txBody>
      </p:sp>
      <p:sp>
        <p:nvSpPr>
          <p:cNvPr id="36867" name="Rectangle 3"/>
          <p:cNvSpPr>
            <a:spLocks noGrp="1" noChangeArrowheads="1"/>
          </p:cNvSpPr>
          <p:nvPr>
            <p:ph type="body" idx="1"/>
          </p:nvPr>
        </p:nvSpPr>
        <p:spPr/>
        <p:txBody>
          <a:bodyPr/>
          <a:lstStyle/>
          <a:p>
            <a:r>
              <a:rPr lang="en-US" sz="1800" smtClean="0">
                <a:cs typeface="Times New Roman" pitchFamily="18" charset="0"/>
              </a:rPr>
              <a:t>Why High Standards? </a:t>
            </a:r>
          </a:p>
          <a:p>
            <a:pPr lvl="1"/>
            <a:r>
              <a:rPr lang="en-US" sz="1800" smtClean="0">
                <a:cs typeface="Times New Roman" pitchFamily="18" charset="0"/>
              </a:rPr>
              <a:t>The overall quality of the entire product/process that requires ALL of them to work satisfactorily will be significantly lower.</a:t>
            </a:r>
          </a:p>
          <a:p>
            <a:pPr lvl="1">
              <a:buFontTx/>
              <a:buNone/>
            </a:pPr>
            <a:r>
              <a:rPr lang="en-US" sz="1800" smtClean="0">
                <a:cs typeface="Times New Roman" pitchFamily="18" charset="0"/>
              </a:rPr>
              <a:t>	Ex: </a:t>
            </a:r>
          </a:p>
          <a:p>
            <a:pPr lvl="1">
              <a:buFontTx/>
              <a:buNone/>
            </a:pPr>
            <a:r>
              <a:rPr lang="en-US" sz="1800" smtClean="0">
                <a:cs typeface="Times New Roman" pitchFamily="18" charset="0"/>
              </a:rPr>
              <a:t>	If product contains 100 parts and each part is 99% reliable, the chance that the product (all its parts) will work is only (.99)100 = .366, or </a:t>
            </a:r>
            <a:r>
              <a:rPr lang="en-US" sz="1800" b="1" smtClean="0">
                <a:cs typeface="Times New Roman" pitchFamily="18" charset="0"/>
              </a:rPr>
              <a:t>36.6%!!! </a:t>
            </a:r>
          </a:p>
          <a:p>
            <a:pPr lvl="1">
              <a:buFontTx/>
              <a:buChar char="-"/>
            </a:pPr>
            <a:r>
              <a:rPr lang="en-US" sz="1800" smtClean="0">
                <a:cs typeface="Times New Roman" pitchFamily="18" charset="0"/>
              </a:rPr>
              <a:t>Also, costs associated with each defects may be high </a:t>
            </a:r>
          </a:p>
          <a:p>
            <a:pPr lvl="1">
              <a:buFontTx/>
              <a:buChar char="-"/>
            </a:pPr>
            <a:r>
              <a:rPr lang="en-US" sz="1800" smtClean="0">
                <a:cs typeface="Times New Roman" pitchFamily="18" charset="0"/>
              </a:rPr>
              <a:t>Expectations keep rising </a:t>
            </a:r>
          </a:p>
          <a:p>
            <a:pPr lvl="1">
              <a:buFontTx/>
              <a:buNone/>
            </a:pPr>
            <a:endParaRPr lang="en-US" sz="1800" smtClean="0">
              <a:cs typeface="Times New Roman" pitchFamily="18" charset="0"/>
            </a:endParaRPr>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9.4.3 Six-Sigma Capability cont…</a:t>
            </a:r>
          </a:p>
        </p:txBody>
      </p:sp>
      <p:sp>
        <p:nvSpPr>
          <p:cNvPr id="37891" name="Rectangle 3"/>
          <p:cNvSpPr>
            <a:spLocks noGrp="1" noChangeArrowheads="1"/>
          </p:cNvSpPr>
          <p:nvPr>
            <p:ph type="body" idx="1"/>
          </p:nvPr>
        </p:nvSpPr>
        <p:spPr/>
        <p:txBody>
          <a:bodyPr/>
          <a:lstStyle/>
          <a:p>
            <a:r>
              <a:rPr lang="en-US" sz="1800" smtClean="0">
                <a:cs typeface="Times New Roman" pitchFamily="18" charset="0"/>
              </a:rPr>
              <a:t>Safety capability</a:t>
            </a:r>
          </a:p>
          <a:p>
            <a:pPr>
              <a:buFont typeface="Wingdings" pitchFamily="2" charset="2"/>
              <a:buNone/>
            </a:pPr>
            <a:r>
              <a:rPr lang="en-US" sz="1800" smtClean="0">
                <a:cs typeface="Times New Roman" pitchFamily="18" charset="0"/>
              </a:rPr>
              <a:t>	- We may also express process capabilities in terms of the desired margin [(US-LS)-zσ] as safety capability </a:t>
            </a:r>
          </a:p>
          <a:p>
            <a:pPr>
              <a:buFont typeface="Wingdings" pitchFamily="2" charset="2"/>
              <a:buNone/>
            </a:pPr>
            <a:r>
              <a:rPr lang="en-US" sz="1800" smtClean="0">
                <a:cs typeface="Times New Roman" pitchFamily="18" charset="0"/>
              </a:rPr>
              <a:t>	- It represents an allowance planned for variability in supply and/or demand </a:t>
            </a:r>
          </a:p>
          <a:p>
            <a:pPr>
              <a:buFont typeface="Wingdings" pitchFamily="2" charset="2"/>
              <a:buNone/>
            </a:pPr>
            <a:r>
              <a:rPr lang="en-US" sz="1800" smtClean="0">
                <a:cs typeface="Times New Roman" pitchFamily="18" charset="0"/>
              </a:rPr>
              <a:t>	- Greater process capability means less variability </a:t>
            </a:r>
          </a:p>
          <a:p>
            <a:pPr>
              <a:buFont typeface="Wingdings" pitchFamily="2" charset="2"/>
              <a:buNone/>
            </a:pPr>
            <a:r>
              <a:rPr lang="en-US" sz="1800" smtClean="0">
                <a:cs typeface="Times New Roman" pitchFamily="18" charset="0"/>
              </a:rPr>
              <a:t>	- If process output is closely clustered around its mean, most of the output will fall within the specifications</a:t>
            </a:r>
          </a:p>
          <a:p>
            <a:pPr>
              <a:buFont typeface="Wingdings" pitchFamily="2" charset="2"/>
              <a:buNone/>
            </a:pPr>
            <a:r>
              <a:rPr lang="en-US" sz="1800" smtClean="0">
                <a:cs typeface="Times New Roman" pitchFamily="18" charset="0"/>
              </a:rPr>
              <a:t>	- Higher capability thus means less chance of producing defectives </a:t>
            </a:r>
          </a:p>
          <a:p>
            <a:pPr>
              <a:buFont typeface="Wingdings" pitchFamily="2" charset="2"/>
              <a:buNone/>
            </a:pPr>
            <a:r>
              <a:rPr lang="en-US" sz="1800" smtClean="0">
                <a:cs typeface="Times New Roman" pitchFamily="18" charset="0"/>
              </a:rPr>
              <a:t>	- Higher capability = robustness </a:t>
            </a:r>
          </a:p>
          <a:p>
            <a:pPr>
              <a:buFont typeface="Wingdings" pitchFamily="2" charset="2"/>
              <a:buNone/>
            </a:pPr>
            <a:endParaRPr lang="en-US" sz="1800" smtClean="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9.4.4 Capability and Control</a:t>
            </a:r>
          </a:p>
        </p:txBody>
      </p:sp>
      <p:sp>
        <p:nvSpPr>
          <p:cNvPr id="38915" name="Rectangle 3"/>
          <p:cNvSpPr>
            <a:spLocks noGrp="1" noChangeArrowheads="1"/>
          </p:cNvSpPr>
          <p:nvPr>
            <p:ph type="body" idx="1"/>
          </p:nvPr>
        </p:nvSpPr>
        <p:spPr/>
        <p:txBody>
          <a:bodyPr/>
          <a:lstStyle/>
          <a:p>
            <a:pPr>
              <a:lnSpc>
                <a:spcPct val="90000"/>
              </a:lnSpc>
            </a:pPr>
            <a:r>
              <a:rPr lang="en-US" sz="1800" smtClean="0">
                <a:cs typeface="Times New Roman" pitchFamily="18" charset="0"/>
              </a:rPr>
              <a:t>So in Ex. 9.7: the production process is not performing well in terms of MEETING THE CUSTOMER SPECIFICATIONS.  Only 69% meets output specifications!!!  (See 9.4.1: Fraction of Output within Specifications) </a:t>
            </a:r>
          </a:p>
          <a:p>
            <a:pPr>
              <a:lnSpc>
                <a:spcPct val="90000"/>
              </a:lnSpc>
              <a:buFont typeface="Wingdings" pitchFamily="2" charset="2"/>
              <a:buNone/>
            </a:pPr>
            <a:r>
              <a:rPr lang="en-US" sz="1800" smtClean="0">
                <a:cs typeface="Times New Roman" pitchFamily="18" charset="0"/>
              </a:rPr>
              <a:t> </a:t>
            </a:r>
          </a:p>
          <a:p>
            <a:pPr>
              <a:lnSpc>
                <a:spcPct val="90000"/>
              </a:lnSpc>
            </a:pPr>
            <a:r>
              <a:rPr lang="en-US" sz="1800" smtClean="0">
                <a:cs typeface="Times New Roman" pitchFamily="18" charset="0"/>
              </a:rPr>
              <a:t>Yet in example 9.6, “the process was in control!!!”, or WITHIN US &amp; LS LIMITS.</a:t>
            </a:r>
          </a:p>
          <a:p>
            <a:pPr>
              <a:lnSpc>
                <a:spcPct val="90000"/>
              </a:lnSpc>
              <a:buFont typeface="Wingdings" pitchFamily="2" charset="2"/>
              <a:buNone/>
            </a:pPr>
            <a:r>
              <a:rPr lang="en-US" sz="1800" smtClean="0">
                <a:cs typeface="Times New Roman" pitchFamily="18" charset="0"/>
              </a:rPr>
              <a:t> </a:t>
            </a:r>
          </a:p>
          <a:p>
            <a:pPr>
              <a:lnSpc>
                <a:spcPct val="90000"/>
              </a:lnSpc>
            </a:pPr>
            <a:r>
              <a:rPr lang="en-US" sz="1800" smtClean="0">
                <a:cs typeface="Times New Roman" pitchFamily="18" charset="0"/>
              </a:rPr>
              <a:t>Meeting customer specifics: indicates internal stability and statistical predictability of the process performance.  </a:t>
            </a:r>
          </a:p>
          <a:p>
            <a:pPr>
              <a:lnSpc>
                <a:spcPct val="90000"/>
              </a:lnSpc>
              <a:buFont typeface="Wingdings" pitchFamily="2" charset="2"/>
              <a:buNone/>
            </a:pPr>
            <a:r>
              <a:rPr lang="en-US" sz="1800" smtClean="0">
                <a:cs typeface="Times New Roman" pitchFamily="18" charset="0"/>
              </a:rPr>
              <a:t> </a:t>
            </a:r>
          </a:p>
          <a:p>
            <a:pPr>
              <a:lnSpc>
                <a:spcPct val="90000"/>
              </a:lnSpc>
            </a:pPr>
            <a:r>
              <a:rPr lang="en-US" sz="1800" smtClean="0">
                <a:cs typeface="Times New Roman" pitchFamily="18" charset="0"/>
              </a:rPr>
              <a:t>In control (aka within LS and US range): ability to meet external customer’s requirements. </a:t>
            </a:r>
          </a:p>
          <a:p>
            <a:pPr>
              <a:lnSpc>
                <a:spcPct val="90000"/>
              </a:lnSpc>
            </a:pPr>
            <a:r>
              <a:rPr lang="en-US" sz="1800" smtClean="0">
                <a:cs typeface="Times New Roman" pitchFamily="18" charset="0"/>
              </a:rPr>
              <a:t>Observation of a process in control ensures that the resulting estimates of the process mean and standard deviation are reliable so that our measurement of the process capability is accurate.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9.5 Process Capability Improvement</a:t>
            </a:r>
          </a:p>
        </p:txBody>
      </p:sp>
      <p:sp>
        <p:nvSpPr>
          <p:cNvPr id="39939" name="Rectangle 3"/>
          <p:cNvSpPr>
            <a:spLocks noGrp="1" noChangeArrowheads="1"/>
          </p:cNvSpPr>
          <p:nvPr>
            <p:ph type="body" idx="1"/>
          </p:nvPr>
        </p:nvSpPr>
        <p:spPr/>
        <p:txBody>
          <a:bodyPr/>
          <a:lstStyle/>
          <a:p>
            <a:r>
              <a:rPr lang="en-US" sz="1800" smtClean="0"/>
              <a:t>Shift the process mean</a:t>
            </a:r>
          </a:p>
          <a:p>
            <a:r>
              <a:rPr lang="en-US" sz="1800" smtClean="0"/>
              <a:t>Reduce the variability</a:t>
            </a:r>
          </a:p>
          <a:p>
            <a:r>
              <a:rPr lang="en-US" sz="1800" smtClean="0"/>
              <a:t>Both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9.5.1 Mean Shift</a:t>
            </a:r>
          </a:p>
        </p:txBody>
      </p:sp>
      <p:sp>
        <p:nvSpPr>
          <p:cNvPr id="40963" name="Rectangle 3"/>
          <p:cNvSpPr>
            <a:spLocks noGrp="1" noChangeArrowheads="1"/>
          </p:cNvSpPr>
          <p:nvPr>
            <p:ph type="body" idx="1"/>
          </p:nvPr>
        </p:nvSpPr>
        <p:spPr/>
        <p:txBody>
          <a:bodyPr/>
          <a:lstStyle/>
          <a:p>
            <a:r>
              <a:rPr lang="en-US" sz="1800" smtClean="0"/>
              <a:t>Examine where the current process mean lies in comparison to the specification range (i.e. closer to the LS or the US)</a:t>
            </a:r>
          </a:p>
          <a:p>
            <a:r>
              <a:rPr lang="en-US" sz="1800" smtClean="0"/>
              <a:t>Alter the process to bring the process mean to the center of the specification range in order to increase the proportion of outputs that fall within specification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Ex 9.10</a:t>
            </a:r>
          </a:p>
        </p:txBody>
      </p:sp>
      <p:sp>
        <p:nvSpPr>
          <p:cNvPr id="41987" name="Rectangle 3"/>
          <p:cNvSpPr>
            <a:spLocks noGrp="1" noChangeArrowheads="1"/>
          </p:cNvSpPr>
          <p:nvPr>
            <p:ph type="body" idx="1"/>
          </p:nvPr>
        </p:nvSpPr>
        <p:spPr/>
        <p:txBody>
          <a:bodyPr/>
          <a:lstStyle/>
          <a:p>
            <a:r>
              <a:rPr lang="en-US" sz="1800" smtClean="0"/>
              <a:t>MBPF garage doors (currently)</a:t>
            </a:r>
          </a:p>
          <a:p>
            <a:pPr>
              <a:buFont typeface="Wingdings" pitchFamily="2" charset="2"/>
              <a:buNone/>
            </a:pPr>
            <a:r>
              <a:rPr lang="en-US" sz="1800" smtClean="0"/>
              <a:t>	-specification range: 75 to 85 kgs</a:t>
            </a:r>
          </a:p>
          <a:p>
            <a:pPr>
              <a:buFont typeface="Wingdings" pitchFamily="2" charset="2"/>
              <a:buNone/>
            </a:pPr>
            <a:r>
              <a:rPr lang="en-US" sz="1800" smtClean="0"/>
              <a:t>	-process mean: 82.5 kgs</a:t>
            </a:r>
          </a:p>
          <a:p>
            <a:pPr>
              <a:buFont typeface="Wingdings" pitchFamily="2" charset="2"/>
              <a:buNone/>
            </a:pPr>
            <a:r>
              <a:rPr lang="en-US" sz="1800" smtClean="0"/>
              <a:t>	-proportion of output falling within specifications: .6873</a:t>
            </a:r>
          </a:p>
          <a:p>
            <a:r>
              <a:rPr lang="en-US" sz="1800" smtClean="0"/>
              <a:t>The process mean of 82.5 kgs was very close to the US of 85 kgs (i.e. too thick/heavy)</a:t>
            </a:r>
          </a:p>
          <a:p>
            <a:r>
              <a:rPr lang="en-US" sz="1800" smtClean="0"/>
              <a:t>To lower the process mean towards the center of the specification range the supplier could change the thickness setting on their rolling machine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pPr eaLnBrk="1" hangingPunct="1"/>
            <a:r>
              <a:rPr lang="en-US" smtClean="0"/>
              <a:t>Ex 9.10 Continued</a:t>
            </a:r>
          </a:p>
        </p:txBody>
      </p:sp>
      <p:sp>
        <p:nvSpPr>
          <p:cNvPr id="287747" name="Rectangle 3"/>
          <p:cNvSpPr>
            <a:spLocks noGrp="1" noChangeArrowheads="1"/>
          </p:cNvSpPr>
          <p:nvPr>
            <p:ph type="body" idx="1"/>
          </p:nvPr>
        </p:nvSpPr>
        <p:spPr/>
        <p:txBody>
          <a:bodyPr/>
          <a:lstStyle/>
          <a:p>
            <a:r>
              <a:rPr lang="en-US" sz="1800" smtClean="0"/>
              <a:t>Center of the specification range: (75 + 85)/2 = 80 kgs</a:t>
            </a:r>
          </a:p>
          <a:p>
            <a:r>
              <a:rPr lang="en-US" sz="1800" smtClean="0"/>
              <a:t>New process mean: 80 kgs</a:t>
            </a:r>
          </a:p>
          <a:p>
            <a:r>
              <a:rPr lang="en-US" sz="1800" smtClean="0"/>
              <a:t>If the door weight (W) is a normal random variable, then the proportion of doors falling within specifications is: Prob (75 =&lt; W =&lt; 85)</a:t>
            </a:r>
          </a:p>
          <a:p>
            <a:r>
              <a:rPr lang="en-US" sz="1800" smtClean="0"/>
              <a:t>Prob (W =&lt; 85) – Prob (W =&lt; 75)</a:t>
            </a:r>
          </a:p>
          <a:p>
            <a:r>
              <a:rPr lang="en-US" sz="1800" smtClean="0"/>
              <a:t>Z = (weight – process mean)/standard deviation</a:t>
            </a:r>
          </a:p>
          <a:p>
            <a:r>
              <a:rPr lang="en-US" sz="1800" smtClean="0"/>
              <a:t>Z = (85 – 80)/4.2 = 1.19</a:t>
            </a:r>
          </a:p>
          <a:p>
            <a:r>
              <a:rPr lang="en-US" sz="1800" smtClean="0"/>
              <a:t>Z = (75 – 80)/4.2 = -1.19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7746"/>
                                        </p:tgtEl>
                                        <p:attrNameLst>
                                          <p:attrName>style.visibility</p:attrName>
                                        </p:attrNameLst>
                                      </p:cBhvr>
                                      <p:to>
                                        <p:strVal val="visible"/>
                                      </p:to>
                                    </p:set>
                                    <p:animEffect transition="in" filter="fade">
                                      <p:cBhvr>
                                        <p:cTn id="7" dur="2000"/>
                                        <p:tgtEl>
                                          <p:spTgt spid="2877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7747">
                                            <p:txEl>
                                              <p:pRg st="0" end="0"/>
                                            </p:txEl>
                                          </p:spTgt>
                                        </p:tgtEl>
                                        <p:attrNameLst>
                                          <p:attrName>style.visibility</p:attrName>
                                        </p:attrNameLst>
                                      </p:cBhvr>
                                      <p:to>
                                        <p:strVal val="visible"/>
                                      </p:to>
                                    </p:set>
                                    <p:animEffect transition="in" filter="wipe(left)">
                                      <p:cBhvr>
                                        <p:cTn id="12" dur="500"/>
                                        <p:tgtEl>
                                          <p:spTgt spid="287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7747">
                                            <p:txEl>
                                              <p:pRg st="1" end="1"/>
                                            </p:txEl>
                                          </p:spTgt>
                                        </p:tgtEl>
                                        <p:attrNameLst>
                                          <p:attrName>style.visibility</p:attrName>
                                        </p:attrNameLst>
                                      </p:cBhvr>
                                      <p:to>
                                        <p:strVal val="visible"/>
                                      </p:to>
                                    </p:set>
                                    <p:animEffect transition="in" filter="wipe(left)">
                                      <p:cBhvr>
                                        <p:cTn id="17" dur="500"/>
                                        <p:tgtEl>
                                          <p:spTgt spid="2877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7747">
                                            <p:txEl>
                                              <p:pRg st="2" end="2"/>
                                            </p:txEl>
                                          </p:spTgt>
                                        </p:tgtEl>
                                        <p:attrNameLst>
                                          <p:attrName>style.visibility</p:attrName>
                                        </p:attrNameLst>
                                      </p:cBhvr>
                                      <p:to>
                                        <p:strVal val="visible"/>
                                      </p:to>
                                    </p:set>
                                    <p:animEffect transition="in" filter="wipe(left)">
                                      <p:cBhvr>
                                        <p:cTn id="22" dur="500"/>
                                        <p:tgtEl>
                                          <p:spTgt spid="2877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7747">
                                            <p:txEl>
                                              <p:pRg st="3" end="3"/>
                                            </p:txEl>
                                          </p:spTgt>
                                        </p:tgtEl>
                                        <p:attrNameLst>
                                          <p:attrName>style.visibility</p:attrName>
                                        </p:attrNameLst>
                                      </p:cBhvr>
                                      <p:to>
                                        <p:strVal val="visible"/>
                                      </p:to>
                                    </p:set>
                                    <p:animEffect transition="in" filter="wipe(left)">
                                      <p:cBhvr>
                                        <p:cTn id="27" dur="500"/>
                                        <p:tgtEl>
                                          <p:spTgt spid="28774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87747">
                                            <p:txEl>
                                              <p:pRg st="4" end="4"/>
                                            </p:txEl>
                                          </p:spTgt>
                                        </p:tgtEl>
                                        <p:attrNameLst>
                                          <p:attrName>style.visibility</p:attrName>
                                        </p:attrNameLst>
                                      </p:cBhvr>
                                      <p:to>
                                        <p:strVal val="visible"/>
                                      </p:to>
                                    </p:set>
                                    <p:animEffect transition="in" filter="wipe(left)">
                                      <p:cBhvr>
                                        <p:cTn id="32" dur="500"/>
                                        <p:tgtEl>
                                          <p:spTgt spid="28774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87747">
                                            <p:txEl>
                                              <p:pRg st="5" end="5"/>
                                            </p:txEl>
                                          </p:spTgt>
                                        </p:tgtEl>
                                        <p:attrNameLst>
                                          <p:attrName>style.visibility</p:attrName>
                                        </p:attrNameLst>
                                      </p:cBhvr>
                                      <p:to>
                                        <p:strVal val="visible"/>
                                      </p:to>
                                    </p:set>
                                    <p:animEffect transition="in" filter="wipe(left)">
                                      <p:cBhvr>
                                        <p:cTn id="37" dur="500"/>
                                        <p:tgtEl>
                                          <p:spTgt spid="28774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87747">
                                            <p:txEl>
                                              <p:pRg st="6" end="6"/>
                                            </p:txEl>
                                          </p:spTgt>
                                        </p:tgtEl>
                                        <p:attrNameLst>
                                          <p:attrName>style.visibility</p:attrName>
                                        </p:attrNameLst>
                                      </p:cBhvr>
                                      <p:to>
                                        <p:strVal val="visible"/>
                                      </p:to>
                                    </p:set>
                                    <p:animEffect transition="in" filter="wipe(left)">
                                      <p:cBhvr>
                                        <p:cTn id="42" dur="500"/>
                                        <p:tgtEl>
                                          <p:spTgt spid="287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p:bldP spid="2877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 y="0"/>
            <a:ext cx="9144000" cy="838200"/>
          </a:xfrm>
        </p:spPr>
        <p:txBody>
          <a:bodyPr/>
          <a:lstStyle/>
          <a:p>
            <a:pPr eaLnBrk="1" hangingPunct="1"/>
            <a:r>
              <a:rPr lang="en-US" dirty="0" smtClean="0"/>
              <a:t>Fraction </a:t>
            </a:r>
            <a:r>
              <a:rPr lang="en-US" dirty="0" smtClean="0"/>
              <a:t>of Output within Specifications</a:t>
            </a:r>
          </a:p>
        </p:txBody>
      </p:sp>
      <p:sp>
        <p:nvSpPr>
          <p:cNvPr id="26627" name="Rectangle 3"/>
          <p:cNvSpPr>
            <a:spLocks noGrp="1" noChangeArrowheads="1"/>
          </p:cNvSpPr>
          <p:nvPr>
            <p:ph type="body" idx="1"/>
          </p:nvPr>
        </p:nvSpPr>
        <p:spPr>
          <a:xfrm>
            <a:off x="76200" y="990600"/>
            <a:ext cx="9067800" cy="5486400"/>
          </a:xfrm>
        </p:spPr>
        <p:txBody>
          <a:bodyPr/>
          <a:lstStyle/>
          <a:p>
            <a:pPr>
              <a:lnSpc>
                <a:spcPct val="90000"/>
              </a:lnSpc>
              <a:buNone/>
            </a:pPr>
            <a:r>
              <a:rPr lang="en-US" dirty="0" smtClean="0">
                <a:cs typeface="Times New Roman" pitchFamily="18" charset="0"/>
              </a:rPr>
              <a:t>The fraction of the process output that meets customer specifications. </a:t>
            </a:r>
            <a:r>
              <a:rPr lang="en-US" dirty="0" smtClean="0">
                <a:cs typeface="Times New Roman" pitchFamily="18" charset="0"/>
              </a:rPr>
              <a:t> We </a:t>
            </a:r>
            <a:r>
              <a:rPr lang="en-US" dirty="0" smtClean="0">
                <a:cs typeface="Times New Roman" pitchFamily="18" charset="0"/>
              </a:rPr>
              <a:t>can compute this fraction by</a:t>
            </a:r>
            <a:r>
              <a:rPr lang="en-US" dirty="0" smtClean="0">
                <a:cs typeface="Times New Roman" pitchFamily="18" charset="0"/>
              </a:rPr>
              <a:t>: the histogram of the actual observation, or using Normal  distribution. </a:t>
            </a:r>
            <a:endParaRPr lang="en-US" dirty="0" smtClean="0">
              <a:cs typeface="Times New Roman" pitchFamily="18" charset="0"/>
            </a:endParaRPr>
          </a:p>
          <a:p>
            <a:pPr>
              <a:lnSpc>
                <a:spcPct val="90000"/>
              </a:lnSpc>
              <a:buNone/>
            </a:pPr>
            <a:r>
              <a:rPr lang="en-US" dirty="0" smtClean="0"/>
              <a:t>Ex</a:t>
            </a:r>
            <a:r>
              <a:rPr lang="en-US" dirty="0" smtClean="0"/>
              <a:t>. 9.7</a:t>
            </a:r>
            <a:r>
              <a:rPr lang="en-US" dirty="0" smtClean="0"/>
              <a:t>: </a:t>
            </a:r>
            <a:r>
              <a:rPr lang="en-US" sz="2400" dirty="0" smtClean="0">
                <a:cs typeface="Times New Roman" pitchFamily="18" charset="0"/>
              </a:rPr>
              <a:t>US</a:t>
            </a:r>
            <a:r>
              <a:rPr lang="en-US" sz="2400" dirty="0" smtClean="0">
                <a:cs typeface="Times New Roman" pitchFamily="18" charset="0"/>
              </a:rPr>
              <a:t>: 85kg; LS: 75 kg (the range of performance variation that customer is willing to </a:t>
            </a:r>
            <a:r>
              <a:rPr lang="en-US" sz="2400" dirty="0" smtClean="0">
                <a:cs typeface="Times New Roman" pitchFamily="18" charset="0"/>
              </a:rPr>
              <a:t>accept).</a:t>
            </a:r>
          </a:p>
          <a:p>
            <a:pPr>
              <a:lnSpc>
                <a:spcPct val="90000"/>
              </a:lnSpc>
              <a:buNone/>
            </a:pPr>
            <a:r>
              <a:rPr lang="en-US" sz="2400" dirty="0" smtClean="0">
                <a:cs typeface="Times New Roman" pitchFamily="18" charset="0"/>
              </a:rPr>
              <a:t>Histogram</a:t>
            </a:r>
            <a:r>
              <a:rPr lang="en-US" sz="2400" dirty="0" smtClean="0">
                <a:cs typeface="Times New Roman" pitchFamily="18" charset="0"/>
              </a:rPr>
              <a:t>: In an observation of 100 samples, the process is 74% capable of meeting customer requirements, and </a:t>
            </a:r>
            <a:r>
              <a:rPr lang="en-US" sz="2400" b="1" dirty="0" smtClean="0">
                <a:cs typeface="Times New Roman" pitchFamily="18" charset="0"/>
              </a:rPr>
              <a:t>26% defectives!!! </a:t>
            </a:r>
            <a:endParaRPr lang="en-US" sz="2400" b="1" dirty="0" smtClean="0"/>
          </a:p>
          <a:p>
            <a:pPr>
              <a:lnSpc>
                <a:spcPct val="90000"/>
              </a:lnSpc>
              <a:buNone/>
            </a:pPr>
            <a:r>
              <a:rPr lang="en-US" sz="2200" dirty="0" smtClean="0">
                <a:cs typeface="Times New Roman" pitchFamily="18" charset="0"/>
              </a:rPr>
              <a:t>Assume door weight</a:t>
            </a:r>
            <a:r>
              <a:rPr lang="en-US" sz="2200" dirty="0" smtClean="0">
                <a:cs typeface="Times New Roman" pitchFamily="18" charset="0"/>
              </a:rPr>
              <a:t> </a:t>
            </a:r>
            <a:r>
              <a:rPr lang="en-US" sz="2200" dirty="0" smtClean="0">
                <a:cs typeface="Times New Roman" pitchFamily="18" charset="0"/>
              </a:rPr>
              <a:t>, W, follows </a:t>
            </a:r>
            <a:r>
              <a:rPr lang="en-US" sz="2200" dirty="0" smtClean="0">
                <a:cs typeface="Times New Roman" pitchFamily="18" charset="0"/>
              </a:rPr>
              <a:t> Normal </a:t>
            </a:r>
            <a:r>
              <a:rPr lang="en-US" sz="2200" dirty="0" smtClean="0">
                <a:cs typeface="Times New Roman" pitchFamily="18" charset="0"/>
              </a:rPr>
              <a:t>random variable with mean = 82.5 kg and standard deviation at 4.2 kg,</a:t>
            </a:r>
          </a:p>
          <a:p>
            <a:pPr>
              <a:lnSpc>
                <a:spcPct val="90000"/>
              </a:lnSpc>
              <a:buFontTx/>
              <a:buNone/>
            </a:pPr>
            <a:r>
              <a:rPr lang="en-US" sz="2200" dirty="0" err="1" smtClean="0">
                <a:cs typeface="Times New Roman" pitchFamily="18" charset="0"/>
              </a:rPr>
              <a:t>Prob</a:t>
            </a:r>
            <a:r>
              <a:rPr lang="en-US" sz="2200" dirty="0" smtClean="0">
                <a:cs typeface="Times New Roman" pitchFamily="18" charset="0"/>
              </a:rPr>
              <a:t> </a:t>
            </a:r>
            <a:r>
              <a:rPr lang="en-US" sz="2200" dirty="0" smtClean="0">
                <a:cs typeface="Times New Roman" pitchFamily="18" charset="0"/>
              </a:rPr>
              <a:t>(75 ≤ W ≤ 85) = </a:t>
            </a:r>
            <a:r>
              <a:rPr lang="en-US" sz="2200" dirty="0" err="1" smtClean="0">
                <a:cs typeface="Times New Roman" pitchFamily="18" charset="0"/>
              </a:rPr>
              <a:t>Prob</a:t>
            </a:r>
            <a:r>
              <a:rPr lang="en-US" sz="2200" dirty="0" smtClean="0">
                <a:cs typeface="Times New Roman" pitchFamily="18" charset="0"/>
              </a:rPr>
              <a:t> (W ≤ 85) - </a:t>
            </a:r>
            <a:r>
              <a:rPr lang="en-US" sz="2200" dirty="0" err="1" smtClean="0">
                <a:cs typeface="Times New Roman" pitchFamily="18" charset="0"/>
              </a:rPr>
              <a:t>Prob</a:t>
            </a:r>
            <a:r>
              <a:rPr lang="en-US" sz="2200" dirty="0" smtClean="0">
                <a:cs typeface="Times New Roman" pitchFamily="18" charset="0"/>
              </a:rPr>
              <a:t> (W ≤ 75</a:t>
            </a:r>
            <a:r>
              <a:rPr lang="en-US" sz="2200" dirty="0" smtClean="0">
                <a:cs typeface="Times New Roman" pitchFamily="18" charset="0"/>
              </a:rPr>
              <a:t>) </a:t>
            </a:r>
            <a:r>
              <a:rPr lang="en-US" sz="2200" dirty="0" smtClean="0">
                <a:cs typeface="Times New Roman" pitchFamily="18" charset="0"/>
              </a:rPr>
              <a:t>=</a:t>
            </a:r>
          </a:p>
          <a:p>
            <a:pPr>
              <a:lnSpc>
                <a:spcPct val="90000"/>
              </a:lnSpc>
              <a:buFontTx/>
              <a:buNone/>
            </a:pPr>
            <a:r>
              <a:rPr lang="en-US" sz="2200" dirty="0" err="1" smtClean="0">
                <a:cs typeface="Times New Roman" pitchFamily="18" charset="0"/>
              </a:rPr>
              <a:t>Prob</a:t>
            </a:r>
            <a:r>
              <a:rPr lang="en-US" sz="2200" dirty="0" smtClean="0">
                <a:cs typeface="Times New Roman" pitchFamily="18" charset="0"/>
              </a:rPr>
              <a:t> ((75-82.5)/4.2 </a:t>
            </a:r>
            <a:r>
              <a:rPr lang="en-US" sz="2200" dirty="0" smtClean="0">
                <a:cs typeface="Times New Roman" pitchFamily="18" charset="0"/>
              </a:rPr>
              <a:t>≤ </a:t>
            </a:r>
            <a:r>
              <a:rPr lang="en-US" sz="2200" dirty="0" smtClean="0">
                <a:cs typeface="Times New Roman" pitchFamily="18" charset="0"/>
              </a:rPr>
              <a:t>z </a:t>
            </a:r>
            <a:r>
              <a:rPr lang="en-US" sz="2200" dirty="0" smtClean="0">
                <a:cs typeface="Times New Roman" pitchFamily="18" charset="0"/>
              </a:rPr>
              <a:t>≤ </a:t>
            </a:r>
            <a:r>
              <a:rPr lang="en-US" sz="2200" dirty="0" smtClean="0">
                <a:cs typeface="Times New Roman" pitchFamily="18" charset="0"/>
              </a:rPr>
              <a:t>(85-82.5</a:t>
            </a:r>
            <a:r>
              <a:rPr lang="en-US" sz="2200" dirty="0" smtClean="0">
                <a:cs typeface="Times New Roman" pitchFamily="18" charset="0"/>
              </a:rPr>
              <a:t>)/4.2 </a:t>
            </a:r>
            <a:r>
              <a:rPr lang="en-US" sz="2200" dirty="0" smtClean="0">
                <a:cs typeface="Times New Roman" pitchFamily="18" charset="0"/>
              </a:rPr>
              <a:t>) </a:t>
            </a:r>
            <a:r>
              <a:rPr lang="en-US" sz="2200" dirty="0" smtClean="0">
                <a:cs typeface="Times New Roman" pitchFamily="18" charset="0"/>
              </a:rPr>
              <a:t>= </a:t>
            </a:r>
            <a:endParaRPr lang="en-US" sz="2200" dirty="0" smtClean="0">
              <a:cs typeface="Times New Roman" pitchFamily="18" charset="0"/>
            </a:endParaRPr>
          </a:p>
          <a:p>
            <a:pPr>
              <a:lnSpc>
                <a:spcPct val="90000"/>
              </a:lnSpc>
              <a:buNone/>
            </a:pPr>
            <a:r>
              <a:rPr lang="en-US" sz="2000" dirty="0" err="1" smtClean="0">
                <a:cs typeface="Times New Roman" pitchFamily="18" charset="0"/>
              </a:rPr>
              <a:t>Prob</a:t>
            </a:r>
            <a:r>
              <a:rPr lang="en-US" sz="2000" dirty="0" smtClean="0">
                <a:cs typeface="Times New Roman" pitchFamily="18" charset="0"/>
              </a:rPr>
              <a:t> </a:t>
            </a:r>
            <a:r>
              <a:rPr lang="en-US" sz="2000" dirty="0" smtClean="0">
                <a:cs typeface="Times New Roman" pitchFamily="18" charset="0"/>
              </a:rPr>
              <a:t>(Z≤.5952) = .</a:t>
            </a:r>
            <a:r>
              <a:rPr lang="en-US" sz="2000" dirty="0" smtClean="0">
                <a:cs typeface="Times New Roman" pitchFamily="18" charset="0"/>
              </a:rPr>
              <a:t>724, </a:t>
            </a:r>
            <a:r>
              <a:rPr lang="en-US" sz="2000" dirty="0" err="1" smtClean="0">
                <a:cs typeface="Times New Roman" pitchFamily="18" charset="0"/>
              </a:rPr>
              <a:t>Prob</a:t>
            </a:r>
            <a:r>
              <a:rPr lang="en-US" sz="2000" dirty="0" smtClean="0">
                <a:cs typeface="Times New Roman" pitchFamily="18" charset="0"/>
              </a:rPr>
              <a:t> </a:t>
            </a:r>
            <a:r>
              <a:rPr lang="en-US" sz="2000" dirty="0" smtClean="0">
                <a:cs typeface="Times New Roman" pitchFamily="18" charset="0"/>
              </a:rPr>
              <a:t>(Z ≤ -1.79) = .0367 </a:t>
            </a:r>
            <a:endParaRPr lang="en-US" sz="2000" b="1" dirty="0" smtClean="0">
              <a:cs typeface="Times New Roman" pitchFamily="18" charset="0"/>
            </a:endParaRPr>
          </a:p>
          <a:p>
            <a:pPr>
              <a:lnSpc>
                <a:spcPct val="90000"/>
              </a:lnSpc>
              <a:buFontTx/>
              <a:buNone/>
            </a:pPr>
            <a:r>
              <a:rPr lang="en-US" sz="2200" dirty="0" err="1" smtClean="0">
                <a:cs typeface="Times New Roman" pitchFamily="18" charset="0"/>
              </a:rPr>
              <a:t>Prob</a:t>
            </a:r>
            <a:r>
              <a:rPr lang="en-US" sz="2200" dirty="0" smtClean="0">
                <a:cs typeface="Times New Roman" pitchFamily="18" charset="0"/>
              </a:rPr>
              <a:t> (75 ≤ W ≤ 85) </a:t>
            </a:r>
            <a:r>
              <a:rPr lang="en-US" sz="2200" dirty="0" smtClean="0">
                <a:cs typeface="Times New Roman" pitchFamily="18" charset="0"/>
              </a:rPr>
              <a:t>= 0</a:t>
            </a:r>
            <a:r>
              <a:rPr lang="en-US" sz="2000" dirty="0" smtClean="0">
                <a:cs typeface="Times New Roman" pitchFamily="18" charset="0"/>
              </a:rPr>
              <a:t>.724 </a:t>
            </a:r>
            <a:r>
              <a:rPr lang="en-US" sz="2000" dirty="0" smtClean="0">
                <a:cs typeface="Times New Roman" pitchFamily="18" charset="0"/>
              </a:rPr>
              <a:t>- </a:t>
            </a:r>
            <a:r>
              <a:rPr lang="en-US" sz="2000" dirty="0" smtClean="0">
                <a:cs typeface="Times New Roman" pitchFamily="18" charset="0"/>
              </a:rPr>
              <a:t>0.0367 </a:t>
            </a:r>
            <a:r>
              <a:rPr lang="en-US" sz="2000" dirty="0" smtClean="0">
                <a:cs typeface="Times New Roman" pitchFamily="18" charset="0"/>
              </a:rPr>
              <a:t>= .</a:t>
            </a:r>
            <a:r>
              <a:rPr lang="en-US" sz="2000" b="1" dirty="0" smtClean="0">
                <a:cs typeface="Times New Roman" pitchFamily="18" charset="0"/>
              </a:rPr>
              <a:t>6873</a:t>
            </a:r>
            <a:endParaRPr lang="en-US" sz="2200" dirty="0" smtClean="0">
              <a:cs typeface="Times New Roman" pitchFamily="18" charset="0"/>
            </a:endParaRPr>
          </a:p>
          <a:p>
            <a:pPr>
              <a:lnSpc>
                <a:spcPct val="90000"/>
              </a:lnSpc>
              <a:buFontTx/>
              <a:buNone/>
            </a:pPr>
            <a:endParaRPr lang="en-US" sz="2200" dirty="0" smtClean="0">
              <a:cs typeface="Times New Roman" pitchFamily="18" charset="0"/>
            </a:endParaRPr>
          </a:p>
          <a:p>
            <a:pPr lvl="1">
              <a:lnSpc>
                <a:spcPct val="90000"/>
              </a:lnSpc>
              <a:buFontTx/>
              <a:buNone/>
            </a:pPr>
            <a:endParaRPr lang="en-US" sz="1800" dirty="0" smtClean="0">
              <a:cs typeface="Times New Roman" pitchFamily="18" charset="0"/>
            </a:endParaRPr>
          </a:p>
          <a:p>
            <a:pPr lvl="1">
              <a:lnSpc>
                <a:spcPct val="90000"/>
              </a:lnSpc>
              <a:buFontTx/>
              <a:buNone/>
            </a:pPr>
            <a:endParaRPr lang="en-US" sz="1800" dirty="0" smtClean="0">
              <a:cs typeface="Times New Roman" pitchFamily="18" charset="0"/>
            </a:endParaRPr>
          </a:p>
          <a:p>
            <a:pPr lvl="1">
              <a:lnSpc>
                <a:spcPct val="90000"/>
              </a:lnSpc>
            </a:pPr>
            <a:endParaRPr lang="en-US" sz="1800" dirty="0" smtClean="0"/>
          </a:p>
          <a:p>
            <a:pPr>
              <a:lnSpc>
                <a:spcPct val="90000"/>
              </a:lnSpc>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eaLnBrk="1" hangingPunct="1"/>
            <a:r>
              <a:rPr lang="en-US" smtClean="0"/>
              <a:t>Ex 9.10 Continued</a:t>
            </a:r>
          </a:p>
        </p:txBody>
      </p:sp>
      <p:sp>
        <p:nvSpPr>
          <p:cNvPr id="288771" name="Rectangle 3"/>
          <p:cNvSpPr>
            <a:spLocks noGrp="1" noChangeArrowheads="1"/>
          </p:cNvSpPr>
          <p:nvPr>
            <p:ph type="body" idx="1"/>
          </p:nvPr>
        </p:nvSpPr>
        <p:spPr/>
        <p:txBody>
          <a:bodyPr/>
          <a:lstStyle/>
          <a:p>
            <a:r>
              <a:rPr lang="en-US" sz="1800" smtClean="0"/>
              <a:t>[from table A2.1 on page 319]</a:t>
            </a:r>
          </a:p>
          <a:p>
            <a:pPr>
              <a:buFont typeface="Wingdings" pitchFamily="2" charset="2"/>
              <a:buNone/>
            </a:pPr>
            <a:r>
              <a:rPr lang="en-US" smtClean="0"/>
              <a:t>	Z = 1.19                                           .8830</a:t>
            </a:r>
          </a:p>
          <a:p>
            <a:pPr>
              <a:buFont typeface="Wingdings" pitchFamily="2" charset="2"/>
              <a:buNone/>
            </a:pPr>
            <a:r>
              <a:rPr lang="en-US" smtClean="0"/>
              <a:t>	Z = -1.19          (1 - .8830)               .1170</a:t>
            </a:r>
          </a:p>
          <a:p>
            <a:r>
              <a:rPr lang="en-US" sz="1800" smtClean="0"/>
              <a:t>Prob (W =&lt; 85) – Prob (W =&lt; 75) =</a:t>
            </a:r>
          </a:p>
          <a:p>
            <a:pPr>
              <a:buFont typeface="Wingdings" pitchFamily="2" charset="2"/>
              <a:buNone/>
            </a:pPr>
            <a:r>
              <a:rPr lang="en-US" sz="1800" smtClean="0"/>
              <a:t>	.8830 - .1170 = .7660</a:t>
            </a:r>
          </a:p>
          <a:p>
            <a:r>
              <a:rPr lang="en-US" sz="1800" smtClean="0"/>
              <a:t>By shifting the process mean from 82.5 kgs to 80 kgs, the proportion of garage doors that falls within specifications increases from .6873 to .7660</a:t>
            </a:r>
          </a:p>
          <a:p>
            <a:endParaRPr lang="en-US" sz="1800" smtClean="0"/>
          </a:p>
        </p:txBody>
      </p:sp>
      <p:sp>
        <p:nvSpPr>
          <p:cNvPr id="44036" name="Line 4"/>
          <p:cNvSpPr>
            <a:spLocks noChangeShapeType="1"/>
          </p:cNvSpPr>
          <p:nvPr/>
        </p:nvSpPr>
        <p:spPr bwMode="auto">
          <a:xfrm>
            <a:off x="1979613" y="2349500"/>
            <a:ext cx="3132137" cy="0"/>
          </a:xfrm>
          <a:prstGeom prst="line">
            <a:avLst/>
          </a:prstGeom>
          <a:noFill/>
          <a:ln w="9525">
            <a:solidFill>
              <a:schemeClr val="tx1"/>
            </a:solidFill>
            <a:round/>
            <a:headEnd/>
            <a:tailEnd type="triangle" w="med" len="med"/>
          </a:ln>
        </p:spPr>
        <p:txBody>
          <a:bodyPr/>
          <a:lstStyle/>
          <a:p>
            <a:endParaRPr lang="en-US"/>
          </a:p>
        </p:txBody>
      </p:sp>
      <p:sp>
        <p:nvSpPr>
          <p:cNvPr id="44037" name="Line 5"/>
          <p:cNvSpPr>
            <a:spLocks noChangeShapeType="1"/>
          </p:cNvSpPr>
          <p:nvPr/>
        </p:nvSpPr>
        <p:spPr bwMode="auto">
          <a:xfrm>
            <a:off x="2051050" y="2781300"/>
            <a:ext cx="720725" cy="0"/>
          </a:xfrm>
          <a:prstGeom prst="line">
            <a:avLst/>
          </a:prstGeom>
          <a:noFill/>
          <a:ln w="9525">
            <a:solidFill>
              <a:schemeClr val="tx1"/>
            </a:solidFill>
            <a:round/>
            <a:headEnd/>
            <a:tailEnd type="triangle" w="med" len="med"/>
          </a:ln>
        </p:spPr>
        <p:txBody>
          <a:bodyPr/>
          <a:lstStyle/>
          <a:p>
            <a:endParaRPr lang="en-US"/>
          </a:p>
        </p:txBody>
      </p:sp>
      <p:sp>
        <p:nvSpPr>
          <p:cNvPr id="44038" name="Line 6"/>
          <p:cNvSpPr>
            <a:spLocks noChangeShapeType="1"/>
          </p:cNvSpPr>
          <p:nvPr/>
        </p:nvSpPr>
        <p:spPr bwMode="auto">
          <a:xfrm>
            <a:off x="4103688" y="2816225"/>
            <a:ext cx="1008062"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8770"/>
                                        </p:tgtEl>
                                        <p:attrNameLst>
                                          <p:attrName>style.visibility</p:attrName>
                                        </p:attrNameLst>
                                      </p:cBhvr>
                                      <p:to>
                                        <p:strVal val="visible"/>
                                      </p:to>
                                    </p:set>
                                    <p:animEffect transition="in" filter="fade">
                                      <p:cBhvr>
                                        <p:cTn id="7" dur="2000"/>
                                        <p:tgtEl>
                                          <p:spTgt spid="2887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8771">
                                            <p:txEl>
                                              <p:pRg st="0" end="0"/>
                                            </p:txEl>
                                          </p:spTgt>
                                        </p:tgtEl>
                                        <p:attrNameLst>
                                          <p:attrName>style.visibility</p:attrName>
                                        </p:attrNameLst>
                                      </p:cBhvr>
                                      <p:to>
                                        <p:strVal val="visible"/>
                                      </p:to>
                                    </p:set>
                                    <p:animEffect transition="in" filter="wipe(left)">
                                      <p:cBhvr>
                                        <p:cTn id="12" dur="500"/>
                                        <p:tgtEl>
                                          <p:spTgt spid="288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8771">
                                            <p:txEl>
                                              <p:pRg st="1" end="1"/>
                                            </p:txEl>
                                          </p:spTgt>
                                        </p:tgtEl>
                                        <p:attrNameLst>
                                          <p:attrName>style.visibility</p:attrName>
                                        </p:attrNameLst>
                                      </p:cBhvr>
                                      <p:to>
                                        <p:strVal val="visible"/>
                                      </p:to>
                                    </p:set>
                                    <p:animEffect transition="in" filter="wipe(left)">
                                      <p:cBhvr>
                                        <p:cTn id="17" dur="500"/>
                                        <p:tgtEl>
                                          <p:spTgt spid="2887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8771">
                                            <p:txEl>
                                              <p:pRg st="2" end="2"/>
                                            </p:txEl>
                                          </p:spTgt>
                                        </p:tgtEl>
                                        <p:attrNameLst>
                                          <p:attrName>style.visibility</p:attrName>
                                        </p:attrNameLst>
                                      </p:cBhvr>
                                      <p:to>
                                        <p:strVal val="visible"/>
                                      </p:to>
                                    </p:set>
                                    <p:animEffect transition="in" filter="wipe(left)">
                                      <p:cBhvr>
                                        <p:cTn id="22" dur="500"/>
                                        <p:tgtEl>
                                          <p:spTgt spid="2887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8771">
                                            <p:txEl>
                                              <p:pRg st="3" end="3"/>
                                            </p:txEl>
                                          </p:spTgt>
                                        </p:tgtEl>
                                        <p:attrNameLst>
                                          <p:attrName>style.visibility</p:attrName>
                                        </p:attrNameLst>
                                      </p:cBhvr>
                                      <p:to>
                                        <p:strVal val="visible"/>
                                      </p:to>
                                    </p:set>
                                    <p:animEffect transition="in" filter="wipe(left)">
                                      <p:cBhvr>
                                        <p:cTn id="27" dur="500"/>
                                        <p:tgtEl>
                                          <p:spTgt spid="2887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88771">
                                            <p:txEl>
                                              <p:pRg st="4" end="4"/>
                                            </p:txEl>
                                          </p:spTgt>
                                        </p:tgtEl>
                                        <p:attrNameLst>
                                          <p:attrName>style.visibility</p:attrName>
                                        </p:attrNameLst>
                                      </p:cBhvr>
                                      <p:to>
                                        <p:strVal val="visible"/>
                                      </p:to>
                                    </p:set>
                                    <p:animEffect transition="in" filter="wipe(left)">
                                      <p:cBhvr>
                                        <p:cTn id="32" dur="500"/>
                                        <p:tgtEl>
                                          <p:spTgt spid="28877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88771">
                                            <p:txEl>
                                              <p:pRg st="5" end="5"/>
                                            </p:txEl>
                                          </p:spTgt>
                                        </p:tgtEl>
                                        <p:attrNameLst>
                                          <p:attrName>style.visibility</p:attrName>
                                        </p:attrNameLst>
                                      </p:cBhvr>
                                      <p:to>
                                        <p:strVal val="visible"/>
                                      </p:to>
                                    </p:set>
                                    <p:animEffect transition="in" filter="wipe(left)">
                                      <p:cBhvr>
                                        <p:cTn id="37" dur="500"/>
                                        <p:tgtEl>
                                          <p:spTgt spid="2887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p:bldP spid="28877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9.5.2 Variability Reduction</a:t>
            </a:r>
          </a:p>
        </p:txBody>
      </p:sp>
      <p:sp>
        <p:nvSpPr>
          <p:cNvPr id="45059" name="Rectangle 3"/>
          <p:cNvSpPr>
            <a:spLocks noGrp="1" noChangeArrowheads="1"/>
          </p:cNvSpPr>
          <p:nvPr>
            <p:ph type="body" idx="1"/>
          </p:nvPr>
        </p:nvSpPr>
        <p:spPr/>
        <p:txBody>
          <a:bodyPr/>
          <a:lstStyle/>
          <a:p>
            <a:r>
              <a:rPr lang="en-US" sz="1800" smtClean="0"/>
              <a:t>Measured by standard deviation</a:t>
            </a:r>
          </a:p>
          <a:p>
            <a:r>
              <a:rPr lang="en-US" sz="1800" smtClean="0"/>
              <a:t>A higher standard deviation value means higher variability amongst outputs</a:t>
            </a:r>
          </a:p>
          <a:p>
            <a:r>
              <a:rPr lang="en-US" sz="1800" smtClean="0"/>
              <a:t>Lowering the standard deviation value would ultimately lead to a greater proportion of output that falls within the specification range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9.5.2 Variability Reduction Continued</a:t>
            </a:r>
          </a:p>
        </p:txBody>
      </p:sp>
      <p:sp>
        <p:nvSpPr>
          <p:cNvPr id="46083" name="Rectangle 3"/>
          <p:cNvSpPr>
            <a:spLocks noGrp="1" noChangeArrowheads="1"/>
          </p:cNvSpPr>
          <p:nvPr>
            <p:ph type="body" idx="1"/>
          </p:nvPr>
        </p:nvSpPr>
        <p:spPr/>
        <p:txBody>
          <a:bodyPr/>
          <a:lstStyle/>
          <a:p>
            <a:r>
              <a:rPr lang="en-US" sz="1800" smtClean="0"/>
              <a:t>Possible causes for the variability MBPF experienced are:</a:t>
            </a:r>
          </a:p>
          <a:p>
            <a:pPr>
              <a:buFont typeface="Wingdings" pitchFamily="2" charset="2"/>
              <a:buNone/>
            </a:pPr>
            <a:r>
              <a:rPr lang="en-US" sz="1800" smtClean="0"/>
              <a:t>	-old equipment</a:t>
            </a:r>
          </a:p>
          <a:p>
            <a:pPr>
              <a:buFont typeface="Wingdings" pitchFamily="2" charset="2"/>
              <a:buNone/>
            </a:pPr>
            <a:r>
              <a:rPr lang="en-US" sz="1800" smtClean="0"/>
              <a:t>	-poorly maintained equipment</a:t>
            </a:r>
          </a:p>
          <a:p>
            <a:pPr>
              <a:buFont typeface="Wingdings" pitchFamily="2" charset="2"/>
              <a:buNone/>
            </a:pPr>
            <a:r>
              <a:rPr lang="en-US" sz="1800" smtClean="0"/>
              <a:t>	-improperly trained employees</a:t>
            </a:r>
          </a:p>
          <a:p>
            <a:r>
              <a:rPr lang="en-US" sz="1800" smtClean="0"/>
              <a:t>Investments to correct these problems would decrease variability however doing so is usually time consuming and requires a lot of effort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eaLnBrk="1" hangingPunct="1"/>
            <a:r>
              <a:rPr lang="en-US" smtClean="0"/>
              <a:t>Ex 9.11</a:t>
            </a:r>
          </a:p>
        </p:txBody>
      </p:sp>
      <p:sp>
        <p:nvSpPr>
          <p:cNvPr id="291843" name="Rectangle 3"/>
          <p:cNvSpPr>
            <a:spLocks noGrp="1" noChangeArrowheads="1"/>
          </p:cNvSpPr>
          <p:nvPr>
            <p:ph type="body" idx="1"/>
          </p:nvPr>
        </p:nvSpPr>
        <p:spPr/>
        <p:txBody>
          <a:bodyPr/>
          <a:lstStyle/>
          <a:p>
            <a:r>
              <a:rPr lang="en-US" sz="1800" smtClean="0"/>
              <a:t>Assume investments are made to decrease the standard deviation from 4.2 to 2.5 kgs</a:t>
            </a:r>
          </a:p>
          <a:p>
            <a:r>
              <a:rPr lang="en-US" sz="1800" smtClean="0"/>
              <a:t>The proportion of doors falling within specifications:         Prob (75 =&lt; W =&lt; 85)</a:t>
            </a:r>
          </a:p>
          <a:p>
            <a:r>
              <a:rPr lang="en-US" sz="1800" smtClean="0"/>
              <a:t>Prob (W =&lt; 85) – Prob (W =&lt; 75)</a:t>
            </a:r>
          </a:p>
          <a:p>
            <a:r>
              <a:rPr lang="en-US" sz="1800" smtClean="0"/>
              <a:t>Z = (weight – process mean)/standard deviation</a:t>
            </a:r>
          </a:p>
          <a:p>
            <a:r>
              <a:rPr lang="en-US" sz="1800" smtClean="0"/>
              <a:t>Z = (85 – 80)/2.5 = 2.0</a:t>
            </a:r>
          </a:p>
          <a:p>
            <a:r>
              <a:rPr lang="en-US" sz="1800" smtClean="0"/>
              <a:t>Z = (75 – 80)/2.5 = -2.0</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1842"/>
                                        </p:tgtEl>
                                        <p:attrNameLst>
                                          <p:attrName>style.visibility</p:attrName>
                                        </p:attrNameLst>
                                      </p:cBhvr>
                                      <p:to>
                                        <p:strVal val="visible"/>
                                      </p:to>
                                    </p:set>
                                    <p:animEffect transition="in" filter="fade">
                                      <p:cBhvr>
                                        <p:cTn id="7" dur="2000"/>
                                        <p:tgtEl>
                                          <p:spTgt spid="2918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1843">
                                            <p:txEl>
                                              <p:pRg st="0" end="0"/>
                                            </p:txEl>
                                          </p:spTgt>
                                        </p:tgtEl>
                                        <p:attrNameLst>
                                          <p:attrName>style.visibility</p:attrName>
                                        </p:attrNameLst>
                                      </p:cBhvr>
                                      <p:to>
                                        <p:strVal val="visible"/>
                                      </p:to>
                                    </p:set>
                                    <p:animEffect transition="in" filter="wipe(left)">
                                      <p:cBhvr>
                                        <p:cTn id="12" dur="500"/>
                                        <p:tgtEl>
                                          <p:spTgt spid="2918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1843">
                                            <p:txEl>
                                              <p:pRg st="1" end="1"/>
                                            </p:txEl>
                                          </p:spTgt>
                                        </p:tgtEl>
                                        <p:attrNameLst>
                                          <p:attrName>style.visibility</p:attrName>
                                        </p:attrNameLst>
                                      </p:cBhvr>
                                      <p:to>
                                        <p:strVal val="visible"/>
                                      </p:to>
                                    </p:set>
                                    <p:animEffect transition="in" filter="wipe(left)">
                                      <p:cBhvr>
                                        <p:cTn id="17" dur="500"/>
                                        <p:tgtEl>
                                          <p:spTgt spid="2918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1843">
                                            <p:txEl>
                                              <p:pRg st="2" end="2"/>
                                            </p:txEl>
                                          </p:spTgt>
                                        </p:tgtEl>
                                        <p:attrNameLst>
                                          <p:attrName>style.visibility</p:attrName>
                                        </p:attrNameLst>
                                      </p:cBhvr>
                                      <p:to>
                                        <p:strVal val="visible"/>
                                      </p:to>
                                    </p:set>
                                    <p:animEffect transition="in" filter="wipe(left)">
                                      <p:cBhvr>
                                        <p:cTn id="22" dur="500"/>
                                        <p:tgtEl>
                                          <p:spTgt spid="2918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1843">
                                            <p:txEl>
                                              <p:pRg st="3" end="3"/>
                                            </p:txEl>
                                          </p:spTgt>
                                        </p:tgtEl>
                                        <p:attrNameLst>
                                          <p:attrName>style.visibility</p:attrName>
                                        </p:attrNameLst>
                                      </p:cBhvr>
                                      <p:to>
                                        <p:strVal val="visible"/>
                                      </p:to>
                                    </p:set>
                                    <p:animEffect transition="in" filter="wipe(left)">
                                      <p:cBhvr>
                                        <p:cTn id="27" dur="500"/>
                                        <p:tgtEl>
                                          <p:spTgt spid="2918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1843">
                                            <p:txEl>
                                              <p:pRg st="4" end="4"/>
                                            </p:txEl>
                                          </p:spTgt>
                                        </p:tgtEl>
                                        <p:attrNameLst>
                                          <p:attrName>style.visibility</p:attrName>
                                        </p:attrNameLst>
                                      </p:cBhvr>
                                      <p:to>
                                        <p:strVal val="visible"/>
                                      </p:to>
                                    </p:set>
                                    <p:animEffect transition="in" filter="wipe(left)">
                                      <p:cBhvr>
                                        <p:cTn id="32" dur="500"/>
                                        <p:tgtEl>
                                          <p:spTgt spid="29184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1843">
                                            <p:txEl>
                                              <p:pRg st="5" end="5"/>
                                            </p:txEl>
                                          </p:spTgt>
                                        </p:tgtEl>
                                        <p:attrNameLst>
                                          <p:attrName>style.visibility</p:attrName>
                                        </p:attrNameLst>
                                      </p:cBhvr>
                                      <p:to>
                                        <p:strVal val="visible"/>
                                      </p:to>
                                    </p:set>
                                    <p:animEffect transition="in" filter="wipe(left)">
                                      <p:cBhvr>
                                        <p:cTn id="37" dur="500"/>
                                        <p:tgtEl>
                                          <p:spTgt spid="2918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p:bldP spid="29184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r>
              <a:rPr lang="en-US" smtClean="0"/>
              <a:t>Ex 9.11 Continued</a:t>
            </a:r>
          </a:p>
        </p:txBody>
      </p:sp>
      <p:sp>
        <p:nvSpPr>
          <p:cNvPr id="292867" name="Rectangle 3"/>
          <p:cNvSpPr>
            <a:spLocks noGrp="1" noChangeArrowheads="1"/>
          </p:cNvSpPr>
          <p:nvPr>
            <p:ph type="body" idx="1"/>
          </p:nvPr>
        </p:nvSpPr>
        <p:spPr/>
        <p:txBody>
          <a:bodyPr/>
          <a:lstStyle/>
          <a:p>
            <a:r>
              <a:rPr lang="en-US" sz="1800" smtClean="0"/>
              <a:t>[from table A2.1 on page 319]</a:t>
            </a:r>
          </a:p>
          <a:p>
            <a:pPr>
              <a:buFont typeface="Wingdings" pitchFamily="2" charset="2"/>
              <a:buNone/>
            </a:pPr>
            <a:r>
              <a:rPr lang="en-US" smtClean="0"/>
              <a:t>	Z = 2.0                                           .9772</a:t>
            </a:r>
          </a:p>
          <a:p>
            <a:pPr>
              <a:buFont typeface="Wingdings" pitchFamily="2" charset="2"/>
              <a:buNone/>
            </a:pPr>
            <a:r>
              <a:rPr lang="en-US" smtClean="0"/>
              <a:t>	Z = -2.0          (1 - .9772)               .0228</a:t>
            </a:r>
          </a:p>
          <a:p>
            <a:r>
              <a:rPr lang="en-US" sz="1800" smtClean="0"/>
              <a:t>Prob (W =&lt; 85) – Prob (W =&lt; 75) =</a:t>
            </a:r>
          </a:p>
          <a:p>
            <a:pPr>
              <a:buFont typeface="Wingdings" pitchFamily="2" charset="2"/>
              <a:buNone/>
            </a:pPr>
            <a:r>
              <a:rPr lang="en-US" sz="1800" smtClean="0"/>
              <a:t>	.9772 - .0228 = .9544</a:t>
            </a:r>
          </a:p>
          <a:p>
            <a:r>
              <a:rPr lang="en-US" sz="1800" smtClean="0"/>
              <a:t>By shifting the standard deviation from 4.2 kgs to 2.5 kgs and the process mean from 82.5 kgs to 80 kgs, the proportion of garage doors that falls within specifications increases from .6873 to .9544</a:t>
            </a:r>
          </a:p>
          <a:p>
            <a:endParaRPr lang="en-US" sz="1800" smtClean="0"/>
          </a:p>
        </p:txBody>
      </p:sp>
      <p:sp>
        <p:nvSpPr>
          <p:cNvPr id="48132" name="Line 4"/>
          <p:cNvSpPr>
            <a:spLocks noChangeShapeType="1"/>
          </p:cNvSpPr>
          <p:nvPr/>
        </p:nvSpPr>
        <p:spPr bwMode="auto">
          <a:xfrm>
            <a:off x="1800225" y="2349500"/>
            <a:ext cx="3240088" cy="0"/>
          </a:xfrm>
          <a:prstGeom prst="line">
            <a:avLst/>
          </a:prstGeom>
          <a:noFill/>
          <a:ln w="9525">
            <a:solidFill>
              <a:schemeClr val="tx1"/>
            </a:solidFill>
            <a:round/>
            <a:headEnd/>
            <a:tailEnd type="triangle" w="med" len="med"/>
          </a:ln>
        </p:spPr>
        <p:txBody>
          <a:bodyPr/>
          <a:lstStyle/>
          <a:p>
            <a:endParaRPr lang="en-US"/>
          </a:p>
        </p:txBody>
      </p:sp>
      <p:sp>
        <p:nvSpPr>
          <p:cNvPr id="48133" name="Line 5"/>
          <p:cNvSpPr>
            <a:spLocks noChangeShapeType="1"/>
          </p:cNvSpPr>
          <p:nvPr/>
        </p:nvSpPr>
        <p:spPr bwMode="auto">
          <a:xfrm>
            <a:off x="1943100" y="2781300"/>
            <a:ext cx="755650" cy="0"/>
          </a:xfrm>
          <a:prstGeom prst="line">
            <a:avLst/>
          </a:prstGeom>
          <a:noFill/>
          <a:ln w="9525">
            <a:solidFill>
              <a:schemeClr val="tx1"/>
            </a:solidFill>
            <a:round/>
            <a:headEnd/>
            <a:tailEnd type="triangle" w="med" len="med"/>
          </a:ln>
        </p:spPr>
        <p:txBody>
          <a:bodyPr/>
          <a:lstStyle/>
          <a:p>
            <a:endParaRPr lang="en-US"/>
          </a:p>
        </p:txBody>
      </p:sp>
      <p:sp>
        <p:nvSpPr>
          <p:cNvPr id="48134" name="Line 6"/>
          <p:cNvSpPr>
            <a:spLocks noChangeShapeType="1"/>
          </p:cNvSpPr>
          <p:nvPr/>
        </p:nvSpPr>
        <p:spPr bwMode="auto">
          <a:xfrm>
            <a:off x="3959225" y="2781300"/>
            <a:ext cx="1081088"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2866"/>
                                        </p:tgtEl>
                                        <p:attrNameLst>
                                          <p:attrName>style.visibility</p:attrName>
                                        </p:attrNameLst>
                                      </p:cBhvr>
                                      <p:to>
                                        <p:strVal val="visible"/>
                                      </p:to>
                                    </p:set>
                                    <p:animEffect transition="in" filter="fade">
                                      <p:cBhvr>
                                        <p:cTn id="7" dur="2000"/>
                                        <p:tgtEl>
                                          <p:spTgt spid="29286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2867">
                                            <p:txEl>
                                              <p:pRg st="0" end="0"/>
                                            </p:txEl>
                                          </p:spTgt>
                                        </p:tgtEl>
                                        <p:attrNameLst>
                                          <p:attrName>style.visibility</p:attrName>
                                        </p:attrNameLst>
                                      </p:cBhvr>
                                      <p:to>
                                        <p:strVal val="visible"/>
                                      </p:to>
                                    </p:set>
                                    <p:animEffect transition="in" filter="wipe(left)">
                                      <p:cBhvr>
                                        <p:cTn id="12" dur="500"/>
                                        <p:tgtEl>
                                          <p:spTgt spid="2928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2867">
                                            <p:txEl>
                                              <p:pRg st="1" end="1"/>
                                            </p:txEl>
                                          </p:spTgt>
                                        </p:tgtEl>
                                        <p:attrNameLst>
                                          <p:attrName>style.visibility</p:attrName>
                                        </p:attrNameLst>
                                      </p:cBhvr>
                                      <p:to>
                                        <p:strVal val="visible"/>
                                      </p:to>
                                    </p:set>
                                    <p:animEffect transition="in" filter="wipe(left)">
                                      <p:cBhvr>
                                        <p:cTn id="17" dur="500"/>
                                        <p:tgtEl>
                                          <p:spTgt spid="2928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2867">
                                            <p:txEl>
                                              <p:pRg st="2" end="2"/>
                                            </p:txEl>
                                          </p:spTgt>
                                        </p:tgtEl>
                                        <p:attrNameLst>
                                          <p:attrName>style.visibility</p:attrName>
                                        </p:attrNameLst>
                                      </p:cBhvr>
                                      <p:to>
                                        <p:strVal val="visible"/>
                                      </p:to>
                                    </p:set>
                                    <p:animEffect transition="in" filter="wipe(left)">
                                      <p:cBhvr>
                                        <p:cTn id="22" dur="500"/>
                                        <p:tgtEl>
                                          <p:spTgt spid="2928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2867">
                                            <p:txEl>
                                              <p:pRg st="3" end="3"/>
                                            </p:txEl>
                                          </p:spTgt>
                                        </p:tgtEl>
                                        <p:attrNameLst>
                                          <p:attrName>style.visibility</p:attrName>
                                        </p:attrNameLst>
                                      </p:cBhvr>
                                      <p:to>
                                        <p:strVal val="visible"/>
                                      </p:to>
                                    </p:set>
                                    <p:animEffect transition="in" filter="wipe(left)">
                                      <p:cBhvr>
                                        <p:cTn id="27" dur="500"/>
                                        <p:tgtEl>
                                          <p:spTgt spid="2928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2867">
                                            <p:txEl>
                                              <p:pRg st="4" end="4"/>
                                            </p:txEl>
                                          </p:spTgt>
                                        </p:tgtEl>
                                        <p:attrNameLst>
                                          <p:attrName>style.visibility</p:attrName>
                                        </p:attrNameLst>
                                      </p:cBhvr>
                                      <p:to>
                                        <p:strVal val="visible"/>
                                      </p:to>
                                    </p:set>
                                    <p:animEffect transition="in" filter="wipe(left)">
                                      <p:cBhvr>
                                        <p:cTn id="32" dur="500"/>
                                        <p:tgtEl>
                                          <p:spTgt spid="29286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2867">
                                            <p:txEl>
                                              <p:pRg st="5" end="5"/>
                                            </p:txEl>
                                          </p:spTgt>
                                        </p:tgtEl>
                                        <p:attrNameLst>
                                          <p:attrName>style.visibility</p:attrName>
                                        </p:attrNameLst>
                                      </p:cBhvr>
                                      <p:to>
                                        <p:strVal val="visible"/>
                                      </p:to>
                                    </p:set>
                                    <p:animEffect transition="in" filter="wipe(left)">
                                      <p:cBhvr>
                                        <p:cTn id="37" dur="500"/>
                                        <p:tgtEl>
                                          <p:spTgt spid="292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p:bldP spid="29286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9.5.3 Effect of Process Improvement on Process Control</a:t>
            </a:r>
          </a:p>
        </p:txBody>
      </p:sp>
      <p:sp>
        <p:nvSpPr>
          <p:cNvPr id="49155" name="Rectangle 3"/>
          <p:cNvSpPr>
            <a:spLocks noGrp="1" noChangeArrowheads="1"/>
          </p:cNvSpPr>
          <p:nvPr>
            <p:ph type="body" idx="1"/>
          </p:nvPr>
        </p:nvSpPr>
        <p:spPr/>
        <p:txBody>
          <a:bodyPr/>
          <a:lstStyle/>
          <a:p>
            <a:r>
              <a:rPr lang="en-US" sz="1800" smtClean="0"/>
              <a:t>Changing the process mean or variability requires re-calculating the control limits</a:t>
            </a:r>
          </a:p>
          <a:p>
            <a:r>
              <a:rPr lang="en-US" sz="1800" smtClean="0"/>
              <a:t>This is required because changing the process mean or variability will also change what is considered abnormal variability and when to look for an assignable cause </a:t>
            </a:r>
          </a:p>
          <a:p>
            <a:pPr>
              <a:buFont typeface="Wingdings" pitchFamily="2" charset="2"/>
              <a:buNone/>
            </a:pPr>
            <a:endParaRPr lang="en-US" sz="1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9.6 Product and Process Design</a:t>
            </a:r>
          </a:p>
        </p:txBody>
      </p:sp>
      <p:sp>
        <p:nvSpPr>
          <p:cNvPr id="50179" name="Rectangle 3"/>
          <p:cNvSpPr>
            <a:spLocks noGrp="1" noChangeArrowheads="1"/>
          </p:cNvSpPr>
          <p:nvPr>
            <p:ph type="body" idx="1"/>
          </p:nvPr>
        </p:nvSpPr>
        <p:spPr/>
        <p:txBody>
          <a:bodyPr/>
          <a:lstStyle/>
          <a:p>
            <a:r>
              <a:rPr lang="en-US" sz="1800" smtClean="0"/>
              <a:t>Reducing the variability from product and process design</a:t>
            </a:r>
          </a:p>
          <a:p>
            <a:pPr>
              <a:buFont typeface="Wingdings" pitchFamily="2" charset="2"/>
              <a:buNone/>
            </a:pPr>
            <a:r>
              <a:rPr lang="en-US" sz="1800" smtClean="0"/>
              <a:t>	-simplification</a:t>
            </a:r>
          </a:p>
          <a:p>
            <a:pPr>
              <a:buFont typeface="Wingdings" pitchFamily="2" charset="2"/>
              <a:buNone/>
            </a:pPr>
            <a:r>
              <a:rPr lang="en-US" sz="1800" smtClean="0"/>
              <a:t>	-standardization</a:t>
            </a:r>
          </a:p>
          <a:p>
            <a:pPr>
              <a:buFont typeface="Wingdings" pitchFamily="2" charset="2"/>
              <a:buNone/>
            </a:pPr>
            <a:r>
              <a:rPr lang="en-US" sz="1800" smtClean="0"/>
              <a:t>	-mistake proofing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Simplification</a:t>
            </a:r>
          </a:p>
        </p:txBody>
      </p:sp>
      <p:sp>
        <p:nvSpPr>
          <p:cNvPr id="51203" name="Rectangle 3"/>
          <p:cNvSpPr>
            <a:spLocks noGrp="1" noChangeArrowheads="1"/>
          </p:cNvSpPr>
          <p:nvPr>
            <p:ph type="body" idx="1"/>
          </p:nvPr>
        </p:nvSpPr>
        <p:spPr/>
        <p:txBody>
          <a:bodyPr/>
          <a:lstStyle/>
          <a:p>
            <a:r>
              <a:rPr lang="en-US" sz="1800" smtClean="0"/>
              <a:t>Reduce the number of parts (or stages) in a product (or process)</a:t>
            </a:r>
          </a:p>
          <a:p>
            <a:pPr>
              <a:buFont typeface="Wingdings" pitchFamily="2" charset="2"/>
              <a:buNone/>
            </a:pPr>
            <a:r>
              <a:rPr lang="en-US" sz="1800" smtClean="0"/>
              <a:t>	-less chance of confusion and error</a:t>
            </a:r>
          </a:p>
          <a:p>
            <a:r>
              <a:rPr lang="en-US" sz="1800" smtClean="0"/>
              <a:t>Use interchangeable parts and a modular design</a:t>
            </a:r>
          </a:p>
          <a:p>
            <a:pPr>
              <a:buFont typeface="Wingdings" pitchFamily="2" charset="2"/>
              <a:buNone/>
            </a:pPr>
            <a:r>
              <a:rPr lang="en-US" sz="1800" smtClean="0"/>
              <a:t>	-simplifies materials handling and inventory control</a:t>
            </a:r>
          </a:p>
          <a:p>
            <a:r>
              <a:rPr lang="en-US" sz="1800" smtClean="0"/>
              <a:t>Eliminate non-value adding steps</a:t>
            </a:r>
          </a:p>
          <a:p>
            <a:pPr>
              <a:buFont typeface="Wingdings" pitchFamily="2" charset="2"/>
              <a:buNone/>
            </a:pPr>
            <a:r>
              <a:rPr lang="en-US" sz="1800" smtClean="0"/>
              <a:t>	-reduces the opportunity for making mistakes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Standardization</a:t>
            </a:r>
          </a:p>
        </p:txBody>
      </p:sp>
      <p:sp>
        <p:nvSpPr>
          <p:cNvPr id="52227" name="Rectangle 3"/>
          <p:cNvSpPr>
            <a:spLocks noGrp="1" noChangeArrowheads="1"/>
          </p:cNvSpPr>
          <p:nvPr>
            <p:ph type="body" idx="1"/>
          </p:nvPr>
        </p:nvSpPr>
        <p:spPr/>
        <p:txBody>
          <a:bodyPr/>
          <a:lstStyle/>
          <a:p>
            <a:r>
              <a:rPr lang="en-US" sz="1800" smtClean="0"/>
              <a:t>Use standard parts and procedures</a:t>
            </a:r>
          </a:p>
          <a:p>
            <a:pPr>
              <a:buFont typeface="Wingdings" pitchFamily="2" charset="2"/>
              <a:buNone/>
            </a:pPr>
            <a:r>
              <a:rPr lang="en-US" sz="1800" smtClean="0"/>
              <a:t>	-reduces operator discretion, ambiguity, and opportunity for making mistakes</a:t>
            </a:r>
          </a:p>
          <a:p>
            <a:pPr>
              <a:buFont typeface="Wingdings" pitchFamily="2" charset="2"/>
              <a:buNone/>
            </a:pPr>
            <a:r>
              <a:rPr lang="en-US" sz="180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Mistake Proofing</a:t>
            </a:r>
          </a:p>
        </p:txBody>
      </p:sp>
      <p:sp>
        <p:nvSpPr>
          <p:cNvPr id="53251" name="Rectangle 3"/>
          <p:cNvSpPr>
            <a:spLocks noGrp="1" noChangeArrowheads="1"/>
          </p:cNvSpPr>
          <p:nvPr>
            <p:ph type="body" idx="1"/>
          </p:nvPr>
        </p:nvSpPr>
        <p:spPr/>
        <p:txBody>
          <a:bodyPr/>
          <a:lstStyle/>
          <a:p>
            <a:r>
              <a:rPr lang="en-US" sz="1800" smtClean="0"/>
              <a:t>Designing a product/process to eliminate the chance of human error</a:t>
            </a:r>
          </a:p>
          <a:p>
            <a:pPr>
              <a:buFont typeface="Wingdings" pitchFamily="2" charset="2"/>
              <a:buNone/>
            </a:pPr>
            <a:r>
              <a:rPr lang="en-US" sz="1800" smtClean="0"/>
              <a:t>	-ex. color coding parts to make assembly easier</a:t>
            </a:r>
          </a:p>
          <a:p>
            <a:pPr>
              <a:buFont typeface="Wingdings" pitchFamily="2" charset="2"/>
              <a:buNone/>
            </a:pPr>
            <a:r>
              <a:rPr lang="en-US" sz="1800" smtClean="0"/>
              <a:t>	-ex. designing parts that need to be connected with perfect symmetry or with obvious asymmetry to prevent assembly errors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 y="0"/>
            <a:ext cx="9144000" cy="838200"/>
          </a:xfrm>
        </p:spPr>
        <p:txBody>
          <a:bodyPr/>
          <a:lstStyle/>
          <a:p>
            <a:pPr eaLnBrk="1" hangingPunct="1"/>
            <a:r>
              <a:rPr lang="en-US" dirty="0" smtClean="0"/>
              <a:t>9.4.1 Fraction of Output within </a:t>
            </a:r>
            <a:r>
              <a:rPr lang="en-US" dirty="0" smtClean="0"/>
              <a:t>Specifications</a:t>
            </a:r>
            <a:endParaRPr lang="en-US" dirty="0" smtClean="0"/>
          </a:p>
        </p:txBody>
      </p:sp>
      <p:sp>
        <p:nvSpPr>
          <p:cNvPr id="28675" name="Rectangle 3"/>
          <p:cNvSpPr>
            <a:spLocks noGrp="1" noChangeArrowheads="1"/>
          </p:cNvSpPr>
          <p:nvPr>
            <p:ph type="body" idx="1"/>
          </p:nvPr>
        </p:nvSpPr>
        <p:spPr>
          <a:xfrm>
            <a:off x="0" y="838201"/>
            <a:ext cx="9144000" cy="3048000"/>
          </a:xfrm>
        </p:spPr>
        <p:txBody>
          <a:bodyPr/>
          <a:lstStyle/>
          <a:p>
            <a:pPr>
              <a:buFont typeface="Wingdings" pitchFamily="2" charset="2"/>
              <a:buNone/>
            </a:pPr>
            <a:r>
              <a:rPr lang="en-US" dirty="0" smtClean="0">
                <a:cs typeface="Times New Roman" pitchFamily="18" charset="0"/>
              </a:rPr>
              <a:t>SO with normal approximation, the process is capable of producing 69% of doors within the specifications, or delivering </a:t>
            </a:r>
            <a:r>
              <a:rPr lang="en-US" b="1" dirty="0" smtClean="0">
                <a:cs typeface="Times New Roman" pitchFamily="18" charset="0"/>
              </a:rPr>
              <a:t>31% defective doors!!!</a:t>
            </a:r>
            <a:r>
              <a:rPr lang="en-US" dirty="0" smtClean="0"/>
              <a:t> </a:t>
            </a:r>
          </a:p>
          <a:p>
            <a:pPr>
              <a:buFont typeface="Wingdings" pitchFamily="2" charset="2"/>
              <a:buNone/>
            </a:pPr>
            <a:endParaRPr lang="en-US" dirty="0" smtClean="0">
              <a:cs typeface="Times New Roman" pitchFamily="18" charset="0"/>
            </a:endParaRPr>
          </a:p>
          <a:p>
            <a:pPr>
              <a:buFont typeface="Wingdings" pitchFamily="2" charset="2"/>
              <a:buNone/>
            </a:pPr>
            <a:r>
              <a:rPr lang="en-US" dirty="0" smtClean="0">
                <a:cs typeface="Times New Roman" pitchFamily="18" charset="0"/>
              </a:rPr>
              <a:t>Specifications refer to </a:t>
            </a:r>
            <a:r>
              <a:rPr lang="en-US" b="1" dirty="0" smtClean="0">
                <a:cs typeface="Times New Roman" pitchFamily="18" charset="0"/>
              </a:rPr>
              <a:t>individual</a:t>
            </a:r>
            <a:r>
              <a:rPr lang="en-US" dirty="0" smtClean="0">
                <a:cs typeface="Times New Roman" pitchFamily="18" charset="0"/>
              </a:rPr>
              <a:t> </a:t>
            </a:r>
            <a:r>
              <a:rPr lang="en-US" dirty="0" smtClean="0">
                <a:cs typeface="Times New Roman" pitchFamily="18" charset="0"/>
              </a:rPr>
              <a:t>doors, not AVERAGES.</a:t>
            </a:r>
          </a:p>
          <a:p>
            <a:pPr>
              <a:buFont typeface="Wingdings" pitchFamily="2" charset="2"/>
              <a:buNone/>
            </a:pPr>
            <a:r>
              <a:rPr lang="en-US" dirty="0" smtClean="0">
                <a:cs typeface="Times New Roman" pitchFamily="18" charset="0"/>
              </a:rPr>
              <a:t>We cannot comfort customer that there is a </a:t>
            </a:r>
            <a:r>
              <a:rPr lang="en-US" b="1" dirty="0" smtClean="0">
                <a:cs typeface="Times New Roman" pitchFamily="18" charset="0"/>
              </a:rPr>
              <a:t>30% chance</a:t>
            </a:r>
            <a:r>
              <a:rPr lang="en-US" dirty="0" smtClean="0">
                <a:cs typeface="Times New Roman" pitchFamily="18" charset="0"/>
              </a:rPr>
              <a:t> that they’ll get doors that is either </a:t>
            </a:r>
            <a:r>
              <a:rPr lang="en-US" b="1" dirty="0" smtClean="0">
                <a:cs typeface="Times New Roman" pitchFamily="18" charset="0"/>
              </a:rPr>
              <a:t>too light </a:t>
            </a:r>
            <a:r>
              <a:rPr lang="en-US" dirty="0" smtClean="0">
                <a:cs typeface="Times New Roman" pitchFamily="18" charset="0"/>
              </a:rPr>
              <a:t>or </a:t>
            </a:r>
            <a:r>
              <a:rPr lang="en-US" b="1" dirty="0" smtClean="0">
                <a:cs typeface="Times New Roman" pitchFamily="18" charset="0"/>
              </a:rPr>
              <a:t>too heavy!!!</a:t>
            </a:r>
            <a:r>
              <a:rPr lang="en-US" b="1" dirty="0" smtClean="0"/>
              <a:t> </a:t>
            </a:r>
            <a:endParaRPr lang="en-US" b="1" dirty="0" smtClean="0"/>
          </a:p>
          <a:p>
            <a:pPr>
              <a:buFont typeface="Wingdings" pitchFamily="2" charset="2"/>
              <a:buNone/>
            </a:pPr>
            <a:endParaRPr lang="en-US" sz="1800" dirty="0" smtClean="0"/>
          </a:p>
          <a:p>
            <a:pPr>
              <a:buFont typeface="Wingdings" pitchFamily="2" charset="2"/>
              <a:buNone/>
            </a:pPr>
            <a:r>
              <a:rPr lang="en-US" dirty="0" smtClean="0">
                <a:latin typeface="Tahoma" pitchFamily="34" charset="0"/>
                <a:cs typeface="Tahoma" pitchFamily="34" charset="0"/>
              </a:rPr>
              <a:t> </a:t>
            </a:r>
          </a:p>
        </p:txBody>
      </p:sp>
      <p:pic>
        <p:nvPicPr>
          <p:cNvPr id="28676" name="Picture 4" descr="92b"/>
          <p:cNvPicPr>
            <a:picLocks noChangeAspect="1" noChangeArrowheads="1"/>
          </p:cNvPicPr>
          <p:nvPr/>
        </p:nvPicPr>
        <p:blipFill>
          <a:blip r:embed="rId2"/>
          <a:srcRect/>
          <a:stretch>
            <a:fillRect/>
          </a:stretch>
        </p:blipFill>
        <p:spPr bwMode="auto">
          <a:xfrm>
            <a:off x="8458200" y="1"/>
            <a:ext cx="685800" cy="787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9.6.2 Robust Design</a:t>
            </a:r>
          </a:p>
        </p:txBody>
      </p:sp>
      <p:sp>
        <p:nvSpPr>
          <p:cNvPr id="54275" name="Rectangle 3"/>
          <p:cNvSpPr>
            <a:spLocks noGrp="1" noChangeArrowheads="1"/>
          </p:cNvSpPr>
          <p:nvPr>
            <p:ph type="body" idx="1"/>
          </p:nvPr>
        </p:nvSpPr>
        <p:spPr/>
        <p:txBody>
          <a:bodyPr/>
          <a:lstStyle/>
          <a:p>
            <a:r>
              <a:rPr lang="en-US" sz="1800" smtClean="0"/>
              <a:t>Designing the product in a way so its actual performance will not be affected by variability in the production process or the customer’s operating environment</a:t>
            </a:r>
          </a:p>
          <a:p>
            <a:r>
              <a:rPr lang="en-US" sz="1800" smtClean="0"/>
              <a:t>The designer must identify a combination of design parameters that protect the product from the process related and environment related factors that determine product performance</a:t>
            </a:r>
          </a:p>
          <a:p>
            <a:pPr>
              <a:buFont typeface="Wingdings" pitchFamily="2" charset="2"/>
              <a:buNone/>
            </a:pPr>
            <a:endParaRPr lang="en-US" sz="1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QUESTIONS</a:t>
            </a:r>
          </a:p>
        </p:txBody>
      </p:sp>
      <p:sp>
        <p:nvSpPr>
          <p:cNvPr id="55299" name="Rectangle 3"/>
          <p:cNvSpPr>
            <a:spLocks noGrp="1" noChangeArrowheads="1"/>
          </p:cNvSpPr>
          <p:nvPr>
            <p:ph type="body" idx="1"/>
          </p:nvPr>
        </p:nvSpPr>
        <p:spPr/>
        <p:txBody>
          <a:bodyPr/>
          <a:lstStyle/>
          <a:p>
            <a:pPr>
              <a:buFont typeface="Wingdings" pitchFamily="2" charset="2"/>
              <a:buNone/>
            </a:pPr>
            <a:endParaRPr lang="en-US" smtClean="0"/>
          </a:p>
          <a:p>
            <a:pPr>
              <a:buFont typeface="Wingdings" pitchFamily="2" charset="2"/>
              <a:buNone/>
            </a:pPr>
            <a:r>
              <a:rPr lang="en-US" sz="9600" b="1" smtClean="0">
                <a:latin typeface="Arial Black" pitchFamily="34" charset="0"/>
              </a:rPr>
              <a:t>				</a:t>
            </a:r>
            <a:r>
              <a:rPr lang="en-US" sz="9600" b="1" smtClean="0">
                <a:solidFill>
                  <a:schemeClr val="tx1"/>
                </a:solidFill>
                <a:latin typeface="Arial Black" pitchFamily="34"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 y="0"/>
            <a:ext cx="9144000" cy="838200"/>
          </a:xfrm>
        </p:spPr>
        <p:txBody>
          <a:bodyPr/>
          <a:lstStyle/>
          <a:p>
            <a:pPr eaLnBrk="1" hangingPunct="1"/>
            <a:r>
              <a:rPr lang="en-US" dirty="0" smtClean="0"/>
              <a:t>Process </a:t>
            </a:r>
            <a:r>
              <a:rPr lang="en-US" dirty="0" smtClean="0"/>
              <a:t>Capability Ratios (</a:t>
            </a:r>
            <a:r>
              <a:rPr lang="en-US" dirty="0" err="1" smtClean="0"/>
              <a:t>C</a:t>
            </a:r>
            <a:r>
              <a:rPr lang="en-US" baseline="-25000" dirty="0" err="1" smtClean="0"/>
              <a:t>pk</a:t>
            </a:r>
            <a:r>
              <a:rPr lang="en-US" dirty="0" smtClean="0"/>
              <a:t> </a:t>
            </a:r>
            <a:r>
              <a:rPr lang="en-US" dirty="0" smtClean="0"/>
              <a:t>and C</a:t>
            </a:r>
            <a:r>
              <a:rPr lang="en-US" baseline="-25000" dirty="0" smtClean="0"/>
              <a:t>p</a:t>
            </a:r>
            <a:r>
              <a:rPr lang="en-US" dirty="0" smtClean="0"/>
              <a:t>)</a:t>
            </a:r>
          </a:p>
        </p:txBody>
      </p:sp>
      <p:sp>
        <p:nvSpPr>
          <p:cNvPr id="29699" name="Rectangle 3"/>
          <p:cNvSpPr>
            <a:spLocks noGrp="1" noChangeArrowheads="1"/>
          </p:cNvSpPr>
          <p:nvPr>
            <p:ph type="body" idx="1"/>
          </p:nvPr>
        </p:nvSpPr>
        <p:spPr>
          <a:xfrm>
            <a:off x="0" y="955675"/>
            <a:ext cx="8915400" cy="5445125"/>
          </a:xfrm>
        </p:spPr>
        <p:style>
          <a:lnRef idx="2">
            <a:schemeClr val="dk1"/>
          </a:lnRef>
          <a:fillRef idx="1">
            <a:schemeClr val="lt1"/>
          </a:fillRef>
          <a:effectRef idx="0">
            <a:schemeClr val="dk1"/>
          </a:effectRef>
          <a:fontRef idx="minor">
            <a:schemeClr val="dk1"/>
          </a:fontRef>
        </p:style>
        <p:txBody>
          <a:bodyPr/>
          <a:lstStyle/>
          <a:p>
            <a:pPr hangingPunct="0"/>
            <a:r>
              <a:rPr lang="en-US" dirty="0" smtClean="0"/>
              <a:t>P</a:t>
            </a:r>
            <a:r>
              <a:rPr lang="en-US" dirty="0" smtClean="0"/>
              <a:t>rocess </a:t>
            </a:r>
            <a:r>
              <a:rPr lang="en-US" dirty="0" smtClean="0"/>
              <a:t>capability  </a:t>
            </a:r>
            <a:r>
              <a:rPr lang="en-US" dirty="0" smtClean="0"/>
              <a:t>ratio, </a:t>
            </a:r>
            <a:r>
              <a:rPr lang="en-US" i="1" dirty="0" err="1" smtClean="0"/>
              <a:t>C</a:t>
            </a:r>
            <a:r>
              <a:rPr lang="en-US" i="1" baseline="-25000" dirty="0" err="1" smtClean="0"/>
              <a:t>pk</a:t>
            </a:r>
            <a:r>
              <a:rPr lang="en-US" i="1" dirty="0" smtClean="0"/>
              <a:t> </a:t>
            </a:r>
            <a:r>
              <a:rPr lang="en-US" dirty="0" smtClean="0"/>
              <a:t>, his </a:t>
            </a:r>
            <a:r>
              <a:rPr lang="en-US" dirty="0" smtClean="0"/>
              <a:t>measure is based on the observation that for a normal distribution, if the mean is 3 standard deviations above the lower specification </a:t>
            </a:r>
            <a:r>
              <a:rPr lang="en-US" i="1" dirty="0" smtClean="0"/>
              <a:t>LS</a:t>
            </a:r>
            <a:r>
              <a:rPr lang="en-US" dirty="0" smtClean="0"/>
              <a:t> (or below the upper specification </a:t>
            </a:r>
            <a:r>
              <a:rPr lang="en-US" i="1" dirty="0" smtClean="0"/>
              <a:t>US</a:t>
            </a:r>
            <a:r>
              <a:rPr lang="en-US" dirty="0" smtClean="0"/>
              <a:t>), there is very little chance of a product characteristic falling below </a:t>
            </a:r>
            <a:r>
              <a:rPr lang="en-US" i="1" dirty="0" smtClean="0"/>
              <a:t>LS</a:t>
            </a:r>
            <a:r>
              <a:rPr lang="en-US" dirty="0" smtClean="0"/>
              <a:t> (or above </a:t>
            </a:r>
            <a:r>
              <a:rPr lang="en-US" i="1" dirty="0" smtClean="0"/>
              <a:t>US</a:t>
            </a:r>
            <a:r>
              <a:rPr lang="en-US" dirty="0" smtClean="0"/>
              <a:t>). </a:t>
            </a:r>
            <a:endParaRPr lang="en-US" dirty="0" smtClean="0"/>
          </a:p>
          <a:p>
            <a:pPr hangingPunct="0"/>
            <a:r>
              <a:rPr lang="en-US" dirty="0" smtClean="0"/>
              <a:t>Compute </a:t>
            </a:r>
            <a:r>
              <a:rPr lang="en-US" dirty="0" smtClean="0"/>
              <a:t>(</a:t>
            </a:r>
            <a:r>
              <a:rPr lang="en-US" i="1" dirty="0" smtClean="0"/>
              <a:t>US</a:t>
            </a:r>
            <a:r>
              <a:rPr lang="en-US" dirty="0" smtClean="0"/>
              <a:t> –</a:t>
            </a:r>
            <a:r>
              <a:rPr lang="en-US" i="1" dirty="0" smtClean="0">
                <a:sym typeface="Symbol"/>
              </a:rPr>
              <a:t></a:t>
            </a:r>
            <a:r>
              <a:rPr lang="en-US" dirty="0" smtClean="0"/>
              <a:t>)/3</a:t>
            </a:r>
            <a:r>
              <a:rPr lang="en-US" i="1" dirty="0" smtClean="0">
                <a:sym typeface="Symbol"/>
              </a:rPr>
              <a:t></a:t>
            </a:r>
            <a:r>
              <a:rPr lang="en-US" i="1" dirty="0" smtClean="0"/>
              <a:t> </a:t>
            </a:r>
            <a:r>
              <a:rPr lang="en-US" dirty="0" smtClean="0"/>
              <a:t>and (</a:t>
            </a:r>
            <a:r>
              <a:rPr lang="en-US" i="1" dirty="0" smtClean="0">
                <a:sym typeface="Symbol"/>
              </a:rPr>
              <a:t></a:t>
            </a:r>
            <a:r>
              <a:rPr lang="en-US" dirty="0" smtClean="0"/>
              <a:t> – </a:t>
            </a:r>
            <a:r>
              <a:rPr lang="en-US" i="1" dirty="0" smtClean="0"/>
              <a:t>LS</a:t>
            </a:r>
            <a:r>
              <a:rPr lang="en-US" dirty="0" smtClean="0"/>
              <a:t>)/3</a:t>
            </a:r>
            <a:r>
              <a:rPr lang="en-US" i="1" dirty="0" smtClean="0">
                <a:sym typeface="Symbol"/>
              </a:rPr>
              <a:t></a:t>
            </a:r>
            <a:endParaRPr lang="en-US" dirty="0" smtClean="0"/>
          </a:p>
          <a:p>
            <a:pPr hangingPunct="0"/>
            <a:r>
              <a:rPr lang="en-US" dirty="0" smtClean="0"/>
              <a:t>The higher these values, the more capable the process is in meeting specifications</a:t>
            </a:r>
            <a:r>
              <a:rPr lang="en-US" i="1" dirty="0" smtClean="0"/>
              <a:t>.</a:t>
            </a:r>
            <a:r>
              <a:rPr lang="en-US" dirty="0" smtClean="0"/>
              <a:t> </a:t>
            </a:r>
            <a:endParaRPr lang="en-US" dirty="0" smtClean="0"/>
          </a:p>
          <a:p>
            <a:pPr hangingPunct="0"/>
            <a:r>
              <a:rPr lang="en-US" i="1" dirty="0" err="1" smtClean="0"/>
              <a:t>C</a:t>
            </a:r>
            <a:r>
              <a:rPr lang="en-US" i="1" baseline="-25000" dirty="0" err="1" smtClean="0"/>
              <a:t>pk</a:t>
            </a:r>
            <a:r>
              <a:rPr lang="en-US" dirty="0" smtClean="0"/>
              <a:t> 	=</a:t>
            </a:r>
            <a:r>
              <a:rPr lang="en-US" smtClean="0"/>
              <a:t> </a:t>
            </a:r>
            <a:r>
              <a:rPr lang="en-US" smtClean="0"/>
              <a:t>min [(</a:t>
            </a:r>
            <a:r>
              <a:rPr lang="en-US" i="1" dirty="0" smtClean="0"/>
              <a:t>US</a:t>
            </a:r>
            <a:r>
              <a:rPr lang="en-US" dirty="0" smtClean="0"/>
              <a:t> –</a:t>
            </a:r>
            <a:r>
              <a:rPr lang="en-US" i="1" dirty="0" smtClean="0"/>
              <a:t> </a:t>
            </a:r>
            <a:r>
              <a:rPr lang="en-US" i="1" dirty="0" smtClean="0">
                <a:sym typeface="Symbol"/>
              </a:rPr>
              <a:t></a:t>
            </a:r>
            <a:r>
              <a:rPr lang="en-US" dirty="0" smtClean="0"/>
              <a:t>)/3</a:t>
            </a:r>
            <a:r>
              <a:rPr lang="en-US" i="1" dirty="0" smtClean="0">
                <a:sym typeface="Symbol"/>
              </a:rPr>
              <a:t></a:t>
            </a:r>
            <a:r>
              <a:rPr lang="en-US" dirty="0" smtClean="0"/>
              <a:t>, (</a:t>
            </a:r>
            <a:r>
              <a:rPr lang="en-US" i="1" dirty="0" smtClean="0">
                <a:sym typeface="Symbol"/>
              </a:rPr>
              <a:t></a:t>
            </a:r>
            <a:r>
              <a:rPr lang="en-US" dirty="0" smtClean="0"/>
              <a:t> – </a:t>
            </a:r>
            <a:r>
              <a:rPr lang="en-US" i="1" dirty="0" smtClean="0"/>
              <a:t>LS</a:t>
            </a:r>
            <a:r>
              <a:rPr lang="en-US" dirty="0" smtClean="0"/>
              <a:t>)/3</a:t>
            </a:r>
            <a:r>
              <a:rPr lang="en-US" i="1" smtClean="0">
                <a:sym typeface="Symbol"/>
              </a:rPr>
              <a:t></a:t>
            </a:r>
            <a:r>
              <a:rPr lang="en-US" smtClean="0"/>
              <a:t>]</a:t>
            </a:r>
            <a:endParaRPr lang="en-US" dirty="0" smtClean="0"/>
          </a:p>
          <a:p>
            <a:pPr hangingPunct="0"/>
            <a:endParaRPr lang="en-US"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cs typeface="Times New Roman" pitchFamily="18" charset="0"/>
            </a:endParaRPr>
          </a:p>
          <a:p>
            <a:pPr>
              <a:lnSpc>
                <a:spcPct val="90000"/>
              </a:lnSpc>
            </a:pPr>
            <a:endParaRPr lang="en-US" sz="1600" b="1" dirty="0" smtClean="0">
              <a:cs typeface="Times New Roman" pitchFamily="18" charset="0"/>
            </a:endParaRPr>
          </a:p>
          <a:p>
            <a:pPr>
              <a:lnSpc>
                <a:spcPct val="90000"/>
              </a:lnSpc>
              <a:buFont typeface="Wingdings" pitchFamily="2" charset="2"/>
              <a:buNone/>
            </a:pPr>
            <a:r>
              <a:rPr lang="en-US" sz="2000" dirty="0" smtClean="0">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9.4.2 Process Capability Ratios (C pk and Cp)</a:t>
            </a:r>
          </a:p>
        </p:txBody>
      </p:sp>
      <p:sp>
        <p:nvSpPr>
          <p:cNvPr id="30723" name="Rectangle 3"/>
          <p:cNvSpPr>
            <a:spLocks noGrp="1" noChangeArrowheads="1"/>
          </p:cNvSpPr>
          <p:nvPr>
            <p:ph type="body" idx="1"/>
          </p:nvPr>
        </p:nvSpPr>
        <p:spPr>
          <a:xfrm>
            <a:off x="0" y="990600"/>
            <a:ext cx="8915400" cy="4530725"/>
          </a:xfrm>
        </p:spPr>
        <p:txBody>
          <a:bodyPr/>
          <a:lstStyle/>
          <a:p>
            <a:r>
              <a:rPr lang="en-US" dirty="0" err="1" smtClean="0">
                <a:cs typeface="Times New Roman" pitchFamily="18" charset="0"/>
              </a:rPr>
              <a:t>Cpk</a:t>
            </a:r>
            <a:r>
              <a:rPr lang="en-US" dirty="0" smtClean="0">
                <a:cs typeface="Times New Roman" pitchFamily="18" charset="0"/>
              </a:rPr>
              <a:t> of 1+- represents a capable process</a:t>
            </a:r>
            <a:r>
              <a:rPr lang="en-US" dirty="0" smtClean="0"/>
              <a:t> </a:t>
            </a:r>
          </a:p>
          <a:p>
            <a:r>
              <a:rPr lang="en-US" dirty="0" smtClean="0">
                <a:cs typeface="Times New Roman" pitchFamily="18" charset="0"/>
              </a:rPr>
              <a:t>Not too high (or too low)</a:t>
            </a:r>
            <a:r>
              <a:rPr lang="en-US" dirty="0" smtClean="0"/>
              <a:t> </a:t>
            </a:r>
          </a:p>
          <a:p>
            <a:r>
              <a:rPr lang="en-US" dirty="0" smtClean="0">
                <a:cs typeface="Times New Roman" pitchFamily="18" charset="0"/>
              </a:rPr>
              <a:t>Lower values = only better than expected quality </a:t>
            </a:r>
          </a:p>
          <a:p>
            <a:pPr>
              <a:buFont typeface="Wingdings" pitchFamily="2" charset="2"/>
              <a:buNone/>
            </a:pPr>
            <a:r>
              <a:rPr lang="en-US" dirty="0" smtClean="0">
                <a:cs typeface="Times New Roman" pitchFamily="18" charset="0"/>
              </a:rPr>
              <a:t>	Ex: processing cost, delivery time delay, or # of error per transaction process </a:t>
            </a:r>
          </a:p>
          <a:p>
            <a:r>
              <a:rPr lang="en-US" dirty="0" smtClean="0">
                <a:cs typeface="Times New Roman" pitchFamily="18" charset="0"/>
              </a:rPr>
              <a:t>If the </a:t>
            </a:r>
            <a:r>
              <a:rPr lang="en-US" b="1" dirty="0" smtClean="0">
                <a:cs typeface="Times New Roman" pitchFamily="18" charset="0"/>
              </a:rPr>
              <a:t>process is properly centered</a:t>
            </a:r>
            <a:r>
              <a:rPr lang="en-US" dirty="0" smtClean="0">
                <a:cs typeface="Times New Roman" pitchFamily="18" charset="0"/>
              </a:rPr>
              <a:t> </a:t>
            </a:r>
          </a:p>
          <a:p>
            <a:pPr lvl="1"/>
            <a:r>
              <a:rPr lang="en-US" sz="2400" dirty="0" err="1" smtClean="0">
                <a:cs typeface="Times New Roman" pitchFamily="18" charset="0"/>
              </a:rPr>
              <a:t>Cpk</a:t>
            </a:r>
            <a:r>
              <a:rPr lang="en-US" sz="2400" dirty="0" smtClean="0">
                <a:cs typeface="Times New Roman" pitchFamily="18" charset="0"/>
              </a:rPr>
              <a:t> is then either:</a:t>
            </a:r>
          </a:p>
          <a:p>
            <a:pPr lvl="1">
              <a:buFontTx/>
              <a:buNone/>
            </a:pPr>
            <a:r>
              <a:rPr lang="en-US" sz="2400" dirty="0" smtClean="0">
                <a:cs typeface="Times New Roman" pitchFamily="18" charset="0"/>
              </a:rPr>
              <a:t>	(US- μ)/3σ or (μ -LS)/3σ</a:t>
            </a:r>
          </a:p>
          <a:p>
            <a:pPr lvl="1">
              <a:buFontTx/>
              <a:buNone/>
            </a:pPr>
            <a:r>
              <a:rPr lang="en-US" sz="2400" dirty="0" smtClean="0">
                <a:cs typeface="Times New Roman" pitchFamily="18" charset="0"/>
              </a:rPr>
              <a:t>	As both are equal for a centered process. </a:t>
            </a:r>
          </a:p>
          <a:p>
            <a:pPr>
              <a:buFont typeface="Wingdings" pitchFamily="2" charset="2"/>
              <a:buNone/>
            </a:pPr>
            <a:endParaRPr lang="en-US" sz="1800" dirty="0" smtClean="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9.4.2 Process Capability Ratios (C pk and Cp) cont…</a:t>
            </a:r>
          </a:p>
        </p:txBody>
      </p:sp>
      <p:sp>
        <p:nvSpPr>
          <p:cNvPr id="31747" name="Rectangle 3"/>
          <p:cNvSpPr>
            <a:spLocks noGrp="1" noChangeArrowheads="1"/>
          </p:cNvSpPr>
          <p:nvPr>
            <p:ph type="body" idx="1"/>
          </p:nvPr>
        </p:nvSpPr>
        <p:spPr/>
        <p:txBody>
          <a:bodyPr/>
          <a:lstStyle/>
          <a:p>
            <a:r>
              <a:rPr lang="en-US" sz="1800" smtClean="0">
                <a:cs typeface="Times New Roman" pitchFamily="18" charset="0"/>
              </a:rPr>
              <a:t>Therefore, for a correctly centered process, we may simply define the process capability ratio as:</a:t>
            </a:r>
          </a:p>
          <a:p>
            <a:pPr lvl="1"/>
            <a:r>
              <a:rPr lang="en-US" sz="1800" smtClean="0">
                <a:cs typeface="Times New Roman" pitchFamily="18" charset="0"/>
              </a:rPr>
              <a:t>Cp = (US-LS)/6σ 			(.3968, as calculated later)</a:t>
            </a:r>
          </a:p>
          <a:p>
            <a:pPr lvl="1">
              <a:buFontTx/>
              <a:buNone/>
            </a:pPr>
            <a:r>
              <a:rPr lang="en-US" sz="1800" smtClean="0">
                <a:cs typeface="Times New Roman" pitchFamily="18" charset="0"/>
              </a:rPr>
              <a:t>	Numerator = voice of the customer / denominator = the voice of the process </a:t>
            </a:r>
          </a:p>
          <a:p>
            <a:r>
              <a:rPr lang="en-US" sz="1800" smtClean="0">
                <a:cs typeface="Times New Roman" pitchFamily="18" charset="0"/>
              </a:rPr>
              <a:t>Recall: with normal distribution:</a:t>
            </a:r>
          </a:p>
          <a:p>
            <a:pPr>
              <a:buFont typeface="Wingdings" pitchFamily="2" charset="2"/>
              <a:buNone/>
            </a:pPr>
            <a:r>
              <a:rPr lang="en-US" sz="1800" smtClean="0">
                <a:cs typeface="Times New Roman" pitchFamily="18" charset="0"/>
              </a:rPr>
              <a:t>	Most process output is 99.73% falls within +-3σ from the μ.</a:t>
            </a:r>
          </a:p>
          <a:p>
            <a:r>
              <a:rPr lang="en-US" sz="1800" smtClean="0">
                <a:cs typeface="Times New Roman" pitchFamily="18" charset="0"/>
              </a:rPr>
              <a:t>Consequently, 6σ is sometimes referred to as the </a:t>
            </a:r>
            <a:r>
              <a:rPr lang="en-US" sz="1800" i="1" smtClean="0">
                <a:cs typeface="Times New Roman" pitchFamily="18" charset="0"/>
              </a:rPr>
              <a:t>natural tolerance of the process.</a:t>
            </a:r>
            <a:r>
              <a:rPr lang="en-US" sz="1800" smtClean="0">
                <a:cs typeface="Times New Roman" pitchFamily="18" charset="0"/>
              </a:rPr>
              <a:t> </a:t>
            </a:r>
          </a:p>
          <a:p>
            <a:pPr>
              <a:buFont typeface="Wingdings" pitchFamily="2" charset="2"/>
              <a:buNone/>
            </a:pPr>
            <a:r>
              <a:rPr lang="en-US" sz="1800" smtClean="0">
                <a:cs typeface="Times New Roman" pitchFamily="18" charset="0"/>
              </a:rPr>
              <a:t>	Ex: 9.8</a:t>
            </a:r>
          </a:p>
          <a:p>
            <a:pPr>
              <a:buFont typeface="Wingdings" pitchFamily="2" charset="2"/>
              <a:buNone/>
            </a:pPr>
            <a:r>
              <a:rPr lang="en-US" sz="1800" smtClean="0">
                <a:cs typeface="Times New Roman" pitchFamily="18" charset="0"/>
              </a:rPr>
              <a:t>	Cpk = min[(US- μ)/3σ , (μ -LS)/3σ ]</a:t>
            </a:r>
          </a:p>
          <a:p>
            <a:pPr>
              <a:buFont typeface="Wingdings" pitchFamily="2" charset="2"/>
              <a:buNone/>
            </a:pPr>
            <a:r>
              <a:rPr lang="en-US" sz="1800" smtClean="0">
                <a:cs typeface="Times New Roman" pitchFamily="18" charset="0"/>
              </a:rPr>
              <a:t>	= min {(85-82.5)/(3)(4.2)], (82.5-75)/(3)(4.2)]}</a:t>
            </a:r>
          </a:p>
          <a:p>
            <a:pPr>
              <a:buFont typeface="Wingdings" pitchFamily="2" charset="2"/>
              <a:buNone/>
            </a:pPr>
            <a:r>
              <a:rPr lang="en-US" sz="1800" smtClean="0">
                <a:cs typeface="Times New Roman" pitchFamily="18" charset="0"/>
              </a:rPr>
              <a:t>	= min {.1984, .5952} 	</a:t>
            </a:r>
          </a:p>
          <a:p>
            <a:pPr>
              <a:buFont typeface="Wingdings" pitchFamily="2" charset="2"/>
              <a:buNone/>
            </a:pPr>
            <a:r>
              <a:rPr lang="en-US" sz="1800" smtClean="0">
                <a:cs typeface="Times New Roman" pitchFamily="18" charset="0"/>
              </a:rPr>
              <a:t>	=.1984</a:t>
            </a:r>
          </a:p>
          <a:p>
            <a:pPr>
              <a:buFont typeface="Wingdings" pitchFamily="2" charset="2"/>
              <a:buNone/>
            </a:pPr>
            <a:endParaRPr lang="en-US" sz="1800" smtClean="0">
              <a:cs typeface="Times New Roman" pitchFamily="18" charset="0"/>
            </a:endParaRPr>
          </a:p>
          <a:p>
            <a:endParaRPr lang="en-US" sz="2000" b="1" smtClean="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9.4.2 Process Capability Ratios (C pk and Cp)</a:t>
            </a:r>
          </a:p>
        </p:txBody>
      </p:sp>
      <p:sp>
        <p:nvSpPr>
          <p:cNvPr id="32771" name="Rectangle 3"/>
          <p:cNvSpPr>
            <a:spLocks noGrp="1" noChangeArrowheads="1"/>
          </p:cNvSpPr>
          <p:nvPr>
            <p:ph type="body" idx="1"/>
          </p:nvPr>
        </p:nvSpPr>
        <p:spPr>
          <a:xfrm>
            <a:off x="304800" y="1676400"/>
            <a:ext cx="8261350" cy="4114800"/>
          </a:xfrm>
        </p:spPr>
        <p:txBody>
          <a:bodyPr/>
          <a:lstStyle/>
          <a:p>
            <a:pPr lvl="2">
              <a:buFontTx/>
              <a:buNone/>
            </a:pPr>
            <a:endParaRPr lang="en-US" sz="1800" smtClean="0">
              <a:cs typeface="Times New Roman" pitchFamily="18" charset="0"/>
            </a:endParaRPr>
          </a:p>
          <a:p>
            <a:r>
              <a:rPr lang="en-US" sz="1800" b="1" smtClean="0">
                <a:cs typeface="Times New Roman" pitchFamily="18" charset="0"/>
              </a:rPr>
              <a:t>If the process is correctly centered at μ = 80kg</a:t>
            </a:r>
            <a:r>
              <a:rPr lang="en-US" sz="1800" smtClean="0">
                <a:cs typeface="Times New Roman" pitchFamily="18" charset="0"/>
              </a:rPr>
              <a:t> (between 75 and 85kg), we compute the process capability ratio as</a:t>
            </a:r>
          </a:p>
          <a:p>
            <a:pPr>
              <a:buFont typeface="Wingdings" pitchFamily="2" charset="2"/>
              <a:buNone/>
            </a:pPr>
            <a:r>
              <a:rPr lang="en-US" sz="1800" smtClean="0">
                <a:cs typeface="Times New Roman" pitchFamily="18" charset="0"/>
              </a:rPr>
              <a:t>	Cp = (US-LS)/6σ </a:t>
            </a:r>
          </a:p>
          <a:p>
            <a:pPr>
              <a:buFont typeface="Wingdings" pitchFamily="2" charset="2"/>
              <a:buNone/>
            </a:pPr>
            <a:r>
              <a:rPr lang="en-US" sz="1800" smtClean="0">
                <a:cs typeface="Times New Roman" pitchFamily="18" charset="0"/>
              </a:rPr>
              <a:t>           = (85-75)/[(6)(4.2)]                = .3968 </a:t>
            </a:r>
          </a:p>
          <a:p>
            <a:r>
              <a:rPr lang="en-US" sz="1800" smtClean="0">
                <a:cs typeface="Times New Roman" pitchFamily="18" charset="0"/>
              </a:rPr>
              <a:t>NOTE: Cpk = .1984 (or Cp = .3968) does not mean that the process is capable of meeting customer requirements by 19.84% (or 39.68%), of the time.  It’s about 69%.</a:t>
            </a:r>
          </a:p>
          <a:p>
            <a:r>
              <a:rPr lang="en-US" sz="1800" smtClean="0">
                <a:cs typeface="Times New Roman" pitchFamily="18" charset="0"/>
              </a:rPr>
              <a:t> Defects are counted in parts per million (ppm) or ppb, and the process is assumed to be properly centered.  IN THIS CASE, If we like no more than </a:t>
            </a:r>
            <a:r>
              <a:rPr lang="en-US" sz="1800" b="1" smtClean="0">
                <a:cs typeface="Times New Roman" pitchFamily="18" charset="0"/>
              </a:rPr>
              <a:t>100 defects per million</a:t>
            </a:r>
            <a:r>
              <a:rPr lang="en-US" sz="1800" smtClean="0">
                <a:cs typeface="Times New Roman" pitchFamily="18" charset="0"/>
              </a:rPr>
              <a:t> (.01% defectives), we SHOULD HAVE the probability distribution of door weighs so closely concentrated around the mean that the standard deviation is 1.282 kg, or Cp=1.3 (see Table 9.4)	Test: σ  = (85-75)/(6)(1.282)] = 1.300kg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mtClean="0"/>
              <a:t>Table 9.4</a:t>
            </a:r>
          </a:p>
        </p:txBody>
      </p:sp>
      <p:graphicFrame>
        <p:nvGraphicFramePr>
          <p:cNvPr id="4098" name="Object 3"/>
          <p:cNvGraphicFramePr>
            <a:graphicFrameLocks noChangeAspect="1"/>
          </p:cNvGraphicFramePr>
          <p:nvPr>
            <p:ph type="tbl" idx="1"/>
          </p:nvPr>
        </p:nvGraphicFramePr>
        <p:xfrm>
          <a:off x="457200" y="3268663"/>
          <a:ext cx="8261350" cy="930275"/>
        </p:xfrm>
        <a:graphic>
          <a:graphicData uri="http://schemas.openxmlformats.org/presentationml/2006/ole">
            <p:oleObj spid="_x0000_s129026" name="Worksheet" r:id="rId3" imgW="6172200" imgH="731160" progId="Excel.Shee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9.4.3 Six-Sigma Capability</a:t>
            </a:r>
          </a:p>
        </p:txBody>
      </p:sp>
      <p:sp>
        <p:nvSpPr>
          <p:cNvPr id="33795" name="Rectangle 3"/>
          <p:cNvSpPr>
            <a:spLocks noGrp="1" noChangeArrowheads="1"/>
          </p:cNvSpPr>
          <p:nvPr>
            <p:ph type="body" idx="1"/>
          </p:nvPr>
        </p:nvSpPr>
        <p:spPr/>
        <p:txBody>
          <a:bodyPr/>
          <a:lstStyle/>
          <a:p>
            <a:pPr>
              <a:lnSpc>
                <a:spcPct val="90000"/>
              </a:lnSpc>
            </a:pPr>
            <a:r>
              <a:rPr lang="en-US" sz="1800" smtClean="0">
                <a:cs typeface="Times New Roman" pitchFamily="18" charset="0"/>
              </a:rPr>
              <a:t>The 3</a:t>
            </a:r>
            <a:r>
              <a:rPr lang="en-US" sz="1800" baseline="30000" smtClean="0">
                <a:cs typeface="Times New Roman" pitchFamily="18" charset="0"/>
              </a:rPr>
              <a:t>rd</a:t>
            </a:r>
            <a:r>
              <a:rPr lang="en-US" sz="1800" smtClean="0">
                <a:cs typeface="Times New Roman" pitchFamily="18" charset="0"/>
              </a:rPr>
              <a:t> process capability </a:t>
            </a:r>
          </a:p>
          <a:p>
            <a:pPr>
              <a:lnSpc>
                <a:spcPct val="90000"/>
              </a:lnSpc>
            </a:pPr>
            <a:r>
              <a:rPr lang="en-US" sz="1800" smtClean="0">
                <a:cs typeface="Times New Roman" pitchFamily="18" charset="0"/>
              </a:rPr>
              <a:t>Known as Sigma measure, which is computed as </a:t>
            </a:r>
          </a:p>
          <a:p>
            <a:pPr>
              <a:lnSpc>
                <a:spcPct val="90000"/>
              </a:lnSpc>
            </a:pPr>
            <a:r>
              <a:rPr lang="en-US" sz="1800" smtClean="0">
                <a:cs typeface="Times New Roman" pitchFamily="18" charset="0"/>
              </a:rPr>
              <a:t>S = min[(US- μ /σ), (μ -LS)/σ] (= min(.5152,1.7857) = .5152 to be calculated later)</a:t>
            </a:r>
          </a:p>
          <a:p>
            <a:pPr>
              <a:lnSpc>
                <a:spcPct val="90000"/>
              </a:lnSpc>
            </a:pPr>
            <a:r>
              <a:rPr lang="en-US" sz="1800" smtClean="0">
                <a:cs typeface="Times New Roman" pitchFamily="18" charset="0"/>
              </a:rPr>
              <a:t>S-Sigma process </a:t>
            </a:r>
          </a:p>
          <a:p>
            <a:pPr>
              <a:lnSpc>
                <a:spcPct val="90000"/>
              </a:lnSpc>
              <a:buFont typeface="Wingdings" pitchFamily="2" charset="2"/>
              <a:buNone/>
            </a:pPr>
            <a:r>
              <a:rPr lang="en-US" sz="1800" smtClean="0">
                <a:cs typeface="Times New Roman" pitchFamily="18" charset="0"/>
              </a:rPr>
              <a:t>	</a:t>
            </a:r>
            <a:r>
              <a:rPr lang="en-US" sz="1800" b="1" smtClean="0">
                <a:cs typeface="Times New Roman" pitchFamily="18" charset="0"/>
              </a:rPr>
              <a:t>If process is correctly centered at the middle of the specifications, </a:t>
            </a:r>
          </a:p>
          <a:p>
            <a:pPr>
              <a:lnSpc>
                <a:spcPct val="90000"/>
              </a:lnSpc>
              <a:buFont typeface="Wingdings" pitchFamily="2" charset="2"/>
              <a:buNone/>
            </a:pPr>
            <a:r>
              <a:rPr lang="en-US" sz="1800" smtClean="0">
                <a:cs typeface="Times New Roman" pitchFamily="18" charset="0"/>
              </a:rPr>
              <a:t>	S = [(US-LS)/2σ]</a:t>
            </a:r>
          </a:p>
          <a:p>
            <a:pPr>
              <a:lnSpc>
                <a:spcPct val="90000"/>
              </a:lnSpc>
              <a:buFont typeface="Wingdings" pitchFamily="2" charset="2"/>
              <a:buNone/>
            </a:pPr>
            <a:r>
              <a:rPr lang="en-US" sz="1800" smtClean="0">
                <a:cs typeface="Times New Roman" pitchFamily="18" charset="0"/>
              </a:rPr>
              <a:t>	Ex: 9.9</a:t>
            </a:r>
          </a:p>
          <a:p>
            <a:pPr>
              <a:lnSpc>
                <a:spcPct val="90000"/>
              </a:lnSpc>
              <a:buFont typeface="Wingdings" pitchFamily="2" charset="2"/>
              <a:buNone/>
            </a:pPr>
            <a:r>
              <a:rPr lang="en-US" sz="1800" smtClean="0">
                <a:cs typeface="Times New Roman" pitchFamily="18" charset="0"/>
              </a:rPr>
              <a:t>	Currently the sigma capability of door making process is </a:t>
            </a:r>
          </a:p>
          <a:p>
            <a:pPr>
              <a:lnSpc>
                <a:spcPct val="90000"/>
              </a:lnSpc>
              <a:buFont typeface="Wingdings" pitchFamily="2" charset="2"/>
              <a:buNone/>
            </a:pPr>
            <a:r>
              <a:rPr lang="en-US" sz="1800" smtClean="0">
                <a:cs typeface="Times New Roman" pitchFamily="18" charset="0"/>
              </a:rPr>
              <a:t>	S=min(85-82.5)/[(2)(4.2)] = .5952</a:t>
            </a:r>
          </a:p>
          <a:p>
            <a:pPr>
              <a:lnSpc>
                <a:spcPct val="90000"/>
              </a:lnSpc>
              <a:buFont typeface="Wingdings" pitchFamily="2" charset="2"/>
              <a:buNone/>
            </a:pPr>
            <a:r>
              <a:rPr lang="en-US" sz="1800" smtClean="0">
                <a:cs typeface="Times New Roman" pitchFamily="18" charset="0"/>
              </a:rPr>
              <a:t>	By centering the process correctly, its sigma capability increases to</a:t>
            </a:r>
          </a:p>
          <a:p>
            <a:pPr>
              <a:lnSpc>
                <a:spcPct val="90000"/>
              </a:lnSpc>
              <a:buFont typeface="Wingdings" pitchFamily="2" charset="2"/>
              <a:buNone/>
            </a:pPr>
            <a:r>
              <a:rPr lang="en-US" sz="1800" smtClean="0">
                <a:cs typeface="Times New Roman" pitchFamily="18" charset="0"/>
              </a:rPr>
              <a:t>	S=min(85-75)/[(2)(4.2)] = 1.19</a:t>
            </a:r>
          </a:p>
          <a:p>
            <a:pPr>
              <a:lnSpc>
                <a:spcPct val="90000"/>
              </a:lnSpc>
              <a:buFont typeface="Wingdings" pitchFamily="2" charset="2"/>
              <a:buNone/>
            </a:pPr>
            <a:r>
              <a:rPr lang="en-US" sz="1800" smtClean="0">
                <a:cs typeface="Times New Roman" pitchFamily="18" charset="0"/>
              </a:rPr>
              <a:t> 	THUS, with a 3σ that is correctly centered, the US and LS are 3σ away from the mean, which corresponds to Cp=1, and 99.73% of the output will meet the specifications.</a:t>
            </a:r>
            <a:r>
              <a:rPr lang="en-US" sz="1700" smtClean="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10030</TotalTime>
  <Words>1160</Words>
  <Application>Microsoft Office PowerPoint</Application>
  <PresentationFormat>On-screen Show (4:3)</PresentationFormat>
  <Paragraphs>204</Paragraphs>
  <Slides>31</Slides>
  <Notes>2</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31</vt:i4>
      </vt:variant>
    </vt:vector>
  </HeadingPairs>
  <TitlesOfParts>
    <vt:vector size="36" baseType="lpstr">
      <vt:lpstr>Lean Thinking Final.ppt</vt:lpstr>
      <vt:lpstr>1_Lean Thinking Final</vt:lpstr>
      <vt:lpstr>Lean Thinking Final</vt:lpstr>
      <vt:lpstr>2_Lean Thinking Final</vt:lpstr>
      <vt:lpstr>Worksheet</vt:lpstr>
      <vt:lpstr>Managing Flow Variability Process Capability</vt:lpstr>
      <vt:lpstr>Fraction of Output within Specifications</vt:lpstr>
      <vt:lpstr>9.4.1 Fraction of Output within Specifications</vt:lpstr>
      <vt:lpstr>Process Capability Ratios (Cpk and Cp)</vt:lpstr>
      <vt:lpstr>9.4.2 Process Capability Ratios (C pk and Cp)</vt:lpstr>
      <vt:lpstr>9.4.2 Process Capability Ratios (C pk and Cp) cont…</vt:lpstr>
      <vt:lpstr>9.4.2 Process Capability Ratios (C pk and Cp)</vt:lpstr>
      <vt:lpstr>Table 9.4</vt:lpstr>
      <vt:lpstr>9.4.3 Six-Sigma Capability</vt:lpstr>
      <vt:lpstr>9.4.3 Six-Sigma Capability cont…</vt:lpstr>
      <vt:lpstr>Table 9.5</vt:lpstr>
      <vt:lpstr>9.4.3 Six-Sigma Capability cont…</vt:lpstr>
      <vt:lpstr>9.4.3 Six-Sigma Capability cont…</vt:lpstr>
      <vt:lpstr>9.4.3 Six-Sigma Capability cont…</vt:lpstr>
      <vt:lpstr>9.4.4 Capability and Control</vt:lpstr>
      <vt:lpstr>9.5 Process Capability Improvement</vt:lpstr>
      <vt:lpstr>9.5.1 Mean Shift</vt:lpstr>
      <vt:lpstr>Ex 9.10</vt:lpstr>
      <vt:lpstr>Ex 9.10 Continued</vt:lpstr>
      <vt:lpstr>Ex 9.10 Continued</vt:lpstr>
      <vt:lpstr>9.5.2 Variability Reduction</vt:lpstr>
      <vt:lpstr>9.5.2 Variability Reduction Continued</vt:lpstr>
      <vt:lpstr>Ex 9.11</vt:lpstr>
      <vt:lpstr>Ex 9.11 Continued</vt:lpstr>
      <vt:lpstr>9.5.3 Effect of Process Improvement on Process Control</vt:lpstr>
      <vt:lpstr>9.6 Product and Process Design</vt:lpstr>
      <vt:lpstr>Simplification</vt:lpstr>
      <vt:lpstr>Standardization</vt:lpstr>
      <vt:lpstr>Mistake Proofing</vt:lpstr>
      <vt:lpstr>9.6.2 Robust Design</vt:lpstr>
      <vt:lpstr>QUESTIONS</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College of Business and Economics</cp:lastModifiedBy>
  <cp:revision>280</cp:revision>
  <dcterms:created xsi:type="dcterms:W3CDTF">2008-11-22T01:06:20Z</dcterms:created>
  <dcterms:modified xsi:type="dcterms:W3CDTF">2012-01-07T04:58:05Z</dcterms:modified>
</cp:coreProperties>
</file>