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1"/>
    <p:sldMasterId id="2147483801" r:id="rId2"/>
    <p:sldMasterId id="2147483788" r:id="rId3"/>
    <p:sldMasterId id="2147483784" r:id="rId4"/>
    <p:sldMasterId id="2147483764" r:id="rId5"/>
    <p:sldMasterId id="2147483785" r:id="rId6"/>
  </p:sldMasterIdLst>
  <p:notesMasterIdLst>
    <p:notesMasterId r:id="rId43"/>
  </p:notesMasterIdLst>
  <p:handoutMasterIdLst>
    <p:handoutMasterId r:id="rId44"/>
  </p:handoutMasterIdLst>
  <p:sldIdLst>
    <p:sldId id="377" r:id="rId7"/>
    <p:sldId id="526" r:id="rId8"/>
    <p:sldId id="385" r:id="rId9"/>
    <p:sldId id="386" r:id="rId10"/>
    <p:sldId id="509" r:id="rId11"/>
    <p:sldId id="506" r:id="rId12"/>
    <p:sldId id="532" r:id="rId13"/>
    <p:sldId id="527" r:id="rId14"/>
    <p:sldId id="392" r:id="rId15"/>
    <p:sldId id="403" r:id="rId16"/>
    <p:sldId id="445" r:id="rId17"/>
    <p:sldId id="513" r:id="rId18"/>
    <p:sldId id="516" r:id="rId19"/>
    <p:sldId id="523" r:id="rId20"/>
    <p:sldId id="533" r:id="rId21"/>
    <p:sldId id="422" r:id="rId22"/>
    <p:sldId id="427" r:id="rId23"/>
    <p:sldId id="529" r:id="rId24"/>
    <p:sldId id="524" r:id="rId25"/>
    <p:sldId id="502" r:id="rId26"/>
    <p:sldId id="530" r:id="rId27"/>
    <p:sldId id="525" r:id="rId28"/>
    <p:sldId id="498" r:id="rId29"/>
    <p:sldId id="534" r:id="rId30"/>
    <p:sldId id="483" r:id="rId31"/>
    <p:sldId id="519" r:id="rId32"/>
    <p:sldId id="520" r:id="rId33"/>
    <p:sldId id="521" r:id="rId34"/>
    <p:sldId id="522" r:id="rId35"/>
    <p:sldId id="535" r:id="rId36"/>
    <p:sldId id="510" r:id="rId37"/>
    <p:sldId id="536" r:id="rId38"/>
    <p:sldId id="531" r:id="rId39"/>
    <p:sldId id="511" r:id="rId40"/>
    <p:sldId id="537" r:id="rId41"/>
    <p:sldId id="538" r:id="rId4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0000"/>
    <a:srgbClr val="AA0000"/>
    <a:srgbClr val="A50023"/>
    <a:srgbClr val="00007D"/>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5652" autoAdjust="0"/>
  </p:normalViewPr>
  <p:slideViewPr>
    <p:cSldViewPr>
      <p:cViewPr varScale="1">
        <p:scale>
          <a:sx n="105" d="100"/>
          <a:sy n="105" d="100"/>
        </p:scale>
        <p:origin x="1344" y="102"/>
      </p:cViewPr>
      <p:guideLst>
        <p:guide orient="horz" pos="2160"/>
        <p:guide pos="3840"/>
      </p:guideLst>
    </p:cSldViewPr>
  </p:slideViewPr>
  <p:outlineViewPr>
    <p:cViewPr>
      <p:scale>
        <a:sx n="33" d="100"/>
        <a:sy n="33" d="100"/>
      </p:scale>
      <p:origin x="0" y="-16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98969150595308E-2"/>
          <c:y val="5.0951545204240993E-2"/>
          <c:w val="0.94191919191919193"/>
          <c:h val="0.84382871536523962"/>
        </c:manualLayout>
      </c:layout>
      <c:lineChart>
        <c:grouping val="standard"/>
        <c:varyColors val="0"/>
        <c:ser>
          <c:idx val="0"/>
          <c:order val="0"/>
          <c:spPr>
            <a:ln w="12700">
              <a:solidFill>
                <a:srgbClr val="000000"/>
              </a:solidFill>
              <a:prstDash val="solid"/>
            </a:ln>
          </c:spPr>
          <c:marker>
            <c:symbol val="none"/>
          </c:marker>
          <c:val>
            <c:numRef>
              <c:f>'run charts 9.2.4'!$A$11:$A$110</c:f>
              <c:numCache>
                <c:formatCode>General</c:formatCode>
                <c:ptCount val="100"/>
                <c:pt idx="0">
                  <c:v>81</c:v>
                </c:pt>
                <c:pt idx="1">
                  <c:v>73</c:v>
                </c:pt>
                <c:pt idx="2">
                  <c:v>85</c:v>
                </c:pt>
                <c:pt idx="3">
                  <c:v>90</c:v>
                </c:pt>
                <c:pt idx="4">
                  <c:v>80</c:v>
                </c:pt>
                <c:pt idx="5">
                  <c:v>82</c:v>
                </c:pt>
                <c:pt idx="6">
                  <c:v>87</c:v>
                </c:pt>
                <c:pt idx="7">
                  <c:v>88</c:v>
                </c:pt>
                <c:pt idx="8">
                  <c:v>78</c:v>
                </c:pt>
                <c:pt idx="9">
                  <c:v>84</c:v>
                </c:pt>
                <c:pt idx="10">
                  <c:v>80</c:v>
                </c:pt>
                <c:pt idx="11">
                  <c:v>83</c:v>
                </c:pt>
                <c:pt idx="12">
                  <c:v>76</c:v>
                </c:pt>
                <c:pt idx="13">
                  <c:v>84</c:v>
                </c:pt>
                <c:pt idx="14">
                  <c:v>82</c:v>
                </c:pt>
                <c:pt idx="15">
                  <c:v>74</c:v>
                </c:pt>
                <c:pt idx="16">
                  <c:v>81</c:v>
                </c:pt>
                <c:pt idx="17">
                  <c:v>91</c:v>
                </c:pt>
                <c:pt idx="18">
                  <c:v>75</c:v>
                </c:pt>
                <c:pt idx="19">
                  <c:v>83</c:v>
                </c:pt>
                <c:pt idx="20">
                  <c:v>75</c:v>
                </c:pt>
                <c:pt idx="21">
                  <c:v>86</c:v>
                </c:pt>
                <c:pt idx="22">
                  <c:v>82</c:v>
                </c:pt>
                <c:pt idx="23">
                  <c:v>84</c:v>
                </c:pt>
                <c:pt idx="24">
                  <c:v>75</c:v>
                </c:pt>
                <c:pt idx="25">
                  <c:v>81</c:v>
                </c:pt>
                <c:pt idx="26">
                  <c:v>86</c:v>
                </c:pt>
                <c:pt idx="27">
                  <c:v>83</c:v>
                </c:pt>
                <c:pt idx="28">
                  <c:v>88</c:v>
                </c:pt>
                <c:pt idx="29">
                  <c:v>81</c:v>
                </c:pt>
                <c:pt idx="30">
                  <c:v>83</c:v>
                </c:pt>
                <c:pt idx="31">
                  <c:v>82</c:v>
                </c:pt>
                <c:pt idx="32">
                  <c:v>76</c:v>
                </c:pt>
                <c:pt idx="33">
                  <c:v>77</c:v>
                </c:pt>
                <c:pt idx="34">
                  <c:v>78</c:v>
                </c:pt>
                <c:pt idx="35">
                  <c:v>86</c:v>
                </c:pt>
                <c:pt idx="36">
                  <c:v>83</c:v>
                </c:pt>
                <c:pt idx="37">
                  <c:v>82</c:v>
                </c:pt>
                <c:pt idx="38">
                  <c:v>79</c:v>
                </c:pt>
                <c:pt idx="39">
                  <c:v>85</c:v>
                </c:pt>
                <c:pt idx="40">
                  <c:v>88</c:v>
                </c:pt>
                <c:pt idx="41">
                  <c:v>79</c:v>
                </c:pt>
                <c:pt idx="42">
                  <c:v>86</c:v>
                </c:pt>
                <c:pt idx="43">
                  <c:v>84</c:v>
                </c:pt>
                <c:pt idx="44">
                  <c:v>85</c:v>
                </c:pt>
                <c:pt idx="45">
                  <c:v>82</c:v>
                </c:pt>
                <c:pt idx="46">
                  <c:v>84</c:v>
                </c:pt>
                <c:pt idx="47">
                  <c:v>89</c:v>
                </c:pt>
                <c:pt idx="48">
                  <c:v>84</c:v>
                </c:pt>
                <c:pt idx="49">
                  <c:v>80</c:v>
                </c:pt>
                <c:pt idx="50">
                  <c:v>86</c:v>
                </c:pt>
                <c:pt idx="51">
                  <c:v>84</c:v>
                </c:pt>
                <c:pt idx="52">
                  <c:v>81</c:v>
                </c:pt>
                <c:pt idx="53">
                  <c:v>81</c:v>
                </c:pt>
                <c:pt idx="54">
                  <c:v>87</c:v>
                </c:pt>
                <c:pt idx="55">
                  <c:v>86</c:v>
                </c:pt>
                <c:pt idx="56">
                  <c:v>83</c:v>
                </c:pt>
                <c:pt idx="57">
                  <c:v>78</c:v>
                </c:pt>
                <c:pt idx="58">
                  <c:v>80</c:v>
                </c:pt>
                <c:pt idx="59">
                  <c:v>83</c:v>
                </c:pt>
                <c:pt idx="60">
                  <c:v>88</c:v>
                </c:pt>
                <c:pt idx="61">
                  <c:v>79</c:v>
                </c:pt>
                <c:pt idx="62">
                  <c:v>83</c:v>
                </c:pt>
                <c:pt idx="63">
                  <c:v>83</c:v>
                </c:pt>
                <c:pt idx="64">
                  <c:v>82</c:v>
                </c:pt>
                <c:pt idx="65">
                  <c:v>72</c:v>
                </c:pt>
                <c:pt idx="66">
                  <c:v>86</c:v>
                </c:pt>
                <c:pt idx="67">
                  <c:v>80</c:v>
                </c:pt>
                <c:pt idx="68">
                  <c:v>79</c:v>
                </c:pt>
                <c:pt idx="69">
                  <c:v>87</c:v>
                </c:pt>
                <c:pt idx="70">
                  <c:v>84</c:v>
                </c:pt>
                <c:pt idx="71">
                  <c:v>85</c:v>
                </c:pt>
                <c:pt idx="72">
                  <c:v>81</c:v>
                </c:pt>
                <c:pt idx="73">
                  <c:v>88</c:v>
                </c:pt>
                <c:pt idx="74">
                  <c:v>81</c:v>
                </c:pt>
                <c:pt idx="75">
                  <c:v>76</c:v>
                </c:pt>
                <c:pt idx="76">
                  <c:v>82</c:v>
                </c:pt>
                <c:pt idx="77">
                  <c:v>83</c:v>
                </c:pt>
                <c:pt idx="78">
                  <c:v>84</c:v>
                </c:pt>
                <c:pt idx="79">
                  <c:v>79</c:v>
                </c:pt>
                <c:pt idx="80">
                  <c:v>74</c:v>
                </c:pt>
                <c:pt idx="81">
                  <c:v>86</c:v>
                </c:pt>
                <c:pt idx="82">
                  <c:v>83</c:v>
                </c:pt>
                <c:pt idx="83">
                  <c:v>89</c:v>
                </c:pt>
                <c:pt idx="84">
                  <c:v>83</c:v>
                </c:pt>
                <c:pt idx="85">
                  <c:v>85</c:v>
                </c:pt>
                <c:pt idx="86">
                  <c:v>85</c:v>
                </c:pt>
                <c:pt idx="87">
                  <c:v>82</c:v>
                </c:pt>
                <c:pt idx="88">
                  <c:v>77</c:v>
                </c:pt>
                <c:pt idx="89">
                  <c:v>77</c:v>
                </c:pt>
                <c:pt idx="90">
                  <c:v>82</c:v>
                </c:pt>
                <c:pt idx="91">
                  <c:v>84</c:v>
                </c:pt>
                <c:pt idx="92">
                  <c:v>83</c:v>
                </c:pt>
                <c:pt idx="93">
                  <c:v>92</c:v>
                </c:pt>
                <c:pt idx="94">
                  <c:v>84</c:v>
                </c:pt>
                <c:pt idx="95">
                  <c:v>89</c:v>
                </c:pt>
                <c:pt idx="96">
                  <c:v>80</c:v>
                </c:pt>
                <c:pt idx="97">
                  <c:v>90</c:v>
                </c:pt>
                <c:pt idx="98">
                  <c:v>83</c:v>
                </c:pt>
                <c:pt idx="99">
                  <c:v>77</c:v>
                </c:pt>
              </c:numCache>
            </c:numRef>
          </c:val>
          <c:smooth val="0"/>
          <c:extLst>
            <c:ext xmlns:c16="http://schemas.microsoft.com/office/drawing/2014/chart" uri="{C3380CC4-5D6E-409C-BE32-E72D297353CC}">
              <c16:uniqueId val="{00000000-1874-4AAE-A016-17A690D53D67}"/>
            </c:ext>
          </c:extLst>
        </c:ser>
        <c:dLbls>
          <c:showLegendKey val="0"/>
          <c:showVal val="0"/>
          <c:showCatName val="0"/>
          <c:showSerName val="0"/>
          <c:showPercent val="0"/>
          <c:showBubbleSize val="0"/>
        </c:dLbls>
        <c:smooth val="0"/>
        <c:axId val="138480640"/>
        <c:axId val="138486528"/>
      </c:lineChart>
      <c:catAx>
        <c:axId val="138480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6528"/>
        <c:crosses val="autoZero"/>
        <c:auto val="1"/>
        <c:lblAlgn val="ctr"/>
        <c:lblOffset val="100"/>
        <c:tickLblSkip val="4"/>
        <c:tickMarkSkip val="1"/>
        <c:noMultiLvlLbl val="0"/>
      </c:catAx>
      <c:valAx>
        <c:axId val="138486528"/>
        <c:scaling>
          <c:orientation val="minMax"/>
          <c:max val="95"/>
          <c:min val="7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0640"/>
        <c:crosses val="autoZero"/>
        <c:crossBetween val="between"/>
        <c:majorUnit val="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10/2/2020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10/2/2020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45114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Rot="1" noChangeAspect="1" noChangeArrowheads="1" noTextEdit="1"/>
          </p:cNvSpPr>
          <p:nvPr>
            <p:ph type="sldImg"/>
          </p:nvPr>
        </p:nvSpPr>
        <p:spPr>
          <a:ln cap="flat"/>
        </p:spPr>
      </p:sp>
      <p:sp>
        <p:nvSpPr>
          <p:cNvPr id="68611" name="Rectangle 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5325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Rot="1" noChangeAspect="1" noChangeArrowheads="1" noTextEdit="1"/>
          </p:cNvSpPr>
          <p:nvPr>
            <p:ph type="sldImg"/>
          </p:nvPr>
        </p:nvSpPr>
        <p:spPr>
          <a:ln cap="flat"/>
        </p:spPr>
      </p:sp>
      <p:sp>
        <p:nvSpPr>
          <p:cNvPr id="67587" name="Rectangle 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040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9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11798618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9"/>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Process Control,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3" r:id="rId6"/>
    <p:sldLayoutId id="2147483814" r:id="rId7"/>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10/2/2020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10/2/2020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n_-LajBg_NQ" TargetMode="External"/><Relationship Id="rId2" Type="http://schemas.openxmlformats.org/officeDocument/2006/relationships/slideLayout" Target="../slideLayouts/slideLayout6.xml"/><Relationship Id="rId1" Type="http://schemas.openxmlformats.org/officeDocument/2006/relationships/video" Target="https://www.youtube.com/embed/n_-LajBg_NQ?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package" Target="../embeddings/Microsoft_Excel_Worksheet8.xlsx"/></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package" Target="../embeddings/Microsoft_Excel_Worksheet12.xlsx"/></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bkHWLPA0M84?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package" Target="../embeddings/Microsoft_Excel_Worksheet.xlsx"/><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a:t>Managing Flow Variability</a:t>
            </a:r>
            <a:br>
              <a:rPr lang="en-US" dirty="0"/>
            </a:br>
            <a:r>
              <a:rPr lang="en-US" dirty="0"/>
              <a:t>Process Control</a:t>
            </a:r>
            <a:endParaRPr lang="en-US" dirty="0">
              <a:ea typeface="ＭＳ Ｐゴシック"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3048" y="21336"/>
            <a:ext cx="12188952" cy="762000"/>
          </a:xfrm>
          <a:prstGeom prst="rect">
            <a:avLst/>
          </a:prstGeom>
        </p:spPr>
        <p:txBody>
          <a:bodyPr/>
          <a:lstStyle/>
          <a:p>
            <a:r>
              <a:rPr lang="en-US" dirty="0"/>
              <a:t>Tools for Analysis of Process Variability</a:t>
            </a:r>
          </a:p>
        </p:txBody>
      </p:sp>
      <p:sp>
        <p:nvSpPr>
          <p:cNvPr id="30724" name="Rectangle 3"/>
          <p:cNvSpPr>
            <a:spLocks noGrp="1" noChangeArrowheads="1"/>
          </p:cNvSpPr>
          <p:nvPr>
            <p:ph type="body" idx="4294967295"/>
          </p:nvPr>
        </p:nvSpPr>
        <p:spPr bwMode="auto">
          <a:xfrm>
            <a:off x="0" y="762000"/>
            <a:ext cx="1219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b="1" dirty="0"/>
              <a:t>Run chart. </a:t>
            </a:r>
            <a:r>
              <a:rPr lang="en-US" dirty="0"/>
              <a:t>A plot of a measure of process performance over time </a:t>
            </a:r>
          </a:p>
          <a:p>
            <a:pPr>
              <a:buNone/>
            </a:pPr>
            <a:r>
              <a:rPr lang="en-US" b="1" dirty="0"/>
              <a:t>Multi-</a:t>
            </a:r>
            <a:r>
              <a:rPr lang="en-US" b="1" dirty="0" err="1"/>
              <a:t>Vari</a:t>
            </a:r>
            <a:r>
              <a:rPr lang="en-US" b="1" dirty="0"/>
              <a:t> chart. </a:t>
            </a:r>
            <a:r>
              <a:rPr lang="en-US" dirty="0"/>
              <a:t>A run-chart showing Min-Average-Max values of process performance over time </a:t>
            </a:r>
          </a:p>
        </p:txBody>
      </p:sp>
      <p:graphicFrame>
        <p:nvGraphicFramePr>
          <p:cNvPr id="4" name="Object 4"/>
          <p:cNvGraphicFramePr>
            <a:graphicFrameLocks noChangeAspect="1"/>
          </p:cNvGraphicFramePr>
          <p:nvPr/>
        </p:nvGraphicFramePr>
        <p:xfrm>
          <a:off x="304800" y="3522372"/>
          <a:ext cx="5257800" cy="284489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AE2FA2B-4CC9-4B4F-97EE-98CD35DA1E96}"/>
              </a:ext>
            </a:extLst>
          </p:cNvPr>
          <p:cNvSpPr/>
          <p:nvPr/>
        </p:nvSpPr>
        <p:spPr>
          <a:xfrm>
            <a:off x="242880" y="3180472"/>
            <a:ext cx="1281120" cy="369332"/>
          </a:xfrm>
          <a:prstGeom prst="rect">
            <a:avLst/>
          </a:prstGeom>
        </p:spPr>
        <p:txBody>
          <a:bodyPr wrap="none">
            <a:spAutoFit/>
          </a:bodyPr>
          <a:lstStyle/>
          <a:p>
            <a:r>
              <a:rPr lang="en-US" b="1" dirty="0">
                <a:latin typeface="Book Antiqua" panose="02040602050305030304" pitchFamily="18" charset="0"/>
              </a:rPr>
              <a:t>Run Chart</a:t>
            </a:r>
            <a:endParaRPr lang="en-US" dirty="0">
              <a:latin typeface="Book Antiqua" panose="02040602050305030304" pitchFamily="18" charset="0"/>
            </a:endParaRPr>
          </a:p>
        </p:txBody>
      </p:sp>
      <p:graphicFrame>
        <p:nvGraphicFramePr>
          <p:cNvPr id="6" name="Object 4">
            <a:extLst>
              <a:ext uri="{FF2B5EF4-FFF2-40B4-BE49-F238E27FC236}">
                <a16:creationId xmlns:a16="http://schemas.microsoft.com/office/drawing/2014/main" id="{146834BC-479B-4B4D-94D5-FA99C9372E2C}"/>
              </a:ext>
            </a:extLst>
          </p:cNvPr>
          <p:cNvGraphicFramePr>
            <a:graphicFrameLocks noChangeAspect="1"/>
          </p:cNvGraphicFramePr>
          <p:nvPr/>
        </p:nvGraphicFramePr>
        <p:xfrm>
          <a:off x="6107601" y="3522372"/>
          <a:ext cx="5703399" cy="2878427"/>
        </p:xfrm>
        <a:graphic>
          <a:graphicData uri="http://schemas.openxmlformats.org/presentationml/2006/ole">
            <mc:AlternateContent xmlns:mc="http://schemas.openxmlformats.org/markup-compatibility/2006">
              <mc:Choice xmlns:v="urn:schemas-microsoft-com:vml" Requires="v">
                <p:oleObj spid="_x0000_s42040" name="Chart" r:id="rId5" imgW="7781747" imgH="3876811" progId="Excel.Sheet.8">
                  <p:embed/>
                </p:oleObj>
              </mc:Choice>
              <mc:Fallback>
                <p:oleObj name="Chart" r:id="rId5" imgW="7781747" imgH="3876811" progId="Excel.Sheet.8">
                  <p:embed/>
                  <p:pic>
                    <p:nvPicPr>
                      <p:cNvPr id="6" name="Object 4">
                        <a:extLst>
                          <a:ext uri="{FF2B5EF4-FFF2-40B4-BE49-F238E27FC236}">
                            <a16:creationId xmlns:a16="http://schemas.microsoft.com/office/drawing/2014/main" id="{146834BC-479B-4B4D-94D5-FA99C9372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601" y="3522372"/>
                        <a:ext cx="5703399" cy="287842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4FEB1A76-2DBC-4C9E-9D73-204332116A30}"/>
              </a:ext>
            </a:extLst>
          </p:cNvPr>
          <p:cNvSpPr/>
          <p:nvPr/>
        </p:nvSpPr>
        <p:spPr>
          <a:xfrm>
            <a:off x="6019800" y="3187684"/>
            <a:ext cx="1973617" cy="369332"/>
          </a:xfrm>
          <a:prstGeom prst="rect">
            <a:avLst/>
          </a:prstGeom>
        </p:spPr>
        <p:txBody>
          <a:bodyPr wrap="none">
            <a:spAutoFit/>
          </a:bodyPr>
          <a:lstStyle/>
          <a:p>
            <a:r>
              <a:rPr lang="en-US" b="1" dirty="0">
                <a:latin typeface="Book Antiqua" panose="02040602050305030304" pitchFamily="18" charset="0"/>
              </a:rPr>
              <a:t>Multi-</a:t>
            </a:r>
            <a:r>
              <a:rPr lang="en-US" b="1" dirty="0" err="1">
                <a:latin typeface="Book Antiqua" panose="02040602050305030304" pitchFamily="18" charset="0"/>
              </a:rPr>
              <a:t>Vari</a:t>
            </a:r>
            <a:r>
              <a:rPr lang="en-US" b="1" dirty="0">
                <a:latin typeface="Book Antiqua" panose="02040602050305030304" pitchFamily="18" charset="0"/>
              </a:rPr>
              <a:t> Chart</a:t>
            </a:r>
            <a:endParaRPr lang="en-US" dirty="0">
              <a:latin typeface="Book Antiqua" panose="02040602050305030304" pitchFamily="18" charset="0"/>
            </a:endParaRPr>
          </a:p>
        </p:txBody>
      </p:sp>
    </p:spTree>
    <p:extLst>
      <p:ext uri="{BB962C8B-B14F-4D97-AF65-F5344CB8AC3E}">
        <p14:creationId xmlns:p14="http://schemas.microsoft.com/office/powerpoint/2010/main" val="429187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265222" name="Picture 6" descr="Fig 9"/>
          <p:cNvPicPr>
            <a:picLocks noChangeAspect="1" noChangeArrowheads="1"/>
          </p:cNvPicPr>
          <p:nvPr/>
        </p:nvPicPr>
        <p:blipFill>
          <a:blip r:embed="rId2"/>
          <a:srcRect/>
          <a:stretch>
            <a:fillRect/>
          </a:stretch>
        </p:blipFill>
        <p:spPr bwMode="auto">
          <a:xfrm>
            <a:off x="2133600" y="864484"/>
            <a:ext cx="6934200" cy="3400815"/>
          </a:xfrm>
          <a:prstGeom prst="rect">
            <a:avLst/>
          </a:prstGeom>
          <a:noFill/>
          <a:ln w="9525">
            <a:noFill/>
            <a:miter lim="800000"/>
            <a:headEnd/>
            <a:tailEnd/>
          </a:ln>
        </p:spPr>
      </p:pic>
      <p:graphicFrame>
        <p:nvGraphicFramePr>
          <p:cNvPr id="4" name="Group 36">
            <a:extLst>
              <a:ext uri="{FF2B5EF4-FFF2-40B4-BE49-F238E27FC236}">
                <a16:creationId xmlns:a16="http://schemas.microsoft.com/office/drawing/2014/main" id="{3CF4BC18-6455-4CEE-A1A4-5EEF150BD2B9}"/>
              </a:ext>
            </a:extLst>
          </p:cNvPr>
          <p:cNvGraphicFramePr>
            <a:graphicFrameLocks noGrp="1"/>
          </p:cNvGraphicFramePr>
          <p:nvPr>
            <p:extLst>
              <p:ext uri="{D42A27DB-BD31-4B8C-83A1-F6EECF244321}">
                <p14:modId xmlns:p14="http://schemas.microsoft.com/office/powerpoint/2010/main" val="167343954"/>
              </p:ext>
            </p:extLst>
          </p:nvPr>
        </p:nvGraphicFramePr>
        <p:xfrm>
          <a:off x="228600" y="4343400"/>
          <a:ext cx="11353800" cy="2103120"/>
        </p:xfrm>
        <a:graphic>
          <a:graphicData uri="http://schemas.openxmlformats.org/drawingml/2006/table">
            <a:tbl>
              <a:tblPr/>
              <a:tblGrid>
                <a:gridCol w="4483666">
                  <a:extLst>
                    <a:ext uri="{9D8B030D-6E8A-4147-A177-3AD203B41FA5}">
                      <a16:colId xmlns:a16="http://schemas.microsoft.com/office/drawing/2014/main" val="20000"/>
                    </a:ext>
                  </a:extLst>
                </a:gridCol>
                <a:gridCol w="6870134">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are these doors so heavy?</a:t>
                      </a:r>
                      <a:endParaRPr kumimoji="0" lang="en-US" sz="1800" b="0" i="0" u="none" strike="noStrike" cap="none" normalizeH="0" baseline="0" dirty="0">
                        <a:ln>
                          <a:noFill/>
                        </a:ln>
                        <a:solidFill>
                          <a:schemeClr val="tx1"/>
                        </a:solidFill>
                        <a:effectLst/>
                        <a:latin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the Sheet Metal was too thick.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was the sheet metal too thick?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rollers at the steel mill were set incorrectly.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were the rollers set incorrectly?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supplier is not able to meet our specifications.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9811">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we select this supplier?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our Project Supervisor was too busy getting the product out – didn’t have time to research other vendors.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he get himself in this 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he gets paid by meeting the production quotas.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01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p:cTn id="7" dur="500" fill="hold"/>
                                        <p:tgtEl>
                                          <p:spTgt spid="265222"/>
                                        </p:tgtEl>
                                        <p:attrNameLst>
                                          <p:attrName>ppt_w</p:attrName>
                                        </p:attrNameLst>
                                      </p:cBhvr>
                                      <p:tavLst>
                                        <p:tav tm="0">
                                          <p:val>
                                            <p:fltVal val="0"/>
                                          </p:val>
                                        </p:tav>
                                        <p:tav tm="100000">
                                          <p:val>
                                            <p:strVal val="#ppt_w"/>
                                          </p:val>
                                        </p:tav>
                                      </p:tavLst>
                                    </p:anim>
                                    <p:anim calcmode="lin" valueType="num">
                                      <p:cBhvr>
                                        <p:cTn id="8" dur="500" fill="hold"/>
                                        <p:tgtEl>
                                          <p:spTgt spid="2652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3" name="Picture 2">
            <a:extLst>
              <a:ext uri="{FF2B5EF4-FFF2-40B4-BE49-F238E27FC236}">
                <a16:creationId xmlns:a16="http://schemas.microsoft.com/office/drawing/2014/main" id="{E2374CE6-07A7-4C7E-8F4E-325B1A9B44F0}"/>
              </a:ext>
            </a:extLst>
          </p:cNvPr>
          <p:cNvPicPr>
            <a:picLocks noChangeAspect="1"/>
          </p:cNvPicPr>
          <p:nvPr/>
        </p:nvPicPr>
        <p:blipFill>
          <a:blip r:embed="rId2"/>
          <a:stretch>
            <a:fillRect/>
          </a:stretch>
        </p:blipFill>
        <p:spPr>
          <a:xfrm>
            <a:off x="1524000" y="801295"/>
            <a:ext cx="9220200" cy="5316041"/>
          </a:xfrm>
          <a:prstGeom prst="rect">
            <a:avLst/>
          </a:prstGeom>
        </p:spPr>
      </p:pic>
      <p:sp>
        <p:nvSpPr>
          <p:cNvPr id="5" name="Rectangle 4">
            <a:extLst>
              <a:ext uri="{FF2B5EF4-FFF2-40B4-BE49-F238E27FC236}">
                <a16:creationId xmlns:a16="http://schemas.microsoft.com/office/drawing/2014/main" id="{8BBBE7CD-6DE7-46EE-9B6E-3E1F51D4B212}"/>
              </a:ext>
            </a:extLst>
          </p:cNvPr>
          <p:cNvSpPr/>
          <p:nvPr/>
        </p:nvSpPr>
        <p:spPr>
          <a:xfrm>
            <a:off x="45720" y="6096000"/>
            <a:ext cx="10591800" cy="369332"/>
          </a:xfrm>
          <a:prstGeom prst="rect">
            <a:avLst/>
          </a:prstGeom>
        </p:spPr>
        <p:txBody>
          <a:bodyPr wrap="square">
            <a:spAutoFit/>
          </a:bodyPr>
          <a:lstStyle/>
          <a:p>
            <a:r>
              <a:rPr lang="en-US" dirty="0"/>
              <a:t>https://fishbonediagram.org/example-2-delays-in-custom-order-shipments/</a:t>
            </a:r>
          </a:p>
        </p:txBody>
      </p:sp>
    </p:spTree>
    <p:extLst>
      <p:ext uri="{BB962C8B-B14F-4D97-AF65-F5344CB8AC3E}">
        <p14:creationId xmlns:p14="http://schemas.microsoft.com/office/powerpoint/2010/main" val="128831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Low Grade in SOM306</a:t>
            </a:r>
          </a:p>
        </p:txBody>
      </p:sp>
      <p:sp>
        <p:nvSpPr>
          <p:cNvPr id="2" name="TextBox 1">
            <a:extLst>
              <a:ext uri="{FF2B5EF4-FFF2-40B4-BE49-F238E27FC236}">
                <a16:creationId xmlns:a16="http://schemas.microsoft.com/office/drawing/2014/main" id="{C6B90CF5-8068-41FE-B0EA-C2E732FE5911}"/>
              </a:ext>
            </a:extLst>
          </p:cNvPr>
          <p:cNvSpPr txBox="1"/>
          <p:nvPr/>
        </p:nvSpPr>
        <p:spPr>
          <a:xfrm>
            <a:off x="10820400" y="3131094"/>
            <a:ext cx="1295400" cy="923330"/>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Average </a:t>
            </a:r>
          </a:p>
          <a:p>
            <a:r>
              <a:rPr lang="en-US" dirty="0">
                <a:latin typeface="Book Antiqua" panose="02040602050305030304" pitchFamily="18" charset="0"/>
              </a:rPr>
              <a:t>TTD</a:t>
            </a:r>
          </a:p>
          <a:p>
            <a:r>
              <a:rPr lang="en-US" dirty="0">
                <a:latin typeface="Book Antiqua" panose="02040602050305030304" pitchFamily="18" charset="0"/>
                <a:sym typeface="Symbol" panose="05050102010706020507" pitchFamily="18" charset="2"/>
              </a:rPr>
              <a:t> 6 Years</a:t>
            </a:r>
            <a:endParaRPr lang="en-US" dirty="0">
              <a:latin typeface="Book Antiqua" panose="02040602050305030304" pitchFamily="18" charset="0"/>
            </a:endParaRP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54508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939884" y="752748"/>
            <a:ext cx="2608406" cy="369332"/>
          </a:xfrm>
          <a:prstGeom prst="rect">
            <a:avLst/>
          </a:prstGeom>
        </p:spPr>
        <p:txBody>
          <a:bodyPr wrap="none">
            <a:spAutoFit/>
          </a:bodyPr>
          <a:lstStyle/>
          <a:p>
            <a:r>
              <a:rPr lang="en-US" b="1" dirty="0">
                <a:latin typeface="Book Antiqua" panose="02040602050305030304" pitchFamily="18" charset="0"/>
              </a:rPr>
              <a:t>Academic Availability </a:t>
            </a:r>
          </a:p>
        </p:txBody>
      </p:sp>
      <p:sp>
        <p:nvSpPr>
          <p:cNvPr id="17" name="Rectangle 16">
            <a:extLst>
              <a:ext uri="{FF2B5EF4-FFF2-40B4-BE49-F238E27FC236}">
                <a16:creationId xmlns:a16="http://schemas.microsoft.com/office/drawing/2014/main" id="{653AF91A-1843-4967-A4E1-1C611B1A8182}"/>
              </a:ext>
            </a:extLst>
          </p:cNvPr>
          <p:cNvSpPr/>
          <p:nvPr/>
        </p:nvSpPr>
        <p:spPr>
          <a:xfrm>
            <a:off x="5395089" y="719142"/>
            <a:ext cx="2268570" cy="369332"/>
          </a:xfrm>
          <a:prstGeom prst="rect">
            <a:avLst/>
          </a:prstGeom>
        </p:spPr>
        <p:txBody>
          <a:bodyPr wrap="none">
            <a:spAutoFit/>
          </a:bodyPr>
          <a:lstStyle/>
          <a:p>
            <a:r>
              <a:rPr lang="en-US" b="1" dirty="0">
                <a:latin typeface="Book Antiqua" panose="02040602050305030304" pitchFamily="18" charset="0"/>
              </a:rPr>
              <a:t>Mental Availability</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8032041" y="1126155"/>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5797781" y="1078029"/>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3813052" y="108643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87613" y="3659039"/>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2891696" y="724781"/>
            <a:ext cx="2659702" cy="369332"/>
          </a:xfrm>
          <a:prstGeom prst="rect">
            <a:avLst/>
          </a:prstGeom>
        </p:spPr>
        <p:txBody>
          <a:bodyPr wrap="none">
            <a:spAutoFit/>
          </a:bodyPr>
          <a:lstStyle/>
          <a:p>
            <a:r>
              <a:rPr lang="en-US" b="1" dirty="0">
                <a:latin typeface="Book Antiqua" panose="02040602050305030304" pitchFamily="18" charset="0"/>
              </a:rPr>
              <a:t>Emotional Availability </a:t>
            </a:r>
          </a:p>
        </p:txBody>
      </p:sp>
      <p:sp>
        <p:nvSpPr>
          <p:cNvPr id="43" name="Rectangle 42">
            <a:extLst>
              <a:ext uri="{FF2B5EF4-FFF2-40B4-BE49-F238E27FC236}">
                <a16:creationId xmlns:a16="http://schemas.microsoft.com/office/drawing/2014/main" id="{6BA52BE5-C5B3-423E-95A2-4609A4B16DA0}"/>
              </a:ext>
            </a:extLst>
          </p:cNvPr>
          <p:cNvSpPr/>
          <p:nvPr/>
        </p:nvSpPr>
        <p:spPr>
          <a:xfrm>
            <a:off x="7992410" y="6169116"/>
            <a:ext cx="2332690" cy="369332"/>
          </a:xfrm>
          <a:prstGeom prst="rect">
            <a:avLst/>
          </a:prstGeom>
        </p:spPr>
        <p:txBody>
          <a:bodyPr wrap="none">
            <a:spAutoFit/>
          </a:bodyPr>
          <a:lstStyle/>
          <a:p>
            <a:r>
              <a:rPr lang="en-US" b="1" dirty="0">
                <a:latin typeface="Book Antiqua" panose="02040602050305030304" pitchFamily="18" charset="0"/>
              </a:rPr>
              <a:t>Relevance to Career </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6350231" y="3706469"/>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5972695" y="6177858"/>
            <a:ext cx="2012089" cy="369332"/>
          </a:xfrm>
          <a:prstGeom prst="rect">
            <a:avLst/>
          </a:prstGeom>
        </p:spPr>
        <p:txBody>
          <a:bodyPr wrap="none">
            <a:spAutoFit/>
          </a:bodyPr>
          <a:lstStyle/>
          <a:p>
            <a:r>
              <a:rPr lang="en-US" b="1" dirty="0">
                <a:latin typeface="Book Antiqua" panose="02040602050305030304" pitchFamily="18" charset="0"/>
              </a:rPr>
              <a:t>Poor Advisement</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4289937" y="3750887"/>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3189954" y="6149032"/>
            <a:ext cx="2922595" cy="369332"/>
          </a:xfrm>
          <a:prstGeom prst="rect">
            <a:avLst/>
          </a:prstGeom>
        </p:spPr>
        <p:txBody>
          <a:bodyPr wrap="none">
            <a:spAutoFit/>
          </a:bodyPr>
          <a:lstStyle/>
          <a:p>
            <a:r>
              <a:rPr lang="en-US" b="1" dirty="0">
                <a:latin typeface="Book Antiqua" panose="02040602050305030304" pitchFamily="18" charset="0"/>
              </a:rPr>
              <a:t>Not Knowing the System</a:t>
            </a:r>
          </a:p>
        </p:txBody>
      </p:sp>
      <p:sp>
        <p:nvSpPr>
          <p:cNvPr id="42" name="Rectangle 41">
            <a:extLst>
              <a:ext uri="{FF2B5EF4-FFF2-40B4-BE49-F238E27FC236}">
                <a16:creationId xmlns:a16="http://schemas.microsoft.com/office/drawing/2014/main" id="{AF0604C6-8FC0-4ADB-A9B5-2E42BDC2F948}"/>
              </a:ext>
            </a:extLst>
          </p:cNvPr>
          <p:cNvSpPr/>
          <p:nvPr/>
        </p:nvSpPr>
        <p:spPr>
          <a:xfrm>
            <a:off x="7296935" y="1278514"/>
            <a:ext cx="1375698" cy="338554"/>
          </a:xfrm>
          <a:prstGeom prst="rect">
            <a:avLst/>
          </a:prstGeom>
        </p:spPr>
        <p:txBody>
          <a:bodyPr wrap="none">
            <a:spAutoFit/>
          </a:bodyPr>
          <a:lstStyle/>
          <a:p>
            <a:r>
              <a:rPr lang="en-US" sz="1600" b="1" dirty="0">
                <a:latin typeface="Book Antiqua" panose="02040602050305030304" pitchFamily="18" charset="0"/>
              </a:rPr>
              <a:t>Study Hours</a:t>
            </a:r>
          </a:p>
        </p:txBody>
      </p:sp>
      <p:sp>
        <p:nvSpPr>
          <p:cNvPr id="56" name="Rectangle 55">
            <a:extLst>
              <a:ext uri="{FF2B5EF4-FFF2-40B4-BE49-F238E27FC236}">
                <a16:creationId xmlns:a16="http://schemas.microsoft.com/office/drawing/2014/main" id="{F8155FCA-66A7-4E10-A07B-87E6DCEF94CA}"/>
              </a:ext>
            </a:extLst>
          </p:cNvPr>
          <p:cNvSpPr/>
          <p:nvPr/>
        </p:nvSpPr>
        <p:spPr>
          <a:xfrm>
            <a:off x="7635181" y="2135299"/>
            <a:ext cx="1649811" cy="338554"/>
          </a:xfrm>
          <a:prstGeom prst="rect">
            <a:avLst/>
          </a:prstGeom>
        </p:spPr>
        <p:txBody>
          <a:bodyPr wrap="none">
            <a:spAutoFit/>
          </a:bodyPr>
          <a:lstStyle/>
          <a:p>
            <a:r>
              <a:rPr lang="en-US" sz="1600" b="1" dirty="0">
                <a:latin typeface="Book Antiqua" panose="02040602050305030304" pitchFamily="18" charset="0"/>
              </a:rPr>
              <a:t>Working Hours</a:t>
            </a:r>
          </a:p>
        </p:txBody>
      </p:sp>
      <p:grpSp>
        <p:nvGrpSpPr>
          <p:cNvPr id="57" name="Group 56">
            <a:extLst>
              <a:ext uri="{FF2B5EF4-FFF2-40B4-BE49-F238E27FC236}">
                <a16:creationId xmlns:a16="http://schemas.microsoft.com/office/drawing/2014/main" id="{9DF13FFF-0F06-4EC5-8E23-0280E03784F8}"/>
              </a:ext>
            </a:extLst>
          </p:cNvPr>
          <p:cNvGrpSpPr/>
          <p:nvPr/>
        </p:nvGrpSpPr>
        <p:grpSpPr>
          <a:xfrm>
            <a:off x="1031698" y="1078029"/>
            <a:ext cx="2286000" cy="2438400"/>
            <a:chOff x="7543800" y="1209841"/>
            <a:chExt cx="2286000" cy="2438400"/>
          </a:xfrm>
        </p:grpSpPr>
        <p:cxnSp>
          <p:nvCxnSpPr>
            <p:cNvPr id="58" name="Straight Arrow Connector 57">
              <a:extLst>
                <a:ext uri="{FF2B5EF4-FFF2-40B4-BE49-F238E27FC236}">
                  <a16:creationId xmlns:a16="http://schemas.microsoft.com/office/drawing/2014/main" id="{B317BA84-79DF-4FC2-AF4F-8C1DB98787C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AB72F0FA-2470-42A9-8A60-8A2859A205C4}"/>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FFD30D9E-ABF7-4AF9-9982-3227ADD3500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BFE3282D-A1AD-4C66-9DD1-76179571C6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62" name="Rectangle 61">
            <a:extLst>
              <a:ext uri="{FF2B5EF4-FFF2-40B4-BE49-F238E27FC236}">
                <a16:creationId xmlns:a16="http://schemas.microsoft.com/office/drawing/2014/main" id="{0FB6750A-AF36-4821-876B-70B027352917}"/>
              </a:ext>
            </a:extLst>
          </p:cNvPr>
          <p:cNvSpPr/>
          <p:nvPr/>
        </p:nvSpPr>
        <p:spPr>
          <a:xfrm>
            <a:off x="391797" y="769407"/>
            <a:ext cx="1242648" cy="369332"/>
          </a:xfrm>
          <a:prstGeom prst="rect">
            <a:avLst/>
          </a:prstGeom>
        </p:spPr>
        <p:txBody>
          <a:bodyPr wrap="none">
            <a:spAutoFit/>
          </a:bodyPr>
          <a:lstStyle/>
          <a:p>
            <a:r>
              <a:rPr lang="en-US" b="1" dirty="0">
                <a:latin typeface="Book Antiqua" panose="02040602050305030304" pitchFamily="18" charset="0"/>
              </a:rPr>
              <a:t>Unit Load</a:t>
            </a:r>
          </a:p>
        </p:txBody>
      </p:sp>
      <p:sp>
        <p:nvSpPr>
          <p:cNvPr id="64" name="Rectangle 63">
            <a:extLst>
              <a:ext uri="{FF2B5EF4-FFF2-40B4-BE49-F238E27FC236}">
                <a16:creationId xmlns:a16="http://schemas.microsoft.com/office/drawing/2014/main" id="{0D562990-B7FE-43D0-9AFD-58A2D612C653}"/>
              </a:ext>
            </a:extLst>
          </p:cNvPr>
          <p:cNvSpPr/>
          <p:nvPr/>
        </p:nvSpPr>
        <p:spPr>
          <a:xfrm>
            <a:off x="728008" y="6177858"/>
            <a:ext cx="2377574" cy="369332"/>
          </a:xfrm>
          <a:prstGeom prst="rect">
            <a:avLst/>
          </a:prstGeom>
        </p:spPr>
        <p:txBody>
          <a:bodyPr wrap="none">
            <a:spAutoFit/>
          </a:bodyPr>
          <a:lstStyle/>
          <a:p>
            <a:r>
              <a:rPr lang="en-US" b="1" dirty="0">
                <a:latin typeface="Book Antiqua" panose="02040602050305030304" pitchFamily="18" charset="0"/>
              </a:rPr>
              <a:t>MATH Foundations </a:t>
            </a:r>
          </a:p>
        </p:txBody>
      </p:sp>
      <p:grpSp>
        <p:nvGrpSpPr>
          <p:cNvPr id="65" name="Group 64">
            <a:extLst>
              <a:ext uri="{FF2B5EF4-FFF2-40B4-BE49-F238E27FC236}">
                <a16:creationId xmlns:a16="http://schemas.microsoft.com/office/drawing/2014/main" id="{16277A0D-597E-43DB-B9FD-AC0068126D26}"/>
              </a:ext>
            </a:extLst>
          </p:cNvPr>
          <p:cNvGrpSpPr/>
          <p:nvPr/>
        </p:nvGrpSpPr>
        <p:grpSpPr>
          <a:xfrm rot="10800000" flipH="1">
            <a:off x="1902023" y="3780451"/>
            <a:ext cx="2282276" cy="2484940"/>
            <a:chOff x="7543800" y="1209841"/>
            <a:chExt cx="2286000" cy="2438400"/>
          </a:xfrm>
        </p:grpSpPr>
        <p:cxnSp>
          <p:nvCxnSpPr>
            <p:cNvPr id="66" name="Straight Arrow Connector 65">
              <a:extLst>
                <a:ext uri="{FF2B5EF4-FFF2-40B4-BE49-F238E27FC236}">
                  <a16:creationId xmlns:a16="http://schemas.microsoft.com/office/drawing/2014/main" id="{CE058C94-3B9A-4FD5-8822-472C67540C37}"/>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7" name="Straight Arrow Connector 66">
              <a:extLst>
                <a:ext uri="{FF2B5EF4-FFF2-40B4-BE49-F238E27FC236}">
                  <a16:creationId xmlns:a16="http://schemas.microsoft.com/office/drawing/2014/main" id="{636E03DD-D4E5-42FC-B4CC-AF19DAE3B745}"/>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8" name="Straight Arrow Connector 67">
              <a:extLst>
                <a:ext uri="{FF2B5EF4-FFF2-40B4-BE49-F238E27FC236}">
                  <a16:creationId xmlns:a16="http://schemas.microsoft.com/office/drawing/2014/main" id="{A4676B6D-D108-4B6B-ABDC-F16B2FBAA76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9" name="Straight Arrow Connector 68">
              <a:extLst>
                <a:ext uri="{FF2B5EF4-FFF2-40B4-BE49-F238E27FC236}">
                  <a16:creationId xmlns:a16="http://schemas.microsoft.com/office/drawing/2014/main" id="{60AF584A-F3AF-416E-BCE9-281E012C308C}"/>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70" name="Group 69">
            <a:extLst>
              <a:ext uri="{FF2B5EF4-FFF2-40B4-BE49-F238E27FC236}">
                <a16:creationId xmlns:a16="http://schemas.microsoft.com/office/drawing/2014/main" id="{2E845F91-112C-436C-8195-2540ABEEB8F4}"/>
              </a:ext>
            </a:extLst>
          </p:cNvPr>
          <p:cNvGrpSpPr/>
          <p:nvPr/>
        </p:nvGrpSpPr>
        <p:grpSpPr>
          <a:xfrm rot="10800000" flipH="1">
            <a:off x="116834" y="3588754"/>
            <a:ext cx="2282276" cy="2484940"/>
            <a:chOff x="7543800" y="1209841"/>
            <a:chExt cx="2286000" cy="2438400"/>
          </a:xfrm>
        </p:grpSpPr>
        <p:cxnSp>
          <p:nvCxnSpPr>
            <p:cNvPr id="71" name="Straight Arrow Connector 70">
              <a:extLst>
                <a:ext uri="{FF2B5EF4-FFF2-40B4-BE49-F238E27FC236}">
                  <a16:creationId xmlns:a16="http://schemas.microsoft.com/office/drawing/2014/main" id="{A41680A4-4E74-49B7-91DD-9360F080C60D}"/>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72" name="Straight Arrow Connector 71">
              <a:extLst>
                <a:ext uri="{FF2B5EF4-FFF2-40B4-BE49-F238E27FC236}">
                  <a16:creationId xmlns:a16="http://schemas.microsoft.com/office/drawing/2014/main" id="{FE71C94E-1328-4A78-A406-23BB9FCFAFC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3" name="Straight Arrow Connector 72">
              <a:extLst>
                <a:ext uri="{FF2B5EF4-FFF2-40B4-BE49-F238E27FC236}">
                  <a16:creationId xmlns:a16="http://schemas.microsoft.com/office/drawing/2014/main" id="{60F6D2DB-ECC4-4395-BC93-8AD6904ECCC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4" name="Straight Arrow Connector 73">
              <a:extLst>
                <a:ext uri="{FF2B5EF4-FFF2-40B4-BE49-F238E27FC236}">
                  <a16:creationId xmlns:a16="http://schemas.microsoft.com/office/drawing/2014/main" id="{CD91898A-621E-4093-8F15-281646014775}"/>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75" name="Rectangle 74">
            <a:extLst>
              <a:ext uri="{FF2B5EF4-FFF2-40B4-BE49-F238E27FC236}">
                <a16:creationId xmlns:a16="http://schemas.microsoft.com/office/drawing/2014/main" id="{D7A2D80B-2193-49DD-9C04-B2679B24261F}"/>
              </a:ext>
            </a:extLst>
          </p:cNvPr>
          <p:cNvSpPr/>
          <p:nvPr/>
        </p:nvSpPr>
        <p:spPr>
          <a:xfrm>
            <a:off x="161136" y="3696229"/>
            <a:ext cx="1755659" cy="646331"/>
          </a:xfrm>
          <a:prstGeom prst="rect">
            <a:avLst/>
          </a:prstGeom>
        </p:spPr>
        <p:txBody>
          <a:bodyPr wrap="square">
            <a:spAutoFit/>
          </a:bodyPr>
          <a:lstStyle/>
          <a:p>
            <a:r>
              <a:rPr lang="en-US" b="1" dirty="0">
                <a:latin typeface="Book Antiqua" panose="02040602050305030304" pitchFamily="18" charset="0"/>
              </a:rPr>
              <a:t>Reading Writing Habits</a:t>
            </a:r>
          </a:p>
        </p:txBody>
      </p:sp>
    </p:spTree>
    <p:extLst>
      <p:ext uri="{BB962C8B-B14F-4D97-AF65-F5344CB8AC3E}">
        <p14:creationId xmlns:p14="http://schemas.microsoft.com/office/powerpoint/2010/main" val="327566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Less DUF in Spring 2020</a:t>
            </a:r>
          </a:p>
        </p:txBody>
      </p:sp>
      <p:sp>
        <p:nvSpPr>
          <p:cNvPr id="2" name="TextBox 1">
            <a:extLst>
              <a:ext uri="{FF2B5EF4-FFF2-40B4-BE49-F238E27FC236}">
                <a16:creationId xmlns:a16="http://schemas.microsoft.com/office/drawing/2014/main" id="{C6B90CF5-8068-41FE-B0EA-C2E732FE5911}"/>
              </a:ext>
            </a:extLst>
          </p:cNvPr>
          <p:cNvSpPr txBox="1"/>
          <p:nvPr/>
        </p:nvSpPr>
        <p:spPr>
          <a:xfrm>
            <a:off x="10637519" y="3131094"/>
            <a:ext cx="1445441" cy="1477328"/>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Grades in Spring 2020 have significantly </a:t>
            </a:r>
          </a:p>
          <a:p>
            <a:r>
              <a:rPr lang="en-US" dirty="0">
                <a:latin typeface="Book Antiqua" panose="02040602050305030304" pitchFamily="18" charset="0"/>
              </a:rPr>
              <a:t>Increased</a:t>
            </a: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36220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409116" y="760420"/>
            <a:ext cx="2871299" cy="369332"/>
          </a:xfrm>
          <a:prstGeom prst="rect">
            <a:avLst/>
          </a:prstGeom>
        </p:spPr>
        <p:txBody>
          <a:bodyPr wrap="none">
            <a:spAutoFit/>
          </a:bodyPr>
          <a:lstStyle/>
          <a:p>
            <a:r>
              <a:rPr lang="en-US" b="1" dirty="0">
                <a:latin typeface="Book Antiqua" panose="02040602050305030304" pitchFamily="18" charset="0"/>
              </a:rPr>
              <a:t>Students Studied Harder </a:t>
            </a:r>
          </a:p>
        </p:txBody>
      </p:sp>
      <p:sp>
        <p:nvSpPr>
          <p:cNvPr id="17" name="Rectangle 16">
            <a:extLst>
              <a:ext uri="{FF2B5EF4-FFF2-40B4-BE49-F238E27FC236}">
                <a16:creationId xmlns:a16="http://schemas.microsoft.com/office/drawing/2014/main" id="{653AF91A-1843-4967-A4E1-1C611B1A8182}"/>
              </a:ext>
            </a:extLst>
          </p:cNvPr>
          <p:cNvSpPr/>
          <p:nvPr/>
        </p:nvSpPr>
        <p:spPr>
          <a:xfrm>
            <a:off x="157894" y="776392"/>
            <a:ext cx="2980303" cy="369332"/>
          </a:xfrm>
          <a:prstGeom prst="rect">
            <a:avLst/>
          </a:prstGeom>
        </p:spPr>
        <p:txBody>
          <a:bodyPr wrap="none">
            <a:spAutoFit/>
          </a:bodyPr>
          <a:lstStyle/>
          <a:p>
            <a:r>
              <a:rPr lang="en-US" b="1" dirty="0">
                <a:latin typeface="Book Antiqua" panose="02040602050305030304" pitchFamily="18" charset="0"/>
              </a:rPr>
              <a:t>Academic Ethics Violation</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7947246" y="1137428"/>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6008936" y="1115114"/>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4095522" y="108261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09651" y="3724685"/>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5306311" y="715489"/>
            <a:ext cx="2121093" cy="369332"/>
          </a:xfrm>
          <a:prstGeom prst="rect">
            <a:avLst/>
          </a:prstGeom>
        </p:spPr>
        <p:txBody>
          <a:bodyPr wrap="none">
            <a:spAutoFit/>
          </a:bodyPr>
          <a:lstStyle/>
          <a:p>
            <a:r>
              <a:rPr lang="en-US" b="1" dirty="0">
                <a:latin typeface="Book Antiqua" panose="02040602050305030304" pitchFamily="18" charset="0"/>
              </a:rPr>
              <a:t>Open Book Exams</a:t>
            </a:r>
          </a:p>
        </p:txBody>
      </p:sp>
      <p:sp>
        <p:nvSpPr>
          <p:cNvPr id="43" name="Rectangle 42">
            <a:extLst>
              <a:ext uri="{FF2B5EF4-FFF2-40B4-BE49-F238E27FC236}">
                <a16:creationId xmlns:a16="http://schemas.microsoft.com/office/drawing/2014/main" id="{6BA52BE5-C5B3-423E-95A2-4609A4B16DA0}"/>
              </a:ext>
            </a:extLst>
          </p:cNvPr>
          <p:cNvSpPr/>
          <p:nvPr/>
        </p:nvSpPr>
        <p:spPr>
          <a:xfrm>
            <a:off x="8026556" y="6156662"/>
            <a:ext cx="1563248" cy="369332"/>
          </a:xfrm>
          <a:prstGeom prst="rect">
            <a:avLst/>
          </a:prstGeom>
        </p:spPr>
        <p:txBody>
          <a:bodyPr wrap="none">
            <a:spAutoFit/>
          </a:bodyPr>
          <a:lstStyle/>
          <a:p>
            <a:r>
              <a:rPr lang="en-US" b="1" dirty="0">
                <a:latin typeface="Book Antiqua" panose="02040602050305030304" pitchFamily="18" charset="0"/>
              </a:rPr>
              <a:t>Easier Exams</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4263929" y="3751544"/>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3669328" y="6189594"/>
            <a:ext cx="2454518" cy="369332"/>
          </a:xfrm>
          <a:prstGeom prst="rect">
            <a:avLst/>
          </a:prstGeom>
        </p:spPr>
        <p:txBody>
          <a:bodyPr wrap="none">
            <a:spAutoFit/>
          </a:bodyPr>
          <a:lstStyle/>
          <a:p>
            <a:r>
              <a:rPr lang="en-US" b="1" dirty="0">
                <a:latin typeface="Book Antiqua" panose="02040602050305030304" pitchFamily="18" charset="0"/>
              </a:rPr>
              <a:t>Faculty Taught Better</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2486551" y="3702799"/>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1708535" y="6219989"/>
            <a:ext cx="1960793" cy="369332"/>
          </a:xfrm>
          <a:prstGeom prst="rect">
            <a:avLst/>
          </a:prstGeom>
        </p:spPr>
        <p:txBody>
          <a:bodyPr wrap="none">
            <a:spAutoFit/>
          </a:bodyPr>
          <a:lstStyle/>
          <a:p>
            <a:r>
              <a:rPr lang="en-US" b="1" dirty="0">
                <a:latin typeface="Book Antiqua" panose="02040602050305030304" pitchFamily="18" charset="0"/>
              </a:rPr>
              <a:t>System Changed</a:t>
            </a:r>
          </a:p>
        </p:txBody>
      </p:sp>
      <p:sp>
        <p:nvSpPr>
          <p:cNvPr id="42" name="Rectangle 41">
            <a:extLst>
              <a:ext uri="{FF2B5EF4-FFF2-40B4-BE49-F238E27FC236}">
                <a16:creationId xmlns:a16="http://schemas.microsoft.com/office/drawing/2014/main" id="{40912C5E-C6E1-47EE-9742-1D9302784B6F}"/>
              </a:ext>
            </a:extLst>
          </p:cNvPr>
          <p:cNvSpPr/>
          <p:nvPr/>
        </p:nvSpPr>
        <p:spPr>
          <a:xfrm>
            <a:off x="6155942" y="6178300"/>
            <a:ext cx="1883849" cy="369332"/>
          </a:xfrm>
          <a:prstGeom prst="rect">
            <a:avLst/>
          </a:prstGeom>
        </p:spPr>
        <p:txBody>
          <a:bodyPr wrap="none">
            <a:spAutoFit/>
          </a:bodyPr>
          <a:lstStyle/>
          <a:p>
            <a:r>
              <a:rPr lang="en-US" b="1" dirty="0">
                <a:latin typeface="Book Antiqua" panose="02040602050305030304" pitchFamily="18" charset="0"/>
              </a:rPr>
              <a:t>Easier Grading </a:t>
            </a:r>
          </a:p>
        </p:txBody>
      </p:sp>
      <p:sp>
        <p:nvSpPr>
          <p:cNvPr id="56" name="Rectangle 55">
            <a:extLst>
              <a:ext uri="{FF2B5EF4-FFF2-40B4-BE49-F238E27FC236}">
                <a16:creationId xmlns:a16="http://schemas.microsoft.com/office/drawing/2014/main" id="{07D4505B-F2AE-4924-AB58-C874A672E6AB}"/>
              </a:ext>
            </a:extLst>
          </p:cNvPr>
          <p:cNvSpPr/>
          <p:nvPr/>
        </p:nvSpPr>
        <p:spPr>
          <a:xfrm>
            <a:off x="3163536" y="753891"/>
            <a:ext cx="2121093" cy="369332"/>
          </a:xfrm>
          <a:prstGeom prst="rect">
            <a:avLst/>
          </a:prstGeom>
        </p:spPr>
        <p:txBody>
          <a:bodyPr wrap="none">
            <a:spAutoFit/>
          </a:bodyPr>
          <a:lstStyle/>
          <a:p>
            <a:r>
              <a:rPr lang="en-US" b="1" dirty="0">
                <a:latin typeface="Book Antiqua" panose="02040602050305030304" pitchFamily="18" charset="0"/>
              </a:rPr>
              <a:t>Tough Job Market</a:t>
            </a:r>
          </a:p>
        </p:txBody>
      </p:sp>
      <p:grpSp>
        <p:nvGrpSpPr>
          <p:cNvPr id="57" name="Group 56">
            <a:extLst>
              <a:ext uri="{FF2B5EF4-FFF2-40B4-BE49-F238E27FC236}">
                <a16:creationId xmlns:a16="http://schemas.microsoft.com/office/drawing/2014/main" id="{728424FD-7C8C-4B0A-97E0-6C8625255C86}"/>
              </a:ext>
            </a:extLst>
          </p:cNvPr>
          <p:cNvGrpSpPr/>
          <p:nvPr/>
        </p:nvGrpSpPr>
        <p:grpSpPr>
          <a:xfrm rot="10800000" flipH="1">
            <a:off x="6242915" y="3698215"/>
            <a:ext cx="2282276" cy="2484940"/>
            <a:chOff x="7543800" y="1209841"/>
            <a:chExt cx="2286000" cy="2438400"/>
          </a:xfrm>
        </p:grpSpPr>
        <p:cxnSp>
          <p:nvCxnSpPr>
            <p:cNvPr id="58" name="Straight Arrow Connector 57">
              <a:extLst>
                <a:ext uri="{FF2B5EF4-FFF2-40B4-BE49-F238E27FC236}">
                  <a16:creationId xmlns:a16="http://schemas.microsoft.com/office/drawing/2014/main" id="{FA883D44-7A1E-40E7-9F4D-534FED4E375F}"/>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698B189B-5854-44A0-84F9-4DB7E5E503DB}"/>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74F5CD45-8B5E-40EA-97F8-56131B47F9C1}"/>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41741237-9678-460C-95E7-992DAB8F8F1D}"/>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62" name="Group 61">
            <a:extLst>
              <a:ext uri="{FF2B5EF4-FFF2-40B4-BE49-F238E27FC236}">
                <a16:creationId xmlns:a16="http://schemas.microsoft.com/office/drawing/2014/main" id="{5F229FA8-CD77-4A45-A17B-3EE7AD5F31F5}"/>
              </a:ext>
            </a:extLst>
          </p:cNvPr>
          <p:cNvGrpSpPr/>
          <p:nvPr/>
        </p:nvGrpSpPr>
        <p:grpSpPr>
          <a:xfrm>
            <a:off x="1499558" y="1099340"/>
            <a:ext cx="2286000" cy="2438400"/>
            <a:chOff x="7543800" y="1209841"/>
            <a:chExt cx="2286000" cy="2438400"/>
          </a:xfrm>
        </p:grpSpPr>
        <p:cxnSp>
          <p:nvCxnSpPr>
            <p:cNvPr id="63" name="Straight Arrow Connector 62">
              <a:extLst>
                <a:ext uri="{FF2B5EF4-FFF2-40B4-BE49-F238E27FC236}">
                  <a16:creationId xmlns:a16="http://schemas.microsoft.com/office/drawing/2014/main" id="{3E723152-8A09-42CD-8E68-862D25A5647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4" name="Straight Arrow Connector 63">
              <a:extLst>
                <a:ext uri="{FF2B5EF4-FFF2-40B4-BE49-F238E27FC236}">
                  <a16:creationId xmlns:a16="http://schemas.microsoft.com/office/drawing/2014/main" id="{7AF7132D-0110-44E4-A412-61614CAF868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5" name="Straight Arrow Connector 64">
              <a:extLst>
                <a:ext uri="{FF2B5EF4-FFF2-40B4-BE49-F238E27FC236}">
                  <a16:creationId xmlns:a16="http://schemas.microsoft.com/office/drawing/2014/main" id="{22227ADF-4193-46EA-B65D-AC8C95E77BF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6" name="Straight Arrow Connector 65">
              <a:extLst>
                <a:ext uri="{FF2B5EF4-FFF2-40B4-BE49-F238E27FC236}">
                  <a16:creationId xmlns:a16="http://schemas.microsoft.com/office/drawing/2014/main" id="{AE909D0B-D173-4922-A666-74ADA46ACC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Tree>
    <p:extLst>
      <p:ext uri="{BB962C8B-B14F-4D97-AF65-F5344CB8AC3E}">
        <p14:creationId xmlns:p14="http://schemas.microsoft.com/office/powerpoint/2010/main" val="412369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3/3 Process Performance Control Charts</a:t>
            </a:r>
            <a:endParaRPr lang="en-US" sz="3200" kern="0" dirty="0"/>
          </a:p>
        </p:txBody>
      </p:sp>
    </p:spTree>
    <p:extLst>
      <p:ext uri="{BB962C8B-B14F-4D97-AF65-F5344CB8AC3E}">
        <p14:creationId xmlns:p14="http://schemas.microsoft.com/office/powerpoint/2010/main" val="162730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0" y="9144"/>
            <a:ext cx="12192000" cy="676656"/>
          </a:xfrm>
          <a:prstGeom prst="rect">
            <a:avLst/>
          </a:prstGeom>
        </p:spPr>
        <p:txBody>
          <a:bodyPr/>
          <a:lstStyle/>
          <a:p>
            <a:pPr eaLnBrk="1" hangingPunct="1"/>
            <a:r>
              <a:rPr lang="en-US" dirty="0"/>
              <a:t>Control Charts</a:t>
            </a:r>
          </a:p>
        </p:txBody>
      </p:sp>
      <p:sp>
        <p:nvSpPr>
          <p:cNvPr id="86019"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cs typeface="Times New Roman" pitchFamily="18" charset="0"/>
              </a:rPr>
              <a:t>Process control charts – for any process - define acceptable variations - around the mean (average)</a:t>
            </a:r>
            <a:r>
              <a:rPr lang="en-US" dirty="0"/>
              <a:t>. </a:t>
            </a:r>
          </a:p>
          <a:p>
            <a:r>
              <a:rPr lang="en-US" dirty="0"/>
              <a:t>Upper Control Limit and Lower Control Limit (UCL &amp; LCL) define a range within which any variation in performance is interpreted as normal and random</a:t>
            </a:r>
          </a:p>
          <a:p>
            <a:r>
              <a:rPr lang="en-US" dirty="0"/>
              <a:t>How do we know if the variations are normal and the process is in control- Similar to Tracking Signal- Recall- </a:t>
            </a:r>
          </a:p>
          <a:p>
            <a:pPr lvl="1"/>
            <a:r>
              <a:rPr lang="en-US" dirty="0">
                <a:cs typeface="Times New Roman" pitchFamily="18" charset="0"/>
              </a:rPr>
              <a:t>Numbers are within the UCL and LCL</a:t>
            </a:r>
          </a:p>
          <a:p>
            <a:pPr lvl="1"/>
            <a:r>
              <a:rPr lang="en-US" dirty="0">
                <a:cs typeface="Times New Roman" pitchFamily="18" charset="0"/>
              </a:rPr>
              <a:t>No systematic pattern is observed</a:t>
            </a:r>
            <a:endParaRPr lang="en-US" dirty="0"/>
          </a:p>
          <a:p>
            <a:r>
              <a:rPr lang="en-US" dirty="0"/>
              <a:t>In Tracking Signal we did not have clear UCL &amp; LCL, and I explained that </a:t>
            </a:r>
            <a:r>
              <a:rPr lang="en-US" u="sng" dirty="0"/>
              <a:t>+</a:t>
            </a:r>
            <a:r>
              <a:rPr lang="en-US" dirty="0"/>
              <a:t>3.75MAD is incorrect. </a:t>
            </a:r>
          </a:p>
          <a:p>
            <a:r>
              <a:rPr lang="en-US" dirty="0"/>
              <a:t>The UCL &amp; LCL are clearly defined for process performance control chats.  </a:t>
            </a:r>
          </a:p>
          <a:p>
            <a:r>
              <a:rPr lang="en-US" dirty="0"/>
              <a:t>Applications of Process Control Charts</a:t>
            </a:r>
          </a:p>
          <a:p>
            <a:pPr lvl="1"/>
            <a:r>
              <a:rPr lang="en-US" dirty="0"/>
              <a:t>Controlling quality, inventory, throughput, flow and time.</a:t>
            </a:r>
          </a:p>
          <a:p>
            <a:pPr lvl="1"/>
            <a:r>
              <a:rPr lang="en-US" dirty="0"/>
              <a:t>Stock trading - purchase when the price drops below LCL, and sell when exceeds UCL.</a:t>
            </a:r>
          </a:p>
          <a:p>
            <a:pPr lvl="1"/>
            <a:endParaRPr lang="en-US" dirty="0"/>
          </a:p>
          <a:p>
            <a:pPr lvl="1"/>
            <a:endParaRPr lang="en-US" dirty="0"/>
          </a:p>
        </p:txBody>
      </p:sp>
    </p:spTree>
    <p:extLst>
      <p:ext uri="{BB962C8B-B14F-4D97-AF65-F5344CB8AC3E}">
        <p14:creationId xmlns:p14="http://schemas.microsoft.com/office/powerpoint/2010/main" val="5528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1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0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7776"/>
            <a:ext cx="12268200" cy="754224"/>
          </a:xfrm>
        </p:spPr>
        <p:txBody>
          <a:bodyPr/>
          <a:lstStyle/>
          <a:p>
            <a:pPr eaLnBrk="1" hangingPunct="1"/>
            <a:r>
              <a:rPr lang="en-US" dirty="0"/>
              <a:t>Statistical Process Control</a:t>
            </a:r>
          </a:p>
        </p:txBody>
      </p:sp>
      <p:sp>
        <p:nvSpPr>
          <p:cNvPr id="232451" name="Rectangle 3"/>
          <p:cNvSpPr>
            <a:spLocks noGrp="1" noChangeArrowheads="1"/>
          </p:cNvSpPr>
          <p:nvPr>
            <p:ph type="body" idx="1"/>
          </p:nvPr>
        </p:nvSpPr>
        <p:spPr>
          <a:xfrm>
            <a:off x="38100" y="807720"/>
            <a:ext cx="12115800" cy="3535680"/>
          </a:xfrm>
        </p:spPr>
        <p:txBody>
          <a:bodyPr/>
          <a:lstStyle/>
          <a:p>
            <a:r>
              <a:rPr lang="en-US" dirty="0">
                <a:cs typeface="Times New Roman" pitchFamily="18" charset="0"/>
              </a:rPr>
              <a:t>If the observed values are within the range and do not show a systematic pattern</a:t>
            </a:r>
            <a:endParaRPr lang="en-US" dirty="0"/>
          </a:p>
          <a:p>
            <a:pPr lvl="1"/>
            <a:r>
              <a:rPr lang="en-US" dirty="0">
                <a:cs typeface="Times New Roman" pitchFamily="18" charset="0"/>
              </a:rPr>
              <a:t>Accept the variations as normal</a:t>
            </a:r>
            <a:r>
              <a:rPr lang="en-US" dirty="0"/>
              <a:t> </a:t>
            </a:r>
          </a:p>
          <a:p>
            <a:pPr lvl="1"/>
            <a:r>
              <a:rPr lang="en-US" dirty="0">
                <a:cs typeface="Times New Roman" pitchFamily="18" charset="0"/>
              </a:rPr>
              <a:t>Don’t make any adjustments to the process</a:t>
            </a:r>
          </a:p>
          <a:p>
            <a:r>
              <a:rPr lang="en-US" dirty="0">
                <a:cs typeface="Times New Roman" pitchFamily="18" charset="0"/>
              </a:rPr>
              <a:t>If the observed values are </a:t>
            </a:r>
          </a:p>
          <a:p>
            <a:pPr lvl="1"/>
            <a:r>
              <a:rPr lang="en-US" dirty="0">
                <a:cs typeface="Times New Roman" pitchFamily="18" charset="0"/>
              </a:rPr>
              <a:t>Outside of UCL or LCL</a:t>
            </a:r>
          </a:p>
          <a:p>
            <a:pPr lvl="1"/>
            <a:r>
              <a:rPr lang="en-US" dirty="0">
                <a:cs typeface="Times New Roman" pitchFamily="18" charset="0"/>
              </a:rPr>
              <a:t>Show a pattern- trend or cycles</a:t>
            </a:r>
            <a:endParaRPr lang="en-US" dirty="0"/>
          </a:p>
          <a:p>
            <a:r>
              <a:rPr lang="en-US" dirty="0">
                <a:cs typeface="Times New Roman" pitchFamily="18" charset="0"/>
              </a:rPr>
              <a:t>The process is out of control</a:t>
            </a:r>
          </a:p>
          <a:p>
            <a:pPr lvl="1"/>
            <a:r>
              <a:rPr lang="en-US" dirty="0">
                <a:cs typeface="Times New Roman" pitchFamily="18" charset="0"/>
              </a:rPr>
              <a:t>Need to investigate what’s causing the problems – the assignable cause</a:t>
            </a:r>
          </a:p>
          <a:p>
            <a:r>
              <a:rPr lang="en-US" b="1" dirty="0">
                <a:cs typeface="Times New Roman" pitchFamily="18" charset="0"/>
              </a:rPr>
              <a:t>Optimal Degree of Control</a:t>
            </a:r>
            <a:r>
              <a:rPr lang="en-US" dirty="0">
                <a:cs typeface="Times New Roman" pitchFamily="18" charset="0"/>
              </a:rPr>
              <a:t> depends on 2 things:</a:t>
            </a:r>
            <a:endParaRPr lang="en-US" dirty="0"/>
          </a:p>
          <a:p>
            <a:pPr marL="736600" lvl="1" indent="-336550"/>
            <a:r>
              <a:rPr lang="en-US" sz="2200" dirty="0">
                <a:cs typeface="Times New Roman" pitchFamily="18" charset="0"/>
              </a:rPr>
              <a:t>How much variability in the performance measure we consider acceptable</a:t>
            </a:r>
          </a:p>
          <a:p>
            <a:pPr marL="736600" lvl="1" indent="-336550"/>
            <a:r>
              <a:rPr lang="en-US" sz="2200" dirty="0">
                <a:cs typeface="Times New Roman" pitchFamily="18" charset="0"/>
              </a:rPr>
              <a:t>How frequently we monitor the process performance.</a:t>
            </a:r>
          </a:p>
          <a:p>
            <a:pPr lvl="1"/>
            <a:endParaRPr lang="en-US" dirty="0">
              <a:cs typeface="Times New Roman" pitchFamily="18" charset="0"/>
            </a:endParaRPr>
          </a:p>
          <a:p>
            <a:pPr lvl="1">
              <a:buFontTx/>
              <a:buNone/>
            </a:pPr>
            <a:endParaRPr lang="en-US" sz="1800" dirty="0"/>
          </a:p>
          <a:p>
            <a:pPr lvl="1">
              <a:buFontTx/>
              <a:buNone/>
            </a:pPr>
            <a:endParaRPr lang="en-US" sz="1800" dirty="0"/>
          </a:p>
        </p:txBody>
      </p:sp>
      <p:sp>
        <p:nvSpPr>
          <p:cNvPr id="4" name="Rectangle 3">
            <a:extLst>
              <a:ext uri="{FF2B5EF4-FFF2-40B4-BE49-F238E27FC236}">
                <a16:creationId xmlns:a16="http://schemas.microsoft.com/office/drawing/2014/main" id="{39B65513-776E-4BC0-98ED-FF289F82DB13}"/>
              </a:ext>
            </a:extLst>
          </p:cNvPr>
          <p:cNvSpPr txBox="1">
            <a:spLocks noChangeArrowheads="1"/>
          </p:cNvSpPr>
          <p:nvPr/>
        </p:nvSpPr>
        <p:spPr>
          <a:xfrm>
            <a:off x="0" y="4343400"/>
            <a:ext cx="12003833" cy="1494537"/>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endParaRPr lang="en-US" kern="0" dirty="0"/>
          </a:p>
        </p:txBody>
      </p:sp>
      <p:pic>
        <p:nvPicPr>
          <p:cNvPr id="5" name="Picture 9" descr="Chap9 - Fig 9">
            <a:extLst>
              <a:ext uri="{FF2B5EF4-FFF2-40B4-BE49-F238E27FC236}">
                <a16:creationId xmlns:a16="http://schemas.microsoft.com/office/drawing/2014/main" id="{A47136ED-375D-45DC-AB0D-D8F7C4BF0931}"/>
              </a:ext>
            </a:extLst>
          </p:cNvPr>
          <p:cNvPicPr>
            <a:picLocks noChangeAspect="1" noChangeArrowheads="1"/>
          </p:cNvPicPr>
          <p:nvPr/>
        </p:nvPicPr>
        <p:blipFill>
          <a:blip r:embed="rId2"/>
          <a:srcRect/>
          <a:stretch>
            <a:fillRect/>
          </a:stretch>
        </p:blipFill>
        <p:spPr bwMode="auto">
          <a:xfrm>
            <a:off x="7467600" y="1562100"/>
            <a:ext cx="3982212" cy="1981200"/>
          </a:xfrm>
          <a:prstGeom prst="rect">
            <a:avLst/>
          </a:prstGeom>
          <a:noFill/>
          <a:ln w="9525">
            <a:noFill/>
            <a:miter lim="800000"/>
            <a:headEnd/>
            <a:tailEnd/>
          </a:ln>
        </p:spPr>
      </p:pic>
    </p:spTree>
    <p:extLst>
      <p:ext uri="{BB962C8B-B14F-4D97-AF65-F5344CB8AC3E}">
        <p14:creationId xmlns:p14="http://schemas.microsoft.com/office/powerpoint/2010/main" val="13494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2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2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24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24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24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24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24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245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3245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Control Charts</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0" y="798576"/>
                <a:ext cx="12039600" cy="5830824"/>
              </a:xfrm>
            </p:spPr>
            <p:txBody>
              <a:bodyPr/>
              <a:lstStyle/>
              <a:p>
                <a:pPr eaLnBrk="0" hangingPunct="0">
                  <a:buClr>
                    <a:srgbClr val="000000"/>
                  </a:buClr>
                  <a:buSzPct val="90000"/>
                </a:pPr>
                <a:r>
                  <a:rPr lang="en-US" dirty="0">
                    <a:solidFill>
                      <a:srgbClr val="A80000"/>
                    </a:solidFill>
                    <a:cs typeface="Times New Roman" pitchFamily="18" charset="0"/>
                  </a:rPr>
                  <a:t>Xbar = Average of each sample of size (n observations)</a:t>
                </a:r>
              </a:p>
              <a:p>
                <a:pPr eaLnBrk="0" hangingPunct="0">
                  <a:buClr>
                    <a:srgbClr val="000000"/>
                  </a:buClr>
                  <a:buSzPct val="90000"/>
                </a:pPr>
                <a:r>
                  <a:rPr lang="en-US" dirty="0" err="1">
                    <a:solidFill>
                      <a:srgbClr val="A80000"/>
                    </a:solidFill>
                    <a:cs typeface="Times New Roman" pitchFamily="18" charset="0"/>
                    <a:sym typeface="Wingdings" panose="05000000000000000000" pitchFamily="2" charset="2"/>
                  </a:rPr>
                  <a:t>Xdoublebar</a:t>
                </a:r>
                <a:r>
                  <a:rPr lang="en-US" dirty="0">
                    <a:solidFill>
                      <a:srgbClr val="A80000"/>
                    </a:solidFill>
                    <a:cs typeface="Times New Roman" pitchFamily="18" charset="0"/>
                    <a:sym typeface="Wingdings" panose="05000000000000000000" pitchFamily="2" charset="2"/>
                  </a:rPr>
                  <a:t> = Average of all observations (N observations)</a:t>
                </a:r>
              </a:p>
              <a:p>
                <a:pPr eaLnBrk="0" hangingPunct="0">
                  <a:buClr>
                    <a:srgbClr val="000000"/>
                  </a:buClr>
                  <a:buSzPct val="90000"/>
                </a:pPr>
                <a:r>
                  <a:rPr lang="en-US" dirty="0">
                    <a:solidFill>
                      <a:srgbClr val="A80000"/>
                    </a:solidFill>
                    <a:cs typeface="Times New Roman" pitchFamily="18" charset="0"/>
                    <a:sym typeface="Wingdings" panose="05000000000000000000" pitchFamily="2" charset="2"/>
                  </a:rPr>
                  <a:t>Sigma= Standard deviation of all observations </a:t>
                </a:r>
              </a:p>
              <a:p>
                <a:pPr eaLnBrk="0" hangingPunct="0">
                  <a:buClr>
                    <a:srgbClr val="000000"/>
                  </a:buClr>
                  <a:buSzPct val="90000"/>
                </a:pPr>
                <a:r>
                  <a:rPr lang="en-US" dirty="0">
                    <a:solidFill>
                      <a:srgbClr val="A80000"/>
                    </a:solidFill>
                    <a:cs typeface="Times New Roman" pitchFamily="18" charset="0"/>
                  </a:rPr>
                  <a:t>SigmaXbar= Sigma/SQRT(n) where n is the # of observations in each sample</a:t>
                </a: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b="0" dirty="0">
                  <a:solidFill>
                    <a:srgbClr val="A80000"/>
                  </a:solidFill>
                  <a:ea typeface="Cambria Math" panose="02040503050406030204" pitchFamily="18" charset="0"/>
                  <a:cs typeface="Times New Roman" pitchFamily="18" charset="0"/>
                </a:endParaRPr>
              </a:p>
              <a:p>
                <a:pPr eaLnBrk="0" hangingPunct="0">
                  <a:buClr>
                    <a:srgbClr val="000000"/>
                  </a:buClr>
                  <a:buSzPct val="90000"/>
                </a:pPr>
                <a:r>
                  <a:rPr lang="en-US" dirty="0">
                    <a:solidFill>
                      <a:srgbClr val="A80000"/>
                    </a:solidFill>
                    <a:cs typeface="Times New Roman" pitchFamily="18" charset="0"/>
                  </a:rPr>
                  <a:t>UCL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b="0" i="1" smtClean="0">
                        <a:solidFill>
                          <a:srgbClr val="A80000"/>
                        </a:solidFill>
                        <a:latin typeface="Cambria Math" panose="02040503050406030204" pitchFamily="18" charset="0"/>
                        <a:cs typeface="Times New Roman" pitchFamily="18" charset="0"/>
                      </a:rPr>
                      <m:t>+</m:t>
                    </m:r>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r>
                  <a:rPr lang="en-US" dirty="0">
                    <a:solidFill>
                      <a:srgbClr val="A80000"/>
                    </a:solidFill>
                    <a:cs typeface="Times New Roman" pitchFamily="18" charset="0"/>
                  </a:rPr>
                  <a:t>LCL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0" y="798576"/>
                <a:ext cx="12039600" cy="5830824"/>
              </a:xfrm>
              <a:blipFill>
                <a:blip r:embed="rId2"/>
                <a:stretch>
                  <a:fillRect l="-506" t="-836"/>
                </a:stretch>
              </a:blipFill>
            </p:spPr>
            <p:txBody>
              <a:bodyPr/>
              <a:lstStyle/>
              <a:p>
                <a:r>
                  <a:rPr lang="en-US">
                    <a:noFill/>
                  </a:rPr>
                  <a:t> </a:t>
                </a:r>
              </a:p>
            </p:txBody>
          </p:sp>
        </mc:Fallback>
      </mc:AlternateContent>
    </p:spTree>
    <p:extLst>
      <p:ext uri="{BB962C8B-B14F-4D97-AF65-F5344CB8AC3E}">
        <p14:creationId xmlns:p14="http://schemas.microsoft.com/office/powerpoint/2010/main" val="183948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 We have collected 10 samples each containing 9 observations. The average of all observations is 100 and the standard deviation of all observations is 30. Find the UCL and LCL for Xbar chart if </a:t>
                </a:r>
                <a:r>
                  <a:rPr lang="en-US" dirty="0" err="1"/>
                  <a:t>if</a:t>
                </a:r>
                <a:r>
                  <a:rPr lang="en-US" dirty="0"/>
                  <a:t> we have 9 observation in each sample.</a:t>
                </a:r>
              </a:p>
              <a:p>
                <a:pPr marL="0" indent="0">
                  <a:buNone/>
                </a:pPr>
                <a:r>
                  <a:rPr lang="en-US" dirty="0" err="1"/>
                  <a:t>Xdoublebar</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 mu=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 100</a:t>
                </a:r>
              </a:p>
              <a:p>
                <a:pPr marL="0" indent="0">
                  <a:buNone/>
                </a:pPr>
                <a:r>
                  <a:rPr lang="en-US" dirty="0" err="1"/>
                  <a:t>StdDevX</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r>
                  <a:rPr lang="en-US" dirty="0"/>
                  <a:t>30</a:t>
                </a:r>
              </a:p>
              <a:p>
                <a:pPr marL="0" indent="0">
                  <a:buNone/>
                </a:pPr>
                <a:r>
                  <a:rPr lang="en-US" dirty="0" err="1"/>
                  <a:t>StdDevxbar</a:t>
                </a:r>
                <a:r>
                  <a:rPr lang="en-US" dirty="0"/>
                  <a:t> = </a:t>
                </a:r>
                <a:r>
                  <a:rPr lang="en-US" dirty="0" err="1"/>
                  <a:t>StdDevX</a:t>
                </a:r>
                <a:r>
                  <a:rPr lang="en-US" dirty="0"/>
                  <a:t>/SQRT(n)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i="1">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m:t>
                    </m:r>
                    <m:rad>
                      <m:radPr>
                        <m:degHide m:val="on"/>
                        <m:ctrlPr>
                          <a:rPr lang="en-US" b="0" i="1" dirty="0" smtClean="0">
                            <a:latin typeface="Cambria Math" panose="02040503050406030204" pitchFamily="18" charset="0"/>
                            <a:ea typeface="Cambria Math" panose="02040503050406030204" pitchFamily="18" charset="0"/>
                          </a:rPr>
                        </m:ctrlPr>
                      </m:radPr>
                      <m:deg/>
                      <m:e>
                        <m:r>
                          <a:rPr lang="en-US" b="0" i="1" dirty="0" smtClean="0">
                            <a:latin typeface="Cambria Math" panose="02040503050406030204" pitchFamily="18" charset="0"/>
                            <a:ea typeface="Cambria Math" panose="02040503050406030204" pitchFamily="18" charset="0"/>
                          </a:rPr>
                          <m:t>𝑛</m:t>
                        </m:r>
                      </m:e>
                    </m:rad>
                  </m:oMath>
                </a14:m>
                <a:r>
                  <a:rPr lang="en-US" dirty="0"/>
                  <a:t> </a:t>
                </a:r>
              </a:p>
              <a:p>
                <a:pPr marL="0" indent="0">
                  <a:buNone/>
                </a:pPr>
                <a:r>
                  <a:rPr lang="en-US" dirty="0"/>
                  <a:t> </a:t>
                </a:r>
                <a:r>
                  <a:rPr lang="en-US" dirty="0" err="1"/>
                  <a:t>StdDevxbar</a:t>
                </a:r>
                <a:r>
                  <a:rPr lang="en-US" dirty="0"/>
                  <a:t> = 30/SQRT(9) = 10</a:t>
                </a:r>
              </a:p>
              <a:p>
                <a:pPr marL="0" indent="0">
                  <a:buNone/>
                </a:pPr>
                <a:r>
                  <a:rPr lang="en-US" dirty="0"/>
                  <a:t>UCL = 100+3*10 = 130</a:t>
                </a:r>
              </a:p>
              <a:p>
                <a:pPr marL="0" indent="0">
                  <a:buNone/>
                </a:pPr>
                <a:r>
                  <a:rPr lang="en-US" dirty="0"/>
                  <a:t>LCL= 100-3*10 = 70</a:t>
                </a:r>
              </a:p>
              <a:p>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750" t="-85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Xbar-Chart UCL LCL</a:t>
            </a:r>
          </a:p>
        </p:txBody>
      </p:sp>
    </p:spTree>
    <p:extLst>
      <p:ext uri="{BB962C8B-B14F-4D97-AF65-F5344CB8AC3E}">
        <p14:creationId xmlns:p14="http://schemas.microsoft.com/office/powerpoint/2010/main" val="30114768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2B4FEE9-E22E-447A-9A4A-9AE0CBAEA35A}"/>
              </a:ext>
            </a:extLst>
          </p:cNvPr>
          <p:cNvSpPr txBox="1">
            <a:spLocks noChangeArrowheads="1"/>
          </p:cNvSpPr>
          <p:nvPr/>
        </p:nvSpPr>
        <p:spPr bwMode="gray">
          <a:xfrm>
            <a:off x="-1" y="12192"/>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1/3 Introduction </a:t>
            </a:r>
            <a:r>
              <a:rPr lang="en-US" sz="2400" kern="0" dirty="0">
                <a:highlight>
                  <a:srgbClr val="A80000"/>
                </a:highlight>
              </a:rPr>
              <a:t> </a:t>
            </a:r>
            <a:r>
              <a:rPr lang="en-US" sz="2400" dirty="0">
                <a:highlight>
                  <a:srgbClr val="A80000"/>
                </a:highlight>
                <a:hlinkClick r:id="rId3"/>
              </a:rPr>
              <a:t>https://youtu.be/n_-LajBg_NQ</a:t>
            </a:r>
            <a:r>
              <a:rPr lang="en-US" sz="2400" kern="0" dirty="0">
                <a:highlight>
                  <a:srgbClr val="A80000"/>
                </a:highlight>
              </a:rPr>
              <a:t> </a:t>
            </a:r>
          </a:p>
        </p:txBody>
      </p:sp>
      <p:pic>
        <p:nvPicPr>
          <p:cNvPr id="3" name="Online Media 2" title="Quality-1/3. Quality Costs">
            <a:hlinkClick r:id="" action="ppaction://media"/>
            <a:extLst>
              <a:ext uri="{FF2B5EF4-FFF2-40B4-BE49-F238E27FC236}">
                <a16:creationId xmlns:a16="http://schemas.microsoft.com/office/drawing/2014/main" id="{ACCB098B-4983-46E4-BF3D-D08B7F3332B7}"/>
              </a:ext>
            </a:extLst>
          </p:cNvPr>
          <p:cNvPicPr>
            <a:picLocks noRot="1" noChangeAspect="1"/>
          </p:cNvPicPr>
          <p:nvPr>
            <a:videoFile r:link="rId1"/>
          </p:nvPr>
        </p:nvPicPr>
        <p:blipFill>
          <a:blip r:embed="rId4"/>
          <a:stretch>
            <a:fillRect/>
          </a:stretch>
        </p:blipFill>
        <p:spPr>
          <a:xfrm>
            <a:off x="1034965" y="838200"/>
            <a:ext cx="10122069" cy="5693664"/>
          </a:xfrm>
          <a:prstGeom prst="rect">
            <a:avLst/>
          </a:prstGeom>
        </p:spPr>
      </p:pic>
    </p:spTree>
    <p:extLst>
      <p:ext uri="{BB962C8B-B14F-4D97-AF65-F5344CB8AC3E}">
        <p14:creationId xmlns:p14="http://schemas.microsoft.com/office/powerpoint/2010/main" val="819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0EBC2-2771-4836-BA32-495EEC83A83A}"/>
              </a:ext>
            </a:extLst>
          </p:cNvPr>
          <p:cNvSpPr>
            <a:spLocks noGrp="1"/>
          </p:cNvSpPr>
          <p:nvPr>
            <p:ph type="title"/>
          </p:nvPr>
        </p:nvSpPr>
        <p:spPr/>
        <p:txBody>
          <a:bodyPr/>
          <a:lstStyle/>
          <a:p>
            <a:r>
              <a:rPr lang="en-US" dirty="0"/>
              <a:t>Xbar-Chart</a:t>
            </a:r>
          </a:p>
        </p:txBody>
      </p:sp>
      <p:pic>
        <p:nvPicPr>
          <p:cNvPr id="4" name="Picture 3">
            <a:extLst>
              <a:ext uri="{FF2B5EF4-FFF2-40B4-BE49-F238E27FC236}">
                <a16:creationId xmlns:a16="http://schemas.microsoft.com/office/drawing/2014/main" id="{2881020B-4C9E-49FC-AD3E-2B24400CD684}"/>
              </a:ext>
            </a:extLst>
          </p:cNvPr>
          <p:cNvPicPr>
            <a:picLocks noChangeAspect="1"/>
          </p:cNvPicPr>
          <p:nvPr/>
        </p:nvPicPr>
        <p:blipFill>
          <a:blip r:embed="rId3"/>
          <a:stretch>
            <a:fillRect/>
          </a:stretch>
        </p:blipFill>
        <p:spPr>
          <a:xfrm>
            <a:off x="76200" y="1021582"/>
            <a:ext cx="12192000" cy="4814835"/>
          </a:xfrm>
          <a:prstGeom prst="rect">
            <a:avLst/>
          </a:prstGeom>
        </p:spPr>
      </p:pic>
      <p:sp>
        <p:nvSpPr>
          <p:cNvPr id="5" name="Rectangle 4">
            <a:extLst>
              <a:ext uri="{FF2B5EF4-FFF2-40B4-BE49-F238E27FC236}">
                <a16:creationId xmlns:a16="http://schemas.microsoft.com/office/drawing/2014/main" id="{837E5065-B95B-4998-969F-6AD5416367A1}"/>
              </a:ext>
            </a:extLst>
          </p:cNvPr>
          <p:cNvSpPr/>
          <p:nvPr/>
        </p:nvSpPr>
        <p:spPr bwMode="auto">
          <a:xfrm>
            <a:off x="304800" y="1241306"/>
            <a:ext cx="11963400" cy="45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6" name="Object 5">
            <a:extLst>
              <a:ext uri="{FF2B5EF4-FFF2-40B4-BE49-F238E27FC236}">
                <a16:creationId xmlns:a16="http://schemas.microsoft.com/office/drawing/2014/main" id="{0AC63385-545A-4500-80B0-8B192F6475B9}"/>
              </a:ext>
            </a:extLst>
          </p:cNvPr>
          <p:cNvGraphicFramePr>
            <a:graphicFrameLocks noChangeAspect="1"/>
          </p:cNvGraphicFramePr>
          <p:nvPr>
            <p:extLst>
              <p:ext uri="{D42A27DB-BD31-4B8C-83A1-F6EECF244321}">
                <p14:modId xmlns:p14="http://schemas.microsoft.com/office/powerpoint/2010/main" val="1665652198"/>
              </p:ext>
            </p:extLst>
          </p:nvPr>
        </p:nvGraphicFramePr>
        <p:xfrm>
          <a:off x="304800" y="1204730"/>
          <a:ext cx="10515600" cy="4411964"/>
        </p:xfrm>
        <a:graphic>
          <a:graphicData uri="http://schemas.openxmlformats.org/presentationml/2006/ole">
            <mc:AlternateContent xmlns:mc="http://schemas.openxmlformats.org/markup-compatibility/2006">
              <mc:Choice xmlns:v="urn:schemas-microsoft-com:vml" Requires="v">
                <p:oleObj spid="_x0000_s46136" name="Worksheet" r:id="rId4" imgW="11982405" imgH="4905647" progId="Excel.Sheet.12">
                  <p:embed/>
                </p:oleObj>
              </mc:Choice>
              <mc:Fallback>
                <p:oleObj name="Worksheet" r:id="rId4" imgW="11982405" imgH="4905647" progId="Excel.Sheet.12">
                  <p:embed/>
                  <p:pic>
                    <p:nvPicPr>
                      <p:cNvPr id="6" name="Object 5">
                        <a:extLst>
                          <a:ext uri="{FF2B5EF4-FFF2-40B4-BE49-F238E27FC236}">
                            <a16:creationId xmlns:a16="http://schemas.microsoft.com/office/drawing/2014/main" id="{0AC63385-545A-4500-80B0-8B192F6475B9}"/>
                          </a:ext>
                        </a:extLst>
                      </p:cNvPr>
                      <p:cNvPicPr/>
                      <p:nvPr/>
                    </p:nvPicPr>
                    <p:blipFill>
                      <a:blip r:embed="rId5"/>
                      <a:stretch>
                        <a:fillRect/>
                      </a:stretch>
                    </p:blipFill>
                    <p:spPr>
                      <a:xfrm>
                        <a:off x="304800" y="1204730"/>
                        <a:ext cx="10515600" cy="4411964"/>
                      </a:xfrm>
                      <a:prstGeom prst="rect">
                        <a:avLst/>
                      </a:prstGeom>
                    </p:spPr>
                  </p:pic>
                </p:oleObj>
              </mc:Fallback>
            </mc:AlternateContent>
          </a:graphicData>
        </a:graphic>
      </p:graphicFrame>
    </p:spTree>
    <p:extLst>
      <p:ext uri="{BB962C8B-B14F-4D97-AF65-F5344CB8AC3E}">
        <p14:creationId xmlns:p14="http://schemas.microsoft.com/office/powerpoint/2010/main" val="24006259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04152"/>
          </a:xfrm>
        </p:spPr>
        <p:txBody>
          <a:bodyPr/>
          <a:lstStyle/>
          <a:p>
            <a:pPr eaLnBrk="1" hangingPunct="1"/>
            <a:r>
              <a:rPr lang="en-US" dirty="0"/>
              <a:t>p-Chart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70104" y="762000"/>
                <a:ext cx="12192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Pbar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oMath>
                </a14:m>
                <a:r>
                  <a:rPr lang="en-US" sz="2400" kern="0" dirty="0">
                    <a:latin typeface="Book Antiqua" panose="02040602050305030304" pitchFamily="18" charset="0"/>
                    <a:ea typeface="ＭＳ Ｐゴシック" pitchFamily="-65" charset="-128"/>
                    <a:cs typeface="Book Antiqua" pitchFamily="18" charset="0"/>
                  </a:rPr>
                  <a:t>)= total number of defectives in all samples divided by the total number of observations.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f>
                      <m:fPr>
                        <m:ctrlPr>
                          <a:rPr lang="en-US" sz="2400" b="0" i="1" kern="0" smtClean="0">
                            <a:latin typeface="Cambria Math" panose="02040503050406030204" pitchFamily="18" charset="0"/>
                            <a:ea typeface="ＭＳ Ｐゴシック" pitchFamily="-65" charset="-128"/>
                          </a:rPr>
                        </m:ctrlPr>
                      </m:fPr>
                      <m:num>
                        <m:r>
                          <a:rPr lang="en-US" sz="2400" b="0" i="1" kern="0" smtClean="0">
                            <a:latin typeface="Cambria Math" panose="02040503050406030204" pitchFamily="18" charset="0"/>
                            <a:ea typeface="ＭＳ Ｐゴシック" pitchFamily="-65" charset="-128"/>
                          </a:rPr>
                          <m:t>𝐷</m:t>
                        </m:r>
                      </m:num>
                      <m:den>
                        <m:r>
                          <a:rPr lang="en-US" sz="2400" b="0" i="1" kern="0" smtClean="0">
                            <a:latin typeface="Cambria Math" panose="02040503050406030204" pitchFamily="18" charset="0"/>
                            <a:ea typeface="ＭＳ Ｐゴシック" pitchFamily="-65" charset="-128"/>
                          </a:rPr>
                          <m:t>𝑁</m:t>
                        </m:r>
                      </m:den>
                    </m:f>
                  </m:oMath>
                </a14:m>
                <a:r>
                  <a:rPr lang="en-US" sz="2400" kern="0" dirty="0">
                    <a:latin typeface="Book Antiqua" panose="02040602050305030304" pitchFamily="18" charset="0"/>
                    <a:ea typeface="ＭＳ Ｐゴシック" pitchFamily="-65" charset="-128"/>
                    <a:cs typeface="Book Antiqua" pitchFamily="18" charset="0"/>
                  </a:rPr>
                  <a:t> , where D is the total number of defects and N is the total number of observations</a:t>
                </a: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Var(p) = Var p = pbar(1-pbar)/n  </a:t>
                </a:r>
                <a:r>
                  <a:rPr lang="en-US" sz="2400" kern="0" dirty="0">
                    <a:latin typeface="Book Antiqua" panose="02040602050305030304" pitchFamily="18" charset="0"/>
                    <a:ea typeface="ＭＳ Ｐゴシック" pitchFamily="-65" charset="-128"/>
                    <a:cs typeface="Book Antiqua" pitchFamily="18" charset="0"/>
                    <a:sym typeface="Wingdings" panose="05000000000000000000" pitchFamily="2" charset="2"/>
                  </a:rPr>
                  <a:t> </a:t>
                </a:r>
                <a14:m>
                  <m:oMath xmlns:m="http://schemas.openxmlformats.org/officeDocument/2006/math">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𝑉𝐴𝑅𝑝</m:t>
                    </m:r>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 = </m:t>
                    </m:r>
                    <m:sSup>
                      <m:sSupPr>
                        <m:ctrlPr>
                          <a:rPr lang="en-US" sz="2400" b="0" i="1" kern="0" smtClean="0">
                            <a:latin typeface="Cambria Math" panose="02040503050406030204" pitchFamily="18" charset="0"/>
                            <a:ea typeface="ＭＳ Ｐゴシック" pitchFamily="-65" charset="-128"/>
                            <a:sym typeface="Wingdings" panose="05000000000000000000" pitchFamily="2" charset="2"/>
                          </a:rPr>
                        </m:ctrlPr>
                      </m:sSupPr>
                      <m:e>
                        <m:r>
                          <a:rPr lang="en-US" sz="2400" b="0" i="1" kern="0" smtClean="0">
                            <a:latin typeface="Cambria Math" panose="02040503050406030204" pitchFamily="18" charset="0"/>
                            <a:ea typeface="Cambria Math" panose="02040503050406030204" pitchFamily="18" charset="0"/>
                            <a:sym typeface="Wingdings" panose="05000000000000000000" pitchFamily="2" charset="2"/>
                          </a:rPr>
                          <m:t>𝜎</m:t>
                        </m:r>
                      </m:e>
                      <m:sup>
                        <m:r>
                          <a:rPr lang="en-US" sz="2400" b="0" i="1" kern="0" smtClean="0">
                            <a:latin typeface="Cambria Math" panose="02040503050406030204" pitchFamily="18" charset="0"/>
                            <a:ea typeface="ＭＳ Ｐゴシック" pitchFamily="-65" charset="-128"/>
                            <a:sym typeface="Wingdings" panose="05000000000000000000" pitchFamily="2" charset="2"/>
                          </a:rPr>
                          <m:t>2</m:t>
                        </m:r>
                      </m:sup>
                    </m:sSup>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b="0" i="1" kern="0" smtClean="0">
                        <a:latin typeface="Cambria Math" panose="02040503050406030204" pitchFamily="18" charset="0"/>
                        <a:ea typeface="ＭＳ Ｐゴシック" pitchFamily="-65" charset="-128"/>
                      </a:rPr>
                      <m:t>𝑛</m:t>
                    </m:r>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StdDev p = Sigma p = SQRT(Var p) = </a:t>
                </a:r>
                <a14:m>
                  <m:oMath xmlns:m="http://schemas.openxmlformats.org/officeDocument/2006/math">
                    <m:r>
                      <a:rPr lang="en-US" sz="2400" i="1" kern="0" smtClean="0">
                        <a:latin typeface="Cambria Math" panose="02040503050406030204" pitchFamily="18" charset="0"/>
                        <a:ea typeface="Cambria Math" panose="02040503050406030204" pitchFamily="18" charset="0"/>
                        <a:cs typeface="Book Antiqua" pitchFamily="18" charset="0"/>
                      </a:rPr>
                      <m:t>𝜎</m:t>
                    </m:r>
                  </m:oMath>
                </a14:m>
                <a:r>
                  <a:rPr lang="en-US" sz="2400" kern="0" dirty="0">
                    <a:latin typeface="Book Antiqua" panose="02040602050305030304" pitchFamily="18" charset="0"/>
                    <a:ea typeface="ＭＳ Ｐゴシック" pitchFamily="-65" charset="-128"/>
                    <a:cs typeface="Book Antiqua" pitchFamily="18" charset="0"/>
                  </a:rPr>
                  <a:t> = SQRT((</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rad>
                      <m:radPr>
                        <m:degHide m:val="on"/>
                        <m:ctrlPr>
                          <a:rPr lang="en-US" sz="2400" i="1" kern="0" smtClea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Note that n is not the total number of observations but the number of observations in each sample.</a:t>
                </a:r>
              </a:p>
              <a:p>
                <a:r>
                  <a:rPr lang="en-US" sz="2400" dirty="0">
                    <a:latin typeface="Book Antiqua" panose="02040602050305030304" pitchFamily="18" charset="0"/>
                  </a:rPr>
                  <a:t>P-chart</a:t>
                </a:r>
              </a:p>
              <a:p>
                <a:pPr>
                  <a:spcBef>
                    <a:spcPts val="600"/>
                  </a:spcBef>
                  <a:spcAft>
                    <a:spcPts val="600"/>
                  </a:spcAft>
                </a:pPr>
                <a:r>
                  <a:rPr lang="en-US" sz="2400" dirty="0">
                    <a:latin typeface="Book Antiqua" panose="02040602050305030304" pitchFamily="18" charset="0"/>
                  </a:rPr>
                  <a:t>UCL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dirty="0">
                  <a:latin typeface="Book Antiqua" panose="02040602050305030304" pitchFamily="18" charset="0"/>
                </a:endParaRPr>
              </a:p>
              <a:p>
                <a:pPr marL="342900" indent="-342900" eaLnBrk="1">
                  <a:spcBef>
                    <a:spcPts val="600"/>
                  </a:spcBef>
                  <a:spcAft>
                    <a:spcPts val="600"/>
                  </a:spcAft>
                  <a:buClr>
                    <a:schemeClr val="tx1"/>
                  </a:buClr>
                  <a:buSzPct val="88000"/>
                  <a:defRPr/>
                </a:pPr>
                <a:r>
                  <a:rPr lang="en-US" sz="2400" dirty="0">
                    <a:latin typeface="Book Antiqua" panose="02040602050305030304" pitchFamily="18" charset="0"/>
                  </a:rPr>
                  <a:t>LCL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  </a:t>
                </a: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70104" y="762000"/>
                <a:ext cx="12192000" cy="5791200"/>
              </a:xfrm>
              <a:prstGeom prst="rect">
                <a:avLst/>
              </a:prstGeom>
              <a:blipFill>
                <a:blip r:embed="rId2"/>
                <a:stretch>
                  <a:fillRect l="-750" t="-737" r="-40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91115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Find the upper control limit for a 3-sigma p-chart assuming you sampled 60 items per day for 5 days and found a total of 30 defectives in that 5 day period.</a:t>
                </a:r>
              </a:p>
              <a:p>
                <a:r>
                  <a:rPr lang="en-US" dirty="0"/>
                  <a:t>Total number of observations = N 5*60 = 300</a:t>
                </a:r>
              </a:p>
              <a:p>
                <a:r>
                  <a:rPr lang="en-US" dirty="0"/>
                  <a:t>Total number of defects = D =30</a:t>
                </a:r>
              </a:p>
              <a:p>
                <a:r>
                  <a:rPr lang="en-US" dirty="0"/>
                  <a:t>Pbar </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=30/300 =  0.1</a:t>
                </a:r>
              </a:p>
              <a:p>
                <a:r>
                  <a:rPr lang="en-US" dirty="0"/>
                  <a:t>UCL = pbar+3SQRT(pbar(1-pbar)/n)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smtClean="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oMath>
                </a14:m>
                <a:endParaRPr lang="en-US" dirty="0"/>
              </a:p>
              <a:p>
                <a:r>
                  <a:rPr lang="en-US" dirty="0"/>
                  <a:t>LCL = pbar-3SQRT(pbar(1-pbar)/n)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endParaRPr lang="en-US" dirty="0"/>
              </a:p>
              <a:p>
                <a:r>
                  <a:rPr lang="en-US" dirty="0"/>
                  <a:t>UCL = )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 0.1+3</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0.1∗0.9/60</m:t>
                        </m:r>
                      </m:e>
                    </m:rad>
                  </m:oMath>
                </a14:m>
                <a:r>
                  <a:rPr lang="en-US" dirty="0"/>
                  <a:t>= 0.1+0.11619 = 0.21619</a:t>
                </a:r>
              </a:p>
              <a:p>
                <a:r>
                  <a:rPr lang="en-US" dirty="0"/>
                  <a:t>UCL = )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 0.1-3</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0.1∗0.9/60</m:t>
                        </m:r>
                      </m:e>
                    </m:rad>
                  </m:oMath>
                </a14:m>
                <a:r>
                  <a:rPr lang="en-US" dirty="0"/>
                  <a:t>= 0.1-0.11619 = -0.01619 = 0</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500" t="-853"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P-Chart UCL LCL</a:t>
            </a:r>
          </a:p>
        </p:txBody>
      </p:sp>
    </p:spTree>
    <p:extLst>
      <p:ext uri="{BB962C8B-B14F-4D97-AF65-F5344CB8AC3E}">
        <p14:creationId xmlns:p14="http://schemas.microsoft.com/office/powerpoint/2010/main" val="821152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729045"/>
          </a:xfrm>
        </p:spPr>
        <p:txBody>
          <a:bodyPr/>
          <a:lstStyle/>
          <a:p>
            <a:r>
              <a:rPr lang="en-US" dirty="0"/>
              <a:t>p-Chart</a:t>
            </a:r>
          </a:p>
        </p:txBody>
      </p:sp>
      <p:sp>
        <p:nvSpPr>
          <p:cNvPr id="6" name="Content Placeholder 1"/>
          <p:cNvSpPr>
            <a:spLocks noGrp="1"/>
          </p:cNvSpPr>
          <p:nvPr>
            <p:ph idx="1"/>
          </p:nvPr>
        </p:nvSpPr>
        <p:spPr>
          <a:xfrm>
            <a:off x="0" y="838201"/>
            <a:ext cx="12115800" cy="1828800"/>
          </a:xfrm>
        </p:spPr>
        <p:txBody>
          <a:bodyPr/>
          <a:lstStyle/>
          <a:p>
            <a:pPr hangingPunct="0">
              <a:buNone/>
            </a:pPr>
            <a:r>
              <a:rPr lang="en-US" dirty="0"/>
              <a:t>Based on 20 samples of 5 doors each, the number of defective doors  in each sample is 1, 0, 0, 2, 1, 1, 0, 1, 2, 1, 2, 1, 1, 2, 1, 0, 3, 0, 1, 0. </a:t>
            </a:r>
          </a:p>
          <a:p>
            <a:pPr hangingPunct="0">
              <a:buNone/>
            </a:pPr>
            <a:r>
              <a:rPr lang="en-US" dirty="0"/>
              <a:t>We have had 20*5 = 100 observations. We have found 20 defects in total</a:t>
            </a:r>
          </a:p>
          <a:p>
            <a:pPr hangingPunct="0">
              <a:buNone/>
            </a:pPr>
            <a:r>
              <a:rPr lang="en-US" dirty="0"/>
              <a:t>=20/100 = 0.2</a:t>
            </a:r>
          </a:p>
        </p:txBody>
      </p:sp>
      <mc:AlternateContent xmlns:mc="http://schemas.openxmlformats.org/markup-compatibility/2006" xmlns:a14="http://schemas.microsoft.com/office/drawing/2010/main">
        <mc:Choice Requires="a14">
          <p:sp>
            <p:nvSpPr>
              <p:cNvPr id="224262" name="Object 6"/>
              <p:cNvSpPr txBox="1"/>
              <p:nvPr/>
            </p:nvSpPr>
            <p:spPr bwMode="auto">
              <a:xfrm>
                <a:off x="35052" y="3218912"/>
                <a:ext cx="5003800" cy="5064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𝐿𝐶𝐿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=−0.1366=0</m:t>
                      </m:r>
                    </m:oMath>
                  </m:oMathPara>
                </a14:m>
                <a:endParaRPr lang="en-US" dirty="0"/>
              </a:p>
            </p:txBody>
          </p:sp>
        </mc:Choice>
        <mc:Fallback xmlns="">
          <p:sp>
            <p:nvSpPr>
              <p:cNvPr id="224262" name="Object 6"/>
              <p:cNvSpPr txBox="1">
                <a:spLocks noRot="1" noChangeAspect="1" noMove="1" noResize="1" noEditPoints="1" noAdjustHandles="1" noChangeArrowheads="1" noChangeShapeType="1" noTextEdit="1"/>
              </p:cNvSpPr>
              <p:nvPr/>
            </p:nvSpPr>
            <p:spPr bwMode="auto">
              <a:xfrm>
                <a:off x="35052" y="3218912"/>
                <a:ext cx="5003800" cy="506413"/>
              </a:xfrm>
              <a:prstGeom prst="rect">
                <a:avLst/>
              </a:prstGeom>
              <a:blipFill>
                <a:blip r:embed="rId2"/>
                <a:stretch>
                  <a:fillRect/>
                </a:stretch>
              </a:blipFill>
            </p:spPr>
            <p:txBody>
              <a:bodyPr/>
              <a:lstStyle/>
              <a:p>
                <a:r>
                  <a:rPr lang="en-US">
                    <a:noFill/>
                  </a:rPr>
                  <a:t> </a:t>
                </a:r>
              </a:p>
            </p:txBody>
          </p:sp>
        </mc:Fallback>
      </mc:AlternateContent>
      <p:sp>
        <p:nvSpPr>
          <p:cNvPr id="10" name="Content Placeholder 1"/>
          <p:cNvSpPr txBox="1">
            <a:spLocks/>
          </p:cNvSpPr>
          <p:nvPr/>
        </p:nvSpPr>
        <p:spPr bwMode="auto">
          <a:xfrm>
            <a:off x="0" y="3877724"/>
            <a:ext cx="1203350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8463" indent="-398463"/>
            <a:r>
              <a:rPr lang="en-US" sz="2400" dirty="0">
                <a:latin typeface="Book Antiqua" pitchFamily="18" charset="0"/>
              </a:rPr>
              <a:t>If the observed fraction defective is less than 0.07366, we conclude the process is in control, as is the case above.</a:t>
            </a:r>
          </a:p>
        </p:txBody>
      </p:sp>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F8F89F28-E72C-4519-A94E-6F0BECE6F2DA}"/>
                  </a:ext>
                </a:extLst>
              </p:cNvPr>
              <p:cNvSpPr txBox="1"/>
              <p:nvPr/>
            </p:nvSpPr>
            <p:spPr bwMode="auto">
              <a:xfrm>
                <a:off x="111252" y="2660905"/>
                <a:ext cx="5003800" cy="506413"/>
              </a:xfrm>
              <a:prstGeom prst="rect">
                <a:avLst/>
              </a:prstGeom>
              <a:noFill/>
            </p:spPr>
            <p:txBody>
              <a:bodyPr>
                <a:normAutofit/>
              </a:bodyPr>
              <a:lstStyle/>
              <a:p>
                <a:r>
                  <a:rPr lang="en-US" dirty="0">
                    <a:solidFill>
                      <a:srgbClr val="000000"/>
                    </a:solidFill>
                  </a:rPr>
                  <a:t>U</a:t>
                </a:r>
                <a14:m>
                  <m:oMath xmlns:m="http://schemas.openxmlformats.org/officeDocument/2006/math">
                    <m:r>
                      <a:rPr lang="en-US" i="1" smtClean="0">
                        <a:solidFill>
                          <a:srgbClr val="000000"/>
                        </a:solidFill>
                        <a:latin typeface="Cambria Math" panose="02040503050406030204" pitchFamily="18" charset="0"/>
                      </a:rPr>
                      <m:t>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07366</m:t>
                    </m:r>
                  </m:oMath>
                </a14:m>
                <a:endParaRPr lang="en-US" dirty="0"/>
              </a:p>
            </p:txBody>
          </p:sp>
        </mc:Choice>
        <mc:Fallback xmlns="">
          <p:sp>
            <p:nvSpPr>
              <p:cNvPr id="11" name="Object 6">
                <a:extLst>
                  <a:ext uri="{FF2B5EF4-FFF2-40B4-BE49-F238E27FC236}">
                    <a16:creationId xmlns:a16="http://schemas.microsoft.com/office/drawing/2014/main" id="{F8F89F28-E72C-4519-A94E-6F0BECE6F2DA}"/>
                  </a:ext>
                </a:extLst>
              </p:cNvPr>
              <p:cNvSpPr txBox="1">
                <a:spLocks noRot="1" noChangeAspect="1" noMove="1" noResize="1" noEditPoints="1" noAdjustHandles="1" noChangeArrowheads="1" noChangeShapeType="1" noTextEdit="1"/>
              </p:cNvSpPr>
              <p:nvPr/>
            </p:nvSpPr>
            <p:spPr bwMode="auto">
              <a:xfrm>
                <a:off x="111252" y="2660905"/>
                <a:ext cx="5003800" cy="506413"/>
              </a:xfrm>
              <a:prstGeom prst="rect">
                <a:avLst/>
              </a:prstGeom>
              <a:blipFill>
                <a:blip r:embed="rId3"/>
                <a:stretch>
                  <a:fillRect l="-974"/>
                </a:stretch>
              </a:blipFill>
            </p:spPr>
            <p:txBody>
              <a:bodyPr/>
              <a:lstStyle/>
              <a:p>
                <a:r>
                  <a:rPr lang="en-US">
                    <a:noFill/>
                  </a:rPr>
                  <a:t> </a:t>
                </a:r>
              </a:p>
            </p:txBody>
          </p:sp>
        </mc:Fallback>
      </mc:AlternateContent>
    </p:spTree>
    <p:extLst>
      <p:ext uri="{BB962C8B-B14F-4D97-AF65-F5344CB8AC3E}">
        <p14:creationId xmlns:p14="http://schemas.microsoft.com/office/powerpoint/2010/main" val="24463601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DFA70-056A-4326-99DE-9EB6275454A5}"/>
              </a:ext>
            </a:extLst>
          </p:cNvPr>
          <p:cNvSpPr>
            <a:spLocks noGrp="1"/>
          </p:cNvSpPr>
          <p:nvPr>
            <p:ph type="title"/>
          </p:nvPr>
        </p:nvSpPr>
        <p:spPr/>
        <p:txBody>
          <a:bodyPr/>
          <a:lstStyle/>
          <a:p>
            <a:endParaRPr lang="en-US"/>
          </a:p>
        </p:txBody>
      </p:sp>
      <p:graphicFrame>
        <p:nvGraphicFramePr>
          <p:cNvPr id="4" name="Object 3">
            <a:extLst>
              <a:ext uri="{FF2B5EF4-FFF2-40B4-BE49-F238E27FC236}">
                <a16:creationId xmlns:a16="http://schemas.microsoft.com/office/drawing/2014/main" id="{0429B7A9-6BD4-4AF0-B78B-0C630867B3C0}"/>
              </a:ext>
            </a:extLst>
          </p:cNvPr>
          <p:cNvGraphicFramePr>
            <a:graphicFrameLocks noChangeAspect="1"/>
          </p:cNvGraphicFramePr>
          <p:nvPr>
            <p:extLst>
              <p:ext uri="{D42A27DB-BD31-4B8C-83A1-F6EECF244321}">
                <p14:modId xmlns:p14="http://schemas.microsoft.com/office/powerpoint/2010/main" val="2687998359"/>
              </p:ext>
            </p:extLst>
          </p:nvPr>
        </p:nvGraphicFramePr>
        <p:xfrm>
          <a:off x="24383" y="838200"/>
          <a:ext cx="12066307" cy="4343400"/>
        </p:xfrm>
        <a:graphic>
          <a:graphicData uri="http://schemas.openxmlformats.org/presentationml/2006/ole">
            <mc:AlternateContent xmlns:mc="http://schemas.openxmlformats.org/markup-compatibility/2006">
              <mc:Choice xmlns:v="urn:schemas-microsoft-com:vml" Requires="v">
                <p:oleObj spid="_x0000_s58385" name="Worksheet" r:id="rId3" imgW="15954153" imgH="5743752" progId="Excel.Sheet.12">
                  <p:embed/>
                </p:oleObj>
              </mc:Choice>
              <mc:Fallback>
                <p:oleObj name="Worksheet" r:id="rId3" imgW="15954153" imgH="5743752" progId="Excel.Sheet.12">
                  <p:embed/>
                  <p:pic>
                    <p:nvPicPr>
                      <p:cNvPr id="0" name=""/>
                      <p:cNvPicPr/>
                      <p:nvPr/>
                    </p:nvPicPr>
                    <p:blipFill>
                      <a:blip r:embed="rId4"/>
                      <a:stretch>
                        <a:fillRect/>
                      </a:stretch>
                    </p:blipFill>
                    <p:spPr>
                      <a:xfrm>
                        <a:off x="24383" y="838200"/>
                        <a:ext cx="12066307" cy="4343400"/>
                      </a:xfrm>
                      <a:prstGeom prst="rect">
                        <a:avLst/>
                      </a:prstGeom>
                    </p:spPr>
                  </p:pic>
                </p:oleObj>
              </mc:Fallback>
            </mc:AlternateContent>
          </a:graphicData>
        </a:graphic>
      </p:graphicFrame>
    </p:spTree>
    <p:extLst>
      <p:ext uri="{BB962C8B-B14F-4D97-AF65-F5344CB8AC3E}">
        <p14:creationId xmlns:p14="http://schemas.microsoft.com/office/powerpoint/2010/main" val="20723387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Performance Variation</a:t>
            </a:r>
          </a:p>
        </p:txBody>
      </p:sp>
      <p:grpSp>
        <p:nvGrpSpPr>
          <p:cNvPr id="2" name="Group 26"/>
          <p:cNvGrpSpPr>
            <a:grpSpLocks/>
          </p:cNvGrpSpPr>
          <p:nvPr/>
        </p:nvGrpSpPr>
        <p:grpSpPr bwMode="auto">
          <a:xfrm>
            <a:off x="482715" y="968204"/>
            <a:ext cx="3174631" cy="762000"/>
            <a:chOff x="373" y="1152"/>
            <a:chExt cx="2166" cy="480"/>
          </a:xfrm>
        </p:grpSpPr>
        <p:sp>
          <p:nvSpPr>
            <p:cNvPr id="29703" name="Line 3"/>
            <p:cNvSpPr>
              <a:spLocks noChangeShapeType="1"/>
            </p:cNvSpPr>
            <p:nvPr/>
          </p:nvSpPr>
          <p:spPr bwMode="auto">
            <a:xfrm>
              <a:off x="373" y="1152"/>
              <a:ext cx="2114" cy="0"/>
            </a:xfrm>
            <a:prstGeom prst="line">
              <a:avLst/>
            </a:prstGeom>
            <a:noFill/>
            <a:ln w="25400">
              <a:solidFill>
                <a:srgbClr val="FAFD00"/>
              </a:solidFill>
              <a:round/>
              <a:headEnd/>
              <a:tailEnd/>
            </a:ln>
          </p:spPr>
          <p:txBody>
            <a:bodyPr wrap="none" anchor="ctr"/>
            <a:lstStyle/>
            <a:p>
              <a:endParaRPr lang="en-US"/>
            </a:p>
          </p:txBody>
        </p:sp>
        <p:sp>
          <p:nvSpPr>
            <p:cNvPr id="29704" name="Line 4"/>
            <p:cNvSpPr>
              <a:spLocks noChangeShapeType="1"/>
            </p:cNvSpPr>
            <p:nvPr/>
          </p:nvSpPr>
          <p:spPr bwMode="auto">
            <a:xfrm>
              <a:off x="373" y="1392"/>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705" name="Line 5"/>
            <p:cNvSpPr>
              <a:spLocks noChangeShapeType="1"/>
            </p:cNvSpPr>
            <p:nvPr/>
          </p:nvSpPr>
          <p:spPr bwMode="auto">
            <a:xfrm>
              <a:off x="373" y="1632"/>
              <a:ext cx="2166" cy="0"/>
            </a:xfrm>
            <a:prstGeom prst="line">
              <a:avLst/>
            </a:prstGeom>
            <a:noFill/>
            <a:ln w="25400">
              <a:solidFill>
                <a:srgbClr val="FAFD00"/>
              </a:solidFill>
              <a:round/>
              <a:headEnd/>
              <a:tailEnd/>
            </a:ln>
          </p:spPr>
          <p:txBody>
            <a:bodyPr wrap="none" anchor="ctr"/>
            <a:lstStyle/>
            <a:p>
              <a:endParaRPr lang="en-US"/>
            </a:p>
          </p:txBody>
        </p:sp>
        <p:sp>
          <p:nvSpPr>
            <p:cNvPr id="29718" name="Freeform 18"/>
            <p:cNvSpPr>
              <a:spLocks/>
            </p:cNvSpPr>
            <p:nvPr/>
          </p:nvSpPr>
          <p:spPr bwMode="auto">
            <a:xfrm>
              <a:off x="393" y="1200"/>
              <a:ext cx="2000" cy="337"/>
            </a:xfrm>
            <a:custGeom>
              <a:avLst/>
              <a:gdLst>
                <a:gd name="T0" fmla="*/ 23 w 1846"/>
                <a:gd name="T1" fmla="*/ 192 h 337"/>
                <a:gd name="T2" fmla="*/ 0 w 1846"/>
                <a:gd name="T3" fmla="*/ 192 h 337"/>
                <a:gd name="T4" fmla="*/ 231 w 1846"/>
                <a:gd name="T5" fmla="*/ 48 h 337"/>
                <a:gd name="T6" fmla="*/ 491 w 1846"/>
                <a:gd name="T7" fmla="*/ 240 h 337"/>
                <a:gd name="T8" fmla="*/ 751 w 1846"/>
                <a:gd name="T9" fmla="*/ 288 h 337"/>
                <a:gd name="T10" fmla="*/ 1011 w 1846"/>
                <a:gd name="T11" fmla="*/ 144 h 337"/>
                <a:gd name="T12" fmla="*/ 1271 w 1846"/>
                <a:gd name="T13" fmla="*/ 336 h 337"/>
                <a:gd name="T14" fmla="*/ 1635 w 1846"/>
                <a:gd name="T15" fmla="*/ 96 h 337"/>
                <a:gd name="T16" fmla="*/ 1999 w 1846"/>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6"/>
                <a:gd name="T28" fmla="*/ 0 h 337"/>
                <a:gd name="T29" fmla="*/ 1846 w 1846"/>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6" h="337">
                  <a:moveTo>
                    <a:pt x="21" y="192"/>
                  </a:moveTo>
                  <a:lnTo>
                    <a:pt x="0" y="192"/>
                  </a:lnTo>
                  <a:lnTo>
                    <a:pt x="213" y="48"/>
                  </a:lnTo>
                  <a:lnTo>
                    <a:pt x="453" y="240"/>
                  </a:lnTo>
                  <a:lnTo>
                    <a:pt x="693" y="288"/>
                  </a:lnTo>
                  <a:lnTo>
                    <a:pt x="933" y="144"/>
                  </a:lnTo>
                  <a:lnTo>
                    <a:pt x="1173" y="336"/>
                  </a:lnTo>
                  <a:lnTo>
                    <a:pt x="1509" y="96"/>
                  </a:lnTo>
                  <a:lnTo>
                    <a:pt x="1845" y="0"/>
                  </a:lnTo>
                </a:path>
              </a:pathLst>
            </a:custGeom>
            <a:noFill/>
            <a:ln w="12700" cap="rnd">
              <a:solidFill>
                <a:schemeClr val="tx1"/>
              </a:solidFill>
              <a:round/>
              <a:headEnd/>
              <a:tailEnd/>
            </a:ln>
          </p:spPr>
          <p:txBody>
            <a:bodyPr/>
            <a:lstStyle/>
            <a:p>
              <a:endParaRPr lang="en-US"/>
            </a:p>
          </p:txBody>
        </p:sp>
      </p:grpSp>
      <p:sp>
        <p:nvSpPr>
          <p:cNvPr id="27" name="Rectangle 22"/>
          <p:cNvSpPr txBox="1">
            <a:spLocks noChangeArrowheads="1"/>
          </p:cNvSpPr>
          <p:nvPr/>
        </p:nvSpPr>
        <p:spPr bwMode="auto">
          <a:xfrm>
            <a:off x="1397114" y="1730204"/>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2" name="Group 26"/>
          <p:cNvGrpSpPr>
            <a:grpSpLocks/>
          </p:cNvGrpSpPr>
          <p:nvPr/>
        </p:nvGrpSpPr>
        <p:grpSpPr bwMode="auto">
          <a:xfrm>
            <a:off x="4376032" y="870668"/>
            <a:ext cx="3174631" cy="1068388"/>
            <a:chOff x="373" y="1680"/>
            <a:chExt cx="2166" cy="673"/>
          </a:xfrm>
        </p:grpSpPr>
        <p:sp>
          <p:nvSpPr>
            <p:cNvPr id="13" name="Line 6"/>
            <p:cNvSpPr>
              <a:spLocks noChangeShapeType="1"/>
            </p:cNvSpPr>
            <p:nvPr/>
          </p:nvSpPr>
          <p:spPr bwMode="auto">
            <a:xfrm>
              <a:off x="373" y="1776"/>
              <a:ext cx="2114" cy="0"/>
            </a:xfrm>
            <a:prstGeom prst="line">
              <a:avLst/>
            </a:prstGeom>
            <a:noFill/>
            <a:ln w="25400">
              <a:solidFill>
                <a:srgbClr val="FAFD00"/>
              </a:solidFill>
              <a:round/>
              <a:headEnd/>
              <a:tailEnd/>
            </a:ln>
          </p:spPr>
          <p:txBody>
            <a:bodyPr wrap="none" anchor="ctr"/>
            <a:lstStyle/>
            <a:p>
              <a:endParaRPr lang="en-US"/>
            </a:p>
          </p:txBody>
        </p:sp>
        <p:sp>
          <p:nvSpPr>
            <p:cNvPr id="14" name="Line 7"/>
            <p:cNvSpPr>
              <a:spLocks noChangeShapeType="1"/>
            </p:cNvSpPr>
            <p:nvPr/>
          </p:nvSpPr>
          <p:spPr bwMode="auto">
            <a:xfrm>
              <a:off x="373" y="2016"/>
              <a:ext cx="2114" cy="0"/>
            </a:xfrm>
            <a:prstGeom prst="line">
              <a:avLst/>
            </a:prstGeom>
            <a:noFill/>
            <a:ln w="25400">
              <a:solidFill>
                <a:schemeClr val="tx1"/>
              </a:solidFill>
              <a:prstDash val="dashDot"/>
              <a:round/>
              <a:headEnd/>
              <a:tailEnd/>
            </a:ln>
          </p:spPr>
          <p:txBody>
            <a:bodyPr wrap="none" anchor="ctr"/>
            <a:lstStyle/>
            <a:p>
              <a:endParaRPr lang="en-US"/>
            </a:p>
          </p:txBody>
        </p:sp>
        <p:sp>
          <p:nvSpPr>
            <p:cNvPr id="15" name="Line 8"/>
            <p:cNvSpPr>
              <a:spLocks noChangeShapeType="1"/>
            </p:cNvSpPr>
            <p:nvPr/>
          </p:nvSpPr>
          <p:spPr bwMode="auto">
            <a:xfrm>
              <a:off x="373" y="2256"/>
              <a:ext cx="2166" cy="0"/>
            </a:xfrm>
            <a:prstGeom prst="line">
              <a:avLst/>
            </a:prstGeom>
            <a:noFill/>
            <a:ln w="25400">
              <a:solidFill>
                <a:srgbClr val="FAFD00"/>
              </a:solidFill>
              <a:round/>
              <a:headEnd/>
              <a:tailEnd/>
            </a:ln>
          </p:spPr>
          <p:txBody>
            <a:bodyPr wrap="none" anchor="ctr"/>
            <a:lstStyle/>
            <a:p>
              <a:endParaRPr lang="en-US"/>
            </a:p>
          </p:txBody>
        </p:sp>
        <p:sp>
          <p:nvSpPr>
            <p:cNvPr id="16" name="Freeform 19"/>
            <p:cNvSpPr>
              <a:spLocks/>
            </p:cNvSpPr>
            <p:nvPr/>
          </p:nvSpPr>
          <p:spPr bwMode="auto">
            <a:xfrm>
              <a:off x="416" y="1680"/>
              <a:ext cx="1977" cy="673"/>
            </a:xfrm>
            <a:custGeom>
              <a:avLst/>
              <a:gdLst>
                <a:gd name="T0" fmla="*/ 0 w 1825"/>
                <a:gd name="T1" fmla="*/ 336 h 673"/>
                <a:gd name="T2" fmla="*/ 208 w 1825"/>
                <a:gd name="T3" fmla="*/ 192 h 673"/>
                <a:gd name="T4" fmla="*/ 468 w 1825"/>
                <a:gd name="T5" fmla="*/ 672 h 673"/>
                <a:gd name="T6" fmla="*/ 676 w 1825"/>
                <a:gd name="T7" fmla="*/ 432 h 673"/>
                <a:gd name="T8" fmla="*/ 936 w 1825"/>
                <a:gd name="T9" fmla="*/ 480 h 673"/>
                <a:gd name="T10" fmla="*/ 1196 w 1825"/>
                <a:gd name="T11" fmla="*/ 0 h 673"/>
                <a:gd name="T12" fmla="*/ 1352 w 1825"/>
                <a:gd name="T13" fmla="*/ 384 h 673"/>
                <a:gd name="T14" fmla="*/ 1508 w 1825"/>
                <a:gd name="T15" fmla="*/ 240 h 673"/>
                <a:gd name="T16" fmla="*/ 1768 w 1825"/>
                <a:gd name="T17" fmla="*/ 480 h 673"/>
                <a:gd name="T18" fmla="*/ 1976 w 1825"/>
                <a:gd name="T19" fmla="*/ 48 h 673"/>
                <a:gd name="T20" fmla="*/ 1976 w 1825"/>
                <a:gd name="T21" fmla="*/ 48 h 673"/>
                <a:gd name="T22" fmla="*/ 1976 w 1825"/>
                <a:gd name="T23" fmla="*/ 48 h 6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5"/>
                <a:gd name="T37" fmla="*/ 0 h 673"/>
                <a:gd name="T38" fmla="*/ 1825 w 1825"/>
                <a:gd name="T39" fmla="*/ 673 h 6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5" h="673">
                  <a:moveTo>
                    <a:pt x="0" y="336"/>
                  </a:moveTo>
                  <a:lnTo>
                    <a:pt x="192" y="192"/>
                  </a:lnTo>
                  <a:lnTo>
                    <a:pt x="432" y="672"/>
                  </a:lnTo>
                  <a:lnTo>
                    <a:pt x="624" y="432"/>
                  </a:lnTo>
                  <a:lnTo>
                    <a:pt x="864" y="480"/>
                  </a:lnTo>
                  <a:lnTo>
                    <a:pt x="1104" y="0"/>
                  </a:lnTo>
                  <a:lnTo>
                    <a:pt x="1248" y="384"/>
                  </a:lnTo>
                  <a:lnTo>
                    <a:pt x="1392" y="240"/>
                  </a:lnTo>
                  <a:lnTo>
                    <a:pt x="1632" y="480"/>
                  </a:lnTo>
                  <a:lnTo>
                    <a:pt x="1824" y="48"/>
                  </a:lnTo>
                </a:path>
              </a:pathLst>
            </a:custGeom>
            <a:noFill/>
            <a:ln w="12700" cap="rnd">
              <a:solidFill>
                <a:schemeClr val="tx1"/>
              </a:solidFill>
              <a:round/>
              <a:headEnd/>
              <a:tailEnd/>
            </a:ln>
          </p:spPr>
          <p:txBody>
            <a:bodyPr/>
            <a:lstStyle/>
            <a:p>
              <a:endParaRPr lang="en-US"/>
            </a:p>
          </p:txBody>
        </p:sp>
      </p:grpSp>
      <p:sp>
        <p:nvSpPr>
          <p:cNvPr id="18" name="Rectangle 22"/>
          <p:cNvSpPr txBox="1">
            <a:spLocks noChangeArrowheads="1"/>
          </p:cNvSpPr>
          <p:nvPr/>
        </p:nvSpPr>
        <p:spPr bwMode="auto">
          <a:xfrm>
            <a:off x="5493516" y="1836270"/>
            <a:ext cx="144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Unstable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9" name="Group 26"/>
          <p:cNvGrpSpPr>
            <a:grpSpLocks/>
          </p:cNvGrpSpPr>
          <p:nvPr/>
        </p:nvGrpSpPr>
        <p:grpSpPr bwMode="auto">
          <a:xfrm>
            <a:off x="8153519" y="1028100"/>
            <a:ext cx="3174631" cy="762000"/>
            <a:chOff x="373" y="2400"/>
            <a:chExt cx="2166" cy="480"/>
          </a:xfrm>
        </p:grpSpPr>
        <p:sp>
          <p:nvSpPr>
            <p:cNvPr id="20" name="Line 9"/>
            <p:cNvSpPr>
              <a:spLocks noChangeShapeType="1"/>
            </p:cNvSpPr>
            <p:nvPr/>
          </p:nvSpPr>
          <p:spPr bwMode="auto">
            <a:xfrm>
              <a:off x="373" y="2400"/>
              <a:ext cx="2114" cy="0"/>
            </a:xfrm>
            <a:prstGeom prst="line">
              <a:avLst/>
            </a:prstGeom>
            <a:noFill/>
            <a:ln w="25400">
              <a:solidFill>
                <a:srgbClr val="FAFD00"/>
              </a:solidFill>
              <a:round/>
              <a:headEnd/>
              <a:tailEnd/>
            </a:ln>
          </p:spPr>
          <p:txBody>
            <a:bodyPr wrap="none" anchor="ctr"/>
            <a:lstStyle/>
            <a:p>
              <a:endParaRPr lang="en-US"/>
            </a:p>
          </p:txBody>
        </p:sp>
        <p:sp>
          <p:nvSpPr>
            <p:cNvPr id="21" name="Line 10"/>
            <p:cNvSpPr>
              <a:spLocks noChangeShapeType="1"/>
            </p:cNvSpPr>
            <p:nvPr/>
          </p:nvSpPr>
          <p:spPr bwMode="auto">
            <a:xfrm>
              <a:off x="373" y="2640"/>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2" name="Line 11"/>
            <p:cNvSpPr>
              <a:spLocks noChangeShapeType="1"/>
            </p:cNvSpPr>
            <p:nvPr/>
          </p:nvSpPr>
          <p:spPr bwMode="auto">
            <a:xfrm>
              <a:off x="373" y="2880"/>
              <a:ext cx="2166" cy="0"/>
            </a:xfrm>
            <a:prstGeom prst="line">
              <a:avLst/>
            </a:prstGeom>
            <a:noFill/>
            <a:ln w="25400">
              <a:solidFill>
                <a:srgbClr val="FAFD00"/>
              </a:solidFill>
              <a:round/>
              <a:headEnd/>
              <a:tailEnd/>
            </a:ln>
          </p:spPr>
          <p:txBody>
            <a:bodyPr wrap="none" anchor="ctr"/>
            <a:lstStyle/>
            <a:p>
              <a:endParaRPr lang="en-US"/>
            </a:p>
          </p:txBody>
        </p:sp>
        <p:sp>
          <p:nvSpPr>
            <p:cNvPr id="23" name="Freeform 20"/>
            <p:cNvSpPr>
              <a:spLocks/>
            </p:cNvSpPr>
            <p:nvPr/>
          </p:nvSpPr>
          <p:spPr bwMode="auto">
            <a:xfrm>
              <a:off x="416" y="2448"/>
              <a:ext cx="1925" cy="385"/>
            </a:xfrm>
            <a:custGeom>
              <a:avLst/>
              <a:gdLst>
                <a:gd name="T0" fmla="*/ 0 w 1777"/>
                <a:gd name="T1" fmla="*/ 384 h 385"/>
                <a:gd name="T2" fmla="*/ 208 w 1777"/>
                <a:gd name="T3" fmla="*/ 240 h 385"/>
                <a:gd name="T4" fmla="*/ 468 w 1777"/>
                <a:gd name="T5" fmla="*/ 384 h 385"/>
                <a:gd name="T6" fmla="*/ 676 w 1777"/>
                <a:gd name="T7" fmla="*/ 192 h 385"/>
                <a:gd name="T8" fmla="*/ 988 w 1777"/>
                <a:gd name="T9" fmla="*/ 288 h 385"/>
                <a:gd name="T10" fmla="*/ 1196 w 1777"/>
                <a:gd name="T11" fmla="*/ 96 h 385"/>
                <a:gd name="T12" fmla="*/ 1508 w 1777"/>
                <a:gd name="T13" fmla="*/ 0 h 385"/>
                <a:gd name="T14" fmla="*/ 1612 w 1777"/>
                <a:gd name="T15" fmla="*/ 144 h 385"/>
                <a:gd name="T16" fmla="*/ 1924 w 1777"/>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7"/>
                <a:gd name="T28" fmla="*/ 0 h 385"/>
                <a:gd name="T29" fmla="*/ 1777 w 1777"/>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7" h="385">
                  <a:moveTo>
                    <a:pt x="0" y="384"/>
                  </a:moveTo>
                  <a:lnTo>
                    <a:pt x="192" y="240"/>
                  </a:lnTo>
                  <a:lnTo>
                    <a:pt x="432" y="384"/>
                  </a:lnTo>
                  <a:lnTo>
                    <a:pt x="624" y="192"/>
                  </a:lnTo>
                  <a:lnTo>
                    <a:pt x="912" y="288"/>
                  </a:lnTo>
                  <a:lnTo>
                    <a:pt x="1104" y="96"/>
                  </a:lnTo>
                  <a:lnTo>
                    <a:pt x="1392" y="0"/>
                  </a:lnTo>
                  <a:lnTo>
                    <a:pt x="1488" y="144"/>
                  </a:lnTo>
                  <a:lnTo>
                    <a:pt x="1776" y="0"/>
                  </a:lnTo>
                </a:path>
              </a:pathLst>
            </a:custGeom>
            <a:noFill/>
            <a:ln w="12700" cap="rnd">
              <a:solidFill>
                <a:schemeClr val="tx1"/>
              </a:solidFill>
              <a:round/>
              <a:headEnd/>
              <a:tailEnd/>
            </a:ln>
          </p:spPr>
          <p:txBody>
            <a:bodyPr/>
            <a:lstStyle/>
            <a:p>
              <a:endParaRPr lang="en-US"/>
            </a:p>
          </p:txBody>
        </p:sp>
      </p:grpSp>
      <p:sp>
        <p:nvSpPr>
          <p:cNvPr id="24" name="Rectangle 22"/>
          <p:cNvSpPr txBox="1">
            <a:spLocks noChangeArrowheads="1"/>
          </p:cNvSpPr>
          <p:nvPr/>
        </p:nvSpPr>
        <p:spPr bwMode="auto">
          <a:xfrm>
            <a:off x="9131227" y="18288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Trend</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25" name="Group 26"/>
          <p:cNvGrpSpPr>
            <a:grpSpLocks/>
          </p:cNvGrpSpPr>
          <p:nvPr/>
        </p:nvGrpSpPr>
        <p:grpSpPr bwMode="auto">
          <a:xfrm>
            <a:off x="4470772" y="2598405"/>
            <a:ext cx="3174631" cy="762000"/>
            <a:chOff x="373" y="3024"/>
            <a:chExt cx="2166" cy="480"/>
          </a:xfrm>
        </p:grpSpPr>
        <p:sp>
          <p:nvSpPr>
            <p:cNvPr id="26" name="Line 12"/>
            <p:cNvSpPr>
              <a:spLocks noChangeShapeType="1"/>
            </p:cNvSpPr>
            <p:nvPr/>
          </p:nvSpPr>
          <p:spPr bwMode="auto">
            <a:xfrm>
              <a:off x="373" y="3024"/>
              <a:ext cx="2114" cy="0"/>
            </a:xfrm>
            <a:prstGeom prst="line">
              <a:avLst/>
            </a:prstGeom>
            <a:noFill/>
            <a:ln w="25400">
              <a:solidFill>
                <a:srgbClr val="FAFD00"/>
              </a:solidFill>
              <a:round/>
              <a:headEnd/>
              <a:tailEnd/>
            </a:ln>
          </p:spPr>
          <p:txBody>
            <a:bodyPr wrap="none" anchor="ctr"/>
            <a:lstStyle/>
            <a:p>
              <a:endParaRPr lang="en-US"/>
            </a:p>
          </p:txBody>
        </p:sp>
        <p:sp>
          <p:nvSpPr>
            <p:cNvPr id="28" name="Line 13"/>
            <p:cNvSpPr>
              <a:spLocks noChangeShapeType="1"/>
            </p:cNvSpPr>
            <p:nvPr/>
          </p:nvSpPr>
          <p:spPr bwMode="auto">
            <a:xfrm>
              <a:off x="373" y="3264"/>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 name="Line 14"/>
            <p:cNvSpPr>
              <a:spLocks noChangeShapeType="1"/>
            </p:cNvSpPr>
            <p:nvPr/>
          </p:nvSpPr>
          <p:spPr bwMode="auto">
            <a:xfrm>
              <a:off x="373" y="3504"/>
              <a:ext cx="2166" cy="0"/>
            </a:xfrm>
            <a:prstGeom prst="line">
              <a:avLst/>
            </a:prstGeom>
            <a:noFill/>
            <a:ln w="25400">
              <a:solidFill>
                <a:srgbClr val="FAFD00"/>
              </a:solidFill>
              <a:round/>
              <a:headEnd/>
              <a:tailEnd/>
            </a:ln>
          </p:spPr>
          <p:txBody>
            <a:bodyPr wrap="none" anchor="ctr"/>
            <a:lstStyle/>
            <a:p>
              <a:endParaRPr lang="en-US"/>
            </a:p>
          </p:txBody>
        </p:sp>
        <p:sp>
          <p:nvSpPr>
            <p:cNvPr id="30" name="Freeform 21"/>
            <p:cNvSpPr>
              <a:spLocks/>
            </p:cNvSpPr>
            <p:nvPr/>
          </p:nvSpPr>
          <p:spPr bwMode="auto">
            <a:xfrm>
              <a:off x="416" y="3072"/>
              <a:ext cx="1977" cy="385"/>
            </a:xfrm>
            <a:custGeom>
              <a:avLst/>
              <a:gdLst>
                <a:gd name="T0" fmla="*/ 0 w 1825"/>
                <a:gd name="T1" fmla="*/ 192 h 385"/>
                <a:gd name="T2" fmla="*/ 260 w 1825"/>
                <a:gd name="T3" fmla="*/ 0 h 385"/>
                <a:gd name="T4" fmla="*/ 520 w 1825"/>
                <a:gd name="T5" fmla="*/ 0 h 385"/>
                <a:gd name="T6" fmla="*/ 728 w 1825"/>
                <a:gd name="T7" fmla="*/ 96 h 385"/>
                <a:gd name="T8" fmla="*/ 988 w 1825"/>
                <a:gd name="T9" fmla="*/ 0 h 385"/>
                <a:gd name="T10" fmla="*/ 1144 w 1825"/>
                <a:gd name="T11" fmla="*/ 336 h 385"/>
                <a:gd name="T12" fmla="*/ 1404 w 1825"/>
                <a:gd name="T13" fmla="*/ 384 h 385"/>
                <a:gd name="T14" fmla="*/ 1612 w 1825"/>
                <a:gd name="T15" fmla="*/ 336 h 385"/>
                <a:gd name="T16" fmla="*/ 1820 w 1825"/>
                <a:gd name="T17" fmla="*/ 192 h 385"/>
                <a:gd name="T18" fmla="*/ 1976 w 1825"/>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5"/>
                <a:gd name="T31" fmla="*/ 0 h 385"/>
                <a:gd name="T32" fmla="*/ 1825 w 1825"/>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5" h="385">
                  <a:moveTo>
                    <a:pt x="0" y="192"/>
                  </a:moveTo>
                  <a:lnTo>
                    <a:pt x="240" y="0"/>
                  </a:lnTo>
                  <a:lnTo>
                    <a:pt x="480" y="0"/>
                  </a:lnTo>
                  <a:lnTo>
                    <a:pt x="672" y="96"/>
                  </a:lnTo>
                  <a:lnTo>
                    <a:pt x="912" y="0"/>
                  </a:lnTo>
                  <a:lnTo>
                    <a:pt x="1056" y="336"/>
                  </a:lnTo>
                  <a:lnTo>
                    <a:pt x="1296" y="384"/>
                  </a:lnTo>
                  <a:lnTo>
                    <a:pt x="1488" y="336"/>
                  </a:lnTo>
                  <a:lnTo>
                    <a:pt x="1680" y="192"/>
                  </a:lnTo>
                  <a:lnTo>
                    <a:pt x="1824" y="0"/>
                  </a:lnTo>
                </a:path>
              </a:pathLst>
            </a:custGeom>
            <a:noFill/>
            <a:ln w="12700" cap="rnd">
              <a:solidFill>
                <a:schemeClr val="tx1"/>
              </a:solidFill>
              <a:round/>
              <a:headEnd/>
              <a:tailEnd/>
            </a:ln>
          </p:spPr>
          <p:txBody>
            <a:bodyPr/>
            <a:lstStyle/>
            <a:p>
              <a:endParaRPr lang="en-US"/>
            </a:p>
          </p:txBody>
        </p:sp>
      </p:grpSp>
      <p:sp>
        <p:nvSpPr>
          <p:cNvPr id="31" name="Rectangle 22"/>
          <p:cNvSpPr txBox="1">
            <a:spLocks noChangeArrowheads="1"/>
          </p:cNvSpPr>
          <p:nvPr/>
        </p:nvSpPr>
        <p:spPr bwMode="auto">
          <a:xfrm>
            <a:off x="5432427" y="3448157"/>
            <a:ext cx="1752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Cyclical</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32" name="Group 26"/>
          <p:cNvGrpSpPr>
            <a:grpSpLocks/>
          </p:cNvGrpSpPr>
          <p:nvPr/>
        </p:nvGrpSpPr>
        <p:grpSpPr bwMode="auto">
          <a:xfrm>
            <a:off x="8561391" y="2590800"/>
            <a:ext cx="3189288" cy="762000"/>
            <a:chOff x="373" y="3648"/>
            <a:chExt cx="2176" cy="480"/>
          </a:xfrm>
        </p:grpSpPr>
        <p:sp>
          <p:nvSpPr>
            <p:cNvPr id="33" name="Line 15"/>
            <p:cNvSpPr>
              <a:spLocks noChangeShapeType="1"/>
            </p:cNvSpPr>
            <p:nvPr/>
          </p:nvSpPr>
          <p:spPr bwMode="auto">
            <a:xfrm>
              <a:off x="373" y="3648"/>
              <a:ext cx="2114" cy="0"/>
            </a:xfrm>
            <a:prstGeom prst="line">
              <a:avLst/>
            </a:prstGeom>
            <a:noFill/>
            <a:ln w="25400">
              <a:solidFill>
                <a:srgbClr val="FAFD00"/>
              </a:solidFill>
              <a:round/>
              <a:headEnd/>
              <a:tailEnd/>
            </a:ln>
          </p:spPr>
          <p:txBody>
            <a:bodyPr wrap="none" anchor="ctr"/>
            <a:lstStyle/>
            <a:p>
              <a:endParaRPr lang="en-US"/>
            </a:p>
          </p:txBody>
        </p:sp>
        <p:sp>
          <p:nvSpPr>
            <p:cNvPr id="34" name="Line 16"/>
            <p:cNvSpPr>
              <a:spLocks noChangeShapeType="1"/>
            </p:cNvSpPr>
            <p:nvPr/>
          </p:nvSpPr>
          <p:spPr bwMode="auto">
            <a:xfrm>
              <a:off x="373" y="3888"/>
              <a:ext cx="2114" cy="0"/>
            </a:xfrm>
            <a:prstGeom prst="line">
              <a:avLst/>
            </a:prstGeom>
            <a:noFill/>
            <a:ln w="25400">
              <a:solidFill>
                <a:schemeClr val="tx1"/>
              </a:solidFill>
              <a:prstDash val="dashDot"/>
              <a:round/>
              <a:headEnd/>
              <a:tailEnd/>
            </a:ln>
          </p:spPr>
          <p:txBody>
            <a:bodyPr wrap="none" anchor="ctr"/>
            <a:lstStyle/>
            <a:p>
              <a:endParaRPr lang="en-US"/>
            </a:p>
          </p:txBody>
        </p:sp>
        <p:sp>
          <p:nvSpPr>
            <p:cNvPr id="35" name="Line 17"/>
            <p:cNvSpPr>
              <a:spLocks noChangeShapeType="1"/>
            </p:cNvSpPr>
            <p:nvPr/>
          </p:nvSpPr>
          <p:spPr bwMode="auto">
            <a:xfrm>
              <a:off x="373" y="4128"/>
              <a:ext cx="2166" cy="0"/>
            </a:xfrm>
            <a:prstGeom prst="line">
              <a:avLst/>
            </a:prstGeom>
            <a:noFill/>
            <a:ln w="25400">
              <a:solidFill>
                <a:srgbClr val="FAFD00"/>
              </a:solidFill>
              <a:round/>
              <a:headEnd/>
              <a:tailEnd/>
            </a:ln>
          </p:spPr>
          <p:txBody>
            <a:bodyPr wrap="none" anchor="ctr"/>
            <a:lstStyle/>
            <a:p>
              <a:endParaRPr lang="en-US"/>
            </a:p>
          </p:txBody>
        </p:sp>
        <p:sp>
          <p:nvSpPr>
            <p:cNvPr id="36" name="Freeform 23"/>
            <p:cNvSpPr>
              <a:spLocks/>
            </p:cNvSpPr>
            <p:nvPr/>
          </p:nvSpPr>
          <p:spPr bwMode="auto">
            <a:xfrm>
              <a:off x="416" y="3696"/>
              <a:ext cx="2133" cy="385"/>
            </a:xfrm>
            <a:custGeom>
              <a:avLst/>
              <a:gdLst>
                <a:gd name="T0" fmla="*/ 0 w 1969"/>
                <a:gd name="T1" fmla="*/ 192 h 385"/>
                <a:gd name="T2" fmla="*/ 35 w 1969"/>
                <a:gd name="T3" fmla="*/ 192 h 385"/>
                <a:gd name="T4" fmla="*/ 47 w 1969"/>
                <a:gd name="T5" fmla="*/ 171 h 385"/>
                <a:gd name="T6" fmla="*/ 69 w 1969"/>
                <a:gd name="T7" fmla="*/ 149 h 385"/>
                <a:gd name="T8" fmla="*/ 92 w 1969"/>
                <a:gd name="T9" fmla="*/ 128 h 385"/>
                <a:gd name="T10" fmla="*/ 116 w 1969"/>
                <a:gd name="T11" fmla="*/ 107 h 385"/>
                <a:gd name="T12" fmla="*/ 139 w 1969"/>
                <a:gd name="T13" fmla="*/ 85 h 385"/>
                <a:gd name="T14" fmla="*/ 151 w 1969"/>
                <a:gd name="T15" fmla="*/ 64 h 385"/>
                <a:gd name="T16" fmla="*/ 173 w 1969"/>
                <a:gd name="T17" fmla="*/ 53 h 385"/>
                <a:gd name="T18" fmla="*/ 196 w 1969"/>
                <a:gd name="T19" fmla="*/ 43 h 385"/>
                <a:gd name="T20" fmla="*/ 520 w 1969"/>
                <a:gd name="T21" fmla="*/ 0 h 385"/>
                <a:gd name="T22" fmla="*/ 832 w 1969"/>
                <a:gd name="T23" fmla="*/ 96 h 385"/>
                <a:gd name="T24" fmla="*/ 1092 w 1969"/>
                <a:gd name="T25" fmla="*/ 0 h 385"/>
                <a:gd name="T26" fmla="*/ 1352 w 1969"/>
                <a:gd name="T27" fmla="*/ 384 h 385"/>
                <a:gd name="T28" fmla="*/ 1508 w 1969"/>
                <a:gd name="T29" fmla="*/ 288 h 385"/>
                <a:gd name="T30" fmla="*/ 1716 w 1969"/>
                <a:gd name="T31" fmla="*/ 384 h 385"/>
                <a:gd name="T32" fmla="*/ 1976 w 1969"/>
                <a:gd name="T33" fmla="*/ 240 h 385"/>
                <a:gd name="T34" fmla="*/ 2132 w 1969"/>
                <a:gd name="T35" fmla="*/ 336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9"/>
                <a:gd name="T55" fmla="*/ 0 h 385"/>
                <a:gd name="T56" fmla="*/ 1969 w 1969"/>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9" h="385">
                  <a:moveTo>
                    <a:pt x="0" y="192"/>
                  </a:moveTo>
                  <a:lnTo>
                    <a:pt x="32" y="192"/>
                  </a:lnTo>
                  <a:lnTo>
                    <a:pt x="43" y="171"/>
                  </a:lnTo>
                  <a:lnTo>
                    <a:pt x="64" y="149"/>
                  </a:lnTo>
                  <a:lnTo>
                    <a:pt x="85" y="128"/>
                  </a:lnTo>
                  <a:lnTo>
                    <a:pt x="107" y="107"/>
                  </a:lnTo>
                  <a:lnTo>
                    <a:pt x="128" y="85"/>
                  </a:lnTo>
                  <a:lnTo>
                    <a:pt x="139" y="64"/>
                  </a:lnTo>
                  <a:lnTo>
                    <a:pt x="160" y="53"/>
                  </a:lnTo>
                  <a:lnTo>
                    <a:pt x="181" y="43"/>
                  </a:lnTo>
                  <a:lnTo>
                    <a:pt x="480" y="0"/>
                  </a:lnTo>
                  <a:lnTo>
                    <a:pt x="768" y="96"/>
                  </a:lnTo>
                  <a:lnTo>
                    <a:pt x="1008" y="0"/>
                  </a:lnTo>
                  <a:lnTo>
                    <a:pt x="1248" y="384"/>
                  </a:lnTo>
                  <a:lnTo>
                    <a:pt x="1392" y="288"/>
                  </a:lnTo>
                  <a:lnTo>
                    <a:pt x="1584" y="384"/>
                  </a:lnTo>
                  <a:lnTo>
                    <a:pt x="1824" y="240"/>
                  </a:lnTo>
                  <a:lnTo>
                    <a:pt x="1968" y="336"/>
                  </a:lnTo>
                </a:path>
              </a:pathLst>
            </a:custGeom>
            <a:noFill/>
            <a:ln w="12700" cap="rnd">
              <a:solidFill>
                <a:schemeClr val="tx1"/>
              </a:solidFill>
              <a:round/>
              <a:headEnd/>
              <a:tailEnd/>
            </a:ln>
          </p:spPr>
          <p:txBody>
            <a:bodyPr/>
            <a:lstStyle/>
            <a:p>
              <a:endParaRPr lang="en-US"/>
            </a:p>
          </p:txBody>
        </p:sp>
      </p:grpSp>
      <p:sp>
        <p:nvSpPr>
          <p:cNvPr id="37" name="Rectangle 22"/>
          <p:cNvSpPr txBox="1">
            <a:spLocks noChangeArrowheads="1"/>
          </p:cNvSpPr>
          <p:nvPr/>
        </p:nvSpPr>
        <p:spPr bwMode="auto">
          <a:xfrm>
            <a:off x="9475791" y="34290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Shift</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sp>
        <p:nvSpPr>
          <p:cNvPr id="38" name="Rectangle 3">
            <a:extLst>
              <a:ext uri="{FF2B5EF4-FFF2-40B4-BE49-F238E27FC236}">
                <a16:creationId xmlns:a16="http://schemas.microsoft.com/office/drawing/2014/main" id="{0A1FA229-629D-44A4-BC7A-ADD0C9620DFD}"/>
              </a:ext>
            </a:extLst>
          </p:cNvPr>
          <p:cNvSpPr>
            <a:spLocks noChangeArrowheads="1"/>
          </p:cNvSpPr>
          <p:nvPr/>
        </p:nvSpPr>
        <p:spPr bwMode="auto">
          <a:xfrm>
            <a:off x="-8041" y="5584133"/>
            <a:ext cx="639597"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LCL</a:t>
            </a:r>
          </a:p>
        </p:txBody>
      </p:sp>
      <p:sp>
        <p:nvSpPr>
          <p:cNvPr id="39" name="Rectangle 4">
            <a:extLst>
              <a:ext uri="{FF2B5EF4-FFF2-40B4-BE49-F238E27FC236}">
                <a16:creationId xmlns:a16="http://schemas.microsoft.com/office/drawing/2014/main" id="{9CB11944-2504-461A-B032-A1291131FB0D}"/>
              </a:ext>
            </a:extLst>
          </p:cNvPr>
          <p:cNvSpPr>
            <a:spLocks noChangeArrowheads="1"/>
          </p:cNvSpPr>
          <p:nvPr/>
        </p:nvSpPr>
        <p:spPr bwMode="auto">
          <a:xfrm>
            <a:off x="-26190" y="4795252"/>
            <a:ext cx="711200" cy="393700"/>
          </a:xfrm>
          <a:prstGeom prst="rect">
            <a:avLst/>
          </a:prstGeom>
          <a:noFill/>
          <a:ln w="12700">
            <a:noFill/>
            <a:miter lim="800000"/>
            <a:headEnd/>
            <a:tailEnd/>
          </a:ln>
          <a:effectLst/>
        </p:spPr>
        <p:txBody>
          <a:bodyPr lIns="90487" tIns="44450" rIns="90487" bIns="44450">
            <a:spAutoFit/>
          </a:bodyPr>
          <a:lstStyle/>
          <a:p>
            <a:pPr algn="ctr">
              <a:spcBef>
                <a:spcPct val="50000"/>
              </a:spcBef>
              <a:defRPr/>
            </a:pPr>
            <a:r>
              <a:rPr lang="en-US" sz="2000" dirty="0">
                <a:latin typeface="Book Antiqua" panose="02040602050305030304" pitchFamily="18" charset="0"/>
              </a:rPr>
              <a:t></a:t>
            </a:r>
          </a:p>
        </p:txBody>
      </p:sp>
      <p:sp>
        <p:nvSpPr>
          <p:cNvPr id="40" name="Rectangle 5">
            <a:extLst>
              <a:ext uri="{FF2B5EF4-FFF2-40B4-BE49-F238E27FC236}">
                <a16:creationId xmlns:a16="http://schemas.microsoft.com/office/drawing/2014/main" id="{AC13DAFE-DFD3-4F37-804D-55A362BA6101}"/>
              </a:ext>
            </a:extLst>
          </p:cNvPr>
          <p:cNvSpPr>
            <a:spLocks noChangeArrowheads="1"/>
          </p:cNvSpPr>
          <p:nvPr/>
        </p:nvSpPr>
        <p:spPr bwMode="auto">
          <a:xfrm>
            <a:off x="28778" y="4085576"/>
            <a:ext cx="695702"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UCL</a:t>
            </a:r>
          </a:p>
        </p:txBody>
      </p:sp>
      <p:sp>
        <p:nvSpPr>
          <p:cNvPr id="41" name="Rectangle 6">
            <a:extLst>
              <a:ext uri="{FF2B5EF4-FFF2-40B4-BE49-F238E27FC236}">
                <a16:creationId xmlns:a16="http://schemas.microsoft.com/office/drawing/2014/main" id="{51D85B8C-4F8C-4EC2-9175-D4708622F033}"/>
              </a:ext>
            </a:extLst>
          </p:cNvPr>
          <p:cNvSpPr>
            <a:spLocks noChangeArrowheads="1"/>
          </p:cNvSpPr>
          <p:nvPr/>
        </p:nvSpPr>
        <p:spPr bwMode="auto">
          <a:xfrm>
            <a:off x="618335" y="5903419"/>
            <a:ext cx="7346950" cy="366767"/>
          </a:xfrm>
          <a:prstGeom prst="rect">
            <a:avLst/>
          </a:prstGeom>
          <a:noFill/>
          <a:ln w="12700">
            <a:noFill/>
            <a:miter lim="800000"/>
            <a:headEnd/>
            <a:tailEnd/>
          </a:ln>
        </p:spPr>
        <p:txBody>
          <a:bodyPr lIns="90487" tIns="44450" rIns="90487" bIns="44450">
            <a:spAutoFit/>
          </a:bodyPr>
          <a:lstStyle/>
          <a:p>
            <a:pPr>
              <a:spcBef>
                <a:spcPct val="50000"/>
              </a:spcBef>
            </a:pPr>
            <a:r>
              <a:rPr lang="en-US" dirty="0">
                <a:latin typeface="Book Antiqua" panose="02040602050305030304" pitchFamily="18" charset="0"/>
              </a:rPr>
              <a:t>Out of Control	            In Control		Improved</a:t>
            </a:r>
          </a:p>
        </p:txBody>
      </p:sp>
      <p:sp>
        <p:nvSpPr>
          <p:cNvPr id="42" name="Rectangle 7">
            <a:extLst>
              <a:ext uri="{FF2B5EF4-FFF2-40B4-BE49-F238E27FC236}">
                <a16:creationId xmlns:a16="http://schemas.microsoft.com/office/drawing/2014/main" id="{EC52F22F-8C89-4733-80E0-7244BED5A5A0}"/>
              </a:ext>
            </a:extLst>
          </p:cNvPr>
          <p:cNvSpPr>
            <a:spLocks noChangeArrowheads="1"/>
          </p:cNvSpPr>
          <p:nvPr/>
        </p:nvSpPr>
        <p:spPr bwMode="auto">
          <a:xfrm>
            <a:off x="727872" y="4196764"/>
            <a:ext cx="234315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3" name="Rectangle 8">
            <a:extLst>
              <a:ext uri="{FF2B5EF4-FFF2-40B4-BE49-F238E27FC236}">
                <a16:creationId xmlns:a16="http://schemas.microsoft.com/office/drawing/2014/main" id="{BEDB56B5-085F-4CD0-8888-CC24EE14160E}"/>
              </a:ext>
            </a:extLst>
          </p:cNvPr>
          <p:cNvSpPr>
            <a:spLocks noChangeArrowheads="1"/>
          </p:cNvSpPr>
          <p:nvPr/>
        </p:nvSpPr>
        <p:spPr bwMode="auto">
          <a:xfrm>
            <a:off x="3083722" y="4196764"/>
            <a:ext cx="250190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4" name="Rectangle 9">
            <a:extLst>
              <a:ext uri="{FF2B5EF4-FFF2-40B4-BE49-F238E27FC236}">
                <a16:creationId xmlns:a16="http://schemas.microsoft.com/office/drawing/2014/main" id="{8AC3CD29-B79C-4161-966A-1A47AFAF8B93}"/>
              </a:ext>
            </a:extLst>
          </p:cNvPr>
          <p:cNvSpPr>
            <a:spLocks noChangeArrowheads="1"/>
          </p:cNvSpPr>
          <p:nvPr/>
        </p:nvSpPr>
        <p:spPr bwMode="auto">
          <a:xfrm>
            <a:off x="5563397" y="4571413"/>
            <a:ext cx="2368550" cy="1166811"/>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5" name="Line 10">
            <a:extLst>
              <a:ext uri="{FF2B5EF4-FFF2-40B4-BE49-F238E27FC236}">
                <a16:creationId xmlns:a16="http://schemas.microsoft.com/office/drawing/2014/main" id="{21549B2B-F5D3-45DA-85E3-7CE05EAB5E64}"/>
              </a:ext>
            </a:extLst>
          </p:cNvPr>
          <p:cNvSpPr>
            <a:spLocks noChangeShapeType="1"/>
          </p:cNvSpPr>
          <p:nvPr/>
        </p:nvSpPr>
        <p:spPr bwMode="auto">
          <a:xfrm>
            <a:off x="727873" y="5012740"/>
            <a:ext cx="4835525" cy="15875"/>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6" name="Oval 11">
            <a:extLst>
              <a:ext uri="{FF2B5EF4-FFF2-40B4-BE49-F238E27FC236}">
                <a16:creationId xmlns:a16="http://schemas.microsoft.com/office/drawing/2014/main" id="{C476437C-A0CF-402C-AB0E-A26D0329C30A}"/>
              </a:ext>
            </a:extLst>
          </p:cNvPr>
          <p:cNvSpPr>
            <a:spLocks noChangeArrowheads="1"/>
          </p:cNvSpPr>
          <p:nvPr/>
        </p:nvSpPr>
        <p:spPr bwMode="auto">
          <a:xfrm>
            <a:off x="2242347" y="3920540"/>
            <a:ext cx="192088" cy="187325"/>
          </a:xfrm>
          <a:prstGeom prst="ellipse">
            <a:avLst/>
          </a:prstGeom>
          <a:solidFill>
            <a:schemeClr val="hlink"/>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7" name="Freeform 12">
            <a:extLst>
              <a:ext uri="{FF2B5EF4-FFF2-40B4-BE49-F238E27FC236}">
                <a16:creationId xmlns:a16="http://schemas.microsoft.com/office/drawing/2014/main" id="{F546FA23-00BE-43D7-9371-1172A50FAC5B}"/>
              </a:ext>
            </a:extLst>
          </p:cNvPr>
          <p:cNvSpPr>
            <a:spLocks/>
          </p:cNvSpPr>
          <p:nvPr/>
        </p:nvSpPr>
        <p:spPr bwMode="auto">
          <a:xfrm>
            <a:off x="723110" y="3999914"/>
            <a:ext cx="2652712" cy="1271588"/>
          </a:xfrm>
          <a:custGeom>
            <a:avLst/>
            <a:gdLst>
              <a:gd name="T0" fmla="*/ 0 w 1671"/>
              <a:gd name="T1" fmla="*/ 1168400 h 801"/>
              <a:gd name="T2" fmla="*/ 188912 w 1671"/>
              <a:gd name="T3" fmla="*/ 1047750 h 801"/>
              <a:gd name="T4" fmla="*/ 344487 w 1671"/>
              <a:gd name="T5" fmla="*/ 1270000 h 801"/>
              <a:gd name="T6" fmla="*/ 522287 w 1671"/>
              <a:gd name="T7" fmla="*/ 684213 h 801"/>
              <a:gd name="T8" fmla="*/ 739775 w 1671"/>
              <a:gd name="T9" fmla="*/ 796925 h 801"/>
              <a:gd name="T10" fmla="*/ 944562 w 1671"/>
              <a:gd name="T11" fmla="*/ 684213 h 801"/>
              <a:gd name="T12" fmla="*/ 1146175 w 1671"/>
              <a:gd name="T13" fmla="*/ 976313 h 801"/>
              <a:gd name="T14" fmla="*/ 1373187 w 1671"/>
              <a:gd name="T15" fmla="*/ 438150 h 801"/>
              <a:gd name="T16" fmla="*/ 1622425 w 1671"/>
              <a:gd name="T17" fmla="*/ 0 h 801"/>
              <a:gd name="T18" fmla="*/ 1838325 w 1671"/>
              <a:gd name="T19" fmla="*/ 1063625 h 801"/>
              <a:gd name="T20" fmla="*/ 2027237 w 1671"/>
              <a:gd name="T21" fmla="*/ 671513 h 801"/>
              <a:gd name="T22" fmla="*/ 2155825 w 1671"/>
              <a:gd name="T23" fmla="*/ 301625 h 801"/>
              <a:gd name="T24" fmla="*/ 2279650 w 1671"/>
              <a:gd name="T25" fmla="*/ 714375 h 801"/>
              <a:gd name="T26" fmla="*/ 2403475 w 1671"/>
              <a:gd name="T27" fmla="*/ 1047750 h 801"/>
              <a:gd name="T28" fmla="*/ 2527300 w 1671"/>
              <a:gd name="T29" fmla="*/ 1179513 h 801"/>
              <a:gd name="T30" fmla="*/ 2651125 w 1671"/>
              <a:gd name="T31" fmla="*/ 860425 h 8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1"/>
              <a:gd name="T49" fmla="*/ 0 h 801"/>
              <a:gd name="T50" fmla="*/ 1671 w 1671"/>
              <a:gd name="T51" fmla="*/ 801 h 8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1" h="801">
                <a:moveTo>
                  <a:pt x="0" y="736"/>
                </a:moveTo>
                <a:lnTo>
                  <a:pt x="119" y="660"/>
                </a:lnTo>
                <a:lnTo>
                  <a:pt x="217" y="800"/>
                </a:lnTo>
                <a:lnTo>
                  <a:pt x="329" y="431"/>
                </a:lnTo>
                <a:lnTo>
                  <a:pt x="466" y="502"/>
                </a:lnTo>
                <a:lnTo>
                  <a:pt x="595" y="431"/>
                </a:lnTo>
                <a:lnTo>
                  <a:pt x="722" y="615"/>
                </a:lnTo>
                <a:lnTo>
                  <a:pt x="865" y="276"/>
                </a:lnTo>
                <a:lnTo>
                  <a:pt x="1022" y="0"/>
                </a:lnTo>
                <a:lnTo>
                  <a:pt x="1158" y="670"/>
                </a:lnTo>
                <a:lnTo>
                  <a:pt x="1277" y="423"/>
                </a:lnTo>
                <a:lnTo>
                  <a:pt x="1358" y="190"/>
                </a:lnTo>
                <a:lnTo>
                  <a:pt x="1436" y="450"/>
                </a:lnTo>
                <a:lnTo>
                  <a:pt x="1514" y="660"/>
                </a:lnTo>
                <a:lnTo>
                  <a:pt x="1592" y="743"/>
                </a:lnTo>
                <a:lnTo>
                  <a:pt x="1670" y="542"/>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48" name="Oval 13">
            <a:extLst>
              <a:ext uri="{FF2B5EF4-FFF2-40B4-BE49-F238E27FC236}">
                <a16:creationId xmlns:a16="http://schemas.microsoft.com/office/drawing/2014/main" id="{A4EAA279-AAE4-4163-A1A9-D838552C4FE6}"/>
              </a:ext>
            </a:extLst>
          </p:cNvPr>
          <p:cNvSpPr>
            <a:spLocks noChangeArrowheads="1"/>
          </p:cNvSpPr>
          <p:nvPr/>
        </p:nvSpPr>
        <p:spPr bwMode="auto">
          <a:xfrm>
            <a:off x="694536" y="51397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9" name="Oval 14">
            <a:extLst>
              <a:ext uri="{FF2B5EF4-FFF2-40B4-BE49-F238E27FC236}">
                <a16:creationId xmlns:a16="http://schemas.microsoft.com/office/drawing/2014/main" id="{ED72207A-5DD0-4AAD-829A-B9005F71F7BA}"/>
              </a:ext>
            </a:extLst>
          </p:cNvPr>
          <p:cNvSpPr>
            <a:spLocks noChangeArrowheads="1"/>
          </p:cNvSpPr>
          <p:nvPr/>
        </p:nvSpPr>
        <p:spPr bwMode="auto">
          <a:xfrm>
            <a:off x="883448" y="50222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0" name="Oval 15">
            <a:extLst>
              <a:ext uri="{FF2B5EF4-FFF2-40B4-BE49-F238E27FC236}">
                <a16:creationId xmlns:a16="http://schemas.microsoft.com/office/drawing/2014/main" id="{B7623033-48B1-4FC4-ADAB-2F530C1BE84C}"/>
              </a:ext>
            </a:extLst>
          </p:cNvPr>
          <p:cNvSpPr>
            <a:spLocks noChangeArrowheads="1"/>
          </p:cNvSpPr>
          <p:nvPr/>
        </p:nvSpPr>
        <p:spPr bwMode="auto">
          <a:xfrm>
            <a:off x="1042198" y="52413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1" name="Oval 16">
            <a:extLst>
              <a:ext uri="{FF2B5EF4-FFF2-40B4-BE49-F238E27FC236}">
                <a16:creationId xmlns:a16="http://schemas.microsoft.com/office/drawing/2014/main" id="{F6E09CD8-71C6-4929-B6FB-E10B437AF88D}"/>
              </a:ext>
            </a:extLst>
          </p:cNvPr>
          <p:cNvSpPr>
            <a:spLocks noChangeArrowheads="1"/>
          </p:cNvSpPr>
          <p:nvPr/>
        </p:nvSpPr>
        <p:spPr bwMode="auto">
          <a:xfrm>
            <a:off x="1219998" y="46634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2" name="Oval 17">
            <a:extLst>
              <a:ext uri="{FF2B5EF4-FFF2-40B4-BE49-F238E27FC236}">
                <a16:creationId xmlns:a16="http://schemas.microsoft.com/office/drawing/2014/main" id="{52FB2F34-3D9C-4041-A907-844284628D95}"/>
              </a:ext>
            </a:extLst>
          </p:cNvPr>
          <p:cNvSpPr>
            <a:spLocks noChangeArrowheads="1"/>
          </p:cNvSpPr>
          <p:nvPr/>
        </p:nvSpPr>
        <p:spPr bwMode="auto">
          <a:xfrm>
            <a:off x="1434311" y="47730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3" name="Oval 18">
            <a:extLst>
              <a:ext uri="{FF2B5EF4-FFF2-40B4-BE49-F238E27FC236}">
                <a16:creationId xmlns:a16="http://schemas.microsoft.com/office/drawing/2014/main" id="{DF572181-D5CB-4E2E-9049-87B64E9CEB2E}"/>
              </a:ext>
            </a:extLst>
          </p:cNvPr>
          <p:cNvSpPr>
            <a:spLocks noChangeArrowheads="1"/>
          </p:cNvSpPr>
          <p:nvPr/>
        </p:nvSpPr>
        <p:spPr bwMode="auto">
          <a:xfrm>
            <a:off x="1639097" y="46555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4" name="Oval 19">
            <a:extLst>
              <a:ext uri="{FF2B5EF4-FFF2-40B4-BE49-F238E27FC236}">
                <a16:creationId xmlns:a16="http://schemas.microsoft.com/office/drawing/2014/main" id="{D42E7497-A3D6-4F11-9738-8A81CC1D6B9E}"/>
              </a:ext>
            </a:extLst>
          </p:cNvPr>
          <p:cNvSpPr>
            <a:spLocks noChangeArrowheads="1"/>
          </p:cNvSpPr>
          <p:nvPr/>
        </p:nvSpPr>
        <p:spPr bwMode="auto">
          <a:xfrm>
            <a:off x="1839123" y="49413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5" name="Oval 20">
            <a:extLst>
              <a:ext uri="{FF2B5EF4-FFF2-40B4-BE49-F238E27FC236}">
                <a16:creationId xmlns:a16="http://schemas.microsoft.com/office/drawing/2014/main" id="{8440E4F5-2A9D-4D26-9B5A-14D4E4F150E2}"/>
              </a:ext>
            </a:extLst>
          </p:cNvPr>
          <p:cNvSpPr>
            <a:spLocks noChangeArrowheads="1"/>
          </p:cNvSpPr>
          <p:nvPr/>
        </p:nvSpPr>
        <p:spPr bwMode="auto">
          <a:xfrm>
            <a:off x="2067723" y="44126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6" name="Oval 21">
            <a:extLst>
              <a:ext uri="{FF2B5EF4-FFF2-40B4-BE49-F238E27FC236}">
                <a16:creationId xmlns:a16="http://schemas.microsoft.com/office/drawing/2014/main" id="{A9C8E70D-166B-4DFE-AE12-A7C286F62161}"/>
              </a:ext>
            </a:extLst>
          </p:cNvPr>
          <p:cNvSpPr>
            <a:spLocks noChangeArrowheads="1"/>
          </p:cNvSpPr>
          <p:nvPr/>
        </p:nvSpPr>
        <p:spPr bwMode="auto">
          <a:xfrm>
            <a:off x="2315373" y="39872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7" name="Oval 22">
            <a:extLst>
              <a:ext uri="{FF2B5EF4-FFF2-40B4-BE49-F238E27FC236}">
                <a16:creationId xmlns:a16="http://schemas.microsoft.com/office/drawing/2014/main" id="{506F371B-CDCA-4D15-8422-F1FC56AFDAB2}"/>
              </a:ext>
            </a:extLst>
          </p:cNvPr>
          <p:cNvSpPr>
            <a:spLocks noChangeArrowheads="1"/>
          </p:cNvSpPr>
          <p:nvPr/>
        </p:nvSpPr>
        <p:spPr bwMode="auto">
          <a:xfrm>
            <a:off x="2532861" y="50349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8" name="Oval 23">
            <a:extLst>
              <a:ext uri="{FF2B5EF4-FFF2-40B4-BE49-F238E27FC236}">
                <a16:creationId xmlns:a16="http://schemas.microsoft.com/office/drawing/2014/main" id="{E22185C4-4EE7-42D6-9EF0-60FEF0AC7C1F}"/>
              </a:ext>
            </a:extLst>
          </p:cNvPr>
          <p:cNvSpPr>
            <a:spLocks noChangeArrowheads="1"/>
          </p:cNvSpPr>
          <p:nvPr/>
        </p:nvSpPr>
        <p:spPr bwMode="auto">
          <a:xfrm>
            <a:off x="2726536" y="46507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9" name="Oval 24">
            <a:extLst>
              <a:ext uri="{FF2B5EF4-FFF2-40B4-BE49-F238E27FC236}">
                <a16:creationId xmlns:a16="http://schemas.microsoft.com/office/drawing/2014/main" id="{D40E5C92-1860-4B3C-86CD-D84B4AADE6CA}"/>
              </a:ext>
            </a:extLst>
          </p:cNvPr>
          <p:cNvSpPr>
            <a:spLocks noChangeArrowheads="1"/>
          </p:cNvSpPr>
          <p:nvPr/>
        </p:nvSpPr>
        <p:spPr bwMode="auto">
          <a:xfrm>
            <a:off x="2850361" y="42761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0" name="Oval 25">
            <a:extLst>
              <a:ext uri="{FF2B5EF4-FFF2-40B4-BE49-F238E27FC236}">
                <a16:creationId xmlns:a16="http://schemas.microsoft.com/office/drawing/2014/main" id="{C81B542C-5CB6-4BC4-9784-FD7F32C7FA18}"/>
              </a:ext>
            </a:extLst>
          </p:cNvPr>
          <p:cNvSpPr>
            <a:spLocks noChangeArrowheads="1"/>
          </p:cNvSpPr>
          <p:nvPr/>
        </p:nvSpPr>
        <p:spPr bwMode="auto">
          <a:xfrm>
            <a:off x="2974186" y="4687303"/>
            <a:ext cx="52387"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1" name="Oval 26">
            <a:extLst>
              <a:ext uri="{FF2B5EF4-FFF2-40B4-BE49-F238E27FC236}">
                <a16:creationId xmlns:a16="http://schemas.microsoft.com/office/drawing/2014/main" id="{942F6770-2376-45BB-B926-5F1A9CC8D22C}"/>
              </a:ext>
            </a:extLst>
          </p:cNvPr>
          <p:cNvSpPr>
            <a:spLocks noChangeArrowheads="1"/>
          </p:cNvSpPr>
          <p:nvPr/>
        </p:nvSpPr>
        <p:spPr bwMode="auto">
          <a:xfrm>
            <a:off x="3098011" y="50222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2" name="Oval 27">
            <a:extLst>
              <a:ext uri="{FF2B5EF4-FFF2-40B4-BE49-F238E27FC236}">
                <a16:creationId xmlns:a16="http://schemas.microsoft.com/office/drawing/2014/main" id="{5F205F68-4994-4088-A0F3-DD9412C926AB}"/>
              </a:ext>
            </a:extLst>
          </p:cNvPr>
          <p:cNvSpPr>
            <a:spLocks noChangeArrowheads="1"/>
          </p:cNvSpPr>
          <p:nvPr/>
        </p:nvSpPr>
        <p:spPr bwMode="auto">
          <a:xfrm>
            <a:off x="3221836" y="5152439"/>
            <a:ext cx="52387" cy="5238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3" name="Oval 28">
            <a:extLst>
              <a:ext uri="{FF2B5EF4-FFF2-40B4-BE49-F238E27FC236}">
                <a16:creationId xmlns:a16="http://schemas.microsoft.com/office/drawing/2014/main" id="{CA7D4D36-EAD4-4ADA-A77B-56425D7C7E44}"/>
              </a:ext>
            </a:extLst>
          </p:cNvPr>
          <p:cNvSpPr>
            <a:spLocks noChangeArrowheads="1"/>
          </p:cNvSpPr>
          <p:nvPr/>
        </p:nvSpPr>
        <p:spPr bwMode="auto">
          <a:xfrm>
            <a:off x="3345661" y="48349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4" name="Freeform 30">
            <a:extLst>
              <a:ext uri="{FF2B5EF4-FFF2-40B4-BE49-F238E27FC236}">
                <a16:creationId xmlns:a16="http://schemas.microsoft.com/office/drawing/2014/main" id="{DC3C2E71-92F7-4A0C-9F56-D1C3B8F4BBB8}"/>
              </a:ext>
            </a:extLst>
          </p:cNvPr>
          <p:cNvSpPr>
            <a:spLocks/>
          </p:cNvSpPr>
          <p:nvPr/>
        </p:nvSpPr>
        <p:spPr bwMode="auto">
          <a:xfrm>
            <a:off x="3372647" y="4419014"/>
            <a:ext cx="2281238" cy="1271588"/>
          </a:xfrm>
          <a:custGeom>
            <a:avLst/>
            <a:gdLst>
              <a:gd name="T0" fmla="*/ 0 w 1437"/>
              <a:gd name="T1" fmla="*/ 444500 h 801"/>
              <a:gd name="T2" fmla="*/ 188913 w 1437"/>
              <a:gd name="T3" fmla="*/ 1047750 h 801"/>
              <a:gd name="T4" fmla="*/ 342900 w 1437"/>
              <a:gd name="T5" fmla="*/ 1270000 h 801"/>
              <a:gd name="T6" fmla="*/ 520700 w 1437"/>
              <a:gd name="T7" fmla="*/ 684213 h 801"/>
              <a:gd name="T8" fmla="*/ 738188 w 1437"/>
              <a:gd name="T9" fmla="*/ 796925 h 801"/>
              <a:gd name="T10" fmla="*/ 942975 w 1437"/>
              <a:gd name="T11" fmla="*/ 684213 h 801"/>
              <a:gd name="T12" fmla="*/ 1144588 w 1437"/>
              <a:gd name="T13" fmla="*/ 976313 h 801"/>
              <a:gd name="T14" fmla="*/ 1373188 w 1437"/>
              <a:gd name="T15" fmla="*/ 438150 h 801"/>
              <a:gd name="T16" fmla="*/ 1620838 w 1437"/>
              <a:gd name="T17" fmla="*/ 0 h 801"/>
              <a:gd name="T18" fmla="*/ 1836738 w 1437"/>
              <a:gd name="T19" fmla="*/ 1063625 h 801"/>
              <a:gd name="T20" fmla="*/ 2027238 w 1437"/>
              <a:gd name="T21" fmla="*/ 671513 h 801"/>
              <a:gd name="T22" fmla="*/ 2154238 w 1437"/>
              <a:gd name="T23" fmla="*/ 301625 h 801"/>
              <a:gd name="T24" fmla="*/ 2279651 w 1437"/>
              <a:gd name="T25" fmla="*/ 260350 h 8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7"/>
              <a:gd name="T40" fmla="*/ 0 h 801"/>
              <a:gd name="T41" fmla="*/ 1437 w 1437"/>
              <a:gd name="T42" fmla="*/ 801 h 8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7" h="801">
                <a:moveTo>
                  <a:pt x="0" y="280"/>
                </a:moveTo>
                <a:lnTo>
                  <a:pt x="119" y="660"/>
                </a:lnTo>
                <a:lnTo>
                  <a:pt x="216" y="800"/>
                </a:lnTo>
                <a:lnTo>
                  <a:pt x="328" y="431"/>
                </a:lnTo>
                <a:lnTo>
                  <a:pt x="465" y="502"/>
                </a:lnTo>
                <a:lnTo>
                  <a:pt x="594" y="431"/>
                </a:lnTo>
                <a:lnTo>
                  <a:pt x="721" y="615"/>
                </a:lnTo>
                <a:lnTo>
                  <a:pt x="865" y="276"/>
                </a:lnTo>
                <a:lnTo>
                  <a:pt x="1021" y="0"/>
                </a:lnTo>
                <a:lnTo>
                  <a:pt x="1157" y="670"/>
                </a:lnTo>
                <a:lnTo>
                  <a:pt x="1277" y="423"/>
                </a:lnTo>
                <a:lnTo>
                  <a:pt x="1357" y="190"/>
                </a:lnTo>
                <a:lnTo>
                  <a:pt x="1436" y="164"/>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65" name="Oval 31">
            <a:extLst>
              <a:ext uri="{FF2B5EF4-FFF2-40B4-BE49-F238E27FC236}">
                <a16:creationId xmlns:a16="http://schemas.microsoft.com/office/drawing/2014/main" id="{DD09024F-94A2-48C2-8AEA-71FD30DFF383}"/>
              </a:ext>
            </a:extLst>
          </p:cNvPr>
          <p:cNvSpPr>
            <a:spLocks noChangeArrowheads="1"/>
          </p:cNvSpPr>
          <p:nvPr/>
        </p:nvSpPr>
        <p:spPr bwMode="auto">
          <a:xfrm>
            <a:off x="3531398" y="54413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6" name="Oval 32">
            <a:extLst>
              <a:ext uri="{FF2B5EF4-FFF2-40B4-BE49-F238E27FC236}">
                <a16:creationId xmlns:a16="http://schemas.microsoft.com/office/drawing/2014/main" id="{3264F47D-B6F4-474A-83AE-825F2D8D9EF8}"/>
              </a:ext>
            </a:extLst>
          </p:cNvPr>
          <p:cNvSpPr>
            <a:spLocks noChangeArrowheads="1"/>
          </p:cNvSpPr>
          <p:nvPr/>
        </p:nvSpPr>
        <p:spPr bwMode="auto">
          <a:xfrm>
            <a:off x="3690148" y="56604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7" name="Oval 33">
            <a:extLst>
              <a:ext uri="{FF2B5EF4-FFF2-40B4-BE49-F238E27FC236}">
                <a16:creationId xmlns:a16="http://schemas.microsoft.com/office/drawing/2014/main" id="{10125210-0AB5-436A-ADE3-2F92F3FFF8FB}"/>
              </a:ext>
            </a:extLst>
          </p:cNvPr>
          <p:cNvSpPr>
            <a:spLocks noChangeArrowheads="1"/>
          </p:cNvSpPr>
          <p:nvPr/>
        </p:nvSpPr>
        <p:spPr bwMode="auto">
          <a:xfrm>
            <a:off x="3867948" y="50825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8" name="Oval 34">
            <a:extLst>
              <a:ext uri="{FF2B5EF4-FFF2-40B4-BE49-F238E27FC236}">
                <a16:creationId xmlns:a16="http://schemas.microsoft.com/office/drawing/2014/main" id="{F465227E-3C8E-48C1-BE59-A321E098AF30}"/>
              </a:ext>
            </a:extLst>
          </p:cNvPr>
          <p:cNvSpPr>
            <a:spLocks noChangeArrowheads="1"/>
          </p:cNvSpPr>
          <p:nvPr/>
        </p:nvSpPr>
        <p:spPr bwMode="auto">
          <a:xfrm>
            <a:off x="4082261" y="51921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9" name="Oval 35">
            <a:extLst>
              <a:ext uri="{FF2B5EF4-FFF2-40B4-BE49-F238E27FC236}">
                <a16:creationId xmlns:a16="http://schemas.microsoft.com/office/drawing/2014/main" id="{D7FC2E2B-5E06-4AA3-894F-2E66C7D67DBF}"/>
              </a:ext>
            </a:extLst>
          </p:cNvPr>
          <p:cNvSpPr>
            <a:spLocks noChangeArrowheads="1"/>
          </p:cNvSpPr>
          <p:nvPr/>
        </p:nvSpPr>
        <p:spPr bwMode="auto">
          <a:xfrm>
            <a:off x="4287047" y="50746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0" name="Oval 36">
            <a:extLst>
              <a:ext uri="{FF2B5EF4-FFF2-40B4-BE49-F238E27FC236}">
                <a16:creationId xmlns:a16="http://schemas.microsoft.com/office/drawing/2014/main" id="{78681F6A-B398-433F-A37E-0674A5FE684C}"/>
              </a:ext>
            </a:extLst>
          </p:cNvPr>
          <p:cNvSpPr>
            <a:spLocks noChangeArrowheads="1"/>
          </p:cNvSpPr>
          <p:nvPr/>
        </p:nvSpPr>
        <p:spPr bwMode="auto">
          <a:xfrm>
            <a:off x="4487073" y="53604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1" name="Oval 37">
            <a:extLst>
              <a:ext uri="{FF2B5EF4-FFF2-40B4-BE49-F238E27FC236}">
                <a16:creationId xmlns:a16="http://schemas.microsoft.com/office/drawing/2014/main" id="{B36E3627-E568-43B4-B6B5-4E82720702FE}"/>
              </a:ext>
            </a:extLst>
          </p:cNvPr>
          <p:cNvSpPr>
            <a:spLocks noChangeArrowheads="1"/>
          </p:cNvSpPr>
          <p:nvPr/>
        </p:nvSpPr>
        <p:spPr bwMode="auto">
          <a:xfrm>
            <a:off x="4715673" y="48317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2" name="Oval 38">
            <a:extLst>
              <a:ext uri="{FF2B5EF4-FFF2-40B4-BE49-F238E27FC236}">
                <a16:creationId xmlns:a16="http://schemas.microsoft.com/office/drawing/2014/main" id="{44CAF3F7-1DF7-4BF6-ACFD-A5A0D7580C30}"/>
              </a:ext>
            </a:extLst>
          </p:cNvPr>
          <p:cNvSpPr>
            <a:spLocks noChangeArrowheads="1"/>
          </p:cNvSpPr>
          <p:nvPr/>
        </p:nvSpPr>
        <p:spPr bwMode="auto">
          <a:xfrm>
            <a:off x="4963323" y="44063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3" name="Oval 39">
            <a:extLst>
              <a:ext uri="{FF2B5EF4-FFF2-40B4-BE49-F238E27FC236}">
                <a16:creationId xmlns:a16="http://schemas.microsoft.com/office/drawing/2014/main" id="{03C8FEF3-E6C6-48C3-A2B1-2D0A630952B0}"/>
              </a:ext>
            </a:extLst>
          </p:cNvPr>
          <p:cNvSpPr>
            <a:spLocks noChangeArrowheads="1"/>
          </p:cNvSpPr>
          <p:nvPr/>
        </p:nvSpPr>
        <p:spPr bwMode="auto">
          <a:xfrm>
            <a:off x="5180811" y="54540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4" name="Oval 40">
            <a:extLst>
              <a:ext uri="{FF2B5EF4-FFF2-40B4-BE49-F238E27FC236}">
                <a16:creationId xmlns:a16="http://schemas.microsoft.com/office/drawing/2014/main" id="{2E1E4534-7C11-4F85-9FEC-419EA25B9226}"/>
              </a:ext>
            </a:extLst>
          </p:cNvPr>
          <p:cNvSpPr>
            <a:spLocks noChangeArrowheads="1"/>
          </p:cNvSpPr>
          <p:nvPr/>
        </p:nvSpPr>
        <p:spPr bwMode="auto">
          <a:xfrm>
            <a:off x="5374486" y="50698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5" name="Oval 41">
            <a:extLst>
              <a:ext uri="{FF2B5EF4-FFF2-40B4-BE49-F238E27FC236}">
                <a16:creationId xmlns:a16="http://schemas.microsoft.com/office/drawing/2014/main" id="{C440971C-5D28-4CD7-983A-C17BF94C2D45}"/>
              </a:ext>
            </a:extLst>
          </p:cNvPr>
          <p:cNvSpPr>
            <a:spLocks noChangeArrowheads="1"/>
          </p:cNvSpPr>
          <p:nvPr/>
        </p:nvSpPr>
        <p:spPr bwMode="auto">
          <a:xfrm>
            <a:off x="5498311" y="46952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6" name="Freeform 42">
            <a:extLst>
              <a:ext uri="{FF2B5EF4-FFF2-40B4-BE49-F238E27FC236}">
                <a16:creationId xmlns:a16="http://schemas.microsoft.com/office/drawing/2014/main" id="{DA26F52B-F1F2-45FC-A287-272AD2362EE4}"/>
              </a:ext>
            </a:extLst>
          </p:cNvPr>
          <p:cNvSpPr>
            <a:spLocks/>
          </p:cNvSpPr>
          <p:nvPr/>
        </p:nvSpPr>
        <p:spPr bwMode="auto">
          <a:xfrm>
            <a:off x="5661823" y="4587289"/>
            <a:ext cx="2284413" cy="857250"/>
          </a:xfrm>
          <a:custGeom>
            <a:avLst/>
            <a:gdLst>
              <a:gd name="T0" fmla="*/ 0 w 1439"/>
              <a:gd name="T1" fmla="*/ 90487 h 540"/>
              <a:gd name="T2" fmla="*/ 188913 w 1439"/>
              <a:gd name="T3" fmla="*/ 196850 h 540"/>
              <a:gd name="T4" fmla="*/ 344488 w 1439"/>
              <a:gd name="T5" fmla="*/ 0 h 540"/>
              <a:gd name="T6" fmla="*/ 522288 w 1439"/>
              <a:gd name="T7" fmla="*/ 517525 h 540"/>
              <a:gd name="T8" fmla="*/ 739775 w 1439"/>
              <a:gd name="T9" fmla="*/ 417513 h 540"/>
              <a:gd name="T10" fmla="*/ 944563 w 1439"/>
              <a:gd name="T11" fmla="*/ 517525 h 540"/>
              <a:gd name="T12" fmla="*/ 1144588 w 1439"/>
              <a:gd name="T13" fmla="*/ 258762 h 540"/>
              <a:gd name="T14" fmla="*/ 1373188 w 1439"/>
              <a:gd name="T15" fmla="*/ 735012 h 540"/>
              <a:gd name="T16" fmla="*/ 1622425 w 1439"/>
              <a:gd name="T17" fmla="*/ 833438 h 540"/>
              <a:gd name="T18" fmla="*/ 1838326 w 1439"/>
              <a:gd name="T19" fmla="*/ 182562 h 540"/>
              <a:gd name="T20" fmla="*/ 2027238 w 1439"/>
              <a:gd name="T21" fmla="*/ 528637 h 540"/>
              <a:gd name="T22" fmla="*/ 2155826 w 1439"/>
              <a:gd name="T23" fmla="*/ 855663 h 540"/>
              <a:gd name="T24" fmla="*/ 2279651 w 1439"/>
              <a:gd name="T25" fmla="*/ 490537 h 540"/>
              <a:gd name="T26" fmla="*/ 2282826 w 1439"/>
              <a:gd name="T27" fmla="*/ 487362 h 540"/>
              <a:gd name="T28" fmla="*/ 2276476 w 1439"/>
              <a:gd name="T29" fmla="*/ 493712 h 540"/>
              <a:gd name="T30" fmla="*/ 2282826 w 1439"/>
              <a:gd name="T31" fmla="*/ 493712 h 5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9"/>
              <a:gd name="T49" fmla="*/ 0 h 540"/>
              <a:gd name="T50" fmla="*/ 1439 w 1439"/>
              <a:gd name="T51" fmla="*/ 540 h 5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9" h="540">
                <a:moveTo>
                  <a:pt x="0" y="57"/>
                </a:moveTo>
                <a:lnTo>
                  <a:pt x="119" y="124"/>
                </a:lnTo>
                <a:lnTo>
                  <a:pt x="217" y="0"/>
                </a:lnTo>
                <a:lnTo>
                  <a:pt x="329" y="326"/>
                </a:lnTo>
                <a:lnTo>
                  <a:pt x="466" y="263"/>
                </a:lnTo>
                <a:lnTo>
                  <a:pt x="595" y="326"/>
                </a:lnTo>
                <a:lnTo>
                  <a:pt x="721" y="163"/>
                </a:lnTo>
                <a:lnTo>
                  <a:pt x="865" y="463"/>
                </a:lnTo>
                <a:lnTo>
                  <a:pt x="1022" y="525"/>
                </a:lnTo>
                <a:lnTo>
                  <a:pt x="1158" y="115"/>
                </a:lnTo>
                <a:lnTo>
                  <a:pt x="1277" y="333"/>
                </a:lnTo>
                <a:lnTo>
                  <a:pt x="1358" y="539"/>
                </a:lnTo>
                <a:lnTo>
                  <a:pt x="1436" y="309"/>
                </a:lnTo>
                <a:lnTo>
                  <a:pt x="1438" y="307"/>
                </a:lnTo>
                <a:lnTo>
                  <a:pt x="1434" y="311"/>
                </a:lnTo>
                <a:lnTo>
                  <a:pt x="1438" y="311"/>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77" name="Oval 43">
            <a:extLst>
              <a:ext uri="{FF2B5EF4-FFF2-40B4-BE49-F238E27FC236}">
                <a16:creationId xmlns:a16="http://schemas.microsoft.com/office/drawing/2014/main" id="{CFC14324-2CDF-4156-A230-DB0E369DB548}"/>
              </a:ext>
            </a:extLst>
          </p:cNvPr>
          <p:cNvSpPr>
            <a:spLocks noChangeArrowheads="1"/>
          </p:cNvSpPr>
          <p:nvPr/>
        </p:nvSpPr>
        <p:spPr bwMode="auto">
          <a:xfrm>
            <a:off x="5633247" y="46555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8" name="Oval 44">
            <a:extLst>
              <a:ext uri="{FF2B5EF4-FFF2-40B4-BE49-F238E27FC236}">
                <a16:creationId xmlns:a16="http://schemas.microsoft.com/office/drawing/2014/main" id="{7EFAECA4-1EF3-4114-A2A3-F7B415B118AE}"/>
              </a:ext>
            </a:extLst>
          </p:cNvPr>
          <p:cNvSpPr>
            <a:spLocks noChangeArrowheads="1"/>
          </p:cNvSpPr>
          <p:nvPr/>
        </p:nvSpPr>
        <p:spPr bwMode="auto">
          <a:xfrm>
            <a:off x="5822161" y="47587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9" name="Oval 45">
            <a:extLst>
              <a:ext uri="{FF2B5EF4-FFF2-40B4-BE49-F238E27FC236}">
                <a16:creationId xmlns:a16="http://schemas.microsoft.com/office/drawing/2014/main" id="{EFE3B761-7ADD-4633-B5DC-53EB310D58D6}"/>
              </a:ext>
            </a:extLst>
          </p:cNvPr>
          <p:cNvSpPr>
            <a:spLocks noChangeArrowheads="1"/>
          </p:cNvSpPr>
          <p:nvPr/>
        </p:nvSpPr>
        <p:spPr bwMode="auto">
          <a:xfrm>
            <a:off x="5980911" y="4565064"/>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0" name="Oval 46">
            <a:extLst>
              <a:ext uri="{FF2B5EF4-FFF2-40B4-BE49-F238E27FC236}">
                <a16:creationId xmlns:a16="http://schemas.microsoft.com/office/drawing/2014/main" id="{29D0398D-95C1-47B1-BBBC-0A220E1E3BE9}"/>
              </a:ext>
            </a:extLst>
          </p:cNvPr>
          <p:cNvSpPr>
            <a:spLocks noChangeArrowheads="1"/>
          </p:cNvSpPr>
          <p:nvPr/>
        </p:nvSpPr>
        <p:spPr bwMode="auto">
          <a:xfrm>
            <a:off x="6158711" y="50762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1" name="Oval 47">
            <a:extLst>
              <a:ext uri="{FF2B5EF4-FFF2-40B4-BE49-F238E27FC236}">
                <a16:creationId xmlns:a16="http://schemas.microsoft.com/office/drawing/2014/main" id="{66A23B88-D8AE-4A61-8CB9-A6CA7CEF5DBE}"/>
              </a:ext>
            </a:extLst>
          </p:cNvPr>
          <p:cNvSpPr>
            <a:spLocks noChangeArrowheads="1"/>
          </p:cNvSpPr>
          <p:nvPr/>
        </p:nvSpPr>
        <p:spPr bwMode="auto">
          <a:xfrm>
            <a:off x="6373022" y="497940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2" name="Oval 48">
            <a:extLst>
              <a:ext uri="{FF2B5EF4-FFF2-40B4-BE49-F238E27FC236}">
                <a16:creationId xmlns:a16="http://schemas.microsoft.com/office/drawing/2014/main" id="{F7F89DDE-B1B3-4020-BE42-20EA00B3C968}"/>
              </a:ext>
            </a:extLst>
          </p:cNvPr>
          <p:cNvSpPr>
            <a:spLocks noChangeArrowheads="1"/>
          </p:cNvSpPr>
          <p:nvPr/>
        </p:nvSpPr>
        <p:spPr bwMode="auto">
          <a:xfrm>
            <a:off x="6577811" y="5082590"/>
            <a:ext cx="52387" cy="4762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3" name="Oval 49">
            <a:extLst>
              <a:ext uri="{FF2B5EF4-FFF2-40B4-BE49-F238E27FC236}">
                <a16:creationId xmlns:a16="http://schemas.microsoft.com/office/drawing/2014/main" id="{9074370F-4822-44C4-9E13-19D0B466A64B}"/>
              </a:ext>
            </a:extLst>
          </p:cNvPr>
          <p:cNvSpPr>
            <a:spLocks noChangeArrowheads="1"/>
          </p:cNvSpPr>
          <p:nvPr/>
        </p:nvSpPr>
        <p:spPr bwMode="auto">
          <a:xfrm>
            <a:off x="6777836" y="4831764"/>
            <a:ext cx="53975"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4" name="Oval 50">
            <a:extLst>
              <a:ext uri="{FF2B5EF4-FFF2-40B4-BE49-F238E27FC236}">
                <a16:creationId xmlns:a16="http://schemas.microsoft.com/office/drawing/2014/main" id="{1E4EA340-BE4B-4612-AC82-EA9F3039356F}"/>
              </a:ext>
            </a:extLst>
          </p:cNvPr>
          <p:cNvSpPr>
            <a:spLocks noChangeArrowheads="1"/>
          </p:cNvSpPr>
          <p:nvPr/>
        </p:nvSpPr>
        <p:spPr bwMode="auto">
          <a:xfrm>
            <a:off x="7006436" y="529848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5" name="Oval 51">
            <a:extLst>
              <a:ext uri="{FF2B5EF4-FFF2-40B4-BE49-F238E27FC236}">
                <a16:creationId xmlns:a16="http://schemas.microsoft.com/office/drawing/2014/main" id="{3C834253-868E-47AF-9260-2170B0370835}"/>
              </a:ext>
            </a:extLst>
          </p:cNvPr>
          <p:cNvSpPr>
            <a:spLocks noChangeArrowheads="1"/>
          </p:cNvSpPr>
          <p:nvPr/>
        </p:nvSpPr>
        <p:spPr bwMode="auto">
          <a:xfrm>
            <a:off x="7241386" y="5395328"/>
            <a:ext cx="53975"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6" name="Oval 52">
            <a:extLst>
              <a:ext uri="{FF2B5EF4-FFF2-40B4-BE49-F238E27FC236}">
                <a16:creationId xmlns:a16="http://schemas.microsoft.com/office/drawing/2014/main" id="{BCB8B7AF-F93B-43B1-A62D-2E7C4333C859}"/>
              </a:ext>
            </a:extLst>
          </p:cNvPr>
          <p:cNvSpPr>
            <a:spLocks noChangeArrowheads="1"/>
          </p:cNvSpPr>
          <p:nvPr/>
        </p:nvSpPr>
        <p:spPr bwMode="auto">
          <a:xfrm>
            <a:off x="7471572" y="4747628"/>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7" name="Oval 53">
            <a:extLst>
              <a:ext uri="{FF2B5EF4-FFF2-40B4-BE49-F238E27FC236}">
                <a16:creationId xmlns:a16="http://schemas.microsoft.com/office/drawing/2014/main" id="{3E11B74D-3BCE-43C8-A20F-7698EB8A74F1}"/>
              </a:ext>
            </a:extLst>
          </p:cNvPr>
          <p:cNvSpPr>
            <a:spLocks noChangeArrowheads="1"/>
          </p:cNvSpPr>
          <p:nvPr/>
        </p:nvSpPr>
        <p:spPr bwMode="auto">
          <a:xfrm>
            <a:off x="7665247" y="50873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8" name="Oval 54">
            <a:extLst>
              <a:ext uri="{FF2B5EF4-FFF2-40B4-BE49-F238E27FC236}">
                <a16:creationId xmlns:a16="http://schemas.microsoft.com/office/drawing/2014/main" id="{779AF0EA-014D-490D-A50F-82EDF22EB779}"/>
              </a:ext>
            </a:extLst>
          </p:cNvPr>
          <p:cNvSpPr>
            <a:spLocks noChangeArrowheads="1"/>
          </p:cNvSpPr>
          <p:nvPr/>
        </p:nvSpPr>
        <p:spPr bwMode="auto">
          <a:xfrm>
            <a:off x="7789072" y="5419139"/>
            <a:ext cx="52388"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9" name="Oval 55">
            <a:extLst>
              <a:ext uri="{FF2B5EF4-FFF2-40B4-BE49-F238E27FC236}">
                <a16:creationId xmlns:a16="http://schemas.microsoft.com/office/drawing/2014/main" id="{D814F350-4988-48E7-A4C4-F23D6FFCD02D}"/>
              </a:ext>
            </a:extLst>
          </p:cNvPr>
          <p:cNvSpPr>
            <a:spLocks noChangeArrowheads="1"/>
          </p:cNvSpPr>
          <p:nvPr/>
        </p:nvSpPr>
        <p:spPr bwMode="auto">
          <a:xfrm>
            <a:off x="7912897" y="5057189"/>
            <a:ext cx="52388"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90" name="Line 57">
            <a:extLst>
              <a:ext uri="{FF2B5EF4-FFF2-40B4-BE49-F238E27FC236}">
                <a16:creationId xmlns:a16="http://schemas.microsoft.com/office/drawing/2014/main" id="{7B6B654A-DDAF-4566-A470-81A28C30EC9F}"/>
              </a:ext>
            </a:extLst>
          </p:cNvPr>
          <p:cNvSpPr>
            <a:spLocks noChangeShapeType="1"/>
          </p:cNvSpPr>
          <p:nvPr/>
        </p:nvSpPr>
        <p:spPr bwMode="auto">
          <a:xfrm>
            <a:off x="5563397" y="5181014"/>
            <a:ext cx="2362200" cy="0"/>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Tree>
    <p:extLst>
      <p:ext uri="{BB962C8B-B14F-4D97-AF65-F5344CB8AC3E}">
        <p14:creationId xmlns:p14="http://schemas.microsoft.com/office/powerpoint/2010/main" val="16997464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Xbar-Chart For Sample of n=275 on 17 Quizzes</a:t>
            </a:r>
          </a:p>
        </p:txBody>
      </p:sp>
      <p:graphicFrame>
        <p:nvGraphicFramePr>
          <p:cNvPr id="4" name="Object 3">
            <a:extLst>
              <a:ext uri="{FF2B5EF4-FFF2-40B4-BE49-F238E27FC236}">
                <a16:creationId xmlns:a16="http://schemas.microsoft.com/office/drawing/2014/main" id="{61FC5551-3D41-4967-A123-3909EF9F3AAB}"/>
              </a:ext>
            </a:extLst>
          </p:cNvPr>
          <p:cNvGraphicFramePr>
            <a:graphicFrameLocks noChangeAspect="1"/>
          </p:cNvGraphicFramePr>
          <p:nvPr/>
        </p:nvGraphicFramePr>
        <p:xfrm>
          <a:off x="152400" y="914400"/>
          <a:ext cx="8591550" cy="5524500"/>
        </p:xfrm>
        <a:graphic>
          <a:graphicData uri="http://schemas.openxmlformats.org/presentationml/2006/ole">
            <mc:AlternateContent xmlns:mc="http://schemas.openxmlformats.org/markup-compatibility/2006">
              <mc:Choice xmlns:v="urn:schemas-microsoft-com:vml" Requires="v">
                <p:oleObj spid="_x0000_s59398" name="Worksheet" r:id="rId3" imgW="8591595" imgH="5524500" progId="Excel.Sheet.12">
                  <p:embed/>
                </p:oleObj>
              </mc:Choice>
              <mc:Fallback>
                <p:oleObj name="Worksheet" r:id="rId3" imgW="8591595" imgH="5524500" progId="Excel.Sheet.12">
                  <p:embed/>
                  <p:pic>
                    <p:nvPicPr>
                      <p:cNvPr id="4" name="Object 3">
                        <a:extLst>
                          <a:ext uri="{FF2B5EF4-FFF2-40B4-BE49-F238E27FC236}">
                            <a16:creationId xmlns:a16="http://schemas.microsoft.com/office/drawing/2014/main" id="{61FC5551-3D41-4967-A123-3909EF9F3AAB}"/>
                          </a:ext>
                        </a:extLst>
                      </p:cNvPr>
                      <p:cNvPicPr/>
                      <p:nvPr/>
                    </p:nvPicPr>
                    <p:blipFill>
                      <a:blip r:embed="rId4"/>
                      <a:stretch>
                        <a:fillRect/>
                      </a:stretch>
                    </p:blipFill>
                    <p:spPr>
                      <a:xfrm>
                        <a:off x="152400" y="914400"/>
                        <a:ext cx="8591550" cy="5524500"/>
                      </a:xfrm>
                      <a:prstGeom prst="rect">
                        <a:avLst/>
                      </a:prstGeom>
                    </p:spPr>
                  </p:pic>
                </p:oleObj>
              </mc:Fallback>
            </mc:AlternateContent>
          </a:graphicData>
        </a:graphic>
      </p:graphicFrame>
    </p:spTree>
    <p:extLst>
      <p:ext uri="{BB962C8B-B14F-4D97-AF65-F5344CB8AC3E}">
        <p14:creationId xmlns:p14="http://schemas.microsoft.com/office/powerpoint/2010/main" val="3627090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X-Chart For Sample of n=275 on 17 Quizzes</a:t>
            </a:r>
          </a:p>
        </p:txBody>
      </p:sp>
      <p:graphicFrame>
        <p:nvGraphicFramePr>
          <p:cNvPr id="2" name="Object 1">
            <a:extLst>
              <a:ext uri="{FF2B5EF4-FFF2-40B4-BE49-F238E27FC236}">
                <a16:creationId xmlns:a16="http://schemas.microsoft.com/office/drawing/2014/main" id="{CCDE7A31-433D-489E-83A1-DCDD0DBA3C2A}"/>
              </a:ext>
            </a:extLst>
          </p:cNvPr>
          <p:cNvGraphicFramePr>
            <a:graphicFrameLocks noChangeAspect="1"/>
          </p:cNvGraphicFramePr>
          <p:nvPr/>
        </p:nvGraphicFramePr>
        <p:xfrm>
          <a:off x="152400" y="838200"/>
          <a:ext cx="8582025" cy="5543550"/>
        </p:xfrm>
        <a:graphic>
          <a:graphicData uri="http://schemas.openxmlformats.org/presentationml/2006/ole">
            <mc:AlternateContent xmlns:mc="http://schemas.openxmlformats.org/markup-compatibility/2006">
              <mc:Choice xmlns:v="urn:schemas-microsoft-com:vml" Requires="v">
                <p:oleObj spid="_x0000_s60422" name="Worksheet" r:id="rId3" imgW="8581913" imgH="5543550" progId="Excel.Sheet.12">
                  <p:embed/>
                </p:oleObj>
              </mc:Choice>
              <mc:Fallback>
                <p:oleObj name="Worksheet" r:id="rId3" imgW="8581913" imgH="5543550" progId="Excel.Sheet.12">
                  <p:embed/>
                  <p:pic>
                    <p:nvPicPr>
                      <p:cNvPr id="2" name="Object 1">
                        <a:extLst>
                          <a:ext uri="{FF2B5EF4-FFF2-40B4-BE49-F238E27FC236}">
                            <a16:creationId xmlns:a16="http://schemas.microsoft.com/office/drawing/2014/main" id="{CCDE7A31-433D-489E-83A1-DCDD0DBA3C2A}"/>
                          </a:ext>
                        </a:extLst>
                      </p:cNvPr>
                      <p:cNvPicPr/>
                      <p:nvPr/>
                    </p:nvPicPr>
                    <p:blipFill>
                      <a:blip r:embed="rId4"/>
                      <a:stretch>
                        <a:fillRect/>
                      </a:stretch>
                    </p:blipFill>
                    <p:spPr>
                      <a:xfrm>
                        <a:off x="152400" y="838200"/>
                        <a:ext cx="8582025" cy="5543550"/>
                      </a:xfrm>
                      <a:prstGeom prst="rect">
                        <a:avLst/>
                      </a:prstGeom>
                    </p:spPr>
                  </p:pic>
                </p:oleObj>
              </mc:Fallback>
            </mc:AlternateContent>
          </a:graphicData>
        </a:graphic>
      </p:graphicFrame>
    </p:spTree>
    <p:extLst>
      <p:ext uri="{BB962C8B-B14F-4D97-AF65-F5344CB8AC3E}">
        <p14:creationId xmlns:p14="http://schemas.microsoft.com/office/powerpoint/2010/main" val="26753226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P-Chart For Sample of n=275 on 17 Quizzes (DUF)</a:t>
            </a:r>
          </a:p>
        </p:txBody>
      </p:sp>
      <p:graphicFrame>
        <p:nvGraphicFramePr>
          <p:cNvPr id="2" name="Object 1">
            <a:extLst>
              <a:ext uri="{FF2B5EF4-FFF2-40B4-BE49-F238E27FC236}">
                <a16:creationId xmlns:a16="http://schemas.microsoft.com/office/drawing/2014/main" id="{3DC46C6F-26BB-4734-B039-ADE9FF34B17F}"/>
              </a:ext>
            </a:extLst>
          </p:cNvPr>
          <p:cNvGraphicFramePr>
            <a:graphicFrameLocks noChangeAspect="1"/>
          </p:cNvGraphicFramePr>
          <p:nvPr/>
        </p:nvGraphicFramePr>
        <p:xfrm>
          <a:off x="152400" y="838200"/>
          <a:ext cx="8721604" cy="5638800"/>
        </p:xfrm>
        <a:graphic>
          <a:graphicData uri="http://schemas.openxmlformats.org/presentationml/2006/ole">
            <mc:AlternateContent xmlns:mc="http://schemas.openxmlformats.org/markup-compatibility/2006">
              <mc:Choice xmlns:v="urn:schemas-microsoft-com:vml" Requires="v">
                <p:oleObj spid="_x0000_s61446" name="Worksheet" r:id="rId3" imgW="8515216" imgH="5505450" progId="Excel.Sheet.12">
                  <p:embed/>
                </p:oleObj>
              </mc:Choice>
              <mc:Fallback>
                <p:oleObj name="Worksheet" r:id="rId3" imgW="8515216" imgH="5505450" progId="Excel.Sheet.12">
                  <p:embed/>
                  <p:pic>
                    <p:nvPicPr>
                      <p:cNvPr id="2" name="Object 1">
                        <a:extLst>
                          <a:ext uri="{FF2B5EF4-FFF2-40B4-BE49-F238E27FC236}">
                            <a16:creationId xmlns:a16="http://schemas.microsoft.com/office/drawing/2014/main" id="{3DC46C6F-26BB-4734-B039-ADE9FF34B17F}"/>
                          </a:ext>
                        </a:extLst>
                      </p:cNvPr>
                      <p:cNvPicPr/>
                      <p:nvPr/>
                    </p:nvPicPr>
                    <p:blipFill>
                      <a:blip r:embed="rId4"/>
                      <a:stretch>
                        <a:fillRect/>
                      </a:stretch>
                    </p:blipFill>
                    <p:spPr>
                      <a:xfrm>
                        <a:off x="152400" y="838200"/>
                        <a:ext cx="8721604" cy="5638800"/>
                      </a:xfrm>
                      <a:prstGeom prst="rect">
                        <a:avLst/>
                      </a:prstGeom>
                    </p:spPr>
                  </p:pic>
                </p:oleObj>
              </mc:Fallback>
            </mc:AlternateContent>
          </a:graphicData>
        </a:graphic>
      </p:graphicFrame>
    </p:spTree>
    <p:extLst>
      <p:ext uri="{BB962C8B-B14F-4D97-AF65-F5344CB8AC3E}">
        <p14:creationId xmlns:p14="http://schemas.microsoft.com/office/powerpoint/2010/main" val="19697085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C-Chart For Sample of n=275 on 17 Quizzes (Quizzes Not Taken)</a:t>
            </a:r>
          </a:p>
        </p:txBody>
      </p:sp>
      <p:graphicFrame>
        <p:nvGraphicFramePr>
          <p:cNvPr id="2" name="Object 1">
            <a:extLst>
              <a:ext uri="{FF2B5EF4-FFF2-40B4-BE49-F238E27FC236}">
                <a16:creationId xmlns:a16="http://schemas.microsoft.com/office/drawing/2014/main" id="{6D062C8C-4AD6-4AE4-AA0F-B380F1FF0062}"/>
              </a:ext>
            </a:extLst>
          </p:cNvPr>
          <p:cNvGraphicFramePr>
            <a:graphicFrameLocks noChangeAspect="1"/>
          </p:cNvGraphicFramePr>
          <p:nvPr/>
        </p:nvGraphicFramePr>
        <p:xfrm>
          <a:off x="76200" y="838200"/>
          <a:ext cx="10051121" cy="5562600"/>
        </p:xfrm>
        <a:graphic>
          <a:graphicData uri="http://schemas.openxmlformats.org/presentationml/2006/ole">
            <mc:AlternateContent xmlns:mc="http://schemas.openxmlformats.org/markup-compatibility/2006">
              <mc:Choice xmlns:v="urn:schemas-microsoft-com:vml" Requires="v">
                <p:oleObj spid="_x0000_s62470" name="Worksheet" r:id="rId3" imgW="8467882" imgH="4686300" progId="Excel.Sheet.12">
                  <p:embed/>
                </p:oleObj>
              </mc:Choice>
              <mc:Fallback>
                <p:oleObj name="Worksheet" r:id="rId3" imgW="8467882" imgH="4686300" progId="Excel.Sheet.12">
                  <p:embed/>
                  <p:pic>
                    <p:nvPicPr>
                      <p:cNvPr id="2" name="Object 1">
                        <a:extLst>
                          <a:ext uri="{FF2B5EF4-FFF2-40B4-BE49-F238E27FC236}">
                            <a16:creationId xmlns:a16="http://schemas.microsoft.com/office/drawing/2014/main" id="{6D062C8C-4AD6-4AE4-AA0F-B380F1FF0062}"/>
                          </a:ext>
                        </a:extLst>
                      </p:cNvPr>
                      <p:cNvPicPr/>
                      <p:nvPr/>
                    </p:nvPicPr>
                    <p:blipFill>
                      <a:blip r:embed="rId4"/>
                      <a:stretch>
                        <a:fillRect/>
                      </a:stretch>
                    </p:blipFill>
                    <p:spPr>
                      <a:xfrm>
                        <a:off x="76200" y="838200"/>
                        <a:ext cx="10051121" cy="5562600"/>
                      </a:xfrm>
                      <a:prstGeom prst="rect">
                        <a:avLst/>
                      </a:prstGeom>
                    </p:spPr>
                  </p:pic>
                </p:oleObj>
              </mc:Fallback>
            </mc:AlternateContent>
          </a:graphicData>
        </a:graphic>
      </p:graphicFrame>
    </p:spTree>
    <p:extLst>
      <p:ext uri="{BB962C8B-B14F-4D97-AF65-F5344CB8AC3E}">
        <p14:creationId xmlns:p14="http://schemas.microsoft.com/office/powerpoint/2010/main" val="10348119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The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pPr>
            <a:r>
              <a:rPr lang="en-US" dirty="0"/>
              <a:t>In a manufacturing or service </a:t>
            </a:r>
          </a:p>
          <a:p>
            <a:pPr lvl="1">
              <a:spcBef>
                <a:spcPts val="600"/>
              </a:spcBef>
            </a:pPr>
            <a:r>
              <a:rPr lang="en-US" dirty="0"/>
              <a:t>Product or service quality may be lower than expectations</a:t>
            </a:r>
          </a:p>
          <a:p>
            <a:pPr lvl="1">
              <a:spcBef>
                <a:spcPts val="600"/>
              </a:spcBef>
            </a:pPr>
            <a:r>
              <a:rPr lang="en-US" dirty="0"/>
              <a:t>Price may be higher than expectations </a:t>
            </a:r>
          </a:p>
          <a:p>
            <a:pPr lvl="1">
              <a:spcBef>
                <a:spcPts val="600"/>
              </a:spcBef>
            </a:pPr>
            <a:r>
              <a:rPr lang="en-US" dirty="0"/>
              <a:t>Products and services may not be delivered on-time</a:t>
            </a:r>
          </a:p>
          <a:p>
            <a:pPr lvl="1">
              <a:spcBef>
                <a:spcPts val="600"/>
              </a:spcBef>
            </a:pPr>
            <a:r>
              <a:rPr lang="en-US" dirty="0"/>
              <a:t>After sales service may be at a low level</a:t>
            </a:r>
          </a:p>
          <a:p>
            <a:pPr>
              <a:spcBef>
                <a:spcPts val="600"/>
              </a:spcBef>
            </a:pPr>
            <a:r>
              <a:rPr lang="en-US" dirty="0"/>
              <a:t>We can not rely of subjective statements and opinions</a:t>
            </a:r>
          </a:p>
          <a:p>
            <a:pPr lvl="1">
              <a:lnSpc>
                <a:spcPct val="90000"/>
              </a:lnSpc>
              <a:spcBef>
                <a:spcPts val="600"/>
              </a:spcBef>
            </a:pPr>
            <a:r>
              <a:rPr lang="en-US" dirty="0"/>
              <a:t>We need to collect data on performance measures that drive customer satisfaction</a:t>
            </a:r>
          </a:p>
          <a:p>
            <a:pPr lvl="1">
              <a:lnSpc>
                <a:spcPct val="90000"/>
              </a:lnSpc>
              <a:spcBef>
                <a:spcPts val="600"/>
              </a:spcBef>
            </a:pPr>
            <a:r>
              <a:rPr lang="en-US" dirty="0"/>
              <a:t>Quality, Cost, Time, Variety</a:t>
            </a:r>
          </a:p>
          <a:p>
            <a:r>
              <a:rPr lang="en-US" dirty="0"/>
              <a:t>Processes with greater variability are judged less satisfactory than those with consistent, predictable performance. </a:t>
            </a:r>
          </a:p>
          <a:p>
            <a:r>
              <a:rPr lang="en-US" dirty="0"/>
              <a:t>All internal and external performance measures display vary from time to time. </a:t>
            </a:r>
          </a:p>
          <a:p>
            <a:pPr lvl="1"/>
            <a:r>
              <a:rPr lang="en-US" dirty="0"/>
              <a:t>External Measurements - customer satisfaction, product rankings, customer complaints.</a:t>
            </a:r>
          </a:p>
          <a:p>
            <a:pPr lvl="1"/>
            <a:r>
              <a:rPr lang="en-US" dirty="0"/>
              <a:t>Internal Measurements - flow unit cost, quality, time, and variety. </a:t>
            </a:r>
          </a:p>
          <a:p>
            <a:pPr lvl="1">
              <a:lnSpc>
                <a:spcPct val="90000"/>
              </a:lnSpc>
              <a:spcBef>
                <a:spcPts val="600"/>
              </a:spcBef>
            </a:pPr>
            <a:endParaRPr lang="en-US" dirty="0"/>
          </a:p>
          <a:p>
            <a:pPr marL="0" indent="0">
              <a:buNone/>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0EBC2-2771-4836-BA32-495EEC83A83A}"/>
              </a:ext>
            </a:extLst>
          </p:cNvPr>
          <p:cNvSpPr>
            <a:spLocks noGrp="1"/>
          </p:cNvSpPr>
          <p:nvPr>
            <p:ph type="title"/>
          </p:nvPr>
        </p:nvSpPr>
        <p:spPr/>
        <p:txBody>
          <a:bodyPr/>
          <a:lstStyle/>
          <a:p>
            <a:r>
              <a:rPr lang="en-US" dirty="0"/>
              <a:t>Xbar-Chart</a:t>
            </a:r>
          </a:p>
        </p:txBody>
      </p:sp>
      <p:pic>
        <p:nvPicPr>
          <p:cNvPr id="4" name="Picture 3">
            <a:extLst>
              <a:ext uri="{FF2B5EF4-FFF2-40B4-BE49-F238E27FC236}">
                <a16:creationId xmlns:a16="http://schemas.microsoft.com/office/drawing/2014/main" id="{2881020B-4C9E-49FC-AD3E-2B24400CD684}"/>
              </a:ext>
            </a:extLst>
          </p:cNvPr>
          <p:cNvPicPr>
            <a:picLocks noChangeAspect="1"/>
          </p:cNvPicPr>
          <p:nvPr/>
        </p:nvPicPr>
        <p:blipFill>
          <a:blip r:embed="rId3"/>
          <a:stretch>
            <a:fillRect/>
          </a:stretch>
        </p:blipFill>
        <p:spPr>
          <a:xfrm>
            <a:off x="0" y="1021582"/>
            <a:ext cx="12192000" cy="4814835"/>
          </a:xfrm>
          <a:prstGeom prst="rect">
            <a:avLst/>
          </a:prstGeom>
        </p:spPr>
      </p:pic>
      <p:sp>
        <p:nvSpPr>
          <p:cNvPr id="5" name="Rectangle 4">
            <a:extLst>
              <a:ext uri="{FF2B5EF4-FFF2-40B4-BE49-F238E27FC236}">
                <a16:creationId xmlns:a16="http://schemas.microsoft.com/office/drawing/2014/main" id="{837E5065-B95B-4998-969F-6AD5416367A1}"/>
              </a:ext>
            </a:extLst>
          </p:cNvPr>
          <p:cNvSpPr/>
          <p:nvPr/>
        </p:nvSpPr>
        <p:spPr bwMode="auto">
          <a:xfrm>
            <a:off x="228600" y="1241306"/>
            <a:ext cx="11658600" cy="45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6" name="Object 5">
            <a:extLst>
              <a:ext uri="{FF2B5EF4-FFF2-40B4-BE49-F238E27FC236}">
                <a16:creationId xmlns:a16="http://schemas.microsoft.com/office/drawing/2014/main" id="{0AC63385-545A-4500-80B0-8B192F6475B9}"/>
              </a:ext>
            </a:extLst>
          </p:cNvPr>
          <p:cNvGraphicFramePr>
            <a:graphicFrameLocks noChangeAspect="1"/>
          </p:cNvGraphicFramePr>
          <p:nvPr/>
        </p:nvGraphicFramePr>
        <p:xfrm>
          <a:off x="228600" y="1223018"/>
          <a:ext cx="11904041" cy="4473694"/>
        </p:xfrm>
        <a:graphic>
          <a:graphicData uri="http://schemas.openxmlformats.org/presentationml/2006/ole">
            <mc:AlternateContent xmlns:mc="http://schemas.openxmlformats.org/markup-compatibility/2006">
              <mc:Choice xmlns:v="urn:schemas-microsoft-com:vml" Requires="v">
                <p:oleObj spid="_x0000_s63494" name="Worksheet" r:id="rId4" imgW="13963739" imgH="5076688" progId="Excel.Sheet.12">
                  <p:embed/>
                </p:oleObj>
              </mc:Choice>
              <mc:Fallback>
                <p:oleObj name="Worksheet" r:id="rId4" imgW="13963739" imgH="5076688" progId="Excel.Sheet.12">
                  <p:embed/>
                  <p:pic>
                    <p:nvPicPr>
                      <p:cNvPr id="6" name="Object 5">
                        <a:extLst>
                          <a:ext uri="{FF2B5EF4-FFF2-40B4-BE49-F238E27FC236}">
                            <a16:creationId xmlns:a16="http://schemas.microsoft.com/office/drawing/2014/main" id="{0AC63385-545A-4500-80B0-8B192F6475B9}"/>
                          </a:ext>
                        </a:extLst>
                      </p:cNvPr>
                      <p:cNvPicPr/>
                      <p:nvPr/>
                    </p:nvPicPr>
                    <p:blipFill>
                      <a:blip r:embed="rId5"/>
                      <a:stretch>
                        <a:fillRect/>
                      </a:stretch>
                    </p:blipFill>
                    <p:spPr>
                      <a:xfrm>
                        <a:off x="228600" y="1223018"/>
                        <a:ext cx="11904041" cy="4473694"/>
                      </a:xfrm>
                      <a:prstGeom prst="rect">
                        <a:avLst/>
                      </a:prstGeom>
                    </p:spPr>
                  </p:pic>
                </p:oleObj>
              </mc:Fallback>
            </mc:AlternateContent>
          </a:graphicData>
        </a:graphic>
      </p:graphicFrame>
    </p:spTree>
    <p:extLst>
      <p:ext uri="{BB962C8B-B14F-4D97-AF65-F5344CB8AC3E}">
        <p14:creationId xmlns:p14="http://schemas.microsoft.com/office/powerpoint/2010/main" val="400827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676656"/>
          </a:xfrm>
        </p:spPr>
        <p:txBody>
          <a:bodyPr/>
          <a:lstStyle/>
          <a:p>
            <a:r>
              <a:rPr lang="en-US" dirty="0"/>
              <a:t>P-Chart</a:t>
            </a:r>
          </a:p>
        </p:txBody>
      </p:sp>
      <p:graphicFrame>
        <p:nvGraphicFramePr>
          <p:cNvPr id="7" name="Object 6">
            <a:extLst>
              <a:ext uri="{FF2B5EF4-FFF2-40B4-BE49-F238E27FC236}">
                <a16:creationId xmlns:a16="http://schemas.microsoft.com/office/drawing/2014/main" id="{9FF7A2EB-3171-417A-99B3-E6F8FC200ACD}"/>
              </a:ext>
            </a:extLst>
          </p:cNvPr>
          <p:cNvGraphicFramePr>
            <a:graphicFrameLocks noChangeAspect="1"/>
          </p:cNvGraphicFramePr>
          <p:nvPr/>
        </p:nvGraphicFramePr>
        <p:xfrm>
          <a:off x="76200" y="853440"/>
          <a:ext cx="9502516" cy="5547360"/>
        </p:xfrm>
        <a:graphic>
          <a:graphicData uri="http://schemas.openxmlformats.org/presentationml/2006/ole">
            <mc:AlternateContent xmlns:mc="http://schemas.openxmlformats.org/markup-compatibility/2006">
              <mc:Choice xmlns:v="urn:schemas-microsoft-com:vml" Requires="v">
                <p:oleObj spid="_x0000_s64518" name="Worksheet" r:id="rId3" imgW="8924969" imgH="5210312" progId="Excel.Sheet.12">
                  <p:embed/>
                </p:oleObj>
              </mc:Choice>
              <mc:Fallback>
                <p:oleObj name="Worksheet" r:id="rId3" imgW="8924969" imgH="5210312" progId="Excel.Sheet.12">
                  <p:embed/>
                  <p:pic>
                    <p:nvPicPr>
                      <p:cNvPr id="7" name="Object 6">
                        <a:extLst>
                          <a:ext uri="{FF2B5EF4-FFF2-40B4-BE49-F238E27FC236}">
                            <a16:creationId xmlns:a16="http://schemas.microsoft.com/office/drawing/2014/main" id="{9FF7A2EB-3171-417A-99B3-E6F8FC200ACD}"/>
                          </a:ext>
                        </a:extLst>
                      </p:cNvPr>
                      <p:cNvPicPr/>
                      <p:nvPr/>
                    </p:nvPicPr>
                    <p:blipFill>
                      <a:blip r:embed="rId4"/>
                      <a:stretch>
                        <a:fillRect/>
                      </a:stretch>
                    </p:blipFill>
                    <p:spPr>
                      <a:xfrm>
                        <a:off x="76200" y="853440"/>
                        <a:ext cx="9502516" cy="5547360"/>
                      </a:xfrm>
                      <a:prstGeom prst="rect">
                        <a:avLst/>
                      </a:prstGeom>
                    </p:spPr>
                  </p:pic>
                </p:oleObj>
              </mc:Fallback>
            </mc:AlternateContent>
          </a:graphicData>
        </a:graphic>
      </p:graphicFrame>
    </p:spTree>
    <p:extLst>
      <p:ext uri="{BB962C8B-B14F-4D97-AF65-F5344CB8AC3E}">
        <p14:creationId xmlns:p14="http://schemas.microsoft.com/office/powerpoint/2010/main" val="25252740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04152"/>
          </a:xfrm>
        </p:spPr>
        <p:txBody>
          <a:bodyPr/>
          <a:lstStyle/>
          <a:p>
            <a:pPr eaLnBrk="1" hangingPunct="1"/>
            <a:r>
              <a:rPr lang="en-US" dirty="0"/>
              <a:t>Xbar-Chart</a:t>
            </a:r>
          </a:p>
        </p:txBody>
      </p:sp>
      <p:sp>
        <p:nvSpPr>
          <p:cNvPr id="251907" name="Rectangle 3"/>
          <p:cNvSpPr>
            <a:spLocks noGrp="1" noChangeArrowheads="1"/>
          </p:cNvSpPr>
          <p:nvPr>
            <p:ph type="body" idx="1"/>
          </p:nvPr>
        </p:nvSpPr>
        <p:spPr>
          <a:xfrm>
            <a:off x="30480" y="838200"/>
            <a:ext cx="12161520" cy="1143000"/>
          </a:xfrm>
        </p:spPr>
        <p:txBody>
          <a:bodyPr/>
          <a:lstStyle/>
          <a:p>
            <a:pPr marL="0" indent="0">
              <a:lnSpc>
                <a:spcPct val="90000"/>
              </a:lnSpc>
              <a:buNone/>
            </a:pPr>
            <a:r>
              <a:rPr lang="en-US" dirty="0">
                <a:cs typeface="Times New Roman" pitchFamily="18" charset="0"/>
              </a:rPr>
              <a:t>We have collected 17 samples of quizzes. Each formed by the grades of 25 students (sample of size 25, n=5). </a:t>
            </a:r>
          </a:p>
        </p:txBody>
      </p:sp>
      <p:graphicFrame>
        <p:nvGraphicFramePr>
          <p:cNvPr id="12" name="Object 11">
            <a:extLst>
              <a:ext uri="{FF2B5EF4-FFF2-40B4-BE49-F238E27FC236}">
                <a16:creationId xmlns:a16="http://schemas.microsoft.com/office/drawing/2014/main" id="{8A5CA374-65EF-49BA-894E-326BA954E7D7}"/>
              </a:ext>
            </a:extLst>
          </p:cNvPr>
          <p:cNvGraphicFramePr>
            <a:graphicFrameLocks noChangeAspect="1"/>
          </p:cNvGraphicFramePr>
          <p:nvPr/>
        </p:nvGraphicFramePr>
        <p:xfrm>
          <a:off x="55328" y="1981200"/>
          <a:ext cx="12081343" cy="4419600"/>
        </p:xfrm>
        <a:graphic>
          <a:graphicData uri="http://schemas.openxmlformats.org/presentationml/2006/ole">
            <mc:AlternateContent xmlns:mc="http://schemas.openxmlformats.org/markup-compatibility/2006">
              <mc:Choice xmlns:v="urn:schemas-microsoft-com:vml" Requires="v">
                <p:oleObj spid="_x0000_s65542" name="Worksheet" r:id="rId3" imgW="14134923" imgH="5172134" progId="Excel.Sheet.12">
                  <p:embed/>
                </p:oleObj>
              </mc:Choice>
              <mc:Fallback>
                <p:oleObj name="Worksheet" r:id="rId3" imgW="14134923" imgH="5172134" progId="Excel.Sheet.12">
                  <p:embed/>
                  <p:pic>
                    <p:nvPicPr>
                      <p:cNvPr id="12" name="Object 11">
                        <a:extLst>
                          <a:ext uri="{FF2B5EF4-FFF2-40B4-BE49-F238E27FC236}">
                            <a16:creationId xmlns:a16="http://schemas.microsoft.com/office/drawing/2014/main" id="{8A5CA374-65EF-49BA-894E-326BA954E7D7}"/>
                          </a:ext>
                        </a:extLst>
                      </p:cNvPr>
                      <p:cNvPicPr/>
                      <p:nvPr/>
                    </p:nvPicPr>
                    <p:blipFill>
                      <a:blip r:embed="rId4"/>
                      <a:stretch>
                        <a:fillRect/>
                      </a:stretch>
                    </p:blipFill>
                    <p:spPr>
                      <a:xfrm>
                        <a:off x="55328" y="1981200"/>
                        <a:ext cx="12081343" cy="4419600"/>
                      </a:xfrm>
                      <a:prstGeom prst="rect">
                        <a:avLst/>
                      </a:prstGeom>
                    </p:spPr>
                  </p:pic>
                </p:oleObj>
              </mc:Fallback>
            </mc:AlternateContent>
          </a:graphicData>
        </a:graphic>
      </p:graphicFrame>
    </p:spTree>
    <p:extLst>
      <p:ext uri="{BB962C8B-B14F-4D97-AF65-F5344CB8AC3E}">
        <p14:creationId xmlns:p14="http://schemas.microsoft.com/office/powerpoint/2010/main" val="39483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458FF-B459-4350-9A61-8D2498D1F81A}"/>
              </a:ext>
            </a:extLst>
          </p:cNvPr>
          <p:cNvSpPr>
            <a:spLocks noGrp="1"/>
          </p:cNvSpPr>
          <p:nvPr>
            <p:ph type="title"/>
          </p:nvPr>
        </p:nvSpPr>
        <p:spPr/>
        <p:txBody>
          <a:bodyPr/>
          <a:lstStyle/>
          <a:p>
            <a:endParaRPr lang="en-US"/>
          </a:p>
        </p:txBody>
      </p:sp>
      <p:graphicFrame>
        <p:nvGraphicFramePr>
          <p:cNvPr id="4" name="Object 3">
            <a:extLst>
              <a:ext uri="{FF2B5EF4-FFF2-40B4-BE49-F238E27FC236}">
                <a16:creationId xmlns:a16="http://schemas.microsoft.com/office/drawing/2014/main" id="{CC815E62-B0C2-4E3D-BBB7-D33B589B3DB0}"/>
              </a:ext>
            </a:extLst>
          </p:cNvPr>
          <p:cNvGraphicFramePr>
            <a:graphicFrameLocks noChangeAspect="1"/>
          </p:cNvGraphicFramePr>
          <p:nvPr/>
        </p:nvGraphicFramePr>
        <p:xfrm>
          <a:off x="76199" y="914400"/>
          <a:ext cx="12081343" cy="4419600"/>
        </p:xfrm>
        <a:graphic>
          <a:graphicData uri="http://schemas.openxmlformats.org/presentationml/2006/ole">
            <mc:AlternateContent xmlns:mc="http://schemas.openxmlformats.org/markup-compatibility/2006">
              <mc:Choice xmlns:v="urn:schemas-microsoft-com:vml" Requires="v">
                <p:oleObj spid="_x0000_s66566" name="Worksheet" r:id="rId3" imgW="14134923" imgH="5172134" progId="Excel.Sheet.12">
                  <p:embed/>
                </p:oleObj>
              </mc:Choice>
              <mc:Fallback>
                <p:oleObj name="Worksheet" r:id="rId3" imgW="14134923" imgH="5172134" progId="Excel.Sheet.12">
                  <p:embed/>
                  <p:pic>
                    <p:nvPicPr>
                      <p:cNvPr id="4" name="Object 3">
                        <a:extLst>
                          <a:ext uri="{FF2B5EF4-FFF2-40B4-BE49-F238E27FC236}">
                            <a16:creationId xmlns:a16="http://schemas.microsoft.com/office/drawing/2014/main" id="{CC815E62-B0C2-4E3D-BBB7-D33B589B3DB0}"/>
                          </a:ext>
                        </a:extLst>
                      </p:cNvPr>
                      <p:cNvPicPr/>
                      <p:nvPr/>
                    </p:nvPicPr>
                    <p:blipFill>
                      <a:blip r:embed="rId4"/>
                      <a:stretch>
                        <a:fillRect/>
                      </a:stretch>
                    </p:blipFill>
                    <p:spPr>
                      <a:xfrm>
                        <a:off x="76199" y="914400"/>
                        <a:ext cx="12081343" cy="4419600"/>
                      </a:xfrm>
                      <a:prstGeom prst="rect">
                        <a:avLst/>
                      </a:prstGeom>
                    </p:spPr>
                  </p:pic>
                </p:oleObj>
              </mc:Fallback>
            </mc:AlternateContent>
          </a:graphicData>
        </a:graphic>
      </p:graphicFrame>
    </p:spTree>
    <p:extLst>
      <p:ext uri="{BB962C8B-B14F-4D97-AF65-F5344CB8AC3E}">
        <p14:creationId xmlns:p14="http://schemas.microsoft.com/office/powerpoint/2010/main" val="26538265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 y="4764"/>
            <a:ext cx="12185904" cy="752263"/>
          </a:xfrm>
        </p:spPr>
        <p:txBody>
          <a:bodyPr/>
          <a:lstStyle/>
          <a:p>
            <a:pPr eaLnBrk="1" hangingPunct="1"/>
            <a:r>
              <a:rPr lang="en-US" dirty="0"/>
              <a:t>Number of Defects – C-Chart</a:t>
            </a:r>
          </a:p>
        </p:txBody>
      </p:sp>
      <p:sp>
        <p:nvSpPr>
          <p:cNvPr id="28677" name="Text Box 6"/>
          <p:cNvSpPr txBox="1">
            <a:spLocks noChangeArrowheads="1"/>
          </p:cNvSpPr>
          <p:nvPr/>
        </p:nvSpPr>
        <p:spPr bwMode="auto">
          <a:xfrm>
            <a:off x="1524001" y="6629400"/>
            <a:ext cx="3603625" cy="369332"/>
          </a:xfrm>
          <a:prstGeom prst="rect">
            <a:avLst/>
          </a:prstGeom>
          <a:noFill/>
          <a:ln w="9525">
            <a:noFill/>
            <a:miter lim="800000"/>
            <a:headEnd/>
            <a:tailEnd/>
          </a:ln>
        </p:spPr>
        <p:txBody>
          <a:bodyPr>
            <a:spAutoFit/>
          </a:bodyPr>
          <a:lstStyle/>
          <a:p>
            <a:r>
              <a:rPr lang="en-US" sz="900">
                <a:solidFill>
                  <a:schemeClr val="bg2"/>
                </a:solidFill>
              </a:rPr>
              <a:t>Copyright © 2013 Pearson Education Inc. publishing as Prentice Hall</a:t>
            </a:r>
            <a:endParaRPr lang="en-US"/>
          </a:p>
        </p:txBody>
      </p:sp>
      <p:graphicFrame>
        <p:nvGraphicFramePr>
          <p:cNvPr id="2" name="Object 1">
            <a:extLst>
              <a:ext uri="{FF2B5EF4-FFF2-40B4-BE49-F238E27FC236}">
                <a16:creationId xmlns:a16="http://schemas.microsoft.com/office/drawing/2014/main" id="{A1E58597-B8B8-4611-BD92-1BDD8AF46D67}"/>
              </a:ext>
            </a:extLst>
          </p:cNvPr>
          <p:cNvGraphicFramePr>
            <a:graphicFrameLocks noChangeAspect="1"/>
          </p:cNvGraphicFramePr>
          <p:nvPr/>
        </p:nvGraphicFramePr>
        <p:xfrm>
          <a:off x="76200" y="823912"/>
          <a:ext cx="9553097" cy="5576888"/>
        </p:xfrm>
        <a:graphic>
          <a:graphicData uri="http://schemas.openxmlformats.org/presentationml/2006/ole">
            <mc:AlternateContent xmlns:mc="http://schemas.openxmlformats.org/markup-compatibility/2006">
              <mc:Choice xmlns:v="urn:schemas-microsoft-com:vml" Requires="v">
                <p:oleObj spid="_x0000_s67590" name="Worksheet" r:id="rId4" imgW="8924969" imgH="5210312" progId="Excel.Sheet.12">
                  <p:embed/>
                </p:oleObj>
              </mc:Choice>
              <mc:Fallback>
                <p:oleObj name="Worksheet" r:id="rId4" imgW="8924969" imgH="5210312" progId="Excel.Sheet.12">
                  <p:embed/>
                  <p:pic>
                    <p:nvPicPr>
                      <p:cNvPr id="2" name="Object 1">
                        <a:extLst>
                          <a:ext uri="{FF2B5EF4-FFF2-40B4-BE49-F238E27FC236}">
                            <a16:creationId xmlns:a16="http://schemas.microsoft.com/office/drawing/2014/main" id="{A1E58597-B8B8-4611-BD92-1BDD8AF46D67}"/>
                          </a:ext>
                        </a:extLst>
                      </p:cNvPr>
                      <p:cNvPicPr/>
                      <p:nvPr/>
                    </p:nvPicPr>
                    <p:blipFill>
                      <a:blip r:embed="rId5"/>
                      <a:stretch>
                        <a:fillRect/>
                      </a:stretch>
                    </p:blipFill>
                    <p:spPr>
                      <a:xfrm>
                        <a:off x="76200" y="823912"/>
                        <a:ext cx="9553097" cy="5576888"/>
                      </a:xfrm>
                      <a:prstGeom prst="rect">
                        <a:avLst/>
                      </a:prstGeom>
                    </p:spPr>
                  </p:pic>
                </p:oleObj>
              </mc:Fallback>
            </mc:AlternateContent>
          </a:graphicData>
        </a:graphic>
      </p:graphicFrame>
    </p:spTree>
    <p:extLst>
      <p:ext uri="{BB962C8B-B14F-4D97-AF65-F5344CB8AC3E}">
        <p14:creationId xmlns:p14="http://schemas.microsoft.com/office/powerpoint/2010/main" val="22160402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676656"/>
          </a:xfrm>
        </p:spPr>
        <p:txBody>
          <a:bodyPr/>
          <a:lstStyle/>
          <a:p>
            <a:r>
              <a:rPr lang="en-US" dirty="0"/>
              <a:t>P-Chart</a:t>
            </a:r>
          </a:p>
        </p:txBody>
      </p:sp>
      <p:graphicFrame>
        <p:nvGraphicFramePr>
          <p:cNvPr id="7" name="Object 6">
            <a:extLst>
              <a:ext uri="{FF2B5EF4-FFF2-40B4-BE49-F238E27FC236}">
                <a16:creationId xmlns:a16="http://schemas.microsoft.com/office/drawing/2014/main" id="{9FF7A2EB-3171-417A-99B3-E6F8FC200ACD}"/>
              </a:ext>
            </a:extLst>
          </p:cNvPr>
          <p:cNvGraphicFramePr>
            <a:graphicFrameLocks noChangeAspect="1"/>
          </p:cNvGraphicFramePr>
          <p:nvPr/>
        </p:nvGraphicFramePr>
        <p:xfrm>
          <a:off x="76200" y="853440"/>
          <a:ext cx="9502516" cy="5547360"/>
        </p:xfrm>
        <a:graphic>
          <a:graphicData uri="http://schemas.openxmlformats.org/presentationml/2006/ole">
            <mc:AlternateContent xmlns:mc="http://schemas.openxmlformats.org/markup-compatibility/2006">
              <mc:Choice xmlns:v="urn:schemas-microsoft-com:vml" Requires="v">
                <p:oleObj spid="_x0000_s68614" name="Worksheet" r:id="rId3" imgW="8924969" imgH="5210312" progId="Excel.Sheet.12">
                  <p:embed/>
                </p:oleObj>
              </mc:Choice>
              <mc:Fallback>
                <p:oleObj name="Worksheet" r:id="rId3" imgW="8924969" imgH="5210312" progId="Excel.Sheet.12">
                  <p:embed/>
                  <p:pic>
                    <p:nvPicPr>
                      <p:cNvPr id="7" name="Object 6">
                        <a:extLst>
                          <a:ext uri="{FF2B5EF4-FFF2-40B4-BE49-F238E27FC236}">
                            <a16:creationId xmlns:a16="http://schemas.microsoft.com/office/drawing/2014/main" id="{9FF7A2EB-3171-417A-99B3-E6F8FC200ACD}"/>
                          </a:ext>
                        </a:extLst>
                      </p:cNvPr>
                      <p:cNvPicPr/>
                      <p:nvPr/>
                    </p:nvPicPr>
                    <p:blipFill>
                      <a:blip r:embed="rId4"/>
                      <a:stretch>
                        <a:fillRect/>
                      </a:stretch>
                    </p:blipFill>
                    <p:spPr>
                      <a:xfrm>
                        <a:off x="76200" y="853440"/>
                        <a:ext cx="9502516" cy="5547360"/>
                      </a:xfrm>
                      <a:prstGeom prst="rect">
                        <a:avLst/>
                      </a:prstGeom>
                    </p:spPr>
                  </p:pic>
                </p:oleObj>
              </mc:Fallback>
            </mc:AlternateContent>
          </a:graphicData>
        </a:graphic>
      </p:graphicFrame>
    </p:spTree>
    <p:extLst>
      <p:ext uri="{BB962C8B-B14F-4D97-AF65-F5344CB8AC3E}">
        <p14:creationId xmlns:p14="http://schemas.microsoft.com/office/powerpoint/2010/main" val="7901899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E7845B8-FAB7-44DE-B165-4F7F5E1B9B91}"/>
              </a:ext>
            </a:extLst>
          </p:cNvPr>
          <p:cNvSpPr>
            <a:spLocks noGrp="1" noChangeArrowheads="1"/>
          </p:cNvSpPr>
          <p:nvPr>
            <p:ph type="title"/>
          </p:nvPr>
        </p:nvSpPr>
        <p:spPr/>
        <p:txBody>
          <a:bodyPr/>
          <a:lstStyle/>
          <a:p>
            <a:r>
              <a:rPr lang="en-US" altLang="en-US" dirty="0"/>
              <a:t>3-Sigma &amp; 6-Sigma Capability</a:t>
            </a:r>
          </a:p>
        </p:txBody>
      </p:sp>
      <p:sp>
        <p:nvSpPr>
          <p:cNvPr id="148483" name="Rectangle 3">
            <a:extLst>
              <a:ext uri="{FF2B5EF4-FFF2-40B4-BE49-F238E27FC236}">
                <a16:creationId xmlns:a16="http://schemas.microsoft.com/office/drawing/2014/main" id="{25BBD326-0356-45BA-9F91-C2CD57999BFC}"/>
              </a:ext>
            </a:extLst>
          </p:cNvPr>
          <p:cNvSpPr>
            <a:spLocks noGrp="1" noChangeArrowheads="1"/>
          </p:cNvSpPr>
          <p:nvPr>
            <p:ph type="body" idx="1"/>
          </p:nvPr>
        </p:nvSpPr>
        <p:spPr/>
        <p:txBody>
          <a:bodyPr/>
          <a:lstStyle/>
          <a:p>
            <a:pPr>
              <a:lnSpc>
                <a:spcPct val="90000"/>
              </a:lnSpc>
            </a:pPr>
            <a:r>
              <a:rPr lang="en-US" altLang="en-US" dirty="0"/>
              <a:t>Mean output +/- 3 standard deviations falls within the design specification </a:t>
            </a:r>
          </a:p>
          <a:p>
            <a:pPr>
              <a:lnSpc>
                <a:spcPct val="90000"/>
              </a:lnSpc>
            </a:pPr>
            <a:r>
              <a:rPr lang="en-US" altLang="en-US" dirty="0"/>
              <a:t>It means that 0.26% of output falls outside the design specification and is unacceptable.</a:t>
            </a:r>
          </a:p>
          <a:p>
            <a:pPr>
              <a:lnSpc>
                <a:spcPct val="90000"/>
              </a:lnSpc>
            </a:pPr>
            <a:r>
              <a:rPr lang="en-US" altLang="en-US" dirty="0"/>
              <a:t>The result: a 3-sigma capable process produces 2600 defects for every million units produced</a:t>
            </a:r>
          </a:p>
          <a:p>
            <a:r>
              <a:rPr lang="en-US" altLang="en-US" dirty="0"/>
              <a:t>Six sigma capability assumes the process is capable of producing output where the mean +/- 6 standard deviations fall within the design specifications</a:t>
            </a:r>
          </a:p>
          <a:p>
            <a:r>
              <a:rPr lang="en-US" altLang="en-US" dirty="0"/>
              <a:t>The result: only 3.4 defects for every million produced</a:t>
            </a:r>
          </a:p>
          <a:p>
            <a:r>
              <a:rPr lang="en-US" altLang="en-US" dirty="0"/>
              <a:t>Six sigma capability means smaller variation and therefore higher quality</a:t>
            </a:r>
          </a:p>
          <a:p>
            <a:pPr>
              <a:lnSpc>
                <a:spcPct val="90000"/>
              </a:lnSpc>
            </a:pPr>
            <a:endParaRPr lang="en-US" altLang="en-US" dirty="0"/>
          </a:p>
        </p:txBody>
      </p:sp>
      <p:sp>
        <p:nvSpPr>
          <p:cNvPr id="4" name="Rectangle 3">
            <a:extLst>
              <a:ext uri="{FF2B5EF4-FFF2-40B4-BE49-F238E27FC236}">
                <a16:creationId xmlns:a16="http://schemas.microsoft.com/office/drawing/2014/main" id="{9CBE25FD-8CB2-47EA-8B2F-67AED9D142BB}"/>
              </a:ext>
            </a:extLst>
          </p:cNvPr>
          <p:cNvSpPr txBox="1">
            <a:spLocks noChangeArrowheads="1"/>
          </p:cNvSpPr>
          <p:nvPr/>
        </p:nvSpPr>
        <p:spPr bwMode="auto">
          <a:xfrm>
            <a:off x="30480" y="4572000"/>
            <a:ext cx="1216152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a:spcBef>
                <a:spcPct val="20000"/>
              </a:spcBef>
              <a:buClr>
                <a:schemeClr val="tx1"/>
              </a:buClr>
              <a:buSzPct val="88000"/>
            </a:pPr>
            <a:r>
              <a:rPr lang="en-US" sz="2400" kern="0" dirty="0">
                <a:latin typeface="Book Antiqua" pitchFamily="18" charset="0"/>
                <a:ea typeface="ＭＳ Ｐゴシック" pitchFamily="-65" charset="-128"/>
                <a:cs typeface="Book Antiqua" pitchFamily="18" charset="0"/>
              </a:rPr>
              <a:t>A higher value of the average indicates a that all doors produced are consistently heavier. An increase in the value of the standard deviation means a wider spread of the distribution around the mean, implying that many doors are much heavier or lighter than the overall average weight. </a:t>
            </a:r>
          </a:p>
          <a:p>
            <a:pPr eaLnBrk="1">
              <a:spcBef>
                <a:spcPct val="20000"/>
              </a:spcBef>
              <a:buClr>
                <a:schemeClr val="tx1"/>
              </a:buClr>
              <a:buSzPct val="88000"/>
              <a:defRPr/>
            </a:pPr>
            <a:endParaRPr lang="en-US" sz="2800" kern="0" dirty="0">
              <a:latin typeface="Book Antiqua" pitchFamily="18" charset="0"/>
              <a:ea typeface="ＭＳ Ｐゴシック" pitchFamily="-65" charset="-128"/>
              <a:cs typeface="Book Antiqua" pitchFamily="18" charset="0"/>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23900"/>
          </a:xfrm>
          <a:prstGeom prst="rect">
            <a:avLst/>
          </a:prstGeom>
        </p:spPr>
        <p:txBody>
          <a:bodyPr/>
          <a:lstStyle/>
          <a:p>
            <a:pPr eaLnBrk="1" hangingPunct="1"/>
            <a:r>
              <a:rPr lang="en-US" dirty="0"/>
              <a:t>Performance Variability</a:t>
            </a:r>
          </a:p>
        </p:txBody>
      </p:sp>
      <p:sp>
        <p:nvSpPr>
          <p:cNvPr id="14340" name="Rectangle 3"/>
          <p:cNvSpPr>
            <a:spLocks noGrp="1" noChangeArrowheads="1"/>
          </p:cNvSpPr>
          <p:nvPr>
            <p:ph type="body" idx="4294967295"/>
          </p:nvPr>
        </p:nvSpPr>
        <p:spPr bwMode="auto">
          <a:xfrm>
            <a:off x="15240" y="762000"/>
            <a:ext cx="1217676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t>We cannot avoid random variations, but (</a:t>
            </a:r>
            <a:r>
              <a:rPr lang="en-US" i="1" dirty="0"/>
              <a:t>i</a:t>
            </a:r>
            <a:r>
              <a:rPr lang="en-US" dirty="0"/>
              <a:t>) we can differentiate them from systematic vitiations, and (</a:t>
            </a:r>
            <a:r>
              <a:rPr lang="en-US" i="1" dirty="0"/>
              <a:t>ii</a:t>
            </a:r>
            <a:r>
              <a:rPr lang="en-US" dirty="0"/>
              <a:t>) we can make changes in the system (better methods, better equipment and technology, appropriate and continual training, and better management to reduce them. </a:t>
            </a:r>
          </a:p>
          <a:p>
            <a:r>
              <a:rPr lang="en-US" dirty="0"/>
              <a:t>Sources of Variability</a:t>
            </a:r>
          </a:p>
          <a:p>
            <a:pPr lvl="1"/>
            <a:r>
              <a:rPr lang="en-US" dirty="0"/>
              <a:t>Internal: imprecise equipment, lack of adequate training for workers, and lack of well-designed standard methods of operations.</a:t>
            </a:r>
          </a:p>
          <a:p>
            <a:pPr lvl="1"/>
            <a:r>
              <a:rPr lang="en-US" dirty="0"/>
              <a:t>External: unreliable suppliers, inconsistency in raw materials and components, change in customer preferences, change in the business ecosystem.</a:t>
            </a:r>
          </a:p>
          <a:p>
            <a:r>
              <a:rPr lang="en-US" dirty="0"/>
              <a:t>A discrepancy between the actual and the expected performance often leads to cost↑, flow time↑, quality↓, variety ↓</a:t>
            </a:r>
            <a:r>
              <a:rPr lang="en-US" dirty="0">
                <a:sym typeface="Wingdings" pitchFamily="2" charset="2"/>
              </a:rPr>
              <a:t>  and is finally translated into </a:t>
            </a:r>
            <a:r>
              <a:rPr lang="en-US" dirty="0"/>
              <a:t>dissatisfied customers. </a:t>
            </a:r>
          </a:p>
          <a:p>
            <a:r>
              <a:rPr lang="en-US" dirty="0"/>
              <a:t>In general, a product is classified as defective if its cost, quality, availability or flow time differ significantly from their expected values. Again, these are </a:t>
            </a:r>
            <a:r>
              <a:rPr lang="en-US" dirty="0">
                <a:sym typeface="Wingdings" pitchFamily="2" charset="2"/>
              </a:rPr>
              <a:t>finally translated into </a:t>
            </a:r>
            <a:r>
              <a:rPr lang="en-US" dirty="0"/>
              <a:t>dissatisfied customers.</a:t>
            </a:r>
          </a:p>
        </p:txBody>
      </p:sp>
    </p:spTree>
    <p:extLst>
      <p:ext uri="{BB962C8B-B14F-4D97-AF65-F5344CB8AC3E}">
        <p14:creationId xmlns:p14="http://schemas.microsoft.com/office/powerpoint/2010/main" val="240905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0" y="0"/>
            <a:ext cx="12192000" cy="762000"/>
          </a:xfrm>
          <a:prstGeom prst="rect">
            <a:avLst/>
          </a:prstGeom>
        </p:spPr>
        <p:txBody>
          <a:bodyPr/>
          <a:lstStyle/>
          <a:p>
            <a:r>
              <a:rPr lang="en-US" dirty="0"/>
              <a:t>Cost of Quality Assurance: Appraisal &amp; Prevention Costs</a:t>
            </a:r>
          </a:p>
        </p:txBody>
      </p:sp>
      <p:sp>
        <p:nvSpPr>
          <p:cNvPr id="81923"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457200"/>
            <a:r>
              <a:rPr lang="en-US" b="1" dirty="0"/>
              <a:t>Quality of Design. </a:t>
            </a:r>
            <a:r>
              <a:rPr lang="en-US" dirty="0"/>
              <a:t>How well product specifications aim to meet customer requirements (what we promise consumers ~ in terms of what the product can do).</a:t>
            </a:r>
          </a:p>
          <a:p>
            <a:pPr marL="514350" indent="-457200"/>
            <a:r>
              <a:rPr lang="en-US" b="1" dirty="0"/>
              <a:t>Quality of Conformance</a:t>
            </a:r>
            <a:r>
              <a:rPr lang="en-US" dirty="0"/>
              <a:t>. How closely the actual product conforms to the chosen design specifications. </a:t>
            </a:r>
            <a:endParaRPr lang="en-US" sz="1400" dirty="0"/>
          </a:p>
          <a:p>
            <a:pPr marL="514350" indent="-457200"/>
            <a:r>
              <a:rPr lang="en-US" b="1" dirty="0"/>
              <a:t>Prevention Costs. </a:t>
            </a:r>
            <a:r>
              <a:rPr lang="en-US" dirty="0"/>
              <a:t>Prevention costs are incurred to make sure that everything is perfect in the first place and to prevent future problems. These costs are associated with the process design, method design, training of employers, technology implementation, managerial practices, and continuous improvement. Method improvement and training workers to perform their jobs are essential parts of the prevention costs. Costs of making sure that things are good.</a:t>
            </a:r>
          </a:p>
          <a:p>
            <a:pPr marL="514350" indent="-457200"/>
            <a:r>
              <a:rPr lang="en-US" b="1" dirty="0"/>
              <a:t>Appraisal Costs. </a:t>
            </a:r>
            <a:r>
              <a:rPr lang="en-US" dirty="0"/>
              <a:t>Costs that are incurred to ensure that the processes are performed as expected. Prevention costs are to make sure that the processes are good. Appraisal costs are to make sure that the processes remain good. Evaluation incoming material, processes, products and services against expectations. Costs of making sure that good things remain good. </a:t>
            </a:r>
          </a:p>
        </p:txBody>
      </p:sp>
    </p:spTree>
    <p:extLst>
      <p:ext uri="{BB962C8B-B14F-4D97-AF65-F5344CB8AC3E}">
        <p14:creationId xmlns:p14="http://schemas.microsoft.com/office/powerpoint/2010/main" val="15423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sz="3400" dirty="0"/>
              <a:t>Cost of Quality Non-Conformance: Internal &amp; External Failure Costs</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b="1" dirty="0"/>
              <a:t>Internal failure costs. </a:t>
            </a:r>
            <a:r>
              <a:rPr lang="en-US" dirty="0"/>
              <a:t>Costs to remedy defects discovered before the product or service is delivered to the customer. They are mostly include (i) rework cost to correct defective material, parts, products, and services, and (ii) scrap costs to either dispose or sell at substantially low price. </a:t>
            </a:r>
          </a:p>
          <a:p>
            <a:pPr>
              <a:spcBef>
                <a:spcPts val="600"/>
              </a:spcBef>
              <a:buNone/>
            </a:pPr>
            <a:r>
              <a:rPr lang="en-US" b="1" dirty="0"/>
              <a:t>External failure costs. </a:t>
            </a:r>
            <a:r>
              <a:rPr lang="en-US" dirty="0"/>
              <a:t>Costs to remedy defects not detected until after transfer to the customer. They include replace, repairs, and servicing of failed products. </a:t>
            </a:r>
          </a:p>
          <a:p>
            <a:pPr>
              <a:spcBef>
                <a:spcPts val="600"/>
              </a:spcBef>
              <a:buNone/>
            </a:pPr>
            <a:r>
              <a:rPr lang="en-US" dirty="0"/>
              <a:t> </a:t>
            </a:r>
            <a:endParaRPr lang="en-US" sz="2400" dirty="0"/>
          </a:p>
        </p:txBody>
      </p:sp>
      <p:pic>
        <p:nvPicPr>
          <p:cNvPr id="2" name="Picture 1">
            <a:extLst>
              <a:ext uri="{FF2B5EF4-FFF2-40B4-BE49-F238E27FC236}">
                <a16:creationId xmlns:a16="http://schemas.microsoft.com/office/drawing/2014/main" id="{9D7003A9-F525-48F3-AE1B-3C100BA8D971}"/>
              </a:ext>
            </a:extLst>
          </p:cNvPr>
          <p:cNvPicPr>
            <a:picLocks noChangeAspect="1"/>
          </p:cNvPicPr>
          <p:nvPr/>
        </p:nvPicPr>
        <p:blipFill>
          <a:blip r:embed="rId2"/>
          <a:stretch>
            <a:fillRect/>
          </a:stretch>
        </p:blipFill>
        <p:spPr>
          <a:xfrm>
            <a:off x="2743200" y="3276600"/>
            <a:ext cx="4724400" cy="2907923"/>
          </a:xfrm>
          <a:prstGeom prst="rect">
            <a:avLst/>
          </a:prstGeom>
        </p:spPr>
      </p:pic>
      <p:sp>
        <p:nvSpPr>
          <p:cNvPr id="3" name="TextBox 2">
            <a:extLst>
              <a:ext uri="{FF2B5EF4-FFF2-40B4-BE49-F238E27FC236}">
                <a16:creationId xmlns:a16="http://schemas.microsoft.com/office/drawing/2014/main" id="{77489246-D150-4077-A244-8AD18E0393DC}"/>
              </a:ext>
            </a:extLst>
          </p:cNvPr>
          <p:cNvSpPr txBox="1"/>
          <p:nvPr/>
        </p:nvSpPr>
        <p:spPr>
          <a:xfrm>
            <a:off x="2209800" y="3617968"/>
            <a:ext cx="647934" cy="369332"/>
          </a:xfrm>
          <a:prstGeom prst="rect">
            <a:avLst/>
          </a:prstGeom>
          <a:noFill/>
        </p:spPr>
        <p:txBody>
          <a:bodyPr wrap="none" rtlCol="0">
            <a:spAutoFit/>
          </a:bodyPr>
          <a:lstStyle/>
          <a:p>
            <a:r>
              <a:rPr lang="en-US" dirty="0">
                <a:latin typeface="Book Antiqua" panose="02040602050305030304" pitchFamily="18" charset="0"/>
              </a:rPr>
              <a:t>Cost</a:t>
            </a:r>
          </a:p>
        </p:txBody>
      </p:sp>
      <p:sp>
        <p:nvSpPr>
          <p:cNvPr id="6" name="TextBox 5">
            <a:extLst>
              <a:ext uri="{FF2B5EF4-FFF2-40B4-BE49-F238E27FC236}">
                <a16:creationId xmlns:a16="http://schemas.microsoft.com/office/drawing/2014/main" id="{9EC4BFB3-14FC-4EEE-9543-F8BEEA2BFB8B}"/>
              </a:ext>
            </a:extLst>
          </p:cNvPr>
          <p:cNvSpPr txBox="1"/>
          <p:nvPr/>
        </p:nvSpPr>
        <p:spPr>
          <a:xfrm>
            <a:off x="7304809" y="5642648"/>
            <a:ext cx="2403222" cy="369332"/>
          </a:xfrm>
          <a:prstGeom prst="rect">
            <a:avLst/>
          </a:prstGeom>
          <a:noFill/>
        </p:spPr>
        <p:txBody>
          <a:bodyPr wrap="none" rtlCol="0">
            <a:spAutoFit/>
          </a:bodyPr>
          <a:lstStyle/>
          <a:p>
            <a:r>
              <a:rPr lang="en-US" dirty="0">
                <a:latin typeface="Book Antiqua" panose="02040602050305030304" pitchFamily="18" charset="0"/>
              </a:rPr>
              <a:t>Quality Conformance</a:t>
            </a:r>
          </a:p>
        </p:txBody>
      </p:sp>
      <p:sp>
        <p:nvSpPr>
          <p:cNvPr id="7" name="TextBox 6">
            <a:extLst>
              <a:ext uri="{FF2B5EF4-FFF2-40B4-BE49-F238E27FC236}">
                <a16:creationId xmlns:a16="http://schemas.microsoft.com/office/drawing/2014/main" id="{3E08B399-926D-40DA-901A-F77F41565EB7}"/>
              </a:ext>
            </a:extLst>
          </p:cNvPr>
          <p:cNvSpPr txBox="1"/>
          <p:nvPr/>
        </p:nvSpPr>
        <p:spPr>
          <a:xfrm>
            <a:off x="6705600" y="3735376"/>
            <a:ext cx="2767104" cy="646331"/>
          </a:xfrm>
          <a:prstGeom prst="rect">
            <a:avLst/>
          </a:prstGeom>
          <a:noFill/>
        </p:spPr>
        <p:txBody>
          <a:bodyPr wrap="none" rtlCol="0">
            <a:spAutoFit/>
          </a:bodyPr>
          <a:lstStyle/>
          <a:p>
            <a:pPr algn="ctr"/>
            <a:r>
              <a:rPr lang="en-US" dirty="0">
                <a:latin typeface="Book Antiqua" panose="02040602050305030304" pitchFamily="18" charset="0"/>
              </a:rPr>
              <a:t>Cost of Assurance</a:t>
            </a:r>
          </a:p>
          <a:p>
            <a:pPr algn="ctr"/>
            <a:r>
              <a:rPr lang="en-US" dirty="0">
                <a:latin typeface="Book Antiqua" panose="02040602050305030304" pitchFamily="18" charset="0"/>
              </a:rPr>
              <a:t>(Appraisal &amp; Prevention)</a:t>
            </a:r>
          </a:p>
        </p:txBody>
      </p:sp>
      <p:sp>
        <p:nvSpPr>
          <p:cNvPr id="8" name="TextBox 7">
            <a:extLst>
              <a:ext uri="{FF2B5EF4-FFF2-40B4-BE49-F238E27FC236}">
                <a16:creationId xmlns:a16="http://schemas.microsoft.com/office/drawing/2014/main" id="{C5AF4694-1E8B-4FAE-8B37-4EDE42167AF2}"/>
              </a:ext>
            </a:extLst>
          </p:cNvPr>
          <p:cNvSpPr txBox="1"/>
          <p:nvPr/>
        </p:nvSpPr>
        <p:spPr>
          <a:xfrm>
            <a:off x="6999237" y="4996317"/>
            <a:ext cx="2941831" cy="646331"/>
          </a:xfrm>
          <a:prstGeom prst="rect">
            <a:avLst/>
          </a:prstGeom>
          <a:noFill/>
        </p:spPr>
        <p:txBody>
          <a:bodyPr wrap="none" rtlCol="0">
            <a:spAutoFit/>
          </a:bodyPr>
          <a:lstStyle/>
          <a:p>
            <a:pPr algn="ctr"/>
            <a:r>
              <a:rPr lang="en-US" dirty="0">
                <a:latin typeface="Book Antiqua" panose="02040602050305030304" pitchFamily="18" charset="0"/>
              </a:rPr>
              <a:t>Cost of Non-Conformance </a:t>
            </a:r>
          </a:p>
          <a:p>
            <a:pPr algn="ctr"/>
            <a:r>
              <a:rPr lang="en-US" dirty="0">
                <a:latin typeface="Book Antiqua" panose="02040602050305030304" pitchFamily="18" charset="0"/>
              </a:rPr>
              <a:t>(Internal &amp; External)</a:t>
            </a:r>
          </a:p>
        </p:txBody>
      </p:sp>
      <p:sp>
        <p:nvSpPr>
          <p:cNvPr id="9" name="TextBox 8">
            <a:extLst>
              <a:ext uri="{FF2B5EF4-FFF2-40B4-BE49-F238E27FC236}">
                <a16:creationId xmlns:a16="http://schemas.microsoft.com/office/drawing/2014/main" id="{D2A91867-46CD-4C53-B9DF-777B43E29D82}"/>
              </a:ext>
            </a:extLst>
          </p:cNvPr>
          <p:cNvSpPr txBox="1"/>
          <p:nvPr/>
        </p:nvSpPr>
        <p:spPr>
          <a:xfrm>
            <a:off x="3828039" y="5827314"/>
            <a:ext cx="2103461" cy="369332"/>
          </a:xfrm>
          <a:prstGeom prst="rect">
            <a:avLst/>
          </a:prstGeom>
          <a:noFill/>
        </p:spPr>
        <p:txBody>
          <a:bodyPr wrap="none" rtlCol="0">
            <a:spAutoFit/>
          </a:bodyPr>
          <a:lstStyle/>
          <a:p>
            <a:pPr algn="ctr"/>
            <a:r>
              <a:rPr lang="en-US">
                <a:latin typeface="Book Antiqua" panose="02040602050305030304" pitchFamily="18" charset="0"/>
              </a:rPr>
              <a:t>Optimal Trade-Off</a:t>
            </a:r>
            <a:endParaRPr lang="en-US" dirty="0">
              <a:latin typeface="Book Antiqua" panose="02040602050305030304" pitchFamily="18" charset="0"/>
            </a:endParaRPr>
          </a:p>
        </p:txBody>
      </p:sp>
    </p:spTree>
    <p:extLst>
      <p:ext uri="{BB962C8B-B14F-4D97-AF65-F5344CB8AC3E}">
        <p14:creationId xmlns:p14="http://schemas.microsoft.com/office/powerpoint/2010/main" val="29061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2/3 </a:t>
            </a:r>
            <a:r>
              <a:rPr lang="en-US" sz="3200" kern="0" dirty="0"/>
              <a:t>Tools for Analysis of Process Variability  </a:t>
            </a:r>
          </a:p>
        </p:txBody>
      </p:sp>
      <p:pic>
        <p:nvPicPr>
          <p:cNvPr id="3" name="Online Media 2" title="Tools for Analysis of Process Variability (Quality2/3)">
            <a:hlinkClick r:id="" action="ppaction://media"/>
            <a:extLst>
              <a:ext uri="{FF2B5EF4-FFF2-40B4-BE49-F238E27FC236}">
                <a16:creationId xmlns:a16="http://schemas.microsoft.com/office/drawing/2014/main" id="{847336BA-6571-4CD9-B4EF-1FDB8C316EAC}"/>
              </a:ext>
            </a:extLst>
          </p:cNvPr>
          <p:cNvPicPr>
            <a:picLocks noRot="1" noChangeAspect="1"/>
          </p:cNvPicPr>
          <p:nvPr>
            <a:videoFile r:link="rId1"/>
          </p:nvPr>
        </p:nvPicPr>
        <p:blipFill>
          <a:blip r:embed="rId3"/>
          <a:stretch>
            <a:fillRect/>
          </a:stretch>
        </p:blipFill>
        <p:spPr>
          <a:xfrm>
            <a:off x="838200" y="771144"/>
            <a:ext cx="10160000" cy="5715000"/>
          </a:xfrm>
          <a:prstGeom prst="rect">
            <a:avLst/>
          </a:prstGeom>
        </p:spPr>
      </p:pic>
    </p:spTree>
    <p:extLst>
      <p:ext uri="{BB962C8B-B14F-4D97-AF65-F5344CB8AC3E}">
        <p14:creationId xmlns:p14="http://schemas.microsoft.com/office/powerpoint/2010/main" val="17064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Tools for Analysis of Process Variability - </a:t>
            </a:r>
            <a:r>
              <a:rPr lang="en-US" sz="2800" dirty="0"/>
              <a:t>A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dirty="0"/>
              <a:t>According to the sales manager of a high-tech manufacturer of garage doors, while the company has 15% of market share, customers are not satisfied</a:t>
            </a:r>
          </a:p>
          <a:p>
            <a:pPr lvl="1">
              <a:spcBef>
                <a:spcPts val="600"/>
              </a:spcBef>
            </a:pPr>
            <a:r>
              <a:rPr lang="en-US" dirty="0"/>
              <a:t>Low Quality in terms of safety, durability, and ease of use</a:t>
            </a:r>
          </a:p>
          <a:p>
            <a:pPr lvl="1">
              <a:spcBef>
                <a:spcPts val="600"/>
              </a:spcBef>
            </a:pPr>
            <a:r>
              <a:rPr lang="en-US" dirty="0"/>
              <a:t>High Price compared competitors’ process</a:t>
            </a:r>
          </a:p>
          <a:p>
            <a:pPr lvl="1">
              <a:spcBef>
                <a:spcPts val="600"/>
              </a:spcBef>
            </a:pPr>
            <a:r>
              <a:rPr lang="en-US" dirty="0"/>
              <a:t>Delays in order delivery</a:t>
            </a:r>
          </a:p>
          <a:p>
            <a:pPr lvl="1">
              <a:spcBef>
                <a:spcPts val="600"/>
              </a:spcBef>
            </a:pPr>
            <a:r>
              <a:rPr lang="en-US" dirty="0"/>
              <a:t>Poor after sales Service</a:t>
            </a:r>
          </a:p>
          <a:p>
            <a:pPr>
              <a:lnSpc>
                <a:spcPct val="90000"/>
              </a:lnSpc>
              <a:buNone/>
            </a:pPr>
            <a:endParaRPr lang="en-US" dirty="0"/>
          </a:p>
          <a:p>
            <a:pPr>
              <a:lnSpc>
                <a:spcPct val="90000"/>
              </a:lnSpc>
              <a:buNone/>
            </a:pPr>
            <a:r>
              <a:rPr lang="en-US" dirty="0"/>
              <a:t>We can not rely of subjective statements and opinions</a:t>
            </a:r>
          </a:p>
          <a:p>
            <a:pPr lvl="1">
              <a:lnSpc>
                <a:spcPct val="90000"/>
              </a:lnSpc>
              <a:spcBef>
                <a:spcPts val="600"/>
              </a:spcBef>
            </a:pPr>
            <a:r>
              <a:rPr lang="en-US" dirty="0"/>
              <a:t>Collect and  analyze  concrete data –facts- on performance measures that drive customer satisfaction</a:t>
            </a:r>
          </a:p>
          <a:p>
            <a:pPr lvl="1">
              <a:lnSpc>
                <a:spcPct val="90000"/>
              </a:lnSpc>
              <a:spcBef>
                <a:spcPts val="600"/>
              </a:spcBef>
            </a:pPr>
            <a:r>
              <a:rPr lang="en-US" dirty="0"/>
              <a:t>Identify, correct, and prevent sources of future problems</a:t>
            </a:r>
          </a:p>
          <a:p>
            <a:pPr marL="0" indent="0">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0"/>
            <a:ext cx="12192000" cy="762000"/>
          </a:xfrm>
          <a:prstGeom prst="rect">
            <a:avLst/>
          </a:prstGeom>
        </p:spPr>
        <p:txBody>
          <a:bodyPr/>
          <a:lstStyle/>
          <a:p>
            <a:r>
              <a:rPr lang="en-US" dirty="0"/>
              <a:t>Performance Charts. Tools for Analysis of Process Variability</a:t>
            </a:r>
          </a:p>
        </p:txBody>
      </p:sp>
      <p:sp>
        <p:nvSpPr>
          <p:cNvPr id="21508" name="Rectangle 3"/>
          <p:cNvSpPr>
            <a:spLocks noGrp="1" noChangeArrowheads="1"/>
          </p:cNvSpPr>
          <p:nvPr>
            <p:ph type="body" idx="4294967295"/>
          </p:nvPr>
        </p:nvSpPr>
        <p:spPr bwMode="auto">
          <a:xfrm>
            <a:off x="-6096" y="762000"/>
            <a:ext cx="12192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b="1" dirty="0"/>
              <a:t>Check Sheet. </a:t>
            </a:r>
            <a:r>
              <a:rPr lang="en-US" dirty="0"/>
              <a:t>A Table showing the types and frequency of problems. </a:t>
            </a:r>
          </a:p>
          <a:p>
            <a:pPr lvl="0">
              <a:defRPr/>
            </a:pPr>
            <a:r>
              <a:rPr lang="en-US" b="1" dirty="0"/>
              <a:t>Pareto Chart. </a:t>
            </a:r>
            <a:r>
              <a:rPr lang="en-US" dirty="0"/>
              <a:t>A bar chart of </a:t>
            </a:r>
            <a:r>
              <a:rPr lang="en-US" dirty="0" err="1"/>
              <a:t>of</a:t>
            </a:r>
            <a:r>
              <a:rPr lang="en-US" dirty="0"/>
              <a:t> Check Sheet in non-increasing order. </a:t>
            </a:r>
          </a:p>
          <a:p>
            <a:pPr lvl="0">
              <a:defRPr/>
            </a:pPr>
            <a:r>
              <a:rPr lang="en-US" dirty="0"/>
              <a:t>The 80-20 Pareto Principle. 20% of problem types account for 80% of all occurrences.</a:t>
            </a:r>
          </a:p>
          <a:p>
            <a:pPr>
              <a:defRPr/>
            </a:pPr>
            <a:r>
              <a:rPr lang="en-US" b="1" dirty="0"/>
              <a:t>Histogram. </a:t>
            </a:r>
            <a:r>
              <a:rPr lang="en-US" dirty="0"/>
              <a:t>A bar plot that displays the frequency distribution. Ex. 20% of the freshman students get UDF in lower division quantitative courses, or the median of grades is C+. </a:t>
            </a:r>
          </a:p>
          <a:p>
            <a:pPr lvl="0">
              <a:defRPr/>
            </a:pPr>
            <a:endParaRPr lang="en-US" dirty="0"/>
          </a:p>
        </p:txBody>
      </p:sp>
      <p:graphicFrame>
        <p:nvGraphicFramePr>
          <p:cNvPr id="122882" name="Object 2"/>
          <p:cNvGraphicFramePr>
            <a:graphicFrameLocks noChangeAspect="1"/>
          </p:cNvGraphicFramePr>
          <p:nvPr/>
        </p:nvGraphicFramePr>
        <p:xfrm>
          <a:off x="76200" y="4844008"/>
          <a:ext cx="3785301" cy="1600200"/>
        </p:xfrm>
        <a:graphic>
          <a:graphicData uri="http://schemas.openxmlformats.org/presentationml/2006/ole">
            <mc:AlternateContent xmlns:mc="http://schemas.openxmlformats.org/markup-compatibility/2006">
              <mc:Choice xmlns:v="urn:schemas-microsoft-com:vml" Requires="v">
                <p:oleObj spid="_x0000_s41127" name="Worksheet" r:id="rId3" imgW="3267050" imgH="1380989" progId="Excel.Sheet.12">
                  <p:embed/>
                </p:oleObj>
              </mc:Choice>
              <mc:Fallback>
                <p:oleObj name="Worksheet" r:id="rId3" imgW="3267050" imgH="1380989" progId="Excel.Sheet.12">
                  <p:embed/>
                  <p:pic>
                    <p:nvPicPr>
                      <p:cNvPr id="122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844008"/>
                        <a:ext cx="37853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7"/>
          <p:cNvGraphicFramePr>
            <a:graphicFrameLocks noChangeAspect="1"/>
          </p:cNvGraphicFramePr>
          <p:nvPr/>
        </p:nvGraphicFramePr>
        <p:xfrm>
          <a:off x="3891227" y="3760364"/>
          <a:ext cx="4342175" cy="2724308"/>
        </p:xfrm>
        <a:graphic>
          <a:graphicData uri="http://schemas.openxmlformats.org/presentationml/2006/ole">
            <mc:AlternateContent xmlns:mc="http://schemas.openxmlformats.org/markup-compatibility/2006">
              <mc:Choice xmlns:v="urn:schemas-microsoft-com:vml" Requires="v">
                <p:oleObj spid="_x0000_s41128" name="Chart" r:id="rId5" imgW="6267501" imgH="3876811" progId="Excel.Sheet.8">
                  <p:embed/>
                </p:oleObj>
              </mc:Choice>
              <mc:Fallback>
                <p:oleObj name="Chart" r:id="rId5" imgW="6267501" imgH="3876811" progId="Excel.Sheet.8">
                  <p:embed/>
                  <p:pic>
                    <p:nvPicPr>
                      <p:cNvPr id="12288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227" y="3760364"/>
                        <a:ext cx="4342175" cy="2724308"/>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8D0E848D-7F26-44C1-8B6B-4B89AED56FD1}"/>
              </a:ext>
            </a:extLst>
          </p:cNvPr>
          <p:cNvGraphicFramePr>
            <a:graphicFrameLocks noChangeAspect="1"/>
          </p:cNvGraphicFramePr>
          <p:nvPr/>
        </p:nvGraphicFramePr>
        <p:xfrm>
          <a:off x="8299704" y="3742076"/>
          <a:ext cx="3739896" cy="2686483"/>
        </p:xfrm>
        <a:graphic>
          <a:graphicData uri="http://schemas.openxmlformats.org/presentationml/2006/ole">
            <mc:AlternateContent xmlns:mc="http://schemas.openxmlformats.org/markup-compatibility/2006">
              <mc:Choice xmlns:v="urn:schemas-microsoft-com:vml" Requires="v">
                <p:oleObj spid="_x0000_s41129" name="Chart" r:id="rId7" imgW="10506253" imgH="6419986" progId="Excel.Sheet.8">
                  <p:embed/>
                </p:oleObj>
              </mc:Choice>
              <mc:Fallback>
                <p:oleObj name="Chart" r:id="rId7" imgW="10506253" imgH="6419986" progId="Excel.Sheet.8">
                  <p:embed/>
                  <p:pic>
                    <p:nvPicPr>
                      <p:cNvPr id="6" name="Object 4">
                        <a:extLst>
                          <a:ext uri="{FF2B5EF4-FFF2-40B4-BE49-F238E27FC236}">
                            <a16:creationId xmlns:a16="http://schemas.microsoft.com/office/drawing/2014/main" id="{8D0E848D-7F26-44C1-8B6B-4B89AED56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9704" y="3742076"/>
                        <a:ext cx="3739896" cy="2686483"/>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16B7C7FF-4760-44F1-A344-A93DD7C865DA}"/>
              </a:ext>
            </a:extLst>
          </p:cNvPr>
          <p:cNvSpPr/>
          <p:nvPr/>
        </p:nvSpPr>
        <p:spPr>
          <a:xfrm>
            <a:off x="0" y="4423070"/>
            <a:ext cx="1499128" cy="369332"/>
          </a:xfrm>
          <a:prstGeom prst="rect">
            <a:avLst/>
          </a:prstGeom>
        </p:spPr>
        <p:txBody>
          <a:bodyPr wrap="none">
            <a:spAutoFit/>
          </a:bodyPr>
          <a:lstStyle/>
          <a:p>
            <a:r>
              <a:rPr lang="en-US" b="1" dirty="0">
                <a:latin typeface="Book Antiqua" panose="02040602050305030304" pitchFamily="18" charset="0"/>
              </a:rPr>
              <a:t>Check Sheet</a:t>
            </a:r>
            <a:endParaRPr lang="en-US" dirty="0">
              <a:latin typeface="Book Antiqua" panose="02040602050305030304" pitchFamily="18" charset="0"/>
            </a:endParaRPr>
          </a:p>
        </p:txBody>
      </p:sp>
      <p:sp>
        <p:nvSpPr>
          <p:cNvPr id="8" name="Rectangle 7">
            <a:extLst>
              <a:ext uri="{FF2B5EF4-FFF2-40B4-BE49-F238E27FC236}">
                <a16:creationId xmlns:a16="http://schemas.microsoft.com/office/drawing/2014/main" id="{F40CDBCC-0C09-44C0-8A4A-E7DDB0F75B43}"/>
              </a:ext>
            </a:extLst>
          </p:cNvPr>
          <p:cNvSpPr/>
          <p:nvPr/>
        </p:nvSpPr>
        <p:spPr>
          <a:xfrm>
            <a:off x="3827973" y="3399099"/>
            <a:ext cx="1499128" cy="369332"/>
          </a:xfrm>
          <a:prstGeom prst="rect">
            <a:avLst/>
          </a:prstGeom>
        </p:spPr>
        <p:txBody>
          <a:bodyPr wrap="none">
            <a:spAutoFit/>
          </a:bodyPr>
          <a:lstStyle/>
          <a:p>
            <a:r>
              <a:rPr lang="en-US" b="1" dirty="0">
                <a:latin typeface="Book Antiqua" panose="02040602050305030304" pitchFamily="18" charset="0"/>
              </a:rPr>
              <a:t>Pareto Chart</a:t>
            </a:r>
            <a:endParaRPr lang="en-US" dirty="0">
              <a:latin typeface="Book Antiqua" panose="02040602050305030304" pitchFamily="18" charset="0"/>
            </a:endParaRPr>
          </a:p>
        </p:txBody>
      </p:sp>
      <p:sp>
        <p:nvSpPr>
          <p:cNvPr id="9" name="Rectangle 8">
            <a:extLst>
              <a:ext uri="{FF2B5EF4-FFF2-40B4-BE49-F238E27FC236}">
                <a16:creationId xmlns:a16="http://schemas.microsoft.com/office/drawing/2014/main" id="{AF836057-2C68-4801-9452-D37B796BA2FD}"/>
              </a:ext>
            </a:extLst>
          </p:cNvPr>
          <p:cNvSpPr/>
          <p:nvPr/>
        </p:nvSpPr>
        <p:spPr>
          <a:xfrm>
            <a:off x="8233402" y="3429000"/>
            <a:ext cx="1300356" cy="369332"/>
          </a:xfrm>
          <a:prstGeom prst="rect">
            <a:avLst/>
          </a:prstGeom>
        </p:spPr>
        <p:txBody>
          <a:bodyPr wrap="none">
            <a:spAutoFit/>
          </a:bodyPr>
          <a:lstStyle/>
          <a:p>
            <a:r>
              <a:rPr lang="en-US" b="1" dirty="0">
                <a:latin typeface="Book Antiqua" panose="02040602050305030304" pitchFamily="18" charset="0"/>
              </a:rPr>
              <a:t>Histogram</a:t>
            </a:r>
            <a:endParaRPr lang="en-US" dirty="0">
              <a:latin typeface="Book Antiqua" panose="02040602050305030304" pitchFamily="18" charset="0"/>
            </a:endParaRPr>
          </a:p>
        </p:txBody>
      </p:sp>
    </p:spTree>
    <p:extLst>
      <p:ext uri="{BB962C8B-B14F-4D97-AF65-F5344CB8AC3E}">
        <p14:creationId xmlns:p14="http://schemas.microsoft.com/office/powerpoint/2010/main" val="2766972532"/>
      </p:ext>
    </p:extLst>
  </p:cSld>
  <p:clrMapOvr>
    <a:masterClrMapping/>
  </p:clrMapOvr>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60028</TotalTime>
  <Words>2103</Words>
  <Application>Microsoft Office PowerPoint</Application>
  <PresentationFormat>Widescreen</PresentationFormat>
  <Paragraphs>201</Paragraphs>
  <Slides>36</Slides>
  <Notes>4</Notes>
  <HiddenSlides>0</HiddenSlides>
  <MMClips>2</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2</vt:i4>
      </vt:variant>
      <vt:variant>
        <vt:lpstr>Slide Titles</vt:lpstr>
      </vt:variant>
      <vt:variant>
        <vt:i4>36</vt:i4>
      </vt:variant>
    </vt:vector>
  </HeadingPairs>
  <TitlesOfParts>
    <vt:vector size="55" baseType="lpstr">
      <vt:lpstr>Arial</vt:lpstr>
      <vt:lpstr>Book Antiqua</vt:lpstr>
      <vt:lpstr>Calibri</vt:lpstr>
      <vt:lpstr>Calibri Light</vt:lpstr>
      <vt:lpstr>Cambria Math</vt:lpstr>
      <vt:lpstr>Garamond</vt:lpstr>
      <vt:lpstr>Impact</vt:lpstr>
      <vt:lpstr>Lucida Calligraphy</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Chart</vt:lpstr>
      <vt:lpstr>Managing Flow Variability Process Control</vt:lpstr>
      <vt:lpstr>PowerPoint Presentation</vt:lpstr>
      <vt:lpstr>The Garage Door Manufacturer</vt:lpstr>
      <vt:lpstr>Performance Variability</vt:lpstr>
      <vt:lpstr>Cost of Quality Assurance: Appraisal &amp; Prevention Costs</vt:lpstr>
      <vt:lpstr>Cost of Quality Non-Conformance: Internal &amp; External Failure Costs</vt:lpstr>
      <vt:lpstr>PowerPoint Presentation</vt:lpstr>
      <vt:lpstr>Tools for Analysis of Process Variability - A Garage Door Manufacturer</vt:lpstr>
      <vt:lpstr>Performance Charts. Tools for Analysis of Process Variability</vt:lpstr>
      <vt:lpstr>Tools for Analysis of Process Variability</vt:lpstr>
      <vt:lpstr>Cause – Effect Analysis: Fishbone Diagram</vt:lpstr>
      <vt:lpstr>Cause – Effect Analysis: Fishbone Diagram</vt:lpstr>
      <vt:lpstr>Cause – Effect (Fishbone) Diagram. Why Low Grade in SOM306</vt:lpstr>
      <vt:lpstr>Cause – Effect (Fishbone) Diagram. Why Less DUF in Spring 2020</vt:lpstr>
      <vt:lpstr>PowerPoint Presentation</vt:lpstr>
      <vt:lpstr>Control Charts</vt:lpstr>
      <vt:lpstr>Statistical Process Control</vt:lpstr>
      <vt:lpstr>Control Charts</vt:lpstr>
      <vt:lpstr>Xbar-Chart UCL LCL</vt:lpstr>
      <vt:lpstr>Xbar-Chart</vt:lpstr>
      <vt:lpstr>p-Chart</vt:lpstr>
      <vt:lpstr>P-Chart UCL LCL</vt:lpstr>
      <vt:lpstr>p-Chart</vt:lpstr>
      <vt:lpstr>PowerPoint Presentation</vt:lpstr>
      <vt:lpstr>Performance Variation</vt:lpstr>
      <vt:lpstr>Xbar-Chart For Sample of n=275 on 17 Quizzes</vt:lpstr>
      <vt:lpstr>X-Chart For Sample of n=275 on 17 Quizzes</vt:lpstr>
      <vt:lpstr>P-Chart For Sample of n=275 on 17 Quizzes (DUF)</vt:lpstr>
      <vt:lpstr>C-Chart For Sample of n=275 on 17 Quizzes (Quizzes Not Taken)</vt:lpstr>
      <vt:lpstr>Xbar-Chart</vt:lpstr>
      <vt:lpstr>P-Chart</vt:lpstr>
      <vt:lpstr>Xbar-Chart</vt:lpstr>
      <vt:lpstr>PowerPoint Presentation</vt:lpstr>
      <vt:lpstr>Number of Defects – C-Chart</vt:lpstr>
      <vt:lpstr>P-Chart</vt:lpstr>
      <vt:lpstr>3-Sigma &amp; 6-Sigma Capability</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877</cp:revision>
  <cp:lastPrinted>2019-05-09T17:43:43Z</cp:lastPrinted>
  <dcterms:created xsi:type="dcterms:W3CDTF">2008-11-22T01:06:20Z</dcterms:created>
  <dcterms:modified xsi:type="dcterms:W3CDTF">2020-10-02T21:09:25Z</dcterms:modified>
</cp:coreProperties>
</file>