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73" r:id="rId1"/>
    <p:sldMasterId id="2147483801" r:id="rId2"/>
    <p:sldMasterId id="2147483788" r:id="rId3"/>
    <p:sldMasterId id="2147483784" r:id="rId4"/>
    <p:sldMasterId id="2147483764" r:id="rId5"/>
    <p:sldMasterId id="2147483785" r:id="rId6"/>
  </p:sldMasterIdLst>
  <p:notesMasterIdLst>
    <p:notesMasterId r:id="rId21"/>
  </p:notesMasterIdLst>
  <p:handoutMasterIdLst>
    <p:handoutMasterId r:id="rId22"/>
  </p:handoutMasterIdLst>
  <p:sldIdLst>
    <p:sldId id="533" r:id="rId7"/>
    <p:sldId id="422" r:id="rId8"/>
    <p:sldId id="427" r:id="rId9"/>
    <p:sldId id="529" r:id="rId10"/>
    <p:sldId id="524" r:id="rId11"/>
    <p:sldId id="540" r:id="rId12"/>
    <p:sldId id="530" r:id="rId13"/>
    <p:sldId id="525" r:id="rId14"/>
    <p:sldId id="498" r:id="rId15"/>
    <p:sldId id="541" r:id="rId16"/>
    <p:sldId id="483" r:id="rId17"/>
    <p:sldId id="542" r:id="rId18"/>
    <p:sldId id="543" r:id="rId19"/>
    <p:sldId id="538" r:id="rId20"/>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damez, Jonathan" initials="GJ" lastIdx="20" clrIdx="0">
    <p:extLst>
      <p:ext uri="{19B8F6BF-5375-455C-9EA6-DF929625EA0E}">
        <p15:presenceInfo xmlns:p15="http://schemas.microsoft.com/office/powerpoint/2012/main" userId="S::jonathan.galdamez.32@my.csun.edu::e134a394-32d1-4300-8ff0-4ad8322f83a2" providerId="AD"/>
      </p:ext>
    </p:extLst>
  </p:cmAuthor>
  <p:cmAuthor id="2" name="Asef-Vaziri, Ardavan" initials="AA" lastIdx="1" clrIdx="1">
    <p:extLst>
      <p:ext uri="{19B8F6BF-5375-455C-9EA6-DF929625EA0E}">
        <p15:presenceInfo xmlns:p15="http://schemas.microsoft.com/office/powerpoint/2012/main" userId="S-1-5-21-789336058-1708537768-1957994488-243657" providerId="AD"/>
      </p:ext>
    </p:extLst>
  </p:cmAuthor>
  <p:cmAuthor id="3" name="Asef-Vaziri , Ardavan" initials="A,A" lastIdx="1" clrIdx="2">
    <p:extLst>
      <p:ext uri="{19B8F6BF-5375-455C-9EA6-DF929625EA0E}">
        <p15:presenceInfo xmlns:p15="http://schemas.microsoft.com/office/powerpoint/2012/main" userId="S::ardavan.asef-vaziri@csun.edu::6881700c-bd5e-4111-a757-cbc9491e8d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000000"/>
    <a:srgbClr val="AA0000"/>
    <a:srgbClr val="A50023"/>
    <a:srgbClr val="00007D"/>
    <a:srgbClr val="9E0000"/>
    <a:srgbClr val="FF99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650" autoAdjust="0"/>
    <p:restoredTop sz="95652" autoAdjust="0"/>
  </p:normalViewPr>
  <p:slideViewPr>
    <p:cSldViewPr>
      <p:cViewPr varScale="1">
        <p:scale>
          <a:sx n="105" d="100"/>
          <a:sy n="105" d="100"/>
        </p:scale>
        <p:origin x="570" y="102"/>
      </p:cViewPr>
      <p:guideLst>
        <p:guide orient="horz" pos="2160"/>
        <p:guide pos="3840"/>
      </p:guideLst>
    </p:cSldViewPr>
  </p:slideViewPr>
  <p:outlineViewPr>
    <p:cViewPr>
      <p:scale>
        <a:sx n="33" d="100"/>
        <a:sy n="33" d="100"/>
      </p:scale>
      <p:origin x="0" y="-168"/>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32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300"/>
            </a:lvl1pPr>
          </a:lstStyle>
          <a:p>
            <a:fld id="{3DC6186B-400D-4624-82D1-203DE0AF0EEF}" type="datetimeFigureOut">
              <a:rPr lang="en-US" smtClean="0"/>
              <a:pPr/>
              <a:t>11/20/2020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3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0" tIns="46585" rIns="93170" bIns="46585"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0" tIns="46585" rIns="93170" bIns="46585" numCol="1" anchor="t" anchorCtr="0" compatLnSpc="1">
            <a:prstTxWarp prst="textNoShape">
              <a:avLst/>
            </a:prstTxWarp>
          </a:bodyPr>
          <a:lstStyle>
            <a:lvl1pPr algn="r">
              <a:defRPr sz="1300"/>
            </a:lvl1pPr>
          </a:lstStyle>
          <a:p>
            <a:fld id="{FD8C8DB6-9E1D-439C-B96B-0657302EFE49}" type="datetime1">
              <a:rPr lang="en-US"/>
              <a:pPr/>
              <a:t>11/20/2020</a:t>
            </a:fld>
            <a:endParaRPr lang="en-US" dirty="0"/>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wrap="square" lIns="93170" tIns="46585" rIns="93170" bIns="46585"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0" tIns="46585" rIns="93170" bIns="46585"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0" tIns="46585" rIns="93170" bIns="46585"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0" tIns="46585" rIns="93170" bIns="46585" numCol="1" anchor="b" anchorCtr="0" compatLnSpc="1">
            <a:prstTxWarp prst="textNoShape">
              <a:avLst/>
            </a:prstTxWarp>
          </a:bodyPr>
          <a:lstStyle>
            <a:lvl1pPr algn="r">
              <a:defRPr sz="13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678DA-66FA-46F9-8031-1CB2E52D81FB}" type="slidenum">
              <a:rPr lang="en-US" smtClean="0"/>
              <a:pPr/>
              <a:t>10</a:t>
            </a:fld>
            <a:endParaRPr lang="en-US" dirty="0"/>
          </a:p>
        </p:txBody>
      </p:sp>
    </p:spTree>
    <p:extLst>
      <p:ext uri="{BB962C8B-B14F-4D97-AF65-F5344CB8AC3E}">
        <p14:creationId xmlns:p14="http://schemas.microsoft.com/office/powerpoint/2010/main" val="376654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Rot="1" noChangeAspect="1" noChangeArrowheads="1" noTextEdit="1"/>
          </p:cNvSpPr>
          <p:nvPr>
            <p:ph type="sldImg"/>
          </p:nvPr>
        </p:nvSpPr>
        <p:spPr>
          <a:ln cap="flat"/>
        </p:spPr>
      </p:sp>
      <p:sp>
        <p:nvSpPr>
          <p:cNvPr id="68611" name="Rectangle 4"/>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253255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39976-7488-4967-A659-4DA87FA0AB07}" type="datetimeFigureOut">
              <a:rPr lang="en-US" smtClean="0"/>
              <a:t>11/20/2020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89612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639976-7488-4967-A659-4DA87FA0AB07}" type="datetimeFigureOut">
              <a:rPr lang="en-US" smtClean="0"/>
              <a:t>11/20/2020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517077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639976-7488-4967-A659-4DA87FA0AB07}" type="datetimeFigureOut">
              <a:rPr lang="en-US" smtClean="0"/>
              <a:t>11/20/2020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954698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39976-7488-4967-A659-4DA87FA0AB07}" type="datetimeFigureOut">
              <a:rPr lang="en-US" smtClean="0"/>
              <a:t>11/20/2020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225967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11/20/2020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1770814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11/20/2020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8981365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41487901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976902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D12C82F-F615-45AA-8B9A-E34A0A5FCA12}" type="datetimeFigureOut">
              <a:rPr lang="en-US" smtClean="0"/>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0208075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564487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12C82F-F615-45AA-8B9A-E34A0A5FCA12}" type="datetimeFigureOut">
              <a:rPr lang="en-US" smtClean="0"/>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120280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2C82F-F615-45AA-8B9A-E34A0A5FCA12}" type="datetimeFigureOut">
              <a:rPr lang="en-US" smtClean="0"/>
              <a:t>11/20/2020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2699618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12C82F-F615-45AA-8B9A-E34A0A5FCA12}" type="datetimeFigureOut">
              <a:rPr lang="en-US" smtClean="0"/>
              <a:t>11/20/2020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74095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12C82F-F615-45AA-8B9A-E34A0A5FCA12}" type="datetimeFigureOut">
              <a:rPr lang="en-US" smtClean="0"/>
              <a:t>11/20/2020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213828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2C82F-F615-45AA-8B9A-E34A0A5FCA12}" type="datetimeFigureOut">
              <a:rPr lang="en-US" smtClean="0"/>
              <a:t>11/20/2020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507454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11/20/2020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216988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11/20/2020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055349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12556859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8335202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56897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639976-7488-4967-A659-4DA87FA0AB07}" type="datetimeFigureOut">
              <a:rPr lang="en-US" smtClean="0"/>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323534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343592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639976-7488-4967-A659-4DA87FA0AB07}" type="datetimeFigureOut">
              <a:rPr lang="en-US" smtClean="0"/>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2149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33.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50"/>
          <p:cNvSpPr>
            <a:spLocks noGrp="1" noChangeArrowheads="1"/>
          </p:cNvSpPr>
          <p:nvPr>
            <p:ph type="title"/>
          </p:nvPr>
        </p:nvSpPr>
        <p:spPr bwMode="gray">
          <a:xfrm>
            <a:off x="0" y="0"/>
            <a:ext cx="12192000"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762000"/>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pic>
        <p:nvPicPr>
          <p:cNvPr id="8" name="Picture 7">
            <a:extLst>
              <a:ext uri="{FF2B5EF4-FFF2-40B4-BE49-F238E27FC236}">
                <a16:creationId xmlns:a16="http://schemas.microsoft.com/office/drawing/2014/main" id="{499AC113-6F25-9D47-8F20-2C9E9E8AD645}"/>
              </a:ext>
            </a:extLst>
          </p:cNvPr>
          <p:cNvPicPr>
            <a:picLocks noChangeAspect="1"/>
          </p:cNvPicPr>
          <p:nvPr userDrawn="1"/>
        </p:nvPicPr>
        <p:blipFill>
          <a:blip r:embed="rId8"/>
          <a:stretch>
            <a:fillRect/>
          </a:stretch>
        </p:blipFill>
        <p:spPr>
          <a:xfrm>
            <a:off x="9414616" y="6502379"/>
            <a:ext cx="2540000" cy="337457"/>
          </a:xfrm>
          <a:prstGeom prst="rect">
            <a:avLst/>
          </a:prstGeom>
          <a:noFill/>
        </p:spPr>
      </p:pic>
      <p:sp>
        <p:nvSpPr>
          <p:cNvPr id="15" name="Text Box 57"/>
          <p:cNvSpPr txBox="1">
            <a:spLocks noChangeArrowheads="1"/>
          </p:cNvSpPr>
          <p:nvPr userDrawn="1"/>
        </p:nvSpPr>
        <p:spPr bwMode="auto">
          <a:xfrm>
            <a:off x="-22096" y="6550224"/>
            <a:ext cx="9422853"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baseline="0" dirty="0">
                <a:ln>
                  <a:noFill/>
                </a:ln>
                <a:solidFill>
                  <a:schemeClr val="bg1"/>
                </a:solidFill>
                <a:latin typeface="Book Antiqua" panose="02040602050305030304" pitchFamily="18" charset="0"/>
                <a:sym typeface="Symbol" panose="05050102010706020507" pitchFamily="18" charset="2"/>
              </a:rPr>
              <a:t>Process Control, </a:t>
            </a:r>
            <a:r>
              <a:rPr lang="en-US" sz="1400" b="1" i="1" dirty="0">
                <a:ln>
                  <a:noFill/>
                </a:ln>
                <a:solidFill>
                  <a:schemeClr val="bg1"/>
                </a:solidFill>
                <a:latin typeface="Book Antiqua" panose="02040602050305030304" pitchFamily="18" charset="0"/>
              </a:rPr>
              <a:t>A. Asef-Vaziri,</a:t>
            </a:r>
            <a:r>
              <a:rPr lang="en-US" sz="1400" b="1" i="1" baseline="0" dirty="0">
                <a:ln>
                  <a:noFill/>
                </a:ln>
                <a:solidFill>
                  <a:schemeClr val="bg1"/>
                </a:solidFill>
                <a:latin typeface="Book Antiqua" panose="02040602050305030304" pitchFamily="18" charset="0"/>
              </a:rPr>
              <a:t> Systems &amp; Operations Management.</a:t>
            </a:r>
            <a:endParaRPr lang="en-US" sz="1400" b="1" i="1" dirty="0">
              <a:ln>
                <a:noFill/>
              </a:ln>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813" r:id="rId6"/>
  </p:sldLayoutIdLst>
  <p:transition/>
  <p:txStyles>
    <p:title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39976-7488-4967-A659-4DA87FA0AB07}" type="datetimeFigureOut">
              <a:rPr lang="en-US" smtClean="0"/>
              <a:t>11/20/2020</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1EBAF-3216-4F7E-8823-7907CE9086A5}" type="slidenum">
              <a:rPr lang="en-US" smtClean="0"/>
              <a:t>‹#›</a:t>
            </a:fld>
            <a:endParaRPr lang="en-US" dirty="0"/>
          </a:p>
        </p:txBody>
      </p:sp>
    </p:spTree>
    <p:extLst>
      <p:ext uri="{BB962C8B-B14F-4D97-AF65-F5344CB8AC3E}">
        <p14:creationId xmlns:p14="http://schemas.microsoft.com/office/powerpoint/2010/main" val="2486697845"/>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2C82F-F615-45AA-8B9A-E34A0A5FCA12}" type="datetimeFigureOut">
              <a:rPr lang="en-US" smtClean="0"/>
              <a:t>11/20/2020</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3009A-CCF2-487A-95ED-24161486F27F}" type="slidenum">
              <a:rPr lang="en-US" smtClean="0"/>
              <a:t>‹#›</a:t>
            </a:fld>
            <a:endParaRPr lang="en-US" dirty="0"/>
          </a:p>
        </p:txBody>
      </p:sp>
    </p:spTree>
    <p:extLst>
      <p:ext uri="{BB962C8B-B14F-4D97-AF65-F5344CB8AC3E}">
        <p14:creationId xmlns:p14="http://schemas.microsoft.com/office/powerpoint/2010/main" val="397140043"/>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video" Target="https://www.youtube.com/embed/9Eshaht8IaI?feature=oembed"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package" Target="../embeddings/Microsoft_Excel_Worksheet1.xlsx"/><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Excel_Worksheet.xlsx"/></Relationships>
</file>

<file path=ppt/slides/_rels/slide7.xml.rels><?xml version="1.0" encoding="UTF-8" standalone="yes"?>
<Relationships xmlns="http://schemas.openxmlformats.org/package/2006/relationships"><Relationship Id="rId2" Type="http://schemas.openxmlformats.org/officeDocument/2006/relationships/image" Target="../media/image15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D5C0321-B745-49F7-9CA9-BB80DC2DFB3B}"/>
              </a:ext>
            </a:extLst>
          </p:cNvPr>
          <p:cNvSpPr txBox="1">
            <a:spLocks noChangeArrowheads="1"/>
          </p:cNvSpPr>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r>
              <a:rPr lang="en-US" kern="0" dirty="0"/>
              <a:t>Recorded Lecture- Part 3/3 Process Performance Control Charts</a:t>
            </a:r>
            <a:endParaRPr lang="en-US" sz="3200" kern="0" dirty="0"/>
          </a:p>
        </p:txBody>
      </p:sp>
      <p:pic>
        <p:nvPicPr>
          <p:cNvPr id="3" name="Online Media 2" title="Introduction to Process Control Charts (Quality3)">
            <a:hlinkClick r:id="" action="ppaction://media"/>
            <a:extLst>
              <a:ext uri="{FF2B5EF4-FFF2-40B4-BE49-F238E27FC236}">
                <a16:creationId xmlns:a16="http://schemas.microsoft.com/office/drawing/2014/main" id="{1417808B-5211-4234-81CF-E2167DE1E4ED}"/>
              </a:ext>
            </a:extLst>
          </p:cNvPr>
          <p:cNvPicPr>
            <a:picLocks noRot="1" noChangeAspect="1"/>
          </p:cNvPicPr>
          <p:nvPr>
            <a:videoFile r:link="rId1"/>
          </p:nvPr>
        </p:nvPicPr>
        <p:blipFill>
          <a:blip r:embed="rId3"/>
          <a:stretch>
            <a:fillRect/>
          </a:stretch>
        </p:blipFill>
        <p:spPr>
          <a:xfrm>
            <a:off x="838200" y="795528"/>
            <a:ext cx="10105813" cy="5684520"/>
          </a:xfrm>
          <a:prstGeom prst="rect">
            <a:avLst/>
          </a:prstGeom>
        </p:spPr>
      </p:pic>
      <p:sp>
        <p:nvSpPr>
          <p:cNvPr id="4" name="Rectangle 3">
            <a:extLst>
              <a:ext uri="{FF2B5EF4-FFF2-40B4-BE49-F238E27FC236}">
                <a16:creationId xmlns:a16="http://schemas.microsoft.com/office/drawing/2014/main" id="{90AB51D3-34D7-4903-864A-609BC6E8E488}"/>
              </a:ext>
            </a:extLst>
          </p:cNvPr>
          <p:cNvSpPr/>
          <p:nvPr/>
        </p:nvSpPr>
        <p:spPr>
          <a:xfrm>
            <a:off x="0" y="6161008"/>
            <a:ext cx="4190571" cy="369332"/>
          </a:xfrm>
          <a:prstGeom prst="rect">
            <a:avLst/>
          </a:prstGeom>
        </p:spPr>
        <p:txBody>
          <a:bodyPr wrap="none">
            <a:spAutoFit/>
          </a:bodyPr>
          <a:lstStyle/>
          <a:p>
            <a:r>
              <a:rPr lang="en-US" b="1" dirty="0">
                <a:solidFill>
                  <a:schemeClr val="bg1"/>
                </a:solidFill>
                <a:highlight>
                  <a:srgbClr val="A80000"/>
                </a:highlight>
              </a:rPr>
              <a:t>https://youtu.be/9Eshaht8IaI</a:t>
            </a:r>
          </a:p>
        </p:txBody>
      </p:sp>
    </p:spTree>
    <p:extLst>
      <p:ext uri="{BB962C8B-B14F-4D97-AF65-F5344CB8AC3E}">
        <p14:creationId xmlns:p14="http://schemas.microsoft.com/office/powerpoint/2010/main" val="1627300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087F07-19F8-4341-AC19-2081EC6EB69E}"/>
              </a:ext>
            </a:extLst>
          </p:cNvPr>
          <p:cNvSpPr>
            <a:spLocks noGrp="1"/>
          </p:cNvSpPr>
          <p:nvPr>
            <p:ph type="title"/>
          </p:nvPr>
        </p:nvSpPr>
        <p:spPr/>
        <p:txBody>
          <a:bodyPr/>
          <a:lstStyle/>
          <a:p>
            <a:r>
              <a:rPr lang="en-US" dirty="0"/>
              <a:t>Samples of 25 Students in D&amp;F Range in 17 Quizzes</a:t>
            </a:r>
          </a:p>
        </p:txBody>
      </p:sp>
      <p:pic>
        <p:nvPicPr>
          <p:cNvPr id="7" name="Picture 6">
            <a:extLst>
              <a:ext uri="{FF2B5EF4-FFF2-40B4-BE49-F238E27FC236}">
                <a16:creationId xmlns:a16="http://schemas.microsoft.com/office/drawing/2014/main" id="{F526BB15-8266-4878-92A5-DE77B1B392E6}"/>
              </a:ext>
            </a:extLst>
          </p:cNvPr>
          <p:cNvPicPr>
            <a:picLocks noChangeAspect="1"/>
          </p:cNvPicPr>
          <p:nvPr/>
        </p:nvPicPr>
        <p:blipFill>
          <a:blip r:embed="rId4"/>
          <a:stretch>
            <a:fillRect/>
          </a:stretch>
        </p:blipFill>
        <p:spPr>
          <a:xfrm>
            <a:off x="30480" y="838200"/>
            <a:ext cx="12192000" cy="5439909"/>
          </a:xfrm>
          <a:prstGeom prst="rect">
            <a:avLst/>
          </a:prstGeom>
        </p:spPr>
      </p:pic>
      <p:sp>
        <p:nvSpPr>
          <p:cNvPr id="5" name="Rectangle 4">
            <a:extLst>
              <a:ext uri="{FF2B5EF4-FFF2-40B4-BE49-F238E27FC236}">
                <a16:creationId xmlns:a16="http://schemas.microsoft.com/office/drawing/2014/main" id="{25007686-DA06-467C-9D41-2582344F499C}"/>
              </a:ext>
            </a:extLst>
          </p:cNvPr>
          <p:cNvSpPr/>
          <p:nvPr/>
        </p:nvSpPr>
        <p:spPr bwMode="auto">
          <a:xfrm>
            <a:off x="252984" y="1048511"/>
            <a:ext cx="11963400" cy="5229597"/>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aphicFrame>
        <p:nvGraphicFramePr>
          <p:cNvPr id="8" name="Object 7">
            <a:extLst>
              <a:ext uri="{FF2B5EF4-FFF2-40B4-BE49-F238E27FC236}">
                <a16:creationId xmlns:a16="http://schemas.microsoft.com/office/drawing/2014/main" id="{DD649081-C702-4963-B9E7-3B873BDA34A2}"/>
              </a:ext>
            </a:extLst>
          </p:cNvPr>
          <p:cNvGraphicFramePr>
            <a:graphicFrameLocks noChangeAspect="1"/>
          </p:cNvGraphicFramePr>
          <p:nvPr>
            <p:extLst>
              <p:ext uri="{D42A27DB-BD31-4B8C-83A1-F6EECF244321}">
                <p14:modId xmlns:p14="http://schemas.microsoft.com/office/powerpoint/2010/main" val="2818549397"/>
              </p:ext>
            </p:extLst>
          </p:nvPr>
        </p:nvGraphicFramePr>
        <p:xfrm>
          <a:off x="246887" y="1048510"/>
          <a:ext cx="12021313" cy="5229597"/>
        </p:xfrm>
        <a:graphic>
          <a:graphicData uri="http://schemas.openxmlformats.org/presentationml/2006/ole">
            <mc:AlternateContent xmlns:mc="http://schemas.openxmlformats.org/markup-compatibility/2006">
              <mc:Choice xmlns:v="urn:schemas-microsoft-com:vml" Requires="v">
                <p:oleObj spid="_x0000_s70677" name="Worksheet" r:id="rId5" imgW="13392239" imgH="5552859" progId="Excel.Sheet.12">
                  <p:embed/>
                </p:oleObj>
              </mc:Choice>
              <mc:Fallback>
                <p:oleObj name="Worksheet" r:id="rId5" imgW="13392239" imgH="5552859" progId="Excel.Sheet.12">
                  <p:embed/>
                  <p:pic>
                    <p:nvPicPr>
                      <p:cNvPr id="0" name=""/>
                      <p:cNvPicPr/>
                      <p:nvPr/>
                    </p:nvPicPr>
                    <p:blipFill>
                      <a:blip r:embed="rId6"/>
                      <a:stretch>
                        <a:fillRect/>
                      </a:stretch>
                    </p:blipFill>
                    <p:spPr>
                      <a:xfrm>
                        <a:off x="246887" y="1048510"/>
                        <a:ext cx="12021313" cy="5229597"/>
                      </a:xfrm>
                      <a:prstGeom prst="rect">
                        <a:avLst/>
                      </a:prstGeom>
                    </p:spPr>
                  </p:pic>
                </p:oleObj>
              </mc:Fallback>
            </mc:AlternateContent>
          </a:graphicData>
        </a:graphic>
      </p:graphicFrame>
    </p:spTree>
    <p:extLst>
      <p:ext uri="{BB962C8B-B14F-4D97-AF65-F5344CB8AC3E}">
        <p14:creationId xmlns:p14="http://schemas.microsoft.com/office/powerpoint/2010/main" val="426466898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t>Performance Variation</a:t>
            </a:r>
          </a:p>
        </p:txBody>
      </p:sp>
      <p:grpSp>
        <p:nvGrpSpPr>
          <p:cNvPr id="2" name="Group 26"/>
          <p:cNvGrpSpPr>
            <a:grpSpLocks/>
          </p:cNvGrpSpPr>
          <p:nvPr/>
        </p:nvGrpSpPr>
        <p:grpSpPr bwMode="auto">
          <a:xfrm>
            <a:off x="482715" y="968204"/>
            <a:ext cx="3174631" cy="762000"/>
            <a:chOff x="373" y="1152"/>
            <a:chExt cx="2166" cy="480"/>
          </a:xfrm>
        </p:grpSpPr>
        <p:sp>
          <p:nvSpPr>
            <p:cNvPr id="29703" name="Line 3"/>
            <p:cNvSpPr>
              <a:spLocks noChangeShapeType="1"/>
            </p:cNvSpPr>
            <p:nvPr/>
          </p:nvSpPr>
          <p:spPr bwMode="auto">
            <a:xfrm>
              <a:off x="373" y="1152"/>
              <a:ext cx="2114" cy="0"/>
            </a:xfrm>
            <a:prstGeom prst="line">
              <a:avLst/>
            </a:prstGeom>
            <a:noFill/>
            <a:ln w="25400">
              <a:solidFill>
                <a:srgbClr val="FAFD00"/>
              </a:solidFill>
              <a:round/>
              <a:headEnd/>
              <a:tailEnd/>
            </a:ln>
          </p:spPr>
          <p:txBody>
            <a:bodyPr wrap="none" anchor="ctr"/>
            <a:lstStyle/>
            <a:p>
              <a:endParaRPr lang="en-US"/>
            </a:p>
          </p:txBody>
        </p:sp>
        <p:sp>
          <p:nvSpPr>
            <p:cNvPr id="29704" name="Line 4"/>
            <p:cNvSpPr>
              <a:spLocks noChangeShapeType="1"/>
            </p:cNvSpPr>
            <p:nvPr/>
          </p:nvSpPr>
          <p:spPr bwMode="auto">
            <a:xfrm>
              <a:off x="373" y="1392"/>
              <a:ext cx="2114" cy="0"/>
            </a:xfrm>
            <a:prstGeom prst="line">
              <a:avLst/>
            </a:prstGeom>
            <a:noFill/>
            <a:ln w="25400">
              <a:solidFill>
                <a:schemeClr val="tx1"/>
              </a:solidFill>
              <a:prstDash val="dashDot"/>
              <a:round/>
              <a:headEnd/>
              <a:tailEnd/>
            </a:ln>
          </p:spPr>
          <p:txBody>
            <a:bodyPr wrap="none" anchor="ctr"/>
            <a:lstStyle/>
            <a:p>
              <a:endParaRPr lang="en-US"/>
            </a:p>
          </p:txBody>
        </p:sp>
        <p:sp>
          <p:nvSpPr>
            <p:cNvPr id="29705" name="Line 5"/>
            <p:cNvSpPr>
              <a:spLocks noChangeShapeType="1"/>
            </p:cNvSpPr>
            <p:nvPr/>
          </p:nvSpPr>
          <p:spPr bwMode="auto">
            <a:xfrm>
              <a:off x="373" y="1632"/>
              <a:ext cx="2166" cy="0"/>
            </a:xfrm>
            <a:prstGeom prst="line">
              <a:avLst/>
            </a:prstGeom>
            <a:noFill/>
            <a:ln w="25400">
              <a:solidFill>
                <a:srgbClr val="FAFD00"/>
              </a:solidFill>
              <a:round/>
              <a:headEnd/>
              <a:tailEnd/>
            </a:ln>
          </p:spPr>
          <p:txBody>
            <a:bodyPr wrap="none" anchor="ctr"/>
            <a:lstStyle/>
            <a:p>
              <a:endParaRPr lang="en-US"/>
            </a:p>
          </p:txBody>
        </p:sp>
        <p:sp>
          <p:nvSpPr>
            <p:cNvPr id="29718" name="Freeform 18"/>
            <p:cNvSpPr>
              <a:spLocks/>
            </p:cNvSpPr>
            <p:nvPr/>
          </p:nvSpPr>
          <p:spPr bwMode="auto">
            <a:xfrm>
              <a:off x="393" y="1200"/>
              <a:ext cx="2000" cy="337"/>
            </a:xfrm>
            <a:custGeom>
              <a:avLst/>
              <a:gdLst>
                <a:gd name="T0" fmla="*/ 23 w 1846"/>
                <a:gd name="T1" fmla="*/ 192 h 337"/>
                <a:gd name="T2" fmla="*/ 0 w 1846"/>
                <a:gd name="T3" fmla="*/ 192 h 337"/>
                <a:gd name="T4" fmla="*/ 231 w 1846"/>
                <a:gd name="T5" fmla="*/ 48 h 337"/>
                <a:gd name="T6" fmla="*/ 491 w 1846"/>
                <a:gd name="T7" fmla="*/ 240 h 337"/>
                <a:gd name="T8" fmla="*/ 751 w 1846"/>
                <a:gd name="T9" fmla="*/ 288 h 337"/>
                <a:gd name="T10" fmla="*/ 1011 w 1846"/>
                <a:gd name="T11" fmla="*/ 144 h 337"/>
                <a:gd name="T12" fmla="*/ 1271 w 1846"/>
                <a:gd name="T13" fmla="*/ 336 h 337"/>
                <a:gd name="T14" fmla="*/ 1635 w 1846"/>
                <a:gd name="T15" fmla="*/ 96 h 337"/>
                <a:gd name="T16" fmla="*/ 1999 w 1846"/>
                <a:gd name="T17" fmla="*/ 0 h 3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46"/>
                <a:gd name="T28" fmla="*/ 0 h 337"/>
                <a:gd name="T29" fmla="*/ 1846 w 1846"/>
                <a:gd name="T30" fmla="*/ 337 h 33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46" h="337">
                  <a:moveTo>
                    <a:pt x="21" y="192"/>
                  </a:moveTo>
                  <a:lnTo>
                    <a:pt x="0" y="192"/>
                  </a:lnTo>
                  <a:lnTo>
                    <a:pt x="213" y="48"/>
                  </a:lnTo>
                  <a:lnTo>
                    <a:pt x="453" y="240"/>
                  </a:lnTo>
                  <a:lnTo>
                    <a:pt x="693" y="288"/>
                  </a:lnTo>
                  <a:lnTo>
                    <a:pt x="933" y="144"/>
                  </a:lnTo>
                  <a:lnTo>
                    <a:pt x="1173" y="336"/>
                  </a:lnTo>
                  <a:lnTo>
                    <a:pt x="1509" y="96"/>
                  </a:lnTo>
                  <a:lnTo>
                    <a:pt x="1845" y="0"/>
                  </a:lnTo>
                </a:path>
              </a:pathLst>
            </a:custGeom>
            <a:noFill/>
            <a:ln w="12700" cap="rnd">
              <a:solidFill>
                <a:schemeClr val="tx1"/>
              </a:solidFill>
              <a:round/>
              <a:headEnd/>
              <a:tailEnd/>
            </a:ln>
          </p:spPr>
          <p:txBody>
            <a:bodyPr/>
            <a:lstStyle/>
            <a:p>
              <a:endParaRPr lang="en-US"/>
            </a:p>
          </p:txBody>
        </p:sp>
      </p:grpSp>
      <p:sp>
        <p:nvSpPr>
          <p:cNvPr id="27" name="Rectangle 22"/>
          <p:cNvSpPr txBox="1">
            <a:spLocks noChangeArrowheads="1"/>
          </p:cNvSpPr>
          <p:nvPr/>
        </p:nvSpPr>
        <p:spPr bwMode="auto">
          <a:xfrm>
            <a:off x="1397114" y="1730204"/>
            <a:ext cx="1143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10000"/>
              </a:lnSpc>
              <a:buClr>
                <a:schemeClr val="tx1"/>
              </a:buClr>
              <a:buSzPct val="88000"/>
              <a:defRPr/>
            </a:pPr>
            <a:r>
              <a:rPr lang="en-US" sz="2400" kern="0" dirty="0">
                <a:latin typeface="Book Antiqua" pitchFamily="18" charset="0"/>
                <a:ea typeface="ＭＳ Ｐゴシック" pitchFamily="-65" charset="-128"/>
                <a:cs typeface="Book Antiqua" pitchFamily="18" charset="0"/>
              </a:rPr>
              <a:t>Stable</a:t>
            </a:r>
          </a:p>
          <a:p>
            <a:pPr eaLnBrk="1" hangingPunct="1">
              <a:lnSpc>
                <a:spcPct val="110000"/>
              </a:lnSpc>
              <a:buClr>
                <a:schemeClr val="tx1"/>
              </a:buClr>
              <a:buSzPct val="88000"/>
              <a:defRPr/>
            </a:pPr>
            <a:endParaRPr lang="en-US" sz="3200" kern="0" dirty="0">
              <a:latin typeface="Book Antiqua" pitchFamily="18" charset="0"/>
              <a:ea typeface="ＭＳ Ｐゴシック" pitchFamily="-65" charset="-128"/>
              <a:cs typeface="Book Antiqua" pitchFamily="18" charset="0"/>
            </a:endParaRPr>
          </a:p>
        </p:txBody>
      </p:sp>
      <p:grpSp>
        <p:nvGrpSpPr>
          <p:cNvPr id="12" name="Group 26"/>
          <p:cNvGrpSpPr>
            <a:grpSpLocks/>
          </p:cNvGrpSpPr>
          <p:nvPr/>
        </p:nvGrpSpPr>
        <p:grpSpPr bwMode="auto">
          <a:xfrm>
            <a:off x="4376032" y="870668"/>
            <a:ext cx="3174631" cy="1068388"/>
            <a:chOff x="373" y="1680"/>
            <a:chExt cx="2166" cy="673"/>
          </a:xfrm>
        </p:grpSpPr>
        <p:sp>
          <p:nvSpPr>
            <p:cNvPr id="13" name="Line 6"/>
            <p:cNvSpPr>
              <a:spLocks noChangeShapeType="1"/>
            </p:cNvSpPr>
            <p:nvPr/>
          </p:nvSpPr>
          <p:spPr bwMode="auto">
            <a:xfrm>
              <a:off x="373" y="1776"/>
              <a:ext cx="2114" cy="0"/>
            </a:xfrm>
            <a:prstGeom prst="line">
              <a:avLst/>
            </a:prstGeom>
            <a:noFill/>
            <a:ln w="25400">
              <a:solidFill>
                <a:srgbClr val="FAFD00"/>
              </a:solidFill>
              <a:round/>
              <a:headEnd/>
              <a:tailEnd/>
            </a:ln>
          </p:spPr>
          <p:txBody>
            <a:bodyPr wrap="none" anchor="ctr"/>
            <a:lstStyle/>
            <a:p>
              <a:endParaRPr lang="en-US"/>
            </a:p>
          </p:txBody>
        </p:sp>
        <p:sp>
          <p:nvSpPr>
            <p:cNvPr id="14" name="Line 7"/>
            <p:cNvSpPr>
              <a:spLocks noChangeShapeType="1"/>
            </p:cNvSpPr>
            <p:nvPr/>
          </p:nvSpPr>
          <p:spPr bwMode="auto">
            <a:xfrm>
              <a:off x="373" y="2016"/>
              <a:ext cx="2114" cy="0"/>
            </a:xfrm>
            <a:prstGeom prst="line">
              <a:avLst/>
            </a:prstGeom>
            <a:noFill/>
            <a:ln w="25400">
              <a:solidFill>
                <a:schemeClr val="tx1"/>
              </a:solidFill>
              <a:prstDash val="dashDot"/>
              <a:round/>
              <a:headEnd/>
              <a:tailEnd/>
            </a:ln>
          </p:spPr>
          <p:txBody>
            <a:bodyPr wrap="none" anchor="ctr"/>
            <a:lstStyle/>
            <a:p>
              <a:endParaRPr lang="en-US"/>
            </a:p>
          </p:txBody>
        </p:sp>
        <p:sp>
          <p:nvSpPr>
            <p:cNvPr id="15" name="Line 8"/>
            <p:cNvSpPr>
              <a:spLocks noChangeShapeType="1"/>
            </p:cNvSpPr>
            <p:nvPr/>
          </p:nvSpPr>
          <p:spPr bwMode="auto">
            <a:xfrm>
              <a:off x="373" y="2256"/>
              <a:ext cx="2166" cy="0"/>
            </a:xfrm>
            <a:prstGeom prst="line">
              <a:avLst/>
            </a:prstGeom>
            <a:noFill/>
            <a:ln w="25400">
              <a:solidFill>
                <a:srgbClr val="FAFD00"/>
              </a:solidFill>
              <a:round/>
              <a:headEnd/>
              <a:tailEnd/>
            </a:ln>
          </p:spPr>
          <p:txBody>
            <a:bodyPr wrap="none" anchor="ctr"/>
            <a:lstStyle/>
            <a:p>
              <a:endParaRPr lang="en-US"/>
            </a:p>
          </p:txBody>
        </p:sp>
        <p:sp>
          <p:nvSpPr>
            <p:cNvPr id="16" name="Freeform 19"/>
            <p:cNvSpPr>
              <a:spLocks/>
            </p:cNvSpPr>
            <p:nvPr/>
          </p:nvSpPr>
          <p:spPr bwMode="auto">
            <a:xfrm>
              <a:off x="416" y="1680"/>
              <a:ext cx="1977" cy="673"/>
            </a:xfrm>
            <a:custGeom>
              <a:avLst/>
              <a:gdLst>
                <a:gd name="T0" fmla="*/ 0 w 1825"/>
                <a:gd name="T1" fmla="*/ 336 h 673"/>
                <a:gd name="T2" fmla="*/ 208 w 1825"/>
                <a:gd name="T3" fmla="*/ 192 h 673"/>
                <a:gd name="T4" fmla="*/ 468 w 1825"/>
                <a:gd name="T5" fmla="*/ 672 h 673"/>
                <a:gd name="T6" fmla="*/ 676 w 1825"/>
                <a:gd name="T7" fmla="*/ 432 h 673"/>
                <a:gd name="T8" fmla="*/ 936 w 1825"/>
                <a:gd name="T9" fmla="*/ 480 h 673"/>
                <a:gd name="T10" fmla="*/ 1196 w 1825"/>
                <a:gd name="T11" fmla="*/ 0 h 673"/>
                <a:gd name="T12" fmla="*/ 1352 w 1825"/>
                <a:gd name="T13" fmla="*/ 384 h 673"/>
                <a:gd name="T14" fmla="*/ 1508 w 1825"/>
                <a:gd name="T15" fmla="*/ 240 h 673"/>
                <a:gd name="T16" fmla="*/ 1768 w 1825"/>
                <a:gd name="T17" fmla="*/ 480 h 673"/>
                <a:gd name="T18" fmla="*/ 1976 w 1825"/>
                <a:gd name="T19" fmla="*/ 48 h 673"/>
                <a:gd name="T20" fmla="*/ 1976 w 1825"/>
                <a:gd name="T21" fmla="*/ 48 h 673"/>
                <a:gd name="T22" fmla="*/ 1976 w 1825"/>
                <a:gd name="T23" fmla="*/ 48 h 67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25"/>
                <a:gd name="T37" fmla="*/ 0 h 673"/>
                <a:gd name="T38" fmla="*/ 1825 w 1825"/>
                <a:gd name="T39" fmla="*/ 673 h 67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25" h="673">
                  <a:moveTo>
                    <a:pt x="0" y="336"/>
                  </a:moveTo>
                  <a:lnTo>
                    <a:pt x="192" y="192"/>
                  </a:lnTo>
                  <a:lnTo>
                    <a:pt x="432" y="672"/>
                  </a:lnTo>
                  <a:lnTo>
                    <a:pt x="624" y="432"/>
                  </a:lnTo>
                  <a:lnTo>
                    <a:pt x="864" y="480"/>
                  </a:lnTo>
                  <a:lnTo>
                    <a:pt x="1104" y="0"/>
                  </a:lnTo>
                  <a:lnTo>
                    <a:pt x="1248" y="384"/>
                  </a:lnTo>
                  <a:lnTo>
                    <a:pt x="1392" y="240"/>
                  </a:lnTo>
                  <a:lnTo>
                    <a:pt x="1632" y="480"/>
                  </a:lnTo>
                  <a:lnTo>
                    <a:pt x="1824" y="48"/>
                  </a:lnTo>
                </a:path>
              </a:pathLst>
            </a:custGeom>
            <a:noFill/>
            <a:ln w="12700" cap="rnd">
              <a:solidFill>
                <a:schemeClr val="tx1"/>
              </a:solidFill>
              <a:round/>
              <a:headEnd/>
              <a:tailEnd/>
            </a:ln>
          </p:spPr>
          <p:txBody>
            <a:bodyPr/>
            <a:lstStyle/>
            <a:p>
              <a:endParaRPr lang="en-US"/>
            </a:p>
          </p:txBody>
        </p:sp>
      </p:grpSp>
      <p:sp>
        <p:nvSpPr>
          <p:cNvPr id="18" name="Rectangle 22"/>
          <p:cNvSpPr txBox="1">
            <a:spLocks noChangeArrowheads="1"/>
          </p:cNvSpPr>
          <p:nvPr/>
        </p:nvSpPr>
        <p:spPr bwMode="auto">
          <a:xfrm>
            <a:off x="5493516" y="1836270"/>
            <a:ext cx="1447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10000"/>
              </a:lnSpc>
              <a:buClr>
                <a:schemeClr val="tx1"/>
              </a:buClr>
              <a:buSzPct val="88000"/>
              <a:defRPr/>
            </a:pPr>
            <a:r>
              <a:rPr lang="en-US" sz="2400" kern="0" dirty="0">
                <a:latin typeface="Book Antiqua" pitchFamily="18" charset="0"/>
                <a:ea typeface="ＭＳ Ｐゴシック" pitchFamily="-65" charset="-128"/>
                <a:cs typeface="Book Antiqua" pitchFamily="18" charset="0"/>
              </a:rPr>
              <a:t>Unstable</a:t>
            </a:r>
          </a:p>
          <a:p>
            <a:pPr eaLnBrk="1" hangingPunct="1">
              <a:lnSpc>
                <a:spcPct val="110000"/>
              </a:lnSpc>
              <a:buClr>
                <a:schemeClr val="tx1"/>
              </a:buClr>
              <a:buSzPct val="88000"/>
              <a:defRPr/>
            </a:pPr>
            <a:endParaRPr lang="en-US" sz="3200" kern="0" dirty="0">
              <a:latin typeface="Book Antiqua" pitchFamily="18" charset="0"/>
              <a:ea typeface="ＭＳ Ｐゴシック" pitchFamily="-65" charset="-128"/>
              <a:cs typeface="Book Antiqua" pitchFamily="18" charset="0"/>
            </a:endParaRPr>
          </a:p>
        </p:txBody>
      </p:sp>
      <p:grpSp>
        <p:nvGrpSpPr>
          <p:cNvPr id="19" name="Group 26"/>
          <p:cNvGrpSpPr>
            <a:grpSpLocks/>
          </p:cNvGrpSpPr>
          <p:nvPr/>
        </p:nvGrpSpPr>
        <p:grpSpPr bwMode="auto">
          <a:xfrm>
            <a:off x="8153519" y="1028100"/>
            <a:ext cx="3174631" cy="762000"/>
            <a:chOff x="373" y="2400"/>
            <a:chExt cx="2166" cy="480"/>
          </a:xfrm>
        </p:grpSpPr>
        <p:sp>
          <p:nvSpPr>
            <p:cNvPr id="20" name="Line 9"/>
            <p:cNvSpPr>
              <a:spLocks noChangeShapeType="1"/>
            </p:cNvSpPr>
            <p:nvPr/>
          </p:nvSpPr>
          <p:spPr bwMode="auto">
            <a:xfrm>
              <a:off x="373" y="2400"/>
              <a:ext cx="2114" cy="0"/>
            </a:xfrm>
            <a:prstGeom prst="line">
              <a:avLst/>
            </a:prstGeom>
            <a:noFill/>
            <a:ln w="25400">
              <a:solidFill>
                <a:srgbClr val="FAFD00"/>
              </a:solidFill>
              <a:round/>
              <a:headEnd/>
              <a:tailEnd/>
            </a:ln>
          </p:spPr>
          <p:txBody>
            <a:bodyPr wrap="none" anchor="ctr"/>
            <a:lstStyle/>
            <a:p>
              <a:endParaRPr lang="en-US"/>
            </a:p>
          </p:txBody>
        </p:sp>
        <p:sp>
          <p:nvSpPr>
            <p:cNvPr id="21" name="Line 10"/>
            <p:cNvSpPr>
              <a:spLocks noChangeShapeType="1"/>
            </p:cNvSpPr>
            <p:nvPr/>
          </p:nvSpPr>
          <p:spPr bwMode="auto">
            <a:xfrm>
              <a:off x="373" y="2640"/>
              <a:ext cx="2114" cy="0"/>
            </a:xfrm>
            <a:prstGeom prst="line">
              <a:avLst/>
            </a:prstGeom>
            <a:noFill/>
            <a:ln w="25400">
              <a:solidFill>
                <a:schemeClr val="tx1"/>
              </a:solidFill>
              <a:prstDash val="dashDot"/>
              <a:round/>
              <a:headEnd/>
              <a:tailEnd/>
            </a:ln>
          </p:spPr>
          <p:txBody>
            <a:bodyPr wrap="none" anchor="ctr"/>
            <a:lstStyle/>
            <a:p>
              <a:endParaRPr lang="en-US"/>
            </a:p>
          </p:txBody>
        </p:sp>
        <p:sp>
          <p:nvSpPr>
            <p:cNvPr id="22" name="Line 11"/>
            <p:cNvSpPr>
              <a:spLocks noChangeShapeType="1"/>
            </p:cNvSpPr>
            <p:nvPr/>
          </p:nvSpPr>
          <p:spPr bwMode="auto">
            <a:xfrm>
              <a:off x="373" y="2880"/>
              <a:ext cx="2166" cy="0"/>
            </a:xfrm>
            <a:prstGeom prst="line">
              <a:avLst/>
            </a:prstGeom>
            <a:noFill/>
            <a:ln w="25400">
              <a:solidFill>
                <a:srgbClr val="FAFD00"/>
              </a:solidFill>
              <a:round/>
              <a:headEnd/>
              <a:tailEnd/>
            </a:ln>
          </p:spPr>
          <p:txBody>
            <a:bodyPr wrap="none" anchor="ctr"/>
            <a:lstStyle/>
            <a:p>
              <a:endParaRPr lang="en-US"/>
            </a:p>
          </p:txBody>
        </p:sp>
        <p:sp>
          <p:nvSpPr>
            <p:cNvPr id="23" name="Freeform 20"/>
            <p:cNvSpPr>
              <a:spLocks/>
            </p:cNvSpPr>
            <p:nvPr/>
          </p:nvSpPr>
          <p:spPr bwMode="auto">
            <a:xfrm>
              <a:off x="416" y="2448"/>
              <a:ext cx="1925" cy="385"/>
            </a:xfrm>
            <a:custGeom>
              <a:avLst/>
              <a:gdLst>
                <a:gd name="T0" fmla="*/ 0 w 1777"/>
                <a:gd name="T1" fmla="*/ 384 h 385"/>
                <a:gd name="T2" fmla="*/ 208 w 1777"/>
                <a:gd name="T3" fmla="*/ 240 h 385"/>
                <a:gd name="T4" fmla="*/ 468 w 1777"/>
                <a:gd name="T5" fmla="*/ 384 h 385"/>
                <a:gd name="T6" fmla="*/ 676 w 1777"/>
                <a:gd name="T7" fmla="*/ 192 h 385"/>
                <a:gd name="T8" fmla="*/ 988 w 1777"/>
                <a:gd name="T9" fmla="*/ 288 h 385"/>
                <a:gd name="T10" fmla="*/ 1196 w 1777"/>
                <a:gd name="T11" fmla="*/ 96 h 385"/>
                <a:gd name="T12" fmla="*/ 1508 w 1777"/>
                <a:gd name="T13" fmla="*/ 0 h 385"/>
                <a:gd name="T14" fmla="*/ 1612 w 1777"/>
                <a:gd name="T15" fmla="*/ 144 h 385"/>
                <a:gd name="T16" fmla="*/ 1924 w 1777"/>
                <a:gd name="T17" fmla="*/ 0 h 38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77"/>
                <a:gd name="T28" fmla="*/ 0 h 385"/>
                <a:gd name="T29" fmla="*/ 1777 w 1777"/>
                <a:gd name="T30" fmla="*/ 385 h 38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77" h="385">
                  <a:moveTo>
                    <a:pt x="0" y="384"/>
                  </a:moveTo>
                  <a:lnTo>
                    <a:pt x="192" y="240"/>
                  </a:lnTo>
                  <a:lnTo>
                    <a:pt x="432" y="384"/>
                  </a:lnTo>
                  <a:lnTo>
                    <a:pt x="624" y="192"/>
                  </a:lnTo>
                  <a:lnTo>
                    <a:pt x="912" y="288"/>
                  </a:lnTo>
                  <a:lnTo>
                    <a:pt x="1104" y="96"/>
                  </a:lnTo>
                  <a:lnTo>
                    <a:pt x="1392" y="0"/>
                  </a:lnTo>
                  <a:lnTo>
                    <a:pt x="1488" y="144"/>
                  </a:lnTo>
                  <a:lnTo>
                    <a:pt x="1776" y="0"/>
                  </a:lnTo>
                </a:path>
              </a:pathLst>
            </a:custGeom>
            <a:noFill/>
            <a:ln w="12700" cap="rnd">
              <a:solidFill>
                <a:schemeClr val="tx1"/>
              </a:solidFill>
              <a:round/>
              <a:headEnd/>
              <a:tailEnd/>
            </a:ln>
          </p:spPr>
          <p:txBody>
            <a:bodyPr/>
            <a:lstStyle/>
            <a:p>
              <a:endParaRPr lang="en-US"/>
            </a:p>
          </p:txBody>
        </p:sp>
      </p:grpSp>
      <p:sp>
        <p:nvSpPr>
          <p:cNvPr id="24" name="Rectangle 22"/>
          <p:cNvSpPr txBox="1">
            <a:spLocks noChangeArrowheads="1"/>
          </p:cNvSpPr>
          <p:nvPr/>
        </p:nvSpPr>
        <p:spPr bwMode="auto">
          <a:xfrm>
            <a:off x="9131227" y="1828800"/>
            <a:ext cx="1143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10000"/>
              </a:lnSpc>
              <a:buClr>
                <a:schemeClr val="tx1"/>
              </a:buClr>
              <a:buSzPct val="88000"/>
              <a:defRPr/>
            </a:pPr>
            <a:r>
              <a:rPr lang="en-US" sz="2400" kern="0" dirty="0">
                <a:latin typeface="Book Antiqua" pitchFamily="18" charset="0"/>
                <a:ea typeface="ＭＳ Ｐゴシック" pitchFamily="-65" charset="-128"/>
                <a:cs typeface="Book Antiqua" pitchFamily="18" charset="0"/>
              </a:rPr>
              <a:t>Trend</a:t>
            </a:r>
          </a:p>
          <a:p>
            <a:pPr eaLnBrk="1" hangingPunct="1">
              <a:lnSpc>
                <a:spcPct val="110000"/>
              </a:lnSpc>
              <a:buClr>
                <a:schemeClr val="tx1"/>
              </a:buClr>
              <a:buSzPct val="88000"/>
              <a:defRPr/>
            </a:pPr>
            <a:endParaRPr lang="en-US" sz="3200" kern="0" dirty="0">
              <a:latin typeface="Book Antiqua" pitchFamily="18" charset="0"/>
              <a:ea typeface="ＭＳ Ｐゴシック" pitchFamily="-65" charset="-128"/>
              <a:cs typeface="Book Antiqua" pitchFamily="18" charset="0"/>
            </a:endParaRPr>
          </a:p>
        </p:txBody>
      </p:sp>
      <p:grpSp>
        <p:nvGrpSpPr>
          <p:cNvPr id="25" name="Group 26"/>
          <p:cNvGrpSpPr>
            <a:grpSpLocks/>
          </p:cNvGrpSpPr>
          <p:nvPr/>
        </p:nvGrpSpPr>
        <p:grpSpPr bwMode="auto">
          <a:xfrm>
            <a:off x="4470772" y="2598405"/>
            <a:ext cx="3174631" cy="762000"/>
            <a:chOff x="373" y="3024"/>
            <a:chExt cx="2166" cy="480"/>
          </a:xfrm>
        </p:grpSpPr>
        <p:sp>
          <p:nvSpPr>
            <p:cNvPr id="26" name="Line 12"/>
            <p:cNvSpPr>
              <a:spLocks noChangeShapeType="1"/>
            </p:cNvSpPr>
            <p:nvPr/>
          </p:nvSpPr>
          <p:spPr bwMode="auto">
            <a:xfrm>
              <a:off x="373" y="3024"/>
              <a:ext cx="2114" cy="0"/>
            </a:xfrm>
            <a:prstGeom prst="line">
              <a:avLst/>
            </a:prstGeom>
            <a:noFill/>
            <a:ln w="25400">
              <a:solidFill>
                <a:srgbClr val="FAFD00"/>
              </a:solidFill>
              <a:round/>
              <a:headEnd/>
              <a:tailEnd/>
            </a:ln>
          </p:spPr>
          <p:txBody>
            <a:bodyPr wrap="none" anchor="ctr"/>
            <a:lstStyle/>
            <a:p>
              <a:endParaRPr lang="en-US"/>
            </a:p>
          </p:txBody>
        </p:sp>
        <p:sp>
          <p:nvSpPr>
            <p:cNvPr id="28" name="Line 13"/>
            <p:cNvSpPr>
              <a:spLocks noChangeShapeType="1"/>
            </p:cNvSpPr>
            <p:nvPr/>
          </p:nvSpPr>
          <p:spPr bwMode="auto">
            <a:xfrm>
              <a:off x="373" y="3264"/>
              <a:ext cx="2114" cy="0"/>
            </a:xfrm>
            <a:prstGeom prst="line">
              <a:avLst/>
            </a:prstGeom>
            <a:noFill/>
            <a:ln w="25400">
              <a:solidFill>
                <a:schemeClr val="tx1"/>
              </a:solidFill>
              <a:prstDash val="dashDot"/>
              <a:round/>
              <a:headEnd/>
              <a:tailEnd/>
            </a:ln>
          </p:spPr>
          <p:txBody>
            <a:bodyPr wrap="none" anchor="ctr"/>
            <a:lstStyle/>
            <a:p>
              <a:endParaRPr lang="en-US"/>
            </a:p>
          </p:txBody>
        </p:sp>
        <p:sp>
          <p:nvSpPr>
            <p:cNvPr id="29" name="Line 14"/>
            <p:cNvSpPr>
              <a:spLocks noChangeShapeType="1"/>
            </p:cNvSpPr>
            <p:nvPr/>
          </p:nvSpPr>
          <p:spPr bwMode="auto">
            <a:xfrm>
              <a:off x="373" y="3504"/>
              <a:ext cx="2166" cy="0"/>
            </a:xfrm>
            <a:prstGeom prst="line">
              <a:avLst/>
            </a:prstGeom>
            <a:noFill/>
            <a:ln w="25400">
              <a:solidFill>
                <a:srgbClr val="FAFD00"/>
              </a:solidFill>
              <a:round/>
              <a:headEnd/>
              <a:tailEnd/>
            </a:ln>
          </p:spPr>
          <p:txBody>
            <a:bodyPr wrap="none" anchor="ctr"/>
            <a:lstStyle/>
            <a:p>
              <a:endParaRPr lang="en-US"/>
            </a:p>
          </p:txBody>
        </p:sp>
        <p:sp>
          <p:nvSpPr>
            <p:cNvPr id="30" name="Freeform 21"/>
            <p:cNvSpPr>
              <a:spLocks/>
            </p:cNvSpPr>
            <p:nvPr/>
          </p:nvSpPr>
          <p:spPr bwMode="auto">
            <a:xfrm>
              <a:off x="416" y="3072"/>
              <a:ext cx="1977" cy="385"/>
            </a:xfrm>
            <a:custGeom>
              <a:avLst/>
              <a:gdLst>
                <a:gd name="T0" fmla="*/ 0 w 1825"/>
                <a:gd name="T1" fmla="*/ 192 h 385"/>
                <a:gd name="T2" fmla="*/ 260 w 1825"/>
                <a:gd name="T3" fmla="*/ 0 h 385"/>
                <a:gd name="T4" fmla="*/ 520 w 1825"/>
                <a:gd name="T5" fmla="*/ 0 h 385"/>
                <a:gd name="T6" fmla="*/ 728 w 1825"/>
                <a:gd name="T7" fmla="*/ 96 h 385"/>
                <a:gd name="T8" fmla="*/ 988 w 1825"/>
                <a:gd name="T9" fmla="*/ 0 h 385"/>
                <a:gd name="T10" fmla="*/ 1144 w 1825"/>
                <a:gd name="T11" fmla="*/ 336 h 385"/>
                <a:gd name="T12" fmla="*/ 1404 w 1825"/>
                <a:gd name="T13" fmla="*/ 384 h 385"/>
                <a:gd name="T14" fmla="*/ 1612 w 1825"/>
                <a:gd name="T15" fmla="*/ 336 h 385"/>
                <a:gd name="T16" fmla="*/ 1820 w 1825"/>
                <a:gd name="T17" fmla="*/ 192 h 385"/>
                <a:gd name="T18" fmla="*/ 1976 w 1825"/>
                <a:gd name="T19" fmla="*/ 0 h 3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5"/>
                <a:gd name="T31" fmla="*/ 0 h 385"/>
                <a:gd name="T32" fmla="*/ 1825 w 1825"/>
                <a:gd name="T33" fmla="*/ 385 h 3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5" h="385">
                  <a:moveTo>
                    <a:pt x="0" y="192"/>
                  </a:moveTo>
                  <a:lnTo>
                    <a:pt x="240" y="0"/>
                  </a:lnTo>
                  <a:lnTo>
                    <a:pt x="480" y="0"/>
                  </a:lnTo>
                  <a:lnTo>
                    <a:pt x="672" y="96"/>
                  </a:lnTo>
                  <a:lnTo>
                    <a:pt x="912" y="0"/>
                  </a:lnTo>
                  <a:lnTo>
                    <a:pt x="1056" y="336"/>
                  </a:lnTo>
                  <a:lnTo>
                    <a:pt x="1296" y="384"/>
                  </a:lnTo>
                  <a:lnTo>
                    <a:pt x="1488" y="336"/>
                  </a:lnTo>
                  <a:lnTo>
                    <a:pt x="1680" y="192"/>
                  </a:lnTo>
                  <a:lnTo>
                    <a:pt x="1824" y="0"/>
                  </a:lnTo>
                </a:path>
              </a:pathLst>
            </a:custGeom>
            <a:noFill/>
            <a:ln w="12700" cap="rnd">
              <a:solidFill>
                <a:schemeClr val="tx1"/>
              </a:solidFill>
              <a:round/>
              <a:headEnd/>
              <a:tailEnd/>
            </a:ln>
          </p:spPr>
          <p:txBody>
            <a:bodyPr/>
            <a:lstStyle/>
            <a:p>
              <a:endParaRPr lang="en-US"/>
            </a:p>
          </p:txBody>
        </p:sp>
      </p:grpSp>
      <p:sp>
        <p:nvSpPr>
          <p:cNvPr id="31" name="Rectangle 22"/>
          <p:cNvSpPr txBox="1">
            <a:spLocks noChangeArrowheads="1"/>
          </p:cNvSpPr>
          <p:nvPr/>
        </p:nvSpPr>
        <p:spPr bwMode="auto">
          <a:xfrm>
            <a:off x="5432427" y="3448157"/>
            <a:ext cx="17526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10000"/>
              </a:lnSpc>
              <a:buClr>
                <a:schemeClr val="tx1"/>
              </a:buClr>
              <a:buSzPct val="88000"/>
              <a:defRPr/>
            </a:pPr>
            <a:r>
              <a:rPr lang="en-US" sz="2400" kern="0" dirty="0">
                <a:latin typeface="Book Antiqua" pitchFamily="18" charset="0"/>
                <a:ea typeface="ＭＳ Ｐゴシック" pitchFamily="-65" charset="-128"/>
                <a:cs typeface="Book Antiqua" pitchFamily="18" charset="0"/>
              </a:rPr>
              <a:t>Cyclical</a:t>
            </a:r>
          </a:p>
          <a:p>
            <a:pPr eaLnBrk="1" hangingPunct="1">
              <a:lnSpc>
                <a:spcPct val="110000"/>
              </a:lnSpc>
              <a:buClr>
                <a:schemeClr val="tx1"/>
              </a:buClr>
              <a:buSzPct val="88000"/>
              <a:defRPr/>
            </a:pPr>
            <a:endParaRPr lang="en-US" sz="3200" kern="0" dirty="0">
              <a:latin typeface="Book Antiqua" pitchFamily="18" charset="0"/>
              <a:ea typeface="ＭＳ Ｐゴシック" pitchFamily="-65" charset="-128"/>
              <a:cs typeface="Book Antiqua" pitchFamily="18" charset="0"/>
            </a:endParaRPr>
          </a:p>
        </p:txBody>
      </p:sp>
      <p:grpSp>
        <p:nvGrpSpPr>
          <p:cNvPr id="32" name="Group 26"/>
          <p:cNvGrpSpPr>
            <a:grpSpLocks/>
          </p:cNvGrpSpPr>
          <p:nvPr/>
        </p:nvGrpSpPr>
        <p:grpSpPr bwMode="auto">
          <a:xfrm>
            <a:off x="8561391" y="2590800"/>
            <a:ext cx="3189288" cy="762000"/>
            <a:chOff x="373" y="3648"/>
            <a:chExt cx="2176" cy="480"/>
          </a:xfrm>
        </p:grpSpPr>
        <p:sp>
          <p:nvSpPr>
            <p:cNvPr id="33" name="Line 15"/>
            <p:cNvSpPr>
              <a:spLocks noChangeShapeType="1"/>
            </p:cNvSpPr>
            <p:nvPr/>
          </p:nvSpPr>
          <p:spPr bwMode="auto">
            <a:xfrm>
              <a:off x="373" y="3648"/>
              <a:ext cx="2114" cy="0"/>
            </a:xfrm>
            <a:prstGeom prst="line">
              <a:avLst/>
            </a:prstGeom>
            <a:noFill/>
            <a:ln w="25400">
              <a:solidFill>
                <a:srgbClr val="FAFD00"/>
              </a:solidFill>
              <a:round/>
              <a:headEnd/>
              <a:tailEnd/>
            </a:ln>
          </p:spPr>
          <p:txBody>
            <a:bodyPr wrap="none" anchor="ctr"/>
            <a:lstStyle/>
            <a:p>
              <a:endParaRPr lang="en-US"/>
            </a:p>
          </p:txBody>
        </p:sp>
        <p:sp>
          <p:nvSpPr>
            <p:cNvPr id="34" name="Line 16"/>
            <p:cNvSpPr>
              <a:spLocks noChangeShapeType="1"/>
            </p:cNvSpPr>
            <p:nvPr/>
          </p:nvSpPr>
          <p:spPr bwMode="auto">
            <a:xfrm>
              <a:off x="373" y="3888"/>
              <a:ext cx="2114" cy="0"/>
            </a:xfrm>
            <a:prstGeom prst="line">
              <a:avLst/>
            </a:prstGeom>
            <a:noFill/>
            <a:ln w="25400">
              <a:solidFill>
                <a:schemeClr val="tx1"/>
              </a:solidFill>
              <a:prstDash val="dashDot"/>
              <a:round/>
              <a:headEnd/>
              <a:tailEnd/>
            </a:ln>
          </p:spPr>
          <p:txBody>
            <a:bodyPr wrap="none" anchor="ctr"/>
            <a:lstStyle/>
            <a:p>
              <a:endParaRPr lang="en-US"/>
            </a:p>
          </p:txBody>
        </p:sp>
        <p:sp>
          <p:nvSpPr>
            <p:cNvPr id="35" name="Line 17"/>
            <p:cNvSpPr>
              <a:spLocks noChangeShapeType="1"/>
            </p:cNvSpPr>
            <p:nvPr/>
          </p:nvSpPr>
          <p:spPr bwMode="auto">
            <a:xfrm>
              <a:off x="373" y="4128"/>
              <a:ext cx="2166" cy="0"/>
            </a:xfrm>
            <a:prstGeom prst="line">
              <a:avLst/>
            </a:prstGeom>
            <a:noFill/>
            <a:ln w="25400">
              <a:solidFill>
                <a:srgbClr val="FAFD00"/>
              </a:solidFill>
              <a:round/>
              <a:headEnd/>
              <a:tailEnd/>
            </a:ln>
          </p:spPr>
          <p:txBody>
            <a:bodyPr wrap="none" anchor="ctr"/>
            <a:lstStyle/>
            <a:p>
              <a:endParaRPr lang="en-US"/>
            </a:p>
          </p:txBody>
        </p:sp>
        <p:sp>
          <p:nvSpPr>
            <p:cNvPr id="36" name="Freeform 23"/>
            <p:cNvSpPr>
              <a:spLocks/>
            </p:cNvSpPr>
            <p:nvPr/>
          </p:nvSpPr>
          <p:spPr bwMode="auto">
            <a:xfrm>
              <a:off x="416" y="3696"/>
              <a:ext cx="2133" cy="385"/>
            </a:xfrm>
            <a:custGeom>
              <a:avLst/>
              <a:gdLst>
                <a:gd name="T0" fmla="*/ 0 w 1969"/>
                <a:gd name="T1" fmla="*/ 192 h 385"/>
                <a:gd name="T2" fmla="*/ 35 w 1969"/>
                <a:gd name="T3" fmla="*/ 192 h 385"/>
                <a:gd name="T4" fmla="*/ 47 w 1969"/>
                <a:gd name="T5" fmla="*/ 171 h 385"/>
                <a:gd name="T6" fmla="*/ 69 w 1969"/>
                <a:gd name="T7" fmla="*/ 149 h 385"/>
                <a:gd name="T8" fmla="*/ 92 w 1969"/>
                <a:gd name="T9" fmla="*/ 128 h 385"/>
                <a:gd name="T10" fmla="*/ 116 w 1969"/>
                <a:gd name="T11" fmla="*/ 107 h 385"/>
                <a:gd name="T12" fmla="*/ 139 w 1969"/>
                <a:gd name="T13" fmla="*/ 85 h 385"/>
                <a:gd name="T14" fmla="*/ 151 w 1969"/>
                <a:gd name="T15" fmla="*/ 64 h 385"/>
                <a:gd name="T16" fmla="*/ 173 w 1969"/>
                <a:gd name="T17" fmla="*/ 53 h 385"/>
                <a:gd name="T18" fmla="*/ 196 w 1969"/>
                <a:gd name="T19" fmla="*/ 43 h 385"/>
                <a:gd name="T20" fmla="*/ 520 w 1969"/>
                <a:gd name="T21" fmla="*/ 0 h 385"/>
                <a:gd name="T22" fmla="*/ 832 w 1969"/>
                <a:gd name="T23" fmla="*/ 96 h 385"/>
                <a:gd name="T24" fmla="*/ 1092 w 1969"/>
                <a:gd name="T25" fmla="*/ 0 h 385"/>
                <a:gd name="T26" fmla="*/ 1352 w 1969"/>
                <a:gd name="T27" fmla="*/ 384 h 385"/>
                <a:gd name="T28" fmla="*/ 1508 w 1969"/>
                <a:gd name="T29" fmla="*/ 288 h 385"/>
                <a:gd name="T30" fmla="*/ 1716 w 1969"/>
                <a:gd name="T31" fmla="*/ 384 h 385"/>
                <a:gd name="T32" fmla="*/ 1976 w 1969"/>
                <a:gd name="T33" fmla="*/ 240 h 385"/>
                <a:gd name="T34" fmla="*/ 2132 w 1969"/>
                <a:gd name="T35" fmla="*/ 336 h 38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69"/>
                <a:gd name="T55" fmla="*/ 0 h 385"/>
                <a:gd name="T56" fmla="*/ 1969 w 1969"/>
                <a:gd name="T57" fmla="*/ 385 h 38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69" h="385">
                  <a:moveTo>
                    <a:pt x="0" y="192"/>
                  </a:moveTo>
                  <a:lnTo>
                    <a:pt x="32" y="192"/>
                  </a:lnTo>
                  <a:lnTo>
                    <a:pt x="43" y="171"/>
                  </a:lnTo>
                  <a:lnTo>
                    <a:pt x="64" y="149"/>
                  </a:lnTo>
                  <a:lnTo>
                    <a:pt x="85" y="128"/>
                  </a:lnTo>
                  <a:lnTo>
                    <a:pt x="107" y="107"/>
                  </a:lnTo>
                  <a:lnTo>
                    <a:pt x="128" y="85"/>
                  </a:lnTo>
                  <a:lnTo>
                    <a:pt x="139" y="64"/>
                  </a:lnTo>
                  <a:lnTo>
                    <a:pt x="160" y="53"/>
                  </a:lnTo>
                  <a:lnTo>
                    <a:pt x="181" y="43"/>
                  </a:lnTo>
                  <a:lnTo>
                    <a:pt x="480" y="0"/>
                  </a:lnTo>
                  <a:lnTo>
                    <a:pt x="768" y="96"/>
                  </a:lnTo>
                  <a:lnTo>
                    <a:pt x="1008" y="0"/>
                  </a:lnTo>
                  <a:lnTo>
                    <a:pt x="1248" y="384"/>
                  </a:lnTo>
                  <a:lnTo>
                    <a:pt x="1392" y="288"/>
                  </a:lnTo>
                  <a:lnTo>
                    <a:pt x="1584" y="384"/>
                  </a:lnTo>
                  <a:lnTo>
                    <a:pt x="1824" y="240"/>
                  </a:lnTo>
                  <a:lnTo>
                    <a:pt x="1968" y="336"/>
                  </a:lnTo>
                </a:path>
              </a:pathLst>
            </a:custGeom>
            <a:noFill/>
            <a:ln w="12700" cap="rnd">
              <a:solidFill>
                <a:schemeClr val="tx1"/>
              </a:solidFill>
              <a:round/>
              <a:headEnd/>
              <a:tailEnd/>
            </a:ln>
          </p:spPr>
          <p:txBody>
            <a:bodyPr/>
            <a:lstStyle/>
            <a:p>
              <a:endParaRPr lang="en-US"/>
            </a:p>
          </p:txBody>
        </p:sp>
      </p:grpSp>
      <p:sp>
        <p:nvSpPr>
          <p:cNvPr id="37" name="Rectangle 22"/>
          <p:cNvSpPr txBox="1">
            <a:spLocks noChangeArrowheads="1"/>
          </p:cNvSpPr>
          <p:nvPr/>
        </p:nvSpPr>
        <p:spPr bwMode="auto">
          <a:xfrm>
            <a:off x="9475791" y="3429000"/>
            <a:ext cx="1143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10000"/>
              </a:lnSpc>
              <a:buClr>
                <a:schemeClr val="tx1"/>
              </a:buClr>
              <a:buSzPct val="88000"/>
              <a:defRPr/>
            </a:pPr>
            <a:r>
              <a:rPr lang="en-US" sz="2400" kern="0" dirty="0">
                <a:latin typeface="Book Antiqua" pitchFamily="18" charset="0"/>
                <a:ea typeface="ＭＳ Ｐゴシック" pitchFamily="-65" charset="-128"/>
                <a:cs typeface="Book Antiqua" pitchFamily="18" charset="0"/>
              </a:rPr>
              <a:t>Shift</a:t>
            </a:r>
          </a:p>
          <a:p>
            <a:pPr eaLnBrk="1" hangingPunct="1">
              <a:lnSpc>
                <a:spcPct val="110000"/>
              </a:lnSpc>
              <a:buClr>
                <a:schemeClr val="tx1"/>
              </a:buClr>
              <a:buSzPct val="88000"/>
              <a:defRPr/>
            </a:pPr>
            <a:endParaRPr lang="en-US" sz="3200" kern="0" dirty="0">
              <a:latin typeface="Book Antiqua" pitchFamily="18" charset="0"/>
              <a:ea typeface="ＭＳ Ｐゴシック" pitchFamily="-65" charset="-128"/>
              <a:cs typeface="Book Antiqua" pitchFamily="18" charset="0"/>
            </a:endParaRPr>
          </a:p>
        </p:txBody>
      </p:sp>
      <p:sp>
        <p:nvSpPr>
          <p:cNvPr id="38" name="Rectangle 3">
            <a:extLst>
              <a:ext uri="{FF2B5EF4-FFF2-40B4-BE49-F238E27FC236}">
                <a16:creationId xmlns:a16="http://schemas.microsoft.com/office/drawing/2014/main" id="{0A1FA229-629D-44A4-BC7A-ADD0C9620DFD}"/>
              </a:ext>
            </a:extLst>
          </p:cNvPr>
          <p:cNvSpPr>
            <a:spLocks noChangeArrowheads="1"/>
          </p:cNvSpPr>
          <p:nvPr/>
        </p:nvSpPr>
        <p:spPr bwMode="auto">
          <a:xfrm>
            <a:off x="-8041" y="5584133"/>
            <a:ext cx="639597" cy="397545"/>
          </a:xfrm>
          <a:prstGeom prst="rect">
            <a:avLst/>
          </a:prstGeom>
          <a:noFill/>
          <a:ln w="12700">
            <a:noFill/>
            <a:miter lim="800000"/>
            <a:headEnd/>
            <a:tailEnd/>
          </a:ln>
        </p:spPr>
        <p:txBody>
          <a:bodyPr wrap="none" lIns="90487" tIns="44450" rIns="90487" bIns="44450">
            <a:spAutoFit/>
          </a:bodyPr>
          <a:lstStyle/>
          <a:p>
            <a:pPr algn="ctr"/>
            <a:r>
              <a:rPr lang="en-US" sz="2000" i="1" dirty="0">
                <a:latin typeface="Book Antiqua" panose="02040602050305030304" pitchFamily="18" charset="0"/>
              </a:rPr>
              <a:t>LCL</a:t>
            </a:r>
          </a:p>
        </p:txBody>
      </p:sp>
      <p:sp>
        <p:nvSpPr>
          <p:cNvPr id="39" name="Rectangle 4">
            <a:extLst>
              <a:ext uri="{FF2B5EF4-FFF2-40B4-BE49-F238E27FC236}">
                <a16:creationId xmlns:a16="http://schemas.microsoft.com/office/drawing/2014/main" id="{9CB11944-2504-461A-B032-A1291131FB0D}"/>
              </a:ext>
            </a:extLst>
          </p:cNvPr>
          <p:cNvSpPr>
            <a:spLocks noChangeArrowheads="1"/>
          </p:cNvSpPr>
          <p:nvPr/>
        </p:nvSpPr>
        <p:spPr bwMode="auto">
          <a:xfrm>
            <a:off x="-26190" y="4795252"/>
            <a:ext cx="711200" cy="393700"/>
          </a:xfrm>
          <a:prstGeom prst="rect">
            <a:avLst/>
          </a:prstGeom>
          <a:noFill/>
          <a:ln w="12700">
            <a:noFill/>
            <a:miter lim="800000"/>
            <a:headEnd/>
            <a:tailEnd/>
          </a:ln>
          <a:effectLst/>
        </p:spPr>
        <p:txBody>
          <a:bodyPr lIns="90487" tIns="44450" rIns="90487" bIns="44450">
            <a:spAutoFit/>
          </a:bodyPr>
          <a:lstStyle/>
          <a:p>
            <a:pPr algn="ctr">
              <a:spcBef>
                <a:spcPct val="50000"/>
              </a:spcBef>
              <a:defRPr/>
            </a:pPr>
            <a:r>
              <a:rPr lang="en-US" sz="2000" dirty="0">
                <a:latin typeface="Book Antiqua" panose="02040602050305030304" pitchFamily="18" charset="0"/>
              </a:rPr>
              <a:t></a:t>
            </a:r>
          </a:p>
        </p:txBody>
      </p:sp>
      <p:sp>
        <p:nvSpPr>
          <p:cNvPr id="40" name="Rectangle 5">
            <a:extLst>
              <a:ext uri="{FF2B5EF4-FFF2-40B4-BE49-F238E27FC236}">
                <a16:creationId xmlns:a16="http://schemas.microsoft.com/office/drawing/2014/main" id="{AC13DAFE-DFD3-4F37-804D-55A362BA6101}"/>
              </a:ext>
            </a:extLst>
          </p:cNvPr>
          <p:cNvSpPr>
            <a:spLocks noChangeArrowheads="1"/>
          </p:cNvSpPr>
          <p:nvPr/>
        </p:nvSpPr>
        <p:spPr bwMode="auto">
          <a:xfrm>
            <a:off x="28778" y="4085576"/>
            <a:ext cx="695702" cy="397545"/>
          </a:xfrm>
          <a:prstGeom prst="rect">
            <a:avLst/>
          </a:prstGeom>
          <a:noFill/>
          <a:ln w="12700">
            <a:noFill/>
            <a:miter lim="800000"/>
            <a:headEnd/>
            <a:tailEnd/>
          </a:ln>
        </p:spPr>
        <p:txBody>
          <a:bodyPr wrap="none" lIns="90487" tIns="44450" rIns="90487" bIns="44450">
            <a:spAutoFit/>
          </a:bodyPr>
          <a:lstStyle/>
          <a:p>
            <a:pPr algn="ctr"/>
            <a:r>
              <a:rPr lang="en-US" sz="2000" i="1" dirty="0">
                <a:latin typeface="Book Antiqua" panose="02040602050305030304" pitchFamily="18" charset="0"/>
              </a:rPr>
              <a:t>UCL</a:t>
            </a:r>
          </a:p>
        </p:txBody>
      </p:sp>
      <p:sp>
        <p:nvSpPr>
          <p:cNvPr id="41" name="Rectangle 6">
            <a:extLst>
              <a:ext uri="{FF2B5EF4-FFF2-40B4-BE49-F238E27FC236}">
                <a16:creationId xmlns:a16="http://schemas.microsoft.com/office/drawing/2014/main" id="{51D85B8C-4F8C-4EC2-9175-D4708622F033}"/>
              </a:ext>
            </a:extLst>
          </p:cNvPr>
          <p:cNvSpPr>
            <a:spLocks noChangeArrowheads="1"/>
          </p:cNvSpPr>
          <p:nvPr/>
        </p:nvSpPr>
        <p:spPr bwMode="auto">
          <a:xfrm>
            <a:off x="618335" y="5903419"/>
            <a:ext cx="7346950" cy="366767"/>
          </a:xfrm>
          <a:prstGeom prst="rect">
            <a:avLst/>
          </a:prstGeom>
          <a:noFill/>
          <a:ln w="12700">
            <a:noFill/>
            <a:miter lim="800000"/>
            <a:headEnd/>
            <a:tailEnd/>
          </a:ln>
        </p:spPr>
        <p:txBody>
          <a:bodyPr lIns="90487" tIns="44450" rIns="90487" bIns="44450">
            <a:spAutoFit/>
          </a:bodyPr>
          <a:lstStyle/>
          <a:p>
            <a:pPr>
              <a:spcBef>
                <a:spcPct val="50000"/>
              </a:spcBef>
            </a:pPr>
            <a:r>
              <a:rPr lang="en-US" dirty="0">
                <a:latin typeface="Book Antiqua" panose="02040602050305030304" pitchFamily="18" charset="0"/>
              </a:rPr>
              <a:t>Out of Control	            In Control		Improved</a:t>
            </a:r>
          </a:p>
        </p:txBody>
      </p:sp>
      <p:sp>
        <p:nvSpPr>
          <p:cNvPr id="42" name="Rectangle 7">
            <a:extLst>
              <a:ext uri="{FF2B5EF4-FFF2-40B4-BE49-F238E27FC236}">
                <a16:creationId xmlns:a16="http://schemas.microsoft.com/office/drawing/2014/main" id="{EC52F22F-8C89-4733-80E0-7244BED5A5A0}"/>
              </a:ext>
            </a:extLst>
          </p:cNvPr>
          <p:cNvSpPr>
            <a:spLocks noChangeArrowheads="1"/>
          </p:cNvSpPr>
          <p:nvPr/>
        </p:nvSpPr>
        <p:spPr bwMode="auto">
          <a:xfrm>
            <a:off x="727872" y="4196764"/>
            <a:ext cx="2343150" cy="1663700"/>
          </a:xfrm>
          <a:prstGeom prst="rect">
            <a:avLst/>
          </a:prstGeom>
          <a:solidFill>
            <a:srgbClr val="FCD1C1"/>
          </a:solidFill>
          <a:ln w="12700">
            <a:solidFill>
              <a:schemeClr val="bg2"/>
            </a:solidFill>
            <a:miter lim="800000"/>
            <a:headEnd/>
            <a:tailEnd/>
          </a:ln>
        </p:spPr>
        <p:txBody>
          <a:bodyPr wrap="none" anchor="ctr"/>
          <a:lstStyle/>
          <a:p>
            <a:endParaRPr lang="en-US">
              <a:latin typeface="Book Antiqua" panose="02040602050305030304" pitchFamily="18" charset="0"/>
            </a:endParaRPr>
          </a:p>
        </p:txBody>
      </p:sp>
      <p:sp>
        <p:nvSpPr>
          <p:cNvPr id="43" name="Rectangle 8">
            <a:extLst>
              <a:ext uri="{FF2B5EF4-FFF2-40B4-BE49-F238E27FC236}">
                <a16:creationId xmlns:a16="http://schemas.microsoft.com/office/drawing/2014/main" id="{BEDB56B5-085F-4CD0-8888-CC24EE14160E}"/>
              </a:ext>
            </a:extLst>
          </p:cNvPr>
          <p:cNvSpPr>
            <a:spLocks noChangeArrowheads="1"/>
          </p:cNvSpPr>
          <p:nvPr/>
        </p:nvSpPr>
        <p:spPr bwMode="auto">
          <a:xfrm>
            <a:off x="3083722" y="4196764"/>
            <a:ext cx="2501900" cy="1663700"/>
          </a:xfrm>
          <a:prstGeom prst="rect">
            <a:avLst/>
          </a:prstGeom>
          <a:solidFill>
            <a:srgbClr val="FCD1C1"/>
          </a:solidFill>
          <a:ln w="12700">
            <a:solidFill>
              <a:schemeClr val="bg2"/>
            </a:solidFill>
            <a:miter lim="800000"/>
            <a:headEnd/>
            <a:tailEnd/>
          </a:ln>
        </p:spPr>
        <p:txBody>
          <a:bodyPr wrap="none" anchor="ctr"/>
          <a:lstStyle/>
          <a:p>
            <a:endParaRPr lang="en-US">
              <a:latin typeface="Book Antiqua" panose="02040602050305030304" pitchFamily="18" charset="0"/>
            </a:endParaRPr>
          </a:p>
        </p:txBody>
      </p:sp>
      <p:sp>
        <p:nvSpPr>
          <p:cNvPr id="44" name="Rectangle 9">
            <a:extLst>
              <a:ext uri="{FF2B5EF4-FFF2-40B4-BE49-F238E27FC236}">
                <a16:creationId xmlns:a16="http://schemas.microsoft.com/office/drawing/2014/main" id="{8AC3CD29-B79C-4161-966A-1A47AFAF8B93}"/>
              </a:ext>
            </a:extLst>
          </p:cNvPr>
          <p:cNvSpPr>
            <a:spLocks noChangeArrowheads="1"/>
          </p:cNvSpPr>
          <p:nvPr/>
        </p:nvSpPr>
        <p:spPr bwMode="auto">
          <a:xfrm>
            <a:off x="5563397" y="4571413"/>
            <a:ext cx="2368550" cy="1166811"/>
          </a:xfrm>
          <a:prstGeom prst="rect">
            <a:avLst/>
          </a:prstGeom>
          <a:solidFill>
            <a:srgbClr val="FCD1C1"/>
          </a:solidFill>
          <a:ln w="12700">
            <a:solidFill>
              <a:schemeClr val="bg2"/>
            </a:solidFill>
            <a:miter lim="800000"/>
            <a:headEnd/>
            <a:tailEnd/>
          </a:ln>
        </p:spPr>
        <p:txBody>
          <a:bodyPr wrap="none" anchor="ctr"/>
          <a:lstStyle/>
          <a:p>
            <a:endParaRPr lang="en-US">
              <a:latin typeface="Book Antiqua" panose="02040602050305030304" pitchFamily="18" charset="0"/>
            </a:endParaRPr>
          </a:p>
        </p:txBody>
      </p:sp>
      <p:sp>
        <p:nvSpPr>
          <p:cNvPr id="45" name="Line 10">
            <a:extLst>
              <a:ext uri="{FF2B5EF4-FFF2-40B4-BE49-F238E27FC236}">
                <a16:creationId xmlns:a16="http://schemas.microsoft.com/office/drawing/2014/main" id="{21549B2B-F5D3-45DA-85E3-7CE05EAB5E64}"/>
              </a:ext>
            </a:extLst>
          </p:cNvPr>
          <p:cNvSpPr>
            <a:spLocks noChangeShapeType="1"/>
          </p:cNvSpPr>
          <p:nvPr/>
        </p:nvSpPr>
        <p:spPr bwMode="auto">
          <a:xfrm>
            <a:off x="727873" y="5012740"/>
            <a:ext cx="4835525" cy="15875"/>
          </a:xfrm>
          <a:prstGeom prst="line">
            <a:avLst/>
          </a:prstGeom>
          <a:no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46" name="Oval 11">
            <a:extLst>
              <a:ext uri="{FF2B5EF4-FFF2-40B4-BE49-F238E27FC236}">
                <a16:creationId xmlns:a16="http://schemas.microsoft.com/office/drawing/2014/main" id="{C476437C-A0CF-402C-AB0E-A26D0329C30A}"/>
              </a:ext>
            </a:extLst>
          </p:cNvPr>
          <p:cNvSpPr>
            <a:spLocks noChangeArrowheads="1"/>
          </p:cNvSpPr>
          <p:nvPr/>
        </p:nvSpPr>
        <p:spPr bwMode="auto">
          <a:xfrm>
            <a:off x="2242347" y="3920540"/>
            <a:ext cx="192088" cy="187325"/>
          </a:xfrm>
          <a:prstGeom prst="ellipse">
            <a:avLst/>
          </a:prstGeom>
          <a:solidFill>
            <a:schemeClr val="hlink"/>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47" name="Freeform 12">
            <a:extLst>
              <a:ext uri="{FF2B5EF4-FFF2-40B4-BE49-F238E27FC236}">
                <a16:creationId xmlns:a16="http://schemas.microsoft.com/office/drawing/2014/main" id="{F546FA23-00BE-43D7-9371-1172A50FAC5B}"/>
              </a:ext>
            </a:extLst>
          </p:cNvPr>
          <p:cNvSpPr>
            <a:spLocks/>
          </p:cNvSpPr>
          <p:nvPr/>
        </p:nvSpPr>
        <p:spPr bwMode="auto">
          <a:xfrm>
            <a:off x="723110" y="3999914"/>
            <a:ext cx="2652712" cy="1271588"/>
          </a:xfrm>
          <a:custGeom>
            <a:avLst/>
            <a:gdLst>
              <a:gd name="T0" fmla="*/ 0 w 1671"/>
              <a:gd name="T1" fmla="*/ 1168400 h 801"/>
              <a:gd name="T2" fmla="*/ 188912 w 1671"/>
              <a:gd name="T3" fmla="*/ 1047750 h 801"/>
              <a:gd name="T4" fmla="*/ 344487 w 1671"/>
              <a:gd name="T5" fmla="*/ 1270000 h 801"/>
              <a:gd name="T6" fmla="*/ 522287 w 1671"/>
              <a:gd name="T7" fmla="*/ 684213 h 801"/>
              <a:gd name="T8" fmla="*/ 739775 w 1671"/>
              <a:gd name="T9" fmla="*/ 796925 h 801"/>
              <a:gd name="T10" fmla="*/ 944562 w 1671"/>
              <a:gd name="T11" fmla="*/ 684213 h 801"/>
              <a:gd name="T12" fmla="*/ 1146175 w 1671"/>
              <a:gd name="T13" fmla="*/ 976313 h 801"/>
              <a:gd name="T14" fmla="*/ 1373187 w 1671"/>
              <a:gd name="T15" fmla="*/ 438150 h 801"/>
              <a:gd name="T16" fmla="*/ 1622425 w 1671"/>
              <a:gd name="T17" fmla="*/ 0 h 801"/>
              <a:gd name="T18" fmla="*/ 1838325 w 1671"/>
              <a:gd name="T19" fmla="*/ 1063625 h 801"/>
              <a:gd name="T20" fmla="*/ 2027237 w 1671"/>
              <a:gd name="T21" fmla="*/ 671513 h 801"/>
              <a:gd name="T22" fmla="*/ 2155825 w 1671"/>
              <a:gd name="T23" fmla="*/ 301625 h 801"/>
              <a:gd name="T24" fmla="*/ 2279650 w 1671"/>
              <a:gd name="T25" fmla="*/ 714375 h 801"/>
              <a:gd name="T26" fmla="*/ 2403475 w 1671"/>
              <a:gd name="T27" fmla="*/ 1047750 h 801"/>
              <a:gd name="T28" fmla="*/ 2527300 w 1671"/>
              <a:gd name="T29" fmla="*/ 1179513 h 801"/>
              <a:gd name="T30" fmla="*/ 2651125 w 1671"/>
              <a:gd name="T31" fmla="*/ 860425 h 80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671"/>
              <a:gd name="T49" fmla="*/ 0 h 801"/>
              <a:gd name="T50" fmla="*/ 1671 w 1671"/>
              <a:gd name="T51" fmla="*/ 801 h 80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671" h="801">
                <a:moveTo>
                  <a:pt x="0" y="736"/>
                </a:moveTo>
                <a:lnTo>
                  <a:pt x="119" y="660"/>
                </a:lnTo>
                <a:lnTo>
                  <a:pt x="217" y="800"/>
                </a:lnTo>
                <a:lnTo>
                  <a:pt x="329" y="431"/>
                </a:lnTo>
                <a:lnTo>
                  <a:pt x="466" y="502"/>
                </a:lnTo>
                <a:lnTo>
                  <a:pt x="595" y="431"/>
                </a:lnTo>
                <a:lnTo>
                  <a:pt x="722" y="615"/>
                </a:lnTo>
                <a:lnTo>
                  <a:pt x="865" y="276"/>
                </a:lnTo>
                <a:lnTo>
                  <a:pt x="1022" y="0"/>
                </a:lnTo>
                <a:lnTo>
                  <a:pt x="1158" y="670"/>
                </a:lnTo>
                <a:lnTo>
                  <a:pt x="1277" y="423"/>
                </a:lnTo>
                <a:lnTo>
                  <a:pt x="1358" y="190"/>
                </a:lnTo>
                <a:lnTo>
                  <a:pt x="1436" y="450"/>
                </a:lnTo>
                <a:lnTo>
                  <a:pt x="1514" y="660"/>
                </a:lnTo>
                <a:lnTo>
                  <a:pt x="1592" y="743"/>
                </a:lnTo>
                <a:lnTo>
                  <a:pt x="1670" y="542"/>
                </a:lnTo>
              </a:path>
            </a:pathLst>
          </a:custGeom>
          <a:noFill/>
          <a:ln w="12700" cap="rnd">
            <a:solidFill>
              <a:schemeClr val="bg2"/>
            </a:solidFill>
            <a:round/>
            <a:headEnd/>
            <a:tailEnd/>
          </a:ln>
        </p:spPr>
        <p:txBody>
          <a:bodyPr/>
          <a:lstStyle/>
          <a:p>
            <a:endParaRPr lang="en-US">
              <a:latin typeface="Book Antiqua" panose="02040602050305030304" pitchFamily="18" charset="0"/>
            </a:endParaRPr>
          </a:p>
        </p:txBody>
      </p:sp>
      <p:sp>
        <p:nvSpPr>
          <p:cNvPr id="48" name="Oval 13">
            <a:extLst>
              <a:ext uri="{FF2B5EF4-FFF2-40B4-BE49-F238E27FC236}">
                <a16:creationId xmlns:a16="http://schemas.microsoft.com/office/drawing/2014/main" id="{A4EAA279-AAE4-4163-A1A9-D838552C4FE6}"/>
              </a:ext>
            </a:extLst>
          </p:cNvPr>
          <p:cNvSpPr>
            <a:spLocks noChangeArrowheads="1"/>
          </p:cNvSpPr>
          <p:nvPr/>
        </p:nvSpPr>
        <p:spPr bwMode="auto">
          <a:xfrm>
            <a:off x="694536" y="5139740"/>
            <a:ext cx="52387"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49" name="Oval 14">
            <a:extLst>
              <a:ext uri="{FF2B5EF4-FFF2-40B4-BE49-F238E27FC236}">
                <a16:creationId xmlns:a16="http://schemas.microsoft.com/office/drawing/2014/main" id="{ED72207A-5DD0-4AAD-829A-B9005F71F7BA}"/>
              </a:ext>
            </a:extLst>
          </p:cNvPr>
          <p:cNvSpPr>
            <a:spLocks noChangeArrowheads="1"/>
          </p:cNvSpPr>
          <p:nvPr/>
        </p:nvSpPr>
        <p:spPr bwMode="auto">
          <a:xfrm>
            <a:off x="883448" y="5022265"/>
            <a:ext cx="53975"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50" name="Oval 15">
            <a:extLst>
              <a:ext uri="{FF2B5EF4-FFF2-40B4-BE49-F238E27FC236}">
                <a16:creationId xmlns:a16="http://schemas.microsoft.com/office/drawing/2014/main" id="{B7623033-48B1-4FC4-ADAB-2F530C1BE84C}"/>
              </a:ext>
            </a:extLst>
          </p:cNvPr>
          <p:cNvSpPr>
            <a:spLocks noChangeArrowheads="1"/>
          </p:cNvSpPr>
          <p:nvPr/>
        </p:nvSpPr>
        <p:spPr bwMode="auto">
          <a:xfrm>
            <a:off x="1042198" y="5241340"/>
            <a:ext cx="53975"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51" name="Oval 16">
            <a:extLst>
              <a:ext uri="{FF2B5EF4-FFF2-40B4-BE49-F238E27FC236}">
                <a16:creationId xmlns:a16="http://schemas.microsoft.com/office/drawing/2014/main" id="{F6E09CD8-71C6-4929-B6FB-E10B437AF88D}"/>
              </a:ext>
            </a:extLst>
          </p:cNvPr>
          <p:cNvSpPr>
            <a:spLocks noChangeArrowheads="1"/>
          </p:cNvSpPr>
          <p:nvPr/>
        </p:nvSpPr>
        <p:spPr bwMode="auto">
          <a:xfrm>
            <a:off x="1219998" y="4663490"/>
            <a:ext cx="53975"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52" name="Oval 17">
            <a:extLst>
              <a:ext uri="{FF2B5EF4-FFF2-40B4-BE49-F238E27FC236}">
                <a16:creationId xmlns:a16="http://schemas.microsoft.com/office/drawing/2014/main" id="{52FB2F34-3D9C-4041-A907-844284628D95}"/>
              </a:ext>
            </a:extLst>
          </p:cNvPr>
          <p:cNvSpPr>
            <a:spLocks noChangeArrowheads="1"/>
          </p:cNvSpPr>
          <p:nvPr/>
        </p:nvSpPr>
        <p:spPr bwMode="auto">
          <a:xfrm>
            <a:off x="1434311" y="4773028"/>
            <a:ext cx="52387"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53" name="Oval 18">
            <a:extLst>
              <a:ext uri="{FF2B5EF4-FFF2-40B4-BE49-F238E27FC236}">
                <a16:creationId xmlns:a16="http://schemas.microsoft.com/office/drawing/2014/main" id="{DF572181-D5CB-4E2E-9049-87B64E9CEB2E}"/>
              </a:ext>
            </a:extLst>
          </p:cNvPr>
          <p:cNvSpPr>
            <a:spLocks noChangeArrowheads="1"/>
          </p:cNvSpPr>
          <p:nvPr/>
        </p:nvSpPr>
        <p:spPr bwMode="auto">
          <a:xfrm>
            <a:off x="1639097" y="4655553"/>
            <a:ext cx="52388"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54" name="Oval 19">
            <a:extLst>
              <a:ext uri="{FF2B5EF4-FFF2-40B4-BE49-F238E27FC236}">
                <a16:creationId xmlns:a16="http://schemas.microsoft.com/office/drawing/2014/main" id="{D42E7497-A3D6-4F11-9738-8A81CC1D6B9E}"/>
              </a:ext>
            </a:extLst>
          </p:cNvPr>
          <p:cNvSpPr>
            <a:spLocks noChangeArrowheads="1"/>
          </p:cNvSpPr>
          <p:nvPr/>
        </p:nvSpPr>
        <p:spPr bwMode="auto">
          <a:xfrm>
            <a:off x="1839123" y="4941303"/>
            <a:ext cx="53975" cy="52387"/>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55" name="Oval 20">
            <a:extLst>
              <a:ext uri="{FF2B5EF4-FFF2-40B4-BE49-F238E27FC236}">
                <a16:creationId xmlns:a16="http://schemas.microsoft.com/office/drawing/2014/main" id="{8440E4F5-2A9D-4D26-9B5A-14D4E4F150E2}"/>
              </a:ext>
            </a:extLst>
          </p:cNvPr>
          <p:cNvSpPr>
            <a:spLocks noChangeArrowheads="1"/>
          </p:cNvSpPr>
          <p:nvPr/>
        </p:nvSpPr>
        <p:spPr bwMode="auto">
          <a:xfrm>
            <a:off x="2067723" y="4412665"/>
            <a:ext cx="53975"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56" name="Oval 21">
            <a:extLst>
              <a:ext uri="{FF2B5EF4-FFF2-40B4-BE49-F238E27FC236}">
                <a16:creationId xmlns:a16="http://schemas.microsoft.com/office/drawing/2014/main" id="{A9C8E70D-166B-4DFE-AE12-A7C286F62161}"/>
              </a:ext>
            </a:extLst>
          </p:cNvPr>
          <p:cNvSpPr>
            <a:spLocks noChangeArrowheads="1"/>
          </p:cNvSpPr>
          <p:nvPr/>
        </p:nvSpPr>
        <p:spPr bwMode="auto">
          <a:xfrm>
            <a:off x="2315373" y="3987215"/>
            <a:ext cx="53975"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57" name="Oval 22">
            <a:extLst>
              <a:ext uri="{FF2B5EF4-FFF2-40B4-BE49-F238E27FC236}">
                <a16:creationId xmlns:a16="http://schemas.microsoft.com/office/drawing/2014/main" id="{506F371B-CDCA-4D15-8422-F1FC56AFDAB2}"/>
              </a:ext>
            </a:extLst>
          </p:cNvPr>
          <p:cNvSpPr>
            <a:spLocks noChangeArrowheads="1"/>
          </p:cNvSpPr>
          <p:nvPr/>
        </p:nvSpPr>
        <p:spPr bwMode="auto">
          <a:xfrm>
            <a:off x="2532861" y="5034965"/>
            <a:ext cx="52387"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58" name="Oval 23">
            <a:extLst>
              <a:ext uri="{FF2B5EF4-FFF2-40B4-BE49-F238E27FC236}">
                <a16:creationId xmlns:a16="http://schemas.microsoft.com/office/drawing/2014/main" id="{E22185C4-4EE7-42D6-9EF0-60FEF0AC7C1F}"/>
              </a:ext>
            </a:extLst>
          </p:cNvPr>
          <p:cNvSpPr>
            <a:spLocks noChangeArrowheads="1"/>
          </p:cNvSpPr>
          <p:nvPr/>
        </p:nvSpPr>
        <p:spPr bwMode="auto">
          <a:xfrm>
            <a:off x="2726536" y="4650790"/>
            <a:ext cx="52387"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59" name="Oval 24">
            <a:extLst>
              <a:ext uri="{FF2B5EF4-FFF2-40B4-BE49-F238E27FC236}">
                <a16:creationId xmlns:a16="http://schemas.microsoft.com/office/drawing/2014/main" id="{D40E5C92-1860-4B3C-86CD-D84B4AADE6CA}"/>
              </a:ext>
            </a:extLst>
          </p:cNvPr>
          <p:cNvSpPr>
            <a:spLocks noChangeArrowheads="1"/>
          </p:cNvSpPr>
          <p:nvPr/>
        </p:nvSpPr>
        <p:spPr bwMode="auto">
          <a:xfrm>
            <a:off x="2850361" y="4276140"/>
            <a:ext cx="52387"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60" name="Oval 25">
            <a:extLst>
              <a:ext uri="{FF2B5EF4-FFF2-40B4-BE49-F238E27FC236}">
                <a16:creationId xmlns:a16="http://schemas.microsoft.com/office/drawing/2014/main" id="{C81B542C-5CB6-4BC4-9784-FD7F32C7FA18}"/>
              </a:ext>
            </a:extLst>
          </p:cNvPr>
          <p:cNvSpPr>
            <a:spLocks noChangeArrowheads="1"/>
          </p:cNvSpPr>
          <p:nvPr/>
        </p:nvSpPr>
        <p:spPr bwMode="auto">
          <a:xfrm>
            <a:off x="2974186" y="4687303"/>
            <a:ext cx="52387" cy="52387"/>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61" name="Oval 26">
            <a:extLst>
              <a:ext uri="{FF2B5EF4-FFF2-40B4-BE49-F238E27FC236}">
                <a16:creationId xmlns:a16="http://schemas.microsoft.com/office/drawing/2014/main" id="{942F6770-2376-45BB-B926-5F1A9CC8D22C}"/>
              </a:ext>
            </a:extLst>
          </p:cNvPr>
          <p:cNvSpPr>
            <a:spLocks noChangeArrowheads="1"/>
          </p:cNvSpPr>
          <p:nvPr/>
        </p:nvSpPr>
        <p:spPr bwMode="auto">
          <a:xfrm>
            <a:off x="3098011" y="5022265"/>
            <a:ext cx="52387"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62" name="Oval 27">
            <a:extLst>
              <a:ext uri="{FF2B5EF4-FFF2-40B4-BE49-F238E27FC236}">
                <a16:creationId xmlns:a16="http://schemas.microsoft.com/office/drawing/2014/main" id="{5F205F68-4994-4088-A0F3-DD9412C926AB}"/>
              </a:ext>
            </a:extLst>
          </p:cNvPr>
          <p:cNvSpPr>
            <a:spLocks noChangeArrowheads="1"/>
          </p:cNvSpPr>
          <p:nvPr/>
        </p:nvSpPr>
        <p:spPr bwMode="auto">
          <a:xfrm>
            <a:off x="3221836" y="5152439"/>
            <a:ext cx="52387" cy="52388"/>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63" name="Oval 28">
            <a:extLst>
              <a:ext uri="{FF2B5EF4-FFF2-40B4-BE49-F238E27FC236}">
                <a16:creationId xmlns:a16="http://schemas.microsoft.com/office/drawing/2014/main" id="{CA7D4D36-EAD4-4ADA-A77B-56425D7C7E44}"/>
              </a:ext>
            </a:extLst>
          </p:cNvPr>
          <p:cNvSpPr>
            <a:spLocks noChangeArrowheads="1"/>
          </p:cNvSpPr>
          <p:nvPr/>
        </p:nvSpPr>
        <p:spPr bwMode="auto">
          <a:xfrm>
            <a:off x="3345661" y="4834940"/>
            <a:ext cx="52387"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64" name="Freeform 30">
            <a:extLst>
              <a:ext uri="{FF2B5EF4-FFF2-40B4-BE49-F238E27FC236}">
                <a16:creationId xmlns:a16="http://schemas.microsoft.com/office/drawing/2014/main" id="{DC3C2E71-92F7-4A0C-9F56-D1C3B8F4BBB8}"/>
              </a:ext>
            </a:extLst>
          </p:cNvPr>
          <p:cNvSpPr>
            <a:spLocks/>
          </p:cNvSpPr>
          <p:nvPr/>
        </p:nvSpPr>
        <p:spPr bwMode="auto">
          <a:xfrm>
            <a:off x="3372647" y="4419014"/>
            <a:ext cx="2281238" cy="1271588"/>
          </a:xfrm>
          <a:custGeom>
            <a:avLst/>
            <a:gdLst>
              <a:gd name="T0" fmla="*/ 0 w 1437"/>
              <a:gd name="T1" fmla="*/ 444500 h 801"/>
              <a:gd name="T2" fmla="*/ 188913 w 1437"/>
              <a:gd name="T3" fmla="*/ 1047750 h 801"/>
              <a:gd name="T4" fmla="*/ 342900 w 1437"/>
              <a:gd name="T5" fmla="*/ 1270000 h 801"/>
              <a:gd name="T6" fmla="*/ 520700 w 1437"/>
              <a:gd name="T7" fmla="*/ 684213 h 801"/>
              <a:gd name="T8" fmla="*/ 738188 w 1437"/>
              <a:gd name="T9" fmla="*/ 796925 h 801"/>
              <a:gd name="T10" fmla="*/ 942975 w 1437"/>
              <a:gd name="T11" fmla="*/ 684213 h 801"/>
              <a:gd name="T12" fmla="*/ 1144588 w 1437"/>
              <a:gd name="T13" fmla="*/ 976313 h 801"/>
              <a:gd name="T14" fmla="*/ 1373188 w 1437"/>
              <a:gd name="T15" fmla="*/ 438150 h 801"/>
              <a:gd name="T16" fmla="*/ 1620838 w 1437"/>
              <a:gd name="T17" fmla="*/ 0 h 801"/>
              <a:gd name="T18" fmla="*/ 1836738 w 1437"/>
              <a:gd name="T19" fmla="*/ 1063625 h 801"/>
              <a:gd name="T20" fmla="*/ 2027238 w 1437"/>
              <a:gd name="T21" fmla="*/ 671513 h 801"/>
              <a:gd name="T22" fmla="*/ 2154238 w 1437"/>
              <a:gd name="T23" fmla="*/ 301625 h 801"/>
              <a:gd name="T24" fmla="*/ 2279651 w 1437"/>
              <a:gd name="T25" fmla="*/ 260350 h 80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37"/>
              <a:gd name="T40" fmla="*/ 0 h 801"/>
              <a:gd name="T41" fmla="*/ 1437 w 1437"/>
              <a:gd name="T42" fmla="*/ 801 h 80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37" h="801">
                <a:moveTo>
                  <a:pt x="0" y="280"/>
                </a:moveTo>
                <a:lnTo>
                  <a:pt x="119" y="660"/>
                </a:lnTo>
                <a:lnTo>
                  <a:pt x="216" y="800"/>
                </a:lnTo>
                <a:lnTo>
                  <a:pt x="328" y="431"/>
                </a:lnTo>
                <a:lnTo>
                  <a:pt x="465" y="502"/>
                </a:lnTo>
                <a:lnTo>
                  <a:pt x="594" y="431"/>
                </a:lnTo>
                <a:lnTo>
                  <a:pt x="721" y="615"/>
                </a:lnTo>
                <a:lnTo>
                  <a:pt x="865" y="276"/>
                </a:lnTo>
                <a:lnTo>
                  <a:pt x="1021" y="0"/>
                </a:lnTo>
                <a:lnTo>
                  <a:pt x="1157" y="670"/>
                </a:lnTo>
                <a:lnTo>
                  <a:pt x="1277" y="423"/>
                </a:lnTo>
                <a:lnTo>
                  <a:pt x="1357" y="190"/>
                </a:lnTo>
                <a:lnTo>
                  <a:pt x="1436" y="164"/>
                </a:lnTo>
              </a:path>
            </a:pathLst>
          </a:custGeom>
          <a:noFill/>
          <a:ln w="12700" cap="rnd">
            <a:solidFill>
              <a:schemeClr val="bg2"/>
            </a:solidFill>
            <a:round/>
            <a:headEnd/>
            <a:tailEnd/>
          </a:ln>
        </p:spPr>
        <p:txBody>
          <a:bodyPr/>
          <a:lstStyle/>
          <a:p>
            <a:endParaRPr lang="en-US">
              <a:latin typeface="Book Antiqua" panose="02040602050305030304" pitchFamily="18" charset="0"/>
            </a:endParaRPr>
          </a:p>
        </p:txBody>
      </p:sp>
      <p:sp>
        <p:nvSpPr>
          <p:cNvPr id="65" name="Oval 31">
            <a:extLst>
              <a:ext uri="{FF2B5EF4-FFF2-40B4-BE49-F238E27FC236}">
                <a16:creationId xmlns:a16="http://schemas.microsoft.com/office/drawing/2014/main" id="{DD09024F-94A2-48C2-8AEA-71FD30DFF383}"/>
              </a:ext>
            </a:extLst>
          </p:cNvPr>
          <p:cNvSpPr>
            <a:spLocks noChangeArrowheads="1"/>
          </p:cNvSpPr>
          <p:nvPr/>
        </p:nvSpPr>
        <p:spPr bwMode="auto">
          <a:xfrm>
            <a:off x="3531398" y="5441365"/>
            <a:ext cx="53975"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66" name="Oval 32">
            <a:extLst>
              <a:ext uri="{FF2B5EF4-FFF2-40B4-BE49-F238E27FC236}">
                <a16:creationId xmlns:a16="http://schemas.microsoft.com/office/drawing/2014/main" id="{3264F47D-B6F4-474A-83AE-825F2D8D9EF8}"/>
              </a:ext>
            </a:extLst>
          </p:cNvPr>
          <p:cNvSpPr>
            <a:spLocks noChangeArrowheads="1"/>
          </p:cNvSpPr>
          <p:nvPr/>
        </p:nvSpPr>
        <p:spPr bwMode="auto">
          <a:xfrm>
            <a:off x="3690148" y="5660440"/>
            <a:ext cx="53975"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67" name="Oval 33">
            <a:extLst>
              <a:ext uri="{FF2B5EF4-FFF2-40B4-BE49-F238E27FC236}">
                <a16:creationId xmlns:a16="http://schemas.microsoft.com/office/drawing/2014/main" id="{10125210-0AB5-436A-ADE3-2F92F3FFF8FB}"/>
              </a:ext>
            </a:extLst>
          </p:cNvPr>
          <p:cNvSpPr>
            <a:spLocks noChangeArrowheads="1"/>
          </p:cNvSpPr>
          <p:nvPr/>
        </p:nvSpPr>
        <p:spPr bwMode="auto">
          <a:xfrm>
            <a:off x="3867948" y="5082590"/>
            <a:ext cx="53975"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68" name="Oval 34">
            <a:extLst>
              <a:ext uri="{FF2B5EF4-FFF2-40B4-BE49-F238E27FC236}">
                <a16:creationId xmlns:a16="http://schemas.microsoft.com/office/drawing/2014/main" id="{F465227E-3C8E-48C1-BE59-A321E098AF30}"/>
              </a:ext>
            </a:extLst>
          </p:cNvPr>
          <p:cNvSpPr>
            <a:spLocks noChangeArrowheads="1"/>
          </p:cNvSpPr>
          <p:nvPr/>
        </p:nvSpPr>
        <p:spPr bwMode="auto">
          <a:xfrm>
            <a:off x="4082261" y="5192128"/>
            <a:ext cx="52387"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69" name="Oval 35">
            <a:extLst>
              <a:ext uri="{FF2B5EF4-FFF2-40B4-BE49-F238E27FC236}">
                <a16:creationId xmlns:a16="http://schemas.microsoft.com/office/drawing/2014/main" id="{D7FC2E2B-5E06-4AA3-894F-2E66C7D67DBF}"/>
              </a:ext>
            </a:extLst>
          </p:cNvPr>
          <p:cNvSpPr>
            <a:spLocks noChangeArrowheads="1"/>
          </p:cNvSpPr>
          <p:nvPr/>
        </p:nvSpPr>
        <p:spPr bwMode="auto">
          <a:xfrm>
            <a:off x="4287047" y="5074653"/>
            <a:ext cx="52388"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70" name="Oval 36">
            <a:extLst>
              <a:ext uri="{FF2B5EF4-FFF2-40B4-BE49-F238E27FC236}">
                <a16:creationId xmlns:a16="http://schemas.microsoft.com/office/drawing/2014/main" id="{78681F6A-B398-433F-A37E-0674A5FE684C}"/>
              </a:ext>
            </a:extLst>
          </p:cNvPr>
          <p:cNvSpPr>
            <a:spLocks noChangeArrowheads="1"/>
          </p:cNvSpPr>
          <p:nvPr/>
        </p:nvSpPr>
        <p:spPr bwMode="auto">
          <a:xfrm>
            <a:off x="4487073" y="5360403"/>
            <a:ext cx="53975" cy="52387"/>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71" name="Oval 37">
            <a:extLst>
              <a:ext uri="{FF2B5EF4-FFF2-40B4-BE49-F238E27FC236}">
                <a16:creationId xmlns:a16="http://schemas.microsoft.com/office/drawing/2014/main" id="{B36E3627-E568-43B4-B6B5-4E82720702FE}"/>
              </a:ext>
            </a:extLst>
          </p:cNvPr>
          <p:cNvSpPr>
            <a:spLocks noChangeArrowheads="1"/>
          </p:cNvSpPr>
          <p:nvPr/>
        </p:nvSpPr>
        <p:spPr bwMode="auto">
          <a:xfrm>
            <a:off x="4715673" y="4831765"/>
            <a:ext cx="53975"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72" name="Oval 38">
            <a:extLst>
              <a:ext uri="{FF2B5EF4-FFF2-40B4-BE49-F238E27FC236}">
                <a16:creationId xmlns:a16="http://schemas.microsoft.com/office/drawing/2014/main" id="{44CAF3F7-1DF7-4BF6-ACFD-A5A0D7580C30}"/>
              </a:ext>
            </a:extLst>
          </p:cNvPr>
          <p:cNvSpPr>
            <a:spLocks noChangeArrowheads="1"/>
          </p:cNvSpPr>
          <p:nvPr/>
        </p:nvSpPr>
        <p:spPr bwMode="auto">
          <a:xfrm>
            <a:off x="4963323" y="4406315"/>
            <a:ext cx="53975"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73" name="Oval 39">
            <a:extLst>
              <a:ext uri="{FF2B5EF4-FFF2-40B4-BE49-F238E27FC236}">
                <a16:creationId xmlns:a16="http://schemas.microsoft.com/office/drawing/2014/main" id="{03C8FEF3-E6C6-48C3-A2B1-2D0A630952B0}"/>
              </a:ext>
            </a:extLst>
          </p:cNvPr>
          <p:cNvSpPr>
            <a:spLocks noChangeArrowheads="1"/>
          </p:cNvSpPr>
          <p:nvPr/>
        </p:nvSpPr>
        <p:spPr bwMode="auto">
          <a:xfrm>
            <a:off x="5180811" y="5454065"/>
            <a:ext cx="52387"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74" name="Oval 40">
            <a:extLst>
              <a:ext uri="{FF2B5EF4-FFF2-40B4-BE49-F238E27FC236}">
                <a16:creationId xmlns:a16="http://schemas.microsoft.com/office/drawing/2014/main" id="{2E1E4534-7C11-4F85-9FEC-419EA25B9226}"/>
              </a:ext>
            </a:extLst>
          </p:cNvPr>
          <p:cNvSpPr>
            <a:spLocks noChangeArrowheads="1"/>
          </p:cNvSpPr>
          <p:nvPr/>
        </p:nvSpPr>
        <p:spPr bwMode="auto">
          <a:xfrm>
            <a:off x="5374486" y="5069890"/>
            <a:ext cx="52387"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75" name="Oval 41">
            <a:extLst>
              <a:ext uri="{FF2B5EF4-FFF2-40B4-BE49-F238E27FC236}">
                <a16:creationId xmlns:a16="http://schemas.microsoft.com/office/drawing/2014/main" id="{C440971C-5D28-4CD7-983A-C17BF94C2D45}"/>
              </a:ext>
            </a:extLst>
          </p:cNvPr>
          <p:cNvSpPr>
            <a:spLocks noChangeArrowheads="1"/>
          </p:cNvSpPr>
          <p:nvPr/>
        </p:nvSpPr>
        <p:spPr bwMode="auto">
          <a:xfrm>
            <a:off x="5498311" y="4695240"/>
            <a:ext cx="52387" cy="5397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76" name="Freeform 42">
            <a:extLst>
              <a:ext uri="{FF2B5EF4-FFF2-40B4-BE49-F238E27FC236}">
                <a16:creationId xmlns:a16="http://schemas.microsoft.com/office/drawing/2014/main" id="{DA26F52B-F1F2-45FC-A287-272AD2362EE4}"/>
              </a:ext>
            </a:extLst>
          </p:cNvPr>
          <p:cNvSpPr>
            <a:spLocks/>
          </p:cNvSpPr>
          <p:nvPr/>
        </p:nvSpPr>
        <p:spPr bwMode="auto">
          <a:xfrm>
            <a:off x="5661823" y="4587289"/>
            <a:ext cx="2284413" cy="857250"/>
          </a:xfrm>
          <a:custGeom>
            <a:avLst/>
            <a:gdLst>
              <a:gd name="T0" fmla="*/ 0 w 1439"/>
              <a:gd name="T1" fmla="*/ 90487 h 540"/>
              <a:gd name="T2" fmla="*/ 188913 w 1439"/>
              <a:gd name="T3" fmla="*/ 196850 h 540"/>
              <a:gd name="T4" fmla="*/ 344488 w 1439"/>
              <a:gd name="T5" fmla="*/ 0 h 540"/>
              <a:gd name="T6" fmla="*/ 522288 w 1439"/>
              <a:gd name="T7" fmla="*/ 517525 h 540"/>
              <a:gd name="T8" fmla="*/ 739775 w 1439"/>
              <a:gd name="T9" fmla="*/ 417513 h 540"/>
              <a:gd name="T10" fmla="*/ 944563 w 1439"/>
              <a:gd name="T11" fmla="*/ 517525 h 540"/>
              <a:gd name="T12" fmla="*/ 1144588 w 1439"/>
              <a:gd name="T13" fmla="*/ 258762 h 540"/>
              <a:gd name="T14" fmla="*/ 1373188 w 1439"/>
              <a:gd name="T15" fmla="*/ 735012 h 540"/>
              <a:gd name="T16" fmla="*/ 1622425 w 1439"/>
              <a:gd name="T17" fmla="*/ 833438 h 540"/>
              <a:gd name="T18" fmla="*/ 1838326 w 1439"/>
              <a:gd name="T19" fmla="*/ 182562 h 540"/>
              <a:gd name="T20" fmla="*/ 2027238 w 1439"/>
              <a:gd name="T21" fmla="*/ 528637 h 540"/>
              <a:gd name="T22" fmla="*/ 2155826 w 1439"/>
              <a:gd name="T23" fmla="*/ 855663 h 540"/>
              <a:gd name="T24" fmla="*/ 2279651 w 1439"/>
              <a:gd name="T25" fmla="*/ 490537 h 540"/>
              <a:gd name="T26" fmla="*/ 2282826 w 1439"/>
              <a:gd name="T27" fmla="*/ 487362 h 540"/>
              <a:gd name="T28" fmla="*/ 2276476 w 1439"/>
              <a:gd name="T29" fmla="*/ 493712 h 540"/>
              <a:gd name="T30" fmla="*/ 2282826 w 1439"/>
              <a:gd name="T31" fmla="*/ 493712 h 54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439"/>
              <a:gd name="T49" fmla="*/ 0 h 540"/>
              <a:gd name="T50" fmla="*/ 1439 w 1439"/>
              <a:gd name="T51" fmla="*/ 540 h 54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439" h="540">
                <a:moveTo>
                  <a:pt x="0" y="57"/>
                </a:moveTo>
                <a:lnTo>
                  <a:pt x="119" y="124"/>
                </a:lnTo>
                <a:lnTo>
                  <a:pt x="217" y="0"/>
                </a:lnTo>
                <a:lnTo>
                  <a:pt x="329" y="326"/>
                </a:lnTo>
                <a:lnTo>
                  <a:pt x="466" y="263"/>
                </a:lnTo>
                <a:lnTo>
                  <a:pt x="595" y="326"/>
                </a:lnTo>
                <a:lnTo>
                  <a:pt x="721" y="163"/>
                </a:lnTo>
                <a:lnTo>
                  <a:pt x="865" y="463"/>
                </a:lnTo>
                <a:lnTo>
                  <a:pt x="1022" y="525"/>
                </a:lnTo>
                <a:lnTo>
                  <a:pt x="1158" y="115"/>
                </a:lnTo>
                <a:lnTo>
                  <a:pt x="1277" y="333"/>
                </a:lnTo>
                <a:lnTo>
                  <a:pt x="1358" y="539"/>
                </a:lnTo>
                <a:lnTo>
                  <a:pt x="1436" y="309"/>
                </a:lnTo>
                <a:lnTo>
                  <a:pt x="1438" y="307"/>
                </a:lnTo>
                <a:lnTo>
                  <a:pt x="1434" y="311"/>
                </a:lnTo>
                <a:lnTo>
                  <a:pt x="1438" y="311"/>
                </a:lnTo>
              </a:path>
            </a:pathLst>
          </a:custGeom>
          <a:noFill/>
          <a:ln w="12700" cap="rnd">
            <a:solidFill>
              <a:schemeClr val="bg2"/>
            </a:solidFill>
            <a:round/>
            <a:headEnd/>
            <a:tailEnd/>
          </a:ln>
        </p:spPr>
        <p:txBody>
          <a:bodyPr/>
          <a:lstStyle/>
          <a:p>
            <a:endParaRPr lang="en-US">
              <a:latin typeface="Book Antiqua" panose="02040602050305030304" pitchFamily="18" charset="0"/>
            </a:endParaRPr>
          </a:p>
        </p:txBody>
      </p:sp>
      <p:sp>
        <p:nvSpPr>
          <p:cNvPr id="77" name="Oval 43">
            <a:extLst>
              <a:ext uri="{FF2B5EF4-FFF2-40B4-BE49-F238E27FC236}">
                <a16:creationId xmlns:a16="http://schemas.microsoft.com/office/drawing/2014/main" id="{CFC14324-2CDF-4156-A230-DB0E369DB548}"/>
              </a:ext>
            </a:extLst>
          </p:cNvPr>
          <p:cNvSpPr>
            <a:spLocks noChangeArrowheads="1"/>
          </p:cNvSpPr>
          <p:nvPr/>
        </p:nvSpPr>
        <p:spPr bwMode="auto">
          <a:xfrm>
            <a:off x="5633247" y="4655553"/>
            <a:ext cx="52388" cy="46037"/>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78" name="Oval 44">
            <a:extLst>
              <a:ext uri="{FF2B5EF4-FFF2-40B4-BE49-F238E27FC236}">
                <a16:creationId xmlns:a16="http://schemas.microsoft.com/office/drawing/2014/main" id="{7EFAECA4-1EF3-4114-A2A3-F7B415B118AE}"/>
              </a:ext>
            </a:extLst>
          </p:cNvPr>
          <p:cNvSpPr>
            <a:spLocks noChangeArrowheads="1"/>
          </p:cNvSpPr>
          <p:nvPr/>
        </p:nvSpPr>
        <p:spPr bwMode="auto">
          <a:xfrm>
            <a:off x="5822161" y="4758739"/>
            <a:ext cx="53975" cy="46038"/>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79" name="Oval 45">
            <a:extLst>
              <a:ext uri="{FF2B5EF4-FFF2-40B4-BE49-F238E27FC236}">
                <a16:creationId xmlns:a16="http://schemas.microsoft.com/office/drawing/2014/main" id="{EFE3B761-7ADD-4633-B5DC-53EB310D58D6}"/>
              </a:ext>
            </a:extLst>
          </p:cNvPr>
          <p:cNvSpPr>
            <a:spLocks noChangeArrowheads="1"/>
          </p:cNvSpPr>
          <p:nvPr/>
        </p:nvSpPr>
        <p:spPr bwMode="auto">
          <a:xfrm>
            <a:off x="5980911" y="4565064"/>
            <a:ext cx="53975" cy="46038"/>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80" name="Oval 46">
            <a:extLst>
              <a:ext uri="{FF2B5EF4-FFF2-40B4-BE49-F238E27FC236}">
                <a16:creationId xmlns:a16="http://schemas.microsoft.com/office/drawing/2014/main" id="{29D0398D-95C1-47B1-BBBC-0A220E1E3BE9}"/>
              </a:ext>
            </a:extLst>
          </p:cNvPr>
          <p:cNvSpPr>
            <a:spLocks noChangeArrowheads="1"/>
          </p:cNvSpPr>
          <p:nvPr/>
        </p:nvSpPr>
        <p:spPr bwMode="auto">
          <a:xfrm>
            <a:off x="6158711" y="5076239"/>
            <a:ext cx="53975" cy="46038"/>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81" name="Oval 47">
            <a:extLst>
              <a:ext uri="{FF2B5EF4-FFF2-40B4-BE49-F238E27FC236}">
                <a16:creationId xmlns:a16="http://schemas.microsoft.com/office/drawing/2014/main" id="{66A23B88-D8AE-4A61-8CB9-A6CA7CEF5DBE}"/>
              </a:ext>
            </a:extLst>
          </p:cNvPr>
          <p:cNvSpPr>
            <a:spLocks noChangeArrowheads="1"/>
          </p:cNvSpPr>
          <p:nvPr/>
        </p:nvSpPr>
        <p:spPr bwMode="auto">
          <a:xfrm>
            <a:off x="6373022" y="4979403"/>
            <a:ext cx="52388" cy="46037"/>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82" name="Oval 48">
            <a:extLst>
              <a:ext uri="{FF2B5EF4-FFF2-40B4-BE49-F238E27FC236}">
                <a16:creationId xmlns:a16="http://schemas.microsoft.com/office/drawing/2014/main" id="{F7F89DDE-B1B3-4020-BE42-20EA00B3C968}"/>
              </a:ext>
            </a:extLst>
          </p:cNvPr>
          <p:cNvSpPr>
            <a:spLocks noChangeArrowheads="1"/>
          </p:cNvSpPr>
          <p:nvPr/>
        </p:nvSpPr>
        <p:spPr bwMode="auto">
          <a:xfrm>
            <a:off x="6577811" y="5082590"/>
            <a:ext cx="52387" cy="47625"/>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83" name="Oval 49">
            <a:extLst>
              <a:ext uri="{FF2B5EF4-FFF2-40B4-BE49-F238E27FC236}">
                <a16:creationId xmlns:a16="http://schemas.microsoft.com/office/drawing/2014/main" id="{9074370F-4822-44C4-9E13-19D0B466A64B}"/>
              </a:ext>
            </a:extLst>
          </p:cNvPr>
          <p:cNvSpPr>
            <a:spLocks noChangeArrowheads="1"/>
          </p:cNvSpPr>
          <p:nvPr/>
        </p:nvSpPr>
        <p:spPr bwMode="auto">
          <a:xfrm>
            <a:off x="6777836" y="4831764"/>
            <a:ext cx="53975" cy="44450"/>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84" name="Oval 50">
            <a:extLst>
              <a:ext uri="{FF2B5EF4-FFF2-40B4-BE49-F238E27FC236}">
                <a16:creationId xmlns:a16="http://schemas.microsoft.com/office/drawing/2014/main" id="{1E4EA340-BE4B-4612-AC82-EA9F3039356F}"/>
              </a:ext>
            </a:extLst>
          </p:cNvPr>
          <p:cNvSpPr>
            <a:spLocks noChangeArrowheads="1"/>
          </p:cNvSpPr>
          <p:nvPr/>
        </p:nvSpPr>
        <p:spPr bwMode="auto">
          <a:xfrm>
            <a:off x="7006436" y="5298489"/>
            <a:ext cx="53975" cy="46038"/>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85" name="Oval 51">
            <a:extLst>
              <a:ext uri="{FF2B5EF4-FFF2-40B4-BE49-F238E27FC236}">
                <a16:creationId xmlns:a16="http://schemas.microsoft.com/office/drawing/2014/main" id="{3C834253-868E-47AF-9260-2170B0370835}"/>
              </a:ext>
            </a:extLst>
          </p:cNvPr>
          <p:cNvSpPr>
            <a:spLocks noChangeArrowheads="1"/>
          </p:cNvSpPr>
          <p:nvPr/>
        </p:nvSpPr>
        <p:spPr bwMode="auto">
          <a:xfrm>
            <a:off x="7241386" y="5395328"/>
            <a:ext cx="53975" cy="46037"/>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86" name="Oval 52">
            <a:extLst>
              <a:ext uri="{FF2B5EF4-FFF2-40B4-BE49-F238E27FC236}">
                <a16:creationId xmlns:a16="http://schemas.microsoft.com/office/drawing/2014/main" id="{BCB8B7AF-F93B-43B1-A62D-2E7C4333C859}"/>
              </a:ext>
            </a:extLst>
          </p:cNvPr>
          <p:cNvSpPr>
            <a:spLocks noChangeArrowheads="1"/>
          </p:cNvSpPr>
          <p:nvPr/>
        </p:nvSpPr>
        <p:spPr bwMode="auto">
          <a:xfrm>
            <a:off x="7471572" y="4747628"/>
            <a:ext cx="52388" cy="46037"/>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87" name="Oval 53">
            <a:extLst>
              <a:ext uri="{FF2B5EF4-FFF2-40B4-BE49-F238E27FC236}">
                <a16:creationId xmlns:a16="http://schemas.microsoft.com/office/drawing/2014/main" id="{3E11B74D-3BCE-43C8-A20F-7698EB8A74F1}"/>
              </a:ext>
            </a:extLst>
          </p:cNvPr>
          <p:cNvSpPr>
            <a:spLocks noChangeArrowheads="1"/>
          </p:cNvSpPr>
          <p:nvPr/>
        </p:nvSpPr>
        <p:spPr bwMode="auto">
          <a:xfrm>
            <a:off x="7665247" y="5087353"/>
            <a:ext cx="52388" cy="46037"/>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88" name="Oval 54">
            <a:extLst>
              <a:ext uri="{FF2B5EF4-FFF2-40B4-BE49-F238E27FC236}">
                <a16:creationId xmlns:a16="http://schemas.microsoft.com/office/drawing/2014/main" id="{779AF0EA-014D-490D-A50F-82EDF22EB779}"/>
              </a:ext>
            </a:extLst>
          </p:cNvPr>
          <p:cNvSpPr>
            <a:spLocks noChangeArrowheads="1"/>
          </p:cNvSpPr>
          <p:nvPr/>
        </p:nvSpPr>
        <p:spPr bwMode="auto">
          <a:xfrm>
            <a:off x="7789072" y="5419139"/>
            <a:ext cx="52388" cy="46038"/>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89" name="Oval 55">
            <a:extLst>
              <a:ext uri="{FF2B5EF4-FFF2-40B4-BE49-F238E27FC236}">
                <a16:creationId xmlns:a16="http://schemas.microsoft.com/office/drawing/2014/main" id="{D814F350-4988-48E7-A4C4-F23D6FFCD02D}"/>
              </a:ext>
            </a:extLst>
          </p:cNvPr>
          <p:cNvSpPr>
            <a:spLocks noChangeArrowheads="1"/>
          </p:cNvSpPr>
          <p:nvPr/>
        </p:nvSpPr>
        <p:spPr bwMode="auto">
          <a:xfrm>
            <a:off x="7912897" y="5057189"/>
            <a:ext cx="52388" cy="44450"/>
          </a:xfrm>
          <a:prstGeom prst="ellipse">
            <a:avLst/>
          </a:prstGeom>
          <a:solidFill>
            <a:srgbClr val="00FF00"/>
          </a:solidFill>
          <a:ln w="12700">
            <a:solidFill>
              <a:schemeClr val="bg2"/>
            </a:solidFill>
            <a:round/>
            <a:headEnd/>
            <a:tailEnd/>
          </a:ln>
        </p:spPr>
        <p:txBody>
          <a:bodyPr wrap="none" anchor="ctr"/>
          <a:lstStyle/>
          <a:p>
            <a:endParaRPr lang="en-US">
              <a:latin typeface="Book Antiqua" panose="02040602050305030304" pitchFamily="18" charset="0"/>
            </a:endParaRPr>
          </a:p>
        </p:txBody>
      </p:sp>
      <p:sp>
        <p:nvSpPr>
          <p:cNvPr id="90" name="Line 57">
            <a:extLst>
              <a:ext uri="{FF2B5EF4-FFF2-40B4-BE49-F238E27FC236}">
                <a16:creationId xmlns:a16="http://schemas.microsoft.com/office/drawing/2014/main" id="{7B6B654A-DDAF-4566-A470-81A28C30EC9F}"/>
              </a:ext>
            </a:extLst>
          </p:cNvPr>
          <p:cNvSpPr>
            <a:spLocks noChangeShapeType="1"/>
          </p:cNvSpPr>
          <p:nvPr/>
        </p:nvSpPr>
        <p:spPr bwMode="auto">
          <a:xfrm>
            <a:off x="5563397" y="5181014"/>
            <a:ext cx="2362200" cy="0"/>
          </a:xfrm>
          <a:prstGeom prst="line">
            <a:avLst/>
          </a:prstGeom>
          <a:noFill/>
          <a:ln w="12700">
            <a:solidFill>
              <a:schemeClr val="bg2"/>
            </a:solidFill>
            <a:round/>
            <a:headEnd/>
            <a:tailEnd/>
          </a:ln>
        </p:spPr>
        <p:txBody>
          <a:bodyPr wrap="none" anchor="ctr"/>
          <a:lstStyle/>
          <a:p>
            <a:endParaRPr lang="en-US">
              <a:latin typeface="Book Antiqua" panose="02040602050305030304" pitchFamily="18" charset="0"/>
            </a:endParaRPr>
          </a:p>
        </p:txBody>
      </p:sp>
    </p:spTree>
    <p:extLst>
      <p:ext uri="{BB962C8B-B14F-4D97-AF65-F5344CB8AC3E}">
        <p14:creationId xmlns:p14="http://schemas.microsoft.com/office/powerpoint/2010/main" val="169974643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9F791F-EB4B-4782-B667-DEFB0C6684AB}"/>
              </a:ext>
            </a:extLst>
          </p:cNvPr>
          <p:cNvSpPr>
            <a:spLocks noGrp="1"/>
          </p:cNvSpPr>
          <p:nvPr>
            <p:ph idx="1"/>
          </p:nvPr>
        </p:nvSpPr>
        <p:spPr/>
        <p:txBody>
          <a:bodyPr/>
          <a:lstStyle/>
          <a:p>
            <a:r>
              <a:rPr lang="en-US" dirty="0"/>
              <a:t>Assuming you sampled final grades of samples of 25 students per course in 8 core courses.  Suppose the average and standard deviation of all the data are 75 and 12 respectively</a:t>
            </a:r>
            <a:r>
              <a:rPr lang="en-US"/>
              <a:t>. </a:t>
            </a:r>
          </a:p>
          <a:p>
            <a:r>
              <a:rPr lang="en-US"/>
              <a:t>Find </a:t>
            </a:r>
            <a:r>
              <a:rPr lang="en-US" dirty="0"/>
              <a:t>the UCL and LCL for average grades of samples of 25 students in core courses (Xbar-Chart).</a:t>
            </a:r>
          </a:p>
        </p:txBody>
      </p:sp>
      <p:sp>
        <p:nvSpPr>
          <p:cNvPr id="3" name="Title 2">
            <a:extLst>
              <a:ext uri="{FF2B5EF4-FFF2-40B4-BE49-F238E27FC236}">
                <a16:creationId xmlns:a16="http://schemas.microsoft.com/office/drawing/2014/main" id="{64D37257-0B5D-4105-AA44-2B3F80C8A70E}"/>
              </a:ext>
            </a:extLst>
          </p:cNvPr>
          <p:cNvSpPr>
            <a:spLocks noGrp="1"/>
          </p:cNvSpPr>
          <p:nvPr>
            <p:ph type="title"/>
          </p:nvPr>
        </p:nvSpPr>
        <p:spPr/>
        <p:txBody>
          <a:bodyPr/>
          <a:lstStyle/>
          <a:p>
            <a:r>
              <a:rPr lang="en-US" dirty="0"/>
              <a:t>Practice</a:t>
            </a:r>
          </a:p>
        </p:txBody>
      </p:sp>
      <mc:AlternateContent xmlns:mc="http://schemas.openxmlformats.org/markup-compatibility/2006" xmlns:a14="http://schemas.microsoft.com/office/drawing/2010/main">
        <mc:Choice Requires="a14">
          <p:sp>
            <p:nvSpPr>
              <p:cNvPr id="4" name="Content Placeholder 1">
                <a:extLst>
                  <a:ext uri="{FF2B5EF4-FFF2-40B4-BE49-F238E27FC236}">
                    <a16:creationId xmlns:a16="http://schemas.microsoft.com/office/drawing/2014/main" id="{48C4A04D-4E6C-42E2-9E89-A2A023BE49BB}"/>
                  </a:ext>
                </a:extLst>
              </p:cNvPr>
              <p:cNvSpPr txBox="1">
                <a:spLocks/>
              </p:cNvSpPr>
              <p:nvPr/>
            </p:nvSpPr>
            <p:spPr>
              <a:xfrm>
                <a:off x="152400" y="2872154"/>
                <a:ext cx="12039600" cy="3376246"/>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Book Antiqua" panose="02040602050305030304"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200">
                    <a:solidFill>
                      <a:schemeClr val="tx1"/>
                    </a:solidFill>
                    <a:latin typeface="Book Antiqua" panose="02040602050305030304"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anose="02040602050305030304"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1800">
                    <a:solidFill>
                      <a:schemeClr val="tx1"/>
                    </a:solidFill>
                    <a:latin typeface="Book Antiqua" panose="02040602050305030304" pitchFamily="18"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buNone/>
                </a:pPr>
                <a:r>
                  <a:rPr lang="en-US" kern="0" dirty="0"/>
                  <a:t>Xdoublebar = </a:t>
                </a:r>
                <a14:m>
                  <m:oMath xmlns:m="http://schemas.openxmlformats.org/officeDocument/2006/math">
                    <m:acc>
                      <m:accPr>
                        <m:chr m:val="̿"/>
                        <m:ctrlPr>
                          <a:rPr lang="en-US" i="1" kern="0" smtClean="0">
                            <a:latin typeface="Cambria Math" panose="02040503050406030204" pitchFamily="18" charset="0"/>
                          </a:rPr>
                        </m:ctrlPr>
                      </m:accPr>
                      <m:e>
                        <m:r>
                          <a:rPr lang="en-US" i="1" kern="0" smtClean="0">
                            <a:latin typeface="Cambria Math" panose="02040503050406030204" pitchFamily="18" charset="0"/>
                          </a:rPr>
                          <m:t>𝑋</m:t>
                        </m:r>
                      </m:e>
                    </m:acc>
                  </m:oMath>
                </a14:m>
                <a:r>
                  <a:rPr lang="en-US" kern="0" dirty="0"/>
                  <a:t> = 75</a:t>
                </a:r>
              </a:p>
              <a:p>
                <a:pPr marL="0" indent="0">
                  <a:buNone/>
                </a:pPr>
                <a:r>
                  <a:rPr lang="en-US" kern="0" dirty="0"/>
                  <a:t>Standard Deviation = Sigma = </a:t>
                </a:r>
                <a14:m>
                  <m:oMath xmlns:m="http://schemas.openxmlformats.org/officeDocument/2006/math">
                    <m:r>
                      <a:rPr lang="en-US" i="1" kern="0" smtClean="0">
                        <a:latin typeface="Cambria Math" panose="02040503050406030204" pitchFamily="18" charset="0"/>
                        <a:ea typeface="Cambria Math" panose="02040503050406030204" pitchFamily="18" charset="0"/>
                      </a:rPr>
                      <m:t>𝜎</m:t>
                    </m:r>
                  </m:oMath>
                </a14:m>
                <a:r>
                  <a:rPr lang="en-US" kern="0" dirty="0"/>
                  <a:t> = 12</a:t>
                </a:r>
              </a:p>
              <a:p>
                <a:pPr marL="0" indent="0">
                  <a:buNone/>
                </a:pPr>
                <a:r>
                  <a:rPr lang="en-US" kern="0" dirty="0"/>
                  <a:t>Sample Size = n=25</a:t>
                </a:r>
              </a:p>
              <a:p>
                <a:pPr marL="0" indent="0">
                  <a:buNone/>
                </a:pPr>
                <a:r>
                  <a:rPr lang="en-US" kern="0" dirty="0"/>
                  <a:t>Standard Deviation of Average = </a:t>
                </a:r>
                <a:r>
                  <a:rPr lang="en-US" kern="0" dirty="0" err="1"/>
                  <a:t>Sigmaxbar</a:t>
                </a:r>
                <a:r>
                  <a:rPr lang="en-US" kern="0" dirty="0"/>
                  <a:t> =  </a:t>
                </a:r>
                <a14:m>
                  <m:oMath xmlns:m="http://schemas.openxmlformats.org/officeDocument/2006/math">
                    <m:sSub>
                      <m:sSubPr>
                        <m:ctrlPr>
                          <a:rPr lang="en-US" i="1" kern="0" smtClean="0">
                            <a:latin typeface="Cambria Math" panose="02040503050406030204" pitchFamily="18" charset="0"/>
                          </a:rPr>
                        </m:ctrlPr>
                      </m:sSubPr>
                      <m:e>
                        <m:r>
                          <a:rPr lang="en-US" i="1" kern="0" smtClean="0">
                            <a:latin typeface="Cambria Math" panose="02040503050406030204" pitchFamily="18" charset="0"/>
                            <a:ea typeface="Cambria Math" panose="02040503050406030204" pitchFamily="18" charset="0"/>
                          </a:rPr>
                          <m:t>𝜎</m:t>
                        </m:r>
                      </m:e>
                      <m:sub>
                        <m:acc>
                          <m:accPr>
                            <m:chr m:val="̅"/>
                            <m:ctrlPr>
                              <a:rPr lang="en-US" i="1" kern="0" smtClean="0">
                                <a:latin typeface="Cambria Math" panose="02040503050406030204" pitchFamily="18" charset="0"/>
                              </a:rPr>
                            </m:ctrlPr>
                          </m:accPr>
                          <m:e>
                            <m:r>
                              <a:rPr lang="en-US" b="0" i="1" kern="0" smtClean="0">
                                <a:latin typeface="Cambria Math" panose="02040503050406030204" pitchFamily="18" charset="0"/>
                              </a:rPr>
                              <m:t>𝑋</m:t>
                            </m:r>
                          </m:e>
                        </m:acc>
                      </m:sub>
                    </m:sSub>
                    <m:r>
                      <a:rPr lang="en-US" b="0" i="1" kern="0" smtClean="0">
                        <a:latin typeface="Cambria Math" panose="02040503050406030204" pitchFamily="18" charset="0"/>
                      </a:rPr>
                      <m:t>=</m:t>
                    </m:r>
                    <m:f>
                      <m:fPr>
                        <m:ctrlPr>
                          <a:rPr lang="en-US" b="0" i="1" kern="0" smtClean="0">
                            <a:latin typeface="Cambria Math" panose="02040503050406030204" pitchFamily="18" charset="0"/>
                            <a:ea typeface="Cambria Math" panose="02040503050406030204" pitchFamily="18" charset="0"/>
                          </a:rPr>
                        </m:ctrlPr>
                      </m:fPr>
                      <m:num>
                        <m:r>
                          <a:rPr lang="en-US" b="0" i="1" kern="0" smtClean="0">
                            <a:latin typeface="Cambria Math" panose="02040503050406030204" pitchFamily="18" charset="0"/>
                            <a:ea typeface="Cambria Math" panose="02040503050406030204" pitchFamily="18" charset="0"/>
                          </a:rPr>
                          <m:t>𝜎</m:t>
                        </m:r>
                      </m:num>
                      <m:den>
                        <m:rad>
                          <m:radPr>
                            <m:degHide m:val="on"/>
                            <m:ctrlPr>
                              <a:rPr lang="en-US" b="0" i="1" kern="0" smtClean="0">
                                <a:latin typeface="Cambria Math" panose="02040503050406030204" pitchFamily="18" charset="0"/>
                                <a:ea typeface="Cambria Math" panose="02040503050406030204" pitchFamily="18" charset="0"/>
                              </a:rPr>
                            </m:ctrlPr>
                          </m:radPr>
                          <m:deg/>
                          <m:e>
                            <m:r>
                              <a:rPr lang="en-US" b="0" i="1" kern="0" smtClean="0">
                                <a:latin typeface="Cambria Math" panose="02040503050406030204" pitchFamily="18" charset="0"/>
                                <a:ea typeface="Cambria Math" panose="02040503050406030204" pitchFamily="18" charset="0"/>
                              </a:rPr>
                              <m:t>𝑛</m:t>
                            </m:r>
                          </m:e>
                        </m:rad>
                      </m:den>
                    </m:f>
                    <m:r>
                      <a:rPr lang="en-US" b="0" i="1" kern="0" smtClean="0">
                        <a:latin typeface="Cambria Math" panose="02040503050406030204" pitchFamily="18" charset="0"/>
                        <a:ea typeface="Cambria Math" panose="02040503050406030204" pitchFamily="18" charset="0"/>
                      </a:rPr>
                      <m:t>= </m:t>
                    </m:r>
                  </m:oMath>
                </a14:m>
                <a:r>
                  <a:rPr lang="en-US" kern="0" dirty="0"/>
                  <a:t>12/sqrt(25)  = 12/5 = 2.4</a:t>
                </a:r>
              </a:p>
              <a:p>
                <a:pPr marL="0" indent="0">
                  <a:buNone/>
                </a:pPr>
                <a:r>
                  <a:rPr lang="en-US" kern="0" dirty="0"/>
                  <a:t>UCL= 75+3*2.4 = 75+7.2 = 82.2</a:t>
                </a:r>
              </a:p>
              <a:p>
                <a:pPr marL="0" indent="0">
                  <a:buNone/>
                </a:pPr>
                <a:r>
                  <a:rPr lang="en-US" kern="0" dirty="0"/>
                  <a:t>LCL= 75-7.2 = 67.8</a:t>
                </a:r>
              </a:p>
              <a:p>
                <a:pPr marL="0" indent="0">
                  <a:buNone/>
                </a:pPr>
                <a:r>
                  <a:rPr lang="en-US" kern="0" dirty="0"/>
                  <a:t>If LCL is negative, we set it to 0</a:t>
                </a:r>
              </a:p>
            </p:txBody>
          </p:sp>
        </mc:Choice>
        <mc:Fallback xmlns="">
          <p:sp>
            <p:nvSpPr>
              <p:cNvPr id="4" name="Content Placeholder 1">
                <a:extLst>
                  <a:ext uri="{FF2B5EF4-FFF2-40B4-BE49-F238E27FC236}">
                    <a16:creationId xmlns:a16="http://schemas.microsoft.com/office/drawing/2014/main" id="{48C4A04D-4E6C-42E2-9E89-A2A023BE49BB}"/>
                  </a:ext>
                </a:extLst>
              </p:cNvPr>
              <p:cNvSpPr txBox="1">
                <a:spLocks noRot="1" noChangeAspect="1" noMove="1" noResize="1" noEditPoints="1" noAdjustHandles="1" noChangeArrowheads="1" noChangeShapeType="1" noTextEdit="1"/>
              </p:cNvSpPr>
              <p:nvPr/>
            </p:nvSpPr>
            <p:spPr>
              <a:xfrm>
                <a:off x="152400" y="2872154"/>
                <a:ext cx="12039600" cy="3376246"/>
              </a:xfrm>
              <a:prstGeom prst="rect">
                <a:avLst/>
              </a:prstGeom>
              <a:blipFill>
                <a:blip r:embed="rId2"/>
                <a:stretch>
                  <a:fillRect l="-759" t="-361" b="-2166"/>
                </a:stretch>
              </a:blipFill>
            </p:spPr>
            <p:txBody>
              <a:bodyPr/>
              <a:lstStyle/>
              <a:p>
                <a:r>
                  <a:rPr lang="en-US">
                    <a:noFill/>
                  </a:rPr>
                  <a:t> </a:t>
                </a:r>
              </a:p>
            </p:txBody>
          </p:sp>
        </mc:Fallback>
      </mc:AlternateContent>
    </p:spTree>
    <p:extLst>
      <p:ext uri="{BB962C8B-B14F-4D97-AF65-F5344CB8AC3E}">
        <p14:creationId xmlns:p14="http://schemas.microsoft.com/office/powerpoint/2010/main" val="782749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dissolv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9F791F-EB4B-4782-B667-DEFB0C6684AB}"/>
              </a:ext>
            </a:extLst>
          </p:cNvPr>
          <p:cNvSpPr>
            <a:spLocks noGrp="1"/>
          </p:cNvSpPr>
          <p:nvPr>
            <p:ph idx="1"/>
          </p:nvPr>
        </p:nvSpPr>
        <p:spPr/>
        <p:txBody>
          <a:bodyPr/>
          <a:lstStyle/>
          <a:p>
            <a:r>
              <a:rPr lang="en-US" dirty="0"/>
              <a:t>Assuming you sampled final grades of samples of 25 students per course in 8 core courses. Suppose there are 44 students with D/F grades.</a:t>
            </a:r>
          </a:p>
          <a:p>
            <a:r>
              <a:rPr lang="en-US" dirty="0"/>
              <a:t>Find the UCL and LCL for proportion of students with D/F samples of 25 students in core courses (p-Chart).</a:t>
            </a:r>
          </a:p>
        </p:txBody>
      </p:sp>
      <p:sp>
        <p:nvSpPr>
          <p:cNvPr id="3" name="Title 2">
            <a:extLst>
              <a:ext uri="{FF2B5EF4-FFF2-40B4-BE49-F238E27FC236}">
                <a16:creationId xmlns:a16="http://schemas.microsoft.com/office/drawing/2014/main" id="{64D37257-0B5D-4105-AA44-2B3F80C8A70E}"/>
              </a:ext>
            </a:extLst>
          </p:cNvPr>
          <p:cNvSpPr>
            <a:spLocks noGrp="1"/>
          </p:cNvSpPr>
          <p:nvPr>
            <p:ph type="title"/>
          </p:nvPr>
        </p:nvSpPr>
        <p:spPr/>
        <p:txBody>
          <a:bodyPr/>
          <a:lstStyle/>
          <a:p>
            <a:r>
              <a:rPr lang="en-US" dirty="0"/>
              <a:t>Practice</a:t>
            </a:r>
          </a:p>
        </p:txBody>
      </p:sp>
      <mc:AlternateContent xmlns:mc="http://schemas.openxmlformats.org/markup-compatibility/2006" xmlns:a14="http://schemas.microsoft.com/office/drawing/2010/main">
        <mc:Choice Requires="a14">
          <p:sp>
            <p:nvSpPr>
              <p:cNvPr id="4" name="Content Placeholder 1">
                <a:extLst>
                  <a:ext uri="{FF2B5EF4-FFF2-40B4-BE49-F238E27FC236}">
                    <a16:creationId xmlns:a16="http://schemas.microsoft.com/office/drawing/2014/main" id="{80244132-45EA-4BDE-ACCD-777CD866CEF4}"/>
                  </a:ext>
                </a:extLst>
              </p:cNvPr>
              <p:cNvSpPr txBox="1">
                <a:spLocks/>
              </p:cNvSpPr>
              <p:nvPr/>
            </p:nvSpPr>
            <p:spPr>
              <a:xfrm>
                <a:off x="17585" y="2667000"/>
                <a:ext cx="12192000" cy="28194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Book Antiqua" panose="02040602050305030304"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200">
                    <a:solidFill>
                      <a:schemeClr val="tx1"/>
                    </a:solidFill>
                    <a:latin typeface="Book Antiqua" panose="02040602050305030304"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anose="02040602050305030304"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1800">
                    <a:solidFill>
                      <a:schemeClr val="tx1"/>
                    </a:solidFill>
                    <a:latin typeface="Book Antiqua" panose="02040602050305030304" pitchFamily="18"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buFont typeface="Wingdings" pitchFamily="2" charset="2"/>
                  <a:buNone/>
                </a:pPr>
                <a:r>
                  <a:rPr lang="en-US" kern="0" dirty="0"/>
                  <a:t>pbar </a:t>
                </a:r>
                <a14:m>
                  <m:oMath xmlns:m="http://schemas.openxmlformats.org/officeDocument/2006/math">
                    <m:r>
                      <a:rPr lang="en-US" kern="0" smtClean="0">
                        <a:latin typeface="Cambria Math" panose="02040503050406030204" pitchFamily="18" charset="0"/>
                      </a:rPr>
                      <m:t>= </m:t>
                    </m:r>
                    <m:acc>
                      <m:accPr>
                        <m:chr m:val="̅"/>
                        <m:ctrlPr>
                          <a:rPr lang="en-US" i="1" kern="0" smtClean="0">
                            <a:latin typeface="Cambria Math" panose="02040503050406030204" pitchFamily="18" charset="0"/>
                          </a:rPr>
                        </m:ctrlPr>
                      </m:accPr>
                      <m:e>
                        <m:r>
                          <a:rPr lang="en-US" i="1" kern="0" smtClean="0">
                            <a:latin typeface="Cambria Math" panose="02040503050406030204" pitchFamily="18" charset="0"/>
                          </a:rPr>
                          <m:t>𝑝</m:t>
                        </m:r>
                      </m:e>
                    </m:acc>
                  </m:oMath>
                </a14:m>
                <a:r>
                  <a:rPr lang="en-US" kern="0" dirty="0"/>
                  <a:t>= 44/(25*8) = 44/200= 0.22</a:t>
                </a:r>
              </a:p>
              <a:p>
                <a:pPr marL="0" indent="0">
                  <a:buFont typeface="Wingdings" pitchFamily="2" charset="2"/>
                  <a:buNone/>
                </a:pPr>
                <a:r>
                  <a:rPr lang="en-US" kern="0" dirty="0"/>
                  <a:t>UCL = pbar+3SQRT(pbar(1-pbar)/n) = </a:t>
                </a:r>
                <a14:m>
                  <m:oMath xmlns:m="http://schemas.openxmlformats.org/officeDocument/2006/math">
                    <m:acc>
                      <m:accPr>
                        <m:chr m:val="̅"/>
                        <m:ctrlPr>
                          <a:rPr lang="en-US" i="1" kern="0" smtClean="0">
                            <a:latin typeface="Cambria Math" panose="02040503050406030204" pitchFamily="18" charset="0"/>
                          </a:rPr>
                        </m:ctrlPr>
                      </m:accPr>
                      <m:e>
                        <m:r>
                          <a:rPr lang="en-US" i="1" kern="0" smtClean="0">
                            <a:latin typeface="Cambria Math" panose="02040503050406030204" pitchFamily="18" charset="0"/>
                          </a:rPr>
                          <m:t>𝑝</m:t>
                        </m:r>
                      </m:e>
                    </m:acc>
                    <m:r>
                      <a:rPr lang="en-US" i="1" kern="0" smtClean="0">
                        <a:latin typeface="Cambria Math" panose="02040503050406030204" pitchFamily="18" charset="0"/>
                      </a:rPr>
                      <m:t>+</m:t>
                    </m:r>
                  </m:oMath>
                </a14:m>
                <a:r>
                  <a:rPr lang="en-US" kern="0" dirty="0"/>
                  <a:t> </a:t>
                </a:r>
                <a14:m>
                  <m:oMath xmlns:m="http://schemas.openxmlformats.org/officeDocument/2006/math">
                    <m:r>
                      <a:rPr lang="en-US" kern="0" dirty="0" smtClean="0">
                        <a:latin typeface="Cambria Math" panose="02040503050406030204" pitchFamily="18" charset="0"/>
                      </a:rPr>
                      <m:t>3</m:t>
                    </m:r>
                    <m:rad>
                      <m:radPr>
                        <m:degHide m:val="on"/>
                        <m:ctrlPr>
                          <a:rPr lang="en-US" i="1" kern="0" dirty="0" smtClean="0">
                            <a:latin typeface="Cambria Math" panose="02040503050406030204" pitchFamily="18" charset="0"/>
                          </a:rPr>
                        </m:ctrlPr>
                      </m:radPr>
                      <m:deg/>
                      <m:e>
                        <m:acc>
                          <m:accPr>
                            <m:chr m:val="̅"/>
                            <m:ctrlPr>
                              <a:rPr lang="en-US" i="1" kern="0">
                                <a:latin typeface="Cambria Math" panose="02040503050406030204" pitchFamily="18" charset="0"/>
                              </a:rPr>
                            </m:ctrlPr>
                          </m:accPr>
                          <m:e>
                            <m:r>
                              <a:rPr lang="en-US" i="1" kern="0">
                                <a:latin typeface="Cambria Math" panose="02040503050406030204" pitchFamily="18" charset="0"/>
                              </a:rPr>
                              <m:t>𝑝</m:t>
                            </m:r>
                          </m:e>
                        </m:acc>
                        <m:r>
                          <a:rPr lang="en-US" i="1" kern="0">
                            <a:latin typeface="Cambria Math" panose="02040503050406030204" pitchFamily="18" charset="0"/>
                          </a:rPr>
                          <m:t>(1−</m:t>
                        </m:r>
                        <m:acc>
                          <m:accPr>
                            <m:chr m:val="̅"/>
                            <m:ctrlPr>
                              <a:rPr lang="en-US" i="1" kern="0">
                                <a:latin typeface="Cambria Math" panose="02040503050406030204" pitchFamily="18" charset="0"/>
                              </a:rPr>
                            </m:ctrlPr>
                          </m:accPr>
                          <m:e>
                            <m:r>
                              <a:rPr lang="en-US" i="1" kern="0">
                                <a:latin typeface="Cambria Math" panose="02040503050406030204" pitchFamily="18" charset="0"/>
                              </a:rPr>
                              <m:t>𝑝</m:t>
                            </m:r>
                          </m:e>
                        </m:acc>
                        <m:r>
                          <m:rPr>
                            <m:nor/>
                          </m:rPr>
                          <a:rPr lang="en-US" kern="0" dirty="0"/>
                          <m:t>)/</m:t>
                        </m:r>
                        <m:r>
                          <m:rPr>
                            <m:nor/>
                          </m:rPr>
                          <a:rPr lang="en-US" kern="0" dirty="0"/>
                          <m:t>n</m:t>
                        </m:r>
                        <m:r>
                          <m:rPr>
                            <m:nor/>
                          </m:rPr>
                          <a:rPr lang="en-US" kern="0" dirty="0"/>
                          <m:t> </m:t>
                        </m:r>
                      </m:e>
                    </m:rad>
                  </m:oMath>
                </a14:m>
                <a:endParaRPr lang="en-US" kern="0" dirty="0"/>
              </a:p>
              <a:p>
                <a:pPr marL="0" indent="0">
                  <a:buFont typeface="Wingdings" pitchFamily="2" charset="2"/>
                  <a:buNone/>
                </a:pPr>
                <a:r>
                  <a:rPr lang="en-US" kern="0" dirty="0"/>
                  <a:t>LCL = pbar-3SQRT(pbar(1-pbar)/n) = </a:t>
                </a:r>
                <a14:m>
                  <m:oMath xmlns:m="http://schemas.openxmlformats.org/officeDocument/2006/math">
                    <m:acc>
                      <m:accPr>
                        <m:chr m:val="̅"/>
                        <m:ctrlPr>
                          <a:rPr lang="en-US" i="1" kern="0">
                            <a:latin typeface="Cambria Math" panose="02040503050406030204" pitchFamily="18" charset="0"/>
                          </a:rPr>
                        </m:ctrlPr>
                      </m:accPr>
                      <m:e>
                        <m:r>
                          <a:rPr lang="en-US" i="1" kern="0">
                            <a:latin typeface="Cambria Math" panose="02040503050406030204" pitchFamily="18" charset="0"/>
                          </a:rPr>
                          <m:t>𝑝</m:t>
                        </m:r>
                      </m:e>
                    </m:acc>
                  </m:oMath>
                </a14:m>
                <a:r>
                  <a:rPr lang="en-US" kern="0" dirty="0"/>
                  <a:t> - </a:t>
                </a:r>
                <a14:m>
                  <m:oMath xmlns:m="http://schemas.openxmlformats.org/officeDocument/2006/math">
                    <m:r>
                      <a:rPr lang="en-US" kern="0" dirty="0" smtClean="0">
                        <a:latin typeface="Cambria Math" panose="02040503050406030204" pitchFamily="18" charset="0"/>
                      </a:rPr>
                      <m:t>3</m:t>
                    </m:r>
                    <m:rad>
                      <m:radPr>
                        <m:degHide m:val="on"/>
                        <m:ctrlPr>
                          <a:rPr lang="en-US" i="1" kern="0" dirty="0">
                            <a:latin typeface="Cambria Math" panose="02040503050406030204" pitchFamily="18" charset="0"/>
                          </a:rPr>
                        </m:ctrlPr>
                      </m:radPr>
                      <m:deg/>
                      <m:e>
                        <m:acc>
                          <m:accPr>
                            <m:chr m:val="̅"/>
                            <m:ctrlPr>
                              <a:rPr lang="en-US" i="1" kern="0">
                                <a:latin typeface="Cambria Math" panose="02040503050406030204" pitchFamily="18" charset="0"/>
                              </a:rPr>
                            </m:ctrlPr>
                          </m:accPr>
                          <m:e>
                            <m:r>
                              <a:rPr lang="en-US" i="1" kern="0">
                                <a:latin typeface="Cambria Math" panose="02040503050406030204" pitchFamily="18" charset="0"/>
                              </a:rPr>
                              <m:t>𝑝</m:t>
                            </m:r>
                          </m:e>
                        </m:acc>
                        <m:r>
                          <a:rPr lang="en-US" i="1" kern="0">
                            <a:latin typeface="Cambria Math" panose="02040503050406030204" pitchFamily="18" charset="0"/>
                          </a:rPr>
                          <m:t>(1−</m:t>
                        </m:r>
                        <m:acc>
                          <m:accPr>
                            <m:chr m:val="̅"/>
                            <m:ctrlPr>
                              <a:rPr lang="en-US" i="1" kern="0">
                                <a:latin typeface="Cambria Math" panose="02040503050406030204" pitchFamily="18" charset="0"/>
                              </a:rPr>
                            </m:ctrlPr>
                          </m:accPr>
                          <m:e>
                            <m:r>
                              <a:rPr lang="en-US" i="1" kern="0">
                                <a:latin typeface="Cambria Math" panose="02040503050406030204" pitchFamily="18" charset="0"/>
                              </a:rPr>
                              <m:t>𝑝</m:t>
                            </m:r>
                          </m:e>
                        </m:acc>
                        <m:r>
                          <m:rPr>
                            <m:nor/>
                          </m:rPr>
                          <a:rPr lang="en-US" kern="0" dirty="0"/>
                          <m:t>)/</m:t>
                        </m:r>
                        <m:r>
                          <m:rPr>
                            <m:nor/>
                          </m:rPr>
                          <a:rPr lang="en-US" kern="0" dirty="0"/>
                          <m:t>n</m:t>
                        </m:r>
                        <m:r>
                          <m:rPr>
                            <m:nor/>
                          </m:rPr>
                          <a:rPr lang="en-US" kern="0" dirty="0"/>
                          <m:t> </m:t>
                        </m:r>
                      </m:e>
                    </m:rad>
                    <m:r>
                      <a:rPr lang="en-US" i="1" kern="0" dirty="0">
                        <a:latin typeface="Cambria Math" panose="02040503050406030204" pitchFamily="18" charset="0"/>
                      </a:rPr>
                      <m:t> </m:t>
                    </m:r>
                  </m:oMath>
                </a14:m>
                <a:endParaRPr lang="en-US" kern="0" dirty="0"/>
              </a:p>
              <a:p>
                <a:pPr marL="0" indent="0">
                  <a:buFont typeface="Wingdings" pitchFamily="2" charset="2"/>
                  <a:buNone/>
                </a:pPr>
                <a:r>
                  <a:rPr lang="en-US" kern="0" dirty="0"/>
                  <a:t>UCL =  0.22+3</a:t>
                </a:r>
                <a14:m>
                  <m:oMath xmlns:m="http://schemas.openxmlformats.org/officeDocument/2006/math">
                    <m:rad>
                      <m:radPr>
                        <m:degHide m:val="on"/>
                        <m:ctrlPr>
                          <a:rPr lang="en-US" i="1" kern="0" smtClean="0">
                            <a:latin typeface="Cambria Math" panose="02040503050406030204" pitchFamily="18" charset="0"/>
                          </a:rPr>
                        </m:ctrlPr>
                      </m:radPr>
                      <m:deg/>
                      <m:e>
                        <m:r>
                          <a:rPr lang="en-US" i="1" kern="0" smtClean="0">
                            <a:latin typeface="Cambria Math" panose="02040503050406030204" pitchFamily="18" charset="0"/>
                          </a:rPr>
                          <m:t>0.22∗0.78/25</m:t>
                        </m:r>
                      </m:e>
                    </m:rad>
                  </m:oMath>
                </a14:m>
                <a:r>
                  <a:rPr lang="en-US" kern="0" dirty="0"/>
                  <a:t>= 0.22+3*0.082849  = 0.22+ 0.248547782 = 0.468547782</a:t>
                </a:r>
              </a:p>
              <a:p>
                <a:pPr marL="0" indent="0">
                  <a:buFont typeface="Wingdings" pitchFamily="2" charset="2"/>
                  <a:buNone/>
                </a:pPr>
                <a:r>
                  <a:rPr lang="en-US" kern="0" dirty="0"/>
                  <a:t>UCL =  0.22-3</a:t>
                </a:r>
                <a14:m>
                  <m:oMath xmlns:m="http://schemas.openxmlformats.org/officeDocument/2006/math">
                    <m:rad>
                      <m:radPr>
                        <m:degHide m:val="on"/>
                        <m:ctrlPr>
                          <a:rPr lang="en-US" i="1" kern="0">
                            <a:latin typeface="Cambria Math" panose="02040503050406030204" pitchFamily="18" charset="0"/>
                          </a:rPr>
                        </m:ctrlPr>
                      </m:radPr>
                      <m:deg/>
                      <m:e>
                        <m:r>
                          <a:rPr lang="en-US" i="1" kern="0">
                            <a:latin typeface="Cambria Math" panose="02040503050406030204" pitchFamily="18" charset="0"/>
                          </a:rPr>
                          <m:t>0.22∗0.78/25</m:t>
                        </m:r>
                      </m:e>
                    </m:rad>
                  </m:oMath>
                </a14:m>
                <a:r>
                  <a:rPr lang="en-US" kern="0" dirty="0"/>
                  <a:t>= = 0.22- 0.248547782 = -0.02855 = 0</a:t>
                </a:r>
              </a:p>
            </p:txBody>
          </p:sp>
        </mc:Choice>
        <mc:Fallback xmlns="">
          <p:sp>
            <p:nvSpPr>
              <p:cNvPr id="4" name="Content Placeholder 1">
                <a:extLst>
                  <a:ext uri="{FF2B5EF4-FFF2-40B4-BE49-F238E27FC236}">
                    <a16:creationId xmlns:a16="http://schemas.microsoft.com/office/drawing/2014/main" id="{80244132-45EA-4BDE-ACCD-777CD866CEF4}"/>
                  </a:ext>
                </a:extLst>
              </p:cNvPr>
              <p:cNvSpPr txBox="1">
                <a:spLocks noRot="1" noChangeAspect="1" noMove="1" noResize="1" noEditPoints="1" noAdjustHandles="1" noChangeArrowheads="1" noChangeShapeType="1" noTextEdit="1"/>
              </p:cNvSpPr>
              <p:nvPr/>
            </p:nvSpPr>
            <p:spPr>
              <a:xfrm>
                <a:off x="17585" y="2667000"/>
                <a:ext cx="12192000" cy="2819400"/>
              </a:xfrm>
              <a:prstGeom prst="rect">
                <a:avLst/>
              </a:prstGeom>
              <a:blipFill>
                <a:blip r:embed="rId2"/>
                <a:stretch>
                  <a:fillRect l="-800" t="-1515"/>
                </a:stretch>
              </a:blipFill>
            </p:spPr>
            <p:txBody>
              <a:bodyPr/>
              <a:lstStyle/>
              <a:p>
                <a:r>
                  <a:rPr lang="en-US">
                    <a:noFill/>
                  </a:rPr>
                  <a:t> </a:t>
                </a:r>
              </a:p>
            </p:txBody>
          </p:sp>
        </mc:Fallback>
      </mc:AlternateContent>
    </p:spTree>
    <p:extLst>
      <p:ext uri="{BB962C8B-B14F-4D97-AF65-F5344CB8AC3E}">
        <p14:creationId xmlns:p14="http://schemas.microsoft.com/office/powerpoint/2010/main" val="35046436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AE7845B8-FAB7-44DE-B165-4F7F5E1B9B91}"/>
              </a:ext>
            </a:extLst>
          </p:cNvPr>
          <p:cNvSpPr>
            <a:spLocks noGrp="1" noChangeArrowheads="1"/>
          </p:cNvSpPr>
          <p:nvPr>
            <p:ph type="title"/>
          </p:nvPr>
        </p:nvSpPr>
        <p:spPr/>
        <p:txBody>
          <a:bodyPr/>
          <a:lstStyle/>
          <a:p>
            <a:r>
              <a:rPr lang="en-US" altLang="en-US" dirty="0"/>
              <a:t>3-Sigma &amp; 6-Sigma Capability</a:t>
            </a:r>
          </a:p>
        </p:txBody>
      </p:sp>
      <p:sp>
        <p:nvSpPr>
          <p:cNvPr id="148483" name="Rectangle 3">
            <a:extLst>
              <a:ext uri="{FF2B5EF4-FFF2-40B4-BE49-F238E27FC236}">
                <a16:creationId xmlns:a16="http://schemas.microsoft.com/office/drawing/2014/main" id="{25BBD326-0356-45BA-9F91-C2CD57999BFC}"/>
              </a:ext>
            </a:extLst>
          </p:cNvPr>
          <p:cNvSpPr>
            <a:spLocks noGrp="1" noChangeArrowheads="1"/>
          </p:cNvSpPr>
          <p:nvPr>
            <p:ph type="body" idx="1"/>
          </p:nvPr>
        </p:nvSpPr>
        <p:spPr/>
        <p:txBody>
          <a:bodyPr/>
          <a:lstStyle/>
          <a:p>
            <a:pPr>
              <a:lnSpc>
                <a:spcPct val="90000"/>
              </a:lnSpc>
            </a:pPr>
            <a:r>
              <a:rPr lang="en-US" altLang="en-US" dirty="0"/>
              <a:t>Mean output +/- 3 standard deviations falls within the design specification </a:t>
            </a:r>
          </a:p>
          <a:p>
            <a:pPr>
              <a:lnSpc>
                <a:spcPct val="90000"/>
              </a:lnSpc>
            </a:pPr>
            <a:r>
              <a:rPr lang="en-US" altLang="en-US" dirty="0"/>
              <a:t>It means that 0.26% of output falls outside the design specification and is unacceptable.</a:t>
            </a:r>
          </a:p>
          <a:p>
            <a:pPr>
              <a:lnSpc>
                <a:spcPct val="90000"/>
              </a:lnSpc>
            </a:pPr>
            <a:r>
              <a:rPr lang="en-US" altLang="en-US" dirty="0"/>
              <a:t>The result: a 3-sigma capable process produces 2600 defects for every million units produced</a:t>
            </a:r>
          </a:p>
          <a:p>
            <a:r>
              <a:rPr lang="en-US" altLang="en-US" dirty="0"/>
              <a:t>Six sigma capability assumes the process is capable of producing output where the mean +/- 6 standard deviations fall within the design specifications</a:t>
            </a:r>
          </a:p>
          <a:p>
            <a:r>
              <a:rPr lang="en-US" altLang="en-US" dirty="0"/>
              <a:t>The result: only 3.4 defects for every million produced</a:t>
            </a:r>
          </a:p>
          <a:p>
            <a:r>
              <a:rPr lang="en-US" altLang="en-US" dirty="0"/>
              <a:t>Six sigma capability means smaller variation and therefore higher quality</a:t>
            </a:r>
          </a:p>
          <a:p>
            <a:pPr>
              <a:lnSpc>
                <a:spcPct val="90000"/>
              </a:lnSpc>
            </a:pPr>
            <a:endParaRPr lang="en-US" altLang="en-US" dirty="0"/>
          </a:p>
        </p:txBody>
      </p:sp>
      <p:sp>
        <p:nvSpPr>
          <p:cNvPr id="4" name="Rectangle 3">
            <a:extLst>
              <a:ext uri="{FF2B5EF4-FFF2-40B4-BE49-F238E27FC236}">
                <a16:creationId xmlns:a16="http://schemas.microsoft.com/office/drawing/2014/main" id="{9CBE25FD-8CB2-47EA-8B2F-67AED9D142BB}"/>
              </a:ext>
            </a:extLst>
          </p:cNvPr>
          <p:cNvSpPr txBox="1">
            <a:spLocks noChangeArrowheads="1"/>
          </p:cNvSpPr>
          <p:nvPr/>
        </p:nvSpPr>
        <p:spPr bwMode="auto">
          <a:xfrm>
            <a:off x="30480" y="4572000"/>
            <a:ext cx="1216152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a:spcBef>
                <a:spcPct val="20000"/>
              </a:spcBef>
              <a:buClr>
                <a:schemeClr val="tx1"/>
              </a:buClr>
              <a:buSzPct val="88000"/>
            </a:pPr>
            <a:r>
              <a:rPr lang="en-US" sz="2400" kern="0" dirty="0">
                <a:latin typeface="Book Antiqua" pitchFamily="18" charset="0"/>
                <a:ea typeface="ＭＳ Ｐゴシック" pitchFamily="-65" charset="-128"/>
                <a:cs typeface="Book Antiqua" pitchFamily="18" charset="0"/>
              </a:rPr>
              <a:t>A higher value of the average indicates a that all doors produced are consistently heavier. An increase in the value of the standard deviation means a wider spread of the distribution around the mean, implying that many doors are much heavier or lighter than the overall average weight. </a:t>
            </a:r>
          </a:p>
          <a:p>
            <a:pPr eaLnBrk="1">
              <a:spcBef>
                <a:spcPct val="20000"/>
              </a:spcBef>
              <a:buClr>
                <a:schemeClr val="tx1"/>
              </a:buClr>
              <a:buSzPct val="88000"/>
              <a:defRPr/>
            </a:pPr>
            <a:endParaRPr lang="en-US" sz="2800" kern="0" dirty="0">
              <a:latin typeface="Book Antiqua" pitchFamily="18" charset="0"/>
              <a:ea typeface="ＭＳ Ｐゴシック" pitchFamily="-65" charset="-128"/>
              <a:cs typeface="Book Antiqua" pitchFamily="18" charset="0"/>
            </a:endParaRPr>
          </a:p>
        </p:txBody>
      </p:sp>
    </p:spTree>
  </p:cSld>
  <p:clrMapOvr>
    <a:masterClrMapping/>
  </p:clrMapOvr>
  <p:transition>
    <p:zoom dir="in"/>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2"/>
          <p:cNvSpPr>
            <a:spLocks noGrp="1" noChangeArrowheads="1"/>
          </p:cNvSpPr>
          <p:nvPr>
            <p:ph type="title" idx="4294967295"/>
          </p:nvPr>
        </p:nvSpPr>
        <p:spPr>
          <a:xfrm>
            <a:off x="0" y="9144"/>
            <a:ext cx="12192000" cy="676656"/>
          </a:xfrm>
          <a:prstGeom prst="rect">
            <a:avLst/>
          </a:prstGeom>
        </p:spPr>
        <p:txBody>
          <a:bodyPr/>
          <a:lstStyle/>
          <a:p>
            <a:pPr eaLnBrk="1" hangingPunct="1"/>
            <a:r>
              <a:rPr lang="en-US" dirty="0"/>
              <a:t>Control Charts</a:t>
            </a:r>
          </a:p>
        </p:txBody>
      </p:sp>
      <p:sp>
        <p:nvSpPr>
          <p:cNvPr id="86019" name="Rectangle 3"/>
          <p:cNvSpPr>
            <a:spLocks noGrp="1" noChangeArrowheads="1"/>
          </p:cNvSpPr>
          <p:nvPr>
            <p:ph type="body" idx="4294967295"/>
          </p:nvPr>
        </p:nvSpPr>
        <p:spPr bwMode="auto">
          <a:xfrm>
            <a:off x="0" y="762000"/>
            <a:ext cx="12192000" cy="5715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100000"/>
              </a:lnSpc>
              <a:spcBef>
                <a:spcPct val="20000"/>
              </a:spcBef>
              <a:spcAft>
                <a:spcPct val="0"/>
              </a:spcAft>
              <a:buClr>
                <a:schemeClr val="tx1"/>
              </a:buClr>
              <a:buSzPct val="90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lnSpc>
                <a:spcPct val="100000"/>
              </a:lnSpc>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lnSpc>
                <a:spcPct val="100000"/>
              </a:lnSpc>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lnSpc>
                <a:spcPct val="100000"/>
              </a:lnSpc>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r>
              <a:rPr lang="en-US" dirty="0">
                <a:cs typeface="Times New Roman" pitchFamily="18" charset="0"/>
              </a:rPr>
              <a:t>Process control charts – for any process - define acceptable variations - around the mean (average)</a:t>
            </a:r>
            <a:r>
              <a:rPr lang="en-US" dirty="0"/>
              <a:t>. </a:t>
            </a:r>
          </a:p>
          <a:p>
            <a:r>
              <a:rPr lang="en-US" dirty="0"/>
              <a:t>Upper Control Limit and Lower Control Limit (UCL &amp; LCL) define a range within which any variation in performance is interpreted as normal and random</a:t>
            </a:r>
          </a:p>
          <a:p>
            <a:r>
              <a:rPr lang="en-US" dirty="0"/>
              <a:t>How do we know if the variations are normal and the process is in control- Similar to Tracking Signal- Recall- </a:t>
            </a:r>
          </a:p>
          <a:p>
            <a:pPr lvl="1"/>
            <a:r>
              <a:rPr lang="en-US" dirty="0">
                <a:cs typeface="Times New Roman" pitchFamily="18" charset="0"/>
              </a:rPr>
              <a:t>Numbers are within the UCL and LCL</a:t>
            </a:r>
          </a:p>
          <a:p>
            <a:pPr lvl="1"/>
            <a:r>
              <a:rPr lang="en-US" dirty="0">
                <a:cs typeface="Times New Roman" pitchFamily="18" charset="0"/>
              </a:rPr>
              <a:t>No systematic pattern is observed</a:t>
            </a:r>
            <a:endParaRPr lang="en-US" dirty="0"/>
          </a:p>
          <a:p>
            <a:r>
              <a:rPr lang="en-US" dirty="0"/>
              <a:t>In Tracking Signal we did not have clear UCL &amp; LCL, and I explained that </a:t>
            </a:r>
            <a:r>
              <a:rPr lang="en-US" u="sng" dirty="0"/>
              <a:t>+</a:t>
            </a:r>
            <a:r>
              <a:rPr lang="en-US" dirty="0"/>
              <a:t>3.75MAD is incorrect. </a:t>
            </a:r>
          </a:p>
          <a:p>
            <a:r>
              <a:rPr lang="en-US" dirty="0"/>
              <a:t>The UCL &amp; LCL are clearly defined for process performance control chats.  </a:t>
            </a:r>
          </a:p>
          <a:p>
            <a:r>
              <a:rPr lang="en-US" dirty="0"/>
              <a:t>Applications of Process Control Charts</a:t>
            </a:r>
          </a:p>
          <a:p>
            <a:pPr lvl="1"/>
            <a:r>
              <a:rPr lang="en-US" dirty="0"/>
              <a:t>Controlling quality, inventory, throughput, flow and time.</a:t>
            </a:r>
          </a:p>
          <a:p>
            <a:pPr lvl="1"/>
            <a:r>
              <a:rPr lang="en-US" dirty="0"/>
              <a:t>Stock trading - purchase when the price drops below LCL, and sell when exceeds UCL.</a:t>
            </a:r>
          </a:p>
          <a:p>
            <a:pPr lvl="1"/>
            <a:endParaRPr lang="en-US" dirty="0"/>
          </a:p>
          <a:p>
            <a:pPr lvl="1"/>
            <a:endParaRPr lang="en-US" dirty="0"/>
          </a:p>
        </p:txBody>
      </p:sp>
    </p:spTree>
    <p:extLst>
      <p:ext uri="{BB962C8B-B14F-4D97-AF65-F5344CB8AC3E}">
        <p14:creationId xmlns:p14="http://schemas.microsoft.com/office/powerpoint/2010/main" val="55283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60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601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601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601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601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601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6019">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6019">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601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6200" y="7776"/>
            <a:ext cx="12268200" cy="754224"/>
          </a:xfrm>
        </p:spPr>
        <p:txBody>
          <a:bodyPr/>
          <a:lstStyle/>
          <a:p>
            <a:pPr eaLnBrk="1" hangingPunct="1"/>
            <a:r>
              <a:rPr lang="en-US" dirty="0"/>
              <a:t>Statistical Process Control</a:t>
            </a:r>
          </a:p>
        </p:txBody>
      </p:sp>
      <p:sp>
        <p:nvSpPr>
          <p:cNvPr id="232451" name="Rectangle 3"/>
          <p:cNvSpPr>
            <a:spLocks noGrp="1" noChangeArrowheads="1"/>
          </p:cNvSpPr>
          <p:nvPr>
            <p:ph type="body" idx="1"/>
          </p:nvPr>
        </p:nvSpPr>
        <p:spPr>
          <a:xfrm>
            <a:off x="38100" y="807720"/>
            <a:ext cx="12115800" cy="3535680"/>
          </a:xfrm>
        </p:spPr>
        <p:txBody>
          <a:bodyPr/>
          <a:lstStyle/>
          <a:p>
            <a:r>
              <a:rPr lang="en-US" dirty="0">
                <a:cs typeface="Times New Roman" pitchFamily="18" charset="0"/>
              </a:rPr>
              <a:t>If the observed values are within the range and do not show a systematic pattern</a:t>
            </a:r>
            <a:endParaRPr lang="en-US" dirty="0"/>
          </a:p>
          <a:p>
            <a:pPr lvl="1"/>
            <a:r>
              <a:rPr lang="en-US" dirty="0">
                <a:cs typeface="Times New Roman" pitchFamily="18" charset="0"/>
              </a:rPr>
              <a:t>Accept the variations as normal</a:t>
            </a:r>
            <a:r>
              <a:rPr lang="en-US" dirty="0"/>
              <a:t> </a:t>
            </a:r>
          </a:p>
          <a:p>
            <a:pPr lvl="1"/>
            <a:r>
              <a:rPr lang="en-US" dirty="0">
                <a:cs typeface="Times New Roman" pitchFamily="18" charset="0"/>
              </a:rPr>
              <a:t>Don’t make any adjustments to the process</a:t>
            </a:r>
          </a:p>
          <a:p>
            <a:r>
              <a:rPr lang="en-US" dirty="0">
                <a:cs typeface="Times New Roman" pitchFamily="18" charset="0"/>
              </a:rPr>
              <a:t>If the observed values are </a:t>
            </a:r>
          </a:p>
          <a:p>
            <a:pPr lvl="1"/>
            <a:r>
              <a:rPr lang="en-US" dirty="0">
                <a:cs typeface="Times New Roman" pitchFamily="18" charset="0"/>
              </a:rPr>
              <a:t>Outside of UCL or LCL</a:t>
            </a:r>
          </a:p>
          <a:p>
            <a:pPr lvl="1"/>
            <a:r>
              <a:rPr lang="en-US" dirty="0">
                <a:cs typeface="Times New Roman" pitchFamily="18" charset="0"/>
              </a:rPr>
              <a:t>Show a pattern- trend or cycles</a:t>
            </a:r>
            <a:endParaRPr lang="en-US" dirty="0"/>
          </a:p>
          <a:p>
            <a:r>
              <a:rPr lang="en-US" dirty="0">
                <a:cs typeface="Times New Roman" pitchFamily="18" charset="0"/>
              </a:rPr>
              <a:t>The process is out of control</a:t>
            </a:r>
          </a:p>
          <a:p>
            <a:pPr lvl="1"/>
            <a:r>
              <a:rPr lang="en-US" dirty="0">
                <a:cs typeface="Times New Roman" pitchFamily="18" charset="0"/>
              </a:rPr>
              <a:t>Need to investigate what’s causing the problems – the assignable cause</a:t>
            </a:r>
          </a:p>
          <a:p>
            <a:r>
              <a:rPr lang="en-US" b="1" dirty="0">
                <a:cs typeface="Times New Roman" pitchFamily="18" charset="0"/>
              </a:rPr>
              <a:t>Optimal Degree of Control</a:t>
            </a:r>
            <a:r>
              <a:rPr lang="en-US" dirty="0">
                <a:cs typeface="Times New Roman" pitchFamily="18" charset="0"/>
              </a:rPr>
              <a:t> depends on 2 things:</a:t>
            </a:r>
            <a:endParaRPr lang="en-US" dirty="0"/>
          </a:p>
          <a:p>
            <a:pPr marL="736600" lvl="1" indent="-336550"/>
            <a:r>
              <a:rPr lang="en-US" sz="2200" dirty="0">
                <a:cs typeface="Times New Roman" pitchFamily="18" charset="0"/>
              </a:rPr>
              <a:t>How much variability in the performance measure we consider acceptable</a:t>
            </a:r>
          </a:p>
          <a:p>
            <a:pPr marL="736600" lvl="1" indent="-336550"/>
            <a:r>
              <a:rPr lang="en-US" sz="2200" dirty="0">
                <a:cs typeface="Times New Roman" pitchFamily="18" charset="0"/>
              </a:rPr>
              <a:t>How frequently we monitor the process performance.</a:t>
            </a:r>
          </a:p>
          <a:p>
            <a:pPr lvl="1"/>
            <a:endParaRPr lang="en-US" dirty="0">
              <a:cs typeface="Times New Roman" pitchFamily="18" charset="0"/>
            </a:endParaRPr>
          </a:p>
          <a:p>
            <a:pPr lvl="1">
              <a:buFontTx/>
              <a:buNone/>
            </a:pPr>
            <a:endParaRPr lang="en-US" sz="1800" dirty="0"/>
          </a:p>
          <a:p>
            <a:pPr lvl="1">
              <a:buFontTx/>
              <a:buNone/>
            </a:pPr>
            <a:endParaRPr lang="en-US" sz="1800" dirty="0"/>
          </a:p>
        </p:txBody>
      </p:sp>
      <p:sp>
        <p:nvSpPr>
          <p:cNvPr id="4" name="Rectangle 3">
            <a:extLst>
              <a:ext uri="{FF2B5EF4-FFF2-40B4-BE49-F238E27FC236}">
                <a16:creationId xmlns:a16="http://schemas.microsoft.com/office/drawing/2014/main" id="{39B65513-776E-4BC0-98ED-FF289F82DB13}"/>
              </a:ext>
            </a:extLst>
          </p:cNvPr>
          <p:cNvSpPr txBox="1">
            <a:spLocks noChangeArrowheads="1"/>
          </p:cNvSpPr>
          <p:nvPr/>
        </p:nvSpPr>
        <p:spPr>
          <a:xfrm>
            <a:off x="0" y="4343400"/>
            <a:ext cx="12003833" cy="1494537"/>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Book Antiqua" panose="02040602050305030304"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200">
                <a:solidFill>
                  <a:schemeClr val="tx1"/>
                </a:solidFill>
                <a:latin typeface="Book Antiqua" panose="02040602050305030304"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anose="02040602050305030304"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1800">
                <a:solidFill>
                  <a:schemeClr val="tx1"/>
                </a:solidFill>
                <a:latin typeface="Book Antiqua" panose="02040602050305030304" pitchFamily="18"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endParaRPr lang="en-US" kern="0" dirty="0"/>
          </a:p>
        </p:txBody>
      </p:sp>
      <p:pic>
        <p:nvPicPr>
          <p:cNvPr id="5" name="Picture 9" descr="Chap9 - Fig 9">
            <a:extLst>
              <a:ext uri="{FF2B5EF4-FFF2-40B4-BE49-F238E27FC236}">
                <a16:creationId xmlns:a16="http://schemas.microsoft.com/office/drawing/2014/main" id="{A47136ED-375D-45DC-AB0D-D8F7C4BF0931}"/>
              </a:ext>
            </a:extLst>
          </p:cNvPr>
          <p:cNvPicPr>
            <a:picLocks noChangeAspect="1" noChangeArrowheads="1"/>
          </p:cNvPicPr>
          <p:nvPr/>
        </p:nvPicPr>
        <p:blipFill>
          <a:blip r:embed="rId2"/>
          <a:srcRect/>
          <a:stretch>
            <a:fillRect/>
          </a:stretch>
        </p:blipFill>
        <p:spPr bwMode="auto">
          <a:xfrm>
            <a:off x="7467600" y="1562100"/>
            <a:ext cx="3982212" cy="1981200"/>
          </a:xfrm>
          <a:prstGeom prst="rect">
            <a:avLst/>
          </a:prstGeom>
          <a:noFill/>
          <a:ln w="9525">
            <a:noFill/>
            <a:miter lim="800000"/>
            <a:headEnd/>
            <a:tailEnd/>
          </a:ln>
        </p:spPr>
      </p:pic>
    </p:spTree>
    <p:extLst>
      <p:ext uri="{BB962C8B-B14F-4D97-AF65-F5344CB8AC3E}">
        <p14:creationId xmlns:p14="http://schemas.microsoft.com/office/powerpoint/2010/main" val="1349484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245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3245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2324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3245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3245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3245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32451">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232451">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232451">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232451">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232451">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nodePh="1">
                                  <p:stCondLst>
                                    <p:cond delay="0"/>
                                  </p:stCondLst>
                                  <p:endCondLst>
                                    <p:cond evt="begin" delay="0">
                                      <p:tn val="35"/>
                                    </p:cond>
                                  </p:endCondLst>
                                  <p:childTnLst>
                                    <p:set>
                                      <p:cBhvr>
                                        <p:cTn id="36"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build="p" autoUpdateAnimBg="0"/>
      <p:bldP spid="4"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a:t>Control Charts</a:t>
            </a:r>
          </a:p>
        </p:txBody>
      </p:sp>
      <mc:AlternateContent xmlns:mc="http://schemas.openxmlformats.org/markup-compatibility/2006" xmlns:a14="http://schemas.microsoft.com/office/drawing/2010/main">
        <mc:Choice Requires="a14">
          <p:sp>
            <p:nvSpPr>
              <p:cNvPr id="12291" name="Rectangle 3"/>
              <p:cNvSpPr>
                <a:spLocks noGrp="1" noChangeArrowheads="1"/>
              </p:cNvSpPr>
              <p:nvPr>
                <p:ph type="body" idx="1"/>
              </p:nvPr>
            </p:nvSpPr>
            <p:spPr>
              <a:xfrm>
                <a:off x="0" y="798576"/>
                <a:ext cx="12039600" cy="5830824"/>
              </a:xfrm>
            </p:spPr>
            <p:txBody>
              <a:bodyPr/>
              <a:lstStyle/>
              <a:p>
                <a:pPr eaLnBrk="0" hangingPunct="0">
                  <a:buClr>
                    <a:srgbClr val="000000"/>
                  </a:buClr>
                  <a:buSzPct val="90000"/>
                </a:pPr>
                <a:r>
                  <a:rPr lang="en-US" dirty="0">
                    <a:solidFill>
                      <a:srgbClr val="A80000"/>
                    </a:solidFill>
                    <a:cs typeface="Times New Roman" pitchFamily="18" charset="0"/>
                  </a:rPr>
                  <a:t>Xbar = Average of each sample of size (n observations)</a:t>
                </a:r>
              </a:p>
              <a:p>
                <a:pPr eaLnBrk="0" hangingPunct="0">
                  <a:buClr>
                    <a:srgbClr val="000000"/>
                  </a:buClr>
                  <a:buSzPct val="90000"/>
                </a:pPr>
                <a:r>
                  <a:rPr lang="en-US" dirty="0" err="1">
                    <a:solidFill>
                      <a:srgbClr val="A80000"/>
                    </a:solidFill>
                    <a:cs typeface="Times New Roman" pitchFamily="18" charset="0"/>
                    <a:sym typeface="Wingdings" panose="05000000000000000000" pitchFamily="2" charset="2"/>
                  </a:rPr>
                  <a:t>Xdoublebar</a:t>
                </a:r>
                <a:r>
                  <a:rPr lang="en-US" dirty="0">
                    <a:solidFill>
                      <a:srgbClr val="A80000"/>
                    </a:solidFill>
                    <a:cs typeface="Times New Roman" pitchFamily="18" charset="0"/>
                    <a:sym typeface="Wingdings" panose="05000000000000000000" pitchFamily="2" charset="2"/>
                  </a:rPr>
                  <a:t> = Average of all observations (N observations)</a:t>
                </a:r>
              </a:p>
              <a:p>
                <a:pPr eaLnBrk="0" hangingPunct="0">
                  <a:buClr>
                    <a:srgbClr val="000000"/>
                  </a:buClr>
                  <a:buSzPct val="90000"/>
                </a:pPr>
                <a:r>
                  <a:rPr lang="en-US" dirty="0">
                    <a:solidFill>
                      <a:srgbClr val="A80000"/>
                    </a:solidFill>
                    <a:cs typeface="Times New Roman" pitchFamily="18" charset="0"/>
                    <a:sym typeface="Wingdings" panose="05000000000000000000" pitchFamily="2" charset="2"/>
                  </a:rPr>
                  <a:t>Sigma= Standard deviation of all observations </a:t>
                </a:r>
              </a:p>
              <a:p>
                <a:pPr eaLnBrk="0" hangingPunct="0">
                  <a:buClr>
                    <a:srgbClr val="000000"/>
                  </a:buClr>
                  <a:buSzPct val="90000"/>
                </a:pPr>
                <a:r>
                  <a:rPr lang="en-US" dirty="0">
                    <a:solidFill>
                      <a:srgbClr val="A80000"/>
                    </a:solidFill>
                    <a:cs typeface="Times New Roman" pitchFamily="18" charset="0"/>
                  </a:rPr>
                  <a:t>SigmaXbar= Sigma/SQRT(n) where n is the # of observations in each sample</a:t>
                </a:r>
              </a:p>
              <a:p>
                <a:pPr eaLnBrk="0" hangingPunct="0">
                  <a:buClr>
                    <a:srgbClr val="000000"/>
                  </a:buClr>
                  <a:buSzPct val="90000"/>
                </a:pPr>
                <a:endParaRPr lang="en-US" dirty="0">
                  <a:solidFill>
                    <a:srgbClr val="A80000"/>
                  </a:solidFill>
                  <a:cs typeface="Times New Roman" pitchFamily="18" charset="0"/>
                </a:endParaRPr>
              </a:p>
              <a:p>
                <a:pPr eaLnBrk="0" hangingPunct="0">
                  <a:buClr>
                    <a:srgbClr val="000000"/>
                  </a:buClr>
                  <a:buSzPct val="90000"/>
                </a:pPr>
                <a:endParaRPr lang="en-US" b="0" dirty="0">
                  <a:solidFill>
                    <a:srgbClr val="A80000"/>
                  </a:solidFill>
                  <a:ea typeface="Cambria Math" panose="02040503050406030204" pitchFamily="18" charset="0"/>
                  <a:cs typeface="Times New Roman" pitchFamily="18" charset="0"/>
                </a:endParaRPr>
              </a:p>
              <a:p>
                <a:pPr eaLnBrk="0" hangingPunct="0">
                  <a:buClr>
                    <a:srgbClr val="000000"/>
                  </a:buClr>
                  <a:buSzPct val="90000"/>
                </a:pPr>
                <a:r>
                  <a:rPr lang="en-US" dirty="0">
                    <a:solidFill>
                      <a:srgbClr val="A80000"/>
                    </a:solidFill>
                    <a:cs typeface="Times New Roman" pitchFamily="18" charset="0"/>
                  </a:rPr>
                  <a:t>UCL = </a:t>
                </a:r>
                <a14:m>
                  <m:oMath xmlns:m="http://schemas.openxmlformats.org/officeDocument/2006/math">
                    <m:acc>
                      <m:accPr>
                        <m:chr m:val="̿"/>
                        <m:ctrlPr>
                          <a:rPr lang="en-US" i="1">
                            <a:solidFill>
                              <a:srgbClr val="A80000"/>
                            </a:solidFill>
                            <a:latin typeface="Cambria Math" panose="02040503050406030204" pitchFamily="18" charset="0"/>
                            <a:cs typeface="Times New Roman" pitchFamily="18" charset="0"/>
                          </a:rPr>
                        </m:ctrlPr>
                      </m:accPr>
                      <m:e>
                        <m:r>
                          <a:rPr lang="en-US" i="1">
                            <a:solidFill>
                              <a:srgbClr val="A80000"/>
                            </a:solidFill>
                            <a:latin typeface="Cambria Math" panose="02040503050406030204" pitchFamily="18" charset="0"/>
                            <a:cs typeface="Times New Roman" pitchFamily="18" charset="0"/>
                          </a:rPr>
                          <m:t>𝑋</m:t>
                        </m:r>
                      </m:e>
                    </m:acc>
                    <m:r>
                      <a:rPr lang="en-US" b="0" i="1" smtClean="0">
                        <a:solidFill>
                          <a:srgbClr val="A80000"/>
                        </a:solidFill>
                        <a:latin typeface="Cambria Math" panose="02040503050406030204" pitchFamily="18" charset="0"/>
                        <a:cs typeface="Times New Roman" pitchFamily="18" charset="0"/>
                      </a:rPr>
                      <m:t>+</m:t>
                    </m:r>
                    <m:r>
                      <a:rPr lang="en-US" i="1">
                        <a:solidFill>
                          <a:srgbClr val="A80000"/>
                        </a:solidFill>
                        <a:latin typeface="Cambria Math" panose="02040503050406030204" pitchFamily="18" charset="0"/>
                        <a:cs typeface="Times New Roman" pitchFamily="18" charset="0"/>
                      </a:rPr>
                      <m:t>3</m:t>
                    </m:r>
                    <m:r>
                      <a:rPr lang="en-US" i="1">
                        <a:solidFill>
                          <a:srgbClr val="A80000"/>
                        </a:solidFill>
                        <a:latin typeface="Cambria Math" panose="02040503050406030204" pitchFamily="18" charset="0"/>
                        <a:ea typeface="Cambria Math" panose="02040503050406030204" pitchFamily="18" charset="0"/>
                        <a:cs typeface="Times New Roman" pitchFamily="18" charset="0"/>
                      </a:rPr>
                      <m:t>𝜎</m:t>
                    </m:r>
                    <m:r>
                      <a:rPr lang="en-US" i="1">
                        <a:solidFill>
                          <a:srgbClr val="A80000"/>
                        </a:solidFill>
                        <a:latin typeface="Cambria Math" panose="02040503050406030204" pitchFamily="18" charset="0"/>
                        <a:ea typeface="Cambria Math" panose="02040503050406030204" pitchFamily="18" charset="0"/>
                        <a:cs typeface="Times New Roman" pitchFamily="18" charset="0"/>
                      </a:rPr>
                      <m:t>/</m:t>
                    </m:r>
                    <m:rad>
                      <m:radPr>
                        <m:degHide m:val="on"/>
                        <m:ctrlPr>
                          <a:rPr lang="en-US" i="1">
                            <a:solidFill>
                              <a:srgbClr val="A80000"/>
                            </a:solidFill>
                            <a:latin typeface="Cambria Math" panose="02040503050406030204" pitchFamily="18" charset="0"/>
                            <a:ea typeface="Cambria Math" panose="02040503050406030204" pitchFamily="18" charset="0"/>
                            <a:cs typeface="Times New Roman" pitchFamily="18" charset="0"/>
                          </a:rPr>
                        </m:ctrlPr>
                      </m:radPr>
                      <m:deg/>
                      <m:e>
                        <m:r>
                          <a:rPr lang="en-US" i="1">
                            <a:solidFill>
                              <a:srgbClr val="A80000"/>
                            </a:solidFill>
                            <a:latin typeface="Cambria Math" panose="02040503050406030204" pitchFamily="18" charset="0"/>
                            <a:ea typeface="Cambria Math" panose="02040503050406030204" pitchFamily="18" charset="0"/>
                            <a:cs typeface="Times New Roman" pitchFamily="18" charset="0"/>
                          </a:rPr>
                          <m:t>𝑛</m:t>
                        </m:r>
                      </m:e>
                    </m:rad>
                  </m:oMath>
                </a14:m>
                <a:endParaRPr lang="en-US" dirty="0">
                  <a:solidFill>
                    <a:srgbClr val="A80000"/>
                  </a:solidFill>
                  <a:cs typeface="Times New Roman" pitchFamily="18" charset="0"/>
                </a:endParaRPr>
              </a:p>
              <a:p>
                <a:pPr eaLnBrk="0" hangingPunct="0">
                  <a:buClr>
                    <a:srgbClr val="000000"/>
                  </a:buClr>
                  <a:buSzPct val="90000"/>
                </a:pPr>
                <a:r>
                  <a:rPr lang="en-US" dirty="0">
                    <a:solidFill>
                      <a:srgbClr val="A80000"/>
                    </a:solidFill>
                    <a:cs typeface="Times New Roman" pitchFamily="18" charset="0"/>
                  </a:rPr>
                  <a:t>LCL = </a:t>
                </a:r>
                <a14:m>
                  <m:oMath xmlns:m="http://schemas.openxmlformats.org/officeDocument/2006/math">
                    <m:acc>
                      <m:accPr>
                        <m:chr m:val="̿"/>
                        <m:ctrlPr>
                          <a:rPr lang="en-US" i="1">
                            <a:solidFill>
                              <a:srgbClr val="A80000"/>
                            </a:solidFill>
                            <a:latin typeface="Cambria Math" panose="02040503050406030204" pitchFamily="18" charset="0"/>
                            <a:cs typeface="Times New Roman" pitchFamily="18" charset="0"/>
                          </a:rPr>
                        </m:ctrlPr>
                      </m:accPr>
                      <m:e>
                        <m:r>
                          <a:rPr lang="en-US" i="1">
                            <a:solidFill>
                              <a:srgbClr val="A80000"/>
                            </a:solidFill>
                            <a:latin typeface="Cambria Math" panose="02040503050406030204" pitchFamily="18" charset="0"/>
                            <a:cs typeface="Times New Roman" pitchFamily="18" charset="0"/>
                          </a:rPr>
                          <m:t>𝑋</m:t>
                        </m:r>
                      </m:e>
                    </m:acc>
                    <m:r>
                      <a:rPr lang="en-US" i="1">
                        <a:solidFill>
                          <a:srgbClr val="A80000"/>
                        </a:solidFill>
                        <a:latin typeface="Cambria Math" panose="02040503050406030204" pitchFamily="18" charset="0"/>
                        <a:cs typeface="Times New Roman" pitchFamily="18" charset="0"/>
                      </a:rPr>
                      <m:t>−3</m:t>
                    </m:r>
                    <m:r>
                      <a:rPr lang="en-US" i="1">
                        <a:solidFill>
                          <a:srgbClr val="A80000"/>
                        </a:solidFill>
                        <a:latin typeface="Cambria Math" panose="02040503050406030204" pitchFamily="18" charset="0"/>
                        <a:ea typeface="Cambria Math" panose="02040503050406030204" pitchFamily="18" charset="0"/>
                        <a:cs typeface="Times New Roman" pitchFamily="18" charset="0"/>
                      </a:rPr>
                      <m:t>𝜎</m:t>
                    </m:r>
                    <m:r>
                      <a:rPr lang="en-US" i="1">
                        <a:solidFill>
                          <a:srgbClr val="A80000"/>
                        </a:solidFill>
                        <a:latin typeface="Cambria Math" panose="02040503050406030204" pitchFamily="18" charset="0"/>
                        <a:ea typeface="Cambria Math" panose="02040503050406030204" pitchFamily="18" charset="0"/>
                        <a:cs typeface="Times New Roman" pitchFamily="18" charset="0"/>
                      </a:rPr>
                      <m:t>/</m:t>
                    </m:r>
                    <m:rad>
                      <m:radPr>
                        <m:degHide m:val="on"/>
                        <m:ctrlPr>
                          <a:rPr lang="en-US" i="1">
                            <a:solidFill>
                              <a:srgbClr val="A80000"/>
                            </a:solidFill>
                            <a:latin typeface="Cambria Math" panose="02040503050406030204" pitchFamily="18" charset="0"/>
                            <a:ea typeface="Cambria Math" panose="02040503050406030204" pitchFamily="18" charset="0"/>
                            <a:cs typeface="Times New Roman" pitchFamily="18" charset="0"/>
                          </a:rPr>
                        </m:ctrlPr>
                      </m:radPr>
                      <m:deg/>
                      <m:e>
                        <m:r>
                          <a:rPr lang="en-US" i="1">
                            <a:solidFill>
                              <a:srgbClr val="A80000"/>
                            </a:solidFill>
                            <a:latin typeface="Cambria Math" panose="02040503050406030204" pitchFamily="18" charset="0"/>
                            <a:ea typeface="Cambria Math" panose="02040503050406030204" pitchFamily="18" charset="0"/>
                            <a:cs typeface="Times New Roman" pitchFamily="18" charset="0"/>
                          </a:rPr>
                          <m:t>𝑛</m:t>
                        </m:r>
                      </m:e>
                    </m:rad>
                  </m:oMath>
                </a14:m>
                <a:endParaRPr lang="en-US" dirty="0">
                  <a:solidFill>
                    <a:srgbClr val="A80000"/>
                  </a:solidFill>
                  <a:cs typeface="Times New Roman" pitchFamily="18" charset="0"/>
                </a:endParaRPr>
              </a:p>
              <a:p>
                <a:pPr eaLnBrk="0" hangingPunct="0">
                  <a:buClr>
                    <a:srgbClr val="000000"/>
                  </a:buClr>
                  <a:buSzPct val="90000"/>
                </a:pPr>
                <a:endParaRPr lang="en-US" dirty="0">
                  <a:solidFill>
                    <a:srgbClr val="A80000"/>
                  </a:solidFill>
                  <a:cs typeface="Times New Roman" pitchFamily="18" charset="0"/>
                </a:endParaRPr>
              </a:p>
              <a:p>
                <a:pPr eaLnBrk="0" hangingPunct="0">
                  <a:buClr>
                    <a:srgbClr val="000000"/>
                  </a:buClr>
                  <a:buSzPct val="90000"/>
                </a:pPr>
                <a:endParaRPr lang="en-US" dirty="0">
                  <a:solidFill>
                    <a:srgbClr val="A80000"/>
                  </a:solidFill>
                  <a:cs typeface="Times New Roman" pitchFamily="18" charset="0"/>
                </a:endParaRPr>
              </a:p>
            </p:txBody>
          </p:sp>
        </mc:Choice>
        <mc:Fallback xmlns="">
          <p:sp>
            <p:nvSpPr>
              <p:cNvPr id="12291" name="Rectangle 3"/>
              <p:cNvSpPr>
                <a:spLocks noGrp="1" noRot="1" noChangeAspect="1" noMove="1" noResize="1" noEditPoints="1" noAdjustHandles="1" noChangeArrowheads="1" noChangeShapeType="1" noTextEdit="1"/>
              </p:cNvSpPr>
              <p:nvPr>
                <p:ph type="body" idx="1"/>
              </p:nvPr>
            </p:nvSpPr>
            <p:spPr>
              <a:xfrm>
                <a:off x="0" y="798576"/>
                <a:ext cx="12039600" cy="5830824"/>
              </a:xfrm>
              <a:blipFill>
                <a:blip r:embed="rId2"/>
                <a:stretch>
                  <a:fillRect l="-506" t="-836"/>
                </a:stretch>
              </a:blipFill>
            </p:spPr>
            <p:txBody>
              <a:bodyPr/>
              <a:lstStyle/>
              <a:p>
                <a:r>
                  <a:rPr lang="en-US">
                    <a:noFill/>
                  </a:rPr>
                  <a:t> </a:t>
                </a:r>
              </a:p>
            </p:txBody>
          </p:sp>
        </mc:Fallback>
      </mc:AlternateContent>
    </p:spTree>
    <p:extLst>
      <p:ext uri="{BB962C8B-B14F-4D97-AF65-F5344CB8AC3E}">
        <p14:creationId xmlns:p14="http://schemas.microsoft.com/office/powerpoint/2010/main" val="1839480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a:extLst>
                  <a:ext uri="{FF2B5EF4-FFF2-40B4-BE49-F238E27FC236}">
                    <a16:creationId xmlns:a16="http://schemas.microsoft.com/office/drawing/2014/main" id="{619F791F-EB4B-4782-B667-DEFB0C6684AB}"/>
                  </a:ext>
                </a:extLst>
              </p:cNvPr>
              <p:cNvSpPr>
                <a:spLocks noGrp="1"/>
              </p:cNvSpPr>
              <p:nvPr>
                <p:ph idx="1"/>
              </p:nvPr>
            </p:nvSpPr>
            <p:spPr/>
            <p:txBody>
              <a:bodyPr/>
              <a:lstStyle/>
              <a:p>
                <a:r>
                  <a:rPr lang="en-US" dirty="0"/>
                  <a:t> We have collected 10 samples each containing 9 observations. The average of all observations is 100 and the standard deviation of all observations is 30. Find the UCL and LCL for Xbar chart if </a:t>
                </a:r>
                <a:r>
                  <a:rPr lang="en-US" dirty="0" err="1"/>
                  <a:t>if</a:t>
                </a:r>
                <a:r>
                  <a:rPr lang="en-US" dirty="0"/>
                  <a:t> we have 9 observation in each sample.</a:t>
                </a:r>
              </a:p>
              <a:p>
                <a:pPr marL="0" indent="0">
                  <a:buNone/>
                </a:pPr>
                <a:r>
                  <a:rPr lang="en-US" dirty="0" err="1"/>
                  <a:t>Xdoublebar</a:t>
                </a:r>
                <a:r>
                  <a:rPr lang="en-US" dirty="0"/>
                  <a:t> =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𝑋</m:t>
                        </m:r>
                      </m:e>
                    </m:acc>
                  </m:oMath>
                </a14:m>
                <a:r>
                  <a:rPr lang="en-US" dirty="0"/>
                  <a:t>= mu= </a:t>
                </a:r>
                <a14:m>
                  <m:oMath xmlns:m="http://schemas.openxmlformats.org/officeDocument/2006/math">
                    <m:r>
                      <a:rPr lang="en-US" i="1">
                        <a:latin typeface="Cambria Math" panose="02040503050406030204" pitchFamily="18" charset="0"/>
                        <a:ea typeface="Cambria Math" panose="02040503050406030204" pitchFamily="18" charset="0"/>
                      </a:rPr>
                      <m:t>𝜇</m:t>
                    </m:r>
                  </m:oMath>
                </a14:m>
                <a:r>
                  <a:rPr lang="en-US" dirty="0"/>
                  <a:t> = 100</a:t>
                </a:r>
              </a:p>
              <a:p>
                <a:pPr marL="0" indent="0">
                  <a:buNone/>
                </a:pPr>
                <a:r>
                  <a:rPr lang="en-US" dirty="0" err="1"/>
                  <a:t>StdDevX</a:t>
                </a:r>
                <a:r>
                  <a:rPr lang="en-US" dirty="0"/>
                  <a:t>= </a:t>
                </a:r>
                <a14:m>
                  <m:oMath xmlns:m="http://schemas.openxmlformats.org/officeDocument/2006/math">
                    <m:r>
                      <a:rPr lang="en-US" i="1" smtClean="0">
                        <a:latin typeface="Cambria Math" panose="02040503050406030204" pitchFamily="18" charset="0"/>
                        <a:ea typeface="Cambria Math" panose="02040503050406030204" pitchFamily="18" charset="0"/>
                      </a:rPr>
                      <m:t>𝜎</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𝑠</m:t>
                    </m:r>
                    <m:r>
                      <a:rPr lang="en-US" b="0" i="1" smtClean="0">
                        <a:latin typeface="Cambria Math" panose="02040503050406030204" pitchFamily="18" charset="0"/>
                        <a:ea typeface="Cambria Math" panose="02040503050406030204" pitchFamily="18" charset="0"/>
                      </a:rPr>
                      <m:t>=</m:t>
                    </m:r>
                  </m:oMath>
                </a14:m>
                <a:r>
                  <a:rPr lang="en-US" dirty="0"/>
                  <a:t>30</a:t>
                </a:r>
              </a:p>
              <a:p>
                <a:pPr marL="0" indent="0">
                  <a:buNone/>
                </a:pPr>
                <a:r>
                  <a:rPr lang="en-US" dirty="0" err="1"/>
                  <a:t>StdDevxbar</a:t>
                </a:r>
                <a:r>
                  <a:rPr lang="en-US" dirty="0"/>
                  <a:t> = </a:t>
                </a:r>
                <a:r>
                  <a:rPr lang="en-US" dirty="0" err="1"/>
                  <a:t>StdDevX</a:t>
                </a:r>
                <a:r>
                  <a:rPr lang="en-US" dirty="0"/>
                  <a:t>/SQRT(n) =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𝜎</m:t>
                        </m:r>
                      </m:e>
                      <m:sub>
                        <m:acc>
                          <m:accPr>
                            <m:chr m:val="̅"/>
                            <m:ctrlPr>
                              <a:rPr lang="en-US" i="1">
                                <a:latin typeface="Cambria Math" panose="02040503050406030204" pitchFamily="18" charset="0"/>
                              </a:rPr>
                            </m:ctrlPr>
                          </m:accPr>
                          <m:e>
                            <m:r>
                              <a:rPr lang="en-US" i="1">
                                <a:latin typeface="Cambria Math" panose="02040503050406030204" pitchFamily="18" charset="0"/>
                              </a:rPr>
                              <m:t>𝑋</m:t>
                            </m:r>
                          </m:e>
                        </m:acc>
                      </m:sub>
                    </m:sSub>
                    <m:r>
                      <a:rPr lang="en-US">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𝑠</m:t>
                        </m:r>
                      </m:e>
                      <m:sub>
                        <m:acc>
                          <m:accPr>
                            <m:chr m:val="̅"/>
                            <m:ctrlPr>
                              <a:rPr lang="en-US" i="1">
                                <a:latin typeface="Cambria Math" panose="02040503050406030204" pitchFamily="18" charset="0"/>
                              </a:rPr>
                            </m:ctrlPr>
                          </m:accPr>
                          <m:e>
                            <m:r>
                              <a:rPr lang="en-US" i="1">
                                <a:latin typeface="Cambria Math" panose="02040503050406030204" pitchFamily="18" charset="0"/>
                              </a:rPr>
                              <m:t>𝑋</m:t>
                            </m:r>
                          </m:e>
                        </m:acc>
                      </m:sub>
                    </m:sSub>
                    <m:r>
                      <a:rPr lang="en-US" i="1">
                        <a:latin typeface="Cambria Math" panose="02040503050406030204" pitchFamily="18" charset="0"/>
                      </a:rPr>
                      <m:t> </m:t>
                    </m:r>
                  </m:oMath>
                </a14:m>
                <a:r>
                  <a:rPr lang="en-US" dirty="0"/>
                  <a:t> =</a:t>
                </a:r>
                <a14:m>
                  <m:oMath xmlns:m="http://schemas.openxmlformats.org/officeDocument/2006/math">
                    <m:r>
                      <a:rPr lang="en-US" i="1" dirty="0" smtClean="0">
                        <a:latin typeface="Cambria Math" panose="02040503050406030204" pitchFamily="18" charset="0"/>
                        <a:ea typeface="Cambria Math" panose="02040503050406030204" pitchFamily="18" charset="0"/>
                      </a:rPr>
                      <m:t>𝜎</m:t>
                    </m:r>
                    <m:r>
                      <a:rPr lang="en-US" b="0" i="1" dirty="0" smtClean="0">
                        <a:latin typeface="Cambria Math" panose="02040503050406030204" pitchFamily="18" charset="0"/>
                        <a:ea typeface="Cambria Math" panose="02040503050406030204" pitchFamily="18" charset="0"/>
                      </a:rPr>
                      <m:t>/</m:t>
                    </m:r>
                    <m:rad>
                      <m:radPr>
                        <m:degHide m:val="on"/>
                        <m:ctrlPr>
                          <a:rPr lang="en-US" b="0" i="1" dirty="0" smtClean="0">
                            <a:latin typeface="Cambria Math" panose="02040503050406030204" pitchFamily="18" charset="0"/>
                            <a:ea typeface="Cambria Math" panose="02040503050406030204" pitchFamily="18" charset="0"/>
                          </a:rPr>
                        </m:ctrlPr>
                      </m:radPr>
                      <m:deg/>
                      <m:e>
                        <m:r>
                          <a:rPr lang="en-US" b="0" i="1" dirty="0" smtClean="0">
                            <a:latin typeface="Cambria Math" panose="02040503050406030204" pitchFamily="18" charset="0"/>
                            <a:ea typeface="Cambria Math" panose="02040503050406030204" pitchFamily="18" charset="0"/>
                          </a:rPr>
                          <m:t>𝑛</m:t>
                        </m:r>
                      </m:e>
                    </m:rad>
                  </m:oMath>
                </a14:m>
                <a:r>
                  <a:rPr lang="en-US" dirty="0"/>
                  <a:t> </a:t>
                </a:r>
              </a:p>
              <a:p>
                <a:pPr marL="0" indent="0">
                  <a:buNone/>
                </a:pPr>
                <a:r>
                  <a:rPr lang="en-US" dirty="0"/>
                  <a:t> </a:t>
                </a:r>
                <a:r>
                  <a:rPr lang="en-US" dirty="0" err="1"/>
                  <a:t>StdDevxbar</a:t>
                </a:r>
                <a:r>
                  <a:rPr lang="en-US" dirty="0"/>
                  <a:t> = 30/SQRT(9) = 10</a:t>
                </a:r>
              </a:p>
              <a:p>
                <a:pPr marL="0" indent="0">
                  <a:buNone/>
                </a:pPr>
                <a:r>
                  <a:rPr lang="en-US" dirty="0"/>
                  <a:t>UCL = 100+3*10 = 130</a:t>
                </a:r>
              </a:p>
              <a:p>
                <a:pPr marL="0" indent="0">
                  <a:buNone/>
                </a:pPr>
                <a:r>
                  <a:rPr lang="en-US" dirty="0"/>
                  <a:t>LCL= 100-3*10 = 70</a:t>
                </a:r>
              </a:p>
              <a:p>
                <a:endParaRPr lang="en-US" dirty="0"/>
              </a:p>
            </p:txBody>
          </p:sp>
        </mc:Choice>
        <mc:Fallback xmlns="">
          <p:sp>
            <p:nvSpPr>
              <p:cNvPr id="2" name="Content Placeholder 1">
                <a:extLst>
                  <a:ext uri="{FF2B5EF4-FFF2-40B4-BE49-F238E27FC236}">
                    <a16:creationId xmlns:a16="http://schemas.microsoft.com/office/drawing/2014/main" id="{619F791F-EB4B-4782-B667-DEFB0C6684AB}"/>
                  </a:ext>
                </a:extLst>
              </p:cNvPr>
              <p:cNvSpPr>
                <a:spLocks noGrp="1" noRot="1" noChangeAspect="1" noMove="1" noResize="1" noEditPoints="1" noAdjustHandles="1" noChangeArrowheads="1" noChangeShapeType="1" noTextEdit="1"/>
              </p:cNvSpPr>
              <p:nvPr>
                <p:ph idx="1"/>
              </p:nvPr>
            </p:nvSpPr>
            <p:spPr>
              <a:blipFill>
                <a:blip r:embed="rId2"/>
                <a:stretch>
                  <a:fillRect l="-750" t="-853"/>
                </a:stretch>
              </a:blipFill>
            </p:spPr>
            <p:txBody>
              <a:bodyPr/>
              <a:lstStyle/>
              <a:p>
                <a:r>
                  <a:rPr lang="en-US">
                    <a:noFill/>
                  </a:rPr>
                  <a:t> </a:t>
                </a:r>
              </a:p>
            </p:txBody>
          </p:sp>
        </mc:Fallback>
      </mc:AlternateContent>
      <p:sp>
        <p:nvSpPr>
          <p:cNvPr id="3" name="Title 2">
            <a:extLst>
              <a:ext uri="{FF2B5EF4-FFF2-40B4-BE49-F238E27FC236}">
                <a16:creationId xmlns:a16="http://schemas.microsoft.com/office/drawing/2014/main" id="{64D37257-0B5D-4105-AA44-2B3F80C8A70E}"/>
              </a:ext>
            </a:extLst>
          </p:cNvPr>
          <p:cNvSpPr>
            <a:spLocks noGrp="1"/>
          </p:cNvSpPr>
          <p:nvPr>
            <p:ph type="title"/>
          </p:nvPr>
        </p:nvSpPr>
        <p:spPr/>
        <p:txBody>
          <a:bodyPr/>
          <a:lstStyle/>
          <a:p>
            <a:r>
              <a:rPr lang="en-US" dirty="0"/>
              <a:t>Xbar-Chart UCL LCL</a:t>
            </a:r>
          </a:p>
        </p:txBody>
      </p:sp>
    </p:spTree>
    <p:extLst>
      <p:ext uri="{BB962C8B-B14F-4D97-AF65-F5344CB8AC3E}">
        <p14:creationId xmlns:p14="http://schemas.microsoft.com/office/powerpoint/2010/main" val="301147681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9F0EBC2-2771-4836-BA32-495EEC83A83A}"/>
              </a:ext>
            </a:extLst>
          </p:cNvPr>
          <p:cNvSpPr>
            <a:spLocks noGrp="1"/>
          </p:cNvSpPr>
          <p:nvPr>
            <p:ph type="title"/>
          </p:nvPr>
        </p:nvSpPr>
        <p:spPr/>
        <p:txBody>
          <a:bodyPr/>
          <a:lstStyle/>
          <a:p>
            <a:r>
              <a:rPr lang="en-US" dirty="0"/>
              <a:t>Xbar-Chart – Sales of 25 Stores in 11 Weeks (n=25)</a:t>
            </a:r>
          </a:p>
        </p:txBody>
      </p:sp>
      <p:pic>
        <p:nvPicPr>
          <p:cNvPr id="4" name="Picture 3">
            <a:extLst>
              <a:ext uri="{FF2B5EF4-FFF2-40B4-BE49-F238E27FC236}">
                <a16:creationId xmlns:a16="http://schemas.microsoft.com/office/drawing/2014/main" id="{DF7F6D57-CEF4-413D-BE99-6EF2C1180472}"/>
              </a:ext>
            </a:extLst>
          </p:cNvPr>
          <p:cNvPicPr>
            <a:picLocks noChangeAspect="1"/>
          </p:cNvPicPr>
          <p:nvPr/>
        </p:nvPicPr>
        <p:blipFill>
          <a:blip r:embed="rId3"/>
          <a:stretch>
            <a:fillRect/>
          </a:stretch>
        </p:blipFill>
        <p:spPr>
          <a:xfrm>
            <a:off x="381000" y="808655"/>
            <a:ext cx="9817359" cy="5667294"/>
          </a:xfrm>
          <a:prstGeom prst="rect">
            <a:avLst/>
          </a:prstGeom>
        </p:spPr>
      </p:pic>
      <p:sp>
        <p:nvSpPr>
          <p:cNvPr id="5" name="Rectangle 4">
            <a:extLst>
              <a:ext uri="{FF2B5EF4-FFF2-40B4-BE49-F238E27FC236}">
                <a16:creationId xmlns:a16="http://schemas.microsoft.com/office/drawing/2014/main" id="{837E5065-B95B-4998-969F-6AD5416367A1}"/>
              </a:ext>
            </a:extLst>
          </p:cNvPr>
          <p:cNvSpPr/>
          <p:nvPr/>
        </p:nvSpPr>
        <p:spPr bwMode="auto">
          <a:xfrm>
            <a:off x="616640" y="1142029"/>
            <a:ext cx="9581719" cy="52578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aphicFrame>
        <p:nvGraphicFramePr>
          <p:cNvPr id="2" name="Object 1">
            <a:extLst>
              <a:ext uri="{FF2B5EF4-FFF2-40B4-BE49-F238E27FC236}">
                <a16:creationId xmlns:a16="http://schemas.microsoft.com/office/drawing/2014/main" id="{A88696E0-E832-4770-BDD8-E6229B1F369A}"/>
              </a:ext>
            </a:extLst>
          </p:cNvPr>
          <p:cNvGraphicFramePr>
            <a:graphicFrameLocks noChangeAspect="1"/>
          </p:cNvGraphicFramePr>
          <p:nvPr>
            <p:extLst>
              <p:ext uri="{D42A27DB-BD31-4B8C-83A1-F6EECF244321}">
                <p14:modId xmlns:p14="http://schemas.microsoft.com/office/powerpoint/2010/main" val="741212041"/>
              </p:ext>
            </p:extLst>
          </p:nvPr>
        </p:nvGraphicFramePr>
        <p:xfrm>
          <a:off x="625784" y="1114517"/>
          <a:ext cx="9365559" cy="5210083"/>
        </p:xfrm>
        <a:graphic>
          <a:graphicData uri="http://schemas.openxmlformats.org/presentationml/2006/ole">
            <mc:AlternateContent xmlns:mc="http://schemas.openxmlformats.org/markup-compatibility/2006">
              <mc:Choice xmlns:v="urn:schemas-microsoft-com:vml" Requires="v">
                <p:oleObj spid="_x0000_s69659" name="Worksheet" r:id="rId4" imgW="10001516" imgH="5533770" progId="Excel.Sheet.12">
                  <p:embed/>
                </p:oleObj>
              </mc:Choice>
              <mc:Fallback>
                <p:oleObj name="Worksheet" r:id="rId4" imgW="10001516" imgH="5533770" progId="Excel.Sheet.12">
                  <p:embed/>
                  <p:pic>
                    <p:nvPicPr>
                      <p:cNvPr id="0" name=""/>
                      <p:cNvPicPr preferRelativeResize="0"/>
                      <p:nvPr/>
                    </p:nvPicPr>
                    <p:blipFill>
                      <a:blip r:embed="rId5"/>
                      <a:stretch>
                        <a:fillRect/>
                      </a:stretch>
                    </p:blipFill>
                    <p:spPr>
                      <a:xfrm>
                        <a:off x="625784" y="1114517"/>
                        <a:ext cx="9365559" cy="5210083"/>
                      </a:xfrm>
                      <a:prstGeom prst="rect">
                        <a:avLst/>
                      </a:prstGeom>
                    </p:spPr>
                  </p:pic>
                </p:oleObj>
              </mc:Fallback>
            </mc:AlternateContent>
          </a:graphicData>
        </a:graphic>
      </p:graphicFrame>
    </p:spTree>
    <p:extLst>
      <p:ext uri="{BB962C8B-B14F-4D97-AF65-F5344CB8AC3E}">
        <p14:creationId xmlns:p14="http://schemas.microsoft.com/office/powerpoint/2010/main" val="249673412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0"/>
            <a:ext cx="12192000" cy="704152"/>
          </a:xfrm>
        </p:spPr>
        <p:txBody>
          <a:bodyPr/>
          <a:lstStyle/>
          <a:p>
            <a:pPr eaLnBrk="1" hangingPunct="1"/>
            <a:r>
              <a:rPr lang="en-US" dirty="0"/>
              <a:t>p-Chart</a:t>
            </a:r>
          </a:p>
        </p:txBody>
      </p:sp>
      <mc:AlternateContent xmlns:mc="http://schemas.openxmlformats.org/markup-compatibility/2006" xmlns:a14="http://schemas.microsoft.com/office/drawing/2010/main">
        <mc:Choice Requires="a14">
          <p:sp>
            <p:nvSpPr>
              <p:cNvPr id="5" name="Rectangle 3"/>
              <p:cNvSpPr txBox="1">
                <a:spLocks noChangeArrowheads="1"/>
              </p:cNvSpPr>
              <p:nvPr/>
            </p:nvSpPr>
            <p:spPr bwMode="auto">
              <a:xfrm>
                <a:off x="-70104" y="762000"/>
                <a:ext cx="12192000" cy="5791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1">
                  <a:spcBef>
                    <a:spcPct val="20000"/>
                  </a:spcBef>
                  <a:buClr>
                    <a:schemeClr val="tx1"/>
                  </a:buClr>
                  <a:buSzPct val="88000"/>
                  <a:defRPr/>
                </a:pPr>
                <a:r>
                  <a:rPr lang="en-US" sz="2400" kern="0" dirty="0">
                    <a:latin typeface="Book Antiqua" panose="02040602050305030304" pitchFamily="18" charset="0"/>
                    <a:ea typeface="ＭＳ Ｐゴシック" pitchFamily="-65" charset="-128"/>
                    <a:cs typeface="Book Antiqua" pitchFamily="18" charset="0"/>
                  </a:rPr>
                  <a:t>Pbar (</a:t>
                </a:r>
                <a14:m>
                  <m:oMath xmlns:m="http://schemas.openxmlformats.org/officeDocument/2006/math">
                    <m:acc>
                      <m:accPr>
                        <m:chr m:val="̅"/>
                        <m:ctrlPr>
                          <a:rPr lang="en-US" sz="2400" i="1" kern="0" smtClean="0">
                            <a:latin typeface="Cambria Math" panose="02040503050406030204" pitchFamily="18" charset="0"/>
                            <a:ea typeface="ＭＳ Ｐゴシック" pitchFamily="-65" charset="-128"/>
                          </a:rPr>
                        </m:ctrlPr>
                      </m:accPr>
                      <m:e>
                        <m:r>
                          <a:rPr lang="en-US" sz="2400" b="0" i="1" kern="0" smtClean="0">
                            <a:latin typeface="Cambria Math" panose="02040503050406030204" pitchFamily="18" charset="0"/>
                            <a:ea typeface="ＭＳ Ｐゴシック" pitchFamily="-65" charset="-128"/>
                          </a:rPr>
                          <m:t>𝑃</m:t>
                        </m:r>
                      </m:e>
                    </m:acc>
                  </m:oMath>
                </a14:m>
                <a:r>
                  <a:rPr lang="en-US" sz="2400" kern="0" dirty="0">
                    <a:latin typeface="Book Antiqua" panose="02040602050305030304" pitchFamily="18" charset="0"/>
                    <a:ea typeface="ＭＳ Ｐゴシック" pitchFamily="-65" charset="-128"/>
                    <a:cs typeface="Book Antiqua" pitchFamily="18" charset="0"/>
                  </a:rPr>
                  <a:t>)= total number of defectives in all samples divided by the total number of observations. </a:t>
                </a:r>
                <a14:m>
                  <m:oMath xmlns:m="http://schemas.openxmlformats.org/officeDocument/2006/math">
                    <m:acc>
                      <m:accPr>
                        <m:chr m:val="̅"/>
                        <m:ctrlPr>
                          <a:rPr lang="en-US" sz="2400" i="1" kern="0" smtClean="0">
                            <a:latin typeface="Cambria Math" panose="02040503050406030204" pitchFamily="18" charset="0"/>
                            <a:ea typeface="ＭＳ Ｐゴシック" pitchFamily="-65" charset="-128"/>
                          </a:rPr>
                        </m:ctrlPr>
                      </m:accPr>
                      <m:e>
                        <m:r>
                          <a:rPr lang="en-US" sz="2400" b="0" i="1" kern="0" smtClean="0">
                            <a:latin typeface="Cambria Math" panose="02040503050406030204" pitchFamily="18" charset="0"/>
                            <a:ea typeface="ＭＳ Ｐゴシック" pitchFamily="-65" charset="-128"/>
                          </a:rPr>
                          <m:t>𝑃</m:t>
                        </m:r>
                      </m:e>
                    </m:acc>
                    <m:r>
                      <a:rPr lang="en-US" sz="2400" b="0" i="1" kern="0" smtClean="0">
                        <a:latin typeface="Cambria Math" panose="02040503050406030204" pitchFamily="18" charset="0"/>
                        <a:ea typeface="ＭＳ Ｐゴシック" pitchFamily="-65" charset="-128"/>
                      </a:rPr>
                      <m:t>=</m:t>
                    </m:r>
                    <m:f>
                      <m:fPr>
                        <m:ctrlPr>
                          <a:rPr lang="en-US" sz="2400" b="0" i="1" kern="0" smtClean="0">
                            <a:latin typeface="Cambria Math" panose="02040503050406030204" pitchFamily="18" charset="0"/>
                            <a:ea typeface="ＭＳ Ｐゴシック" pitchFamily="-65" charset="-128"/>
                          </a:rPr>
                        </m:ctrlPr>
                      </m:fPr>
                      <m:num>
                        <m:r>
                          <a:rPr lang="en-US" sz="2400" b="0" i="1" kern="0" smtClean="0">
                            <a:latin typeface="Cambria Math" panose="02040503050406030204" pitchFamily="18" charset="0"/>
                            <a:ea typeface="ＭＳ Ｐゴシック" pitchFamily="-65" charset="-128"/>
                          </a:rPr>
                          <m:t>𝐷</m:t>
                        </m:r>
                      </m:num>
                      <m:den>
                        <m:r>
                          <a:rPr lang="en-US" sz="2400" b="0" i="1" kern="0" smtClean="0">
                            <a:latin typeface="Cambria Math" panose="02040503050406030204" pitchFamily="18" charset="0"/>
                            <a:ea typeface="ＭＳ Ｐゴシック" pitchFamily="-65" charset="-128"/>
                          </a:rPr>
                          <m:t>𝑁</m:t>
                        </m:r>
                      </m:den>
                    </m:f>
                  </m:oMath>
                </a14:m>
                <a:r>
                  <a:rPr lang="en-US" sz="2400" kern="0" dirty="0">
                    <a:latin typeface="Book Antiqua" panose="02040602050305030304" pitchFamily="18" charset="0"/>
                    <a:ea typeface="ＭＳ Ｐゴシック" pitchFamily="-65" charset="-128"/>
                    <a:cs typeface="Book Antiqua" pitchFamily="18" charset="0"/>
                  </a:rPr>
                  <a:t> , where D is the total number of defects and N is the total number of observations</a:t>
                </a:r>
              </a:p>
              <a:p>
                <a:pPr marL="342900" indent="-342900" eaLnBrk="1">
                  <a:spcBef>
                    <a:spcPct val="20000"/>
                  </a:spcBef>
                  <a:buClr>
                    <a:schemeClr val="tx1"/>
                  </a:buClr>
                  <a:buSzPct val="88000"/>
                  <a:defRPr/>
                </a:pPr>
                <a:r>
                  <a:rPr lang="en-US" sz="2400" kern="0" dirty="0">
                    <a:latin typeface="Book Antiqua" panose="02040602050305030304" pitchFamily="18" charset="0"/>
                    <a:ea typeface="ＭＳ Ｐゴシック" pitchFamily="-65" charset="-128"/>
                    <a:cs typeface="Book Antiqua" pitchFamily="18" charset="0"/>
                  </a:rPr>
                  <a:t>Var(p) = Var p = pbar(1-pbar)/n  </a:t>
                </a:r>
                <a:r>
                  <a:rPr lang="en-US" sz="2400" kern="0" dirty="0">
                    <a:latin typeface="Book Antiqua" panose="02040602050305030304" pitchFamily="18" charset="0"/>
                    <a:ea typeface="ＭＳ Ｐゴシック" pitchFamily="-65" charset="-128"/>
                    <a:cs typeface="Book Antiqua" pitchFamily="18" charset="0"/>
                    <a:sym typeface="Wingdings" panose="05000000000000000000" pitchFamily="2" charset="2"/>
                  </a:rPr>
                  <a:t> </a:t>
                </a:r>
                <a14:m>
                  <m:oMath xmlns:m="http://schemas.openxmlformats.org/officeDocument/2006/math">
                    <m:r>
                      <a:rPr lang="en-US" sz="2400" b="0" i="1" kern="0" smtClean="0">
                        <a:latin typeface="Cambria Math" panose="02040503050406030204" pitchFamily="18" charset="0"/>
                        <a:ea typeface="ＭＳ Ｐゴシック" pitchFamily="-65" charset="-128"/>
                        <a:cs typeface="Book Antiqua" pitchFamily="18" charset="0"/>
                        <a:sym typeface="Wingdings" panose="05000000000000000000" pitchFamily="2" charset="2"/>
                      </a:rPr>
                      <m:t>𝑉𝐴𝑅𝑝</m:t>
                    </m:r>
                    <m:r>
                      <a:rPr lang="en-US" sz="2400" b="0" i="1" kern="0" smtClean="0">
                        <a:latin typeface="Cambria Math" panose="02040503050406030204" pitchFamily="18" charset="0"/>
                        <a:ea typeface="ＭＳ Ｐゴシック" pitchFamily="-65" charset="-128"/>
                        <a:cs typeface="Book Antiqua" pitchFamily="18" charset="0"/>
                        <a:sym typeface="Wingdings" panose="05000000000000000000" pitchFamily="2" charset="2"/>
                      </a:rPr>
                      <m:t> = </m:t>
                    </m:r>
                    <m:sSup>
                      <m:sSupPr>
                        <m:ctrlPr>
                          <a:rPr lang="en-US" sz="2400" b="0" i="1" kern="0" smtClean="0">
                            <a:latin typeface="Cambria Math" panose="02040503050406030204" pitchFamily="18" charset="0"/>
                            <a:ea typeface="ＭＳ Ｐゴシック" pitchFamily="-65" charset="-128"/>
                            <a:sym typeface="Wingdings" panose="05000000000000000000" pitchFamily="2" charset="2"/>
                          </a:rPr>
                        </m:ctrlPr>
                      </m:sSupPr>
                      <m:e>
                        <m:r>
                          <a:rPr lang="en-US" sz="2400" b="0" i="1" kern="0" smtClean="0">
                            <a:latin typeface="Cambria Math" panose="02040503050406030204" pitchFamily="18" charset="0"/>
                            <a:ea typeface="Cambria Math" panose="02040503050406030204" pitchFamily="18" charset="0"/>
                            <a:sym typeface="Wingdings" panose="05000000000000000000" pitchFamily="2" charset="2"/>
                          </a:rPr>
                          <m:t>𝜎</m:t>
                        </m:r>
                      </m:e>
                      <m:sup>
                        <m:r>
                          <a:rPr lang="en-US" sz="2400" b="0" i="1" kern="0" smtClean="0">
                            <a:latin typeface="Cambria Math" panose="02040503050406030204" pitchFamily="18" charset="0"/>
                            <a:ea typeface="ＭＳ Ｐゴシック" pitchFamily="-65" charset="-128"/>
                            <a:sym typeface="Wingdings" panose="05000000000000000000" pitchFamily="2" charset="2"/>
                          </a:rPr>
                          <m:t>2</m:t>
                        </m:r>
                      </m:sup>
                    </m:sSup>
                  </m:oMath>
                </a14:m>
                <a:r>
                  <a:rPr lang="en-US" sz="2400" kern="0" dirty="0">
                    <a:latin typeface="Book Antiqua" panose="02040602050305030304" pitchFamily="18" charset="0"/>
                    <a:ea typeface="ＭＳ Ｐゴシック" pitchFamily="-65" charset="-128"/>
                    <a:cs typeface="Book Antiqua" pitchFamily="18" charset="0"/>
                  </a:rPr>
                  <a:t> = (</a:t>
                </a:r>
                <a14:m>
                  <m:oMath xmlns:m="http://schemas.openxmlformats.org/officeDocument/2006/math">
                    <m:acc>
                      <m:accPr>
                        <m:chr m:val="̅"/>
                        <m:ctrlPr>
                          <a:rPr lang="en-US" sz="2400" i="1" kern="0">
                            <a:latin typeface="Cambria Math" panose="02040503050406030204" pitchFamily="18" charset="0"/>
                            <a:ea typeface="ＭＳ Ｐゴシック" pitchFamily="-65" charset="-128"/>
                          </a:rPr>
                        </m:ctrlPr>
                      </m:accPr>
                      <m:e>
                        <m:r>
                          <a:rPr lang="en-US" sz="2400" i="1" kern="0">
                            <a:latin typeface="Cambria Math" panose="02040503050406030204" pitchFamily="18" charset="0"/>
                            <a:ea typeface="ＭＳ Ｐゴシック" pitchFamily="-65" charset="-128"/>
                          </a:rPr>
                          <m:t>𝑃</m:t>
                        </m:r>
                      </m:e>
                    </m:acc>
                    <m:r>
                      <a:rPr lang="en-US" sz="2400" b="0" i="1" kern="0" smtClean="0">
                        <a:latin typeface="Cambria Math" panose="02040503050406030204" pitchFamily="18" charset="0"/>
                        <a:ea typeface="ＭＳ Ｐゴシック" pitchFamily="-65" charset="-128"/>
                      </a:rPr>
                      <m:t>(1−</m:t>
                    </m:r>
                    <m:acc>
                      <m:accPr>
                        <m:chr m:val="̅"/>
                        <m:ctrlPr>
                          <a:rPr lang="en-US" sz="2400" i="1" kern="0">
                            <a:latin typeface="Cambria Math" panose="02040503050406030204" pitchFamily="18" charset="0"/>
                            <a:ea typeface="ＭＳ Ｐゴシック" pitchFamily="-65" charset="-128"/>
                          </a:rPr>
                        </m:ctrlPr>
                      </m:accPr>
                      <m:e>
                        <m:r>
                          <a:rPr lang="en-US" sz="2400" i="1" kern="0">
                            <a:latin typeface="Cambria Math" panose="02040503050406030204" pitchFamily="18" charset="0"/>
                            <a:ea typeface="ＭＳ Ｐゴシック" pitchFamily="-65" charset="-128"/>
                          </a:rPr>
                          <m:t>𝑃</m:t>
                        </m:r>
                      </m:e>
                    </m:acc>
                    <m:r>
                      <a:rPr lang="en-US" sz="2400" b="0" i="1" kern="0" smtClean="0">
                        <a:latin typeface="Cambria Math" panose="02040503050406030204" pitchFamily="18" charset="0"/>
                        <a:ea typeface="ＭＳ Ｐゴシック" pitchFamily="-65" charset="-128"/>
                      </a:rPr>
                      <m:t>)/</m:t>
                    </m:r>
                    <m:r>
                      <a:rPr lang="en-US" sz="2400" b="0" i="1" kern="0" smtClean="0">
                        <a:latin typeface="Cambria Math" panose="02040503050406030204" pitchFamily="18" charset="0"/>
                        <a:ea typeface="ＭＳ Ｐゴシック" pitchFamily="-65" charset="-128"/>
                      </a:rPr>
                      <m:t>𝑛</m:t>
                    </m:r>
                  </m:oMath>
                </a14:m>
                <a:endParaRPr lang="en-US" sz="2400" kern="0" dirty="0">
                  <a:latin typeface="Book Antiqua" panose="02040602050305030304" pitchFamily="18" charset="0"/>
                  <a:ea typeface="ＭＳ Ｐゴシック" pitchFamily="-65" charset="-128"/>
                  <a:cs typeface="Book Antiqua" pitchFamily="18" charset="0"/>
                </a:endParaRPr>
              </a:p>
              <a:p>
                <a:pPr marL="342900" indent="-342900" eaLnBrk="1">
                  <a:spcBef>
                    <a:spcPct val="20000"/>
                  </a:spcBef>
                  <a:buClr>
                    <a:schemeClr val="tx1"/>
                  </a:buClr>
                  <a:buSzPct val="88000"/>
                  <a:defRPr/>
                </a:pPr>
                <a:r>
                  <a:rPr lang="en-US" sz="2400" kern="0" dirty="0">
                    <a:latin typeface="Book Antiqua" panose="02040602050305030304" pitchFamily="18" charset="0"/>
                    <a:ea typeface="ＭＳ Ｐゴシック" pitchFamily="-65" charset="-128"/>
                    <a:cs typeface="Book Antiqua" pitchFamily="18" charset="0"/>
                  </a:rPr>
                  <a:t>StdDev p = Sigma p = SQRT(Var p) = </a:t>
                </a:r>
                <a14:m>
                  <m:oMath xmlns:m="http://schemas.openxmlformats.org/officeDocument/2006/math">
                    <m:r>
                      <a:rPr lang="en-US" sz="2400" i="1" kern="0" smtClean="0">
                        <a:latin typeface="Cambria Math" panose="02040503050406030204" pitchFamily="18" charset="0"/>
                        <a:ea typeface="Cambria Math" panose="02040503050406030204" pitchFamily="18" charset="0"/>
                        <a:cs typeface="Book Antiqua" pitchFamily="18" charset="0"/>
                      </a:rPr>
                      <m:t>𝜎</m:t>
                    </m:r>
                  </m:oMath>
                </a14:m>
                <a:r>
                  <a:rPr lang="en-US" sz="2400" kern="0" dirty="0">
                    <a:latin typeface="Book Antiqua" panose="02040602050305030304" pitchFamily="18" charset="0"/>
                    <a:ea typeface="ＭＳ Ｐゴシック" pitchFamily="-65" charset="-128"/>
                    <a:cs typeface="Book Antiqua" pitchFamily="18" charset="0"/>
                  </a:rPr>
                  <a:t> = SQRT((</a:t>
                </a:r>
                <a14:m>
                  <m:oMath xmlns:m="http://schemas.openxmlformats.org/officeDocument/2006/math">
                    <m:acc>
                      <m:accPr>
                        <m:chr m:val="̅"/>
                        <m:ctrlPr>
                          <a:rPr lang="en-US" sz="2400" i="1" kern="0">
                            <a:latin typeface="Cambria Math" panose="02040503050406030204" pitchFamily="18" charset="0"/>
                            <a:ea typeface="ＭＳ Ｐゴシック" pitchFamily="-65" charset="-128"/>
                          </a:rPr>
                        </m:ctrlPr>
                      </m:accPr>
                      <m:e>
                        <m:r>
                          <a:rPr lang="en-US" sz="2400" i="1" kern="0">
                            <a:latin typeface="Cambria Math" panose="02040503050406030204" pitchFamily="18" charset="0"/>
                            <a:ea typeface="ＭＳ Ｐゴシック" pitchFamily="-65" charset="-128"/>
                          </a:rPr>
                          <m:t>𝑃</m:t>
                        </m:r>
                      </m:e>
                    </m:acc>
                    <m:r>
                      <a:rPr lang="en-US" sz="2400" i="1" kern="0">
                        <a:latin typeface="Cambria Math" panose="02040503050406030204" pitchFamily="18" charset="0"/>
                        <a:ea typeface="ＭＳ Ｐゴシック" pitchFamily="-65" charset="-128"/>
                      </a:rPr>
                      <m:t>(1−</m:t>
                    </m:r>
                    <m:acc>
                      <m:accPr>
                        <m:chr m:val="̅"/>
                        <m:ctrlPr>
                          <a:rPr lang="en-US" sz="2400" i="1" kern="0">
                            <a:latin typeface="Cambria Math" panose="02040503050406030204" pitchFamily="18" charset="0"/>
                            <a:ea typeface="ＭＳ Ｐゴシック" pitchFamily="-65" charset="-128"/>
                          </a:rPr>
                        </m:ctrlPr>
                      </m:accPr>
                      <m:e>
                        <m:r>
                          <a:rPr lang="en-US" sz="2400" i="1" kern="0">
                            <a:latin typeface="Cambria Math" panose="02040503050406030204" pitchFamily="18" charset="0"/>
                            <a:ea typeface="ＭＳ Ｐゴシック" pitchFamily="-65" charset="-128"/>
                          </a:rPr>
                          <m:t>𝑃</m:t>
                        </m:r>
                      </m:e>
                    </m:acc>
                    <m:r>
                      <a:rPr lang="en-US" sz="2400" i="1" kern="0">
                        <a:latin typeface="Cambria Math" panose="02040503050406030204" pitchFamily="18" charset="0"/>
                        <a:ea typeface="ＭＳ Ｐゴシック" pitchFamily="-65" charset="-128"/>
                      </a:rPr>
                      <m:t>)/</m:t>
                    </m:r>
                    <m:r>
                      <a:rPr lang="en-US" sz="2400" i="1" kern="0">
                        <a:latin typeface="Cambria Math" panose="02040503050406030204" pitchFamily="18" charset="0"/>
                        <a:ea typeface="ＭＳ Ｐゴシック" pitchFamily="-65" charset="-128"/>
                      </a:rPr>
                      <m:t>𝑛</m:t>
                    </m:r>
                  </m:oMath>
                </a14:m>
                <a:r>
                  <a:rPr lang="en-US" sz="2400" kern="0" dirty="0">
                    <a:latin typeface="Book Antiqua" panose="02040602050305030304" pitchFamily="18" charset="0"/>
                    <a:ea typeface="ＭＳ Ｐゴシック" pitchFamily="-65" charset="-128"/>
                    <a:cs typeface="Book Antiqua" pitchFamily="18" charset="0"/>
                  </a:rPr>
                  <a:t>) = </a:t>
                </a:r>
                <a14:m>
                  <m:oMath xmlns:m="http://schemas.openxmlformats.org/officeDocument/2006/math">
                    <m:rad>
                      <m:radPr>
                        <m:degHide m:val="on"/>
                        <m:ctrlPr>
                          <a:rPr lang="en-US" sz="2400" i="1" kern="0" smtClean="0">
                            <a:latin typeface="Cambria Math" panose="02040503050406030204" pitchFamily="18" charset="0"/>
                            <a:ea typeface="ＭＳ Ｐゴシック" pitchFamily="-65" charset="-128"/>
                          </a:rPr>
                        </m:ctrlPr>
                      </m:radPr>
                      <m:deg/>
                      <m:e>
                        <m:acc>
                          <m:accPr>
                            <m:chr m:val="̅"/>
                            <m:ctrlPr>
                              <a:rPr lang="en-US" sz="2400" i="1" kern="0">
                                <a:latin typeface="Cambria Math" panose="02040503050406030204" pitchFamily="18" charset="0"/>
                                <a:ea typeface="ＭＳ Ｐゴシック" pitchFamily="-65" charset="-128"/>
                              </a:rPr>
                            </m:ctrlPr>
                          </m:accPr>
                          <m:e>
                            <m:r>
                              <a:rPr lang="en-US" sz="2400" i="1" kern="0">
                                <a:latin typeface="Cambria Math" panose="02040503050406030204" pitchFamily="18" charset="0"/>
                                <a:ea typeface="ＭＳ Ｐゴシック" pitchFamily="-65" charset="-128"/>
                              </a:rPr>
                              <m:t>𝑃</m:t>
                            </m:r>
                          </m:e>
                        </m:acc>
                        <m:r>
                          <a:rPr lang="en-US" sz="2400" i="1" kern="0">
                            <a:latin typeface="Cambria Math" panose="02040503050406030204" pitchFamily="18" charset="0"/>
                            <a:ea typeface="ＭＳ Ｐゴシック" pitchFamily="-65" charset="-128"/>
                          </a:rPr>
                          <m:t>(1−</m:t>
                        </m:r>
                        <m:acc>
                          <m:accPr>
                            <m:chr m:val="̅"/>
                            <m:ctrlPr>
                              <a:rPr lang="en-US" sz="2400" i="1" kern="0">
                                <a:latin typeface="Cambria Math" panose="02040503050406030204" pitchFamily="18" charset="0"/>
                                <a:ea typeface="ＭＳ Ｐゴシック" pitchFamily="-65" charset="-128"/>
                              </a:rPr>
                            </m:ctrlPr>
                          </m:accPr>
                          <m:e>
                            <m:r>
                              <a:rPr lang="en-US" sz="2400" i="1" kern="0">
                                <a:latin typeface="Cambria Math" panose="02040503050406030204" pitchFamily="18" charset="0"/>
                                <a:ea typeface="ＭＳ Ｐゴシック" pitchFamily="-65" charset="-128"/>
                              </a:rPr>
                              <m:t>𝑃</m:t>
                            </m:r>
                          </m:e>
                        </m:acc>
                        <m:r>
                          <a:rPr lang="en-US" sz="2400" i="1" kern="0">
                            <a:latin typeface="Cambria Math" panose="02040503050406030204" pitchFamily="18" charset="0"/>
                            <a:ea typeface="ＭＳ Ｐゴシック" pitchFamily="-65" charset="-128"/>
                          </a:rPr>
                          <m:t>)/</m:t>
                        </m:r>
                        <m:r>
                          <a:rPr lang="en-US" sz="2400" i="1" kern="0">
                            <a:latin typeface="Cambria Math" panose="02040503050406030204" pitchFamily="18" charset="0"/>
                            <a:ea typeface="ＭＳ Ｐゴシック" pitchFamily="-65" charset="-128"/>
                          </a:rPr>
                          <m:t>𝑛</m:t>
                        </m:r>
                      </m:e>
                    </m:rad>
                  </m:oMath>
                </a14:m>
                <a:endParaRPr lang="en-US" sz="2400" kern="0" dirty="0">
                  <a:latin typeface="Book Antiqua" panose="02040602050305030304" pitchFamily="18" charset="0"/>
                  <a:ea typeface="ＭＳ Ｐゴシック" pitchFamily="-65" charset="-128"/>
                  <a:cs typeface="Book Antiqua" pitchFamily="18" charset="0"/>
                </a:endParaRPr>
              </a:p>
              <a:p>
                <a:pPr marL="342900" indent="-342900" eaLnBrk="1">
                  <a:spcBef>
                    <a:spcPct val="20000"/>
                  </a:spcBef>
                  <a:buClr>
                    <a:schemeClr val="tx1"/>
                  </a:buClr>
                  <a:buSzPct val="88000"/>
                  <a:defRPr/>
                </a:pPr>
                <a:r>
                  <a:rPr lang="en-US" sz="2400" kern="0" dirty="0">
                    <a:latin typeface="Book Antiqua" panose="02040602050305030304" pitchFamily="18" charset="0"/>
                    <a:ea typeface="ＭＳ Ｐゴシック" pitchFamily="-65" charset="-128"/>
                    <a:cs typeface="Book Antiqua" pitchFamily="18" charset="0"/>
                  </a:rPr>
                  <a:t>Note that n is not the total number of observations but the number of observations in each sample.</a:t>
                </a:r>
              </a:p>
              <a:p>
                <a:r>
                  <a:rPr lang="en-US" sz="2400" dirty="0">
                    <a:latin typeface="Book Antiqua" panose="02040602050305030304" pitchFamily="18" charset="0"/>
                  </a:rPr>
                  <a:t>P-chart</a:t>
                </a:r>
              </a:p>
              <a:p>
                <a:pPr>
                  <a:spcBef>
                    <a:spcPts val="600"/>
                  </a:spcBef>
                  <a:spcAft>
                    <a:spcPts val="600"/>
                  </a:spcAft>
                </a:pPr>
                <a:r>
                  <a:rPr lang="en-US" sz="2400" dirty="0">
                    <a:latin typeface="Book Antiqua" panose="02040602050305030304" pitchFamily="18" charset="0"/>
                  </a:rPr>
                  <a:t>UCL = </a:t>
                </a:r>
                <a14:m>
                  <m:oMath xmlns:m="http://schemas.openxmlformats.org/officeDocument/2006/math">
                    <m:acc>
                      <m:accPr>
                        <m:chr m:val="̅"/>
                        <m:ctrlPr>
                          <a:rPr lang="en-US" sz="2400" i="1" kern="0">
                            <a:latin typeface="Cambria Math" panose="02040503050406030204" pitchFamily="18" charset="0"/>
                            <a:ea typeface="ＭＳ Ｐゴシック" pitchFamily="-65" charset="-128"/>
                          </a:rPr>
                        </m:ctrlPr>
                      </m:accPr>
                      <m:e>
                        <m:r>
                          <a:rPr lang="en-US" sz="2400" i="1" kern="0">
                            <a:latin typeface="Cambria Math" panose="02040503050406030204" pitchFamily="18" charset="0"/>
                            <a:ea typeface="ＭＳ Ｐゴシック" pitchFamily="-65" charset="-128"/>
                          </a:rPr>
                          <m:t>𝑃</m:t>
                        </m:r>
                      </m:e>
                    </m:acc>
                    <m:r>
                      <a:rPr lang="en-US" sz="2400" b="0" i="1" kern="0" smtClean="0">
                        <a:latin typeface="Cambria Math" panose="02040503050406030204" pitchFamily="18" charset="0"/>
                        <a:ea typeface="ＭＳ Ｐゴシック" pitchFamily="-65" charset="-128"/>
                      </a:rPr>
                      <m:t>+3</m:t>
                    </m:r>
                    <m:rad>
                      <m:radPr>
                        <m:degHide m:val="on"/>
                        <m:ctrlPr>
                          <a:rPr lang="en-US" sz="2400" i="1" kern="0">
                            <a:latin typeface="Cambria Math" panose="02040503050406030204" pitchFamily="18" charset="0"/>
                            <a:ea typeface="ＭＳ Ｐゴシック" pitchFamily="-65" charset="-128"/>
                          </a:rPr>
                        </m:ctrlPr>
                      </m:radPr>
                      <m:deg/>
                      <m:e>
                        <m:acc>
                          <m:accPr>
                            <m:chr m:val="̅"/>
                            <m:ctrlPr>
                              <a:rPr lang="en-US" sz="2400" i="1" kern="0">
                                <a:latin typeface="Cambria Math" panose="02040503050406030204" pitchFamily="18" charset="0"/>
                                <a:ea typeface="ＭＳ Ｐゴシック" pitchFamily="-65" charset="-128"/>
                              </a:rPr>
                            </m:ctrlPr>
                          </m:accPr>
                          <m:e>
                            <m:r>
                              <a:rPr lang="en-US" sz="2400" i="1" kern="0">
                                <a:latin typeface="Cambria Math" panose="02040503050406030204" pitchFamily="18" charset="0"/>
                                <a:ea typeface="ＭＳ Ｐゴシック" pitchFamily="-65" charset="-128"/>
                              </a:rPr>
                              <m:t>𝑃</m:t>
                            </m:r>
                          </m:e>
                        </m:acc>
                        <m:r>
                          <a:rPr lang="en-US" sz="2400" i="1" kern="0">
                            <a:latin typeface="Cambria Math" panose="02040503050406030204" pitchFamily="18" charset="0"/>
                            <a:ea typeface="ＭＳ Ｐゴシック" pitchFamily="-65" charset="-128"/>
                          </a:rPr>
                          <m:t>(1−</m:t>
                        </m:r>
                        <m:acc>
                          <m:accPr>
                            <m:chr m:val="̅"/>
                            <m:ctrlPr>
                              <a:rPr lang="en-US" sz="2400" i="1" kern="0">
                                <a:latin typeface="Cambria Math" panose="02040503050406030204" pitchFamily="18" charset="0"/>
                                <a:ea typeface="ＭＳ Ｐゴシック" pitchFamily="-65" charset="-128"/>
                              </a:rPr>
                            </m:ctrlPr>
                          </m:accPr>
                          <m:e>
                            <m:r>
                              <a:rPr lang="en-US" sz="2400" i="1" kern="0">
                                <a:latin typeface="Cambria Math" panose="02040503050406030204" pitchFamily="18" charset="0"/>
                                <a:ea typeface="ＭＳ Ｐゴシック" pitchFamily="-65" charset="-128"/>
                              </a:rPr>
                              <m:t>𝑃</m:t>
                            </m:r>
                          </m:e>
                        </m:acc>
                        <m:r>
                          <a:rPr lang="en-US" sz="2400" i="1" kern="0">
                            <a:latin typeface="Cambria Math" panose="02040503050406030204" pitchFamily="18" charset="0"/>
                            <a:ea typeface="ＭＳ Ｐゴシック" pitchFamily="-65" charset="-128"/>
                          </a:rPr>
                          <m:t>)/</m:t>
                        </m:r>
                        <m:r>
                          <a:rPr lang="en-US" sz="2400" i="1" kern="0">
                            <a:latin typeface="Cambria Math" panose="02040503050406030204" pitchFamily="18" charset="0"/>
                            <a:ea typeface="ＭＳ Ｐゴシック" pitchFamily="-65" charset="-128"/>
                          </a:rPr>
                          <m:t>𝑛</m:t>
                        </m:r>
                      </m:e>
                    </m:rad>
                  </m:oMath>
                </a14:m>
                <a:endParaRPr lang="en-US" sz="2400" dirty="0">
                  <a:latin typeface="Book Antiqua" panose="02040602050305030304" pitchFamily="18" charset="0"/>
                </a:endParaRPr>
              </a:p>
              <a:p>
                <a:pPr marL="342900" indent="-342900" eaLnBrk="1">
                  <a:spcBef>
                    <a:spcPts val="600"/>
                  </a:spcBef>
                  <a:spcAft>
                    <a:spcPts val="600"/>
                  </a:spcAft>
                  <a:buClr>
                    <a:schemeClr val="tx1"/>
                  </a:buClr>
                  <a:buSzPct val="88000"/>
                  <a:defRPr/>
                </a:pPr>
                <a:r>
                  <a:rPr lang="en-US" sz="2400" dirty="0">
                    <a:latin typeface="Book Antiqua" panose="02040602050305030304" pitchFamily="18" charset="0"/>
                  </a:rPr>
                  <a:t>LCL = </a:t>
                </a:r>
                <a14:m>
                  <m:oMath xmlns:m="http://schemas.openxmlformats.org/officeDocument/2006/math">
                    <m:acc>
                      <m:accPr>
                        <m:chr m:val="̅"/>
                        <m:ctrlPr>
                          <a:rPr lang="en-US" sz="2400" i="1" kern="0">
                            <a:latin typeface="Cambria Math" panose="02040503050406030204" pitchFamily="18" charset="0"/>
                            <a:ea typeface="ＭＳ Ｐゴシック" pitchFamily="-65" charset="-128"/>
                          </a:rPr>
                        </m:ctrlPr>
                      </m:accPr>
                      <m:e>
                        <m:r>
                          <a:rPr lang="en-US" sz="2400" i="1" kern="0">
                            <a:latin typeface="Cambria Math" panose="02040503050406030204" pitchFamily="18" charset="0"/>
                            <a:ea typeface="ＭＳ Ｐゴシック" pitchFamily="-65" charset="-128"/>
                          </a:rPr>
                          <m:t>𝑃</m:t>
                        </m:r>
                      </m:e>
                    </m:acc>
                    <m:r>
                      <a:rPr lang="en-US" sz="2400" b="0" i="1" kern="0" smtClean="0">
                        <a:latin typeface="Cambria Math" panose="02040503050406030204" pitchFamily="18" charset="0"/>
                        <a:ea typeface="ＭＳ Ｐゴシック" pitchFamily="-65" charset="-128"/>
                      </a:rPr>
                      <m:t>−</m:t>
                    </m:r>
                    <m:r>
                      <a:rPr lang="en-US" sz="2400" i="1" kern="0">
                        <a:latin typeface="Cambria Math" panose="02040503050406030204" pitchFamily="18" charset="0"/>
                        <a:ea typeface="ＭＳ Ｐゴシック" pitchFamily="-65" charset="-128"/>
                      </a:rPr>
                      <m:t>3</m:t>
                    </m:r>
                    <m:rad>
                      <m:radPr>
                        <m:degHide m:val="on"/>
                        <m:ctrlPr>
                          <a:rPr lang="en-US" sz="2400" i="1" kern="0">
                            <a:latin typeface="Cambria Math" panose="02040503050406030204" pitchFamily="18" charset="0"/>
                            <a:ea typeface="ＭＳ Ｐゴシック" pitchFamily="-65" charset="-128"/>
                          </a:rPr>
                        </m:ctrlPr>
                      </m:radPr>
                      <m:deg/>
                      <m:e>
                        <m:acc>
                          <m:accPr>
                            <m:chr m:val="̅"/>
                            <m:ctrlPr>
                              <a:rPr lang="en-US" sz="2400" i="1" kern="0">
                                <a:latin typeface="Cambria Math" panose="02040503050406030204" pitchFamily="18" charset="0"/>
                                <a:ea typeface="ＭＳ Ｐゴシック" pitchFamily="-65" charset="-128"/>
                              </a:rPr>
                            </m:ctrlPr>
                          </m:accPr>
                          <m:e>
                            <m:r>
                              <a:rPr lang="en-US" sz="2400" i="1" kern="0">
                                <a:latin typeface="Cambria Math" panose="02040503050406030204" pitchFamily="18" charset="0"/>
                                <a:ea typeface="ＭＳ Ｐゴシック" pitchFamily="-65" charset="-128"/>
                              </a:rPr>
                              <m:t>𝑃</m:t>
                            </m:r>
                          </m:e>
                        </m:acc>
                        <m:r>
                          <a:rPr lang="en-US" sz="2400" i="1" kern="0">
                            <a:latin typeface="Cambria Math" panose="02040503050406030204" pitchFamily="18" charset="0"/>
                            <a:ea typeface="ＭＳ Ｐゴシック" pitchFamily="-65" charset="-128"/>
                          </a:rPr>
                          <m:t>(1−</m:t>
                        </m:r>
                        <m:acc>
                          <m:accPr>
                            <m:chr m:val="̅"/>
                            <m:ctrlPr>
                              <a:rPr lang="en-US" sz="2400" i="1" kern="0">
                                <a:latin typeface="Cambria Math" panose="02040503050406030204" pitchFamily="18" charset="0"/>
                                <a:ea typeface="ＭＳ Ｐゴシック" pitchFamily="-65" charset="-128"/>
                              </a:rPr>
                            </m:ctrlPr>
                          </m:accPr>
                          <m:e>
                            <m:r>
                              <a:rPr lang="en-US" sz="2400" i="1" kern="0">
                                <a:latin typeface="Cambria Math" panose="02040503050406030204" pitchFamily="18" charset="0"/>
                                <a:ea typeface="ＭＳ Ｐゴシック" pitchFamily="-65" charset="-128"/>
                              </a:rPr>
                              <m:t>𝑃</m:t>
                            </m:r>
                          </m:e>
                        </m:acc>
                        <m:r>
                          <a:rPr lang="en-US" sz="2400" i="1" kern="0">
                            <a:latin typeface="Cambria Math" panose="02040503050406030204" pitchFamily="18" charset="0"/>
                            <a:ea typeface="ＭＳ Ｐゴシック" pitchFamily="-65" charset="-128"/>
                          </a:rPr>
                          <m:t>)/</m:t>
                        </m:r>
                        <m:r>
                          <a:rPr lang="en-US" sz="2400" i="1" kern="0">
                            <a:latin typeface="Cambria Math" panose="02040503050406030204" pitchFamily="18" charset="0"/>
                            <a:ea typeface="ＭＳ Ｐゴシック" pitchFamily="-65" charset="-128"/>
                          </a:rPr>
                          <m:t>𝑛</m:t>
                        </m:r>
                      </m:e>
                    </m:rad>
                  </m:oMath>
                </a14:m>
                <a:endParaRPr lang="en-US" sz="2400" kern="0" dirty="0">
                  <a:latin typeface="Book Antiqua" panose="02040602050305030304" pitchFamily="18" charset="0"/>
                  <a:ea typeface="ＭＳ Ｐゴシック" pitchFamily="-65" charset="-128"/>
                  <a:cs typeface="Book Antiqua" pitchFamily="18" charset="0"/>
                </a:endParaRPr>
              </a:p>
              <a:p>
                <a:pPr marL="342900" indent="-342900" eaLnBrk="1">
                  <a:spcBef>
                    <a:spcPct val="20000"/>
                  </a:spcBef>
                  <a:buClr>
                    <a:schemeClr val="tx1"/>
                  </a:buClr>
                  <a:buSzPct val="88000"/>
                  <a:defRPr/>
                </a:pPr>
                <a:endParaRPr lang="en-US" sz="2400" kern="0" dirty="0">
                  <a:latin typeface="Book Antiqua" panose="02040602050305030304" pitchFamily="18" charset="0"/>
                  <a:ea typeface="ＭＳ Ｐゴシック" pitchFamily="-65" charset="-128"/>
                  <a:cs typeface="Book Antiqua" pitchFamily="18" charset="0"/>
                </a:endParaRPr>
              </a:p>
              <a:p>
                <a:pPr marL="342900" indent="-342900" eaLnBrk="1">
                  <a:spcBef>
                    <a:spcPct val="20000"/>
                  </a:spcBef>
                  <a:buClr>
                    <a:schemeClr val="tx1"/>
                  </a:buClr>
                  <a:buSzPct val="88000"/>
                  <a:defRPr/>
                </a:pPr>
                <a:r>
                  <a:rPr lang="en-US" sz="2400" kern="0" dirty="0">
                    <a:latin typeface="Book Antiqua" panose="02040602050305030304" pitchFamily="18" charset="0"/>
                    <a:ea typeface="ＭＳ Ｐゴシック" pitchFamily="-65" charset="-128"/>
                    <a:cs typeface="Book Antiqua" pitchFamily="18" charset="0"/>
                  </a:rPr>
                  <a:t>  </a:t>
                </a:r>
              </a:p>
            </p:txBody>
          </p:sp>
        </mc:Choice>
        <mc:Fallback xmlns="">
          <p:sp>
            <p:nvSpPr>
              <p:cNvPr id="5" name="Rectangle 3"/>
              <p:cNvSpPr txBox="1">
                <a:spLocks noRot="1" noChangeAspect="1" noMove="1" noResize="1" noEditPoints="1" noAdjustHandles="1" noChangeArrowheads="1" noChangeShapeType="1" noTextEdit="1"/>
              </p:cNvSpPr>
              <p:nvPr/>
            </p:nvSpPr>
            <p:spPr bwMode="auto">
              <a:xfrm>
                <a:off x="-70104" y="762000"/>
                <a:ext cx="12192000" cy="5791200"/>
              </a:xfrm>
              <a:prstGeom prst="rect">
                <a:avLst/>
              </a:prstGeom>
              <a:blipFill>
                <a:blip r:embed="rId2"/>
                <a:stretch>
                  <a:fillRect l="-750" t="-737" r="-400"/>
                </a:stretch>
              </a:blipFill>
              <a:ln w="9525">
                <a:noFill/>
                <a:miter lim="800000"/>
                <a:headEnd/>
                <a:tailEnd/>
              </a:ln>
            </p:spPr>
            <p:txBody>
              <a:bodyPr/>
              <a:lstStyle/>
              <a:p>
                <a:r>
                  <a:rPr lang="en-US">
                    <a:noFill/>
                  </a:rPr>
                  <a:t> </a:t>
                </a:r>
              </a:p>
            </p:txBody>
          </p:sp>
        </mc:Fallback>
      </mc:AlternateContent>
    </p:spTree>
    <p:extLst>
      <p:ext uri="{BB962C8B-B14F-4D97-AF65-F5344CB8AC3E}">
        <p14:creationId xmlns:p14="http://schemas.microsoft.com/office/powerpoint/2010/main" val="1911153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a:extLst>
                  <a:ext uri="{FF2B5EF4-FFF2-40B4-BE49-F238E27FC236}">
                    <a16:creationId xmlns:a16="http://schemas.microsoft.com/office/drawing/2014/main" id="{619F791F-EB4B-4782-B667-DEFB0C6684AB}"/>
                  </a:ext>
                </a:extLst>
              </p:cNvPr>
              <p:cNvSpPr>
                <a:spLocks noGrp="1"/>
              </p:cNvSpPr>
              <p:nvPr>
                <p:ph idx="1"/>
              </p:nvPr>
            </p:nvSpPr>
            <p:spPr/>
            <p:txBody>
              <a:bodyPr/>
              <a:lstStyle/>
              <a:p>
                <a:r>
                  <a:rPr lang="en-US" dirty="0"/>
                  <a:t>Find the upper control limit for a 3-sigma p-chart assuming you sampled 60 items per day for 5 days and found a total of 30 defectives in that 5 day period.</a:t>
                </a:r>
              </a:p>
              <a:p>
                <a:r>
                  <a:rPr lang="en-US" dirty="0"/>
                  <a:t>Total number of observations = N 5*60 = 300</a:t>
                </a:r>
              </a:p>
              <a:p>
                <a:r>
                  <a:rPr lang="en-US" dirty="0"/>
                  <a:t>Total number of defects = D =30</a:t>
                </a:r>
              </a:p>
              <a:p>
                <a:r>
                  <a:rPr lang="en-US" dirty="0"/>
                  <a:t>Pbar </a:t>
                </a:r>
                <a14:m>
                  <m:oMath xmlns:m="http://schemas.openxmlformats.org/officeDocument/2006/math">
                    <m:r>
                      <a:rPr lang="en-US" b="0" i="0" smtClean="0">
                        <a:latin typeface="Cambria Math" panose="02040503050406030204" pitchFamily="18" charset="0"/>
                      </a:rPr>
                      <m:t>= </m:t>
                    </m:r>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𝑝</m:t>
                        </m:r>
                      </m:e>
                    </m:acc>
                  </m:oMath>
                </a14:m>
                <a:r>
                  <a:rPr lang="en-US" dirty="0"/>
                  <a:t>=30/300 =  0.1</a:t>
                </a:r>
              </a:p>
              <a:p>
                <a:r>
                  <a:rPr lang="en-US" dirty="0"/>
                  <a:t>UCL = pbar+3SQRT(pbar(1-pbar)/n) =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𝑝</m:t>
                        </m:r>
                      </m:e>
                    </m:acc>
                    <m:r>
                      <a:rPr lang="en-US" b="0" i="1" smtClean="0">
                        <a:latin typeface="Cambria Math" panose="02040503050406030204" pitchFamily="18" charset="0"/>
                      </a:rPr>
                      <m:t>+</m:t>
                    </m:r>
                  </m:oMath>
                </a14:m>
                <a:r>
                  <a:rPr lang="en-US" dirty="0"/>
                  <a:t> 3</a:t>
                </a:r>
                <a14:m>
                  <m:oMath xmlns:m="http://schemas.openxmlformats.org/officeDocument/2006/math">
                    <m:rad>
                      <m:radPr>
                        <m:degHide m:val="on"/>
                        <m:ctrlPr>
                          <a:rPr lang="en-US" i="1" dirty="0" smtClean="0">
                            <a:latin typeface="Cambria Math" panose="02040503050406030204" pitchFamily="18" charset="0"/>
                          </a:rPr>
                        </m:ctrlPr>
                      </m:radPr>
                      <m:deg/>
                      <m:e>
                        <m:acc>
                          <m:accPr>
                            <m:chr m:val="̅"/>
                            <m:ctrlPr>
                              <a:rPr lang="en-US" i="1">
                                <a:latin typeface="Cambria Math" panose="02040503050406030204" pitchFamily="18" charset="0"/>
                              </a:rPr>
                            </m:ctrlPr>
                          </m:accPr>
                          <m:e>
                            <m:r>
                              <a:rPr lang="en-US" i="1">
                                <a:latin typeface="Cambria Math" panose="02040503050406030204" pitchFamily="18" charset="0"/>
                              </a:rPr>
                              <m:t>𝑝</m:t>
                            </m:r>
                          </m:e>
                        </m:acc>
                        <m:r>
                          <a:rPr lang="en-US" i="1">
                            <a:latin typeface="Cambria Math" panose="02040503050406030204" pitchFamily="18" charset="0"/>
                          </a:rPr>
                          <m:t>(1−</m:t>
                        </m:r>
                        <m:acc>
                          <m:accPr>
                            <m:chr m:val="̅"/>
                            <m:ctrlPr>
                              <a:rPr lang="en-US" i="1">
                                <a:latin typeface="Cambria Math" panose="02040503050406030204" pitchFamily="18" charset="0"/>
                              </a:rPr>
                            </m:ctrlPr>
                          </m:accPr>
                          <m:e>
                            <m:r>
                              <a:rPr lang="en-US" i="1">
                                <a:latin typeface="Cambria Math" panose="02040503050406030204" pitchFamily="18" charset="0"/>
                              </a:rPr>
                              <m:t>𝑝</m:t>
                            </m:r>
                          </m:e>
                        </m:acc>
                        <m:r>
                          <m:rPr>
                            <m:nor/>
                          </m:rPr>
                          <a:rPr lang="en-US" dirty="0"/>
                          <m:t>)/</m:t>
                        </m:r>
                        <m:r>
                          <m:rPr>
                            <m:nor/>
                          </m:rPr>
                          <a:rPr lang="en-US" dirty="0"/>
                          <m:t>n</m:t>
                        </m:r>
                        <m:r>
                          <m:rPr>
                            <m:nor/>
                          </m:rPr>
                          <a:rPr lang="en-US" dirty="0"/>
                          <m:t> </m:t>
                        </m:r>
                      </m:e>
                    </m:rad>
                  </m:oMath>
                </a14:m>
                <a:endParaRPr lang="en-US" dirty="0"/>
              </a:p>
              <a:p>
                <a:r>
                  <a:rPr lang="en-US" dirty="0"/>
                  <a:t>LCL = pbar-3SQRT(pbar(1-pbar)/n) = </a:t>
                </a: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𝑝</m:t>
                        </m:r>
                      </m:e>
                    </m:acc>
                  </m:oMath>
                </a14:m>
                <a:r>
                  <a:rPr lang="en-US" dirty="0"/>
                  <a:t> - </a:t>
                </a:r>
                <a14:m>
                  <m:oMath xmlns:m="http://schemas.openxmlformats.org/officeDocument/2006/math">
                    <m:r>
                      <a:rPr lang="en-US" b="0" i="0" dirty="0" smtClean="0">
                        <a:latin typeface="Cambria Math" panose="02040503050406030204" pitchFamily="18" charset="0"/>
                      </a:rPr>
                      <m:t>3</m:t>
                    </m:r>
                    <m:rad>
                      <m:radPr>
                        <m:degHide m:val="on"/>
                        <m:ctrlPr>
                          <a:rPr lang="en-US" i="1" dirty="0">
                            <a:latin typeface="Cambria Math" panose="02040503050406030204" pitchFamily="18" charset="0"/>
                          </a:rPr>
                        </m:ctrlPr>
                      </m:radPr>
                      <m:deg/>
                      <m:e>
                        <m:acc>
                          <m:accPr>
                            <m:chr m:val="̅"/>
                            <m:ctrlPr>
                              <a:rPr lang="en-US" i="1">
                                <a:latin typeface="Cambria Math" panose="02040503050406030204" pitchFamily="18" charset="0"/>
                              </a:rPr>
                            </m:ctrlPr>
                          </m:accPr>
                          <m:e>
                            <m:r>
                              <a:rPr lang="en-US" i="1">
                                <a:latin typeface="Cambria Math" panose="02040503050406030204" pitchFamily="18" charset="0"/>
                              </a:rPr>
                              <m:t>𝑝</m:t>
                            </m:r>
                          </m:e>
                        </m:acc>
                        <m:r>
                          <a:rPr lang="en-US" i="1">
                            <a:latin typeface="Cambria Math" panose="02040503050406030204" pitchFamily="18" charset="0"/>
                          </a:rPr>
                          <m:t>(1−</m:t>
                        </m:r>
                        <m:acc>
                          <m:accPr>
                            <m:chr m:val="̅"/>
                            <m:ctrlPr>
                              <a:rPr lang="en-US" i="1">
                                <a:latin typeface="Cambria Math" panose="02040503050406030204" pitchFamily="18" charset="0"/>
                              </a:rPr>
                            </m:ctrlPr>
                          </m:accPr>
                          <m:e>
                            <m:r>
                              <a:rPr lang="en-US" i="1">
                                <a:latin typeface="Cambria Math" panose="02040503050406030204" pitchFamily="18" charset="0"/>
                              </a:rPr>
                              <m:t>𝑝</m:t>
                            </m:r>
                          </m:e>
                        </m:acc>
                        <m:r>
                          <m:rPr>
                            <m:nor/>
                          </m:rPr>
                          <a:rPr lang="en-US" dirty="0"/>
                          <m:t>)/</m:t>
                        </m:r>
                        <m:r>
                          <m:rPr>
                            <m:nor/>
                          </m:rPr>
                          <a:rPr lang="en-US" dirty="0"/>
                          <m:t>n</m:t>
                        </m:r>
                        <m:r>
                          <m:rPr>
                            <m:nor/>
                          </m:rPr>
                          <a:rPr lang="en-US" dirty="0"/>
                          <m:t> </m:t>
                        </m:r>
                      </m:e>
                    </m:rad>
                    <m:r>
                      <a:rPr lang="en-US" i="1" dirty="0">
                        <a:latin typeface="Cambria Math" panose="02040503050406030204" pitchFamily="18" charset="0"/>
                      </a:rPr>
                      <m:t> </m:t>
                    </m:r>
                  </m:oMath>
                </a14:m>
                <a:endParaRPr lang="en-US" dirty="0"/>
              </a:p>
              <a:p>
                <a:r>
                  <a:rPr lang="en-US" dirty="0"/>
                  <a:t>UCL =  </a:t>
                </a: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𝑝</m:t>
                        </m:r>
                      </m:e>
                    </m:acc>
                    <m:r>
                      <a:rPr lang="en-US" i="1">
                        <a:latin typeface="Cambria Math" panose="02040503050406030204" pitchFamily="18" charset="0"/>
                      </a:rPr>
                      <m:t>+</m:t>
                    </m:r>
                  </m:oMath>
                </a14:m>
                <a:r>
                  <a:rPr lang="en-US" dirty="0"/>
                  <a:t> </a:t>
                </a:r>
                <a14:m>
                  <m:oMath xmlns:m="http://schemas.openxmlformats.org/officeDocument/2006/math">
                    <m:rad>
                      <m:radPr>
                        <m:degHide m:val="on"/>
                        <m:ctrlPr>
                          <a:rPr lang="en-US" i="1" dirty="0">
                            <a:latin typeface="Cambria Math" panose="02040503050406030204" pitchFamily="18" charset="0"/>
                          </a:rPr>
                        </m:ctrlPr>
                      </m:radPr>
                      <m:deg/>
                      <m:e>
                        <m:acc>
                          <m:accPr>
                            <m:chr m:val="̅"/>
                            <m:ctrlPr>
                              <a:rPr lang="en-US" i="1">
                                <a:latin typeface="Cambria Math" panose="02040503050406030204" pitchFamily="18" charset="0"/>
                              </a:rPr>
                            </m:ctrlPr>
                          </m:accPr>
                          <m:e>
                            <m:r>
                              <a:rPr lang="en-US" i="1">
                                <a:latin typeface="Cambria Math" panose="02040503050406030204" pitchFamily="18" charset="0"/>
                              </a:rPr>
                              <m:t>𝑝</m:t>
                            </m:r>
                          </m:e>
                        </m:acc>
                        <m:r>
                          <a:rPr lang="en-US" i="1">
                            <a:latin typeface="Cambria Math" panose="02040503050406030204" pitchFamily="18" charset="0"/>
                          </a:rPr>
                          <m:t>(1−</m:t>
                        </m:r>
                        <m:acc>
                          <m:accPr>
                            <m:chr m:val="̅"/>
                            <m:ctrlPr>
                              <a:rPr lang="en-US" i="1">
                                <a:latin typeface="Cambria Math" panose="02040503050406030204" pitchFamily="18" charset="0"/>
                              </a:rPr>
                            </m:ctrlPr>
                          </m:accPr>
                          <m:e>
                            <m:r>
                              <a:rPr lang="en-US" i="1">
                                <a:latin typeface="Cambria Math" panose="02040503050406030204" pitchFamily="18" charset="0"/>
                              </a:rPr>
                              <m:t>𝑝</m:t>
                            </m:r>
                          </m:e>
                        </m:acc>
                        <m:r>
                          <m:rPr>
                            <m:nor/>
                          </m:rPr>
                          <a:rPr lang="en-US" dirty="0"/>
                          <m:t>)/</m:t>
                        </m:r>
                        <m:r>
                          <m:rPr>
                            <m:nor/>
                          </m:rPr>
                          <a:rPr lang="en-US" dirty="0"/>
                          <m:t>n</m:t>
                        </m:r>
                        <m:r>
                          <m:rPr>
                            <m:nor/>
                          </m:rPr>
                          <a:rPr lang="en-US" dirty="0"/>
                          <m:t> </m:t>
                        </m:r>
                      </m:e>
                    </m:rad>
                    <m:r>
                      <a:rPr lang="en-US" i="1" dirty="0">
                        <a:latin typeface="Cambria Math" panose="02040503050406030204" pitchFamily="18" charset="0"/>
                      </a:rPr>
                      <m:t> </m:t>
                    </m:r>
                  </m:oMath>
                </a14:m>
                <a:r>
                  <a:rPr lang="en-US" dirty="0"/>
                  <a:t> = 0.1+3</a:t>
                </a:r>
                <a14:m>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0.1∗0.9/60</m:t>
                        </m:r>
                      </m:e>
                    </m:rad>
                  </m:oMath>
                </a14:m>
                <a:r>
                  <a:rPr lang="en-US" dirty="0"/>
                  <a:t>= 0.1+0.11619 = 0.21619</a:t>
                </a:r>
              </a:p>
              <a:p>
                <a:r>
                  <a:rPr lang="en-US" dirty="0"/>
                  <a:t>UCL =  </a:t>
                </a: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𝑝</m:t>
                        </m:r>
                      </m:e>
                    </m:acc>
                    <m:r>
                      <a:rPr lang="en-US" b="0" i="1" smtClean="0">
                        <a:latin typeface="Cambria Math" panose="02040503050406030204" pitchFamily="18" charset="0"/>
                      </a:rPr>
                      <m:t>−</m:t>
                    </m:r>
                  </m:oMath>
                </a14:m>
                <a:r>
                  <a:rPr lang="en-US" dirty="0"/>
                  <a:t> </a:t>
                </a:r>
                <a14:m>
                  <m:oMath xmlns:m="http://schemas.openxmlformats.org/officeDocument/2006/math">
                    <m:rad>
                      <m:radPr>
                        <m:degHide m:val="on"/>
                        <m:ctrlPr>
                          <a:rPr lang="en-US" i="1" dirty="0">
                            <a:latin typeface="Cambria Math" panose="02040503050406030204" pitchFamily="18" charset="0"/>
                          </a:rPr>
                        </m:ctrlPr>
                      </m:radPr>
                      <m:deg/>
                      <m:e>
                        <m:acc>
                          <m:accPr>
                            <m:chr m:val="̅"/>
                            <m:ctrlPr>
                              <a:rPr lang="en-US" i="1">
                                <a:latin typeface="Cambria Math" panose="02040503050406030204" pitchFamily="18" charset="0"/>
                              </a:rPr>
                            </m:ctrlPr>
                          </m:accPr>
                          <m:e>
                            <m:r>
                              <a:rPr lang="en-US" i="1">
                                <a:latin typeface="Cambria Math" panose="02040503050406030204" pitchFamily="18" charset="0"/>
                              </a:rPr>
                              <m:t>𝑝</m:t>
                            </m:r>
                          </m:e>
                        </m:acc>
                        <m:r>
                          <a:rPr lang="en-US" i="1">
                            <a:latin typeface="Cambria Math" panose="02040503050406030204" pitchFamily="18" charset="0"/>
                          </a:rPr>
                          <m:t>(1−</m:t>
                        </m:r>
                        <m:acc>
                          <m:accPr>
                            <m:chr m:val="̅"/>
                            <m:ctrlPr>
                              <a:rPr lang="en-US" i="1">
                                <a:latin typeface="Cambria Math" panose="02040503050406030204" pitchFamily="18" charset="0"/>
                              </a:rPr>
                            </m:ctrlPr>
                          </m:accPr>
                          <m:e>
                            <m:r>
                              <a:rPr lang="en-US" i="1">
                                <a:latin typeface="Cambria Math" panose="02040503050406030204" pitchFamily="18" charset="0"/>
                              </a:rPr>
                              <m:t>𝑝</m:t>
                            </m:r>
                          </m:e>
                        </m:acc>
                        <m:r>
                          <m:rPr>
                            <m:nor/>
                          </m:rPr>
                          <a:rPr lang="en-US" dirty="0"/>
                          <m:t>)/</m:t>
                        </m:r>
                        <m:r>
                          <m:rPr>
                            <m:nor/>
                          </m:rPr>
                          <a:rPr lang="en-US" dirty="0"/>
                          <m:t>n</m:t>
                        </m:r>
                        <m:r>
                          <m:rPr>
                            <m:nor/>
                          </m:rPr>
                          <a:rPr lang="en-US" dirty="0"/>
                          <m:t> </m:t>
                        </m:r>
                      </m:e>
                    </m:rad>
                    <m:r>
                      <a:rPr lang="en-US" i="1" dirty="0">
                        <a:latin typeface="Cambria Math" panose="02040503050406030204" pitchFamily="18" charset="0"/>
                      </a:rPr>
                      <m:t> </m:t>
                    </m:r>
                  </m:oMath>
                </a14:m>
                <a:r>
                  <a:rPr lang="en-US" dirty="0"/>
                  <a:t> = 0.1-3</a:t>
                </a:r>
                <a14:m>
                  <m:oMath xmlns:m="http://schemas.openxmlformats.org/officeDocument/2006/math">
                    <m:rad>
                      <m:radPr>
                        <m:degHide m:val="on"/>
                        <m:ctrlPr>
                          <a:rPr lang="en-US" i="1">
                            <a:latin typeface="Cambria Math" panose="02040503050406030204" pitchFamily="18" charset="0"/>
                          </a:rPr>
                        </m:ctrlPr>
                      </m:radPr>
                      <m:deg/>
                      <m:e>
                        <m:r>
                          <a:rPr lang="en-US" i="1">
                            <a:latin typeface="Cambria Math" panose="02040503050406030204" pitchFamily="18" charset="0"/>
                          </a:rPr>
                          <m:t>0.1∗0.9/60</m:t>
                        </m:r>
                      </m:e>
                    </m:rad>
                  </m:oMath>
                </a14:m>
                <a:r>
                  <a:rPr lang="en-US" dirty="0"/>
                  <a:t>= 0.1-0.11619 = -0.01619 = 0</a:t>
                </a:r>
              </a:p>
              <a:p>
                <a:pPr marL="0" indent="0">
                  <a:buNone/>
                </a:pPr>
                <a:endParaRPr lang="en-US" dirty="0"/>
              </a:p>
            </p:txBody>
          </p:sp>
        </mc:Choice>
        <mc:Fallback xmlns="">
          <p:sp>
            <p:nvSpPr>
              <p:cNvPr id="2" name="Content Placeholder 1">
                <a:extLst>
                  <a:ext uri="{FF2B5EF4-FFF2-40B4-BE49-F238E27FC236}">
                    <a16:creationId xmlns:a16="http://schemas.microsoft.com/office/drawing/2014/main" id="{619F791F-EB4B-4782-B667-DEFB0C6684AB}"/>
                  </a:ext>
                </a:extLst>
              </p:cNvPr>
              <p:cNvSpPr>
                <a:spLocks noGrp="1" noRot="1" noChangeAspect="1" noMove="1" noResize="1" noEditPoints="1" noAdjustHandles="1" noChangeArrowheads="1" noChangeShapeType="1" noTextEdit="1"/>
              </p:cNvSpPr>
              <p:nvPr>
                <p:ph idx="1"/>
              </p:nvPr>
            </p:nvSpPr>
            <p:spPr>
              <a:blipFill>
                <a:blip r:embed="rId2"/>
                <a:stretch>
                  <a:fillRect l="-500" t="-853" r="-500"/>
                </a:stretch>
              </a:blipFill>
            </p:spPr>
            <p:txBody>
              <a:bodyPr/>
              <a:lstStyle/>
              <a:p>
                <a:r>
                  <a:rPr lang="en-US">
                    <a:noFill/>
                  </a:rPr>
                  <a:t> </a:t>
                </a:r>
              </a:p>
            </p:txBody>
          </p:sp>
        </mc:Fallback>
      </mc:AlternateContent>
      <p:sp>
        <p:nvSpPr>
          <p:cNvPr id="3" name="Title 2">
            <a:extLst>
              <a:ext uri="{FF2B5EF4-FFF2-40B4-BE49-F238E27FC236}">
                <a16:creationId xmlns:a16="http://schemas.microsoft.com/office/drawing/2014/main" id="{64D37257-0B5D-4105-AA44-2B3F80C8A70E}"/>
              </a:ext>
            </a:extLst>
          </p:cNvPr>
          <p:cNvSpPr>
            <a:spLocks noGrp="1"/>
          </p:cNvSpPr>
          <p:nvPr>
            <p:ph type="title"/>
          </p:nvPr>
        </p:nvSpPr>
        <p:spPr/>
        <p:txBody>
          <a:bodyPr/>
          <a:lstStyle/>
          <a:p>
            <a:r>
              <a:rPr lang="en-US" dirty="0"/>
              <a:t>P-Chart UCL LCL</a:t>
            </a:r>
          </a:p>
        </p:txBody>
      </p:sp>
    </p:spTree>
    <p:extLst>
      <p:ext uri="{BB962C8B-B14F-4D97-AF65-F5344CB8AC3E}">
        <p14:creationId xmlns:p14="http://schemas.microsoft.com/office/powerpoint/2010/main" val="82115282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9144"/>
            <a:ext cx="12115800" cy="729045"/>
          </a:xfrm>
        </p:spPr>
        <p:txBody>
          <a:bodyPr/>
          <a:lstStyle/>
          <a:p>
            <a:r>
              <a:rPr lang="en-US" dirty="0"/>
              <a:t>p-Chart</a:t>
            </a:r>
          </a:p>
        </p:txBody>
      </p:sp>
      <p:sp>
        <p:nvSpPr>
          <p:cNvPr id="6" name="Content Placeholder 1"/>
          <p:cNvSpPr>
            <a:spLocks noGrp="1"/>
          </p:cNvSpPr>
          <p:nvPr>
            <p:ph idx="1"/>
          </p:nvPr>
        </p:nvSpPr>
        <p:spPr>
          <a:xfrm>
            <a:off x="0" y="838201"/>
            <a:ext cx="12115800" cy="1828800"/>
          </a:xfrm>
        </p:spPr>
        <p:txBody>
          <a:bodyPr/>
          <a:lstStyle/>
          <a:p>
            <a:pPr hangingPunct="0">
              <a:buNone/>
            </a:pPr>
            <a:r>
              <a:rPr lang="en-US" dirty="0"/>
              <a:t>Based on 20 samples of 5 doors each, the number of defective doors  in each sample is 1, 0, 0, 2, 1, 1, 0, 1, 2, 1, 2, 1, 1, 2, 1, 0, 3, 0, 1, 0. </a:t>
            </a:r>
          </a:p>
          <a:p>
            <a:pPr hangingPunct="0">
              <a:buNone/>
            </a:pPr>
            <a:r>
              <a:rPr lang="en-US" dirty="0"/>
              <a:t>We have had 20*5 = 100 observations. We have found 20 defects in total</a:t>
            </a:r>
          </a:p>
          <a:p>
            <a:pPr hangingPunct="0">
              <a:buNone/>
            </a:pPr>
            <a:r>
              <a:rPr lang="en-US" dirty="0"/>
              <a:t>=20/100 = 0.2</a:t>
            </a:r>
          </a:p>
        </p:txBody>
      </p:sp>
      <mc:AlternateContent xmlns:mc="http://schemas.openxmlformats.org/markup-compatibility/2006" xmlns:a14="http://schemas.microsoft.com/office/drawing/2010/main">
        <mc:Choice Requires="a14">
          <p:sp>
            <p:nvSpPr>
              <p:cNvPr id="224262" name="Object 6"/>
              <p:cNvSpPr txBox="1"/>
              <p:nvPr/>
            </p:nvSpPr>
            <p:spPr bwMode="auto">
              <a:xfrm>
                <a:off x="35052" y="3218912"/>
                <a:ext cx="5003800" cy="506413"/>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𝐿𝐶𝐿</m:t>
                      </m:r>
                      <m:r>
                        <a:rPr lang="en-US" i="1" smtClean="0">
                          <a:solidFill>
                            <a:srgbClr val="000000"/>
                          </a:solidFill>
                          <a:latin typeface="Cambria Math" panose="02040503050406030204" pitchFamily="18" charset="0"/>
                        </a:rPr>
                        <m:t>=0.2−3</m:t>
                      </m:r>
                      <m:rad>
                        <m:radPr>
                          <m:degHide m:val="on"/>
                          <m:ctrlPr>
                            <a:rPr lang="en-US" i="1">
                              <a:solidFill>
                                <a:srgbClr val="000000"/>
                              </a:solidFill>
                              <a:latin typeface="Cambria Math" panose="02040503050406030204" pitchFamily="18" charset="0"/>
                            </a:rPr>
                          </m:ctrlPr>
                        </m:radPr>
                        <m:deg/>
                        <m:e>
                          <m:r>
                            <a:rPr lang="en-US" i="1">
                              <a:solidFill>
                                <a:srgbClr val="000000"/>
                              </a:solidFill>
                              <a:latin typeface="Cambria Math" panose="02040503050406030204" pitchFamily="18" charset="0"/>
                            </a:rPr>
                            <m:t>0.2(0.8)/5</m:t>
                          </m:r>
                        </m:e>
                      </m:rad>
                      <m:r>
                        <a:rPr lang="en-US" i="1">
                          <a:solidFill>
                            <a:srgbClr val="000000"/>
                          </a:solidFill>
                          <a:latin typeface="Cambria Math" panose="02040503050406030204" pitchFamily="18" charset="0"/>
                        </a:rPr>
                        <m:t>=−0.1366=0</m:t>
                      </m:r>
                    </m:oMath>
                  </m:oMathPara>
                </a14:m>
                <a:endParaRPr lang="en-US" dirty="0"/>
              </a:p>
            </p:txBody>
          </p:sp>
        </mc:Choice>
        <mc:Fallback xmlns="">
          <p:sp>
            <p:nvSpPr>
              <p:cNvPr id="224262" name="Object 6"/>
              <p:cNvSpPr txBox="1">
                <a:spLocks noRot="1" noChangeAspect="1" noMove="1" noResize="1" noEditPoints="1" noAdjustHandles="1" noChangeArrowheads="1" noChangeShapeType="1" noTextEdit="1"/>
              </p:cNvSpPr>
              <p:nvPr/>
            </p:nvSpPr>
            <p:spPr bwMode="auto">
              <a:xfrm>
                <a:off x="35052" y="3218912"/>
                <a:ext cx="5003800" cy="506413"/>
              </a:xfrm>
              <a:prstGeom prst="rect">
                <a:avLst/>
              </a:prstGeom>
              <a:blipFill>
                <a:blip r:embed="rId2"/>
                <a:stretch>
                  <a:fillRect/>
                </a:stretch>
              </a:blipFill>
            </p:spPr>
            <p:txBody>
              <a:bodyPr/>
              <a:lstStyle/>
              <a:p>
                <a:r>
                  <a:rPr lang="en-US">
                    <a:noFill/>
                  </a:rPr>
                  <a:t> </a:t>
                </a:r>
              </a:p>
            </p:txBody>
          </p:sp>
        </mc:Fallback>
      </mc:AlternateContent>
      <p:sp>
        <p:nvSpPr>
          <p:cNvPr id="10" name="Content Placeholder 1"/>
          <p:cNvSpPr txBox="1">
            <a:spLocks/>
          </p:cNvSpPr>
          <p:nvPr/>
        </p:nvSpPr>
        <p:spPr bwMode="auto">
          <a:xfrm>
            <a:off x="0" y="3877724"/>
            <a:ext cx="12033504"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98463" indent="-398463"/>
            <a:r>
              <a:rPr lang="en-US" sz="2400" dirty="0">
                <a:latin typeface="Book Antiqua" pitchFamily="18" charset="0"/>
              </a:rPr>
              <a:t>If the observed fraction defective is less than 0.07366, we conclude the process is in control, as is the case above.</a:t>
            </a:r>
          </a:p>
        </p:txBody>
      </p:sp>
      <mc:AlternateContent xmlns:mc="http://schemas.openxmlformats.org/markup-compatibility/2006" xmlns:a14="http://schemas.microsoft.com/office/drawing/2010/main">
        <mc:Choice Requires="a14">
          <p:sp>
            <p:nvSpPr>
              <p:cNvPr id="11" name="Object 6">
                <a:extLst>
                  <a:ext uri="{FF2B5EF4-FFF2-40B4-BE49-F238E27FC236}">
                    <a16:creationId xmlns:a16="http://schemas.microsoft.com/office/drawing/2014/main" id="{F8F89F28-E72C-4519-A94E-6F0BECE6F2DA}"/>
                  </a:ext>
                </a:extLst>
              </p:cNvPr>
              <p:cNvSpPr txBox="1"/>
              <p:nvPr/>
            </p:nvSpPr>
            <p:spPr bwMode="auto">
              <a:xfrm>
                <a:off x="111252" y="2660905"/>
                <a:ext cx="5003800" cy="506413"/>
              </a:xfrm>
              <a:prstGeom prst="rect">
                <a:avLst/>
              </a:prstGeom>
              <a:noFill/>
            </p:spPr>
            <p:txBody>
              <a:bodyPr>
                <a:normAutofit/>
              </a:bodyPr>
              <a:lstStyle/>
              <a:p>
                <a:r>
                  <a:rPr lang="en-US" dirty="0">
                    <a:solidFill>
                      <a:srgbClr val="000000"/>
                    </a:solidFill>
                  </a:rPr>
                  <a:t>U</a:t>
                </a:r>
                <a14:m>
                  <m:oMath xmlns:m="http://schemas.openxmlformats.org/officeDocument/2006/math">
                    <m:r>
                      <a:rPr lang="en-US" i="1" smtClean="0">
                        <a:solidFill>
                          <a:srgbClr val="000000"/>
                        </a:solidFill>
                        <a:latin typeface="Cambria Math" panose="02040503050406030204" pitchFamily="18" charset="0"/>
                      </a:rPr>
                      <m:t>𝐶𝐿</m:t>
                    </m:r>
                    <m:r>
                      <a:rPr lang="en-US" i="1" smtClean="0">
                        <a:solidFill>
                          <a:srgbClr val="000000"/>
                        </a:solidFill>
                        <a:latin typeface="Cambria Math" panose="02040503050406030204" pitchFamily="18" charset="0"/>
                      </a:rPr>
                      <m:t>=0.2+3</m:t>
                    </m:r>
                    <m:rad>
                      <m:radPr>
                        <m:degHide m:val="on"/>
                        <m:ctrlPr>
                          <a:rPr lang="en-US" i="1">
                            <a:solidFill>
                              <a:srgbClr val="000000"/>
                            </a:solidFill>
                            <a:latin typeface="Cambria Math" panose="02040503050406030204" pitchFamily="18" charset="0"/>
                          </a:rPr>
                        </m:ctrlPr>
                      </m:radPr>
                      <m:deg/>
                      <m:e>
                        <m:r>
                          <a:rPr lang="en-US" i="1">
                            <a:solidFill>
                              <a:srgbClr val="000000"/>
                            </a:solidFill>
                            <a:latin typeface="Cambria Math" panose="02040503050406030204" pitchFamily="18" charset="0"/>
                          </a:rPr>
                          <m:t>0.2(0.8)/5</m:t>
                        </m:r>
                      </m:e>
                    </m:rad>
                    <m:r>
                      <a:rPr lang="en-US" i="1">
                        <a:solidFill>
                          <a:srgbClr val="000000"/>
                        </a:solidFill>
                        <a:latin typeface="Cambria Math" panose="02040503050406030204" pitchFamily="18" charset="0"/>
                      </a:rPr>
                      <m:t>=0.</m:t>
                    </m:r>
                    <m:r>
                      <a:rPr lang="en-US" b="0" i="1" smtClean="0">
                        <a:solidFill>
                          <a:srgbClr val="000000"/>
                        </a:solidFill>
                        <a:latin typeface="Cambria Math" panose="02040503050406030204" pitchFamily="18" charset="0"/>
                      </a:rPr>
                      <m:t>07366</m:t>
                    </m:r>
                  </m:oMath>
                </a14:m>
                <a:endParaRPr lang="en-US" dirty="0"/>
              </a:p>
            </p:txBody>
          </p:sp>
        </mc:Choice>
        <mc:Fallback xmlns="">
          <p:sp>
            <p:nvSpPr>
              <p:cNvPr id="11" name="Object 6">
                <a:extLst>
                  <a:ext uri="{FF2B5EF4-FFF2-40B4-BE49-F238E27FC236}">
                    <a16:creationId xmlns:a16="http://schemas.microsoft.com/office/drawing/2014/main" id="{F8F89F28-E72C-4519-A94E-6F0BECE6F2DA}"/>
                  </a:ext>
                </a:extLst>
              </p:cNvPr>
              <p:cNvSpPr txBox="1">
                <a:spLocks noRot="1" noChangeAspect="1" noMove="1" noResize="1" noEditPoints="1" noAdjustHandles="1" noChangeArrowheads="1" noChangeShapeType="1" noTextEdit="1"/>
              </p:cNvSpPr>
              <p:nvPr/>
            </p:nvSpPr>
            <p:spPr bwMode="auto">
              <a:xfrm>
                <a:off x="111252" y="2660905"/>
                <a:ext cx="5003800" cy="506413"/>
              </a:xfrm>
              <a:prstGeom prst="rect">
                <a:avLst/>
              </a:prstGeom>
              <a:blipFill>
                <a:blip r:embed="rId3"/>
                <a:stretch>
                  <a:fillRect l="-974"/>
                </a:stretch>
              </a:blipFill>
            </p:spPr>
            <p:txBody>
              <a:bodyPr/>
              <a:lstStyle/>
              <a:p>
                <a:r>
                  <a:rPr lang="en-US">
                    <a:noFill/>
                  </a:rPr>
                  <a:t> </a:t>
                </a:r>
              </a:p>
            </p:txBody>
          </p:sp>
        </mc:Fallback>
      </mc:AlternateContent>
    </p:spTree>
    <p:extLst>
      <p:ext uri="{BB962C8B-B14F-4D97-AF65-F5344CB8AC3E}">
        <p14:creationId xmlns:p14="http://schemas.microsoft.com/office/powerpoint/2010/main" val="2446360133"/>
      </p:ext>
    </p:extLst>
  </p:cSld>
  <p:clrMapOvr>
    <a:masterClrMapping/>
  </p:clrMapOvr>
  <p:transition/>
</p:sld>
</file>

<file path=ppt/theme/theme1.xml><?xml version="1.0" encoding="utf-8"?>
<a:theme xmlns:a="http://schemas.openxmlformats.org/drawingml/2006/main" name="Lean Thinking Final.ppt">
  <a:themeElements>
    <a:clrScheme name="Custom 2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FFFF"/>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60279</TotalTime>
  <Words>1202</Words>
  <Application>Microsoft Office PowerPoint</Application>
  <PresentationFormat>Widescreen</PresentationFormat>
  <Paragraphs>108</Paragraphs>
  <Slides>14</Slides>
  <Notes>2</Notes>
  <HiddenSlides>0</HiddenSlides>
  <MMClips>1</MMClips>
  <ScaleCrop>false</ScaleCrop>
  <HeadingPairs>
    <vt:vector size="8" baseType="variant">
      <vt:variant>
        <vt:lpstr>Fonts Used</vt:lpstr>
      </vt:variant>
      <vt:variant>
        <vt:i4>10</vt:i4>
      </vt:variant>
      <vt:variant>
        <vt:lpstr>Theme</vt:lpstr>
      </vt:variant>
      <vt:variant>
        <vt:i4>6</vt:i4>
      </vt:variant>
      <vt:variant>
        <vt:lpstr>Embedded OLE Servers</vt:lpstr>
      </vt:variant>
      <vt:variant>
        <vt:i4>1</vt:i4>
      </vt:variant>
      <vt:variant>
        <vt:lpstr>Slide Titles</vt:lpstr>
      </vt:variant>
      <vt:variant>
        <vt:i4>14</vt:i4>
      </vt:variant>
    </vt:vector>
  </HeadingPairs>
  <TitlesOfParts>
    <vt:vector size="31" baseType="lpstr">
      <vt:lpstr>Arial</vt:lpstr>
      <vt:lpstr>Book Antiqua</vt:lpstr>
      <vt:lpstr>Calibri</vt:lpstr>
      <vt:lpstr>Calibri Light</vt:lpstr>
      <vt:lpstr>Cambria Math</vt:lpstr>
      <vt:lpstr>Garamond</vt:lpstr>
      <vt:lpstr>Impact</vt:lpstr>
      <vt:lpstr>MS Reference Sans Serif</vt:lpstr>
      <vt:lpstr>Verdana</vt:lpstr>
      <vt:lpstr>Wingdings</vt:lpstr>
      <vt:lpstr>Lean Thinking Final.ppt</vt:lpstr>
      <vt:lpstr>1_Custom Design</vt:lpstr>
      <vt:lpstr>Custom Design</vt:lpstr>
      <vt:lpstr>1_Lean Thinking Final</vt:lpstr>
      <vt:lpstr>Lean Thinking Final</vt:lpstr>
      <vt:lpstr>2_Lean Thinking Final</vt:lpstr>
      <vt:lpstr>Worksheet</vt:lpstr>
      <vt:lpstr>PowerPoint Presentation</vt:lpstr>
      <vt:lpstr>Control Charts</vt:lpstr>
      <vt:lpstr>Statistical Process Control</vt:lpstr>
      <vt:lpstr>Control Charts</vt:lpstr>
      <vt:lpstr>Xbar-Chart UCL LCL</vt:lpstr>
      <vt:lpstr>Xbar-Chart – Sales of 25 Stores in 11 Weeks (n=25)</vt:lpstr>
      <vt:lpstr>p-Chart</vt:lpstr>
      <vt:lpstr>P-Chart UCL LCL</vt:lpstr>
      <vt:lpstr>p-Chart</vt:lpstr>
      <vt:lpstr>Samples of 25 Students in D&amp;F Range in 17 Quizzes</vt:lpstr>
      <vt:lpstr>Performance Variation</vt:lpstr>
      <vt:lpstr>Practice</vt:lpstr>
      <vt:lpstr>Practice</vt:lpstr>
      <vt:lpstr>3-Sigma &amp; 6-Sigma Capability</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905</cp:revision>
  <cp:lastPrinted>2019-05-09T17:43:43Z</cp:lastPrinted>
  <dcterms:created xsi:type="dcterms:W3CDTF">2008-11-22T01:06:20Z</dcterms:created>
  <dcterms:modified xsi:type="dcterms:W3CDTF">2020-11-20T16:15:31Z</dcterms:modified>
</cp:coreProperties>
</file>