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73" r:id="rId1"/>
    <p:sldMasterId id="2147483801" r:id="rId2"/>
    <p:sldMasterId id="2147483788" r:id="rId3"/>
    <p:sldMasterId id="2147483784" r:id="rId4"/>
    <p:sldMasterId id="2147483764" r:id="rId5"/>
    <p:sldMasterId id="2147483785" r:id="rId6"/>
  </p:sldMasterIdLst>
  <p:notesMasterIdLst>
    <p:notesMasterId r:id="rId21"/>
  </p:notesMasterIdLst>
  <p:handoutMasterIdLst>
    <p:handoutMasterId r:id="rId22"/>
  </p:handoutMasterIdLst>
  <p:sldIdLst>
    <p:sldId id="377" r:id="rId7"/>
    <p:sldId id="526" r:id="rId8"/>
    <p:sldId id="385" r:id="rId9"/>
    <p:sldId id="386" r:id="rId10"/>
    <p:sldId id="509" r:id="rId11"/>
    <p:sldId id="506" r:id="rId12"/>
    <p:sldId id="532" r:id="rId13"/>
    <p:sldId id="527" r:id="rId14"/>
    <p:sldId id="392" r:id="rId15"/>
    <p:sldId id="403" r:id="rId16"/>
    <p:sldId id="445" r:id="rId17"/>
    <p:sldId id="513" r:id="rId18"/>
    <p:sldId id="516" r:id="rId19"/>
    <p:sldId id="523" r:id="rId20"/>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 id="3" name="Asef-Vaziri , Ardavan" initials="A,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00"/>
    <a:srgbClr val="AA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50" autoAdjust="0"/>
    <p:restoredTop sz="95652" autoAdjust="0"/>
  </p:normalViewPr>
  <p:slideViewPr>
    <p:cSldViewPr>
      <p:cViewPr varScale="1">
        <p:scale>
          <a:sx n="105" d="100"/>
          <a:sy n="105" d="100"/>
        </p:scale>
        <p:origin x="1344" y="102"/>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898969150595308E-2"/>
          <c:y val="5.0951545204240993E-2"/>
          <c:w val="0.94191919191919193"/>
          <c:h val="0.84382871536523962"/>
        </c:manualLayout>
      </c:layout>
      <c:lineChart>
        <c:grouping val="standard"/>
        <c:varyColors val="0"/>
        <c:ser>
          <c:idx val="0"/>
          <c:order val="0"/>
          <c:spPr>
            <a:ln w="12700">
              <a:solidFill>
                <a:srgbClr val="000000"/>
              </a:solidFill>
              <a:prstDash val="solid"/>
            </a:ln>
          </c:spPr>
          <c:marker>
            <c:symbol val="none"/>
          </c:marker>
          <c:val>
            <c:numRef>
              <c:f>'run charts 9.2.4'!$A$11:$A$110</c:f>
              <c:numCache>
                <c:formatCode>General</c:formatCode>
                <c:ptCount val="100"/>
                <c:pt idx="0">
                  <c:v>81</c:v>
                </c:pt>
                <c:pt idx="1">
                  <c:v>73</c:v>
                </c:pt>
                <c:pt idx="2">
                  <c:v>85</c:v>
                </c:pt>
                <c:pt idx="3">
                  <c:v>90</c:v>
                </c:pt>
                <c:pt idx="4">
                  <c:v>80</c:v>
                </c:pt>
                <c:pt idx="5">
                  <c:v>82</c:v>
                </c:pt>
                <c:pt idx="6">
                  <c:v>87</c:v>
                </c:pt>
                <c:pt idx="7">
                  <c:v>88</c:v>
                </c:pt>
                <c:pt idx="8">
                  <c:v>78</c:v>
                </c:pt>
                <c:pt idx="9">
                  <c:v>84</c:v>
                </c:pt>
                <c:pt idx="10">
                  <c:v>80</c:v>
                </c:pt>
                <c:pt idx="11">
                  <c:v>83</c:v>
                </c:pt>
                <c:pt idx="12">
                  <c:v>76</c:v>
                </c:pt>
                <c:pt idx="13">
                  <c:v>84</c:v>
                </c:pt>
                <c:pt idx="14">
                  <c:v>82</c:v>
                </c:pt>
                <c:pt idx="15">
                  <c:v>74</c:v>
                </c:pt>
                <c:pt idx="16">
                  <c:v>81</c:v>
                </c:pt>
                <c:pt idx="17">
                  <c:v>91</c:v>
                </c:pt>
                <c:pt idx="18">
                  <c:v>75</c:v>
                </c:pt>
                <c:pt idx="19">
                  <c:v>83</c:v>
                </c:pt>
                <c:pt idx="20">
                  <c:v>75</c:v>
                </c:pt>
                <c:pt idx="21">
                  <c:v>86</c:v>
                </c:pt>
                <c:pt idx="22">
                  <c:v>82</c:v>
                </c:pt>
                <c:pt idx="23">
                  <c:v>84</c:v>
                </c:pt>
                <c:pt idx="24">
                  <c:v>75</c:v>
                </c:pt>
                <c:pt idx="25">
                  <c:v>81</c:v>
                </c:pt>
                <c:pt idx="26">
                  <c:v>86</c:v>
                </c:pt>
                <c:pt idx="27">
                  <c:v>83</c:v>
                </c:pt>
                <c:pt idx="28">
                  <c:v>88</c:v>
                </c:pt>
                <c:pt idx="29">
                  <c:v>81</c:v>
                </c:pt>
                <c:pt idx="30">
                  <c:v>83</c:v>
                </c:pt>
                <c:pt idx="31">
                  <c:v>82</c:v>
                </c:pt>
                <c:pt idx="32">
                  <c:v>76</c:v>
                </c:pt>
                <c:pt idx="33">
                  <c:v>77</c:v>
                </c:pt>
                <c:pt idx="34">
                  <c:v>78</c:v>
                </c:pt>
                <c:pt idx="35">
                  <c:v>86</c:v>
                </c:pt>
                <c:pt idx="36">
                  <c:v>83</c:v>
                </c:pt>
                <c:pt idx="37">
                  <c:v>82</c:v>
                </c:pt>
                <c:pt idx="38">
                  <c:v>79</c:v>
                </c:pt>
                <c:pt idx="39">
                  <c:v>85</c:v>
                </c:pt>
                <c:pt idx="40">
                  <c:v>88</c:v>
                </c:pt>
                <c:pt idx="41">
                  <c:v>79</c:v>
                </c:pt>
                <c:pt idx="42">
                  <c:v>86</c:v>
                </c:pt>
                <c:pt idx="43">
                  <c:v>84</c:v>
                </c:pt>
                <c:pt idx="44">
                  <c:v>85</c:v>
                </c:pt>
                <c:pt idx="45">
                  <c:v>82</c:v>
                </c:pt>
                <c:pt idx="46">
                  <c:v>84</c:v>
                </c:pt>
                <c:pt idx="47">
                  <c:v>89</c:v>
                </c:pt>
                <c:pt idx="48">
                  <c:v>84</c:v>
                </c:pt>
                <c:pt idx="49">
                  <c:v>80</c:v>
                </c:pt>
                <c:pt idx="50">
                  <c:v>86</c:v>
                </c:pt>
                <c:pt idx="51">
                  <c:v>84</c:v>
                </c:pt>
                <c:pt idx="52">
                  <c:v>81</c:v>
                </c:pt>
                <c:pt idx="53">
                  <c:v>81</c:v>
                </c:pt>
                <c:pt idx="54">
                  <c:v>87</c:v>
                </c:pt>
                <c:pt idx="55">
                  <c:v>86</c:v>
                </c:pt>
                <c:pt idx="56">
                  <c:v>83</c:v>
                </c:pt>
                <c:pt idx="57">
                  <c:v>78</c:v>
                </c:pt>
                <c:pt idx="58">
                  <c:v>80</c:v>
                </c:pt>
                <c:pt idx="59">
                  <c:v>83</c:v>
                </c:pt>
                <c:pt idx="60">
                  <c:v>88</c:v>
                </c:pt>
                <c:pt idx="61">
                  <c:v>79</c:v>
                </c:pt>
                <c:pt idx="62">
                  <c:v>83</c:v>
                </c:pt>
                <c:pt idx="63">
                  <c:v>83</c:v>
                </c:pt>
                <c:pt idx="64">
                  <c:v>82</c:v>
                </c:pt>
                <c:pt idx="65">
                  <c:v>72</c:v>
                </c:pt>
                <c:pt idx="66">
                  <c:v>86</c:v>
                </c:pt>
                <c:pt idx="67">
                  <c:v>80</c:v>
                </c:pt>
                <c:pt idx="68">
                  <c:v>79</c:v>
                </c:pt>
                <c:pt idx="69">
                  <c:v>87</c:v>
                </c:pt>
                <c:pt idx="70">
                  <c:v>84</c:v>
                </c:pt>
                <c:pt idx="71">
                  <c:v>85</c:v>
                </c:pt>
                <c:pt idx="72">
                  <c:v>81</c:v>
                </c:pt>
                <c:pt idx="73">
                  <c:v>88</c:v>
                </c:pt>
                <c:pt idx="74">
                  <c:v>81</c:v>
                </c:pt>
                <c:pt idx="75">
                  <c:v>76</c:v>
                </c:pt>
                <c:pt idx="76">
                  <c:v>82</c:v>
                </c:pt>
                <c:pt idx="77">
                  <c:v>83</c:v>
                </c:pt>
                <c:pt idx="78">
                  <c:v>84</c:v>
                </c:pt>
                <c:pt idx="79">
                  <c:v>79</c:v>
                </c:pt>
                <c:pt idx="80">
                  <c:v>74</c:v>
                </c:pt>
                <c:pt idx="81">
                  <c:v>86</c:v>
                </c:pt>
                <c:pt idx="82">
                  <c:v>83</c:v>
                </c:pt>
                <c:pt idx="83">
                  <c:v>89</c:v>
                </c:pt>
                <c:pt idx="84">
                  <c:v>83</c:v>
                </c:pt>
                <c:pt idx="85">
                  <c:v>85</c:v>
                </c:pt>
                <c:pt idx="86">
                  <c:v>85</c:v>
                </c:pt>
                <c:pt idx="87">
                  <c:v>82</c:v>
                </c:pt>
                <c:pt idx="88">
                  <c:v>77</c:v>
                </c:pt>
                <c:pt idx="89">
                  <c:v>77</c:v>
                </c:pt>
                <c:pt idx="90">
                  <c:v>82</c:v>
                </c:pt>
                <c:pt idx="91">
                  <c:v>84</c:v>
                </c:pt>
                <c:pt idx="92">
                  <c:v>83</c:v>
                </c:pt>
                <c:pt idx="93">
                  <c:v>92</c:v>
                </c:pt>
                <c:pt idx="94">
                  <c:v>84</c:v>
                </c:pt>
                <c:pt idx="95">
                  <c:v>89</c:v>
                </c:pt>
                <c:pt idx="96">
                  <c:v>80</c:v>
                </c:pt>
                <c:pt idx="97">
                  <c:v>90</c:v>
                </c:pt>
                <c:pt idx="98">
                  <c:v>83</c:v>
                </c:pt>
                <c:pt idx="99">
                  <c:v>77</c:v>
                </c:pt>
              </c:numCache>
            </c:numRef>
          </c:val>
          <c:smooth val="0"/>
          <c:extLst>
            <c:ext xmlns:c16="http://schemas.microsoft.com/office/drawing/2014/chart" uri="{C3380CC4-5D6E-409C-BE32-E72D297353CC}">
              <c16:uniqueId val="{00000000-1874-4AAE-A016-17A690D53D67}"/>
            </c:ext>
          </c:extLst>
        </c:ser>
        <c:dLbls>
          <c:showLegendKey val="0"/>
          <c:showVal val="0"/>
          <c:showCatName val="0"/>
          <c:showSerName val="0"/>
          <c:showPercent val="0"/>
          <c:showBubbleSize val="0"/>
        </c:dLbls>
        <c:smooth val="0"/>
        <c:axId val="138480640"/>
        <c:axId val="138486528"/>
      </c:lineChart>
      <c:catAx>
        <c:axId val="13848064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950" b="0" i="0" u="none" strike="noStrike" baseline="0">
                <a:solidFill>
                  <a:srgbClr val="000000"/>
                </a:solidFill>
                <a:latin typeface="Arial"/>
                <a:ea typeface="Arial"/>
                <a:cs typeface="Arial"/>
              </a:defRPr>
            </a:pPr>
            <a:endParaRPr lang="en-US"/>
          </a:p>
        </c:txPr>
        <c:crossAx val="138486528"/>
        <c:crosses val="autoZero"/>
        <c:auto val="1"/>
        <c:lblAlgn val="ctr"/>
        <c:lblOffset val="100"/>
        <c:tickLblSkip val="4"/>
        <c:tickMarkSkip val="1"/>
        <c:noMultiLvlLbl val="0"/>
      </c:catAx>
      <c:valAx>
        <c:axId val="138486528"/>
        <c:scaling>
          <c:orientation val="minMax"/>
          <c:max val="95"/>
          <c:min val="70"/>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950" b="0" i="0" u="none" strike="noStrike" baseline="0">
                <a:solidFill>
                  <a:srgbClr val="000000"/>
                </a:solidFill>
                <a:latin typeface="Arial"/>
                <a:ea typeface="Arial"/>
                <a:cs typeface="Arial"/>
              </a:defRPr>
            </a:pPr>
            <a:endParaRPr lang="en-US"/>
          </a:p>
        </c:txPr>
        <c:crossAx val="138480640"/>
        <c:crosses val="autoZero"/>
        <c:crossBetween val="between"/>
        <c:majorUnit val="5"/>
      </c:valAx>
      <c:spPr>
        <a:solidFill>
          <a:srgbClr val="C0C0C0"/>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95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3/15/2021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3/15/2021</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10</a:t>
            </a:fld>
            <a:endParaRPr lang="en-US" dirty="0"/>
          </a:p>
        </p:txBody>
      </p:sp>
    </p:spTree>
    <p:extLst>
      <p:ext uri="{BB962C8B-B14F-4D97-AF65-F5344CB8AC3E}">
        <p14:creationId xmlns:p14="http://schemas.microsoft.com/office/powerpoint/2010/main" val="451143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9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11798618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9"/>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Process Control,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3" r:id="rId6"/>
    <p:sldLayoutId id="2147483814" r:id="rId7"/>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3/15/2021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3/15/2021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n_-LajBg_NQ" TargetMode="External"/><Relationship Id="rId2" Type="http://schemas.openxmlformats.org/officeDocument/2006/relationships/slideLayout" Target="../slideLayouts/slideLayout6.xml"/><Relationship Id="rId1" Type="http://schemas.openxmlformats.org/officeDocument/2006/relationships/video" Target="https://www.youtube.com/embed/n_-LajBg_NQ?feature=oembed"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6.xml"/><Relationship Id="rId1" Type="http://schemas.openxmlformats.org/officeDocument/2006/relationships/video" Target="https://www.youtube.com/embed/bkHWLPA0M84?feature=oembed"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package" Target="../embeddings/Microsoft_Excel_Worksheet.xlsx"/><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dirty="0"/>
              <a:t>Managing Flow Variability</a:t>
            </a:r>
            <a:br>
              <a:rPr lang="en-US" dirty="0"/>
            </a:br>
            <a:r>
              <a:rPr lang="en-US" dirty="0"/>
              <a:t>Process Control</a:t>
            </a:r>
            <a:endParaRPr lang="en-US" dirty="0">
              <a:ea typeface="ＭＳ Ｐゴシック" charset="-128"/>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a:xfrm>
            <a:off x="3048" y="21336"/>
            <a:ext cx="12188952" cy="762000"/>
          </a:xfrm>
          <a:prstGeom prst="rect">
            <a:avLst/>
          </a:prstGeom>
        </p:spPr>
        <p:txBody>
          <a:bodyPr/>
          <a:lstStyle/>
          <a:p>
            <a:r>
              <a:rPr lang="en-US" dirty="0"/>
              <a:t>Tools for Analysis of Process Variability</a:t>
            </a:r>
          </a:p>
        </p:txBody>
      </p:sp>
      <p:sp>
        <p:nvSpPr>
          <p:cNvPr id="30724" name="Rectangle 3"/>
          <p:cNvSpPr>
            <a:spLocks noGrp="1" noChangeArrowheads="1"/>
          </p:cNvSpPr>
          <p:nvPr>
            <p:ph type="body" idx="4294967295"/>
          </p:nvPr>
        </p:nvSpPr>
        <p:spPr bwMode="auto">
          <a:xfrm>
            <a:off x="0" y="762000"/>
            <a:ext cx="121920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None/>
            </a:pPr>
            <a:r>
              <a:rPr lang="en-US" b="1" dirty="0"/>
              <a:t>Run chart. </a:t>
            </a:r>
            <a:r>
              <a:rPr lang="en-US" dirty="0"/>
              <a:t>A plot of a measure of process performance over time </a:t>
            </a:r>
          </a:p>
          <a:p>
            <a:pPr>
              <a:buNone/>
            </a:pPr>
            <a:r>
              <a:rPr lang="en-US" b="1" dirty="0"/>
              <a:t>Multi-Vari chart. </a:t>
            </a:r>
            <a:r>
              <a:rPr lang="en-US" dirty="0"/>
              <a:t>A run-chart showing Min-Average-Max values of process performance over time </a:t>
            </a:r>
          </a:p>
        </p:txBody>
      </p:sp>
      <p:graphicFrame>
        <p:nvGraphicFramePr>
          <p:cNvPr id="4" name="Object 4"/>
          <p:cNvGraphicFramePr>
            <a:graphicFrameLocks noChangeAspect="1"/>
          </p:cNvGraphicFramePr>
          <p:nvPr/>
        </p:nvGraphicFramePr>
        <p:xfrm>
          <a:off x="304800" y="3522372"/>
          <a:ext cx="5257800" cy="2844899"/>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a:extLst>
              <a:ext uri="{FF2B5EF4-FFF2-40B4-BE49-F238E27FC236}">
                <a16:creationId xmlns:a16="http://schemas.microsoft.com/office/drawing/2014/main" id="{3AE2FA2B-4CC9-4B4F-97EE-98CD35DA1E96}"/>
              </a:ext>
            </a:extLst>
          </p:cNvPr>
          <p:cNvSpPr/>
          <p:nvPr/>
        </p:nvSpPr>
        <p:spPr>
          <a:xfrm>
            <a:off x="242880" y="3180472"/>
            <a:ext cx="1281120" cy="369332"/>
          </a:xfrm>
          <a:prstGeom prst="rect">
            <a:avLst/>
          </a:prstGeom>
        </p:spPr>
        <p:txBody>
          <a:bodyPr wrap="none">
            <a:spAutoFit/>
          </a:bodyPr>
          <a:lstStyle/>
          <a:p>
            <a:r>
              <a:rPr lang="en-US" b="1" dirty="0">
                <a:latin typeface="Book Antiqua" panose="02040602050305030304" pitchFamily="18" charset="0"/>
              </a:rPr>
              <a:t>Run Chart</a:t>
            </a:r>
            <a:endParaRPr lang="en-US" dirty="0">
              <a:latin typeface="Book Antiqua" panose="02040602050305030304" pitchFamily="18" charset="0"/>
            </a:endParaRPr>
          </a:p>
        </p:txBody>
      </p:sp>
      <p:graphicFrame>
        <p:nvGraphicFramePr>
          <p:cNvPr id="6" name="Object 4">
            <a:extLst>
              <a:ext uri="{FF2B5EF4-FFF2-40B4-BE49-F238E27FC236}">
                <a16:creationId xmlns:a16="http://schemas.microsoft.com/office/drawing/2014/main" id="{146834BC-479B-4B4D-94D5-FA99C9372E2C}"/>
              </a:ext>
            </a:extLst>
          </p:cNvPr>
          <p:cNvGraphicFramePr>
            <a:graphicFrameLocks noChangeAspect="1"/>
          </p:cNvGraphicFramePr>
          <p:nvPr/>
        </p:nvGraphicFramePr>
        <p:xfrm>
          <a:off x="6107601" y="3522372"/>
          <a:ext cx="5703399" cy="2878427"/>
        </p:xfrm>
        <a:graphic>
          <a:graphicData uri="http://schemas.openxmlformats.org/presentationml/2006/ole">
            <mc:AlternateContent xmlns:mc="http://schemas.openxmlformats.org/markup-compatibility/2006">
              <mc:Choice xmlns:v="urn:schemas-microsoft-com:vml" Requires="v">
                <p:oleObj spid="_x0000_s42067" name="Chart" r:id="rId5" imgW="7781747" imgH="3876811" progId="Excel.Sheet.8">
                  <p:embed/>
                </p:oleObj>
              </mc:Choice>
              <mc:Fallback>
                <p:oleObj name="Chart" r:id="rId5" imgW="7781747" imgH="3876811" progId="Excel.Sheet.8">
                  <p:embed/>
                  <p:pic>
                    <p:nvPicPr>
                      <p:cNvPr id="6" name="Object 4">
                        <a:extLst>
                          <a:ext uri="{FF2B5EF4-FFF2-40B4-BE49-F238E27FC236}">
                            <a16:creationId xmlns:a16="http://schemas.microsoft.com/office/drawing/2014/main" id="{146834BC-479B-4B4D-94D5-FA99C9372E2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7601" y="3522372"/>
                        <a:ext cx="5703399" cy="2878427"/>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4FEB1A76-2DBC-4C9E-9D73-204332116A30}"/>
              </a:ext>
            </a:extLst>
          </p:cNvPr>
          <p:cNvSpPr/>
          <p:nvPr/>
        </p:nvSpPr>
        <p:spPr>
          <a:xfrm>
            <a:off x="6019800" y="3187684"/>
            <a:ext cx="1973617" cy="369332"/>
          </a:xfrm>
          <a:prstGeom prst="rect">
            <a:avLst/>
          </a:prstGeom>
        </p:spPr>
        <p:txBody>
          <a:bodyPr wrap="none">
            <a:spAutoFit/>
          </a:bodyPr>
          <a:lstStyle/>
          <a:p>
            <a:r>
              <a:rPr lang="en-US" b="1" dirty="0">
                <a:latin typeface="Book Antiqua" panose="02040602050305030304" pitchFamily="18" charset="0"/>
              </a:rPr>
              <a:t>Multi-Vari Chart</a:t>
            </a:r>
            <a:endParaRPr lang="en-US" dirty="0">
              <a:latin typeface="Book Antiqua" panose="02040602050305030304" pitchFamily="18" charset="0"/>
            </a:endParaRPr>
          </a:p>
        </p:txBody>
      </p:sp>
    </p:spTree>
    <p:extLst>
      <p:ext uri="{BB962C8B-B14F-4D97-AF65-F5344CB8AC3E}">
        <p14:creationId xmlns:p14="http://schemas.microsoft.com/office/powerpoint/2010/main" val="4291877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36576"/>
            <a:ext cx="12192000" cy="798576"/>
          </a:xfrm>
        </p:spPr>
        <p:txBody>
          <a:bodyPr/>
          <a:lstStyle/>
          <a:p>
            <a:r>
              <a:rPr lang="en-US" dirty="0"/>
              <a:t>Cause – Effect Analysis: Fishbone Diagram</a:t>
            </a:r>
          </a:p>
        </p:txBody>
      </p:sp>
      <p:pic>
        <p:nvPicPr>
          <p:cNvPr id="265222" name="Picture 6" descr="Fig 9"/>
          <p:cNvPicPr>
            <a:picLocks noChangeAspect="1" noChangeArrowheads="1"/>
          </p:cNvPicPr>
          <p:nvPr/>
        </p:nvPicPr>
        <p:blipFill>
          <a:blip r:embed="rId2"/>
          <a:srcRect/>
          <a:stretch>
            <a:fillRect/>
          </a:stretch>
        </p:blipFill>
        <p:spPr bwMode="auto">
          <a:xfrm>
            <a:off x="2133600" y="864484"/>
            <a:ext cx="6934200" cy="3400815"/>
          </a:xfrm>
          <a:prstGeom prst="rect">
            <a:avLst/>
          </a:prstGeom>
          <a:noFill/>
          <a:ln w="9525">
            <a:noFill/>
            <a:miter lim="800000"/>
            <a:headEnd/>
            <a:tailEnd/>
          </a:ln>
        </p:spPr>
      </p:pic>
      <p:graphicFrame>
        <p:nvGraphicFramePr>
          <p:cNvPr id="4" name="Group 36">
            <a:extLst>
              <a:ext uri="{FF2B5EF4-FFF2-40B4-BE49-F238E27FC236}">
                <a16:creationId xmlns:a16="http://schemas.microsoft.com/office/drawing/2014/main" id="{3CF4BC18-6455-4CEE-A1A4-5EEF150BD2B9}"/>
              </a:ext>
            </a:extLst>
          </p:cNvPr>
          <p:cNvGraphicFramePr>
            <a:graphicFrameLocks noGrp="1"/>
          </p:cNvGraphicFramePr>
          <p:nvPr>
            <p:extLst>
              <p:ext uri="{D42A27DB-BD31-4B8C-83A1-F6EECF244321}">
                <p14:modId xmlns:p14="http://schemas.microsoft.com/office/powerpoint/2010/main" val="167343954"/>
              </p:ext>
            </p:extLst>
          </p:nvPr>
        </p:nvGraphicFramePr>
        <p:xfrm>
          <a:off x="228600" y="4343400"/>
          <a:ext cx="11353800" cy="2103120"/>
        </p:xfrm>
        <a:graphic>
          <a:graphicData uri="http://schemas.openxmlformats.org/drawingml/2006/table">
            <a:tbl>
              <a:tblPr/>
              <a:tblGrid>
                <a:gridCol w="4483666">
                  <a:extLst>
                    <a:ext uri="{9D8B030D-6E8A-4147-A177-3AD203B41FA5}">
                      <a16:colId xmlns:a16="http://schemas.microsoft.com/office/drawing/2014/main" val="20000"/>
                    </a:ext>
                  </a:extLst>
                </a:gridCol>
                <a:gridCol w="6870134">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1800" b="1" i="0" u="none" strike="noStrike" cap="none" normalizeH="0" baseline="0" dirty="0">
                          <a:ln>
                            <a:noFill/>
                          </a:ln>
                          <a:solidFill>
                            <a:schemeClr val="tx1"/>
                          </a:solidFill>
                          <a:effectLst/>
                          <a:latin typeface="Book Antiqua" pitchFamily="18" charset="0"/>
                          <a:cs typeface="Times New Roman" pitchFamily="18" charset="0"/>
                        </a:rPr>
                        <a:t>Why are these doors so heavy?</a:t>
                      </a:r>
                      <a:endParaRPr kumimoji="0" lang="en-US" sz="1800" b="0" i="0" u="none" strike="noStrike" cap="none" normalizeH="0" baseline="0" dirty="0">
                        <a:ln>
                          <a:noFill/>
                        </a:ln>
                        <a:solidFill>
                          <a:schemeClr val="tx1"/>
                        </a:solidFill>
                        <a:effectLst/>
                        <a:latin typeface="Book Antiqua"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0" i="1" u="none" strike="noStrike" cap="none" normalizeH="0" baseline="0" dirty="0">
                          <a:ln>
                            <a:noFill/>
                          </a:ln>
                          <a:solidFill>
                            <a:schemeClr val="tx1"/>
                          </a:solidFill>
                          <a:effectLst/>
                          <a:latin typeface="Book Antiqua" pitchFamily="18" charset="0"/>
                        </a:rPr>
                        <a:t>Because the Sheet Metal was too thick.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cs typeface="Times New Roman" pitchFamily="18" charset="0"/>
                        </a:rPr>
                        <a:t>Why was the sheet metal too thick?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0" i="1" u="none" strike="noStrike" cap="none" normalizeH="0" baseline="0" dirty="0">
                          <a:ln>
                            <a:noFill/>
                          </a:ln>
                          <a:solidFill>
                            <a:schemeClr val="tx1"/>
                          </a:solidFill>
                          <a:effectLst/>
                          <a:latin typeface="Book Antiqua" pitchFamily="18" charset="0"/>
                        </a:rPr>
                        <a:t>Because the rollers at the steel mill were set incorrectly.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2749">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cs typeface="Times New Roman" pitchFamily="18" charset="0"/>
                        </a:rPr>
                        <a:t>Why were the rollers set incorrectly?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0" i="1" u="none" strike="noStrike" cap="none" normalizeH="0" baseline="0" dirty="0">
                          <a:ln>
                            <a:noFill/>
                          </a:ln>
                          <a:solidFill>
                            <a:schemeClr val="tx1"/>
                          </a:solidFill>
                          <a:effectLst/>
                          <a:latin typeface="Book Antiqua" pitchFamily="18" charset="0"/>
                        </a:rPr>
                        <a:t>Because the supplier is not able to meet our specifications.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9811">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cs typeface="Times New Roman" pitchFamily="18" charset="0"/>
                        </a:rPr>
                        <a:t>Why did we select this supplier?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0" i="1" u="none" strike="noStrike" cap="none" normalizeH="0" baseline="0" dirty="0">
                          <a:ln>
                            <a:noFill/>
                          </a:ln>
                          <a:solidFill>
                            <a:schemeClr val="tx1"/>
                          </a:solidFill>
                          <a:effectLst/>
                          <a:latin typeface="Book Antiqua" pitchFamily="18" charset="0"/>
                        </a:rPr>
                        <a:t>Because our Project Supervisor was too busy getting the product out – didn’t have time to research other vendors.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2749">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cs typeface="Times New Roman" pitchFamily="18" charset="0"/>
                        </a:rPr>
                        <a:t>Why did he get himself in this situation?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00000"/>
                        </a:buClr>
                        <a:buSzPct val="80000"/>
                        <a:buFont typeface="Wingdings" pitchFamily="2" charset="2"/>
                        <a:buNone/>
                        <a:tabLst/>
                      </a:pPr>
                      <a:r>
                        <a:rPr kumimoji="0" lang="en-US" sz="1800" b="0" i="1" u="none" strike="noStrike" cap="none" normalizeH="0" baseline="0" dirty="0">
                          <a:ln>
                            <a:noFill/>
                          </a:ln>
                          <a:solidFill>
                            <a:schemeClr val="tx1"/>
                          </a:solidFill>
                          <a:effectLst/>
                          <a:latin typeface="Book Antiqua" pitchFamily="18" charset="0"/>
                        </a:rPr>
                        <a:t>Because he gets paid by meeting the production quotas.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6017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65222"/>
                                        </p:tgtEl>
                                        <p:attrNameLst>
                                          <p:attrName>style.visibility</p:attrName>
                                        </p:attrNameLst>
                                      </p:cBhvr>
                                      <p:to>
                                        <p:strVal val="visible"/>
                                      </p:to>
                                    </p:set>
                                    <p:anim calcmode="lin" valueType="num">
                                      <p:cBhvr>
                                        <p:cTn id="7" dur="500" fill="hold"/>
                                        <p:tgtEl>
                                          <p:spTgt spid="265222"/>
                                        </p:tgtEl>
                                        <p:attrNameLst>
                                          <p:attrName>ppt_w</p:attrName>
                                        </p:attrNameLst>
                                      </p:cBhvr>
                                      <p:tavLst>
                                        <p:tav tm="0">
                                          <p:val>
                                            <p:fltVal val="0"/>
                                          </p:val>
                                        </p:tav>
                                        <p:tav tm="100000">
                                          <p:val>
                                            <p:strVal val="#ppt_w"/>
                                          </p:val>
                                        </p:tav>
                                      </p:tavLst>
                                    </p:anim>
                                    <p:anim calcmode="lin" valueType="num">
                                      <p:cBhvr>
                                        <p:cTn id="8" dur="500" fill="hold"/>
                                        <p:tgtEl>
                                          <p:spTgt spid="26522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36576"/>
            <a:ext cx="12192000" cy="798576"/>
          </a:xfrm>
        </p:spPr>
        <p:txBody>
          <a:bodyPr/>
          <a:lstStyle/>
          <a:p>
            <a:r>
              <a:rPr lang="en-US" dirty="0"/>
              <a:t>Cause – Effect Analysis: Fishbone Diagram</a:t>
            </a:r>
          </a:p>
        </p:txBody>
      </p:sp>
      <p:pic>
        <p:nvPicPr>
          <p:cNvPr id="3" name="Picture 2">
            <a:extLst>
              <a:ext uri="{FF2B5EF4-FFF2-40B4-BE49-F238E27FC236}">
                <a16:creationId xmlns:a16="http://schemas.microsoft.com/office/drawing/2014/main" id="{E2374CE6-07A7-4C7E-8F4E-325B1A9B44F0}"/>
              </a:ext>
            </a:extLst>
          </p:cNvPr>
          <p:cNvPicPr>
            <a:picLocks noChangeAspect="1"/>
          </p:cNvPicPr>
          <p:nvPr/>
        </p:nvPicPr>
        <p:blipFill>
          <a:blip r:embed="rId2"/>
          <a:stretch>
            <a:fillRect/>
          </a:stretch>
        </p:blipFill>
        <p:spPr>
          <a:xfrm>
            <a:off x="1524000" y="801295"/>
            <a:ext cx="9220200" cy="5316041"/>
          </a:xfrm>
          <a:prstGeom prst="rect">
            <a:avLst/>
          </a:prstGeom>
        </p:spPr>
      </p:pic>
      <p:sp>
        <p:nvSpPr>
          <p:cNvPr id="5" name="Rectangle 4">
            <a:extLst>
              <a:ext uri="{FF2B5EF4-FFF2-40B4-BE49-F238E27FC236}">
                <a16:creationId xmlns:a16="http://schemas.microsoft.com/office/drawing/2014/main" id="{8BBBE7CD-6DE7-46EE-9B6E-3E1F51D4B212}"/>
              </a:ext>
            </a:extLst>
          </p:cNvPr>
          <p:cNvSpPr/>
          <p:nvPr/>
        </p:nvSpPr>
        <p:spPr>
          <a:xfrm>
            <a:off x="45720" y="6096000"/>
            <a:ext cx="10591800" cy="369332"/>
          </a:xfrm>
          <a:prstGeom prst="rect">
            <a:avLst/>
          </a:prstGeom>
        </p:spPr>
        <p:txBody>
          <a:bodyPr wrap="square">
            <a:spAutoFit/>
          </a:bodyPr>
          <a:lstStyle/>
          <a:p>
            <a:r>
              <a:rPr lang="en-US" dirty="0"/>
              <a:t>https://fishbonediagram.org/example-2-delays-in-custom-order-shipments/</a:t>
            </a:r>
          </a:p>
        </p:txBody>
      </p:sp>
    </p:spTree>
    <p:extLst>
      <p:ext uri="{BB962C8B-B14F-4D97-AF65-F5344CB8AC3E}">
        <p14:creationId xmlns:p14="http://schemas.microsoft.com/office/powerpoint/2010/main" val="1288311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36576"/>
            <a:ext cx="12192000" cy="798576"/>
          </a:xfrm>
        </p:spPr>
        <p:txBody>
          <a:bodyPr/>
          <a:lstStyle/>
          <a:p>
            <a:r>
              <a:rPr lang="en-US" dirty="0"/>
              <a:t>Cause – Effect (Fishbone) Diagram. Why Low Grade in SOM306</a:t>
            </a:r>
          </a:p>
        </p:txBody>
      </p:sp>
      <p:sp>
        <p:nvSpPr>
          <p:cNvPr id="2" name="TextBox 1">
            <a:extLst>
              <a:ext uri="{FF2B5EF4-FFF2-40B4-BE49-F238E27FC236}">
                <a16:creationId xmlns:a16="http://schemas.microsoft.com/office/drawing/2014/main" id="{C6B90CF5-8068-41FE-B0EA-C2E732FE5911}"/>
              </a:ext>
            </a:extLst>
          </p:cNvPr>
          <p:cNvSpPr txBox="1"/>
          <p:nvPr/>
        </p:nvSpPr>
        <p:spPr>
          <a:xfrm>
            <a:off x="10199058" y="2628951"/>
            <a:ext cx="1823460" cy="1754326"/>
          </a:xfrm>
          <a:prstGeom prst="rect">
            <a:avLst/>
          </a:prstGeom>
          <a:noFill/>
          <a:ln w="38100">
            <a:solidFill>
              <a:schemeClr val="tx1"/>
            </a:solidFill>
          </a:ln>
        </p:spPr>
        <p:txBody>
          <a:bodyPr wrap="square" rtlCol="0">
            <a:spAutoFit/>
          </a:bodyPr>
          <a:lstStyle/>
          <a:p>
            <a:r>
              <a:rPr lang="en-US" dirty="0">
                <a:latin typeface="Book Antiqua" panose="02040602050305030304" pitchFamily="18" charset="0"/>
              </a:rPr>
              <a:t>Average </a:t>
            </a:r>
          </a:p>
          <a:p>
            <a:r>
              <a:rPr lang="en-US" dirty="0">
                <a:latin typeface="Book Antiqua" panose="02040602050305030304" pitchFamily="18" charset="0"/>
              </a:rPr>
              <a:t>Time to Degree of Undergraduate students </a:t>
            </a:r>
          </a:p>
          <a:p>
            <a:r>
              <a:rPr lang="en-US" dirty="0">
                <a:latin typeface="Book Antiqua" panose="02040602050305030304" pitchFamily="18" charset="0"/>
              </a:rPr>
              <a:t>Exceeds 6 Years</a:t>
            </a:r>
          </a:p>
        </p:txBody>
      </p:sp>
      <p:cxnSp>
        <p:nvCxnSpPr>
          <p:cNvPr id="6" name="Straight Arrow Connector 5">
            <a:extLst>
              <a:ext uri="{FF2B5EF4-FFF2-40B4-BE49-F238E27FC236}">
                <a16:creationId xmlns:a16="http://schemas.microsoft.com/office/drawing/2014/main" id="{7C0371F2-12BC-462F-9F9A-2F990303AD18}"/>
              </a:ext>
            </a:extLst>
          </p:cNvPr>
          <p:cNvCxnSpPr>
            <a:cxnSpLocks/>
          </p:cNvCxnSpPr>
          <p:nvPr/>
        </p:nvCxnSpPr>
        <p:spPr bwMode="auto">
          <a:xfrm flipV="1">
            <a:off x="304800" y="3518049"/>
            <a:ext cx="9825225" cy="49712"/>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sp>
        <p:nvSpPr>
          <p:cNvPr id="16" name="Rectangle 15">
            <a:extLst>
              <a:ext uri="{FF2B5EF4-FFF2-40B4-BE49-F238E27FC236}">
                <a16:creationId xmlns:a16="http://schemas.microsoft.com/office/drawing/2014/main" id="{E77C23AB-6EB5-4A9B-9244-55B5FE325ECD}"/>
              </a:ext>
            </a:extLst>
          </p:cNvPr>
          <p:cNvSpPr/>
          <p:nvPr/>
        </p:nvSpPr>
        <p:spPr>
          <a:xfrm>
            <a:off x="6882675" y="743263"/>
            <a:ext cx="1348921" cy="646331"/>
          </a:xfrm>
          <a:prstGeom prst="rect">
            <a:avLst/>
          </a:prstGeom>
        </p:spPr>
        <p:txBody>
          <a:bodyPr wrap="square">
            <a:spAutoFit/>
          </a:bodyPr>
          <a:lstStyle/>
          <a:p>
            <a:r>
              <a:rPr lang="en-US" b="1" dirty="0">
                <a:latin typeface="Book Antiqua" panose="02040602050305030304" pitchFamily="18" charset="0"/>
              </a:rPr>
              <a:t>Available Time</a:t>
            </a:r>
          </a:p>
        </p:txBody>
      </p:sp>
      <p:sp>
        <p:nvSpPr>
          <p:cNvPr id="17" name="Rectangle 16">
            <a:extLst>
              <a:ext uri="{FF2B5EF4-FFF2-40B4-BE49-F238E27FC236}">
                <a16:creationId xmlns:a16="http://schemas.microsoft.com/office/drawing/2014/main" id="{653AF91A-1843-4967-A4E1-1C611B1A8182}"/>
              </a:ext>
            </a:extLst>
          </p:cNvPr>
          <p:cNvSpPr/>
          <p:nvPr/>
        </p:nvSpPr>
        <p:spPr>
          <a:xfrm>
            <a:off x="4540411" y="751087"/>
            <a:ext cx="1724798" cy="923330"/>
          </a:xfrm>
          <a:prstGeom prst="rect">
            <a:avLst/>
          </a:prstGeom>
        </p:spPr>
        <p:txBody>
          <a:bodyPr wrap="square">
            <a:spAutoFit/>
          </a:bodyPr>
          <a:lstStyle/>
          <a:p>
            <a:r>
              <a:rPr lang="en-US" b="1" dirty="0">
                <a:latin typeface="Book Antiqua" panose="02040602050305030304" pitchFamily="18" charset="0"/>
              </a:rPr>
              <a:t>Level of Focus and Concentration</a:t>
            </a:r>
          </a:p>
        </p:txBody>
      </p:sp>
      <p:grpSp>
        <p:nvGrpSpPr>
          <p:cNvPr id="24" name="Group 23">
            <a:extLst>
              <a:ext uri="{FF2B5EF4-FFF2-40B4-BE49-F238E27FC236}">
                <a16:creationId xmlns:a16="http://schemas.microsoft.com/office/drawing/2014/main" id="{C79A399E-53BB-4342-A7A9-918F950349FA}"/>
              </a:ext>
            </a:extLst>
          </p:cNvPr>
          <p:cNvGrpSpPr/>
          <p:nvPr/>
        </p:nvGrpSpPr>
        <p:grpSpPr>
          <a:xfrm>
            <a:off x="7534339" y="982897"/>
            <a:ext cx="1972114" cy="2438400"/>
            <a:chOff x="7766046" y="1103300"/>
            <a:chExt cx="1972114" cy="2438400"/>
          </a:xfrm>
        </p:grpSpPr>
        <p:cxnSp>
          <p:nvCxnSpPr>
            <p:cNvPr id="8" name="Straight Arrow Connector 7">
              <a:extLst>
                <a:ext uri="{FF2B5EF4-FFF2-40B4-BE49-F238E27FC236}">
                  <a16:creationId xmlns:a16="http://schemas.microsoft.com/office/drawing/2014/main" id="{7384CF85-91FF-4380-9CFD-7CB9EDD92618}"/>
                </a:ext>
              </a:extLst>
            </p:cNvPr>
            <p:cNvCxnSpPr>
              <a:cxnSpLocks/>
            </p:cNvCxnSpPr>
            <p:nvPr/>
          </p:nvCxnSpPr>
          <p:spPr bwMode="auto">
            <a:xfrm>
              <a:off x="8290360" y="1103300"/>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11" name="Straight Arrow Connector 10">
              <a:extLst>
                <a:ext uri="{FF2B5EF4-FFF2-40B4-BE49-F238E27FC236}">
                  <a16:creationId xmlns:a16="http://schemas.microsoft.com/office/drawing/2014/main" id="{A425868B-3E81-473F-BE3C-A4913EA073BD}"/>
                </a:ext>
              </a:extLst>
            </p:cNvPr>
            <p:cNvCxnSpPr>
              <a:cxnSpLocks/>
            </p:cNvCxnSpPr>
            <p:nvPr/>
          </p:nvCxnSpPr>
          <p:spPr bwMode="auto">
            <a:xfrm>
              <a:off x="7766046" y="2171849"/>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0" name="Straight Arrow Connector 19">
              <a:extLst>
                <a:ext uri="{FF2B5EF4-FFF2-40B4-BE49-F238E27FC236}">
                  <a16:creationId xmlns:a16="http://schemas.microsoft.com/office/drawing/2014/main" id="{96CADB3D-6299-4364-80CA-F409A5ADD984}"/>
                </a:ext>
              </a:extLst>
            </p:cNvPr>
            <p:cNvCxnSpPr>
              <a:cxnSpLocks/>
            </p:cNvCxnSpPr>
            <p:nvPr/>
          </p:nvCxnSpPr>
          <p:spPr bwMode="auto">
            <a:xfrm>
              <a:off x="8382000" y="3275055"/>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1" name="Straight Arrow Connector 20">
              <a:extLst>
                <a:ext uri="{FF2B5EF4-FFF2-40B4-BE49-F238E27FC236}">
                  <a16:creationId xmlns:a16="http://schemas.microsoft.com/office/drawing/2014/main" id="{D8239E78-9C1D-4BDD-AE45-90B7C34979EA}"/>
                </a:ext>
              </a:extLst>
            </p:cNvPr>
            <p:cNvCxnSpPr>
              <a:cxnSpLocks/>
            </p:cNvCxnSpPr>
            <p:nvPr/>
          </p:nvCxnSpPr>
          <p:spPr bwMode="auto">
            <a:xfrm>
              <a:off x="9034611" y="2956989"/>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26" name="Group 25">
            <a:extLst>
              <a:ext uri="{FF2B5EF4-FFF2-40B4-BE49-F238E27FC236}">
                <a16:creationId xmlns:a16="http://schemas.microsoft.com/office/drawing/2014/main" id="{628B7CD4-E879-431C-B5A6-BE8C8B8358D7}"/>
              </a:ext>
            </a:extLst>
          </p:cNvPr>
          <p:cNvGrpSpPr/>
          <p:nvPr/>
        </p:nvGrpSpPr>
        <p:grpSpPr>
          <a:xfrm>
            <a:off x="5527371" y="1023955"/>
            <a:ext cx="1828800" cy="2438400"/>
            <a:chOff x="8001000" y="1209841"/>
            <a:chExt cx="1828800" cy="2438400"/>
          </a:xfrm>
        </p:grpSpPr>
        <p:cxnSp>
          <p:nvCxnSpPr>
            <p:cNvPr id="27" name="Straight Arrow Connector 26">
              <a:extLst>
                <a:ext uri="{FF2B5EF4-FFF2-40B4-BE49-F238E27FC236}">
                  <a16:creationId xmlns:a16="http://schemas.microsoft.com/office/drawing/2014/main" id="{06CAC238-7349-4BCE-B84A-A571B03A9626}"/>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28" name="Straight Arrow Connector 27">
              <a:extLst>
                <a:ext uri="{FF2B5EF4-FFF2-40B4-BE49-F238E27FC236}">
                  <a16:creationId xmlns:a16="http://schemas.microsoft.com/office/drawing/2014/main" id="{5242CAAE-890F-4164-8FCA-90F025889482}"/>
                </a:ext>
              </a:extLst>
            </p:cNvPr>
            <p:cNvCxnSpPr>
              <a:cxnSpLocks/>
            </p:cNvCxnSpPr>
            <p:nvPr/>
          </p:nvCxnSpPr>
          <p:spPr bwMode="auto">
            <a:xfrm>
              <a:off x="8001000" y="2553367"/>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9" name="Straight Arrow Connector 28">
              <a:extLst>
                <a:ext uri="{FF2B5EF4-FFF2-40B4-BE49-F238E27FC236}">
                  <a16:creationId xmlns:a16="http://schemas.microsoft.com/office/drawing/2014/main" id="{B1D29956-AC13-49FD-86A7-A4E20A809A3A}"/>
                </a:ext>
              </a:extLst>
            </p:cNvPr>
            <p:cNvCxnSpPr>
              <a:cxnSpLocks/>
            </p:cNvCxnSpPr>
            <p:nvPr/>
          </p:nvCxnSpPr>
          <p:spPr bwMode="auto">
            <a:xfrm>
              <a:off x="8409991" y="3264983"/>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0" name="Straight Arrow Connector 29">
              <a:extLst>
                <a:ext uri="{FF2B5EF4-FFF2-40B4-BE49-F238E27FC236}">
                  <a16:creationId xmlns:a16="http://schemas.microsoft.com/office/drawing/2014/main" id="{E131DA6C-A2F6-40C6-B4DD-4C1CBC5822E4}"/>
                </a:ext>
              </a:extLst>
            </p:cNvPr>
            <p:cNvCxnSpPr>
              <a:cxnSpLocks/>
            </p:cNvCxnSpPr>
            <p:nvPr/>
          </p:nvCxnSpPr>
          <p:spPr bwMode="auto">
            <a:xfrm>
              <a:off x="8783953" y="2959562"/>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31" name="Group 30">
            <a:extLst>
              <a:ext uri="{FF2B5EF4-FFF2-40B4-BE49-F238E27FC236}">
                <a16:creationId xmlns:a16="http://schemas.microsoft.com/office/drawing/2014/main" id="{2791796B-E373-46D3-96DB-685FD135CEFC}"/>
              </a:ext>
            </a:extLst>
          </p:cNvPr>
          <p:cNvGrpSpPr/>
          <p:nvPr/>
        </p:nvGrpSpPr>
        <p:grpSpPr>
          <a:xfrm>
            <a:off x="3407060" y="1042346"/>
            <a:ext cx="1880629" cy="2438400"/>
            <a:chOff x="7949171" y="1209841"/>
            <a:chExt cx="1880629" cy="2438400"/>
          </a:xfrm>
        </p:grpSpPr>
        <p:cxnSp>
          <p:nvCxnSpPr>
            <p:cNvPr id="32" name="Straight Arrow Connector 31">
              <a:extLst>
                <a:ext uri="{FF2B5EF4-FFF2-40B4-BE49-F238E27FC236}">
                  <a16:creationId xmlns:a16="http://schemas.microsoft.com/office/drawing/2014/main" id="{D4E35FEC-7A93-442E-BB37-88C0EF2486DA}"/>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33" name="Straight Arrow Connector 32">
              <a:extLst>
                <a:ext uri="{FF2B5EF4-FFF2-40B4-BE49-F238E27FC236}">
                  <a16:creationId xmlns:a16="http://schemas.microsoft.com/office/drawing/2014/main" id="{9B0BBBF9-EE59-475B-82D0-0BF286E71790}"/>
                </a:ext>
              </a:extLst>
            </p:cNvPr>
            <p:cNvCxnSpPr>
              <a:cxnSpLocks/>
            </p:cNvCxnSpPr>
            <p:nvPr/>
          </p:nvCxnSpPr>
          <p:spPr bwMode="auto">
            <a:xfrm>
              <a:off x="7949171" y="2525739"/>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4" name="Straight Arrow Connector 33">
              <a:extLst>
                <a:ext uri="{FF2B5EF4-FFF2-40B4-BE49-F238E27FC236}">
                  <a16:creationId xmlns:a16="http://schemas.microsoft.com/office/drawing/2014/main" id="{0C35634D-EBF8-4C6C-B99E-39C93C64FC73}"/>
                </a:ext>
              </a:extLst>
            </p:cNvPr>
            <p:cNvCxnSpPr>
              <a:cxnSpLocks/>
            </p:cNvCxnSpPr>
            <p:nvPr/>
          </p:nvCxnSpPr>
          <p:spPr bwMode="auto">
            <a:xfrm>
              <a:off x="8467236" y="3444095"/>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5" name="Straight Arrow Connector 34">
              <a:extLst>
                <a:ext uri="{FF2B5EF4-FFF2-40B4-BE49-F238E27FC236}">
                  <a16:creationId xmlns:a16="http://schemas.microsoft.com/office/drawing/2014/main" id="{3A7A14ED-962A-4C06-8EA2-D0CC18DDC817}"/>
                </a:ext>
              </a:extLst>
            </p:cNvPr>
            <p:cNvCxnSpPr>
              <a:cxnSpLocks/>
            </p:cNvCxnSpPr>
            <p:nvPr/>
          </p:nvCxnSpPr>
          <p:spPr bwMode="auto">
            <a:xfrm>
              <a:off x="8811343" y="3159111"/>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36" name="Group 35">
            <a:extLst>
              <a:ext uri="{FF2B5EF4-FFF2-40B4-BE49-F238E27FC236}">
                <a16:creationId xmlns:a16="http://schemas.microsoft.com/office/drawing/2014/main" id="{2EB7CBB0-ACEB-4F48-B0C2-907F1E02AD0B}"/>
              </a:ext>
            </a:extLst>
          </p:cNvPr>
          <p:cNvGrpSpPr/>
          <p:nvPr/>
        </p:nvGrpSpPr>
        <p:grpSpPr>
          <a:xfrm rot="10800000" flipH="1">
            <a:off x="7756019" y="3660043"/>
            <a:ext cx="1908444" cy="2484940"/>
            <a:chOff x="7543800" y="553972"/>
            <a:chExt cx="1911558" cy="2438400"/>
          </a:xfrm>
        </p:grpSpPr>
        <p:cxnSp>
          <p:nvCxnSpPr>
            <p:cNvPr id="37" name="Straight Arrow Connector 36">
              <a:extLst>
                <a:ext uri="{FF2B5EF4-FFF2-40B4-BE49-F238E27FC236}">
                  <a16:creationId xmlns:a16="http://schemas.microsoft.com/office/drawing/2014/main" id="{A31153F3-F126-4A7A-B8D2-A31474065133}"/>
                </a:ext>
              </a:extLst>
            </p:cNvPr>
            <p:cNvCxnSpPr>
              <a:cxnSpLocks/>
            </p:cNvCxnSpPr>
            <p:nvPr/>
          </p:nvCxnSpPr>
          <p:spPr bwMode="auto">
            <a:xfrm>
              <a:off x="8007558" y="553972"/>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38" name="Straight Arrow Connector 37">
              <a:extLst>
                <a:ext uri="{FF2B5EF4-FFF2-40B4-BE49-F238E27FC236}">
                  <a16:creationId xmlns:a16="http://schemas.microsoft.com/office/drawing/2014/main" id="{D9AD378E-496B-4616-9D3C-9A39B6F920B3}"/>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9" name="Straight Arrow Connector 38">
              <a:extLst>
                <a:ext uri="{FF2B5EF4-FFF2-40B4-BE49-F238E27FC236}">
                  <a16:creationId xmlns:a16="http://schemas.microsoft.com/office/drawing/2014/main" id="{C8708948-B2F2-498D-9243-90B34E3E9852}"/>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40" name="Straight Arrow Connector 39">
              <a:extLst>
                <a:ext uri="{FF2B5EF4-FFF2-40B4-BE49-F238E27FC236}">
                  <a16:creationId xmlns:a16="http://schemas.microsoft.com/office/drawing/2014/main" id="{7901DF07-BE81-4002-88B2-3E26059D559E}"/>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41" name="Rectangle 40">
            <a:extLst>
              <a:ext uri="{FF2B5EF4-FFF2-40B4-BE49-F238E27FC236}">
                <a16:creationId xmlns:a16="http://schemas.microsoft.com/office/drawing/2014/main" id="{F63191C5-046E-430D-AA6C-76817A4008D7}"/>
              </a:ext>
            </a:extLst>
          </p:cNvPr>
          <p:cNvSpPr/>
          <p:nvPr/>
        </p:nvSpPr>
        <p:spPr>
          <a:xfrm>
            <a:off x="2609854" y="733657"/>
            <a:ext cx="1538819" cy="1477328"/>
          </a:xfrm>
          <a:prstGeom prst="rect">
            <a:avLst/>
          </a:prstGeom>
        </p:spPr>
        <p:txBody>
          <a:bodyPr wrap="square">
            <a:spAutoFit/>
          </a:bodyPr>
          <a:lstStyle/>
          <a:p>
            <a:r>
              <a:rPr lang="en-US" b="1" dirty="0">
                <a:latin typeface="Book Antiqua" panose="02040602050305030304" pitchFamily="18" charset="0"/>
              </a:rPr>
              <a:t>Relevance of the Course Material to Real Life Applications </a:t>
            </a:r>
          </a:p>
        </p:txBody>
      </p:sp>
      <p:sp>
        <p:nvSpPr>
          <p:cNvPr id="43" name="Rectangle 42">
            <a:extLst>
              <a:ext uri="{FF2B5EF4-FFF2-40B4-BE49-F238E27FC236}">
                <a16:creationId xmlns:a16="http://schemas.microsoft.com/office/drawing/2014/main" id="{6BA52BE5-C5B3-423E-95A2-4609A4B16DA0}"/>
              </a:ext>
            </a:extLst>
          </p:cNvPr>
          <p:cNvSpPr/>
          <p:nvPr/>
        </p:nvSpPr>
        <p:spPr>
          <a:xfrm>
            <a:off x="7166599" y="5521441"/>
            <a:ext cx="1445441" cy="646331"/>
          </a:xfrm>
          <a:prstGeom prst="rect">
            <a:avLst/>
          </a:prstGeom>
        </p:spPr>
        <p:txBody>
          <a:bodyPr wrap="square">
            <a:spAutoFit/>
          </a:bodyPr>
          <a:lstStyle/>
          <a:p>
            <a:r>
              <a:rPr lang="en-US" b="1" dirty="0">
                <a:latin typeface="Book Antiqua" panose="02040602050305030304" pitchFamily="18" charset="0"/>
              </a:rPr>
              <a:t>Relevance to Career </a:t>
            </a:r>
          </a:p>
        </p:txBody>
      </p:sp>
      <p:sp>
        <p:nvSpPr>
          <p:cNvPr id="49" name="Rectangle 48">
            <a:extLst>
              <a:ext uri="{FF2B5EF4-FFF2-40B4-BE49-F238E27FC236}">
                <a16:creationId xmlns:a16="http://schemas.microsoft.com/office/drawing/2014/main" id="{1C276189-DFAD-4C2D-94A5-4BC73A36C63A}"/>
              </a:ext>
            </a:extLst>
          </p:cNvPr>
          <p:cNvSpPr/>
          <p:nvPr/>
        </p:nvSpPr>
        <p:spPr>
          <a:xfrm>
            <a:off x="5875458" y="5842226"/>
            <a:ext cx="1503137" cy="646331"/>
          </a:xfrm>
          <a:prstGeom prst="rect">
            <a:avLst/>
          </a:prstGeom>
        </p:spPr>
        <p:txBody>
          <a:bodyPr wrap="square">
            <a:spAutoFit/>
          </a:bodyPr>
          <a:lstStyle/>
          <a:p>
            <a:r>
              <a:rPr lang="en-US" b="1" dirty="0">
                <a:latin typeface="Book Antiqua" panose="02040602050305030304" pitchFamily="18" charset="0"/>
              </a:rPr>
              <a:t>Poor Advisement</a:t>
            </a:r>
          </a:p>
        </p:txBody>
      </p:sp>
      <p:sp>
        <p:nvSpPr>
          <p:cNvPr id="55" name="Rectangle 54">
            <a:extLst>
              <a:ext uri="{FF2B5EF4-FFF2-40B4-BE49-F238E27FC236}">
                <a16:creationId xmlns:a16="http://schemas.microsoft.com/office/drawing/2014/main" id="{BBA1B41A-F6FD-4697-B08C-82BE84D00E01}"/>
              </a:ext>
            </a:extLst>
          </p:cNvPr>
          <p:cNvSpPr/>
          <p:nvPr/>
        </p:nvSpPr>
        <p:spPr>
          <a:xfrm>
            <a:off x="3573671" y="5647746"/>
            <a:ext cx="1642090" cy="923330"/>
          </a:xfrm>
          <a:prstGeom prst="rect">
            <a:avLst/>
          </a:prstGeom>
        </p:spPr>
        <p:txBody>
          <a:bodyPr wrap="square">
            <a:spAutoFit/>
          </a:bodyPr>
          <a:lstStyle/>
          <a:p>
            <a:r>
              <a:rPr lang="en-US" b="1" dirty="0">
                <a:latin typeface="Book Antiqua" panose="02040602050305030304" pitchFamily="18" charset="0"/>
              </a:rPr>
              <a:t>Not Knowing Good Practices</a:t>
            </a:r>
          </a:p>
        </p:txBody>
      </p:sp>
      <p:sp>
        <p:nvSpPr>
          <p:cNvPr id="42" name="Rectangle 41">
            <a:extLst>
              <a:ext uri="{FF2B5EF4-FFF2-40B4-BE49-F238E27FC236}">
                <a16:creationId xmlns:a16="http://schemas.microsoft.com/office/drawing/2014/main" id="{AF0604C6-8FC0-4ADB-A9B5-2E42BDC2F948}"/>
              </a:ext>
            </a:extLst>
          </p:cNvPr>
          <p:cNvSpPr/>
          <p:nvPr/>
        </p:nvSpPr>
        <p:spPr>
          <a:xfrm>
            <a:off x="7068170" y="1716931"/>
            <a:ext cx="1375698" cy="338554"/>
          </a:xfrm>
          <a:prstGeom prst="rect">
            <a:avLst/>
          </a:prstGeom>
        </p:spPr>
        <p:txBody>
          <a:bodyPr wrap="none">
            <a:spAutoFit/>
          </a:bodyPr>
          <a:lstStyle/>
          <a:p>
            <a:r>
              <a:rPr lang="en-US" sz="1600" b="1" dirty="0">
                <a:latin typeface="Book Antiqua" panose="02040602050305030304" pitchFamily="18" charset="0"/>
              </a:rPr>
              <a:t>Study Hours</a:t>
            </a:r>
          </a:p>
        </p:txBody>
      </p:sp>
      <p:sp>
        <p:nvSpPr>
          <p:cNvPr id="56" name="Rectangle 55">
            <a:extLst>
              <a:ext uri="{FF2B5EF4-FFF2-40B4-BE49-F238E27FC236}">
                <a16:creationId xmlns:a16="http://schemas.microsoft.com/office/drawing/2014/main" id="{F8155FCA-66A7-4E10-A07B-87E6DCEF94CA}"/>
              </a:ext>
            </a:extLst>
          </p:cNvPr>
          <p:cNvSpPr/>
          <p:nvPr/>
        </p:nvSpPr>
        <p:spPr>
          <a:xfrm>
            <a:off x="7235960" y="2754660"/>
            <a:ext cx="1649811" cy="338554"/>
          </a:xfrm>
          <a:prstGeom prst="rect">
            <a:avLst/>
          </a:prstGeom>
        </p:spPr>
        <p:txBody>
          <a:bodyPr wrap="none">
            <a:spAutoFit/>
          </a:bodyPr>
          <a:lstStyle/>
          <a:p>
            <a:r>
              <a:rPr lang="en-US" sz="1600" b="1" dirty="0">
                <a:latin typeface="Book Antiqua" panose="02040602050305030304" pitchFamily="18" charset="0"/>
              </a:rPr>
              <a:t>Working Hours</a:t>
            </a:r>
          </a:p>
        </p:txBody>
      </p:sp>
      <p:grpSp>
        <p:nvGrpSpPr>
          <p:cNvPr id="57" name="Group 56">
            <a:extLst>
              <a:ext uri="{FF2B5EF4-FFF2-40B4-BE49-F238E27FC236}">
                <a16:creationId xmlns:a16="http://schemas.microsoft.com/office/drawing/2014/main" id="{9DF13FFF-0F06-4EC5-8E23-0280E03784F8}"/>
              </a:ext>
            </a:extLst>
          </p:cNvPr>
          <p:cNvGrpSpPr/>
          <p:nvPr/>
        </p:nvGrpSpPr>
        <p:grpSpPr>
          <a:xfrm>
            <a:off x="1251768" y="990654"/>
            <a:ext cx="1812480" cy="2438400"/>
            <a:chOff x="8017320" y="1209841"/>
            <a:chExt cx="1812480" cy="2438400"/>
          </a:xfrm>
        </p:grpSpPr>
        <p:cxnSp>
          <p:nvCxnSpPr>
            <p:cNvPr id="58" name="Straight Arrow Connector 57">
              <a:extLst>
                <a:ext uri="{FF2B5EF4-FFF2-40B4-BE49-F238E27FC236}">
                  <a16:creationId xmlns:a16="http://schemas.microsoft.com/office/drawing/2014/main" id="{B317BA84-79DF-4FC2-AF4F-8C1DB98787C6}"/>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59" name="Straight Arrow Connector 58">
              <a:extLst>
                <a:ext uri="{FF2B5EF4-FFF2-40B4-BE49-F238E27FC236}">
                  <a16:creationId xmlns:a16="http://schemas.microsoft.com/office/drawing/2014/main" id="{AB72F0FA-2470-42A9-8A60-8A2859A205C4}"/>
                </a:ext>
              </a:extLst>
            </p:cNvPr>
            <p:cNvCxnSpPr>
              <a:cxnSpLocks/>
            </p:cNvCxnSpPr>
            <p:nvPr/>
          </p:nvCxnSpPr>
          <p:spPr bwMode="auto">
            <a:xfrm>
              <a:off x="8017320" y="1676400"/>
              <a:ext cx="63138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0" name="Straight Arrow Connector 59">
              <a:extLst>
                <a:ext uri="{FF2B5EF4-FFF2-40B4-BE49-F238E27FC236}">
                  <a16:creationId xmlns:a16="http://schemas.microsoft.com/office/drawing/2014/main" id="{FFD30D9E-ABF7-4AF9-9982-3227ADD35005}"/>
                </a:ext>
              </a:extLst>
            </p:cNvPr>
            <p:cNvCxnSpPr>
              <a:cxnSpLocks/>
            </p:cNvCxnSpPr>
            <p:nvPr/>
          </p:nvCxnSpPr>
          <p:spPr bwMode="auto">
            <a:xfrm>
              <a:off x="8048748" y="2676577"/>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1" name="Straight Arrow Connector 60">
              <a:extLst>
                <a:ext uri="{FF2B5EF4-FFF2-40B4-BE49-F238E27FC236}">
                  <a16:creationId xmlns:a16="http://schemas.microsoft.com/office/drawing/2014/main" id="{BFE3282D-A1AD-4C66-9DD1-76179571C66E}"/>
                </a:ext>
              </a:extLst>
            </p:cNvPr>
            <p:cNvCxnSpPr>
              <a:cxnSpLocks/>
            </p:cNvCxnSpPr>
            <p:nvPr/>
          </p:nvCxnSpPr>
          <p:spPr bwMode="auto">
            <a:xfrm>
              <a:off x="8485500" y="2368750"/>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62" name="Rectangle 61">
            <a:extLst>
              <a:ext uri="{FF2B5EF4-FFF2-40B4-BE49-F238E27FC236}">
                <a16:creationId xmlns:a16="http://schemas.microsoft.com/office/drawing/2014/main" id="{0FB6750A-AF36-4821-876B-70B027352917}"/>
              </a:ext>
            </a:extLst>
          </p:cNvPr>
          <p:cNvSpPr/>
          <p:nvPr/>
        </p:nvSpPr>
        <p:spPr>
          <a:xfrm>
            <a:off x="253425" y="913624"/>
            <a:ext cx="1358086" cy="1200329"/>
          </a:xfrm>
          <a:prstGeom prst="rect">
            <a:avLst/>
          </a:prstGeom>
        </p:spPr>
        <p:txBody>
          <a:bodyPr wrap="square">
            <a:spAutoFit/>
          </a:bodyPr>
          <a:lstStyle/>
          <a:p>
            <a:r>
              <a:rPr lang="en-US" b="1" dirty="0">
                <a:latin typeface="Book Antiqua" panose="02040602050305030304" pitchFamily="18" charset="0"/>
              </a:rPr>
              <a:t>Number of Courses Taken per Semester</a:t>
            </a:r>
          </a:p>
        </p:txBody>
      </p:sp>
      <p:sp>
        <p:nvSpPr>
          <p:cNvPr id="64" name="Rectangle 63">
            <a:extLst>
              <a:ext uri="{FF2B5EF4-FFF2-40B4-BE49-F238E27FC236}">
                <a16:creationId xmlns:a16="http://schemas.microsoft.com/office/drawing/2014/main" id="{0D562990-B7FE-43D0-9AFD-58A2D612C653}"/>
              </a:ext>
            </a:extLst>
          </p:cNvPr>
          <p:cNvSpPr/>
          <p:nvPr/>
        </p:nvSpPr>
        <p:spPr>
          <a:xfrm>
            <a:off x="2098920" y="5866818"/>
            <a:ext cx="1642090" cy="646331"/>
          </a:xfrm>
          <a:prstGeom prst="rect">
            <a:avLst/>
          </a:prstGeom>
        </p:spPr>
        <p:txBody>
          <a:bodyPr wrap="square">
            <a:spAutoFit/>
          </a:bodyPr>
          <a:lstStyle/>
          <a:p>
            <a:r>
              <a:rPr lang="en-US" b="1" dirty="0">
                <a:latin typeface="Book Antiqua" panose="02040602050305030304" pitchFamily="18" charset="0"/>
              </a:rPr>
              <a:t>MATH Foundations </a:t>
            </a:r>
          </a:p>
        </p:txBody>
      </p:sp>
      <p:grpSp>
        <p:nvGrpSpPr>
          <p:cNvPr id="70" name="Group 69">
            <a:extLst>
              <a:ext uri="{FF2B5EF4-FFF2-40B4-BE49-F238E27FC236}">
                <a16:creationId xmlns:a16="http://schemas.microsoft.com/office/drawing/2014/main" id="{2E845F91-112C-436C-8195-2540ABEEB8F4}"/>
              </a:ext>
            </a:extLst>
          </p:cNvPr>
          <p:cNvGrpSpPr/>
          <p:nvPr/>
        </p:nvGrpSpPr>
        <p:grpSpPr>
          <a:xfrm rot="10800000" flipH="1">
            <a:off x="1008249" y="3683969"/>
            <a:ext cx="1606398" cy="2484940"/>
            <a:chOff x="7829550" y="472792"/>
            <a:chExt cx="1609019" cy="2438400"/>
          </a:xfrm>
        </p:grpSpPr>
        <p:cxnSp>
          <p:nvCxnSpPr>
            <p:cNvPr id="71" name="Straight Arrow Connector 70">
              <a:extLst>
                <a:ext uri="{FF2B5EF4-FFF2-40B4-BE49-F238E27FC236}">
                  <a16:creationId xmlns:a16="http://schemas.microsoft.com/office/drawing/2014/main" id="{A41680A4-4E74-49B7-91DD-9360F080C60D}"/>
                </a:ext>
              </a:extLst>
            </p:cNvPr>
            <p:cNvCxnSpPr>
              <a:cxnSpLocks/>
            </p:cNvCxnSpPr>
            <p:nvPr/>
          </p:nvCxnSpPr>
          <p:spPr bwMode="auto">
            <a:xfrm>
              <a:off x="7990769" y="472792"/>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72" name="Straight Arrow Connector 71">
              <a:extLst>
                <a:ext uri="{FF2B5EF4-FFF2-40B4-BE49-F238E27FC236}">
                  <a16:creationId xmlns:a16="http://schemas.microsoft.com/office/drawing/2014/main" id="{FE71C94E-1328-4A78-A406-23BB9FCFAFCF}"/>
                </a:ext>
              </a:extLst>
            </p:cNvPr>
            <p:cNvCxnSpPr>
              <a:cxnSpLocks/>
            </p:cNvCxnSpPr>
            <p:nvPr/>
          </p:nvCxnSpPr>
          <p:spPr bwMode="auto">
            <a:xfrm rot="10800000" flipH="1">
              <a:off x="8213148" y="1801953"/>
              <a:ext cx="492729"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73" name="Straight Arrow Connector 72">
              <a:extLst>
                <a:ext uri="{FF2B5EF4-FFF2-40B4-BE49-F238E27FC236}">
                  <a16:creationId xmlns:a16="http://schemas.microsoft.com/office/drawing/2014/main" id="{60F6D2DB-ECC4-4395-BC93-8AD6904ECCC5}"/>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74" name="Straight Arrow Connector 73">
              <a:extLst>
                <a:ext uri="{FF2B5EF4-FFF2-40B4-BE49-F238E27FC236}">
                  <a16:creationId xmlns:a16="http://schemas.microsoft.com/office/drawing/2014/main" id="{CD91898A-621E-4093-8F15-281646014775}"/>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75" name="Rectangle 74">
            <a:extLst>
              <a:ext uri="{FF2B5EF4-FFF2-40B4-BE49-F238E27FC236}">
                <a16:creationId xmlns:a16="http://schemas.microsoft.com/office/drawing/2014/main" id="{D7A2D80B-2193-49DD-9C04-B2679B24261F}"/>
              </a:ext>
            </a:extLst>
          </p:cNvPr>
          <p:cNvSpPr/>
          <p:nvPr/>
        </p:nvSpPr>
        <p:spPr>
          <a:xfrm>
            <a:off x="428312" y="5192177"/>
            <a:ext cx="1233660" cy="923330"/>
          </a:xfrm>
          <a:prstGeom prst="rect">
            <a:avLst/>
          </a:prstGeom>
        </p:spPr>
        <p:txBody>
          <a:bodyPr wrap="square">
            <a:spAutoFit/>
          </a:bodyPr>
          <a:lstStyle/>
          <a:p>
            <a:r>
              <a:rPr lang="en-US" b="1" dirty="0">
                <a:latin typeface="Book Antiqua" panose="02040602050305030304" pitchFamily="18" charset="0"/>
              </a:rPr>
              <a:t>Reading Writing Habits</a:t>
            </a:r>
          </a:p>
        </p:txBody>
      </p:sp>
      <p:grpSp>
        <p:nvGrpSpPr>
          <p:cNvPr id="63" name="Group 62">
            <a:extLst>
              <a:ext uri="{FF2B5EF4-FFF2-40B4-BE49-F238E27FC236}">
                <a16:creationId xmlns:a16="http://schemas.microsoft.com/office/drawing/2014/main" id="{798CF31F-855F-48D4-9A8B-BB85D363BF34}"/>
              </a:ext>
            </a:extLst>
          </p:cNvPr>
          <p:cNvGrpSpPr/>
          <p:nvPr/>
        </p:nvGrpSpPr>
        <p:grpSpPr>
          <a:xfrm rot="10800000" flipH="1">
            <a:off x="6132860" y="3680451"/>
            <a:ext cx="1908444" cy="2484940"/>
            <a:chOff x="7543800" y="553972"/>
            <a:chExt cx="1911558" cy="2438400"/>
          </a:xfrm>
        </p:grpSpPr>
        <p:cxnSp>
          <p:nvCxnSpPr>
            <p:cNvPr id="76" name="Straight Arrow Connector 75">
              <a:extLst>
                <a:ext uri="{FF2B5EF4-FFF2-40B4-BE49-F238E27FC236}">
                  <a16:creationId xmlns:a16="http://schemas.microsoft.com/office/drawing/2014/main" id="{2A9C2558-EBBA-4777-959D-106226381A27}"/>
                </a:ext>
              </a:extLst>
            </p:cNvPr>
            <p:cNvCxnSpPr>
              <a:cxnSpLocks/>
            </p:cNvCxnSpPr>
            <p:nvPr/>
          </p:nvCxnSpPr>
          <p:spPr bwMode="auto">
            <a:xfrm>
              <a:off x="8007558" y="553972"/>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77" name="Straight Arrow Connector 76">
              <a:extLst>
                <a:ext uri="{FF2B5EF4-FFF2-40B4-BE49-F238E27FC236}">
                  <a16:creationId xmlns:a16="http://schemas.microsoft.com/office/drawing/2014/main" id="{E190CB81-2FE2-4D25-8C4D-02CFE6560BB6}"/>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78" name="Straight Arrow Connector 77">
              <a:extLst>
                <a:ext uri="{FF2B5EF4-FFF2-40B4-BE49-F238E27FC236}">
                  <a16:creationId xmlns:a16="http://schemas.microsoft.com/office/drawing/2014/main" id="{42340F38-FCBB-4B42-8C44-4C98369C4CBB}"/>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79" name="Straight Arrow Connector 78">
              <a:extLst>
                <a:ext uri="{FF2B5EF4-FFF2-40B4-BE49-F238E27FC236}">
                  <a16:creationId xmlns:a16="http://schemas.microsoft.com/office/drawing/2014/main" id="{8E52ED6F-EF7F-4FCD-BE64-9227253B8A22}"/>
                </a:ext>
              </a:extLst>
            </p:cNvPr>
            <p:cNvCxnSpPr>
              <a:cxnSpLocks/>
            </p:cNvCxnSpPr>
            <p:nvPr/>
          </p:nvCxnSpPr>
          <p:spPr bwMode="auto">
            <a:xfrm rot="10800000" flipH="1">
              <a:off x="8157566" y="2325368"/>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80" name="Group 79">
            <a:extLst>
              <a:ext uri="{FF2B5EF4-FFF2-40B4-BE49-F238E27FC236}">
                <a16:creationId xmlns:a16="http://schemas.microsoft.com/office/drawing/2014/main" id="{5738EF96-6205-4A34-A9CD-13F265959E0C}"/>
              </a:ext>
            </a:extLst>
          </p:cNvPr>
          <p:cNvGrpSpPr/>
          <p:nvPr/>
        </p:nvGrpSpPr>
        <p:grpSpPr>
          <a:xfrm rot="10800000" flipH="1">
            <a:off x="4540412" y="3709352"/>
            <a:ext cx="1908444" cy="2484940"/>
            <a:chOff x="7543800" y="553972"/>
            <a:chExt cx="1911558" cy="2438400"/>
          </a:xfrm>
        </p:grpSpPr>
        <p:cxnSp>
          <p:nvCxnSpPr>
            <p:cNvPr id="81" name="Straight Arrow Connector 80">
              <a:extLst>
                <a:ext uri="{FF2B5EF4-FFF2-40B4-BE49-F238E27FC236}">
                  <a16:creationId xmlns:a16="http://schemas.microsoft.com/office/drawing/2014/main" id="{775ED043-A040-4AE1-A838-7A72B8634787}"/>
                </a:ext>
              </a:extLst>
            </p:cNvPr>
            <p:cNvCxnSpPr>
              <a:cxnSpLocks/>
            </p:cNvCxnSpPr>
            <p:nvPr/>
          </p:nvCxnSpPr>
          <p:spPr bwMode="auto">
            <a:xfrm>
              <a:off x="8007558" y="553972"/>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82" name="Straight Arrow Connector 81">
              <a:extLst>
                <a:ext uri="{FF2B5EF4-FFF2-40B4-BE49-F238E27FC236}">
                  <a16:creationId xmlns:a16="http://schemas.microsoft.com/office/drawing/2014/main" id="{50ECF79C-EA63-4DE4-85D1-60688ECFD46C}"/>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83" name="Straight Arrow Connector 82">
              <a:extLst>
                <a:ext uri="{FF2B5EF4-FFF2-40B4-BE49-F238E27FC236}">
                  <a16:creationId xmlns:a16="http://schemas.microsoft.com/office/drawing/2014/main" id="{C82B835F-5C5F-4CB7-A39B-1A98D3C78883}"/>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84" name="Straight Arrow Connector 83">
              <a:extLst>
                <a:ext uri="{FF2B5EF4-FFF2-40B4-BE49-F238E27FC236}">
                  <a16:creationId xmlns:a16="http://schemas.microsoft.com/office/drawing/2014/main" id="{9828B3B8-56BC-4E05-A3F3-448F679BA306}"/>
                </a:ext>
              </a:extLst>
            </p:cNvPr>
            <p:cNvCxnSpPr>
              <a:cxnSpLocks/>
            </p:cNvCxnSpPr>
            <p:nvPr/>
          </p:nvCxnSpPr>
          <p:spPr bwMode="auto">
            <a:xfrm rot="10800000" flipH="1">
              <a:off x="8157566" y="2325368"/>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85" name="Group 84">
            <a:extLst>
              <a:ext uri="{FF2B5EF4-FFF2-40B4-BE49-F238E27FC236}">
                <a16:creationId xmlns:a16="http://schemas.microsoft.com/office/drawing/2014/main" id="{14D3985B-8ED7-4B69-8C40-D51C6E9D23CD}"/>
              </a:ext>
            </a:extLst>
          </p:cNvPr>
          <p:cNvGrpSpPr/>
          <p:nvPr/>
        </p:nvGrpSpPr>
        <p:grpSpPr>
          <a:xfrm rot="10800000" flipH="1">
            <a:off x="2811861" y="3700511"/>
            <a:ext cx="1606398" cy="2484940"/>
            <a:chOff x="7829550" y="472792"/>
            <a:chExt cx="1609019" cy="2438400"/>
          </a:xfrm>
        </p:grpSpPr>
        <p:cxnSp>
          <p:nvCxnSpPr>
            <p:cNvPr id="86" name="Straight Arrow Connector 85">
              <a:extLst>
                <a:ext uri="{FF2B5EF4-FFF2-40B4-BE49-F238E27FC236}">
                  <a16:creationId xmlns:a16="http://schemas.microsoft.com/office/drawing/2014/main" id="{D7E4928E-17B8-420A-84C9-C833DF94F6E3}"/>
                </a:ext>
              </a:extLst>
            </p:cNvPr>
            <p:cNvCxnSpPr>
              <a:cxnSpLocks/>
            </p:cNvCxnSpPr>
            <p:nvPr/>
          </p:nvCxnSpPr>
          <p:spPr bwMode="auto">
            <a:xfrm>
              <a:off x="7990769" y="472792"/>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87" name="Straight Arrow Connector 86">
              <a:extLst>
                <a:ext uri="{FF2B5EF4-FFF2-40B4-BE49-F238E27FC236}">
                  <a16:creationId xmlns:a16="http://schemas.microsoft.com/office/drawing/2014/main" id="{954F0509-5C1B-4B33-B7A2-44B035964559}"/>
                </a:ext>
              </a:extLst>
            </p:cNvPr>
            <p:cNvCxnSpPr>
              <a:cxnSpLocks/>
            </p:cNvCxnSpPr>
            <p:nvPr/>
          </p:nvCxnSpPr>
          <p:spPr bwMode="auto">
            <a:xfrm rot="10800000" flipH="1">
              <a:off x="8155971" y="1676400"/>
              <a:ext cx="492729"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88" name="Straight Arrow Connector 87">
              <a:extLst>
                <a:ext uri="{FF2B5EF4-FFF2-40B4-BE49-F238E27FC236}">
                  <a16:creationId xmlns:a16="http://schemas.microsoft.com/office/drawing/2014/main" id="{D0E0C487-3B67-48BE-8CA0-DA741B1B1569}"/>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89" name="Straight Arrow Connector 88">
              <a:extLst>
                <a:ext uri="{FF2B5EF4-FFF2-40B4-BE49-F238E27FC236}">
                  <a16:creationId xmlns:a16="http://schemas.microsoft.com/office/drawing/2014/main" id="{9C69D879-C9B6-47CB-99F9-7727E79A3ED9}"/>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cxnSp>
        <p:nvCxnSpPr>
          <p:cNvPr id="90" name="Straight Arrow Connector 89">
            <a:extLst>
              <a:ext uri="{FF2B5EF4-FFF2-40B4-BE49-F238E27FC236}">
                <a16:creationId xmlns:a16="http://schemas.microsoft.com/office/drawing/2014/main" id="{0528164A-39B2-467C-833D-A9C522F3FCC6}"/>
              </a:ext>
            </a:extLst>
          </p:cNvPr>
          <p:cNvCxnSpPr>
            <a:cxnSpLocks/>
          </p:cNvCxnSpPr>
          <p:nvPr/>
        </p:nvCxnSpPr>
        <p:spPr bwMode="auto">
          <a:xfrm>
            <a:off x="5351501" y="202457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91" name="Straight Arrow Connector 90">
            <a:extLst>
              <a:ext uri="{FF2B5EF4-FFF2-40B4-BE49-F238E27FC236}">
                <a16:creationId xmlns:a16="http://schemas.microsoft.com/office/drawing/2014/main" id="{C3E031C6-1B4A-4282-B5AF-3E37507D0E37}"/>
              </a:ext>
            </a:extLst>
          </p:cNvPr>
          <p:cNvCxnSpPr>
            <a:cxnSpLocks/>
          </p:cNvCxnSpPr>
          <p:nvPr/>
        </p:nvCxnSpPr>
        <p:spPr bwMode="auto">
          <a:xfrm>
            <a:off x="5725463" y="1719149"/>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92" name="Straight Arrow Connector 91">
            <a:extLst>
              <a:ext uri="{FF2B5EF4-FFF2-40B4-BE49-F238E27FC236}">
                <a16:creationId xmlns:a16="http://schemas.microsoft.com/office/drawing/2014/main" id="{C6B6B3D2-A623-4968-A8F4-6E2D13308CEA}"/>
              </a:ext>
            </a:extLst>
          </p:cNvPr>
          <p:cNvCxnSpPr>
            <a:cxnSpLocks/>
          </p:cNvCxnSpPr>
          <p:nvPr/>
        </p:nvCxnSpPr>
        <p:spPr bwMode="auto">
          <a:xfrm>
            <a:off x="7780871" y="2536319"/>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93" name="Straight Arrow Connector 92">
            <a:extLst>
              <a:ext uri="{FF2B5EF4-FFF2-40B4-BE49-F238E27FC236}">
                <a16:creationId xmlns:a16="http://schemas.microsoft.com/office/drawing/2014/main" id="{50BD58F0-D9D2-448D-A8FC-658FFF14ABA4}"/>
              </a:ext>
            </a:extLst>
          </p:cNvPr>
          <p:cNvCxnSpPr>
            <a:cxnSpLocks/>
          </p:cNvCxnSpPr>
          <p:nvPr/>
        </p:nvCxnSpPr>
        <p:spPr bwMode="auto">
          <a:xfrm>
            <a:off x="8154833" y="2230898"/>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94" name="Straight Arrow Connector 93">
            <a:extLst>
              <a:ext uri="{FF2B5EF4-FFF2-40B4-BE49-F238E27FC236}">
                <a16:creationId xmlns:a16="http://schemas.microsoft.com/office/drawing/2014/main" id="{011FFF27-A842-4905-80B9-618CEAD42937}"/>
              </a:ext>
            </a:extLst>
          </p:cNvPr>
          <p:cNvCxnSpPr>
            <a:cxnSpLocks/>
          </p:cNvCxnSpPr>
          <p:nvPr/>
        </p:nvCxnSpPr>
        <p:spPr bwMode="auto">
          <a:xfrm>
            <a:off x="3673730" y="2849395"/>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95" name="Straight Arrow Connector 94">
            <a:extLst>
              <a:ext uri="{FF2B5EF4-FFF2-40B4-BE49-F238E27FC236}">
                <a16:creationId xmlns:a16="http://schemas.microsoft.com/office/drawing/2014/main" id="{EC745670-5C33-4E45-A7FD-716F818D4252}"/>
              </a:ext>
            </a:extLst>
          </p:cNvPr>
          <p:cNvCxnSpPr>
            <a:cxnSpLocks/>
          </p:cNvCxnSpPr>
          <p:nvPr/>
        </p:nvCxnSpPr>
        <p:spPr bwMode="auto">
          <a:xfrm>
            <a:off x="3959510" y="2535543"/>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96" name="Straight Arrow Connector 95">
            <a:extLst>
              <a:ext uri="{FF2B5EF4-FFF2-40B4-BE49-F238E27FC236}">
                <a16:creationId xmlns:a16="http://schemas.microsoft.com/office/drawing/2014/main" id="{7B874103-D12C-4912-B59C-6034C43B3F6B}"/>
              </a:ext>
            </a:extLst>
          </p:cNvPr>
          <p:cNvCxnSpPr>
            <a:cxnSpLocks/>
          </p:cNvCxnSpPr>
          <p:nvPr/>
        </p:nvCxnSpPr>
        <p:spPr bwMode="auto">
          <a:xfrm>
            <a:off x="2304834" y="5295344"/>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97" name="Straight Arrow Connector 96">
            <a:extLst>
              <a:ext uri="{FF2B5EF4-FFF2-40B4-BE49-F238E27FC236}">
                <a16:creationId xmlns:a16="http://schemas.microsoft.com/office/drawing/2014/main" id="{70E49770-F9E2-49C7-BA00-DCAC664CE1DF}"/>
              </a:ext>
            </a:extLst>
          </p:cNvPr>
          <p:cNvCxnSpPr>
            <a:cxnSpLocks/>
          </p:cNvCxnSpPr>
          <p:nvPr/>
        </p:nvCxnSpPr>
        <p:spPr bwMode="auto">
          <a:xfrm>
            <a:off x="2741586" y="4987517"/>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98" name="Straight Arrow Connector 97">
            <a:extLst>
              <a:ext uri="{FF2B5EF4-FFF2-40B4-BE49-F238E27FC236}">
                <a16:creationId xmlns:a16="http://schemas.microsoft.com/office/drawing/2014/main" id="{0FBB19C7-1E69-4438-84A7-CF770EB20583}"/>
              </a:ext>
            </a:extLst>
          </p:cNvPr>
          <p:cNvCxnSpPr>
            <a:cxnSpLocks/>
          </p:cNvCxnSpPr>
          <p:nvPr/>
        </p:nvCxnSpPr>
        <p:spPr bwMode="auto">
          <a:xfrm>
            <a:off x="621311" y="5122206"/>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99" name="Straight Arrow Connector 98">
            <a:extLst>
              <a:ext uri="{FF2B5EF4-FFF2-40B4-BE49-F238E27FC236}">
                <a16:creationId xmlns:a16="http://schemas.microsoft.com/office/drawing/2014/main" id="{72BE73B8-DD03-4210-BE30-994A841B222E}"/>
              </a:ext>
            </a:extLst>
          </p:cNvPr>
          <p:cNvCxnSpPr>
            <a:cxnSpLocks/>
          </p:cNvCxnSpPr>
          <p:nvPr/>
        </p:nvCxnSpPr>
        <p:spPr bwMode="auto">
          <a:xfrm>
            <a:off x="1058063" y="4814379"/>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100" name="Straight Arrow Connector 99">
            <a:extLst>
              <a:ext uri="{FF2B5EF4-FFF2-40B4-BE49-F238E27FC236}">
                <a16:creationId xmlns:a16="http://schemas.microsoft.com/office/drawing/2014/main" id="{E36C50F7-19FB-4525-BE77-F309C6455FC6}"/>
              </a:ext>
            </a:extLst>
          </p:cNvPr>
          <p:cNvCxnSpPr>
            <a:cxnSpLocks/>
          </p:cNvCxnSpPr>
          <p:nvPr/>
        </p:nvCxnSpPr>
        <p:spPr bwMode="auto">
          <a:xfrm>
            <a:off x="4252839" y="5479443"/>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101" name="Straight Arrow Connector 100">
            <a:extLst>
              <a:ext uri="{FF2B5EF4-FFF2-40B4-BE49-F238E27FC236}">
                <a16:creationId xmlns:a16="http://schemas.microsoft.com/office/drawing/2014/main" id="{25E23EDE-9E68-4BC8-BB0F-5115AB3D3F29}"/>
              </a:ext>
            </a:extLst>
          </p:cNvPr>
          <p:cNvCxnSpPr>
            <a:cxnSpLocks/>
          </p:cNvCxnSpPr>
          <p:nvPr/>
        </p:nvCxnSpPr>
        <p:spPr bwMode="auto">
          <a:xfrm>
            <a:off x="4689591" y="5171616"/>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102" name="Straight Arrow Connector 101">
            <a:extLst>
              <a:ext uri="{FF2B5EF4-FFF2-40B4-BE49-F238E27FC236}">
                <a16:creationId xmlns:a16="http://schemas.microsoft.com/office/drawing/2014/main" id="{FD0C9BC1-CA94-4E05-B1EF-38245FE37F4F}"/>
              </a:ext>
            </a:extLst>
          </p:cNvPr>
          <p:cNvCxnSpPr>
            <a:cxnSpLocks/>
          </p:cNvCxnSpPr>
          <p:nvPr/>
        </p:nvCxnSpPr>
        <p:spPr bwMode="auto">
          <a:xfrm>
            <a:off x="5777775" y="559028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103" name="Straight Arrow Connector 102">
            <a:extLst>
              <a:ext uri="{FF2B5EF4-FFF2-40B4-BE49-F238E27FC236}">
                <a16:creationId xmlns:a16="http://schemas.microsoft.com/office/drawing/2014/main" id="{39AFD0D5-3FB8-44B1-A1CA-4157B00BBAA0}"/>
              </a:ext>
            </a:extLst>
          </p:cNvPr>
          <p:cNvCxnSpPr>
            <a:cxnSpLocks/>
          </p:cNvCxnSpPr>
          <p:nvPr/>
        </p:nvCxnSpPr>
        <p:spPr bwMode="auto">
          <a:xfrm>
            <a:off x="6214527" y="5282453"/>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104" name="Straight Arrow Connector 103">
            <a:extLst>
              <a:ext uri="{FF2B5EF4-FFF2-40B4-BE49-F238E27FC236}">
                <a16:creationId xmlns:a16="http://schemas.microsoft.com/office/drawing/2014/main" id="{B3D9D400-A206-4A55-915B-1A6527316FCE}"/>
              </a:ext>
            </a:extLst>
          </p:cNvPr>
          <p:cNvCxnSpPr>
            <a:cxnSpLocks/>
          </p:cNvCxnSpPr>
          <p:nvPr/>
        </p:nvCxnSpPr>
        <p:spPr bwMode="auto">
          <a:xfrm>
            <a:off x="7435154" y="5479035"/>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105" name="Straight Arrow Connector 104">
            <a:extLst>
              <a:ext uri="{FF2B5EF4-FFF2-40B4-BE49-F238E27FC236}">
                <a16:creationId xmlns:a16="http://schemas.microsoft.com/office/drawing/2014/main" id="{7D45B598-4869-49FC-9577-B0001E2A4BFC}"/>
              </a:ext>
            </a:extLst>
          </p:cNvPr>
          <p:cNvCxnSpPr>
            <a:cxnSpLocks/>
          </p:cNvCxnSpPr>
          <p:nvPr/>
        </p:nvCxnSpPr>
        <p:spPr bwMode="auto">
          <a:xfrm>
            <a:off x="7871906" y="5171208"/>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spTree>
    <p:extLst>
      <p:ext uri="{BB962C8B-B14F-4D97-AF65-F5344CB8AC3E}">
        <p14:creationId xmlns:p14="http://schemas.microsoft.com/office/powerpoint/2010/main" val="3275661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36576"/>
            <a:ext cx="12192000" cy="798576"/>
          </a:xfrm>
        </p:spPr>
        <p:txBody>
          <a:bodyPr/>
          <a:lstStyle/>
          <a:p>
            <a:r>
              <a:rPr lang="en-US" dirty="0"/>
              <a:t>Cause – Effect (Fishbone) Diagram. Why Less DUF in Spring 2020</a:t>
            </a:r>
          </a:p>
        </p:txBody>
      </p:sp>
      <p:sp>
        <p:nvSpPr>
          <p:cNvPr id="2" name="TextBox 1">
            <a:extLst>
              <a:ext uri="{FF2B5EF4-FFF2-40B4-BE49-F238E27FC236}">
                <a16:creationId xmlns:a16="http://schemas.microsoft.com/office/drawing/2014/main" id="{C6B90CF5-8068-41FE-B0EA-C2E732FE5911}"/>
              </a:ext>
            </a:extLst>
          </p:cNvPr>
          <p:cNvSpPr txBox="1"/>
          <p:nvPr/>
        </p:nvSpPr>
        <p:spPr>
          <a:xfrm>
            <a:off x="10637519" y="3131094"/>
            <a:ext cx="1445441" cy="1477328"/>
          </a:xfrm>
          <a:prstGeom prst="rect">
            <a:avLst/>
          </a:prstGeom>
          <a:noFill/>
          <a:ln w="38100">
            <a:solidFill>
              <a:schemeClr val="tx1"/>
            </a:solidFill>
          </a:ln>
        </p:spPr>
        <p:txBody>
          <a:bodyPr wrap="square" rtlCol="0">
            <a:spAutoFit/>
          </a:bodyPr>
          <a:lstStyle/>
          <a:p>
            <a:r>
              <a:rPr lang="en-US" dirty="0">
                <a:latin typeface="Book Antiqua" panose="02040602050305030304" pitchFamily="18" charset="0"/>
              </a:rPr>
              <a:t>Grades in Spring 2020 have significantly </a:t>
            </a:r>
          </a:p>
          <a:p>
            <a:r>
              <a:rPr lang="en-US" dirty="0">
                <a:latin typeface="Book Antiqua" panose="02040602050305030304" pitchFamily="18" charset="0"/>
              </a:rPr>
              <a:t>Increased</a:t>
            </a:r>
          </a:p>
        </p:txBody>
      </p:sp>
      <p:cxnSp>
        <p:nvCxnSpPr>
          <p:cNvPr id="6" name="Straight Arrow Connector 5">
            <a:extLst>
              <a:ext uri="{FF2B5EF4-FFF2-40B4-BE49-F238E27FC236}">
                <a16:creationId xmlns:a16="http://schemas.microsoft.com/office/drawing/2014/main" id="{7C0371F2-12BC-462F-9F9A-2F990303AD18}"/>
              </a:ext>
            </a:extLst>
          </p:cNvPr>
          <p:cNvCxnSpPr/>
          <p:nvPr/>
        </p:nvCxnSpPr>
        <p:spPr bwMode="auto">
          <a:xfrm>
            <a:off x="2362200" y="3592759"/>
            <a:ext cx="8153400" cy="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sp>
        <p:nvSpPr>
          <p:cNvPr id="16" name="Rectangle 15">
            <a:extLst>
              <a:ext uri="{FF2B5EF4-FFF2-40B4-BE49-F238E27FC236}">
                <a16:creationId xmlns:a16="http://schemas.microsoft.com/office/drawing/2014/main" id="{E77C23AB-6EB5-4A9B-9244-55B5FE325ECD}"/>
              </a:ext>
            </a:extLst>
          </p:cNvPr>
          <p:cNvSpPr/>
          <p:nvPr/>
        </p:nvSpPr>
        <p:spPr>
          <a:xfrm>
            <a:off x="7409116" y="760420"/>
            <a:ext cx="2871299" cy="369332"/>
          </a:xfrm>
          <a:prstGeom prst="rect">
            <a:avLst/>
          </a:prstGeom>
        </p:spPr>
        <p:txBody>
          <a:bodyPr wrap="none">
            <a:spAutoFit/>
          </a:bodyPr>
          <a:lstStyle/>
          <a:p>
            <a:r>
              <a:rPr lang="en-US" b="1" dirty="0">
                <a:latin typeface="Book Antiqua" panose="02040602050305030304" pitchFamily="18" charset="0"/>
              </a:rPr>
              <a:t>Students Studied Harder </a:t>
            </a:r>
          </a:p>
        </p:txBody>
      </p:sp>
      <p:sp>
        <p:nvSpPr>
          <p:cNvPr id="17" name="Rectangle 16">
            <a:extLst>
              <a:ext uri="{FF2B5EF4-FFF2-40B4-BE49-F238E27FC236}">
                <a16:creationId xmlns:a16="http://schemas.microsoft.com/office/drawing/2014/main" id="{653AF91A-1843-4967-A4E1-1C611B1A8182}"/>
              </a:ext>
            </a:extLst>
          </p:cNvPr>
          <p:cNvSpPr/>
          <p:nvPr/>
        </p:nvSpPr>
        <p:spPr>
          <a:xfrm>
            <a:off x="157894" y="776392"/>
            <a:ext cx="2980303" cy="369332"/>
          </a:xfrm>
          <a:prstGeom prst="rect">
            <a:avLst/>
          </a:prstGeom>
        </p:spPr>
        <p:txBody>
          <a:bodyPr wrap="none">
            <a:spAutoFit/>
          </a:bodyPr>
          <a:lstStyle/>
          <a:p>
            <a:r>
              <a:rPr lang="en-US" b="1" dirty="0">
                <a:latin typeface="Book Antiqua" panose="02040602050305030304" pitchFamily="18" charset="0"/>
              </a:rPr>
              <a:t>Academic Ethics Violation</a:t>
            </a:r>
          </a:p>
        </p:txBody>
      </p:sp>
      <p:grpSp>
        <p:nvGrpSpPr>
          <p:cNvPr id="24" name="Group 23">
            <a:extLst>
              <a:ext uri="{FF2B5EF4-FFF2-40B4-BE49-F238E27FC236}">
                <a16:creationId xmlns:a16="http://schemas.microsoft.com/office/drawing/2014/main" id="{C79A399E-53BB-4342-A7A9-918F950349FA}"/>
              </a:ext>
            </a:extLst>
          </p:cNvPr>
          <p:cNvGrpSpPr/>
          <p:nvPr/>
        </p:nvGrpSpPr>
        <p:grpSpPr>
          <a:xfrm>
            <a:off x="7947246" y="1137428"/>
            <a:ext cx="2286000" cy="2438400"/>
            <a:chOff x="7543800" y="1209841"/>
            <a:chExt cx="2286000" cy="2438400"/>
          </a:xfrm>
        </p:grpSpPr>
        <p:cxnSp>
          <p:nvCxnSpPr>
            <p:cNvPr id="8" name="Straight Arrow Connector 7">
              <a:extLst>
                <a:ext uri="{FF2B5EF4-FFF2-40B4-BE49-F238E27FC236}">
                  <a16:creationId xmlns:a16="http://schemas.microsoft.com/office/drawing/2014/main" id="{7384CF85-91FF-4380-9CFD-7CB9EDD92618}"/>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11" name="Straight Arrow Connector 10">
              <a:extLst>
                <a:ext uri="{FF2B5EF4-FFF2-40B4-BE49-F238E27FC236}">
                  <a16:creationId xmlns:a16="http://schemas.microsoft.com/office/drawing/2014/main" id="{A425868B-3E81-473F-BE3C-A4913EA073BD}"/>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0" name="Straight Arrow Connector 19">
              <a:extLst>
                <a:ext uri="{FF2B5EF4-FFF2-40B4-BE49-F238E27FC236}">
                  <a16:creationId xmlns:a16="http://schemas.microsoft.com/office/drawing/2014/main" id="{96CADB3D-6299-4364-80CA-F409A5ADD984}"/>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1" name="Straight Arrow Connector 20">
              <a:extLst>
                <a:ext uri="{FF2B5EF4-FFF2-40B4-BE49-F238E27FC236}">
                  <a16:creationId xmlns:a16="http://schemas.microsoft.com/office/drawing/2014/main" id="{D8239E78-9C1D-4BDD-AE45-90B7C34979EA}"/>
                </a:ext>
              </a:extLst>
            </p:cNvPr>
            <p:cNvCxnSpPr>
              <a:cxnSpLocks/>
            </p:cNvCxnSpPr>
            <p:nvPr/>
          </p:nvCxnSpPr>
          <p:spPr bwMode="auto">
            <a:xfrm>
              <a:off x="8096250" y="1989252"/>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26" name="Group 25">
            <a:extLst>
              <a:ext uri="{FF2B5EF4-FFF2-40B4-BE49-F238E27FC236}">
                <a16:creationId xmlns:a16="http://schemas.microsoft.com/office/drawing/2014/main" id="{628B7CD4-E879-431C-B5A6-BE8C8B8358D7}"/>
              </a:ext>
            </a:extLst>
          </p:cNvPr>
          <p:cNvGrpSpPr/>
          <p:nvPr/>
        </p:nvGrpSpPr>
        <p:grpSpPr>
          <a:xfrm>
            <a:off x="6008936" y="1115114"/>
            <a:ext cx="2286000" cy="2438400"/>
            <a:chOff x="7543800" y="1209841"/>
            <a:chExt cx="2286000" cy="2438400"/>
          </a:xfrm>
        </p:grpSpPr>
        <p:cxnSp>
          <p:nvCxnSpPr>
            <p:cNvPr id="27" name="Straight Arrow Connector 26">
              <a:extLst>
                <a:ext uri="{FF2B5EF4-FFF2-40B4-BE49-F238E27FC236}">
                  <a16:creationId xmlns:a16="http://schemas.microsoft.com/office/drawing/2014/main" id="{06CAC238-7349-4BCE-B84A-A571B03A9626}"/>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28" name="Straight Arrow Connector 27">
              <a:extLst>
                <a:ext uri="{FF2B5EF4-FFF2-40B4-BE49-F238E27FC236}">
                  <a16:creationId xmlns:a16="http://schemas.microsoft.com/office/drawing/2014/main" id="{5242CAAE-890F-4164-8FCA-90F025889482}"/>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29" name="Straight Arrow Connector 28">
              <a:extLst>
                <a:ext uri="{FF2B5EF4-FFF2-40B4-BE49-F238E27FC236}">
                  <a16:creationId xmlns:a16="http://schemas.microsoft.com/office/drawing/2014/main" id="{B1D29956-AC13-49FD-86A7-A4E20A809A3A}"/>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0" name="Straight Arrow Connector 29">
              <a:extLst>
                <a:ext uri="{FF2B5EF4-FFF2-40B4-BE49-F238E27FC236}">
                  <a16:creationId xmlns:a16="http://schemas.microsoft.com/office/drawing/2014/main" id="{E131DA6C-A2F6-40C6-B4DD-4C1CBC5822E4}"/>
                </a:ext>
              </a:extLst>
            </p:cNvPr>
            <p:cNvCxnSpPr>
              <a:cxnSpLocks/>
            </p:cNvCxnSpPr>
            <p:nvPr/>
          </p:nvCxnSpPr>
          <p:spPr bwMode="auto">
            <a:xfrm>
              <a:off x="8096250" y="1989252"/>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31" name="Group 30">
            <a:extLst>
              <a:ext uri="{FF2B5EF4-FFF2-40B4-BE49-F238E27FC236}">
                <a16:creationId xmlns:a16="http://schemas.microsoft.com/office/drawing/2014/main" id="{2791796B-E373-46D3-96DB-685FD135CEFC}"/>
              </a:ext>
            </a:extLst>
          </p:cNvPr>
          <p:cNvGrpSpPr/>
          <p:nvPr/>
        </p:nvGrpSpPr>
        <p:grpSpPr>
          <a:xfrm>
            <a:off x="4095522" y="1082618"/>
            <a:ext cx="2286000" cy="2438400"/>
            <a:chOff x="7543800" y="1209841"/>
            <a:chExt cx="2286000" cy="2438400"/>
          </a:xfrm>
        </p:grpSpPr>
        <p:cxnSp>
          <p:nvCxnSpPr>
            <p:cNvPr id="32" name="Straight Arrow Connector 31">
              <a:extLst>
                <a:ext uri="{FF2B5EF4-FFF2-40B4-BE49-F238E27FC236}">
                  <a16:creationId xmlns:a16="http://schemas.microsoft.com/office/drawing/2014/main" id="{D4E35FEC-7A93-442E-BB37-88C0EF2486DA}"/>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33" name="Straight Arrow Connector 32">
              <a:extLst>
                <a:ext uri="{FF2B5EF4-FFF2-40B4-BE49-F238E27FC236}">
                  <a16:creationId xmlns:a16="http://schemas.microsoft.com/office/drawing/2014/main" id="{9B0BBBF9-EE59-475B-82D0-0BF286E71790}"/>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4" name="Straight Arrow Connector 33">
              <a:extLst>
                <a:ext uri="{FF2B5EF4-FFF2-40B4-BE49-F238E27FC236}">
                  <a16:creationId xmlns:a16="http://schemas.microsoft.com/office/drawing/2014/main" id="{0C35634D-EBF8-4C6C-B99E-39C93C64FC73}"/>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5" name="Straight Arrow Connector 34">
              <a:extLst>
                <a:ext uri="{FF2B5EF4-FFF2-40B4-BE49-F238E27FC236}">
                  <a16:creationId xmlns:a16="http://schemas.microsoft.com/office/drawing/2014/main" id="{3A7A14ED-962A-4C06-8EA2-D0CC18DDC817}"/>
                </a:ext>
              </a:extLst>
            </p:cNvPr>
            <p:cNvCxnSpPr>
              <a:cxnSpLocks/>
            </p:cNvCxnSpPr>
            <p:nvPr/>
          </p:nvCxnSpPr>
          <p:spPr bwMode="auto">
            <a:xfrm>
              <a:off x="8096250" y="1989252"/>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36" name="Group 35">
            <a:extLst>
              <a:ext uri="{FF2B5EF4-FFF2-40B4-BE49-F238E27FC236}">
                <a16:creationId xmlns:a16="http://schemas.microsoft.com/office/drawing/2014/main" id="{2EB7CBB0-ACEB-4F48-B0C2-907F1E02AD0B}"/>
              </a:ext>
            </a:extLst>
          </p:cNvPr>
          <p:cNvGrpSpPr/>
          <p:nvPr/>
        </p:nvGrpSpPr>
        <p:grpSpPr>
          <a:xfrm rot="10800000" flipH="1">
            <a:off x="8009651" y="3724685"/>
            <a:ext cx="2282276" cy="2484940"/>
            <a:chOff x="7543800" y="1209841"/>
            <a:chExt cx="2286000" cy="2438400"/>
          </a:xfrm>
        </p:grpSpPr>
        <p:cxnSp>
          <p:nvCxnSpPr>
            <p:cNvPr id="37" name="Straight Arrow Connector 36">
              <a:extLst>
                <a:ext uri="{FF2B5EF4-FFF2-40B4-BE49-F238E27FC236}">
                  <a16:creationId xmlns:a16="http://schemas.microsoft.com/office/drawing/2014/main" id="{A31153F3-F126-4A7A-B8D2-A31474065133}"/>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38" name="Straight Arrow Connector 37">
              <a:extLst>
                <a:ext uri="{FF2B5EF4-FFF2-40B4-BE49-F238E27FC236}">
                  <a16:creationId xmlns:a16="http://schemas.microsoft.com/office/drawing/2014/main" id="{D9AD378E-496B-4616-9D3C-9A39B6F920B3}"/>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39" name="Straight Arrow Connector 38">
              <a:extLst>
                <a:ext uri="{FF2B5EF4-FFF2-40B4-BE49-F238E27FC236}">
                  <a16:creationId xmlns:a16="http://schemas.microsoft.com/office/drawing/2014/main" id="{C8708948-B2F2-498D-9243-90B34E3E9852}"/>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40" name="Straight Arrow Connector 39">
              <a:extLst>
                <a:ext uri="{FF2B5EF4-FFF2-40B4-BE49-F238E27FC236}">
                  <a16:creationId xmlns:a16="http://schemas.microsoft.com/office/drawing/2014/main" id="{7901DF07-BE81-4002-88B2-3E26059D559E}"/>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41" name="Rectangle 40">
            <a:extLst>
              <a:ext uri="{FF2B5EF4-FFF2-40B4-BE49-F238E27FC236}">
                <a16:creationId xmlns:a16="http://schemas.microsoft.com/office/drawing/2014/main" id="{F63191C5-046E-430D-AA6C-76817A4008D7}"/>
              </a:ext>
            </a:extLst>
          </p:cNvPr>
          <p:cNvSpPr/>
          <p:nvPr/>
        </p:nvSpPr>
        <p:spPr>
          <a:xfrm>
            <a:off x="5306311" y="715489"/>
            <a:ext cx="2121093" cy="369332"/>
          </a:xfrm>
          <a:prstGeom prst="rect">
            <a:avLst/>
          </a:prstGeom>
        </p:spPr>
        <p:txBody>
          <a:bodyPr wrap="none">
            <a:spAutoFit/>
          </a:bodyPr>
          <a:lstStyle/>
          <a:p>
            <a:r>
              <a:rPr lang="en-US" b="1" dirty="0">
                <a:latin typeface="Book Antiqua" panose="02040602050305030304" pitchFamily="18" charset="0"/>
              </a:rPr>
              <a:t>Open Book Exams</a:t>
            </a:r>
          </a:p>
        </p:txBody>
      </p:sp>
      <p:sp>
        <p:nvSpPr>
          <p:cNvPr id="43" name="Rectangle 42">
            <a:extLst>
              <a:ext uri="{FF2B5EF4-FFF2-40B4-BE49-F238E27FC236}">
                <a16:creationId xmlns:a16="http://schemas.microsoft.com/office/drawing/2014/main" id="{6BA52BE5-C5B3-423E-95A2-4609A4B16DA0}"/>
              </a:ext>
            </a:extLst>
          </p:cNvPr>
          <p:cNvSpPr/>
          <p:nvPr/>
        </p:nvSpPr>
        <p:spPr>
          <a:xfrm>
            <a:off x="8026556" y="6156662"/>
            <a:ext cx="1563248" cy="369332"/>
          </a:xfrm>
          <a:prstGeom prst="rect">
            <a:avLst/>
          </a:prstGeom>
        </p:spPr>
        <p:txBody>
          <a:bodyPr wrap="none">
            <a:spAutoFit/>
          </a:bodyPr>
          <a:lstStyle/>
          <a:p>
            <a:r>
              <a:rPr lang="en-US" b="1" dirty="0">
                <a:latin typeface="Book Antiqua" panose="02040602050305030304" pitchFamily="18" charset="0"/>
              </a:rPr>
              <a:t>Easier Exams</a:t>
            </a:r>
          </a:p>
        </p:txBody>
      </p:sp>
      <p:grpSp>
        <p:nvGrpSpPr>
          <p:cNvPr id="44" name="Group 43">
            <a:extLst>
              <a:ext uri="{FF2B5EF4-FFF2-40B4-BE49-F238E27FC236}">
                <a16:creationId xmlns:a16="http://schemas.microsoft.com/office/drawing/2014/main" id="{799D0E2C-F740-4588-A2DD-10F17A00C396}"/>
              </a:ext>
            </a:extLst>
          </p:cNvPr>
          <p:cNvGrpSpPr/>
          <p:nvPr/>
        </p:nvGrpSpPr>
        <p:grpSpPr>
          <a:xfrm rot="10800000" flipH="1">
            <a:off x="4263929" y="3751544"/>
            <a:ext cx="2282276" cy="2484940"/>
            <a:chOff x="7543800" y="1209841"/>
            <a:chExt cx="2286000" cy="2438400"/>
          </a:xfrm>
        </p:grpSpPr>
        <p:cxnSp>
          <p:nvCxnSpPr>
            <p:cNvPr id="45" name="Straight Arrow Connector 44">
              <a:extLst>
                <a:ext uri="{FF2B5EF4-FFF2-40B4-BE49-F238E27FC236}">
                  <a16:creationId xmlns:a16="http://schemas.microsoft.com/office/drawing/2014/main" id="{54D1A9BB-A7BF-4CBC-B1A3-3103E7621AD4}"/>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46" name="Straight Arrow Connector 45">
              <a:extLst>
                <a:ext uri="{FF2B5EF4-FFF2-40B4-BE49-F238E27FC236}">
                  <a16:creationId xmlns:a16="http://schemas.microsoft.com/office/drawing/2014/main" id="{4FA81571-23B1-4ADA-AD84-E2EFB6489DAD}"/>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47" name="Straight Arrow Connector 46">
              <a:extLst>
                <a:ext uri="{FF2B5EF4-FFF2-40B4-BE49-F238E27FC236}">
                  <a16:creationId xmlns:a16="http://schemas.microsoft.com/office/drawing/2014/main" id="{171DE8E4-3506-4A41-A953-B5398EE518F2}"/>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48" name="Straight Arrow Connector 47">
              <a:extLst>
                <a:ext uri="{FF2B5EF4-FFF2-40B4-BE49-F238E27FC236}">
                  <a16:creationId xmlns:a16="http://schemas.microsoft.com/office/drawing/2014/main" id="{1BF8CA41-8641-4690-8D58-3311F40BE618}"/>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49" name="Rectangle 48">
            <a:extLst>
              <a:ext uri="{FF2B5EF4-FFF2-40B4-BE49-F238E27FC236}">
                <a16:creationId xmlns:a16="http://schemas.microsoft.com/office/drawing/2014/main" id="{1C276189-DFAD-4C2D-94A5-4BC73A36C63A}"/>
              </a:ext>
            </a:extLst>
          </p:cNvPr>
          <p:cNvSpPr/>
          <p:nvPr/>
        </p:nvSpPr>
        <p:spPr>
          <a:xfrm>
            <a:off x="3669328" y="6189594"/>
            <a:ext cx="2454518" cy="369332"/>
          </a:xfrm>
          <a:prstGeom prst="rect">
            <a:avLst/>
          </a:prstGeom>
        </p:spPr>
        <p:txBody>
          <a:bodyPr wrap="none">
            <a:spAutoFit/>
          </a:bodyPr>
          <a:lstStyle/>
          <a:p>
            <a:r>
              <a:rPr lang="en-US" b="1" dirty="0">
                <a:latin typeface="Book Antiqua" panose="02040602050305030304" pitchFamily="18" charset="0"/>
              </a:rPr>
              <a:t>Faculty Taught Better</a:t>
            </a:r>
          </a:p>
        </p:txBody>
      </p:sp>
      <p:grpSp>
        <p:nvGrpSpPr>
          <p:cNvPr id="50" name="Group 49">
            <a:extLst>
              <a:ext uri="{FF2B5EF4-FFF2-40B4-BE49-F238E27FC236}">
                <a16:creationId xmlns:a16="http://schemas.microsoft.com/office/drawing/2014/main" id="{FADEE5AA-5F6A-47A2-BF2C-065E2D116D0A}"/>
              </a:ext>
            </a:extLst>
          </p:cNvPr>
          <p:cNvGrpSpPr/>
          <p:nvPr/>
        </p:nvGrpSpPr>
        <p:grpSpPr>
          <a:xfrm rot="10800000" flipH="1">
            <a:off x="2486551" y="3702799"/>
            <a:ext cx="2282276" cy="2484940"/>
            <a:chOff x="7543800" y="1209841"/>
            <a:chExt cx="2286000" cy="2438400"/>
          </a:xfrm>
        </p:grpSpPr>
        <p:cxnSp>
          <p:nvCxnSpPr>
            <p:cNvPr id="51" name="Straight Arrow Connector 50">
              <a:extLst>
                <a:ext uri="{FF2B5EF4-FFF2-40B4-BE49-F238E27FC236}">
                  <a16:creationId xmlns:a16="http://schemas.microsoft.com/office/drawing/2014/main" id="{507DF371-86BF-497F-9D5E-491D3897A938}"/>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52" name="Straight Arrow Connector 51">
              <a:extLst>
                <a:ext uri="{FF2B5EF4-FFF2-40B4-BE49-F238E27FC236}">
                  <a16:creationId xmlns:a16="http://schemas.microsoft.com/office/drawing/2014/main" id="{503AA5F1-2386-42D6-B075-4786B2609703}"/>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53" name="Straight Arrow Connector 52">
              <a:extLst>
                <a:ext uri="{FF2B5EF4-FFF2-40B4-BE49-F238E27FC236}">
                  <a16:creationId xmlns:a16="http://schemas.microsoft.com/office/drawing/2014/main" id="{84415DCC-71C1-4012-8987-5150BFC75F87}"/>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54" name="Straight Arrow Connector 53">
              <a:extLst>
                <a:ext uri="{FF2B5EF4-FFF2-40B4-BE49-F238E27FC236}">
                  <a16:creationId xmlns:a16="http://schemas.microsoft.com/office/drawing/2014/main" id="{A177726F-430B-44DF-95DC-08C89A87E0AE}"/>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
        <p:nvSpPr>
          <p:cNvPr id="55" name="Rectangle 54">
            <a:extLst>
              <a:ext uri="{FF2B5EF4-FFF2-40B4-BE49-F238E27FC236}">
                <a16:creationId xmlns:a16="http://schemas.microsoft.com/office/drawing/2014/main" id="{BBA1B41A-F6FD-4697-B08C-82BE84D00E01}"/>
              </a:ext>
            </a:extLst>
          </p:cNvPr>
          <p:cNvSpPr/>
          <p:nvPr/>
        </p:nvSpPr>
        <p:spPr>
          <a:xfrm>
            <a:off x="1708535" y="6219989"/>
            <a:ext cx="1960793" cy="369332"/>
          </a:xfrm>
          <a:prstGeom prst="rect">
            <a:avLst/>
          </a:prstGeom>
        </p:spPr>
        <p:txBody>
          <a:bodyPr wrap="none">
            <a:spAutoFit/>
          </a:bodyPr>
          <a:lstStyle/>
          <a:p>
            <a:r>
              <a:rPr lang="en-US" b="1" dirty="0">
                <a:latin typeface="Book Antiqua" panose="02040602050305030304" pitchFamily="18" charset="0"/>
              </a:rPr>
              <a:t>System Changed</a:t>
            </a:r>
          </a:p>
        </p:txBody>
      </p:sp>
      <p:sp>
        <p:nvSpPr>
          <p:cNvPr id="42" name="Rectangle 41">
            <a:extLst>
              <a:ext uri="{FF2B5EF4-FFF2-40B4-BE49-F238E27FC236}">
                <a16:creationId xmlns:a16="http://schemas.microsoft.com/office/drawing/2014/main" id="{40912C5E-C6E1-47EE-9742-1D9302784B6F}"/>
              </a:ext>
            </a:extLst>
          </p:cNvPr>
          <p:cNvSpPr/>
          <p:nvPr/>
        </p:nvSpPr>
        <p:spPr>
          <a:xfrm>
            <a:off x="6155942" y="6178300"/>
            <a:ext cx="1883849" cy="369332"/>
          </a:xfrm>
          <a:prstGeom prst="rect">
            <a:avLst/>
          </a:prstGeom>
        </p:spPr>
        <p:txBody>
          <a:bodyPr wrap="none">
            <a:spAutoFit/>
          </a:bodyPr>
          <a:lstStyle/>
          <a:p>
            <a:r>
              <a:rPr lang="en-US" b="1" dirty="0">
                <a:latin typeface="Book Antiqua" panose="02040602050305030304" pitchFamily="18" charset="0"/>
              </a:rPr>
              <a:t>Easier Grading </a:t>
            </a:r>
          </a:p>
        </p:txBody>
      </p:sp>
      <p:sp>
        <p:nvSpPr>
          <p:cNvPr id="56" name="Rectangle 55">
            <a:extLst>
              <a:ext uri="{FF2B5EF4-FFF2-40B4-BE49-F238E27FC236}">
                <a16:creationId xmlns:a16="http://schemas.microsoft.com/office/drawing/2014/main" id="{07D4505B-F2AE-4924-AB58-C874A672E6AB}"/>
              </a:ext>
            </a:extLst>
          </p:cNvPr>
          <p:cNvSpPr/>
          <p:nvPr/>
        </p:nvSpPr>
        <p:spPr>
          <a:xfrm>
            <a:off x="3163536" y="753891"/>
            <a:ext cx="2121093" cy="369332"/>
          </a:xfrm>
          <a:prstGeom prst="rect">
            <a:avLst/>
          </a:prstGeom>
        </p:spPr>
        <p:txBody>
          <a:bodyPr wrap="none">
            <a:spAutoFit/>
          </a:bodyPr>
          <a:lstStyle/>
          <a:p>
            <a:r>
              <a:rPr lang="en-US" b="1" dirty="0">
                <a:latin typeface="Book Antiqua" panose="02040602050305030304" pitchFamily="18" charset="0"/>
              </a:rPr>
              <a:t>Tough Job Market</a:t>
            </a:r>
          </a:p>
        </p:txBody>
      </p:sp>
      <p:grpSp>
        <p:nvGrpSpPr>
          <p:cNvPr id="57" name="Group 56">
            <a:extLst>
              <a:ext uri="{FF2B5EF4-FFF2-40B4-BE49-F238E27FC236}">
                <a16:creationId xmlns:a16="http://schemas.microsoft.com/office/drawing/2014/main" id="{728424FD-7C8C-4B0A-97E0-6C8625255C86}"/>
              </a:ext>
            </a:extLst>
          </p:cNvPr>
          <p:cNvGrpSpPr/>
          <p:nvPr/>
        </p:nvGrpSpPr>
        <p:grpSpPr>
          <a:xfrm rot="10800000" flipH="1">
            <a:off x="6242915" y="3698215"/>
            <a:ext cx="2282276" cy="2484940"/>
            <a:chOff x="7543800" y="1209841"/>
            <a:chExt cx="2286000" cy="2438400"/>
          </a:xfrm>
        </p:grpSpPr>
        <p:cxnSp>
          <p:nvCxnSpPr>
            <p:cNvPr id="58" name="Straight Arrow Connector 57">
              <a:extLst>
                <a:ext uri="{FF2B5EF4-FFF2-40B4-BE49-F238E27FC236}">
                  <a16:creationId xmlns:a16="http://schemas.microsoft.com/office/drawing/2014/main" id="{FA883D44-7A1E-40E7-9F4D-534FED4E375F}"/>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59" name="Straight Arrow Connector 58">
              <a:extLst>
                <a:ext uri="{FF2B5EF4-FFF2-40B4-BE49-F238E27FC236}">
                  <a16:creationId xmlns:a16="http://schemas.microsoft.com/office/drawing/2014/main" id="{698B189B-5854-44A0-84F9-4DB7E5E503DB}"/>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0" name="Straight Arrow Connector 59">
              <a:extLst>
                <a:ext uri="{FF2B5EF4-FFF2-40B4-BE49-F238E27FC236}">
                  <a16:creationId xmlns:a16="http://schemas.microsoft.com/office/drawing/2014/main" id="{74F5CD45-8B5E-40EA-97F8-56131B47F9C1}"/>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1" name="Straight Arrow Connector 60">
              <a:extLst>
                <a:ext uri="{FF2B5EF4-FFF2-40B4-BE49-F238E27FC236}">
                  <a16:creationId xmlns:a16="http://schemas.microsoft.com/office/drawing/2014/main" id="{41741237-9678-460C-95E7-992DAB8F8F1D}"/>
                </a:ext>
              </a:extLst>
            </p:cNvPr>
            <p:cNvCxnSpPr>
              <a:cxnSpLocks/>
            </p:cNvCxnSpPr>
            <p:nvPr/>
          </p:nvCxnSpPr>
          <p:spPr bwMode="auto">
            <a:xfrm rot="10800000" flipH="1">
              <a:off x="7938413" y="2319229"/>
              <a:ext cx="239077" cy="32786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grpSp>
        <p:nvGrpSpPr>
          <p:cNvPr id="62" name="Group 61">
            <a:extLst>
              <a:ext uri="{FF2B5EF4-FFF2-40B4-BE49-F238E27FC236}">
                <a16:creationId xmlns:a16="http://schemas.microsoft.com/office/drawing/2014/main" id="{5F229FA8-CD77-4A45-A17B-3EE7AD5F31F5}"/>
              </a:ext>
            </a:extLst>
          </p:cNvPr>
          <p:cNvGrpSpPr/>
          <p:nvPr/>
        </p:nvGrpSpPr>
        <p:grpSpPr>
          <a:xfrm>
            <a:off x="1499558" y="1099340"/>
            <a:ext cx="2286000" cy="2438400"/>
            <a:chOff x="7543800" y="1209841"/>
            <a:chExt cx="2286000" cy="2438400"/>
          </a:xfrm>
        </p:grpSpPr>
        <p:cxnSp>
          <p:nvCxnSpPr>
            <p:cNvPr id="63" name="Straight Arrow Connector 62">
              <a:extLst>
                <a:ext uri="{FF2B5EF4-FFF2-40B4-BE49-F238E27FC236}">
                  <a16:creationId xmlns:a16="http://schemas.microsoft.com/office/drawing/2014/main" id="{3E723152-8A09-42CD-8E68-862D25A56473}"/>
                </a:ext>
              </a:extLst>
            </p:cNvPr>
            <p:cNvCxnSpPr>
              <a:cxnSpLocks/>
            </p:cNvCxnSpPr>
            <p:nvPr/>
          </p:nvCxnSpPr>
          <p:spPr bwMode="auto">
            <a:xfrm>
              <a:off x="8382000" y="1209841"/>
              <a:ext cx="1447800" cy="2438400"/>
            </a:xfrm>
            <a:prstGeom prst="straightConnector1">
              <a:avLst/>
            </a:prstGeom>
            <a:solidFill>
              <a:schemeClr val="accent1"/>
            </a:solidFill>
            <a:ln w="57150" cap="flat" cmpd="sng" algn="ctr">
              <a:solidFill>
                <a:schemeClr val="tx1"/>
              </a:solidFill>
              <a:prstDash val="solid"/>
              <a:round/>
              <a:headEnd type="none" w="med" len="med"/>
              <a:tailEnd type="arrow" w="med" len="med"/>
            </a:ln>
            <a:effectLst/>
          </p:spPr>
        </p:cxnSp>
        <p:cxnSp>
          <p:nvCxnSpPr>
            <p:cNvPr id="64" name="Straight Arrow Connector 63">
              <a:extLst>
                <a:ext uri="{FF2B5EF4-FFF2-40B4-BE49-F238E27FC236}">
                  <a16:creationId xmlns:a16="http://schemas.microsoft.com/office/drawing/2014/main" id="{7AF7132D-0110-44E4-A412-61614CAF868F}"/>
                </a:ext>
              </a:extLst>
            </p:cNvPr>
            <p:cNvCxnSpPr>
              <a:cxnSpLocks/>
            </p:cNvCxnSpPr>
            <p:nvPr/>
          </p:nvCxnSpPr>
          <p:spPr bwMode="auto">
            <a:xfrm>
              <a:off x="7543800" y="16764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5" name="Straight Arrow Connector 64">
              <a:extLst>
                <a:ext uri="{FF2B5EF4-FFF2-40B4-BE49-F238E27FC236}">
                  <a16:creationId xmlns:a16="http://schemas.microsoft.com/office/drawing/2014/main" id="{22227ADF-4193-46EA-B65D-AC8C95E77BFE}"/>
                </a:ext>
              </a:extLst>
            </p:cNvPr>
            <p:cNvCxnSpPr>
              <a:cxnSpLocks/>
            </p:cNvCxnSpPr>
            <p:nvPr/>
          </p:nvCxnSpPr>
          <p:spPr bwMode="auto">
            <a:xfrm>
              <a:off x="7829550" y="2286000"/>
              <a:ext cx="110490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cxnSp>
          <p:nvCxnSpPr>
            <p:cNvPr id="66" name="Straight Arrow Connector 65">
              <a:extLst>
                <a:ext uri="{FF2B5EF4-FFF2-40B4-BE49-F238E27FC236}">
                  <a16:creationId xmlns:a16="http://schemas.microsoft.com/office/drawing/2014/main" id="{AE909D0B-D173-4922-A666-74ADA46ACC6E}"/>
                </a:ext>
              </a:extLst>
            </p:cNvPr>
            <p:cNvCxnSpPr>
              <a:cxnSpLocks/>
            </p:cNvCxnSpPr>
            <p:nvPr/>
          </p:nvCxnSpPr>
          <p:spPr bwMode="auto">
            <a:xfrm>
              <a:off x="8096250" y="1989252"/>
              <a:ext cx="165735" cy="260988"/>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412369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2B4FEE9-E22E-447A-9A4A-9AE0CBAEA35A}"/>
              </a:ext>
            </a:extLst>
          </p:cNvPr>
          <p:cNvSpPr txBox="1">
            <a:spLocks noChangeArrowheads="1"/>
          </p:cNvSpPr>
          <p:nvPr/>
        </p:nvSpPr>
        <p:spPr bwMode="gray">
          <a:xfrm>
            <a:off x="-1" y="12192"/>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kern="0" dirty="0"/>
              <a:t>Recorded Lecture- Part 1/3 Introduction </a:t>
            </a:r>
            <a:r>
              <a:rPr lang="en-US" sz="2400" kern="0" dirty="0">
                <a:highlight>
                  <a:srgbClr val="A80000"/>
                </a:highlight>
              </a:rPr>
              <a:t> </a:t>
            </a:r>
            <a:r>
              <a:rPr lang="en-US" sz="2400" dirty="0">
                <a:highlight>
                  <a:srgbClr val="A80000"/>
                </a:highlight>
                <a:hlinkClick r:id="rId3"/>
              </a:rPr>
              <a:t>https://youtu.be/n_-LajBg_NQ</a:t>
            </a:r>
            <a:r>
              <a:rPr lang="en-US" sz="2400" kern="0" dirty="0">
                <a:highlight>
                  <a:srgbClr val="A80000"/>
                </a:highlight>
              </a:rPr>
              <a:t> </a:t>
            </a:r>
          </a:p>
        </p:txBody>
      </p:sp>
      <p:pic>
        <p:nvPicPr>
          <p:cNvPr id="3" name="Online Media 2" title="Quality-1/3. Quality Costs">
            <a:hlinkClick r:id="" action="ppaction://media"/>
            <a:extLst>
              <a:ext uri="{FF2B5EF4-FFF2-40B4-BE49-F238E27FC236}">
                <a16:creationId xmlns:a16="http://schemas.microsoft.com/office/drawing/2014/main" id="{ACCB098B-4983-46E4-BF3D-D08B7F3332B7}"/>
              </a:ext>
            </a:extLst>
          </p:cNvPr>
          <p:cNvPicPr>
            <a:picLocks noRot="1" noChangeAspect="1"/>
          </p:cNvPicPr>
          <p:nvPr>
            <a:videoFile r:link="rId1"/>
          </p:nvPr>
        </p:nvPicPr>
        <p:blipFill>
          <a:blip r:embed="rId4"/>
          <a:stretch>
            <a:fillRect/>
          </a:stretch>
        </p:blipFill>
        <p:spPr>
          <a:xfrm>
            <a:off x="1034965" y="838200"/>
            <a:ext cx="10122069" cy="5693664"/>
          </a:xfrm>
          <a:prstGeom prst="rect">
            <a:avLst/>
          </a:prstGeom>
        </p:spPr>
      </p:pic>
      <p:pic>
        <p:nvPicPr>
          <p:cNvPr id="4" name="Picture 3">
            <a:extLst>
              <a:ext uri="{FF2B5EF4-FFF2-40B4-BE49-F238E27FC236}">
                <a16:creationId xmlns:a16="http://schemas.microsoft.com/office/drawing/2014/main" id="{5EBDA6E7-9029-4886-A995-C45D15C43F82}"/>
              </a:ext>
            </a:extLst>
          </p:cNvPr>
          <p:cNvPicPr>
            <a:picLocks noChangeAspect="1"/>
          </p:cNvPicPr>
          <p:nvPr/>
        </p:nvPicPr>
        <p:blipFill>
          <a:blip r:embed="rId5"/>
          <a:stretch>
            <a:fillRect/>
          </a:stretch>
        </p:blipFill>
        <p:spPr>
          <a:xfrm>
            <a:off x="11201401" y="990600"/>
            <a:ext cx="990758" cy="619223"/>
          </a:xfrm>
          <a:prstGeom prst="rect">
            <a:avLst/>
          </a:prstGeom>
        </p:spPr>
      </p:pic>
      <p:pic>
        <p:nvPicPr>
          <p:cNvPr id="5" name="Picture 4">
            <a:extLst>
              <a:ext uri="{FF2B5EF4-FFF2-40B4-BE49-F238E27FC236}">
                <a16:creationId xmlns:a16="http://schemas.microsoft.com/office/drawing/2014/main" id="{9465BF8E-9837-4A40-9F95-6A94A4AB4772}"/>
              </a:ext>
            </a:extLst>
          </p:cNvPr>
          <p:cNvPicPr>
            <a:picLocks noChangeAspect="1"/>
          </p:cNvPicPr>
          <p:nvPr/>
        </p:nvPicPr>
        <p:blipFill>
          <a:blip r:embed="rId5"/>
          <a:stretch>
            <a:fillRect/>
          </a:stretch>
        </p:blipFill>
        <p:spPr>
          <a:xfrm>
            <a:off x="40683" y="5791200"/>
            <a:ext cx="946867" cy="591791"/>
          </a:xfrm>
          <a:prstGeom prst="rect">
            <a:avLst/>
          </a:prstGeom>
        </p:spPr>
      </p:pic>
    </p:spTree>
    <p:extLst>
      <p:ext uri="{BB962C8B-B14F-4D97-AF65-F5344CB8AC3E}">
        <p14:creationId xmlns:p14="http://schemas.microsoft.com/office/powerpoint/2010/main" val="8192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a:xfrm>
            <a:off x="0" y="0"/>
            <a:ext cx="12192000" cy="762000"/>
          </a:xfrm>
          <a:prstGeom prst="rect">
            <a:avLst/>
          </a:prstGeom>
        </p:spPr>
        <p:txBody>
          <a:bodyPr/>
          <a:lstStyle/>
          <a:p>
            <a:r>
              <a:rPr lang="en-US" dirty="0"/>
              <a:t>The Garage Door Manufacturer</a:t>
            </a:r>
          </a:p>
        </p:txBody>
      </p:sp>
      <p:sp>
        <p:nvSpPr>
          <p:cNvPr id="14340" name="Rectangle 3"/>
          <p:cNvSpPr>
            <a:spLocks noGrp="1" noChangeArrowheads="1"/>
          </p:cNvSpPr>
          <p:nvPr>
            <p:ph type="body" idx="4294967295"/>
          </p:nvPr>
        </p:nvSpPr>
        <p:spPr bwMode="auto">
          <a:xfrm>
            <a:off x="0" y="774192"/>
            <a:ext cx="12192000" cy="57790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600"/>
              </a:spcBef>
            </a:pPr>
            <a:r>
              <a:rPr lang="en-US" dirty="0"/>
              <a:t>In a manufacturing or service </a:t>
            </a:r>
          </a:p>
          <a:p>
            <a:pPr lvl="1">
              <a:spcBef>
                <a:spcPts val="600"/>
              </a:spcBef>
            </a:pPr>
            <a:r>
              <a:rPr lang="en-US" dirty="0"/>
              <a:t>Product or service quality may be lower than expectations</a:t>
            </a:r>
          </a:p>
          <a:p>
            <a:pPr lvl="1">
              <a:spcBef>
                <a:spcPts val="600"/>
              </a:spcBef>
            </a:pPr>
            <a:r>
              <a:rPr lang="en-US" dirty="0"/>
              <a:t>Price may be higher than expectations </a:t>
            </a:r>
          </a:p>
          <a:p>
            <a:pPr lvl="1">
              <a:spcBef>
                <a:spcPts val="600"/>
              </a:spcBef>
            </a:pPr>
            <a:r>
              <a:rPr lang="en-US" dirty="0"/>
              <a:t>Products and services may not be delivered on-time</a:t>
            </a:r>
          </a:p>
          <a:p>
            <a:pPr lvl="1">
              <a:spcBef>
                <a:spcPts val="600"/>
              </a:spcBef>
            </a:pPr>
            <a:r>
              <a:rPr lang="en-US" dirty="0"/>
              <a:t>After sales service may be at a low level</a:t>
            </a:r>
          </a:p>
          <a:p>
            <a:pPr>
              <a:spcBef>
                <a:spcPts val="600"/>
              </a:spcBef>
            </a:pPr>
            <a:r>
              <a:rPr lang="en-US" dirty="0"/>
              <a:t>We can not rely of subjective statements and opinions</a:t>
            </a:r>
          </a:p>
          <a:p>
            <a:pPr lvl="1">
              <a:lnSpc>
                <a:spcPct val="90000"/>
              </a:lnSpc>
              <a:spcBef>
                <a:spcPts val="600"/>
              </a:spcBef>
            </a:pPr>
            <a:r>
              <a:rPr lang="en-US" dirty="0"/>
              <a:t>We need to collect data on performance measures that drive customer satisfaction</a:t>
            </a:r>
          </a:p>
          <a:p>
            <a:pPr lvl="1">
              <a:lnSpc>
                <a:spcPct val="90000"/>
              </a:lnSpc>
              <a:spcBef>
                <a:spcPts val="600"/>
              </a:spcBef>
            </a:pPr>
            <a:r>
              <a:rPr lang="en-US" dirty="0"/>
              <a:t>Quality, Cost, Time, Variety</a:t>
            </a:r>
          </a:p>
          <a:p>
            <a:r>
              <a:rPr lang="en-US" dirty="0"/>
              <a:t>Processes with greater variability are judged less satisfactory than those with consistent, predictable performance. </a:t>
            </a:r>
          </a:p>
          <a:p>
            <a:r>
              <a:rPr lang="en-US" dirty="0"/>
              <a:t>All internal and external performance measures display vary from time to time. </a:t>
            </a:r>
          </a:p>
          <a:p>
            <a:pPr lvl="1"/>
            <a:r>
              <a:rPr lang="en-US" dirty="0"/>
              <a:t>External Measurements - customer satisfaction, product rankings, customer complaints.</a:t>
            </a:r>
          </a:p>
          <a:p>
            <a:pPr lvl="1"/>
            <a:r>
              <a:rPr lang="en-US" dirty="0"/>
              <a:t>Internal Measurements - flow unit cost, quality, time, and variety. </a:t>
            </a:r>
          </a:p>
          <a:p>
            <a:pPr lvl="1">
              <a:lnSpc>
                <a:spcPct val="90000"/>
              </a:lnSpc>
              <a:spcBef>
                <a:spcPts val="600"/>
              </a:spcBef>
            </a:pPr>
            <a:endParaRPr lang="en-US" dirty="0"/>
          </a:p>
          <a:p>
            <a:pPr marL="0" indent="0">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a:xfrm>
            <a:off x="0" y="0"/>
            <a:ext cx="12192000" cy="723900"/>
          </a:xfrm>
          <a:prstGeom prst="rect">
            <a:avLst/>
          </a:prstGeom>
        </p:spPr>
        <p:txBody>
          <a:bodyPr/>
          <a:lstStyle/>
          <a:p>
            <a:pPr eaLnBrk="1" hangingPunct="1"/>
            <a:r>
              <a:rPr lang="en-US" dirty="0"/>
              <a:t>Performance Variability</a:t>
            </a:r>
          </a:p>
        </p:txBody>
      </p:sp>
      <p:sp>
        <p:nvSpPr>
          <p:cNvPr id="14340" name="Rectangle 3"/>
          <p:cNvSpPr>
            <a:spLocks noGrp="1" noChangeArrowheads="1"/>
          </p:cNvSpPr>
          <p:nvPr>
            <p:ph type="body" idx="4294967295"/>
          </p:nvPr>
        </p:nvSpPr>
        <p:spPr bwMode="auto">
          <a:xfrm>
            <a:off x="15240" y="762000"/>
            <a:ext cx="1217676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dirty="0"/>
              <a:t>We cannot avoid random variations, but (</a:t>
            </a:r>
            <a:r>
              <a:rPr lang="en-US" i="1" dirty="0"/>
              <a:t>i</a:t>
            </a:r>
            <a:r>
              <a:rPr lang="en-US" dirty="0"/>
              <a:t>) we can differentiate them from systematic vitiations, and (</a:t>
            </a:r>
            <a:r>
              <a:rPr lang="en-US" i="1" dirty="0"/>
              <a:t>ii</a:t>
            </a:r>
            <a:r>
              <a:rPr lang="en-US" dirty="0"/>
              <a:t>) we can make changes in the system (better methods, better equipment and technology, appropriate and continual training, and better management to reduce them. </a:t>
            </a:r>
          </a:p>
          <a:p>
            <a:r>
              <a:rPr lang="en-US" dirty="0"/>
              <a:t>Sources of Variability</a:t>
            </a:r>
          </a:p>
          <a:p>
            <a:pPr lvl="1"/>
            <a:r>
              <a:rPr lang="en-US" dirty="0"/>
              <a:t>Internal: imprecise equipment, lack of adequate training for workers, and lack of well-designed standard methods of operations.</a:t>
            </a:r>
          </a:p>
          <a:p>
            <a:pPr lvl="1"/>
            <a:r>
              <a:rPr lang="en-US" dirty="0"/>
              <a:t>External: unreliable suppliers, inconsistency in raw materials and components, change in customer preferences, change in the business ecosystem.</a:t>
            </a:r>
          </a:p>
          <a:p>
            <a:r>
              <a:rPr lang="en-US" dirty="0"/>
              <a:t>A discrepancy between the actual and the expected performance often leads to cost↑, flow time↑, quality↓, variety ↓</a:t>
            </a:r>
            <a:r>
              <a:rPr lang="en-US" dirty="0">
                <a:sym typeface="Wingdings" pitchFamily="2" charset="2"/>
              </a:rPr>
              <a:t>  and is finally translated into </a:t>
            </a:r>
            <a:r>
              <a:rPr lang="en-US" dirty="0"/>
              <a:t>dissatisfied customers. </a:t>
            </a:r>
          </a:p>
          <a:p>
            <a:r>
              <a:rPr lang="en-US" dirty="0"/>
              <a:t>In general, a product is classified as defective if its cost, quality, availability or flow time differ significantly from their expected values. Again, these are </a:t>
            </a:r>
            <a:r>
              <a:rPr lang="en-US" dirty="0">
                <a:sym typeface="Wingdings" pitchFamily="2" charset="2"/>
              </a:rPr>
              <a:t>finally translated into </a:t>
            </a:r>
            <a:r>
              <a:rPr lang="en-US" dirty="0"/>
              <a:t>dissatisfied customers.</a:t>
            </a:r>
          </a:p>
        </p:txBody>
      </p:sp>
    </p:spTree>
    <p:extLst>
      <p:ext uri="{BB962C8B-B14F-4D97-AF65-F5344CB8AC3E}">
        <p14:creationId xmlns:p14="http://schemas.microsoft.com/office/powerpoint/2010/main" val="240905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2"/>
          <p:cNvSpPr>
            <a:spLocks noGrp="1" noChangeArrowheads="1"/>
          </p:cNvSpPr>
          <p:nvPr>
            <p:ph type="title" idx="4294967295"/>
          </p:nvPr>
        </p:nvSpPr>
        <p:spPr>
          <a:xfrm>
            <a:off x="0" y="0"/>
            <a:ext cx="12192000" cy="762000"/>
          </a:xfrm>
          <a:prstGeom prst="rect">
            <a:avLst/>
          </a:prstGeom>
        </p:spPr>
        <p:txBody>
          <a:bodyPr/>
          <a:lstStyle/>
          <a:p>
            <a:r>
              <a:rPr lang="en-US" dirty="0"/>
              <a:t>Cost of Quality Assurance: Appraisal &amp; Prevention Costs</a:t>
            </a:r>
          </a:p>
        </p:txBody>
      </p:sp>
      <p:sp>
        <p:nvSpPr>
          <p:cNvPr id="81923" name="Rectangle 3"/>
          <p:cNvSpPr>
            <a:spLocks noGrp="1" noChangeArrowheads="1"/>
          </p:cNvSpPr>
          <p:nvPr>
            <p:ph type="body" idx="4294967295"/>
          </p:nvPr>
        </p:nvSpPr>
        <p:spPr bwMode="auto">
          <a:xfrm>
            <a:off x="0" y="762000"/>
            <a:ext cx="12192000" cy="571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514350" indent="-457200"/>
            <a:r>
              <a:rPr lang="en-US" b="1" dirty="0"/>
              <a:t>Quality of Design. </a:t>
            </a:r>
            <a:r>
              <a:rPr lang="en-US" dirty="0"/>
              <a:t>How well product specifications aim to meet customer requirements (what we promise consumers ~ in terms of what the product can do).</a:t>
            </a:r>
          </a:p>
          <a:p>
            <a:pPr marL="514350" indent="-457200"/>
            <a:r>
              <a:rPr lang="en-US" b="1" dirty="0"/>
              <a:t>Quality of Conformance</a:t>
            </a:r>
            <a:r>
              <a:rPr lang="en-US" dirty="0"/>
              <a:t>. How closely the actual product conforms to the chosen design specifications. </a:t>
            </a:r>
            <a:endParaRPr lang="en-US" sz="1400" dirty="0"/>
          </a:p>
          <a:p>
            <a:pPr marL="514350" indent="-457200"/>
            <a:r>
              <a:rPr lang="en-US" b="1" dirty="0"/>
              <a:t>Prevention Costs. </a:t>
            </a:r>
            <a:r>
              <a:rPr lang="en-US" dirty="0"/>
              <a:t>Prevention costs are incurred to make sure that everything is perfect in the first place and to prevent future problems. These costs are associated with the process design, method design, training of employers, technology implementation, managerial practices, and continuous improvement. Method improvement and training workers to perform their jobs are essential parts of the prevention costs. Costs of making sure that things are good.</a:t>
            </a:r>
          </a:p>
          <a:p>
            <a:pPr marL="514350" indent="-457200"/>
            <a:r>
              <a:rPr lang="en-US" b="1" dirty="0"/>
              <a:t>Appraisal Costs. </a:t>
            </a:r>
            <a:r>
              <a:rPr lang="en-US" dirty="0"/>
              <a:t>Costs that are incurred to ensure that the processes are performed as expected. Prevention costs are to make sure that the processes are good. Appraisal costs are to make sure that the processes remain good. Evaluation incoming material, processes, products and services against expectations. Costs of making sure that good things remain good. </a:t>
            </a:r>
          </a:p>
        </p:txBody>
      </p:sp>
    </p:spTree>
    <p:extLst>
      <p:ext uri="{BB962C8B-B14F-4D97-AF65-F5344CB8AC3E}">
        <p14:creationId xmlns:p14="http://schemas.microsoft.com/office/powerpoint/2010/main" val="154234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a:xfrm>
            <a:off x="0" y="0"/>
            <a:ext cx="12192000" cy="762000"/>
          </a:xfrm>
          <a:prstGeom prst="rect">
            <a:avLst/>
          </a:prstGeom>
        </p:spPr>
        <p:txBody>
          <a:bodyPr/>
          <a:lstStyle/>
          <a:p>
            <a:r>
              <a:rPr lang="en-US" sz="3400" dirty="0"/>
              <a:t>Cost of Quality Non-Conformance: Internal &amp; External Failure Costs</a:t>
            </a:r>
          </a:p>
        </p:txBody>
      </p:sp>
      <p:sp>
        <p:nvSpPr>
          <p:cNvPr id="14340" name="Rectangle 3"/>
          <p:cNvSpPr>
            <a:spLocks noGrp="1" noChangeArrowheads="1"/>
          </p:cNvSpPr>
          <p:nvPr>
            <p:ph type="body" idx="4294967295"/>
          </p:nvPr>
        </p:nvSpPr>
        <p:spPr bwMode="auto">
          <a:xfrm>
            <a:off x="0" y="774192"/>
            <a:ext cx="12192000" cy="57790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600"/>
              </a:spcBef>
              <a:buNone/>
            </a:pPr>
            <a:r>
              <a:rPr lang="en-US" b="1" dirty="0"/>
              <a:t>Internal failure costs. </a:t>
            </a:r>
            <a:r>
              <a:rPr lang="en-US" dirty="0"/>
              <a:t>Costs to remedy defects discovered before the product or service is delivered to the customer. They are mostly include (i) rework cost to correct defective material, parts, products, and services, and (ii) scrap costs to either dispose or sell at substantially low price. </a:t>
            </a:r>
          </a:p>
          <a:p>
            <a:pPr>
              <a:spcBef>
                <a:spcPts val="600"/>
              </a:spcBef>
              <a:buNone/>
            </a:pPr>
            <a:r>
              <a:rPr lang="en-US" b="1" dirty="0"/>
              <a:t>External failure costs. </a:t>
            </a:r>
            <a:r>
              <a:rPr lang="en-US" dirty="0"/>
              <a:t>Costs to remedy defects not detected until after transfer to the customer. They include replace, repairs, and servicing of failed products. </a:t>
            </a:r>
          </a:p>
          <a:p>
            <a:pPr>
              <a:spcBef>
                <a:spcPts val="600"/>
              </a:spcBef>
              <a:buNone/>
            </a:pPr>
            <a:r>
              <a:rPr lang="en-US" dirty="0"/>
              <a:t> </a:t>
            </a:r>
            <a:endParaRPr lang="en-US" sz="2400" dirty="0"/>
          </a:p>
        </p:txBody>
      </p:sp>
      <p:pic>
        <p:nvPicPr>
          <p:cNvPr id="2" name="Picture 1">
            <a:extLst>
              <a:ext uri="{FF2B5EF4-FFF2-40B4-BE49-F238E27FC236}">
                <a16:creationId xmlns:a16="http://schemas.microsoft.com/office/drawing/2014/main" id="{9D7003A9-F525-48F3-AE1B-3C100BA8D971}"/>
              </a:ext>
            </a:extLst>
          </p:cNvPr>
          <p:cNvPicPr>
            <a:picLocks noChangeAspect="1"/>
          </p:cNvPicPr>
          <p:nvPr/>
        </p:nvPicPr>
        <p:blipFill>
          <a:blip r:embed="rId2"/>
          <a:stretch>
            <a:fillRect/>
          </a:stretch>
        </p:blipFill>
        <p:spPr>
          <a:xfrm>
            <a:off x="2743200" y="3276600"/>
            <a:ext cx="4724400" cy="2907923"/>
          </a:xfrm>
          <a:prstGeom prst="rect">
            <a:avLst/>
          </a:prstGeom>
        </p:spPr>
      </p:pic>
      <p:sp>
        <p:nvSpPr>
          <p:cNvPr id="3" name="TextBox 2">
            <a:extLst>
              <a:ext uri="{FF2B5EF4-FFF2-40B4-BE49-F238E27FC236}">
                <a16:creationId xmlns:a16="http://schemas.microsoft.com/office/drawing/2014/main" id="{77489246-D150-4077-A244-8AD18E0393DC}"/>
              </a:ext>
            </a:extLst>
          </p:cNvPr>
          <p:cNvSpPr txBox="1"/>
          <p:nvPr/>
        </p:nvSpPr>
        <p:spPr>
          <a:xfrm>
            <a:off x="2209800" y="3617968"/>
            <a:ext cx="647934" cy="369332"/>
          </a:xfrm>
          <a:prstGeom prst="rect">
            <a:avLst/>
          </a:prstGeom>
          <a:noFill/>
        </p:spPr>
        <p:txBody>
          <a:bodyPr wrap="none" rtlCol="0">
            <a:spAutoFit/>
          </a:bodyPr>
          <a:lstStyle/>
          <a:p>
            <a:r>
              <a:rPr lang="en-US" dirty="0">
                <a:latin typeface="Book Antiqua" panose="02040602050305030304" pitchFamily="18" charset="0"/>
              </a:rPr>
              <a:t>Cost</a:t>
            </a:r>
          </a:p>
        </p:txBody>
      </p:sp>
      <p:sp>
        <p:nvSpPr>
          <p:cNvPr id="6" name="TextBox 5">
            <a:extLst>
              <a:ext uri="{FF2B5EF4-FFF2-40B4-BE49-F238E27FC236}">
                <a16:creationId xmlns:a16="http://schemas.microsoft.com/office/drawing/2014/main" id="{9EC4BFB3-14FC-4EEE-9543-F8BEEA2BFB8B}"/>
              </a:ext>
            </a:extLst>
          </p:cNvPr>
          <p:cNvSpPr txBox="1"/>
          <p:nvPr/>
        </p:nvSpPr>
        <p:spPr>
          <a:xfrm>
            <a:off x="7304809" y="5642648"/>
            <a:ext cx="2403222" cy="369332"/>
          </a:xfrm>
          <a:prstGeom prst="rect">
            <a:avLst/>
          </a:prstGeom>
          <a:noFill/>
        </p:spPr>
        <p:txBody>
          <a:bodyPr wrap="none" rtlCol="0">
            <a:spAutoFit/>
          </a:bodyPr>
          <a:lstStyle/>
          <a:p>
            <a:r>
              <a:rPr lang="en-US" dirty="0">
                <a:latin typeface="Book Antiqua" panose="02040602050305030304" pitchFamily="18" charset="0"/>
              </a:rPr>
              <a:t>Quality Conformance</a:t>
            </a:r>
          </a:p>
        </p:txBody>
      </p:sp>
      <p:sp>
        <p:nvSpPr>
          <p:cNvPr id="7" name="TextBox 6">
            <a:extLst>
              <a:ext uri="{FF2B5EF4-FFF2-40B4-BE49-F238E27FC236}">
                <a16:creationId xmlns:a16="http://schemas.microsoft.com/office/drawing/2014/main" id="{3E08B399-926D-40DA-901A-F77F41565EB7}"/>
              </a:ext>
            </a:extLst>
          </p:cNvPr>
          <p:cNvSpPr txBox="1"/>
          <p:nvPr/>
        </p:nvSpPr>
        <p:spPr>
          <a:xfrm>
            <a:off x="6705600" y="3735376"/>
            <a:ext cx="2767104" cy="646331"/>
          </a:xfrm>
          <a:prstGeom prst="rect">
            <a:avLst/>
          </a:prstGeom>
          <a:noFill/>
        </p:spPr>
        <p:txBody>
          <a:bodyPr wrap="none" rtlCol="0">
            <a:spAutoFit/>
          </a:bodyPr>
          <a:lstStyle/>
          <a:p>
            <a:pPr algn="ctr"/>
            <a:r>
              <a:rPr lang="en-US" dirty="0">
                <a:latin typeface="Book Antiqua" panose="02040602050305030304" pitchFamily="18" charset="0"/>
              </a:rPr>
              <a:t>Cost of Assurance</a:t>
            </a:r>
          </a:p>
          <a:p>
            <a:pPr algn="ctr"/>
            <a:r>
              <a:rPr lang="en-US" dirty="0">
                <a:latin typeface="Book Antiqua" panose="02040602050305030304" pitchFamily="18" charset="0"/>
              </a:rPr>
              <a:t>(Appraisal &amp; Prevention)</a:t>
            </a:r>
          </a:p>
        </p:txBody>
      </p:sp>
      <p:sp>
        <p:nvSpPr>
          <p:cNvPr id="8" name="TextBox 7">
            <a:extLst>
              <a:ext uri="{FF2B5EF4-FFF2-40B4-BE49-F238E27FC236}">
                <a16:creationId xmlns:a16="http://schemas.microsoft.com/office/drawing/2014/main" id="{C5AF4694-1E8B-4FAE-8B37-4EDE42167AF2}"/>
              </a:ext>
            </a:extLst>
          </p:cNvPr>
          <p:cNvSpPr txBox="1"/>
          <p:nvPr/>
        </p:nvSpPr>
        <p:spPr>
          <a:xfrm>
            <a:off x="6999237" y="4996317"/>
            <a:ext cx="2941831" cy="646331"/>
          </a:xfrm>
          <a:prstGeom prst="rect">
            <a:avLst/>
          </a:prstGeom>
          <a:noFill/>
        </p:spPr>
        <p:txBody>
          <a:bodyPr wrap="none" rtlCol="0">
            <a:spAutoFit/>
          </a:bodyPr>
          <a:lstStyle/>
          <a:p>
            <a:pPr algn="ctr"/>
            <a:r>
              <a:rPr lang="en-US" dirty="0">
                <a:latin typeface="Book Antiqua" panose="02040602050305030304" pitchFamily="18" charset="0"/>
              </a:rPr>
              <a:t>Cost of Non-Conformance </a:t>
            </a:r>
          </a:p>
          <a:p>
            <a:pPr algn="ctr"/>
            <a:r>
              <a:rPr lang="en-US" dirty="0">
                <a:latin typeface="Book Antiqua" panose="02040602050305030304" pitchFamily="18" charset="0"/>
              </a:rPr>
              <a:t>(Internal &amp; External)</a:t>
            </a:r>
          </a:p>
        </p:txBody>
      </p:sp>
      <p:sp>
        <p:nvSpPr>
          <p:cNvPr id="9" name="TextBox 8">
            <a:extLst>
              <a:ext uri="{FF2B5EF4-FFF2-40B4-BE49-F238E27FC236}">
                <a16:creationId xmlns:a16="http://schemas.microsoft.com/office/drawing/2014/main" id="{D2A91867-46CD-4C53-B9DF-777B43E29D82}"/>
              </a:ext>
            </a:extLst>
          </p:cNvPr>
          <p:cNvSpPr txBox="1"/>
          <p:nvPr/>
        </p:nvSpPr>
        <p:spPr>
          <a:xfrm>
            <a:off x="3828039" y="5827314"/>
            <a:ext cx="2103461" cy="369332"/>
          </a:xfrm>
          <a:prstGeom prst="rect">
            <a:avLst/>
          </a:prstGeom>
          <a:noFill/>
        </p:spPr>
        <p:txBody>
          <a:bodyPr wrap="none" rtlCol="0">
            <a:spAutoFit/>
          </a:bodyPr>
          <a:lstStyle/>
          <a:p>
            <a:pPr algn="ctr"/>
            <a:r>
              <a:rPr lang="en-US" dirty="0">
                <a:latin typeface="Book Antiqua" panose="02040602050305030304" pitchFamily="18" charset="0"/>
              </a:rPr>
              <a:t>Optimal Trade-Off</a:t>
            </a:r>
          </a:p>
        </p:txBody>
      </p:sp>
    </p:spTree>
    <p:extLst>
      <p:ext uri="{BB962C8B-B14F-4D97-AF65-F5344CB8AC3E}">
        <p14:creationId xmlns:p14="http://schemas.microsoft.com/office/powerpoint/2010/main" val="2906150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D5C0321-B745-49F7-9CA9-BB80DC2DFB3B}"/>
              </a:ext>
            </a:extLst>
          </p:cNvPr>
          <p:cNvSpPr txBox="1">
            <a:spLocks noChangeArrowheads="1"/>
          </p:cNvSpPr>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kern="0" dirty="0"/>
              <a:t>Recorded Lecture- Part 2/3 </a:t>
            </a:r>
            <a:r>
              <a:rPr lang="en-US" sz="3200" kern="0" dirty="0"/>
              <a:t>Tools for Analysis of Process Variability  </a:t>
            </a:r>
          </a:p>
        </p:txBody>
      </p:sp>
      <p:pic>
        <p:nvPicPr>
          <p:cNvPr id="3" name="Online Media 2" title="Tools for Analysis of Process Variability (Quality2/3)">
            <a:hlinkClick r:id="" action="ppaction://media"/>
            <a:extLst>
              <a:ext uri="{FF2B5EF4-FFF2-40B4-BE49-F238E27FC236}">
                <a16:creationId xmlns:a16="http://schemas.microsoft.com/office/drawing/2014/main" id="{847336BA-6571-4CD9-B4EF-1FDB8C316EAC}"/>
              </a:ext>
            </a:extLst>
          </p:cNvPr>
          <p:cNvPicPr>
            <a:picLocks noRot="1" noChangeAspect="1"/>
          </p:cNvPicPr>
          <p:nvPr>
            <a:videoFile r:link="rId1"/>
          </p:nvPr>
        </p:nvPicPr>
        <p:blipFill>
          <a:blip r:embed="rId3"/>
          <a:stretch>
            <a:fillRect/>
          </a:stretch>
        </p:blipFill>
        <p:spPr>
          <a:xfrm>
            <a:off x="838200" y="771144"/>
            <a:ext cx="10160000" cy="5715000"/>
          </a:xfrm>
          <a:prstGeom prst="rect">
            <a:avLst/>
          </a:prstGeom>
        </p:spPr>
      </p:pic>
      <p:sp>
        <p:nvSpPr>
          <p:cNvPr id="4" name="Rectangle 3">
            <a:extLst>
              <a:ext uri="{FF2B5EF4-FFF2-40B4-BE49-F238E27FC236}">
                <a16:creationId xmlns:a16="http://schemas.microsoft.com/office/drawing/2014/main" id="{F376BDFD-7AE0-47C9-B580-617A07C90CDC}"/>
              </a:ext>
            </a:extLst>
          </p:cNvPr>
          <p:cNvSpPr/>
          <p:nvPr/>
        </p:nvSpPr>
        <p:spPr>
          <a:xfrm>
            <a:off x="0" y="5257800"/>
            <a:ext cx="4549643" cy="369332"/>
          </a:xfrm>
          <a:prstGeom prst="rect">
            <a:avLst/>
          </a:prstGeom>
        </p:spPr>
        <p:txBody>
          <a:bodyPr wrap="none">
            <a:spAutoFit/>
          </a:bodyPr>
          <a:lstStyle/>
          <a:p>
            <a:r>
              <a:rPr lang="en-US" b="1" dirty="0">
                <a:solidFill>
                  <a:schemeClr val="bg1"/>
                </a:solidFill>
                <a:highlight>
                  <a:srgbClr val="A80000"/>
                </a:highlight>
              </a:rPr>
              <a:t>https://youtu.be/bkHWLPA0M84</a:t>
            </a:r>
          </a:p>
        </p:txBody>
      </p:sp>
      <p:pic>
        <p:nvPicPr>
          <p:cNvPr id="5" name="Picture 4">
            <a:extLst>
              <a:ext uri="{FF2B5EF4-FFF2-40B4-BE49-F238E27FC236}">
                <a16:creationId xmlns:a16="http://schemas.microsoft.com/office/drawing/2014/main" id="{9D49A161-57EA-4F94-A827-93A45863D242}"/>
              </a:ext>
            </a:extLst>
          </p:cNvPr>
          <p:cNvPicPr>
            <a:picLocks noChangeAspect="1"/>
          </p:cNvPicPr>
          <p:nvPr/>
        </p:nvPicPr>
        <p:blipFill>
          <a:blip r:embed="rId4"/>
          <a:stretch>
            <a:fillRect/>
          </a:stretch>
        </p:blipFill>
        <p:spPr>
          <a:xfrm>
            <a:off x="76200" y="4716020"/>
            <a:ext cx="914400" cy="571499"/>
          </a:xfrm>
          <a:prstGeom prst="rect">
            <a:avLst/>
          </a:prstGeom>
        </p:spPr>
      </p:pic>
      <p:pic>
        <p:nvPicPr>
          <p:cNvPr id="6" name="Picture 5">
            <a:extLst>
              <a:ext uri="{FF2B5EF4-FFF2-40B4-BE49-F238E27FC236}">
                <a16:creationId xmlns:a16="http://schemas.microsoft.com/office/drawing/2014/main" id="{76C463E7-1D55-4325-9103-13AD32DC2A0D}"/>
              </a:ext>
            </a:extLst>
          </p:cNvPr>
          <p:cNvPicPr>
            <a:picLocks noChangeAspect="1"/>
          </p:cNvPicPr>
          <p:nvPr/>
        </p:nvPicPr>
        <p:blipFill>
          <a:blip r:embed="rId4"/>
          <a:stretch>
            <a:fillRect/>
          </a:stretch>
        </p:blipFill>
        <p:spPr>
          <a:xfrm>
            <a:off x="11164846" y="838201"/>
            <a:ext cx="975361" cy="609600"/>
          </a:xfrm>
          <a:prstGeom prst="rect">
            <a:avLst/>
          </a:prstGeom>
        </p:spPr>
      </p:pic>
    </p:spTree>
    <p:extLst>
      <p:ext uri="{BB962C8B-B14F-4D97-AF65-F5344CB8AC3E}">
        <p14:creationId xmlns:p14="http://schemas.microsoft.com/office/powerpoint/2010/main" val="170648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a:xfrm>
            <a:off x="0" y="0"/>
            <a:ext cx="12192000" cy="762000"/>
          </a:xfrm>
          <a:prstGeom prst="rect">
            <a:avLst/>
          </a:prstGeom>
        </p:spPr>
        <p:txBody>
          <a:bodyPr/>
          <a:lstStyle/>
          <a:p>
            <a:r>
              <a:rPr lang="en-US" dirty="0"/>
              <a:t>Tools for Analysis of Process Variability - </a:t>
            </a:r>
            <a:r>
              <a:rPr lang="en-US" sz="2800" dirty="0"/>
              <a:t>A Garage Door Manufacturer</a:t>
            </a:r>
          </a:p>
        </p:txBody>
      </p:sp>
      <p:sp>
        <p:nvSpPr>
          <p:cNvPr id="14340" name="Rectangle 3"/>
          <p:cNvSpPr>
            <a:spLocks noGrp="1" noChangeArrowheads="1"/>
          </p:cNvSpPr>
          <p:nvPr>
            <p:ph type="body" idx="4294967295"/>
          </p:nvPr>
        </p:nvSpPr>
        <p:spPr bwMode="auto">
          <a:xfrm>
            <a:off x="0" y="774192"/>
            <a:ext cx="12192000" cy="57790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600"/>
              </a:spcBef>
              <a:buNone/>
            </a:pPr>
            <a:r>
              <a:rPr lang="en-US" dirty="0"/>
              <a:t>According to the sales manager of a high-tech manufacturer of garage doors, while the company has 15% of market share, customers are not satisfied</a:t>
            </a:r>
          </a:p>
          <a:p>
            <a:pPr lvl="1">
              <a:spcBef>
                <a:spcPts val="600"/>
              </a:spcBef>
            </a:pPr>
            <a:r>
              <a:rPr lang="en-US" dirty="0"/>
              <a:t>Low Quality in terms of safety, durability, and ease of use</a:t>
            </a:r>
          </a:p>
          <a:p>
            <a:pPr lvl="1">
              <a:spcBef>
                <a:spcPts val="600"/>
              </a:spcBef>
            </a:pPr>
            <a:r>
              <a:rPr lang="en-US" dirty="0"/>
              <a:t>High Price compared competitors’ process</a:t>
            </a:r>
          </a:p>
          <a:p>
            <a:pPr lvl="1">
              <a:spcBef>
                <a:spcPts val="600"/>
              </a:spcBef>
            </a:pPr>
            <a:r>
              <a:rPr lang="en-US" dirty="0"/>
              <a:t>Delays in order delivery</a:t>
            </a:r>
          </a:p>
          <a:p>
            <a:pPr lvl="1">
              <a:spcBef>
                <a:spcPts val="600"/>
              </a:spcBef>
            </a:pPr>
            <a:r>
              <a:rPr lang="en-US" dirty="0"/>
              <a:t>Poor after sales Service</a:t>
            </a:r>
          </a:p>
          <a:p>
            <a:pPr>
              <a:lnSpc>
                <a:spcPct val="90000"/>
              </a:lnSpc>
              <a:buNone/>
            </a:pPr>
            <a:endParaRPr lang="en-US" dirty="0"/>
          </a:p>
          <a:p>
            <a:pPr>
              <a:lnSpc>
                <a:spcPct val="90000"/>
              </a:lnSpc>
              <a:buNone/>
            </a:pPr>
            <a:r>
              <a:rPr lang="en-US" dirty="0"/>
              <a:t>We can not rely of subjective statements and opinions</a:t>
            </a:r>
          </a:p>
          <a:p>
            <a:pPr lvl="1">
              <a:lnSpc>
                <a:spcPct val="90000"/>
              </a:lnSpc>
              <a:spcBef>
                <a:spcPts val="600"/>
              </a:spcBef>
            </a:pPr>
            <a:r>
              <a:rPr lang="en-US" dirty="0"/>
              <a:t>Collect and  analyze  concrete data –facts- on performance measures that drive customer satisfaction</a:t>
            </a:r>
          </a:p>
          <a:p>
            <a:pPr lvl="1">
              <a:lnSpc>
                <a:spcPct val="90000"/>
              </a:lnSpc>
              <a:spcBef>
                <a:spcPts val="600"/>
              </a:spcBef>
            </a:pPr>
            <a:r>
              <a:rPr lang="en-US" dirty="0"/>
              <a:t>Identify, correct, and prevent sources of future problems</a:t>
            </a:r>
          </a:p>
          <a:p>
            <a:pPr marL="0" indent="0">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a:xfrm>
            <a:off x="0" y="0"/>
            <a:ext cx="12192000" cy="762000"/>
          </a:xfrm>
          <a:prstGeom prst="rect">
            <a:avLst/>
          </a:prstGeom>
        </p:spPr>
        <p:txBody>
          <a:bodyPr/>
          <a:lstStyle/>
          <a:p>
            <a:r>
              <a:rPr lang="en-US" dirty="0"/>
              <a:t>Performance Charts. Tools for Analysis of Process Variability</a:t>
            </a:r>
          </a:p>
        </p:txBody>
      </p:sp>
      <p:sp>
        <p:nvSpPr>
          <p:cNvPr id="21508" name="Rectangle 3"/>
          <p:cNvSpPr>
            <a:spLocks noGrp="1" noChangeArrowheads="1"/>
          </p:cNvSpPr>
          <p:nvPr>
            <p:ph type="body" idx="4294967295"/>
          </p:nvPr>
        </p:nvSpPr>
        <p:spPr bwMode="auto">
          <a:xfrm>
            <a:off x="-6096" y="762000"/>
            <a:ext cx="121920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b="1" dirty="0"/>
              <a:t>Check Sheet. </a:t>
            </a:r>
            <a:r>
              <a:rPr lang="en-US" dirty="0"/>
              <a:t>A Table showing the types and frequency of problems. </a:t>
            </a:r>
          </a:p>
          <a:p>
            <a:pPr lvl="0">
              <a:defRPr/>
            </a:pPr>
            <a:r>
              <a:rPr lang="en-US" b="1" dirty="0"/>
              <a:t>Pareto Chart. </a:t>
            </a:r>
            <a:r>
              <a:rPr lang="en-US" dirty="0"/>
              <a:t>A bar chart of Check Sheet in non-increasing order. </a:t>
            </a:r>
          </a:p>
          <a:p>
            <a:pPr lvl="0">
              <a:defRPr/>
            </a:pPr>
            <a:r>
              <a:rPr lang="en-US" dirty="0"/>
              <a:t>The 80-20 Pareto Principle. 20% of problem types account for 80% of all occurrences.</a:t>
            </a:r>
          </a:p>
          <a:p>
            <a:pPr>
              <a:defRPr/>
            </a:pPr>
            <a:r>
              <a:rPr lang="en-US" b="1" dirty="0"/>
              <a:t>Histogram. </a:t>
            </a:r>
            <a:r>
              <a:rPr lang="en-US" dirty="0"/>
              <a:t>A bar plot that displays the frequency distribution. Ex. 20% of the freshman students get UDF in lower division quantitative courses, or the median of grades is C+. </a:t>
            </a:r>
          </a:p>
          <a:p>
            <a:pPr lvl="0">
              <a:defRPr/>
            </a:pPr>
            <a:endParaRPr lang="en-US" dirty="0"/>
          </a:p>
        </p:txBody>
      </p:sp>
      <p:graphicFrame>
        <p:nvGraphicFramePr>
          <p:cNvPr id="122882" name="Object 2"/>
          <p:cNvGraphicFramePr>
            <a:graphicFrameLocks noChangeAspect="1"/>
          </p:cNvGraphicFramePr>
          <p:nvPr/>
        </p:nvGraphicFramePr>
        <p:xfrm>
          <a:off x="76200" y="4844008"/>
          <a:ext cx="3785301" cy="1600200"/>
        </p:xfrm>
        <a:graphic>
          <a:graphicData uri="http://schemas.openxmlformats.org/presentationml/2006/ole">
            <mc:AlternateContent xmlns:mc="http://schemas.openxmlformats.org/markup-compatibility/2006">
              <mc:Choice xmlns:v="urn:schemas-microsoft-com:vml" Requires="v">
                <p:oleObj spid="_x0000_s41208" name="Worksheet" r:id="rId3" imgW="3267050" imgH="1380989" progId="Excel.Sheet.12">
                  <p:embed/>
                </p:oleObj>
              </mc:Choice>
              <mc:Fallback>
                <p:oleObj name="Worksheet" r:id="rId3" imgW="3267050" imgH="1380989" progId="Excel.Sheet.12">
                  <p:embed/>
                  <p:pic>
                    <p:nvPicPr>
                      <p:cNvPr id="12288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4844008"/>
                        <a:ext cx="3785301"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883" name="Object 7"/>
          <p:cNvGraphicFramePr>
            <a:graphicFrameLocks noChangeAspect="1"/>
          </p:cNvGraphicFramePr>
          <p:nvPr/>
        </p:nvGraphicFramePr>
        <p:xfrm>
          <a:off x="3891227" y="3760364"/>
          <a:ext cx="4342175" cy="2724308"/>
        </p:xfrm>
        <a:graphic>
          <a:graphicData uri="http://schemas.openxmlformats.org/presentationml/2006/ole">
            <mc:AlternateContent xmlns:mc="http://schemas.openxmlformats.org/markup-compatibility/2006">
              <mc:Choice xmlns:v="urn:schemas-microsoft-com:vml" Requires="v">
                <p:oleObj spid="_x0000_s41209" name="Chart" r:id="rId5" imgW="6267501" imgH="3876811" progId="Excel.Sheet.8">
                  <p:embed/>
                </p:oleObj>
              </mc:Choice>
              <mc:Fallback>
                <p:oleObj name="Chart" r:id="rId5" imgW="6267501" imgH="3876811" progId="Excel.Sheet.8">
                  <p:embed/>
                  <p:pic>
                    <p:nvPicPr>
                      <p:cNvPr id="122883"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1227" y="3760364"/>
                        <a:ext cx="4342175" cy="2724308"/>
                      </a:xfrm>
                      <a:prstGeom prst="rect">
                        <a:avLst/>
                      </a:prstGeom>
                      <a:noFill/>
                      <a:ln>
                        <a:noFill/>
                      </a:ln>
                      <a:effectLst/>
                    </p:spPr>
                  </p:pic>
                </p:oleObj>
              </mc:Fallback>
            </mc:AlternateContent>
          </a:graphicData>
        </a:graphic>
      </p:graphicFrame>
      <p:graphicFrame>
        <p:nvGraphicFramePr>
          <p:cNvPr id="6" name="Object 4">
            <a:extLst>
              <a:ext uri="{FF2B5EF4-FFF2-40B4-BE49-F238E27FC236}">
                <a16:creationId xmlns:a16="http://schemas.microsoft.com/office/drawing/2014/main" id="{8D0E848D-7F26-44C1-8B6B-4B89AED56FD1}"/>
              </a:ext>
            </a:extLst>
          </p:cNvPr>
          <p:cNvGraphicFramePr>
            <a:graphicFrameLocks noChangeAspect="1"/>
          </p:cNvGraphicFramePr>
          <p:nvPr/>
        </p:nvGraphicFramePr>
        <p:xfrm>
          <a:off x="8299704" y="3742076"/>
          <a:ext cx="3739896" cy="2686483"/>
        </p:xfrm>
        <a:graphic>
          <a:graphicData uri="http://schemas.openxmlformats.org/presentationml/2006/ole">
            <mc:AlternateContent xmlns:mc="http://schemas.openxmlformats.org/markup-compatibility/2006">
              <mc:Choice xmlns:v="urn:schemas-microsoft-com:vml" Requires="v">
                <p:oleObj spid="_x0000_s41210" name="Chart" r:id="rId7" imgW="10506253" imgH="6419986" progId="Excel.Sheet.8">
                  <p:embed/>
                </p:oleObj>
              </mc:Choice>
              <mc:Fallback>
                <p:oleObj name="Chart" r:id="rId7" imgW="10506253" imgH="6419986" progId="Excel.Sheet.8">
                  <p:embed/>
                  <p:pic>
                    <p:nvPicPr>
                      <p:cNvPr id="6" name="Object 4">
                        <a:extLst>
                          <a:ext uri="{FF2B5EF4-FFF2-40B4-BE49-F238E27FC236}">
                            <a16:creationId xmlns:a16="http://schemas.microsoft.com/office/drawing/2014/main" id="{8D0E848D-7F26-44C1-8B6B-4B89AED56FD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99704" y="3742076"/>
                        <a:ext cx="3739896" cy="2686483"/>
                      </a:xfrm>
                      <a:prstGeom prst="rect">
                        <a:avLst/>
                      </a:prstGeom>
                      <a:noFill/>
                      <a:ln>
                        <a:noFill/>
                      </a:ln>
                      <a:effectLst/>
                    </p:spPr>
                  </p:pic>
                </p:oleObj>
              </mc:Fallback>
            </mc:AlternateContent>
          </a:graphicData>
        </a:graphic>
      </p:graphicFrame>
      <p:sp>
        <p:nvSpPr>
          <p:cNvPr id="2" name="Rectangle 1">
            <a:extLst>
              <a:ext uri="{FF2B5EF4-FFF2-40B4-BE49-F238E27FC236}">
                <a16:creationId xmlns:a16="http://schemas.microsoft.com/office/drawing/2014/main" id="{16B7C7FF-4760-44F1-A344-A93DD7C865DA}"/>
              </a:ext>
            </a:extLst>
          </p:cNvPr>
          <p:cNvSpPr/>
          <p:nvPr/>
        </p:nvSpPr>
        <p:spPr>
          <a:xfrm>
            <a:off x="0" y="4423070"/>
            <a:ext cx="1499128" cy="369332"/>
          </a:xfrm>
          <a:prstGeom prst="rect">
            <a:avLst/>
          </a:prstGeom>
        </p:spPr>
        <p:txBody>
          <a:bodyPr wrap="none">
            <a:spAutoFit/>
          </a:bodyPr>
          <a:lstStyle/>
          <a:p>
            <a:r>
              <a:rPr lang="en-US" b="1" dirty="0">
                <a:latin typeface="Book Antiqua" panose="02040602050305030304" pitchFamily="18" charset="0"/>
              </a:rPr>
              <a:t>Check Sheet</a:t>
            </a:r>
            <a:endParaRPr lang="en-US" dirty="0">
              <a:latin typeface="Book Antiqua" panose="02040602050305030304" pitchFamily="18" charset="0"/>
            </a:endParaRPr>
          </a:p>
        </p:txBody>
      </p:sp>
      <p:sp>
        <p:nvSpPr>
          <p:cNvPr id="8" name="Rectangle 7">
            <a:extLst>
              <a:ext uri="{FF2B5EF4-FFF2-40B4-BE49-F238E27FC236}">
                <a16:creationId xmlns:a16="http://schemas.microsoft.com/office/drawing/2014/main" id="{F40CDBCC-0C09-44C0-8A4A-E7DDB0F75B43}"/>
              </a:ext>
            </a:extLst>
          </p:cNvPr>
          <p:cNvSpPr/>
          <p:nvPr/>
        </p:nvSpPr>
        <p:spPr>
          <a:xfrm>
            <a:off x="3827973" y="3399099"/>
            <a:ext cx="1499128" cy="369332"/>
          </a:xfrm>
          <a:prstGeom prst="rect">
            <a:avLst/>
          </a:prstGeom>
        </p:spPr>
        <p:txBody>
          <a:bodyPr wrap="none">
            <a:spAutoFit/>
          </a:bodyPr>
          <a:lstStyle/>
          <a:p>
            <a:r>
              <a:rPr lang="en-US" b="1" dirty="0">
                <a:latin typeface="Book Antiqua" panose="02040602050305030304" pitchFamily="18" charset="0"/>
              </a:rPr>
              <a:t>Pareto Chart</a:t>
            </a:r>
            <a:endParaRPr lang="en-US" dirty="0">
              <a:latin typeface="Book Antiqua" panose="02040602050305030304" pitchFamily="18" charset="0"/>
            </a:endParaRPr>
          </a:p>
        </p:txBody>
      </p:sp>
      <p:sp>
        <p:nvSpPr>
          <p:cNvPr id="9" name="Rectangle 8">
            <a:extLst>
              <a:ext uri="{FF2B5EF4-FFF2-40B4-BE49-F238E27FC236}">
                <a16:creationId xmlns:a16="http://schemas.microsoft.com/office/drawing/2014/main" id="{AF836057-2C68-4801-9452-D37B796BA2FD}"/>
              </a:ext>
            </a:extLst>
          </p:cNvPr>
          <p:cNvSpPr/>
          <p:nvPr/>
        </p:nvSpPr>
        <p:spPr>
          <a:xfrm>
            <a:off x="8233402" y="3429000"/>
            <a:ext cx="1300356" cy="369332"/>
          </a:xfrm>
          <a:prstGeom prst="rect">
            <a:avLst/>
          </a:prstGeom>
        </p:spPr>
        <p:txBody>
          <a:bodyPr wrap="none">
            <a:spAutoFit/>
          </a:bodyPr>
          <a:lstStyle/>
          <a:p>
            <a:r>
              <a:rPr lang="en-US" b="1" dirty="0">
                <a:latin typeface="Book Antiqua" panose="02040602050305030304" pitchFamily="18" charset="0"/>
              </a:rPr>
              <a:t>Histogram</a:t>
            </a:r>
            <a:endParaRPr lang="en-US" dirty="0">
              <a:latin typeface="Book Antiqua" panose="02040602050305030304" pitchFamily="18" charset="0"/>
            </a:endParaRPr>
          </a:p>
        </p:txBody>
      </p:sp>
    </p:spTree>
    <p:extLst>
      <p:ext uri="{BB962C8B-B14F-4D97-AF65-F5344CB8AC3E}">
        <p14:creationId xmlns:p14="http://schemas.microsoft.com/office/powerpoint/2010/main" val="2766972532"/>
      </p:ext>
    </p:extLst>
  </p:cSld>
  <p:clrMapOvr>
    <a:masterClrMapping/>
  </p:clrMapOvr>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60646</TotalTime>
  <Words>1095</Words>
  <Application>Microsoft Office PowerPoint</Application>
  <PresentationFormat>Widescreen</PresentationFormat>
  <Paragraphs>104</Paragraphs>
  <Slides>14</Slides>
  <Notes>2</Notes>
  <HiddenSlides>0</HiddenSlides>
  <MMClips>2</MMClips>
  <ScaleCrop>false</ScaleCrop>
  <HeadingPairs>
    <vt:vector size="8" baseType="variant">
      <vt:variant>
        <vt:lpstr>Fonts Used</vt:lpstr>
      </vt:variant>
      <vt:variant>
        <vt:i4>10</vt:i4>
      </vt:variant>
      <vt:variant>
        <vt:lpstr>Theme</vt:lpstr>
      </vt:variant>
      <vt:variant>
        <vt:i4>6</vt:i4>
      </vt:variant>
      <vt:variant>
        <vt:lpstr>Embedded OLE Servers</vt:lpstr>
      </vt:variant>
      <vt:variant>
        <vt:i4>2</vt:i4>
      </vt:variant>
      <vt:variant>
        <vt:lpstr>Slide Titles</vt:lpstr>
      </vt:variant>
      <vt:variant>
        <vt:i4>14</vt:i4>
      </vt:variant>
    </vt:vector>
  </HeadingPairs>
  <TitlesOfParts>
    <vt:vector size="32" baseType="lpstr">
      <vt:lpstr>Arial</vt:lpstr>
      <vt:lpstr>Book Antiqua</vt:lpstr>
      <vt:lpstr>Calibri</vt:lpstr>
      <vt:lpstr>Calibri Light</vt:lpstr>
      <vt:lpstr>Garamond</vt:lpstr>
      <vt:lpstr>Impact</vt:lpstr>
      <vt:lpstr>Lucida Calligraphy</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Worksheet</vt:lpstr>
      <vt:lpstr>Chart</vt:lpstr>
      <vt:lpstr>Managing Flow Variability Process Control</vt:lpstr>
      <vt:lpstr>PowerPoint Presentation</vt:lpstr>
      <vt:lpstr>The Garage Door Manufacturer</vt:lpstr>
      <vt:lpstr>Performance Variability</vt:lpstr>
      <vt:lpstr>Cost of Quality Assurance: Appraisal &amp; Prevention Costs</vt:lpstr>
      <vt:lpstr>Cost of Quality Non-Conformance: Internal &amp; External Failure Costs</vt:lpstr>
      <vt:lpstr>PowerPoint Presentation</vt:lpstr>
      <vt:lpstr>Tools for Analysis of Process Variability - A Garage Door Manufacturer</vt:lpstr>
      <vt:lpstr>Performance Charts. Tools for Analysis of Process Variability</vt:lpstr>
      <vt:lpstr>Tools for Analysis of Process Variability</vt:lpstr>
      <vt:lpstr>Cause – Effect Analysis: Fishbone Diagram</vt:lpstr>
      <vt:lpstr>Cause – Effect Analysis: Fishbone Diagram</vt:lpstr>
      <vt:lpstr>Cause – Effect (Fishbone) Diagram. Why Low Grade in SOM306</vt:lpstr>
      <vt:lpstr>Cause – Effect (Fishbone) Diagram. Why Less DUF in Spring 2020</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909</cp:revision>
  <cp:lastPrinted>2019-05-09T17:43:43Z</cp:lastPrinted>
  <dcterms:created xsi:type="dcterms:W3CDTF">2008-11-22T01:06:20Z</dcterms:created>
  <dcterms:modified xsi:type="dcterms:W3CDTF">2021-03-16T06:08:10Z</dcterms:modified>
</cp:coreProperties>
</file>